
<file path=[Content_Types].xml><?xml version="1.0" encoding="utf-8"?>
<Types xmlns="http://schemas.openxmlformats.org/package/2006/content-types">
  <Default Extension="bin" ContentType="application/vnd.openxmlformats-officedocument.oleObject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>
  <p:sldMasterIdLst>
    <p:sldMasterId id="2147483648" r:id="rId1"/>
  </p:sldMasterIdLst>
  <p:notesMasterIdLst>
    <p:notesMasterId r:id="rId109"/>
  </p:notesMasterIdLst>
  <p:handoutMasterIdLst>
    <p:handoutMasterId r:id="rId110"/>
  </p:handoutMasterIdLst>
  <p:sldIdLst>
    <p:sldId id="256" r:id="rId2"/>
    <p:sldId id="547" r:id="rId3"/>
    <p:sldId id="561" r:id="rId4"/>
    <p:sldId id="562" r:id="rId5"/>
    <p:sldId id="550" r:id="rId6"/>
    <p:sldId id="551" r:id="rId7"/>
    <p:sldId id="540" r:id="rId8"/>
    <p:sldId id="541" r:id="rId9"/>
    <p:sldId id="542" r:id="rId10"/>
    <p:sldId id="543" r:id="rId11"/>
    <p:sldId id="544" r:id="rId12"/>
    <p:sldId id="545" r:id="rId13"/>
    <p:sldId id="546" r:id="rId14"/>
    <p:sldId id="548" r:id="rId15"/>
    <p:sldId id="559" r:id="rId16"/>
    <p:sldId id="560" r:id="rId17"/>
    <p:sldId id="552" r:id="rId18"/>
    <p:sldId id="589" r:id="rId19"/>
    <p:sldId id="482" r:id="rId20"/>
    <p:sldId id="483" r:id="rId21"/>
    <p:sldId id="565" r:id="rId22"/>
    <p:sldId id="487" r:id="rId23"/>
    <p:sldId id="491" r:id="rId24"/>
    <p:sldId id="492" r:id="rId25"/>
    <p:sldId id="490" r:id="rId26"/>
    <p:sldId id="489" r:id="rId27"/>
    <p:sldId id="590" r:id="rId28"/>
    <p:sldId id="588" r:id="rId29"/>
    <p:sldId id="553" r:id="rId30"/>
    <p:sldId id="495" r:id="rId31"/>
    <p:sldId id="496" r:id="rId32"/>
    <p:sldId id="497" r:id="rId33"/>
    <p:sldId id="499" r:id="rId34"/>
    <p:sldId id="583" r:id="rId35"/>
    <p:sldId id="584" r:id="rId36"/>
    <p:sldId id="500" r:id="rId37"/>
    <p:sldId id="502" r:id="rId38"/>
    <p:sldId id="591" r:id="rId39"/>
    <p:sldId id="564" r:id="rId40"/>
    <p:sldId id="503" r:id="rId41"/>
    <p:sldId id="504" r:id="rId42"/>
    <p:sldId id="592" r:id="rId43"/>
    <p:sldId id="573" r:id="rId44"/>
    <p:sldId id="582" r:id="rId45"/>
    <p:sldId id="576" r:id="rId46"/>
    <p:sldId id="577" r:id="rId47"/>
    <p:sldId id="578" r:id="rId48"/>
    <p:sldId id="579" r:id="rId49"/>
    <p:sldId id="506" r:id="rId50"/>
    <p:sldId id="505" r:id="rId51"/>
    <p:sldId id="507" r:id="rId52"/>
    <p:sldId id="508" r:id="rId53"/>
    <p:sldId id="593" r:id="rId54"/>
    <p:sldId id="509" r:id="rId55"/>
    <p:sldId id="511" r:id="rId56"/>
    <p:sldId id="512" r:id="rId57"/>
    <p:sldId id="513" r:id="rId58"/>
    <p:sldId id="494" r:id="rId59"/>
    <p:sldId id="594" r:id="rId60"/>
    <p:sldId id="596" r:id="rId61"/>
    <p:sldId id="597" r:id="rId62"/>
    <p:sldId id="598" r:id="rId63"/>
    <p:sldId id="554" r:id="rId64"/>
    <p:sldId id="566" r:id="rId65"/>
    <p:sldId id="595" r:id="rId66"/>
    <p:sldId id="435" r:id="rId67"/>
    <p:sldId id="436" r:id="rId68"/>
    <p:sldId id="567" r:id="rId69"/>
    <p:sldId id="568" r:id="rId70"/>
    <p:sldId id="569" r:id="rId71"/>
    <p:sldId id="586" r:id="rId72"/>
    <p:sldId id="585" r:id="rId73"/>
    <p:sldId id="555" r:id="rId74"/>
    <p:sldId id="514" r:id="rId75"/>
    <p:sldId id="571" r:id="rId76"/>
    <p:sldId id="515" r:id="rId77"/>
    <p:sldId id="516" r:id="rId78"/>
    <p:sldId id="444" r:id="rId79"/>
    <p:sldId id="517" r:id="rId80"/>
    <p:sldId id="518" r:id="rId81"/>
    <p:sldId id="519" r:id="rId82"/>
    <p:sldId id="520" r:id="rId83"/>
    <p:sldId id="521" r:id="rId84"/>
    <p:sldId id="522" r:id="rId85"/>
    <p:sldId id="580" r:id="rId86"/>
    <p:sldId id="523" r:id="rId87"/>
    <p:sldId id="524" r:id="rId88"/>
    <p:sldId id="581" r:id="rId89"/>
    <p:sldId id="525" r:id="rId90"/>
    <p:sldId id="556" r:id="rId91"/>
    <p:sldId id="526" r:id="rId92"/>
    <p:sldId id="527" r:id="rId93"/>
    <p:sldId id="528" r:id="rId94"/>
    <p:sldId id="529" r:id="rId95"/>
    <p:sldId id="557" r:id="rId96"/>
    <p:sldId id="530" r:id="rId97"/>
    <p:sldId id="531" r:id="rId98"/>
    <p:sldId id="532" r:id="rId99"/>
    <p:sldId id="533" r:id="rId100"/>
    <p:sldId id="534" r:id="rId101"/>
    <p:sldId id="535" r:id="rId102"/>
    <p:sldId id="536" r:id="rId103"/>
    <p:sldId id="537" r:id="rId104"/>
    <p:sldId id="558" r:id="rId105"/>
    <p:sldId id="572" r:id="rId106"/>
    <p:sldId id="538" r:id="rId107"/>
    <p:sldId id="468" r:id="rId108"/>
  </p:sldIdLst>
  <p:sldSz cx="12192000" cy="6858000"/>
  <p:notesSz cx="7099300" cy="10234613"/>
  <p:custDataLst>
    <p:tags r:id="rId111"/>
  </p:custDataLst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微软雅黑" panose="020B0503020204020204" pitchFamily="34" charset="-122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微软雅黑" panose="020B0503020204020204" pitchFamily="34" charset="-122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微软雅黑" panose="020B0503020204020204" pitchFamily="34" charset="-122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微软雅黑" panose="020B0503020204020204" pitchFamily="34" charset="-122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微软雅黑" panose="020B0503020204020204" pitchFamily="34" charset="-122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微软雅黑" panose="020B0503020204020204" pitchFamily="34" charset="-122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微软雅黑" panose="020B0503020204020204" pitchFamily="34" charset="-122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微软雅黑" panose="020B0503020204020204" pitchFamily="34" charset="-122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微软雅黑" panose="020B0503020204020204" pitchFamily="34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04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Zhu Yanmin" initials="ZY" lastIdx="1" clrIdx="0">
    <p:extLst>
      <p:ext uri="{19B8F6BF-5375-455C-9EA6-DF929625EA0E}">
        <p15:presenceInfo xmlns:p15="http://schemas.microsoft.com/office/powerpoint/2012/main" userId="0021423d0820c87f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BECFF"/>
    <a:srgbClr val="3366FF"/>
    <a:srgbClr val="0000FF"/>
    <a:srgbClr val="10059D"/>
    <a:srgbClr val="FFFF00"/>
    <a:srgbClr val="333333"/>
    <a:srgbClr val="FFF4D1"/>
    <a:srgbClr val="FFFFCC"/>
    <a:srgbClr val="99FFCC"/>
    <a:srgbClr val="FF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0711" autoAdjust="0"/>
    <p:restoredTop sz="85047" autoAdjust="0"/>
  </p:normalViewPr>
  <p:slideViewPr>
    <p:cSldViewPr snapToGrid="0">
      <p:cViewPr varScale="1">
        <p:scale>
          <a:sx n="123" d="100"/>
          <a:sy n="123" d="100"/>
        </p:scale>
        <p:origin x="96" y="212"/>
      </p:cViewPr>
      <p:guideLst>
        <p:guide orient="horz" pos="2160"/>
        <p:guide pos="3804"/>
      </p:guideLst>
    </p:cSldViewPr>
  </p:slideViewPr>
  <p:notesTextViewPr>
    <p:cViewPr>
      <p:scale>
        <a:sx n="125" d="100"/>
        <a:sy n="125" d="100"/>
      </p:scale>
      <p:origin x="0" y="0"/>
    </p:cViewPr>
  </p:notesTextViewPr>
  <p:sorterViewPr>
    <p:cViewPr>
      <p:scale>
        <a:sx n="66" d="100"/>
        <a:sy n="66" d="100"/>
      </p:scale>
      <p:origin x="0" y="1168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commentAuthors" Target="commentAuthors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presProps" Target="presProp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viewProps" Target="view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notesMaster" Target="notesMasters/notesMaster1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handoutMaster" Target="handoutMasters/handoutMaster1.xml"/><Relationship Id="rId115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tags" Target="tags/tag1.xml"/></Relationships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3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4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5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6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7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8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9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10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11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12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13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14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15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16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17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18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19.v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0.v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1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2.v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3.v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4.v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5.v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6.v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7.v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image" Target="../media/image1.wmf"/><Relationship Id="rId1" Type="http://schemas.openxmlformats.org/officeDocument/2006/relationships/image" Target="../media/image3.wmf"/></Relationships>
</file>

<file path=ppt/drawings/_rels/vmlDrawing28.v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2.wmf"/><Relationship Id="rId1" Type="http://schemas.openxmlformats.org/officeDocument/2006/relationships/image" Target="../media/image1.wmf"/></Relationships>
</file>

<file path=ppt/drawings/_rels/vmlDrawing29.vml.rels><?xml version="1.0" encoding="UTF-8" standalone="yes"?>
<Relationships xmlns="http://schemas.openxmlformats.org/package/2006/relationships"><Relationship Id="rId1" Type="http://schemas.openxmlformats.org/officeDocument/2006/relationships/image" Target="../media/image50.wmf"/></Relationships>
</file>

<file path=ppt/drawings/_rels/vmlDrawing30.vml.rels><?xml version="1.0" encoding="UTF-8" standalone="yes"?>
<Relationships xmlns="http://schemas.openxmlformats.org/package/2006/relationships"><Relationship Id="rId1" Type="http://schemas.openxmlformats.org/officeDocument/2006/relationships/image" Target="../media/image51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1"/>
            <a:ext cx="3077137" cy="51008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3683" tIns="46842" rIns="93683" bIns="46842" numCol="1" anchor="t" anchorCtr="0" compatLnSpc="1"/>
          <a:lstStyle>
            <a:lvl1pPr defTabSz="936625">
              <a:defRPr sz="1200">
                <a:ea typeface="+mn-ea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1075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020506" y="1"/>
            <a:ext cx="3077137" cy="51008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3683" tIns="46842" rIns="93683" bIns="46842" numCol="1" anchor="t" anchorCtr="0" compatLnSpc="1"/>
          <a:lstStyle>
            <a:lvl1pPr algn="r" defTabSz="936625">
              <a:defRPr sz="1200">
                <a:ea typeface="+mn-ea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1076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722883"/>
            <a:ext cx="3077137" cy="51008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3683" tIns="46842" rIns="93683" bIns="46842" numCol="1" anchor="b" anchorCtr="0" compatLnSpc="1"/>
          <a:lstStyle>
            <a:lvl1pPr defTabSz="936625">
              <a:defRPr sz="1200">
                <a:ea typeface="+mn-ea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1077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020506" y="9722883"/>
            <a:ext cx="3077137" cy="51008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3683" tIns="46842" rIns="93683" bIns="46842" numCol="1" anchor="b" anchorCtr="0" compatLnSpc="1"/>
          <a:lstStyle>
            <a:lvl1pPr algn="r" defTabSz="935990">
              <a:defRPr sz="1200">
                <a:ea typeface="+mn-ea"/>
              </a:defRPr>
            </a:lvl1pPr>
          </a:lstStyle>
          <a:p>
            <a:pPr>
              <a:defRPr/>
            </a:pPr>
            <a:fld id="{AE22CDFA-2223-4120-B031-B8AC33295ED4}" type="slidenum">
              <a:rPr lang="en-US" altLang="zh-CN"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1"/>
            <a:ext cx="3077137" cy="51008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9032" tIns="49517" rIns="99032" bIns="49517" numCol="1" anchor="t" anchorCtr="0" compatLnSpc="1"/>
          <a:lstStyle>
            <a:lvl1pPr defTabSz="991235">
              <a:defRPr sz="1200">
                <a:ea typeface="+mn-ea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022163" y="1"/>
            <a:ext cx="3077137" cy="51008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9032" tIns="49517" rIns="99032" bIns="49517" numCol="1" anchor="t" anchorCtr="0" compatLnSpc="1"/>
          <a:lstStyle>
            <a:lvl1pPr algn="r" defTabSz="991235">
              <a:defRPr sz="1200">
                <a:ea typeface="+mn-ea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31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41288" y="769938"/>
            <a:ext cx="6818312" cy="38354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46685" y="4862265"/>
            <a:ext cx="5205932" cy="4603930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9032" tIns="49517" rIns="99032" bIns="49517" numCol="1" anchor="t" anchorCtr="0" compatLnSpc="1"/>
          <a:lstStyle/>
          <a:p>
            <a:pPr lvl="0"/>
            <a:r>
              <a:rPr lang="en-US" altLang="zh-CN" noProof="0"/>
              <a:t>Click to edit Master text styles</a:t>
            </a:r>
          </a:p>
          <a:p>
            <a:pPr lvl="1"/>
            <a:r>
              <a:rPr lang="en-US" altLang="zh-CN" noProof="0"/>
              <a:t>Second level</a:t>
            </a:r>
          </a:p>
          <a:p>
            <a:pPr lvl="2"/>
            <a:r>
              <a:rPr lang="en-US" altLang="zh-CN" noProof="0"/>
              <a:t>Third level</a:t>
            </a:r>
          </a:p>
          <a:p>
            <a:pPr lvl="3"/>
            <a:r>
              <a:rPr lang="en-US" altLang="zh-CN" noProof="0"/>
              <a:t>Fourth level</a:t>
            </a:r>
          </a:p>
          <a:p>
            <a:pPr lvl="4"/>
            <a:r>
              <a:rPr lang="en-US" altLang="zh-CN" noProof="0"/>
              <a:t>Fifth level</a:t>
            </a:r>
          </a:p>
        </p:txBody>
      </p:sp>
      <p:sp>
        <p:nvSpPr>
          <p:cNvPr id="307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724528"/>
            <a:ext cx="3077137" cy="51008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9032" tIns="49517" rIns="99032" bIns="49517" numCol="1" anchor="b" anchorCtr="0" compatLnSpc="1"/>
          <a:lstStyle>
            <a:lvl1pPr defTabSz="991235">
              <a:defRPr sz="1200">
                <a:ea typeface="+mn-ea"/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07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022163" y="9724528"/>
            <a:ext cx="3077137" cy="51008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9032" tIns="49517" rIns="99032" bIns="49517" numCol="1" anchor="b" anchorCtr="0" compatLnSpc="1"/>
          <a:lstStyle>
            <a:lvl1pPr algn="r" defTabSz="990600">
              <a:defRPr sz="1200">
                <a:ea typeface="+mn-ea"/>
              </a:defRPr>
            </a:lvl1pPr>
          </a:lstStyle>
          <a:p>
            <a:pPr>
              <a:defRPr/>
            </a:pPr>
            <a:fld id="{960BD98A-0495-4D4B-B200-81369F18E29D}" type="slidenum">
              <a:rPr lang="en-US" altLang="zh-CN"/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D9086196-2917-417A-B40F-1433E800A479}" type="slidenum">
              <a:rPr lang="en-US" altLang="zh-CN" sz="1200" smtClean="0">
                <a:latin typeface="Comic Sans MS" panose="030F0702030302020204" pitchFamily="66" charset="0"/>
              </a:rPr>
              <a:t>1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5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5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5179253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C615BC0E-163A-42EF-8765-C7656D1B370B}" type="slidenum">
              <a:rPr lang="en-US" altLang="zh-CN" sz="1200"/>
              <a:t>5</a:t>
            </a:fld>
            <a:endParaRPr lang="en-US" altLang="zh-CN" sz="1200" dirty="0"/>
          </a:p>
        </p:txBody>
      </p:sp>
      <p:sp>
        <p:nvSpPr>
          <p:cNvPr id="7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79272301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C615BC0E-163A-42EF-8765-C7656D1B370B}" type="slidenum">
              <a:rPr lang="en-US" altLang="zh-CN" sz="1200"/>
              <a:t>6</a:t>
            </a:fld>
            <a:endParaRPr lang="en-US" altLang="zh-CN" sz="1200" dirty="0"/>
          </a:p>
        </p:txBody>
      </p:sp>
      <p:sp>
        <p:nvSpPr>
          <p:cNvPr id="7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92271560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D7095F18-6BD3-438D-B117-3D04F93DAF80}" type="slidenum">
              <a:rPr lang="en-US" altLang="zh-CN" sz="1200" smtClean="0">
                <a:latin typeface="Comic Sans MS" panose="030F0702030302020204" pitchFamily="66" charset="0"/>
              </a:rPr>
              <a:t>7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31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31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90932982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17E3C913-7FB2-4EF7-A259-F3BF9FC6CFB7}" type="slidenum">
              <a:rPr lang="en-US" altLang="zh-CN" sz="1200" smtClean="0">
                <a:latin typeface="Comic Sans MS" panose="030F0702030302020204" pitchFamily="66" charset="0"/>
              </a:rPr>
              <a:t>8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33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33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1642705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03EA9972-21D0-4312-A8C6-2205F7093752}" type="slidenum">
              <a:rPr lang="en-US" altLang="zh-CN" sz="1200" smtClean="0">
                <a:latin typeface="Comic Sans MS" panose="030F0702030302020204" pitchFamily="66" charset="0"/>
              </a:rPr>
              <a:t>9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35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35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37967139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DD5C111D-5717-4023-AB2E-A3156E11E6D7}" type="slidenum">
              <a:rPr lang="en-US" altLang="zh-CN" sz="1200" smtClean="0">
                <a:latin typeface="Comic Sans MS" panose="030F0702030302020204" pitchFamily="66" charset="0"/>
              </a:rPr>
              <a:t>10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37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37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74888362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F614200F-02FB-46E6-9646-1E9598F3921F}" type="slidenum">
              <a:rPr lang="en-US" altLang="zh-CN" sz="1200" smtClean="0">
                <a:latin typeface="Comic Sans MS" panose="030F0702030302020204" pitchFamily="66" charset="0"/>
              </a:rPr>
              <a:t>11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39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39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425465121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1483022B-12C0-4910-8B4D-6F9C2806B4DC}" type="slidenum">
              <a:rPr lang="en-US" altLang="zh-CN" sz="1200" smtClean="0">
                <a:latin typeface="Comic Sans MS" panose="030F0702030302020204" pitchFamily="66" charset="0"/>
              </a:rPr>
              <a:t>12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67378946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B53BC783-9EEB-4164-8110-F2D6526343AA}" type="slidenum">
              <a:rPr lang="en-US" altLang="zh-CN" sz="1200" smtClean="0">
                <a:latin typeface="Comic Sans MS" panose="030F0702030302020204" pitchFamily="66" charset="0"/>
              </a:rPr>
              <a:t>13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44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44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14080470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46083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608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E5FF8A09-AB6C-4991-B0E7-F7F647E4C11E}" type="slidenum">
              <a:rPr lang="en-US" altLang="zh-CN" sz="1200" smtClean="0">
                <a:latin typeface="Comic Sans MS" panose="030F0702030302020204" pitchFamily="66" charset="0"/>
              </a:rPr>
              <a:t>14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185111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C615BC0E-163A-42EF-8765-C7656D1B370B}" type="slidenum">
              <a:rPr lang="en-US" altLang="zh-CN" sz="1200"/>
              <a:t>17</a:t>
            </a:fld>
            <a:endParaRPr lang="en-US" altLang="zh-CN" sz="1200" dirty="0"/>
          </a:p>
        </p:txBody>
      </p:sp>
      <p:sp>
        <p:nvSpPr>
          <p:cNvPr id="7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85449156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68A0AFD5-8D15-4B55-B954-3D1B16387444}" type="slidenum">
              <a:rPr lang="en-US" altLang="zh-CN" sz="1200" smtClean="0">
                <a:latin typeface="Comic Sans MS" panose="030F0702030302020204" pitchFamily="66" charset="0"/>
              </a:rPr>
              <a:t>19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5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5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48188678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61F3A510-B2D3-496E-9B2E-B4F9FBE63CAD}" type="slidenum">
              <a:rPr lang="en-US" altLang="zh-CN" sz="1200" smtClean="0">
                <a:latin typeface="Comic Sans MS" panose="030F0702030302020204" pitchFamily="66" charset="0"/>
              </a:rPr>
              <a:t>20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52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52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57882954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CACD5570-03DC-4283-B359-C9E8CDD28B35}" type="slidenum">
              <a:rPr lang="zh-CN" altLang="en-US" sz="1200" smtClean="0">
                <a:latin typeface="Comic Sans MS" panose="030F0702030302020204" pitchFamily="66" charset="0"/>
              </a:rPr>
              <a:t>21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72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2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5483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ABD930CB-1080-474D-9F0A-C0B97B18893C}" type="slidenum">
              <a:rPr lang="en-US" altLang="zh-CN" sz="1200" smtClean="0">
                <a:latin typeface="Comic Sans MS" panose="030F0702030302020204" pitchFamily="66" charset="0"/>
              </a:rPr>
              <a:t>22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60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0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 dirty="0"/>
          </a:p>
        </p:txBody>
      </p:sp>
    </p:spTree>
    <p:extLst>
      <p:ext uri="{BB962C8B-B14F-4D97-AF65-F5344CB8AC3E}">
        <p14:creationId xmlns:p14="http://schemas.microsoft.com/office/powerpoint/2010/main" val="160290727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90142824-AB1F-4D2A-A9C0-27B3A97E6914}" type="slidenum">
              <a:rPr lang="en-US" altLang="zh-CN" sz="1200" smtClean="0">
                <a:latin typeface="Comic Sans MS" panose="030F0702030302020204" pitchFamily="66" charset="0"/>
              </a:rPr>
              <a:t>23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68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8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65110747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F96D907B-2E9C-4773-A51F-B3059F19A9A9}" type="slidenum">
              <a:rPr lang="en-US" altLang="zh-CN" sz="1200" smtClean="0">
                <a:latin typeface="Comic Sans MS" panose="030F0702030302020204" pitchFamily="66" charset="0"/>
              </a:rPr>
              <a:t>24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70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0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25545093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66563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56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1431BCA1-3E6B-4FFD-B7ED-5640F1DB4401}" type="slidenum">
              <a:rPr lang="en-US" altLang="zh-CN" sz="1200" smtClean="0">
                <a:latin typeface="Comic Sans MS" panose="030F0702030302020204" pitchFamily="66" charset="0"/>
              </a:rPr>
              <a:t>25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144005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52623617-07B8-45AC-A156-49A098C86307}" type="slidenum">
              <a:rPr lang="zh-CN" altLang="en-US" sz="1200" smtClean="0">
                <a:latin typeface="Comic Sans MS" panose="030F0702030302020204" pitchFamily="66" charset="0"/>
              </a:rPr>
              <a:t>26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64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4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9958881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C615BC0E-163A-42EF-8765-C7656D1B370B}" type="slidenum">
              <a:rPr lang="en-US" altLang="zh-CN" sz="1200"/>
              <a:t>29</a:t>
            </a:fld>
            <a:endParaRPr lang="en-US" altLang="zh-CN" sz="1200" dirty="0"/>
          </a:p>
        </p:txBody>
      </p:sp>
      <p:sp>
        <p:nvSpPr>
          <p:cNvPr id="7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93179590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DB4959E6-7000-433C-B066-D93229D6A50B}" type="slidenum">
              <a:rPr lang="en-US" altLang="zh-CN" sz="1200" smtClean="0">
                <a:latin typeface="Comic Sans MS" panose="030F0702030302020204" pitchFamily="66" charset="0"/>
              </a:rPr>
              <a:t>30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78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8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12367117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D589E9A9-1E03-4E4C-BE61-619759F8189A}" type="slidenum">
              <a:rPr lang="en-US" altLang="zh-CN" sz="1200" smtClean="0">
                <a:latin typeface="Comic Sans MS" panose="030F0702030302020204" pitchFamily="66" charset="0"/>
              </a:rPr>
              <a:t>31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80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80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 dirty="0"/>
          </a:p>
        </p:txBody>
      </p:sp>
    </p:spTree>
    <p:extLst>
      <p:ext uri="{BB962C8B-B14F-4D97-AF65-F5344CB8AC3E}">
        <p14:creationId xmlns:p14="http://schemas.microsoft.com/office/powerpoint/2010/main" val="317356035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6033DD8B-75F8-47CE-8B5E-61E0A0360ADD}" type="slidenum">
              <a:rPr lang="en-US" altLang="zh-CN" sz="1200" smtClean="0">
                <a:latin typeface="Comic Sans MS" panose="030F0702030302020204" pitchFamily="66" charset="0"/>
              </a:rPr>
              <a:t>32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82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82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28230199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395A69FF-7404-430B-9DB5-789AFFCB4EFB}" type="slidenum">
              <a:rPr lang="en-US" altLang="zh-CN" sz="1200" smtClean="0">
                <a:latin typeface="Comic Sans MS" panose="030F0702030302020204" pitchFamily="66" charset="0"/>
              </a:rPr>
              <a:t>33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87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87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89158701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BBB5FE82-7335-449C-8399-99665359466A}" type="slidenum">
              <a:rPr lang="en-US" altLang="zh-CN" sz="1200" smtClean="0">
                <a:latin typeface="Comic Sans MS" panose="030F0702030302020204" pitchFamily="66" charset="0"/>
              </a:rPr>
              <a:t>34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54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54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15635073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56323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24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F15AFC2D-FD20-419C-AE8B-EB512F161598}" type="slidenum">
              <a:rPr lang="en-US" altLang="zh-CN" sz="1200" smtClean="0">
                <a:latin typeface="Comic Sans MS" panose="030F0702030302020204" pitchFamily="66" charset="0"/>
              </a:rPr>
              <a:t>35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195581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170E7E8D-3AD0-4C5B-B501-5480368DD34B}" type="slidenum">
              <a:rPr lang="en-US" altLang="zh-CN" sz="1200" smtClean="0">
                <a:latin typeface="Comic Sans MS" panose="030F0702030302020204" pitchFamily="66" charset="0"/>
              </a:rPr>
              <a:t>36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89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89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65281863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6289D1DC-C4DA-44B0-A928-D0CC8D2ADB1A}" type="slidenum">
              <a:rPr lang="en-US" altLang="zh-CN" sz="1200" smtClean="0">
                <a:latin typeface="Comic Sans MS" panose="030F0702030302020204" pitchFamily="66" charset="0"/>
              </a:rPr>
              <a:t>37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93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93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402996829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7039773B-9227-4F76-8CF3-6C0AA75AB290}" type="slidenum">
              <a:rPr lang="en-US" altLang="zh-CN" sz="1200" smtClean="0">
                <a:latin typeface="Comic Sans MS" panose="030F0702030302020204" pitchFamily="66" charset="0"/>
              </a:rPr>
              <a:t>40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95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95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4113339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584B17A6-2F86-4889-A9E3-36F0D770917A}" type="slidenum">
              <a:rPr lang="en-US" altLang="zh-CN" sz="1200" smtClean="0">
                <a:latin typeface="Comic Sans MS" panose="030F0702030302020204" pitchFamily="66" charset="0"/>
              </a:rPr>
              <a:t>41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97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97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20923155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60BD98A-0495-4D4B-B200-81369F18E29D}" type="slidenum">
              <a:rPr lang="en-US" altLang="zh-CN" smtClean="0"/>
              <a:pPr>
                <a:defRPr/>
              </a:pPr>
              <a:t>42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4133874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60BD98A-0495-4D4B-B200-81369F18E29D}" type="slidenum">
              <a:rPr lang="en-US" altLang="zh-CN" smtClean="0"/>
              <a:t>47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338410772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DE47E04D-D71F-4FD7-B292-90A564B9E7A8}" type="slidenum">
              <a:rPr lang="en-US" altLang="zh-CN" sz="1200" smtClean="0">
                <a:latin typeface="Comic Sans MS" panose="030F0702030302020204" pitchFamily="66" charset="0"/>
              </a:rPr>
              <a:t>48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09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9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19757105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幻灯片图像占位符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01379" name="备注占位符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CN" dirty="0"/>
              <a:t>Switch vs AP, switch </a:t>
            </a:r>
            <a:r>
              <a:rPr lang="zh-CN" altLang="en-US" dirty="0"/>
              <a:t>没有</a:t>
            </a:r>
            <a:r>
              <a:rPr lang="en-US" altLang="zh-CN" dirty="0"/>
              <a:t>MAC</a:t>
            </a:r>
            <a:r>
              <a:rPr lang="zh-CN" altLang="en-US" dirty="0"/>
              <a:t>地址，而</a:t>
            </a:r>
            <a:r>
              <a:rPr lang="en-US" altLang="zh-CN" dirty="0"/>
              <a:t>AP</a:t>
            </a:r>
            <a:r>
              <a:rPr lang="zh-CN" altLang="en-US" dirty="0"/>
              <a:t>是有</a:t>
            </a:r>
            <a:r>
              <a:rPr lang="en-US" altLang="zh-CN" dirty="0"/>
              <a:t>MAC</a:t>
            </a:r>
            <a:r>
              <a:rPr lang="zh-CN" altLang="en-US" dirty="0"/>
              <a:t>地址的。</a:t>
            </a:r>
          </a:p>
        </p:txBody>
      </p:sp>
      <p:sp>
        <p:nvSpPr>
          <p:cNvPr id="101380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11FE550F-2E77-48F6-B355-12B4B24E6C46}" type="slidenum">
              <a:rPr lang="en-US" altLang="zh-CN" sz="1200" smtClean="0">
                <a:latin typeface="Comic Sans MS" panose="030F0702030302020204" pitchFamily="66" charset="0"/>
              </a:rPr>
              <a:t>49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79988184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A3AC89F7-3638-4D11-9F6A-C7418D08B805}" type="slidenum">
              <a:rPr lang="en-US" altLang="zh-CN" sz="1200" smtClean="0">
                <a:latin typeface="Comic Sans MS" panose="030F0702030302020204" pitchFamily="66" charset="0"/>
              </a:rPr>
              <a:t>50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99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99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06941735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E8AB7B7D-E1C3-41E4-8CB0-EC5D1F1B0EE2}" type="slidenum">
              <a:rPr lang="en-US" altLang="zh-CN" sz="1200" smtClean="0">
                <a:latin typeface="Comic Sans MS" panose="030F0702030302020204" pitchFamily="66" charset="0"/>
              </a:rPr>
              <a:t>51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03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3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870758106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7D9756F9-F098-4C5A-90BA-5352689C0956}" type="slidenum">
              <a:rPr lang="en-US" altLang="zh-CN" sz="1200" smtClean="0">
                <a:latin typeface="Comic Sans MS" panose="030F0702030302020204" pitchFamily="66" charset="0"/>
              </a:rPr>
              <a:t>52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054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547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73641508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CA497F29-3136-4A00-9B48-C24B80047356}" type="slidenum">
              <a:rPr lang="en-US" altLang="zh-CN" sz="1200" smtClean="0">
                <a:latin typeface="Comic Sans MS" panose="030F0702030302020204" pitchFamily="66" charset="0"/>
              </a:rPr>
              <a:t>54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07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752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529432356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B312F233-E52C-4B8F-9785-941AC9FB0636}" type="slidenum">
              <a:rPr lang="en-US" altLang="zh-CN" sz="1200" smtClean="0">
                <a:latin typeface="Comic Sans MS" panose="030F0702030302020204" pitchFamily="66" charset="0"/>
              </a:rPr>
              <a:t>55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11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1162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49364280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ACD40562-BF0A-4B20-99DD-AEFBD0FA7BA0}" type="slidenum">
              <a:rPr lang="en-US" altLang="zh-CN" sz="1200" smtClean="0">
                <a:latin typeface="Comic Sans MS" panose="030F0702030302020204" pitchFamily="66" charset="0"/>
              </a:rPr>
              <a:t>56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13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13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4035726764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3B137841-1759-47DA-B6AA-8FCFE8D93BB2}" type="slidenum">
              <a:rPr lang="en-US" altLang="zh-CN" sz="1200" smtClean="0">
                <a:latin typeface="Comic Sans MS" panose="030F0702030302020204" pitchFamily="66" charset="0"/>
              </a:rPr>
              <a:t>57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15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15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26225662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9950831A-5B22-4909-B592-406F79F46656}" type="slidenum">
              <a:rPr lang="en-US" altLang="zh-CN" sz="1200" smtClean="0">
                <a:latin typeface="Comic Sans MS" panose="030F0702030302020204" pitchFamily="66" charset="0"/>
              </a:rPr>
              <a:t>58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76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6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21997711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>
              <a:buFont typeface="Arial" panose="020B0604020202020204" pitchFamily="34" charset="0"/>
              <a:buChar char="•"/>
            </a:pP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204020203" pitchFamily="34" charset="0"/>
              </a:rPr>
              <a:t>OFDM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204020203" pitchFamily="34" charset="0"/>
              </a:rPr>
              <a:t>主要解决的是物理层的问题，通过频分复用来提高传输效率和抗干扰能力。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960BD98A-0495-4D4B-B200-81369F18E29D}" type="slidenum">
              <a:rPr lang="en-US" altLang="zh-CN" smtClean="0"/>
              <a:t>60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5449893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960BD98A-0495-4D4B-B200-81369F18E29D}" type="slidenum">
              <a:rPr lang="en-US" altLang="zh-CN" smtClean="0"/>
              <a:t>61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992583678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C615BC0E-163A-42EF-8765-C7656D1B370B}" type="slidenum">
              <a:rPr lang="en-US" altLang="zh-CN" sz="1200"/>
              <a:t>63</a:t>
            </a:fld>
            <a:endParaRPr lang="en-US" altLang="zh-CN" sz="1200" dirty="0"/>
          </a:p>
        </p:txBody>
      </p:sp>
      <p:sp>
        <p:nvSpPr>
          <p:cNvPr id="7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96101045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960BD98A-0495-4D4B-B200-81369F18E29D}" type="slidenum">
              <a:rPr lang="en-US" altLang="zh-CN" smtClean="0"/>
              <a:pPr>
                <a:defRPr/>
              </a:pPr>
              <a:t>64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42633018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IMT </a:t>
            </a: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和 </a:t>
            </a: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 Release </a:t>
            </a: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版本的对应关系</a:t>
            </a:r>
          </a:p>
          <a:p>
            <a:pPr algn="l">
              <a:buFont typeface="+mj-lt"/>
              <a:buAutoNum type="arabicPeriod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IMT-2000</a:t>
            </a:r>
            <a:endParaRPr lang="en-US" altLang="zh-CN" b="0" i="0" dirty="0">
              <a:solidFill>
                <a:srgbClr val="24292F"/>
              </a:solidFill>
              <a:effectLst/>
              <a:latin typeface="Noto Sans" panose="020B0502040504020204" pitchFamily="34" charset="0"/>
            </a:endParaRPr>
          </a:p>
          <a:p>
            <a:pPr marL="742950" lvl="1" indent="-285750" algn="l">
              <a:buFont typeface="+mj-lt"/>
              <a:buAutoNum type="arabicPeriod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 Release 99 </a:t>
            </a: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到 </a:t>
            </a: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Release 5</a:t>
            </a:r>
            <a:endParaRPr lang="en-US" altLang="zh-CN" b="0" i="0" dirty="0">
              <a:solidFill>
                <a:srgbClr val="24292F"/>
              </a:solidFill>
              <a:effectLst/>
              <a:latin typeface="Noto Sans" panose="020B0502040504020204" pitchFamily="34" charset="0"/>
            </a:endParaRPr>
          </a:p>
          <a:p>
            <a:pPr marL="1143000" lvl="2" indent="-228600" algn="l">
              <a:buFont typeface="+mj-lt"/>
              <a:buAutoNum type="arabicPeriod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技术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WCDMA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、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HSPA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（从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Release 5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开始引入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HSDPA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）</a:t>
            </a:r>
          </a:p>
          <a:p>
            <a:pPr marL="1143000" lvl="2" indent="-228600" algn="l">
              <a:buFont typeface="+mj-lt"/>
              <a:buAutoNum type="arabicPeriod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特点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这是第三代移动通信技术，支持语音、文本和基础数据服务。</a:t>
            </a:r>
          </a:p>
          <a:p>
            <a:pPr algn="l">
              <a:buFont typeface="+mj-lt"/>
              <a:buAutoNum type="arabicPeriod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IMT-Advanced</a:t>
            </a:r>
            <a:endParaRPr lang="en-US" altLang="zh-CN" b="0" i="0" dirty="0">
              <a:solidFill>
                <a:srgbClr val="24292F"/>
              </a:solidFill>
              <a:effectLst/>
              <a:latin typeface="Noto Sans" panose="020B0502040504020204" pitchFamily="34" charset="0"/>
            </a:endParaRPr>
          </a:p>
          <a:p>
            <a:pPr marL="742950" lvl="1" indent="-285750" algn="l">
              <a:buFont typeface="+mj-lt"/>
              <a:buAutoNum type="arabicPeriod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 Release 8 </a:t>
            </a: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和 </a:t>
            </a: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Release 10</a:t>
            </a:r>
            <a:endParaRPr lang="en-US" altLang="zh-CN" b="0" i="0" dirty="0">
              <a:solidFill>
                <a:srgbClr val="24292F"/>
              </a:solidFill>
              <a:effectLst/>
              <a:latin typeface="Noto Sans" panose="020B0502040504020204" pitchFamily="34" charset="0"/>
            </a:endParaRPr>
          </a:p>
          <a:p>
            <a:pPr marL="1143000" lvl="2" indent="-228600" algn="l">
              <a:buFont typeface="+mj-lt"/>
              <a:buAutoNum type="arabicPeriod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Release 8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引入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LTE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（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Long Term Evolution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）</a:t>
            </a:r>
          </a:p>
          <a:p>
            <a:pPr marL="1143000" lvl="2" indent="-228600" algn="l">
              <a:buFont typeface="+mj-lt"/>
              <a:buAutoNum type="arabicPeriod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Release 10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引入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LTE-Advanced</a:t>
            </a:r>
          </a:p>
          <a:p>
            <a:pPr marL="1143000" lvl="2" indent="-228600" algn="l">
              <a:buFont typeface="+mj-lt"/>
              <a:buAutoNum type="arabicPeriod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特点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这是第四代移动通信技术，提供更高的数据速率和更低的延迟。</a:t>
            </a:r>
          </a:p>
          <a:p>
            <a:pPr algn="l">
              <a:buFont typeface="+mj-lt"/>
              <a:buAutoNum type="arabicPeriod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IMT-2020</a:t>
            </a:r>
            <a:endParaRPr lang="en-US" altLang="zh-CN" b="0" i="0" dirty="0">
              <a:solidFill>
                <a:srgbClr val="24292F"/>
              </a:solidFill>
              <a:effectLst/>
              <a:latin typeface="Noto Sans" panose="020B0502040504020204" pitchFamily="34" charset="0"/>
            </a:endParaRPr>
          </a:p>
          <a:p>
            <a:pPr marL="742950" lvl="1" indent="-285750" algn="l">
              <a:buFont typeface="+mj-lt"/>
              <a:buAutoNum type="arabicPeriod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 Release 15 </a:t>
            </a: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和之后的版本</a:t>
            </a:r>
            <a:endParaRPr lang="zh-CN" altLang="en-US" b="0" i="0" dirty="0">
              <a:solidFill>
                <a:srgbClr val="24292F"/>
              </a:solidFill>
              <a:effectLst/>
              <a:latin typeface="Noto Sans" panose="020B0502040504020204" pitchFamily="34" charset="0"/>
            </a:endParaRPr>
          </a:p>
          <a:p>
            <a:pPr marL="1143000" lvl="2" indent="-228600" algn="l">
              <a:buFont typeface="+mj-lt"/>
              <a:buAutoNum type="arabicPeriod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Release 15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首个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5G NR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标准</a:t>
            </a:r>
          </a:p>
          <a:p>
            <a:pPr marL="1143000" lvl="2" indent="-228600" algn="l">
              <a:buFont typeface="+mj-lt"/>
              <a:buAutoNum type="arabicPeriod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Release 16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进一步完善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5G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，包括增强的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URLLC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和 </a:t>
            </a:r>
            <a:r>
              <a:rPr lang="en-US" altLang="zh-CN" b="0" i="0" dirty="0" err="1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mMTC</a:t>
            </a:r>
            <a:endParaRPr lang="en-US" altLang="zh-CN" b="0" i="0" dirty="0">
              <a:solidFill>
                <a:srgbClr val="24292F"/>
              </a:solidFill>
              <a:effectLst/>
              <a:latin typeface="Noto Sans" panose="020B0502040504020204" pitchFamily="34" charset="0"/>
            </a:endParaRPr>
          </a:p>
          <a:p>
            <a:pPr marL="1143000" lvl="2" indent="-228600" algn="l">
              <a:buFont typeface="+mj-lt"/>
              <a:buAutoNum type="arabicPeriod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特点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第五代移动通信技术，支持超高速数据传输、超低延迟、大规模设备连接。</a:t>
            </a:r>
          </a:p>
          <a:p>
            <a:pPr algn="l"/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关键点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Release </a:t>
            </a: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演进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每个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Release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版本引入新的特性和改进，支持更高效的通信技术。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标准提交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3GPP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的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Release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版本经过验证后，提交给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ITU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作为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IMT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标准的一部分。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全球一致性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确保全球网络的互操作性和一致性，促进全球移动通信的发展。</a:t>
            </a:r>
          </a:p>
          <a:p>
            <a:pPr algn="l"/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这种对应关系确保了移动通信技术的全球统一性和持续演进。</a:t>
            </a:r>
          </a:p>
          <a:p>
            <a:endParaRPr lang="en-US" altLang="zh-CN" dirty="0"/>
          </a:p>
          <a:p>
            <a:endParaRPr lang="en-US" altLang="zh-CN" dirty="0"/>
          </a:p>
          <a:p>
            <a:pPr algn="l"/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ITU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（国际电信联盟）和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（第三代合作伙伴计划）之间有着密切的合作关系，但它们的角色和职责有所不同。</a:t>
            </a:r>
          </a:p>
          <a:p>
            <a:pPr algn="l"/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ITU</a:t>
            </a: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（国际电信联盟）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职责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ITU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是联合国的一个专门机构，负责全球电信和无线电频谱的协调和标准化。它制定全球通信标准，管理频谱分配，确保不同国家和地区的技术兼容性。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作用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提供一个全球框架，确保各国在频谱使用和技术标准上协调一致。</a:t>
            </a:r>
          </a:p>
          <a:p>
            <a:pPr algn="l"/>
            <a:r>
              <a:rPr lang="en-US" altLang="zh-CN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</a:t>
            </a: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（第三代合作伙伴计划）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职责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3GPP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是一个行业组织，专注于移动通信技术标准的制定，如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GSM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、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UMTS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、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LTE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和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5G NR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。它由多个标准制定机构组成，负责具体技术细节的开发和标准化。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作用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制定具体的技术标准和规范，推动全球移动通信技术的发展。</a:t>
            </a:r>
          </a:p>
          <a:p>
            <a:pPr algn="l"/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关系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合作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3GPP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制定的技术标准通常会提交给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ITU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，后者将这些标准纳入其全球框架中。例如，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的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LTE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和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5G NR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标准被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ITU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采纳为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IMT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（国际移动通信）标准的一部分。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zh-CN" altLang="en-US" b="1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互补性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: ITU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提供宏观的政策和频谱管理框架，而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负责具体技术的开发和细化，两者共同推动全球移动通信的协调发展。</a:t>
            </a:r>
          </a:p>
          <a:p>
            <a:endParaRPr lang="en-US" altLang="zh-CN" dirty="0"/>
          </a:p>
          <a:p>
            <a:endParaRPr lang="en-US" altLang="zh-CN" dirty="0"/>
          </a:p>
          <a:p>
            <a:endParaRPr lang="en-US" altLang="zh-CN" dirty="0"/>
          </a:p>
          <a:p>
            <a:endParaRPr lang="en-US" altLang="zh-CN" dirty="0"/>
          </a:p>
          <a:p>
            <a:pPr algn="l"/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3GPP2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没有与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合并，而是逐渐淡出了主流移动通信标准的制定。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3GPP2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主要负责开发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CDMA2000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系列标准，这些标准在北美和部分亚洲市场曾被广泛使用。然而，随着全球移动通信技术向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LTE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和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5G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发展的趋势，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的标准（如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LTE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和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5G NR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）获得了更广泛的采用和支持。</a:t>
            </a:r>
          </a:p>
          <a:p>
            <a:pPr algn="l"/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因此，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3GPP2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的影响力和市场份额逐渐减少，行业重心转向了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制定的标准。许多运营商已经从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CDMA2000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网络迁移到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LTE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和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5G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网络，这也是 </a:t>
            </a:r>
            <a:r>
              <a:rPr lang="en-US" altLang="zh-CN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3GPP2 </a:t>
            </a:r>
            <a:r>
              <a:rPr lang="zh-CN" altLang="en-US" b="0" i="0" dirty="0">
                <a:solidFill>
                  <a:srgbClr val="24292F"/>
                </a:solidFill>
                <a:effectLst/>
                <a:latin typeface="Noto Sans" panose="020B0502040504020204" pitchFamily="34" charset="0"/>
              </a:rPr>
              <a:t>标准逐步淡出的原因之一。</a:t>
            </a:r>
          </a:p>
          <a:p>
            <a:endParaRPr lang="en-US" altLang="zh-CN" dirty="0"/>
          </a:p>
          <a:p>
            <a:endParaRPr lang="en-US" altLang="zh-CN" dirty="0"/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960BD98A-0495-4D4B-B200-81369F18E29D}" type="slidenum">
              <a:rPr lang="en-US" altLang="zh-CN" smtClean="0"/>
              <a:t>65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095036909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D5B6A810-977A-4C22-B6B9-820EDC8703AC}" type="slidenum">
              <a:rPr lang="en-US" altLang="zh-CN" sz="1200"/>
              <a:t>66</a:t>
            </a:fld>
            <a:endParaRPr lang="en-US" altLang="zh-CN" sz="1200" dirty="0"/>
          </a:p>
        </p:txBody>
      </p:sp>
      <p:sp>
        <p:nvSpPr>
          <p:cNvPr id="107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7524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76305728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D5760FF9-05F2-4A57-86E5-267088F4F987}" type="slidenum">
              <a:rPr lang="en-US" altLang="zh-CN" sz="1200"/>
              <a:t>67</a:t>
            </a:fld>
            <a:endParaRPr lang="en-US" altLang="zh-CN" sz="1200" dirty="0"/>
          </a:p>
        </p:txBody>
      </p:sp>
      <p:sp>
        <p:nvSpPr>
          <p:cNvPr id="108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8548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95798315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CCD5E27-021E-054B-84DE-C100B224ED65}" type="slidenum">
              <a:rPr lang="en-US" smtClean="0"/>
              <a:pPr>
                <a:defRPr/>
              </a:pPr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2776057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C615BC0E-163A-42EF-8765-C7656D1B370B}" type="slidenum">
              <a:rPr lang="en-US" altLang="zh-CN" sz="1200"/>
              <a:t>73</a:t>
            </a:fld>
            <a:endParaRPr lang="en-US" altLang="zh-CN" sz="1200" dirty="0"/>
          </a:p>
        </p:txBody>
      </p:sp>
      <p:sp>
        <p:nvSpPr>
          <p:cNvPr id="7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63714659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3CC004EB-5D50-4356-A8D5-54C8FE1E6E93}" type="slidenum">
              <a:rPr lang="en-US" altLang="zh-CN" sz="1200" smtClean="0">
                <a:latin typeface="Comic Sans MS" panose="030F0702030302020204" pitchFamily="66" charset="0"/>
              </a:rPr>
              <a:t>74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32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2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zh-CN" dirty="0"/>
              <a:t>Mobility </a:t>
            </a:r>
            <a:r>
              <a:rPr lang="zh-CN" altLang="en-US" dirty="0"/>
              <a:t>高还是低，跟要求（</a:t>
            </a:r>
            <a:r>
              <a:rPr lang="en-US" altLang="zh-CN" dirty="0"/>
              <a:t>demand</a:t>
            </a:r>
            <a:r>
              <a:rPr lang="zh-CN" altLang="en-US" dirty="0"/>
              <a:t>）有关系！</a:t>
            </a:r>
            <a:endParaRPr lang="zh-CN" altLang="zh-CN" dirty="0"/>
          </a:p>
        </p:txBody>
      </p:sp>
    </p:spTree>
    <p:extLst>
      <p:ext uri="{BB962C8B-B14F-4D97-AF65-F5344CB8AC3E}">
        <p14:creationId xmlns:p14="http://schemas.microsoft.com/office/powerpoint/2010/main" val="38427944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68141F0F-0E1E-47EB-B781-73D283124614}" type="slidenum">
              <a:rPr lang="en-US" altLang="zh-CN" sz="1200" smtClean="0">
                <a:latin typeface="Comic Sans MS" panose="030F0702030302020204" pitchFamily="66" charset="0"/>
              </a:rPr>
              <a:t>76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34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4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188606225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C8D68CE3-0B35-419C-9C52-CE3BC1CBE3FC}" type="slidenum">
              <a:rPr lang="en-US" altLang="zh-CN" sz="1200" smtClean="0">
                <a:latin typeface="Comic Sans MS" panose="030F0702030302020204" pitchFamily="66" charset="0"/>
              </a:rPr>
              <a:t>77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36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6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60649939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A6E3F955-2C45-4D74-B0E2-F0D6E2A91CFA}" type="slidenum">
              <a:rPr lang="en-US" altLang="zh-CN" sz="1200"/>
              <a:t>78</a:t>
            </a:fld>
            <a:endParaRPr lang="en-US" altLang="zh-CN" sz="1200" dirty="0"/>
          </a:p>
        </p:txBody>
      </p:sp>
      <p:sp>
        <p:nvSpPr>
          <p:cNvPr id="113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13668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965398667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9056B223-FE93-4424-A9C0-A173E5E68D88}" type="slidenum">
              <a:rPr lang="en-US" altLang="zh-CN" sz="1200" smtClean="0">
                <a:latin typeface="Comic Sans MS" panose="030F0702030302020204" pitchFamily="66" charset="0"/>
              </a:rPr>
              <a:t>79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38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8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14206467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CCB503D9-A90B-4BEC-9473-0B8A2847DBD8}" type="slidenum">
              <a:rPr lang="en-US" altLang="zh-CN" sz="1200" smtClean="0">
                <a:latin typeface="Comic Sans MS" panose="030F0702030302020204" pitchFamily="66" charset="0"/>
              </a:rPr>
              <a:t>80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40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0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2044707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92382E61-5582-4571-9F52-ED4AFC7628BE}" type="slidenum">
              <a:rPr lang="en-US" altLang="zh-CN" sz="1200" smtClean="0">
                <a:latin typeface="Comic Sans MS" panose="030F0702030302020204" pitchFamily="66" charset="0"/>
              </a:rPr>
              <a:t>81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42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2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31791530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DAF98F7C-7F80-4623-B670-C8D846F9C5E9}" type="slidenum">
              <a:rPr lang="en-US" altLang="zh-CN" sz="1200" smtClean="0">
                <a:latin typeface="Comic Sans MS" panose="030F0702030302020204" pitchFamily="66" charset="0"/>
              </a:rPr>
              <a:t>82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44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4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115979852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82B9F92F-BF35-4E8C-BAC9-42E6BF1194EA}" type="slidenum">
              <a:rPr lang="en-US" altLang="zh-CN" sz="1200" smtClean="0">
                <a:latin typeface="Comic Sans MS" panose="030F0702030302020204" pitchFamily="66" charset="0"/>
              </a:rPr>
              <a:t>83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46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6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14198616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792666C3-E6BC-46F8-AC2D-E4C990509F47}" type="slidenum">
              <a:rPr lang="en-US" altLang="zh-CN" sz="1200" smtClean="0">
                <a:latin typeface="Comic Sans MS" panose="030F0702030302020204" pitchFamily="66" charset="0"/>
              </a:rPr>
              <a:t>84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48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84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42774593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77DE9F78-7309-4FC0-B26C-0C603E4C35C1}" type="slidenum">
              <a:rPr lang="en-US" altLang="zh-CN" sz="1200" smtClean="0">
                <a:latin typeface="Comic Sans MS" panose="030F0702030302020204" pitchFamily="66" charset="0"/>
              </a:rPr>
              <a:t>86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50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50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654543895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9915F91F-C683-4A0A-A3FA-1A60E48DD8E7}" type="slidenum">
              <a:rPr lang="en-US" altLang="zh-CN" sz="1200" smtClean="0">
                <a:latin typeface="Comic Sans MS" panose="030F0702030302020204" pitchFamily="66" charset="0"/>
              </a:rPr>
              <a:t>87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52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52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94279090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377A1600-3FC8-45F5-ABCD-3FF125F17666}" type="slidenum">
              <a:rPr lang="en-US" altLang="zh-CN" sz="1200" smtClean="0">
                <a:latin typeface="Comic Sans MS" panose="030F0702030302020204" pitchFamily="66" charset="0"/>
              </a:rPr>
              <a:t>89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54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54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71425567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C615BC0E-163A-42EF-8765-C7656D1B370B}" type="slidenum">
              <a:rPr lang="en-US" altLang="zh-CN" sz="1200"/>
              <a:t>90</a:t>
            </a:fld>
            <a:endParaRPr lang="en-US" altLang="zh-CN" sz="1200" dirty="0"/>
          </a:p>
        </p:txBody>
      </p:sp>
      <p:sp>
        <p:nvSpPr>
          <p:cNvPr id="7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67283800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DFC28427-5FD7-416B-865C-B138C41AA686}" type="slidenum">
              <a:rPr lang="en-US" altLang="zh-CN" sz="1200" smtClean="0">
                <a:latin typeface="Comic Sans MS" panose="030F0702030302020204" pitchFamily="66" charset="0"/>
              </a:rPr>
              <a:t>91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58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58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813255008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23F4153F-C2D2-45C2-9D99-99A48497748E}" type="slidenum">
              <a:rPr lang="en-US" altLang="zh-CN" sz="1200" smtClean="0">
                <a:latin typeface="Comic Sans MS" panose="030F0702030302020204" pitchFamily="66" charset="0"/>
              </a:rPr>
              <a:t>92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60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60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310578615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81D92C4D-4A3B-43B9-A7C6-5028BD5F4BAF}" type="slidenum">
              <a:rPr lang="en-US" altLang="zh-CN" sz="1200" smtClean="0">
                <a:latin typeface="Comic Sans MS" panose="030F0702030302020204" pitchFamily="66" charset="0"/>
              </a:rPr>
              <a:t>93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62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62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727141219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13ED8E6F-248E-41BC-B82A-9E3FFA6242C3}" type="slidenum">
              <a:rPr lang="en-US" altLang="zh-CN" sz="1200" smtClean="0">
                <a:latin typeface="Comic Sans MS" panose="030F0702030302020204" pitchFamily="66" charset="0"/>
              </a:rPr>
              <a:t>94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64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6486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08610767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C615BC0E-163A-42EF-8765-C7656D1B370B}" type="slidenum">
              <a:rPr lang="en-US" altLang="zh-CN" sz="1200"/>
              <a:t>95</a:t>
            </a:fld>
            <a:endParaRPr lang="en-US" altLang="zh-CN" sz="1200" dirty="0"/>
          </a:p>
        </p:txBody>
      </p:sp>
      <p:sp>
        <p:nvSpPr>
          <p:cNvPr id="7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315681462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9BCFEE9C-BDA1-4154-8735-EDC21442D437}" type="slidenum">
              <a:rPr lang="en-US" altLang="zh-CN" sz="1200" smtClean="0">
                <a:latin typeface="Comic Sans MS" panose="030F0702030302020204" pitchFamily="66" charset="0"/>
              </a:rPr>
              <a:t>96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66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66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409472055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EC926AB8-EDCE-4AF5-B01F-78904B119CBC}" type="slidenum">
              <a:rPr lang="en-US" altLang="zh-CN" sz="1200" smtClean="0">
                <a:latin typeface="Comic Sans MS" panose="030F0702030302020204" pitchFamily="66" charset="0"/>
              </a:rPr>
              <a:t>97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68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68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506534876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FFBDAE58-C871-4D1E-ACFF-0F48C5BA928C}" type="slidenum">
              <a:rPr lang="en-US" altLang="zh-CN" sz="1200" smtClean="0">
                <a:latin typeface="Comic Sans MS" panose="030F0702030302020204" pitchFamily="66" charset="0"/>
              </a:rPr>
              <a:t>98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71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71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591648777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3F3F275D-9A7A-47DB-9E60-8ABBA63A21D5}" type="slidenum">
              <a:rPr lang="en-US" altLang="zh-CN" sz="1200" smtClean="0">
                <a:latin typeface="Comic Sans MS" panose="030F0702030302020204" pitchFamily="66" charset="0"/>
              </a:rPr>
              <a:t>99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73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73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16621256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FF705475-8916-4BC4-9771-61C0B19F3A50}" type="slidenum">
              <a:rPr lang="en-US" altLang="zh-CN" sz="1200" smtClean="0">
                <a:latin typeface="Comic Sans MS" panose="030F0702030302020204" pitchFamily="66" charset="0"/>
              </a:rPr>
              <a:t>100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75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75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76812436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D229B933-4B7E-4029-A59C-9C73E30174A5}" type="slidenum">
              <a:rPr lang="en-US" altLang="zh-CN" sz="1200" smtClean="0">
                <a:latin typeface="Comic Sans MS" panose="030F0702030302020204" pitchFamily="66" charset="0"/>
              </a:rPr>
              <a:t>101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77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77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79132298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8A2DE432-E028-479C-84A3-F93B2BE9B737}" type="slidenum">
              <a:rPr lang="en-US" altLang="zh-CN" sz="1200" smtClean="0">
                <a:latin typeface="Comic Sans MS" panose="030F0702030302020204" pitchFamily="66" charset="0"/>
              </a:rPr>
              <a:t>102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79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79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2617792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A075AFFE-D309-425E-B0FA-242412E8127C}" type="slidenum">
              <a:rPr lang="en-US" altLang="zh-CN" sz="1200" smtClean="0">
                <a:latin typeface="Comic Sans MS" panose="030F0702030302020204" pitchFamily="66" charset="0"/>
              </a:rPr>
              <a:t>103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81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81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68572435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52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5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C615BC0E-163A-42EF-8765-C7656D1B370B}" type="slidenum">
              <a:rPr lang="en-US" altLang="zh-CN" sz="1200"/>
              <a:t>104</a:t>
            </a:fld>
            <a:endParaRPr lang="en-US" altLang="zh-CN" sz="1200" dirty="0"/>
          </a:p>
        </p:txBody>
      </p:sp>
      <p:sp>
        <p:nvSpPr>
          <p:cNvPr id="7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520427247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525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525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53E61491-EEB1-414E-BE08-D1639B873F87}" type="slidenum">
              <a:rPr lang="en-US" altLang="zh-CN" sz="1200" smtClean="0">
                <a:latin typeface="Comic Sans MS" panose="030F0702030302020204" pitchFamily="66" charset="0"/>
              </a:rPr>
              <a:t>106</a:t>
            </a:fld>
            <a:endParaRPr lang="en-US" altLang="zh-CN" sz="1200" dirty="0">
              <a:latin typeface="Comic Sans MS" panose="030F0702030302020204" pitchFamily="66" charset="0"/>
            </a:endParaRPr>
          </a:p>
        </p:txBody>
      </p:sp>
      <p:sp>
        <p:nvSpPr>
          <p:cNvPr id="183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83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2379832225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 defTabSz="96647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defTabSz="96647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fld id="{506046B9-FB0F-431A-87D4-F2FC35216AE1}" type="slidenum">
              <a:rPr lang="en-US" altLang="zh-CN" sz="1200"/>
              <a:t>107</a:t>
            </a:fld>
            <a:endParaRPr lang="en-US" altLang="zh-CN" sz="1200" dirty="0"/>
          </a:p>
        </p:txBody>
      </p:sp>
      <p:sp>
        <p:nvSpPr>
          <p:cNvPr id="138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8244" name="Rectangle 3"/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12683866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wmf"/><Relationship Id="rId13" Type="http://schemas.openxmlformats.org/officeDocument/2006/relationships/image" Target="../media/image3.wmf"/><Relationship Id="rId18" Type="http://schemas.openxmlformats.org/officeDocument/2006/relationships/oleObject" Target="../embeddings/oleObject10.bin"/><Relationship Id="rId3" Type="http://schemas.openxmlformats.org/officeDocument/2006/relationships/image" Target="../media/image4.wmf"/><Relationship Id="rId21" Type="http://schemas.openxmlformats.org/officeDocument/2006/relationships/oleObject" Target="../embeddings/oleObject13.bin"/><Relationship Id="rId7" Type="http://schemas.openxmlformats.org/officeDocument/2006/relationships/oleObject" Target="../embeddings/oleObject2.bin"/><Relationship Id="rId12" Type="http://schemas.openxmlformats.org/officeDocument/2006/relationships/oleObject" Target="../embeddings/oleObject5.bin"/><Relationship Id="rId17" Type="http://schemas.openxmlformats.org/officeDocument/2006/relationships/oleObject" Target="../embeddings/oleObject9.bin"/><Relationship Id="rId2" Type="http://schemas.openxmlformats.org/officeDocument/2006/relationships/slideMaster" Target="../slideMasters/slideMaster1.xml"/><Relationship Id="rId16" Type="http://schemas.openxmlformats.org/officeDocument/2006/relationships/oleObject" Target="../embeddings/oleObject8.bin"/><Relationship Id="rId20" Type="http://schemas.openxmlformats.org/officeDocument/2006/relationships/oleObject" Target="../embeddings/oleObject12.bin"/><Relationship Id="rId1" Type="http://schemas.openxmlformats.org/officeDocument/2006/relationships/vmlDrawing" Target="../drawings/vmlDrawing1.vml"/><Relationship Id="rId6" Type="http://schemas.openxmlformats.org/officeDocument/2006/relationships/image" Target="../media/image1.wmf"/><Relationship Id="rId11" Type="http://schemas.openxmlformats.org/officeDocument/2006/relationships/image" Target="../media/image6.png"/><Relationship Id="rId5" Type="http://schemas.openxmlformats.org/officeDocument/2006/relationships/oleObject" Target="../embeddings/oleObject1.bin"/><Relationship Id="rId15" Type="http://schemas.openxmlformats.org/officeDocument/2006/relationships/oleObject" Target="../embeddings/oleObject7.bin"/><Relationship Id="rId10" Type="http://schemas.openxmlformats.org/officeDocument/2006/relationships/oleObject" Target="../embeddings/oleObject4.bin"/><Relationship Id="rId19" Type="http://schemas.openxmlformats.org/officeDocument/2006/relationships/oleObject" Target="../embeddings/oleObject11.bin"/><Relationship Id="rId4" Type="http://schemas.openxmlformats.org/officeDocument/2006/relationships/image" Target="../media/image5.png"/><Relationship Id="rId9" Type="http://schemas.openxmlformats.org/officeDocument/2006/relationships/oleObject" Target="../embeddings/oleObject3.bin"/><Relationship Id="rId14" Type="http://schemas.openxmlformats.org/officeDocument/2006/relationships/oleObject" Target="../embeddings/oleObject6.bin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62"/>
          <p:cNvGrpSpPr/>
          <p:nvPr userDrawn="1"/>
        </p:nvGrpSpPr>
        <p:grpSpPr bwMode="auto">
          <a:xfrm>
            <a:off x="6885518" y="1143000"/>
            <a:ext cx="4627033" cy="4489450"/>
            <a:chOff x="3177" y="1065"/>
            <a:chExt cx="2186" cy="2828"/>
          </a:xfrm>
        </p:grpSpPr>
        <p:sp>
          <p:nvSpPr>
            <p:cNvPr id="5" name="Freeform 263"/>
            <p:cNvSpPr/>
            <p:nvPr/>
          </p:nvSpPr>
          <p:spPr bwMode="auto">
            <a:xfrm>
              <a:off x="4261" y="2412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6" name="Freeform 264"/>
            <p:cNvSpPr/>
            <p:nvPr/>
          </p:nvSpPr>
          <p:spPr bwMode="auto">
            <a:xfrm>
              <a:off x="4273" y="1451"/>
              <a:ext cx="1090" cy="658"/>
            </a:xfrm>
            <a:custGeom>
              <a:avLst/>
              <a:gdLst>
                <a:gd name="T0" fmla="*/ 599942130 w 765"/>
                <a:gd name="T1" fmla="*/ 17804735 h 459"/>
                <a:gd name="T2" fmla="*/ 406559188 w 765"/>
                <a:gd name="T3" fmla="*/ 125591005 h 459"/>
                <a:gd name="T4" fmla="*/ 136007685 w 765"/>
                <a:gd name="T5" fmla="*/ 180041136 h 459"/>
                <a:gd name="T6" fmla="*/ 19434385 w 765"/>
                <a:gd name="T7" fmla="*/ 607379164 h 459"/>
                <a:gd name="T8" fmla="*/ 254382400 w 765"/>
                <a:gd name="T9" fmla="*/ 801151646 h 459"/>
                <a:gd name="T10" fmla="*/ 489002591 w 765"/>
                <a:gd name="T11" fmla="*/ 769817217 h 459"/>
                <a:gd name="T12" fmla="*/ 825379772 w 765"/>
                <a:gd name="T13" fmla="*/ 801151646 h 459"/>
                <a:gd name="T14" fmla="*/ 987694603 w 765"/>
                <a:gd name="T15" fmla="*/ 783914143 h 459"/>
                <a:gd name="T16" fmla="*/ 1063160589 w 765"/>
                <a:gd name="T17" fmla="*/ 671215097 h 459"/>
                <a:gd name="T18" fmla="*/ 1061293333 w 765"/>
                <a:gd name="T19" fmla="*/ 285490141 h 459"/>
                <a:gd name="T20" fmla="*/ 936642367 w 765"/>
                <a:gd name="T21" fmla="*/ 61112791 h 459"/>
                <a:gd name="T22" fmla="*/ 599942130 w 765"/>
                <a:gd name="T23" fmla="*/ 17804735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7" name="Freeform 265"/>
            <p:cNvSpPr/>
            <p:nvPr/>
          </p:nvSpPr>
          <p:spPr bwMode="auto">
            <a:xfrm>
              <a:off x="3177" y="1267"/>
              <a:ext cx="1036" cy="675"/>
            </a:xfrm>
            <a:custGeom>
              <a:avLst/>
              <a:gdLst>
                <a:gd name="T0" fmla="*/ 648 w 1036"/>
                <a:gd name="T1" fmla="*/ 11 h 675"/>
                <a:gd name="T2" fmla="*/ 390 w 1036"/>
                <a:gd name="T3" fmla="*/ 53 h 675"/>
                <a:gd name="T4" fmla="*/ 206 w 1036"/>
                <a:gd name="T5" fmla="*/ 129 h 675"/>
                <a:gd name="T6" fmla="*/ 152 w 1036"/>
                <a:gd name="T7" fmla="*/ 229 h 675"/>
                <a:gd name="T8" fmla="*/ 22 w 1036"/>
                <a:gd name="T9" fmla="*/ 297 h 675"/>
                <a:gd name="T10" fmla="*/ 18 w 1036"/>
                <a:gd name="T11" fmla="*/ 459 h 675"/>
                <a:gd name="T12" fmla="*/ 132 w 1036"/>
                <a:gd name="T13" fmla="*/ 489 h 675"/>
                <a:gd name="T14" fmla="*/ 458 w 1036"/>
                <a:gd name="T15" fmla="*/ 489 h 675"/>
                <a:gd name="T16" fmla="*/ 598 w 1036"/>
                <a:gd name="T17" fmla="*/ 555 h 675"/>
                <a:gd name="T18" fmla="*/ 752 w 1036"/>
                <a:gd name="T19" fmla="*/ 657 h 675"/>
                <a:gd name="T20" fmla="*/ 870 w 1036"/>
                <a:gd name="T21" fmla="*/ 661 h 675"/>
                <a:gd name="T22" fmla="*/ 952 w 1036"/>
                <a:gd name="T23" fmla="*/ 603 h 675"/>
                <a:gd name="T24" fmla="*/ 992 w 1036"/>
                <a:gd name="T25" fmla="*/ 445 h 675"/>
                <a:gd name="T26" fmla="*/ 1018 w 1036"/>
                <a:gd name="T27" fmla="*/ 291 h 675"/>
                <a:gd name="T28" fmla="*/ 1022 w 1036"/>
                <a:gd name="T29" fmla="*/ 107 h 675"/>
                <a:gd name="T30" fmla="*/ 934 w 1036"/>
                <a:gd name="T31" fmla="*/ 17 h 675"/>
                <a:gd name="T32" fmla="*/ 776 w 1036"/>
                <a:gd name="T33" fmla="*/ 3 h 675"/>
                <a:gd name="T34" fmla="*/ 64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grpSp>
          <p:nvGrpSpPr>
            <p:cNvPr id="8" name="Group 266"/>
            <p:cNvGrpSpPr/>
            <p:nvPr/>
          </p:nvGrpSpPr>
          <p:grpSpPr bwMode="auto">
            <a:xfrm>
              <a:off x="3232" y="2108"/>
              <a:ext cx="919" cy="588"/>
              <a:chOff x="2889" y="1631"/>
              <a:chExt cx="980" cy="743"/>
            </a:xfrm>
          </p:grpSpPr>
          <p:sp>
            <p:nvSpPr>
              <p:cNvPr id="323" name="Rectangle 267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324" name="AutoShape 268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solidFill>
                    <a:srgbClr val="00CCFF"/>
                  </a:solidFill>
                  <a:latin typeface="+mn-lt"/>
                  <a:ea typeface="宋体" panose="02010600030101010101" pitchFamily="2" charset="-122"/>
                </a:endParaRPr>
              </a:p>
            </p:txBody>
          </p:sp>
        </p:grpSp>
        <p:grpSp>
          <p:nvGrpSpPr>
            <p:cNvPr id="9" name="Group 269"/>
            <p:cNvGrpSpPr/>
            <p:nvPr/>
          </p:nvGrpSpPr>
          <p:grpSpPr bwMode="auto">
            <a:xfrm>
              <a:off x="3674" y="1388"/>
              <a:ext cx="212" cy="335"/>
              <a:chOff x="3796" y="1043"/>
              <a:chExt cx="865" cy="1237"/>
            </a:xfrm>
          </p:grpSpPr>
          <p:sp>
            <p:nvSpPr>
              <p:cNvPr id="293" name="Line 270"/>
              <p:cNvSpPr>
                <a:spLocks noChangeShapeType="1"/>
              </p:cNvSpPr>
              <p:nvPr/>
            </p:nvSpPr>
            <p:spPr bwMode="auto">
              <a:xfrm flipH="1">
                <a:off x="3992" y="1482"/>
                <a:ext cx="237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94" name="Line 271"/>
              <p:cNvSpPr>
                <a:spLocks noChangeShapeType="1"/>
              </p:cNvSpPr>
              <p:nvPr/>
            </p:nvSpPr>
            <p:spPr bwMode="auto">
              <a:xfrm>
                <a:off x="4229" y="1482"/>
                <a:ext cx="233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95" name="Line 272"/>
              <p:cNvSpPr>
                <a:spLocks noChangeShapeType="1"/>
              </p:cNvSpPr>
              <p:nvPr/>
            </p:nvSpPr>
            <p:spPr bwMode="auto">
              <a:xfrm>
                <a:off x="3992" y="2202"/>
                <a:ext cx="237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96" name="Line 273"/>
              <p:cNvSpPr>
                <a:spLocks noChangeShapeType="1"/>
              </p:cNvSpPr>
              <p:nvPr/>
            </p:nvSpPr>
            <p:spPr bwMode="auto">
              <a:xfrm flipH="1">
                <a:off x="4229" y="2202"/>
                <a:ext cx="233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97" name="Line 274"/>
              <p:cNvSpPr>
                <a:spLocks noChangeShapeType="1"/>
              </p:cNvSpPr>
              <p:nvPr/>
            </p:nvSpPr>
            <p:spPr bwMode="auto">
              <a:xfrm>
                <a:off x="4229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98" name="Line 275"/>
              <p:cNvSpPr>
                <a:spLocks noChangeShapeType="1"/>
              </p:cNvSpPr>
              <p:nvPr/>
            </p:nvSpPr>
            <p:spPr bwMode="auto">
              <a:xfrm flipV="1">
                <a:off x="3992" y="2129"/>
                <a:ext cx="237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99" name="Line 276"/>
              <p:cNvSpPr>
                <a:spLocks noChangeShapeType="1"/>
              </p:cNvSpPr>
              <p:nvPr/>
            </p:nvSpPr>
            <p:spPr bwMode="auto">
              <a:xfrm flipH="1" flipV="1">
                <a:off x="4229" y="2129"/>
                <a:ext cx="233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300" name="Line 277"/>
              <p:cNvSpPr>
                <a:spLocks noChangeShapeType="1"/>
              </p:cNvSpPr>
              <p:nvPr/>
            </p:nvSpPr>
            <p:spPr bwMode="auto">
              <a:xfrm>
                <a:off x="4094" y="1889"/>
                <a:ext cx="135" cy="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301" name="Line 278"/>
              <p:cNvSpPr>
                <a:spLocks noChangeShapeType="1"/>
              </p:cNvSpPr>
              <p:nvPr/>
            </p:nvSpPr>
            <p:spPr bwMode="auto">
              <a:xfrm flipV="1">
                <a:off x="4229" y="1889"/>
                <a:ext cx="143" cy="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302" name="Line 279"/>
              <p:cNvSpPr>
                <a:spLocks noChangeShapeType="1"/>
              </p:cNvSpPr>
              <p:nvPr/>
            </p:nvSpPr>
            <p:spPr bwMode="auto">
              <a:xfrm>
                <a:off x="4049" y="1996"/>
                <a:ext cx="171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303" name="Line 280"/>
              <p:cNvSpPr>
                <a:spLocks noChangeShapeType="1"/>
              </p:cNvSpPr>
              <p:nvPr/>
            </p:nvSpPr>
            <p:spPr bwMode="auto">
              <a:xfrm flipV="1">
                <a:off x="4229" y="2010"/>
                <a:ext cx="175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304" name="Line 281"/>
              <p:cNvSpPr>
                <a:spLocks noChangeShapeType="1"/>
              </p:cNvSpPr>
              <p:nvPr/>
            </p:nvSpPr>
            <p:spPr bwMode="auto">
              <a:xfrm flipV="1">
                <a:off x="4229" y="1782"/>
                <a:ext cx="90" cy="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305" name="Line 282"/>
              <p:cNvSpPr>
                <a:spLocks noChangeShapeType="1"/>
              </p:cNvSpPr>
              <p:nvPr/>
            </p:nvSpPr>
            <p:spPr bwMode="auto">
              <a:xfrm flipV="1">
                <a:off x="4229" y="1634"/>
                <a:ext cx="57" cy="1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306" name="Line 283"/>
              <p:cNvSpPr>
                <a:spLocks noChangeShapeType="1"/>
              </p:cNvSpPr>
              <p:nvPr/>
            </p:nvSpPr>
            <p:spPr bwMode="auto">
              <a:xfrm>
                <a:off x="4126" y="1770"/>
                <a:ext cx="11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307" name="Line 284"/>
              <p:cNvSpPr>
                <a:spLocks noChangeShapeType="1"/>
              </p:cNvSpPr>
              <p:nvPr/>
            </p:nvSpPr>
            <p:spPr bwMode="auto">
              <a:xfrm>
                <a:off x="4175" y="1626"/>
                <a:ext cx="61" cy="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400">
                  <a:latin typeface="+mn-lt"/>
                </a:endParaRPr>
              </a:p>
            </p:txBody>
          </p:sp>
          <p:grpSp>
            <p:nvGrpSpPr>
              <p:cNvPr id="308" name="Group 285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319" name="Line 286"/>
                <p:cNvSpPr>
                  <a:spLocks noChangeShapeType="1"/>
                </p:cNvSpPr>
                <p:nvPr/>
              </p:nvSpPr>
              <p:spPr bwMode="auto">
                <a:xfrm>
                  <a:off x="4228" y="1602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320" name="Line 28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5" y="1205"/>
                  <a:ext cx="189" cy="5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321" name="Line 288"/>
                <p:cNvSpPr>
                  <a:spLocks noChangeShapeType="1"/>
                </p:cNvSpPr>
                <p:nvPr/>
              </p:nvSpPr>
              <p:spPr bwMode="auto">
                <a:xfrm rot="6361956">
                  <a:off x="4605" y="1390"/>
                  <a:ext cx="189" cy="207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322" name="Line 28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4" y="1285"/>
                  <a:ext cx="189" cy="5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309" name="Group 290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315" name="Line 291"/>
                <p:cNvSpPr>
                  <a:spLocks noChangeShapeType="1"/>
                </p:cNvSpPr>
                <p:nvPr/>
              </p:nvSpPr>
              <p:spPr bwMode="auto">
                <a:xfrm>
                  <a:off x="4190" y="1641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316" name="Line 29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57" y="1208"/>
                  <a:ext cx="193" cy="496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317" name="Line 293"/>
                <p:cNvSpPr>
                  <a:spLocks noChangeShapeType="1"/>
                </p:cNvSpPr>
                <p:nvPr/>
              </p:nvSpPr>
              <p:spPr bwMode="auto">
                <a:xfrm rot="6361956">
                  <a:off x="4562" y="1434"/>
                  <a:ext cx="193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318" name="Line 29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2" y="1288"/>
                  <a:ext cx="193" cy="496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310" name="Group 295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311" name="Line 296"/>
                <p:cNvSpPr>
                  <a:spLocks noChangeShapeType="1"/>
                </p:cNvSpPr>
                <p:nvPr/>
              </p:nvSpPr>
              <p:spPr bwMode="auto">
                <a:xfrm>
                  <a:off x="4228" y="1566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312" name="Line 29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5" y="1169"/>
                  <a:ext cx="189" cy="5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313" name="Line 298"/>
                <p:cNvSpPr>
                  <a:spLocks noChangeShapeType="1"/>
                </p:cNvSpPr>
                <p:nvPr/>
              </p:nvSpPr>
              <p:spPr bwMode="auto">
                <a:xfrm rot="6361956">
                  <a:off x="4650" y="1354"/>
                  <a:ext cx="189" cy="207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314" name="Line 29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4" y="1249"/>
                  <a:ext cx="189" cy="5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10" name="Group 300"/>
            <p:cNvGrpSpPr/>
            <p:nvPr/>
          </p:nvGrpSpPr>
          <p:grpSpPr bwMode="auto">
            <a:xfrm>
              <a:off x="3223" y="1598"/>
              <a:ext cx="436" cy="114"/>
              <a:chOff x="3072" y="739"/>
              <a:chExt cx="652" cy="146"/>
            </a:xfrm>
          </p:grpSpPr>
          <p:pic>
            <p:nvPicPr>
              <p:cNvPr id="290" name="Picture 301" descr="lgv_fqmg[1]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3237" y="739"/>
                <a:ext cx="48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Line 302"/>
              <p:cNvSpPr>
                <a:spLocks noChangeShapeType="1"/>
              </p:cNvSpPr>
              <p:nvPr/>
            </p:nvSpPr>
            <p:spPr bwMode="auto">
              <a:xfrm flipH="1">
                <a:off x="3103" y="784"/>
                <a:ext cx="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92" name="Line 303"/>
              <p:cNvSpPr>
                <a:spLocks noChangeShapeType="1"/>
              </p:cNvSpPr>
              <p:nvPr/>
            </p:nvSpPr>
            <p:spPr bwMode="auto">
              <a:xfrm flipH="1">
                <a:off x="3072" y="759"/>
                <a:ext cx="14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</p:grpSp>
        <p:pic>
          <p:nvPicPr>
            <p:cNvPr id="11" name="Picture 304" descr="imgyjavg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9" y="1417"/>
              <a:ext cx="232" cy="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" name="Group 305"/>
            <p:cNvGrpSpPr/>
            <p:nvPr/>
          </p:nvGrpSpPr>
          <p:grpSpPr bwMode="auto">
            <a:xfrm>
              <a:off x="3880" y="1303"/>
              <a:ext cx="256" cy="269"/>
              <a:chOff x="2870" y="1518"/>
              <a:chExt cx="292" cy="320"/>
            </a:xfrm>
          </p:grpSpPr>
          <p:graphicFrame>
            <p:nvGraphicFramePr>
              <p:cNvPr id="288" name="Object 16"/>
              <p:cNvGraphicFramePr>
                <a:graphicFrameLocks noChangeAspect="1"/>
              </p:cNvGraphicFramePr>
              <p:nvPr userDrawn="1"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32689" name="Clip" r:id="rId5" imgW="826770" imgH="840105" progId="MS_ClipArt_Gallery.2">
                      <p:embed/>
                    </p:oleObj>
                  </mc:Choice>
                  <mc:Fallback>
                    <p:oleObj name="Clip" r:id="rId5" imgW="826770" imgH="840105" progId="MS_ClipArt_Gallery.2">
                      <p:embed/>
                      <p:pic>
                        <p:nvPicPr>
                          <p:cNvPr id="0" name="图片 29197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289" name="Object 17"/>
              <p:cNvGraphicFramePr>
                <a:graphicFrameLocks noChangeAspect="1"/>
              </p:cNvGraphicFramePr>
              <p:nvPr userDrawn="1"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32690" name="Clip" r:id="rId7" imgW="1268095" imgH="1199515" progId="MS_ClipArt_Gallery.2">
                      <p:embed/>
                    </p:oleObj>
                  </mc:Choice>
                  <mc:Fallback>
                    <p:oleObj name="Clip" r:id="rId7" imgW="1268095" imgH="1199515" progId="MS_ClipArt_Gallery.2">
                      <p:embed/>
                      <p:pic>
                        <p:nvPicPr>
                          <p:cNvPr id="0" name="图片 29197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13" name="Group 308"/>
            <p:cNvGrpSpPr/>
            <p:nvPr/>
          </p:nvGrpSpPr>
          <p:grpSpPr bwMode="auto">
            <a:xfrm>
              <a:off x="4338" y="2487"/>
              <a:ext cx="228" cy="108"/>
              <a:chOff x="3600" y="219"/>
              <a:chExt cx="360" cy="175"/>
            </a:xfrm>
          </p:grpSpPr>
          <p:sp>
            <p:nvSpPr>
              <p:cNvPr id="275" name="Oval 309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76" name="Line 310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77" name="Line 311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78" name="Rectangle 312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6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79" name="Oval 313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280" name="Group 314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285" name="Line 315"/>
                <p:cNvSpPr>
                  <a:spLocks noChangeShapeType="1"/>
                </p:cNvSpPr>
                <p:nvPr/>
              </p:nvSpPr>
              <p:spPr bwMode="auto">
                <a:xfrm flipV="1">
                  <a:off x="2845" y="847"/>
                  <a:ext cx="5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86" name="Line 31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7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87" name="Line 317"/>
                <p:cNvSpPr>
                  <a:spLocks noChangeShapeType="1"/>
                </p:cNvSpPr>
                <p:nvPr/>
              </p:nvSpPr>
              <p:spPr bwMode="auto">
                <a:xfrm>
                  <a:off x="2894" y="847"/>
                  <a:ext cx="52" cy="9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281" name="Group 318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282" name="Line 319"/>
                <p:cNvSpPr>
                  <a:spLocks noChangeShapeType="1"/>
                </p:cNvSpPr>
                <p:nvPr/>
              </p:nvSpPr>
              <p:spPr bwMode="auto">
                <a:xfrm flipV="1">
                  <a:off x="2845" y="847"/>
                  <a:ext cx="5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83" name="Line 32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7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84" name="Line 321"/>
                <p:cNvSpPr>
                  <a:spLocks noChangeShapeType="1"/>
                </p:cNvSpPr>
                <p:nvPr/>
              </p:nvSpPr>
              <p:spPr bwMode="auto">
                <a:xfrm>
                  <a:off x="2894" y="847"/>
                  <a:ext cx="52" cy="9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14" name="Group 322"/>
            <p:cNvGrpSpPr/>
            <p:nvPr/>
          </p:nvGrpSpPr>
          <p:grpSpPr bwMode="auto">
            <a:xfrm>
              <a:off x="4562" y="2663"/>
              <a:ext cx="228" cy="108"/>
              <a:chOff x="3600" y="219"/>
              <a:chExt cx="360" cy="175"/>
            </a:xfrm>
          </p:grpSpPr>
          <p:sp>
            <p:nvSpPr>
              <p:cNvPr id="262" name="Oval 323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63" name="Line 324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64" name="Line 325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65" name="Rectangle 326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6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66" name="Oval 327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267" name="Group 328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272" name="Line 329"/>
                <p:cNvSpPr>
                  <a:spLocks noChangeShapeType="1"/>
                </p:cNvSpPr>
                <p:nvPr/>
              </p:nvSpPr>
              <p:spPr bwMode="auto">
                <a:xfrm flipV="1">
                  <a:off x="2845" y="847"/>
                  <a:ext cx="5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73" name="Line 33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7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74" name="Line 331"/>
                <p:cNvSpPr>
                  <a:spLocks noChangeShapeType="1"/>
                </p:cNvSpPr>
                <p:nvPr/>
              </p:nvSpPr>
              <p:spPr bwMode="auto">
                <a:xfrm>
                  <a:off x="2894" y="847"/>
                  <a:ext cx="52" cy="9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268" name="Group 332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269" name="Line 333"/>
                <p:cNvSpPr>
                  <a:spLocks noChangeShapeType="1"/>
                </p:cNvSpPr>
                <p:nvPr/>
              </p:nvSpPr>
              <p:spPr bwMode="auto">
                <a:xfrm flipV="1">
                  <a:off x="2845" y="847"/>
                  <a:ext cx="5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70" name="Line 33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7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71" name="Line 335"/>
                <p:cNvSpPr>
                  <a:spLocks noChangeShapeType="1"/>
                </p:cNvSpPr>
                <p:nvPr/>
              </p:nvSpPr>
              <p:spPr bwMode="auto">
                <a:xfrm>
                  <a:off x="2894" y="847"/>
                  <a:ext cx="52" cy="9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15" name="Group 336"/>
            <p:cNvGrpSpPr/>
            <p:nvPr/>
          </p:nvGrpSpPr>
          <p:grpSpPr bwMode="auto">
            <a:xfrm>
              <a:off x="4738" y="2495"/>
              <a:ext cx="228" cy="108"/>
              <a:chOff x="3600" y="219"/>
              <a:chExt cx="360" cy="175"/>
            </a:xfrm>
          </p:grpSpPr>
          <p:sp>
            <p:nvSpPr>
              <p:cNvPr id="249" name="Oval 337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50" name="Line 33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51" name="Line 33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52" name="Rectangle 340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6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53" name="Oval 34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254" name="Group 34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259" name="Line 343"/>
                <p:cNvSpPr>
                  <a:spLocks noChangeShapeType="1"/>
                </p:cNvSpPr>
                <p:nvPr/>
              </p:nvSpPr>
              <p:spPr bwMode="auto">
                <a:xfrm flipV="1">
                  <a:off x="2845" y="847"/>
                  <a:ext cx="5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60" name="Line 34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7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61" name="Line 345"/>
                <p:cNvSpPr>
                  <a:spLocks noChangeShapeType="1"/>
                </p:cNvSpPr>
                <p:nvPr/>
              </p:nvSpPr>
              <p:spPr bwMode="auto">
                <a:xfrm>
                  <a:off x="2894" y="847"/>
                  <a:ext cx="52" cy="9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255" name="Group 34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256" name="Line 347"/>
                <p:cNvSpPr>
                  <a:spLocks noChangeShapeType="1"/>
                </p:cNvSpPr>
                <p:nvPr/>
              </p:nvSpPr>
              <p:spPr bwMode="auto">
                <a:xfrm flipV="1">
                  <a:off x="2845" y="847"/>
                  <a:ext cx="5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57" name="Line 34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7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58" name="Line 349"/>
                <p:cNvSpPr>
                  <a:spLocks noChangeShapeType="1"/>
                </p:cNvSpPr>
                <p:nvPr/>
              </p:nvSpPr>
              <p:spPr bwMode="auto">
                <a:xfrm>
                  <a:off x="2894" y="847"/>
                  <a:ext cx="52" cy="9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16" name="Group 350"/>
            <p:cNvGrpSpPr/>
            <p:nvPr/>
          </p:nvGrpSpPr>
          <p:grpSpPr bwMode="auto">
            <a:xfrm>
              <a:off x="4401" y="1766"/>
              <a:ext cx="221" cy="101"/>
              <a:chOff x="3600" y="219"/>
              <a:chExt cx="360" cy="175"/>
            </a:xfrm>
          </p:grpSpPr>
          <p:sp>
            <p:nvSpPr>
              <p:cNvPr id="236" name="Oval 351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37" name="Line 352"/>
              <p:cNvSpPr>
                <a:spLocks noChangeShapeType="1"/>
              </p:cNvSpPr>
              <p:nvPr/>
            </p:nvSpPr>
            <p:spPr bwMode="auto">
              <a:xfrm>
                <a:off x="3603" y="288"/>
                <a:ext cx="0" cy="6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38" name="Line 353"/>
              <p:cNvSpPr>
                <a:spLocks noChangeShapeType="1"/>
              </p:cNvSpPr>
              <p:nvPr/>
            </p:nvSpPr>
            <p:spPr bwMode="auto">
              <a:xfrm>
                <a:off x="3960" y="288"/>
                <a:ext cx="0" cy="6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39" name="Rectangle 354"/>
              <p:cNvSpPr>
                <a:spLocks noChangeArrowheads="1"/>
              </p:cNvSpPr>
              <p:nvPr/>
            </p:nvSpPr>
            <p:spPr bwMode="auto">
              <a:xfrm>
                <a:off x="3603" y="288"/>
                <a:ext cx="353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40" name="Oval 355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241" name="Group 356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246" name="Line 357"/>
                <p:cNvSpPr>
                  <a:spLocks noChangeShapeType="1"/>
                </p:cNvSpPr>
                <p:nvPr/>
              </p:nvSpPr>
              <p:spPr bwMode="auto">
                <a:xfrm flipV="1">
                  <a:off x="2848" y="847"/>
                  <a:ext cx="50" cy="3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47" name="Line 358"/>
                <p:cNvSpPr>
                  <a:spLocks noChangeShapeType="1"/>
                </p:cNvSpPr>
                <p:nvPr/>
              </p:nvSpPr>
              <p:spPr bwMode="auto">
                <a:xfrm>
                  <a:off x="2944" y="947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48" name="Line 359"/>
                <p:cNvSpPr>
                  <a:spLocks noChangeShapeType="1"/>
                </p:cNvSpPr>
                <p:nvPr/>
              </p:nvSpPr>
              <p:spPr bwMode="auto">
                <a:xfrm>
                  <a:off x="2893" y="847"/>
                  <a:ext cx="53" cy="10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242" name="Group 360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243" name="Line 36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3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44" name="Line 36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45" name="Line 363"/>
                <p:cNvSpPr>
                  <a:spLocks noChangeShapeType="1"/>
                </p:cNvSpPr>
                <p:nvPr/>
              </p:nvSpPr>
              <p:spPr bwMode="auto">
                <a:xfrm>
                  <a:off x="2893" y="850"/>
                  <a:ext cx="53" cy="95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17" name="Group 364"/>
            <p:cNvGrpSpPr/>
            <p:nvPr/>
          </p:nvGrpSpPr>
          <p:grpSpPr bwMode="auto">
            <a:xfrm>
              <a:off x="4400" y="1927"/>
              <a:ext cx="228" cy="108"/>
              <a:chOff x="3600" y="219"/>
              <a:chExt cx="360" cy="175"/>
            </a:xfrm>
          </p:grpSpPr>
          <p:sp>
            <p:nvSpPr>
              <p:cNvPr id="223" name="Oval 365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24" name="Line 366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25" name="Line 367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26" name="Rectangle 368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6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27" name="Oval 369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228" name="Group 370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233" name="Line 371"/>
                <p:cNvSpPr>
                  <a:spLocks noChangeShapeType="1"/>
                </p:cNvSpPr>
                <p:nvPr/>
              </p:nvSpPr>
              <p:spPr bwMode="auto">
                <a:xfrm flipV="1">
                  <a:off x="2845" y="847"/>
                  <a:ext cx="5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34" name="Line 37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7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35" name="Line 373"/>
                <p:cNvSpPr>
                  <a:spLocks noChangeShapeType="1"/>
                </p:cNvSpPr>
                <p:nvPr/>
              </p:nvSpPr>
              <p:spPr bwMode="auto">
                <a:xfrm>
                  <a:off x="2894" y="847"/>
                  <a:ext cx="52" cy="9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229" name="Group 374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230" name="Line 375"/>
                <p:cNvSpPr>
                  <a:spLocks noChangeShapeType="1"/>
                </p:cNvSpPr>
                <p:nvPr/>
              </p:nvSpPr>
              <p:spPr bwMode="auto">
                <a:xfrm flipV="1">
                  <a:off x="2845" y="847"/>
                  <a:ext cx="5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31" name="Line 37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7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32" name="Line 377"/>
                <p:cNvSpPr>
                  <a:spLocks noChangeShapeType="1"/>
                </p:cNvSpPr>
                <p:nvPr/>
              </p:nvSpPr>
              <p:spPr bwMode="auto">
                <a:xfrm>
                  <a:off x="2894" y="847"/>
                  <a:ext cx="52" cy="9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18" name="Group 378"/>
            <p:cNvGrpSpPr/>
            <p:nvPr/>
          </p:nvGrpSpPr>
          <p:grpSpPr bwMode="auto">
            <a:xfrm>
              <a:off x="4700" y="1706"/>
              <a:ext cx="210" cy="97"/>
              <a:chOff x="3600" y="219"/>
              <a:chExt cx="360" cy="175"/>
            </a:xfrm>
          </p:grpSpPr>
          <p:sp>
            <p:nvSpPr>
              <p:cNvPr id="210" name="Oval 379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11" name="Line 380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12" name="Line 381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13" name="Rectangle 382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3" cy="6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14" name="Oval 383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4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215" name="Group 384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220" name="Line 38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3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21" name="Line 386"/>
                <p:cNvSpPr>
                  <a:spLocks noChangeShapeType="1"/>
                </p:cNvSpPr>
                <p:nvPr/>
              </p:nvSpPr>
              <p:spPr bwMode="auto">
                <a:xfrm>
                  <a:off x="2944" y="945"/>
                  <a:ext cx="4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22" name="Line 387"/>
                <p:cNvSpPr>
                  <a:spLocks noChangeShapeType="1"/>
                </p:cNvSpPr>
                <p:nvPr/>
              </p:nvSpPr>
              <p:spPr bwMode="auto">
                <a:xfrm>
                  <a:off x="2894" y="851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216" name="Group 388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217" name="Line 38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3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18" name="Line 390"/>
                <p:cNvSpPr>
                  <a:spLocks noChangeShapeType="1"/>
                </p:cNvSpPr>
                <p:nvPr/>
              </p:nvSpPr>
              <p:spPr bwMode="auto">
                <a:xfrm>
                  <a:off x="2944" y="947"/>
                  <a:ext cx="4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19" name="Line 39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19" name="Group 392"/>
            <p:cNvGrpSpPr/>
            <p:nvPr/>
          </p:nvGrpSpPr>
          <p:grpSpPr bwMode="auto">
            <a:xfrm>
              <a:off x="4754" y="1927"/>
              <a:ext cx="228" cy="108"/>
              <a:chOff x="3600" y="219"/>
              <a:chExt cx="360" cy="175"/>
            </a:xfrm>
          </p:grpSpPr>
          <p:sp>
            <p:nvSpPr>
              <p:cNvPr id="197" name="Oval 393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98" name="Line 394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99" name="Line 395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200" name="Rectangle 396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6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201" name="Oval 397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202" name="Group 398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207" name="Line 399"/>
                <p:cNvSpPr>
                  <a:spLocks noChangeShapeType="1"/>
                </p:cNvSpPr>
                <p:nvPr/>
              </p:nvSpPr>
              <p:spPr bwMode="auto">
                <a:xfrm flipV="1">
                  <a:off x="2845" y="847"/>
                  <a:ext cx="5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08" name="Line 40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7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09" name="Line 401"/>
                <p:cNvSpPr>
                  <a:spLocks noChangeShapeType="1"/>
                </p:cNvSpPr>
                <p:nvPr/>
              </p:nvSpPr>
              <p:spPr bwMode="auto">
                <a:xfrm>
                  <a:off x="2894" y="847"/>
                  <a:ext cx="52" cy="9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203" name="Group 402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204" name="Line 403"/>
                <p:cNvSpPr>
                  <a:spLocks noChangeShapeType="1"/>
                </p:cNvSpPr>
                <p:nvPr/>
              </p:nvSpPr>
              <p:spPr bwMode="auto">
                <a:xfrm flipV="1">
                  <a:off x="2845" y="847"/>
                  <a:ext cx="52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05" name="Line 40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7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206" name="Line 405"/>
                <p:cNvSpPr>
                  <a:spLocks noChangeShapeType="1"/>
                </p:cNvSpPr>
                <p:nvPr/>
              </p:nvSpPr>
              <p:spPr bwMode="auto">
                <a:xfrm>
                  <a:off x="2894" y="847"/>
                  <a:ext cx="52" cy="9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20" name="Group 406"/>
            <p:cNvGrpSpPr/>
            <p:nvPr/>
          </p:nvGrpSpPr>
          <p:grpSpPr bwMode="auto">
            <a:xfrm>
              <a:off x="3866" y="1763"/>
              <a:ext cx="220" cy="100"/>
              <a:chOff x="3600" y="219"/>
              <a:chExt cx="360" cy="175"/>
            </a:xfrm>
          </p:grpSpPr>
          <p:sp>
            <p:nvSpPr>
              <p:cNvPr id="184" name="Oval 407"/>
              <p:cNvSpPr>
                <a:spLocks noChangeArrowheads="1"/>
              </p:cNvSpPr>
              <p:nvPr/>
            </p:nvSpPr>
            <p:spPr bwMode="auto">
              <a:xfrm>
                <a:off x="3603" y="298"/>
                <a:ext cx="357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85" name="Line 40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86" name="Line 40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87" name="Rectangle 410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3" cy="6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88" name="Oval 41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4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189" name="Group 41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94" name="Line 413"/>
                <p:cNvSpPr>
                  <a:spLocks noChangeShapeType="1"/>
                </p:cNvSpPr>
                <p:nvPr/>
              </p:nvSpPr>
              <p:spPr bwMode="auto">
                <a:xfrm flipV="1">
                  <a:off x="2851" y="847"/>
                  <a:ext cx="48" cy="3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95" name="Line 41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96" name="Line 41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3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190" name="Group 41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91" name="Line 417"/>
                <p:cNvSpPr>
                  <a:spLocks noChangeShapeType="1"/>
                </p:cNvSpPr>
                <p:nvPr/>
              </p:nvSpPr>
              <p:spPr bwMode="auto">
                <a:xfrm flipV="1">
                  <a:off x="2851" y="849"/>
                  <a:ext cx="48" cy="5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92" name="Line 418"/>
                <p:cNvSpPr>
                  <a:spLocks noChangeShapeType="1"/>
                </p:cNvSpPr>
                <p:nvPr/>
              </p:nvSpPr>
              <p:spPr bwMode="auto">
                <a:xfrm>
                  <a:off x="2944" y="945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93" name="Line 419"/>
                <p:cNvSpPr>
                  <a:spLocks noChangeShapeType="1"/>
                </p:cNvSpPr>
                <p:nvPr/>
              </p:nvSpPr>
              <p:spPr bwMode="auto">
                <a:xfrm>
                  <a:off x="2894" y="854"/>
                  <a:ext cx="53" cy="9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21" name="Group 420"/>
            <p:cNvGrpSpPr/>
            <p:nvPr/>
          </p:nvGrpSpPr>
          <p:grpSpPr bwMode="auto">
            <a:xfrm>
              <a:off x="3673" y="2487"/>
              <a:ext cx="220" cy="100"/>
              <a:chOff x="3600" y="219"/>
              <a:chExt cx="360" cy="175"/>
            </a:xfrm>
          </p:grpSpPr>
          <p:sp>
            <p:nvSpPr>
              <p:cNvPr id="171" name="Oval 421"/>
              <p:cNvSpPr>
                <a:spLocks noChangeArrowheads="1"/>
              </p:cNvSpPr>
              <p:nvPr/>
            </p:nvSpPr>
            <p:spPr bwMode="auto">
              <a:xfrm>
                <a:off x="3603" y="298"/>
                <a:ext cx="357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72" name="Line 422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73" name="Line 423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74" name="Rectangle 424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3" cy="60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75" name="Oval 425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4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176" name="Group 426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81" name="Line 427"/>
                <p:cNvSpPr>
                  <a:spLocks noChangeShapeType="1"/>
                </p:cNvSpPr>
                <p:nvPr/>
              </p:nvSpPr>
              <p:spPr bwMode="auto">
                <a:xfrm flipV="1">
                  <a:off x="2851" y="847"/>
                  <a:ext cx="48" cy="3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82" name="Line 42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83" name="Line 42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3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177" name="Group 430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78" name="Line 431"/>
                <p:cNvSpPr>
                  <a:spLocks noChangeShapeType="1"/>
                </p:cNvSpPr>
                <p:nvPr/>
              </p:nvSpPr>
              <p:spPr bwMode="auto">
                <a:xfrm flipV="1">
                  <a:off x="2851" y="849"/>
                  <a:ext cx="48" cy="5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79" name="Line 432"/>
                <p:cNvSpPr>
                  <a:spLocks noChangeShapeType="1"/>
                </p:cNvSpPr>
                <p:nvPr/>
              </p:nvSpPr>
              <p:spPr bwMode="auto">
                <a:xfrm>
                  <a:off x="2944" y="945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80" name="Line 433"/>
                <p:cNvSpPr>
                  <a:spLocks noChangeShapeType="1"/>
                </p:cNvSpPr>
                <p:nvPr/>
              </p:nvSpPr>
              <p:spPr bwMode="auto">
                <a:xfrm>
                  <a:off x="2894" y="854"/>
                  <a:ext cx="53" cy="9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sp>
          <p:nvSpPr>
            <p:cNvPr id="22" name="Line 434"/>
            <p:cNvSpPr>
              <a:spLocks noChangeShapeType="1"/>
            </p:cNvSpPr>
            <p:nvPr/>
          </p:nvSpPr>
          <p:spPr bwMode="auto">
            <a:xfrm flipV="1">
              <a:off x="4430" y="2757"/>
              <a:ext cx="143" cy="2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23" name="Line 435"/>
            <p:cNvSpPr>
              <a:spLocks noChangeShapeType="1"/>
            </p:cNvSpPr>
            <p:nvPr/>
          </p:nvSpPr>
          <p:spPr bwMode="auto">
            <a:xfrm>
              <a:off x="4508" y="2592"/>
              <a:ext cx="103" cy="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24" name="Line 436"/>
            <p:cNvSpPr>
              <a:spLocks noChangeShapeType="1"/>
            </p:cNvSpPr>
            <p:nvPr/>
          </p:nvSpPr>
          <p:spPr bwMode="auto">
            <a:xfrm>
              <a:off x="4569" y="2542"/>
              <a:ext cx="1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25" name="Line 437"/>
            <p:cNvSpPr>
              <a:spLocks noChangeShapeType="1"/>
            </p:cNvSpPr>
            <p:nvPr/>
          </p:nvSpPr>
          <p:spPr bwMode="auto">
            <a:xfrm flipV="1">
              <a:off x="4718" y="2596"/>
              <a:ext cx="85" cy="6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26" name="Line 438"/>
            <p:cNvSpPr>
              <a:spLocks noChangeShapeType="1"/>
            </p:cNvSpPr>
            <p:nvPr/>
          </p:nvSpPr>
          <p:spPr bwMode="auto">
            <a:xfrm>
              <a:off x="3898" y="2546"/>
              <a:ext cx="42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grpSp>
          <p:nvGrpSpPr>
            <p:cNvPr id="27" name="Group 439"/>
            <p:cNvGrpSpPr/>
            <p:nvPr/>
          </p:nvGrpSpPr>
          <p:grpSpPr bwMode="auto">
            <a:xfrm>
              <a:off x="3424" y="2213"/>
              <a:ext cx="209" cy="224"/>
              <a:chOff x="2870" y="1518"/>
              <a:chExt cx="292" cy="320"/>
            </a:xfrm>
          </p:grpSpPr>
          <p:graphicFrame>
            <p:nvGraphicFramePr>
              <p:cNvPr id="169" name="Object 14"/>
              <p:cNvGraphicFramePr>
                <a:graphicFrameLocks noChangeAspect="1"/>
              </p:cNvGraphicFramePr>
              <p:nvPr userDrawn="1"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32691" name="Clip" r:id="rId9" imgW="826770" imgH="840105" progId="MS_ClipArt_Gallery.2">
                      <p:embed/>
                    </p:oleObj>
                  </mc:Choice>
                  <mc:Fallback>
                    <p:oleObj name="Clip" r:id="rId9" imgW="826770" imgH="840105" progId="MS_ClipArt_Gallery.2">
                      <p:embed/>
                      <p:pic>
                        <p:nvPicPr>
                          <p:cNvPr id="0" name="图片 29197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70" name="Object 15"/>
              <p:cNvGraphicFramePr>
                <a:graphicFrameLocks noChangeAspect="1"/>
              </p:cNvGraphicFramePr>
              <p:nvPr userDrawn="1"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32692" name="Clip" r:id="rId10" imgW="1268095" imgH="1199515" progId="MS_ClipArt_Gallery.2">
                      <p:embed/>
                    </p:oleObj>
                  </mc:Choice>
                  <mc:Fallback>
                    <p:oleObj name="Clip" r:id="rId10" imgW="1268095" imgH="1199515" progId="MS_ClipArt_Gallery.2">
                      <p:embed/>
                      <p:pic>
                        <p:nvPicPr>
                          <p:cNvPr id="0" name="图片 29198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28" name="Group 442"/>
            <p:cNvGrpSpPr/>
            <p:nvPr/>
          </p:nvGrpSpPr>
          <p:grpSpPr bwMode="auto">
            <a:xfrm>
              <a:off x="3452" y="2445"/>
              <a:ext cx="139" cy="194"/>
              <a:chOff x="2556" y="2689"/>
              <a:chExt cx="183" cy="255"/>
            </a:xfrm>
          </p:grpSpPr>
          <p:pic>
            <p:nvPicPr>
              <p:cNvPr id="152" name="Picture 443" descr="31u_bnrz[1]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09" y="2770"/>
                <a:ext cx="121" cy="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3" name="Freeform 444"/>
              <p:cNvSpPr/>
              <p:nvPr/>
            </p:nvSpPr>
            <p:spPr bwMode="auto">
              <a:xfrm>
                <a:off x="2605" y="2702"/>
                <a:ext cx="33" cy="39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54" name="Freeform 445"/>
              <p:cNvSpPr/>
              <p:nvPr/>
            </p:nvSpPr>
            <p:spPr bwMode="auto">
              <a:xfrm>
                <a:off x="2661" y="2701"/>
                <a:ext cx="21" cy="30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55" name="Freeform 446"/>
              <p:cNvSpPr/>
              <p:nvPr/>
            </p:nvSpPr>
            <p:spPr bwMode="auto">
              <a:xfrm>
                <a:off x="2584" y="2694"/>
                <a:ext cx="54" cy="63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56" name="Freeform 447"/>
              <p:cNvSpPr/>
              <p:nvPr/>
            </p:nvSpPr>
            <p:spPr bwMode="auto">
              <a:xfrm>
                <a:off x="2660" y="2692"/>
                <a:ext cx="47" cy="42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57" name="Freeform 448"/>
              <p:cNvSpPr/>
              <p:nvPr/>
            </p:nvSpPr>
            <p:spPr bwMode="auto">
              <a:xfrm>
                <a:off x="2564" y="2711"/>
                <a:ext cx="20" cy="38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58" name="Freeform 449"/>
              <p:cNvSpPr/>
              <p:nvPr/>
            </p:nvSpPr>
            <p:spPr bwMode="auto">
              <a:xfrm>
                <a:off x="2698" y="2689"/>
                <a:ext cx="41" cy="5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59" name="Freeform 450"/>
              <p:cNvSpPr/>
              <p:nvPr/>
            </p:nvSpPr>
            <p:spPr bwMode="auto">
              <a:xfrm>
                <a:off x="2653" y="2749"/>
                <a:ext cx="13" cy="32"/>
              </a:xfrm>
              <a:custGeom>
                <a:avLst/>
                <a:gdLst>
                  <a:gd name="T0" fmla="*/ 0 w 83"/>
                  <a:gd name="T1" fmla="*/ 0 h 187"/>
                  <a:gd name="T2" fmla="*/ 0 w 83"/>
                  <a:gd name="T3" fmla="*/ 0 h 187"/>
                  <a:gd name="T4" fmla="*/ 0 w 83"/>
                  <a:gd name="T5" fmla="*/ 0 h 187"/>
                  <a:gd name="T6" fmla="*/ 0 w 83"/>
                  <a:gd name="T7" fmla="*/ 0 h 187"/>
                  <a:gd name="T8" fmla="*/ 0 w 83"/>
                  <a:gd name="T9" fmla="*/ 0 h 187"/>
                  <a:gd name="T10" fmla="*/ 0 w 83"/>
                  <a:gd name="T11" fmla="*/ 0 h 187"/>
                  <a:gd name="T12" fmla="*/ 0 w 83"/>
                  <a:gd name="T13" fmla="*/ 0 h 187"/>
                  <a:gd name="T14" fmla="*/ 0 w 83"/>
                  <a:gd name="T15" fmla="*/ 0 h 187"/>
                  <a:gd name="T16" fmla="*/ 0 w 83"/>
                  <a:gd name="T17" fmla="*/ 0 h 187"/>
                  <a:gd name="T18" fmla="*/ 0 w 83"/>
                  <a:gd name="T19" fmla="*/ 0 h 187"/>
                  <a:gd name="T20" fmla="*/ 0 w 83"/>
                  <a:gd name="T21" fmla="*/ 0 h 187"/>
                  <a:gd name="T22" fmla="*/ 0 w 83"/>
                  <a:gd name="T23" fmla="*/ 0 h 187"/>
                  <a:gd name="T24" fmla="*/ 0 w 83"/>
                  <a:gd name="T25" fmla="*/ 0 h 187"/>
                  <a:gd name="T26" fmla="*/ 0 w 83"/>
                  <a:gd name="T27" fmla="*/ 0 h 187"/>
                  <a:gd name="T28" fmla="*/ 0 w 83"/>
                  <a:gd name="T29" fmla="*/ 0 h 187"/>
                  <a:gd name="T30" fmla="*/ 0 w 83"/>
                  <a:gd name="T31" fmla="*/ 0 h 187"/>
                  <a:gd name="T32" fmla="*/ 0 w 83"/>
                  <a:gd name="T33" fmla="*/ 0 h 187"/>
                  <a:gd name="T34" fmla="*/ 0 w 83"/>
                  <a:gd name="T35" fmla="*/ 0 h 187"/>
                  <a:gd name="T36" fmla="*/ 0 w 83"/>
                  <a:gd name="T37" fmla="*/ 0 h 187"/>
                  <a:gd name="T38" fmla="*/ 0 w 83"/>
                  <a:gd name="T39" fmla="*/ 0 h 187"/>
                  <a:gd name="T40" fmla="*/ 0 w 83"/>
                  <a:gd name="T41" fmla="*/ 0 h 187"/>
                  <a:gd name="T42" fmla="*/ 0 w 83"/>
                  <a:gd name="T43" fmla="*/ 0 h 187"/>
                  <a:gd name="T44" fmla="*/ 0 w 83"/>
                  <a:gd name="T45" fmla="*/ 0 h 187"/>
                  <a:gd name="T46" fmla="*/ 0 w 83"/>
                  <a:gd name="T47" fmla="*/ 0 h 187"/>
                  <a:gd name="T48" fmla="*/ 0 w 83"/>
                  <a:gd name="T49" fmla="*/ 0 h 1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3"/>
                  <a:gd name="T76" fmla="*/ 0 h 187"/>
                  <a:gd name="T77" fmla="*/ 83 w 83"/>
                  <a:gd name="T78" fmla="*/ 187 h 18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3" h="187">
                    <a:moveTo>
                      <a:pt x="31" y="14"/>
                    </a:moveTo>
                    <a:lnTo>
                      <a:pt x="29" y="8"/>
                    </a:lnTo>
                    <a:lnTo>
                      <a:pt x="25" y="3"/>
                    </a:lnTo>
                    <a:lnTo>
                      <a:pt x="19" y="1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5" y="42"/>
                    </a:lnTo>
                    <a:lnTo>
                      <a:pt x="15" y="71"/>
                    </a:lnTo>
                    <a:lnTo>
                      <a:pt x="27" y="100"/>
                    </a:lnTo>
                    <a:lnTo>
                      <a:pt x="41" y="127"/>
                    </a:lnTo>
                    <a:lnTo>
                      <a:pt x="55" y="151"/>
                    </a:lnTo>
                    <a:lnTo>
                      <a:pt x="68" y="171"/>
                    </a:lnTo>
                    <a:lnTo>
                      <a:pt x="77" y="184"/>
                    </a:lnTo>
                    <a:lnTo>
                      <a:pt x="83" y="187"/>
                    </a:lnTo>
                    <a:lnTo>
                      <a:pt x="80" y="174"/>
                    </a:lnTo>
                    <a:lnTo>
                      <a:pt x="75" y="158"/>
                    </a:lnTo>
                    <a:lnTo>
                      <a:pt x="68" y="138"/>
                    </a:lnTo>
                    <a:lnTo>
                      <a:pt x="59" y="113"/>
                    </a:lnTo>
                    <a:lnTo>
                      <a:pt x="51" y="88"/>
                    </a:lnTo>
                    <a:lnTo>
                      <a:pt x="43" y="63"/>
                    </a:lnTo>
                    <a:lnTo>
                      <a:pt x="36" y="38"/>
                    </a:lnTo>
                    <a:lnTo>
                      <a:pt x="3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60" name="Freeform 451"/>
              <p:cNvSpPr/>
              <p:nvPr/>
            </p:nvSpPr>
            <p:spPr bwMode="auto">
              <a:xfrm>
                <a:off x="2647" y="2732"/>
                <a:ext cx="7" cy="17"/>
              </a:xfrm>
              <a:custGeom>
                <a:avLst/>
                <a:gdLst>
                  <a:gd name="T0" fmla="*/ 0 w 44"/>
                  <a:gd name="T1" fmla="*/ 0 h 94"/>
                  <a:gd name="T2" fmla="*/ 0 w 44"/>
                  <a:gd name="T3" fmla="*/ 0 h 94"/>
                  <a:gd name="T4" fmla="*/ 0 w 44"/>
                  <a:gd name="T5" fmla="*/ 0 h 94"/>
                  <a:gd name="T6" fmla="*/ 0 w 44"/>
                  <a:gd name="T7" fmla="*/ 0 h 94"/>
                  <a:gd name="T8" fmla="*/ 0 w 44"/>
                  <a:gd name="T9" fmla="*/ 0 h 94"/>
                  <a:gd name="T10" fmla="*/ 0 w 44"/>
                  <a:gd name="T11" fmla="*/ 0 h 94"/>
                  <a:gd name="T12" fmla="*/ 0 w 44"/>
                  <a:gd name="T13" fmla="*/ 0 h 94"/>
                  <a:gd name="T14" fmla="*/ 0 w 44"/>
                  <a:gd name="T15" fmla="*/ 0 h 94"/>
                  <a:gd name="T16" fmla="*/ 0 w 44"/>
                  <a:gd name="T17" fmla="*/ 0 h 94"/>
                  <a:gd name="T18" fmla="*/ 0 w 44"/>
                  <a:gd name="T19" fmla="*/ 0 h 94"/>
                  <a:gd name="T20" fmla="*/ 0 w 44"/>
                  <a:gd name="T21" fmla="*/ 0 h 94"/>
                  <a:gd name="T22" fmla="*/ 0 w 44"/>
                  <a:gd name="T23" fmla="*/ 0 h 94"/>
                  <a:gd name="T24" fmla="*/ 0 w 44"/>
                  <a:gd name="T25" fmla="*/ 0 h 94"/>
                  <a:gd name="T26" fmla="*/ 0 w 44"/>
                  <a:gd name="T27" fmla="*/ 0 h 94"/>
                  <a:gd name="T28" fmla="*/ 0 w 44"/>
                  <a:gd name="T29" fmla="*/ 0 h 94"/>
                  <a:gd name="T30" fmla="*/ 0 w 44"/>
                  <a:gd name="T31" fmla="*/ 0 h 94"/>
                  <a:gd name="T32" fmla="*/ 0 w 44"/>
                  <a:gd name="T33" fmla="*/ 0 h 94"/>
                  <a:gd name="T34" fmla="*/ 0 w 44"/>
                  <a:gd name="T35" fmla="*/ 0 h 94"/>
                  <a:gd name="T36" fmla="*/ 0 w 44"/>
                  <a:gd name="T37" fmla="*/ 0 h 94"/>
                  <a:gd name="T38" fmla="*/ 0 w 44"/>
                  <a:gd name="T39" fmla="*/ 0 h 94"/>
                  <a:gd name="T40" fmla="*/ 0 w 44"/>
                  <a:gd name="T41" fmla="*/ 0 h 9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94"/>
                  <a:gd name="T65" fmla="*/ 44 w 44"/>
                  <a:gd name="T66" fmla="*/ 94 h 9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94">
                    <a:moveTo>
                      <a:pt x="22" y="10"/>
                    </a:moveTo>
                    <a:lnTo>
                      <a:pt x="21" y="6"/>
                    </a:lnTo>
                    <a:lnTo>
                      <a:pt x="18" y="2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4" y="38"/>
                    </a:lnTo>
                    <a:lnTo>
                      <a:pt x="8" y="52"/>
                    </a:lnTo>
                    <a:lnTo>
                      <a:pt x="14" y="65"/>
                    </a:lnTo>
                    <a:lnTo>
                      <a:pt x="21" y="78"/>
                    </a:lnTo>
                    <a:lnTo>
                      <a:pt x="28" y="87"/>
                    </a:lnTo>
                    <a:lnTo>
                      <a:pt x="37" y="93"/>
                    </a:lnTo>
                    <a:lnTo>
                      <a:pt x="42" y="94"/>
                    </a:lnTo>
                    <a:lnTo>
                      <a:pt x="44" y="76"/>
                    </a:lnTo>
                    <a:lnTo>
                      <a:pt x="38" y="54"/>
                    </a:lnTo>
                    <a:lnTo>
                      <a:pt x="31" y="32"/>
                    </a:lnTo>
                    <a:lnTo>
                      <a:pt x="2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61" name="Freeform 452"/>
              <p:cNvSpPr/>
              <p:nvPr/>
            </p:nvSpPr>
            <p:spPr bwMode="auto">
              <a:xfrm>
                <a:off x="2642" y="2722"/>
                <a:ext cx="5" cy="9"/>
              </a:xfrm>
              <a:custGeom>
                <a:avLst/>
                <a:gdLst>
                  <a:gd name="T0" fmla="*/ 0 w 38"/>
                  <a:gd name="T1" fmla="*/ 0 h 54"/>
                  <a:gd name="T2" fmla="*/ 0 w 38"/>
                  <a:gd name="T3" fmla="*/ 0 h 54"/>
                  <a:gd name="T4" fmla="*/ 0 w 38"/>
                  <a:gd name="T5" fmla="*/ 0 h 54"/>
                  <a:gd name="T6" fmla="*/ 0 w 38"/>
                  <a:gd name="T7" fmla="*/ 0 h 54"/>
                  <a:gd name="T8" fmla="*/ 0 w 38"/>
                  <a:gd name="T9" fmla="*/ 0 h 54"/>
                  <a:gd name="T10" fmla="*/ 0 w 38"/>
                  <a:gd name="T11" fmla="*/ 0 h 54"/>
                  <a:gd name="T12" fmla="*/ 0 w 38"/>
                  <a:gd name="T13" fmla="*/ 0 h 54"/>
                  <a:gd name="T14" fmla="*/ 0 w 38"/>
                  <a:gd name="T15" fmla="*/ 0 h 54"/>
                  <a:gd name="T16" fmla="*/ 0 w 38"/>
                  <a:gd name="T17" fmla="*/ 0 h 54"/>
                  <a:gd name="T18" fmla="*/ 0 w 38"/>
                  <a:gd name="T19" fmla="*/ 0 h 54"/>
                  <a:gd name="T20" fmla="*/ 0 w 38"/>
                  <a:gd name="T21" fmla="*/ 0 h 54"/>
                  <a:gd name="T22" fmla="*/ 0 w 38"/>
                  <a:gd name="T23" fmla="*/ 0 h 54"/>
                  <a:gd name="T24" fmla="*/ 0 w 38"/>
                  <a:gd name="T25" fmla="*/ 0 h 54"/>
                  <a:gd name="T26" fmla="*/ 0 w 38"/>
                  <a:gd name="T27" fmla="*/ 0 h 54"/>
                  <a:gd name="T28" fmla="*/ 0 w 38"/>
                  <a:gd name="T29" fmla="*/ 0 h 54"/>
                  <a:gd name="T30" fmla="*/ 0 w 38"/>
                  <a:gd name="T31" fmla="*/ 0 h 54"/>
                  <a:gd name="T32" fmla="*/ 0 w 38"/>
                  <a:gd name="T33" fmla="*/ 0 h 54"/>
                  <a:gd name="T34" fmla="*/ 0 w 38"/>
                  <a:gd name="T35" fmla="*/ 0 h 54"/>
                  <a:gd name="T36" fmla="*/ 0 w 38"/>
                  <a:gd name="T37" fmla="*/ 0 h 54"/>
                  <a:gd name="T38" fmla="*/ 0 w 38"/>
                  <a:gd name="T39" fmla="*/ 0 h 54"/>
                  <a:gd name="T40" fmla="*/ 0 w 38"/>
                  <a:gd name="T41" fmla="*/ 0 h 54"/>
                  <a:gd name="T42" fmla="*/ 0 w 38"/>
                  <a:gd name="T43" fmla="*/ 0 h 54"/>
                  <a:gd name="T44" fmla="*/ 0 w 38"/>
                  <a:gd name="T45" fmla="*/ 0 h 54"/>
                  <a:gd name="T46" fmla="*/ 0 w 38"/>
                  <a:gd name="T47" fmla="*/ 0 h 54"/>
                  <a:gd name="T48" fmla="*/ 0 w 38"/>
                  <a:gd name="T49" fmla="*/ 0 h 5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"/>
                  <a:gd name="T76" fmla="*/ 0 h 54"/>
                  <a:gd name="T77" fmla="*/ 38 w 38"/>
                  <a:gd name="T78" fmla="*/ 54 h 5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" h="54">
                    <a:moveTo>
                      <a:pt x="20" y="7"/>
                    </a:moveTo>
                    <a:lnTo>
                      <a:pt x="20" y="8"/>
                    </a:lnTo>
                    <a:lnTo>
                      <a:pt x="19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1" y="4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4" y="24"/>
                    </a:lnTo>
                    <a:lnTo>
                      <a:pt x="8" y="32"/>
                    </a:lnTo>
                    <a:lnTo>
                      <a:pt x="14" y="39"/>
                    </a:lnTo>
                    <a:lnTo>
                      <a:pt x="20" y="46"/>
                    </a:lnTo>
                    <a:lnTo>
                      <a:pt x="27" y="50"/>
                    </a:lnTo>
                    <a:lnTo>
                      <a:pt x="33" y="54"/>
                    </a:lnTo>
                    <a:lnTo>
                      <a:pt x="38" y="54"/>
                    </a:lnTo>
                    <a:lnTo>
                      <a:pt x="36" y="42"/>
                    </a:lnTo>
                    <a:lnTo>
                      <a:pt x="32" y="29"/>
                    </a:lnTo>
                    <a:lnTo>
                      <a:pt x="25" y="16"/>
                    </a:lnTo>
                    <a:lnTo>
                      <a:pt x="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62" name="Freeform 453"/>
              <p:cNvSpPr/>
              <p:nvPr/>
            </p:nvSpPr>
            <p:spPr bwMode="auto">
              <a:xfrm>
                <a:off x="2636" y="2714"/>
                <a:ext cx="8" cy="7"/>
              </a:xfrm>
              <a:custGeom>
                <a:avLst/>
                <a:gdLst>
                  <a:gd name="T0" fmla="*/ 0 w 52"/>
                  <a:gd name="T1" fmla="*/ 0 h 36"/>
                  <a:gd name="T2" fmla="*/ 0 w 52"/>
                  <a:gd name="T3" fmla="*/ 0 h 36"/>
                  <a:gd name="T4" fmla="*/ 0 w 52"/>
                  <a:gd name="T5" fmla="*/ 0 h 36"/>
                  <a:gd name="T6" fmla="*/ 0 w 52"/>
                  <a:gd name="T7" fmla="*/ 0 h 36"/>
                  <a:gd name="T8" fmla="*/ 0 w 52"/>
                  <a:gd name="T9" fmla="*/ 0 h 36"/>
                  <a:gd name="T10" fmla="*/ 0 w 52"/>
                  <a:gd name="T11" fmla="*/ 0 h 36"/>
                  <a:gd name="T12" fmla="*/ 0 w 52"/>
                  <a:gd name="T13" fmla="*/ 0 h 36"/>
                  <a:gd name="T14" fmla="*/ 0 w 52"/>
                  <a:gd name="T15" fmla="*/ 0 h 36"/>
                  <a:gd name="T16" fmla="*/ 0 w 52"/>
                  <a:gd name="T17" fmla="*/ 0 h 36"/>
                  <a:gd name="T18" fmla="*/ 0 w 52"/>
                  <a:gd name="T19" fmla="*/ 0 h 36"/>
                  <a:gd name="T20" fmla="*/ 0 w 52"/>
                  <a:gd name="T21" fmla="*/ 0 h 36"/>
                  <a:gd name="T22" fmla="*/ 0 w 52"/>
                  <a:gd name="T23" fmla="*/ 0 h 36"/>
                  <a:gd name="T24" fmla="*/ 0 w 52"/>
                  <a:gd name="T25" fmla="*/ 0 h 36"/>
                  <a:gd name="T26" fmla="*/ 0 w 52"/>
                  <a:gd name="T27" fmla="*/ 0 h 36"/>
                  <a:gd name="T28" fmla="*/ 0 w 52"/>
                  <a:gd name="T29" fmla="*/ 0 h 36"/>
                  <a:gd name="T30" fmla="*/ 0 w 52"/>
                  <a:gd name="T31" fmla="*/ 0 h 36"/>
                  <a:gd name="T32" fmla="*/ 0 w 52"/>
                  <a:gd name="T33" fmla="*/ 0 h 36"/>
                  <a:gd name="T34" fmla="*/ 0 w 52"/>
                  <a:gd name="T35" fmla="*/ 0 h 36"/>
                  <a:gd name="T36" fmla="*/ 0 w 52"/>
                  <a:gd name="T37" fmla="*/ 0 h 36"/>
                  <a:gd name="T38" fmla="*/ 0 w 52"/>
                  <a:gd name="T39" fmla="*/ 0 h 36"/>
                  <a:gd name="T40" fmla="*/ 0 w 52"/>
                  <a:gd name="T41" fmla="*/ 0 h 36"/>
                  <a:gd name="T42" fmla="*/ 0 w 52"/>
                  <a:gd name="T43" fmla="*/ 0 h 36"/>
                  <a:gd name="T44" fmla="*/ 0 w 52"/>
                  <a:gd name="T45" fmla="*/ 0 h 36"/>
                  <a:gd name="T46" fmla="*/ 0 w 52"/>
                  <a:gd name="T47" fmla="*/ 0 h 36"/>
                  <a:gd name="T48" fmla="*/ 0 w 5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2"/>
                  <a:gd name="T76" fmla="*/ 0 h 36"/>
                  <a:gd name="T77" fmla="*/ 52 w 52"/>
                  <a:gd name="T78" fmla="*/ 36 h 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2" h="36">
                    <a:moveTo>
                      <a:pt x="41" y="27"/>
                    </a:moveTo>
                    <a:lnTo>
                      <a:pt x="46" y="24"/>
                    </a:lnTo>
                    <a:lnTo>
                      <a:pt x="51" y="21"/>
                    </a:lnTo>
                    <a:lnTo>
                      <a:pt x="52" y="16"/>
                    </a:lnTo>
                    <a:lnTo>
                      <a:pt x="52" y="12"/>
                    </a:lnTo>
                    <a:lnTo>
                      <a:pt x="50" y="6"/>
                    </a:lnTo>
                    <a:lnTo>
                      <a:pt x="46" y="2"/>
                    </a:lnTo>
                    <a:lnTo>
                      <a:pt x="41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29" y="1"/>
                    </a:lnTo>
                    <a:lnTo>
                      <a:pt x="21" y="4"/>
                    </a:lnTo>
                    <a:lnTo>
                      <a:pt x="13" y="8"/>
                    </a:lnTo>
                    <a:lnTo>
                      <a:pt x="6" y="15"/>
                    </a:lnTo>
                    <a:lnTo>
                      <a:pt x="3" y="22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4" y="33"/>
                    </a:lnTo>
                    <a:lnTo>
                      <a:pt x="9" y="36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3"/>
                    </a:lnTo>
                    <a:lnTo>
                      <a:pt x="30" y="32"/>
                    </a:lnTo>
                    <a:lnTo>
                      <a:pt x="36" y="30"/>
                    </a:lnTo>
                    <a:lnTo>
                      <a:pt x="41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63" name="Freeform 454"/>
              <p:cNvSpPr/>
              <p:nvPr/>
            </p:nvSpPr>
            <p:spPr bwMode="auto">
              <a:xfrm>
                <a:off x="2595" y="2703"/>
                <a:ext cx="33" cy="38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64" name="Freeform 455"/>
              <p:cNvSpPr/>
              <p:nvPr/>
            </p:nvSpPr>
            <p:spPr bwMode="auto">
              <a:xfrm>
                <a:off x="2652" y="2703"/>
                <a:ext cx="22" cy="29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65" name="Freeform 456"/>
              <p:cNvSpPr/>
              <p:nvPr/>
            </p:nvSpPr>
            <p:spPr bwMode="auto">
              <a:xfrm>
                <a:off x="2574" y="2697"/>
                <a:ext cx="54" cy="63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66" name="Freeform 457"/>
              <p:cNvSpPr/>
              <p:nvPr/>
            </p:nvSpPr>
            <p:spPr bwMode="auto">
              <a:xfrm>
                <a:off x="2649" y="2696"/>
                <a:ext cx="46" cy="42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67" name="Freeform 458"/>
              <p:cNvSpPr/>
              <p:nvPr/>
            </p:nvSpPr>
            <p:spPr bwMode="auto">
              <a:xfrm>
                <a:off x="2556" y="2718"/>
                <a:ext cx="18" cy="39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68" name="Freeform 459"/>
              <p:cNvSpPr/>
              <p:nvPr/>
            </p:nvSpPr>
            <p:spPr bwMode="auto">
              <a:xfrm>
                <a:off x="2689" y="2692"/>
                <a:ext cx="41" cy="54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</p:grpSp>
        <p:graphicFrame>
          <p:nvGraphicFramePr>
            <p:cNvPr id="29" name="Object 5"/>
            <p:cNvGraphicFramePr>
              <a:graphicFrameLocks noChangeAspect="1"/>
            </p:cNvGraphicFramePr>
            <p:nvPr userDrawn="1"/>
          </p:nvGraphicFramePr>
          <p:xfrm>
            <a:off x="3694" y="2240"/>
            <a:ext cx="207" cy="17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2693" name="Clip" r:id="rId12" imgW="1307465" imgH="1083945" progId="MS_ClipArt_Gallery.2">
                    <p:embed/>
                  </p:oleObj>
                </mc:Choice>
                <mc:Fallback>
                  <p:oleObj name="Clip" r:id="rId12" imgW="1307465" imgH="1083945" progId="MS_ClipArt_Gallery.2">
                    <p:embed/>
                    <p:pic>
                      <p:nvPicPr>
                        <p:cNvPr id="0" name="图片 29198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694" y="2240"/>
                          <a:ext cx="207" cy="17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0" name="Line 461"/>
            <p:cNvSpPr>
              <a:spLocks noChangeShapeType="1"/>
            </p:cNvSpPr>
            <p:nvPr/>
          </p:nvSpPr>
          <p:spPr bwMode="auto">
            <a:xfrm>
              <a:off x="4084" y="1820"/>
              <a:ext cx="321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31" name="Line 462"/>
            <p:cNvSpPr>
              <a:spLocks noChangeShapeType="1"/>
            </p:cNvSpPr>
            <p:nvPr/>
          </p:nvSpPr>
          <p:spPr bwMode="auto">
            <a:xfrm>
              <a:off x="3811" y="1712"/>
              <a:ext cx="96" cy="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32" name="Freeform 463"/>
            <p:cNvSpPr/>
            <p:nvPr/>
          </p:nvSpPr>
          <p:spPr bwMode="auto">
            <a:xfrm>
              <a:off x="3382" y="2976"/>
              <a:ext cx="1877" cy="917"/>
            </a:xfrm>
            <a:custGeom>
              <a:avLst/>
              <a:gdLst>
                <a:gd name="T0" fmla="*/ 889 w 1877"/>
                <a:gd name="T1" fmla="*/ 23 h 917"/>
                <a:gd name="T2" fmla="*/ 692 w 1877"/>
                <a:gd name="T3" fmla="*/ 109 h 917"/>
                <a:gd name="T4" fmla="*/ 415 w 1877"/>
                <a:gd name="T5" fmla="*/ 91 h 917"/>
                <a:gd name="T6" fmla="*/ 112 w 1877"/>
                <a:gd name="T7" fmla="*/ 170 h 917"/>
                <a:gd name="T8" fmla="*/ 50 w 1877"/>
                <a:gd name="T9" fmla="*/ 353 h 917"/>
                <a:gd name="T10" fmla="*/ 14 w 1877"/>
                <a:gd name="T11" fmla="*/ 528 h 917"/>
                <a:gd name="T12" fmla="*/ 139 w 1877"/>
                <a:gd name="T13" fmla="*/ 650 h 917"/>
                <a:gd name="T14" fmla="*/ 505 w 1877"/>
                <a:gd name="T15" fmla="*/ 781 h 917"/>
                <a:gd name="T16" fmla="*/ 933 w 1877"/>
                <a:gd name="T17" fmla="*/ 886 h 917"/>
                <a:gd name="T18" fmla="*/ 1370 w 1877"/>
                <a:gd name="T19" fmla="*/ 901 h 917"/>
                <a:gd name="T20" fmla="*/ 1676 w 1877"/>
                <a:gd name="T21" fmla="*/ 793 h 917"/>
                <a:gd name="T22" fmla="*/ 1860 w 1877"/>
                <a:gd name="T23" fmla="*/ 624 h 917"/>
                <a:gd name="T24" fmla="*/ 1776 w 1877"/>
                <a:gd name="T25" fmla="*/ 219 h 917"/>
                <a:gd name="T26" fmla="*/ 1503 w 1877"/>
                <a:gd name="T27" fmla="*/ 100 h 917"/>
                <a:gd name="T28" fmla="*/ 1200 w 1877"/>
                <a:gd name="T29" fmla="*/ 13 h 917"/>
                <a:gd name="T30" fmla="*/ 889 w 1877"/>
                <a:gd name="T31" fmla="*/ 23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33" name="Line 464"/>
            <p:cNvSpPr>
              <a:spLocks noChangeShapeType="1"/>
            </p:cNvSpPr>
            <p:nvPr/>
          </p:nvSpPr>
          <p:spPr bwMode="auto">
            <a:xfrm rot="-5400000">
              <a:off x="4791" y="3440"/>
              <a:ext cx="330" cy="8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>
                <a:latin typeface="+mn-lt"/>
              </a:endParaRPr>
            </a:p>
          </p:txBody>
        </p:sp>
        <p:grpSp>
          <p:nvGrpSpPr>
            <p:cNvPr id="34" name="Group 465"/>
            <p:cNvGrpSpPr/>
            <p:nvPr/>
          </p:nvGrpSpPr>
          <p:grpSpPr bwMode="auto">
            <a:xfrm>
              <a:off x="4736" y="3526"/>
              <a:ext cx="125" cy="230"/>
              <a:chOff x="4180" y="783"/>
              <a:chExt cx="150" cy="307"/>
            </a:xfrm>
          </p:grpSpPr>
          <p:sp>
            <p:nvSpPr>
              <p:cNvPr id="144" name="AutoShape 466"/>
              <p:cNvSpPr>
                <a:spLocks noChangeArrowheads="1"/>
              </p:cNvSpPr>
              <p:nvPr/>
            </p:nvSpPr>
            <p:spPr bwMode="auto">
              <a:xfrm>
                <a:off x="4180" y="1019"/>
                <a:ext cx="150" cy="71"/>
              </a:xfrm>
              <a:prstGeom prst="parallelogram">
                <a:avLst>
                  <a:gd name="adj" fmla="val 81387"/>
                </a:avLst>
              </a:prstGeom>
              <a:solidFill>
                <a:srgbClr val="33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45" name="Rectangle 467"/>
              <p:cNvSpPr>
                <a:spLocks noChangeArrowheads="1"/>
              </p:cNvSpPr>
              <p:nvPr/>
            </p:nvSpPr>
            <p:spPr bwMode="auto">
              <a:xfrm>
                <a:off x="4256" y="784"/>
                <a:ext cx="72" cy="236"/>
              </a:xfrm>
              <a:prstGeom prst="rect">
                <a:avLst/>
              </a:prstGeom>
              <a:solidFill>
                <a:srgbClr val="33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46" name="Rectangle 468"/>
              <p:cNvSpPr>
                <a:spLocks noChangeArrowheads="1"/>
              </p:cNvSpPr>
              <p:nvPr/>
            </p:nvSpPr>
            <p:spPr bwMode="auto">
              <a:xfrm>
                <a:off x="4181" y="852"/>
                <a:ext cx="95" cy="236"/>
              </a:xfrm>
              <a:prstGeom prst="rect">
                <a:avLst/>
              </a:prstGeom>
              <a:solidFill>
                <a:srgbClr val="33CCCC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47" name="AutoShape 469"/>
              <p:cNvSpPr>
                <a:spLocks noChangeArrowheads="1"/>
              </p:cNvSpPr>
              <p:nvPr/>
            </p:nvSpPr>
            <p:spPr bwMode="auto">
              <a:xfrm>
                <a:off x="4180" y="783"/>
                <a:ext cx="150" cy="71"/>
              </a:xfrm>
              <a:prstGeom prst="parallelogram">
                <a:avLst>
                  <a:gd name="adj" fmla="val 81387"/>
                </a:avLst>
              </a:prstGeom>
              <a:solidFill>
                <a:srgbClr val="33CCCC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48" name="Line 470"/>
              <p:cNvSpPr>
                <a:spLocks noChangeShapeType="1"/>
              </p:cNvSpPr>
              <p:nvPr/>
            </p:nvSpPr>
            <p:spPr bwMode="auto">
              <a:xfrm>
                <a:off x="4330" y="788"/>
                <a:ext cx="0" cy="2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49" name="Line 471"/>
              <p:cNvSpPr>
                <a:spLocks noChangeShapeType="1"/>
              </p:cNvSpPr>
              <p:nvPr/>
            </p:nvSpPr>
            <p:spPr bwMode="auto">
              <a:xfrm flipH="1">
                <a:off x="4276" y="1019"/>
                <a:ext cx="54" cy="6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50" name="Rectangle 472"/>
              <p:cNvSpPr>
                <a:spLocks noChangeArrowheads="1"/>
              </p:cNvSpPr>
              <p:nvPr/>
            </p:nvSpPr>
            <p:spPr bwMode="auto">
              <a:xfrm>
                <a:off x="4193" y="883"/>
                <a:ext cx="62" cy="13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51" name="Rectangle 473"/>
              <p:cNvSpPr>
                <a:spLocks noChangeArrowheads="1"/>
              </p:cNvSpPr>
              <p:nvPr/>
            </p:nvSpPr>
            <p:spPr bwMode="auto">
              <a:xfrm>
                <a:off x="4202" y="924"/>
                <a:ext cx="48" cy="4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35" name="Line 474"/>
            <p:cNvSpPr>
              <a:spLocks noChangeShapeType="1"/>
            </p:cNvSpPr>
            <p:nvPr/>
          </p:nvSpPr>
          <p:spPr bwMode="auto">
            <a:xfrm rot="5400000" flipV="1">
              <a:off x="4883" y="3617"/>
              <a:ext cx="2" cy="5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36" name="Line 475"/>
            <p:cNvSpPr>
              <a:spLocks noChangeShapeType="1"/>
            </p:cNvSpPr>
            <p:nvPr/>
          </p:nvSpPr>
          <p:spPr bwMode="auto">
            <a:xfrm rot="-5400000">
              <a:off x="5000" y="3413"/>
              <a:ext cx="0" cy="7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>
                <a:latin typeface="+mn-lt"/>
              </a:endParaRPr>
            </a:p>
          </p:txBody>
        </p:sp>
        <p:grpSp>
          <p:nvGrpSpPr>
            <p:cNvPr id="37" name="Group 476"/>
            <p:cNvGrpSpPr/>
            <p:nvPr/>
          </p:nvGrpSpPr>
          <p:grpSpPr bwMode="auto">
            <a:xfrm>
              <a:off x="4735" y="3230"/>
              <a:ext cx="316" cy="148"/>
              <a:chOff x="3600" y="219"/>
              <a:chExt cx="360" cy="175"/>
            </a:xfrm>
          </p:grpSpPr>
          <p:sp>
            <p:nvSpPr>
              <p:cNvPr id="131" name="Oval 477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32" name="Line 47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33" name="Line 47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34" name="Rectangle 480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2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35" name="Oval 48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4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136" name="Group 48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41" name="Line 48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42" name="Line 48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43" name="Line 48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8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137" name="Group 48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38" name="Line 48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39" name="Line 488"/>
                <p:cNvSpPr>
                  <a:spLocks noChangeShapeType="1"/>
                </p:cNvSpPr>
                <p:nvPr/>
              </p:nvSpPr>
              <p:spPr bwMode="auto">
                <a:xfrm>
                  <a:off x="2944" y="948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40" name="Line 48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8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38" name="Group 490"/>
            <p:cNvGrpSpPr/>
            <p:nvPr/>
          </p:nvGrpSpPr>
          <p:grpSpPr bwMode="auto">
            <a:xfrm>
              <a:off x="4221" y="3056"/>
              <a:ext cx="316" cy="148"/>
              <a:chOff x="3600" y="219"/>
              <a:chExt cx="360" cy="175"/>
            </a:xfrm>
          </p:grpSpPr>
          <p:sp>
            <p:nvSpPr>
              <p:cNvPr id="118" name="Oval 491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19" name="Line 492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20" name="Line 493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21" name="Rectangle 494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2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22" name="Oval 495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4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123" name="Group 496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28" name="Line 49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29" name="Line 49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30" name="Line 49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8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124" name="Group 500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25" name="Line 50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26" name="Line 502"/>
                <p:cNvSpPr>
                  <a:spLocks noChangeShapeType="1"/>
                </p:cNvSpPr>
                <p:nvPr/>
              </p:nvSpPr>
              <p:spPr bwMode="auto">
                <a:xfrm>
                  <a:off x="2944" y="948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27" name="Line 50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8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grpSp>
          <p:nvGrpSpPr>
            <p:cNvPr id="39" name="Group 504"/>
            <p:cNvGrpSpPr/>
            <p:nvPr/>
          </p:nvGrpSpPr>
          <p:grpSpPr bwMode="auto">
            <a:xfrm>
              <a:off x="3802" y="3248"/>
              <a:ext cx="316" cy="148"/>
              <a:chOff x="3600" y="219"/>
              <a:chExt cx="360" cy="175"/>
            </a:xfrm>
          </p:grpSpPr>
          <p:sp>
            <p:nvSpPr>
              <p:cNvPr id="105" name="Oval 505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6" name="Line 506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07" name="Line 507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08" name="Rectangle 508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2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defRPr/>
                </a:pPr>
                <a:endParaRPr lang="zh-CN" altLang="zh-CN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9" name="Oval 509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4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110" name="Group 510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15" name="Line 51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16" name="Line 51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17" name="Line 51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8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  <p:grpSp>
            <p:nvGrpSpPr>
              <p:cNvPr id="111" name="Group 514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12" name="Line 51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13" name="Line 516"/>
                <p:cNvSpPr>
                  <a:spLocks noChangeShapeType="1"/>
                </p:cNvSpPr>
                <p:nvPr/>
              </p:nvSpPr>
              <p:spPr bwMode="auto">
                <a:xfrm>
                  <a:off x="2944" y="948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  <p:sp>
              <p:nvSpPr>
                <p:cNvPr id="114" name="Line 51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8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>
                    <a:latin typeface="+mn-lt"/>
                  </a:endParaRPr>
                </a:p>
              </p:txBody>
            </p:sp>
          </p:grpSp>
        </p:grpSp>
        <p:sp>
          <p:nvSpPr>
            <p:cNvPr id="40" name="Line 518"/>
            <p:cNvSpPr>
              <a:spLocks noChangeShapeType="1"/>
            </p:cNvSpPr>
            <p:nvPr/>
          </p:nvSpPr>
          <p:spPr bwMode="auto">
            <a:xfrm>
              <a:off x="4504" y="3189"/>
              <a:ext cx="226" cy="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41" name="Line 519"/>
            <p:cNvSpPr>
              <a:spLocks noChangeShapeType="1"/>
            </p:cNvSpPr>
            <p:nvPr/>
          </p:nvSpPr>
          <p:spPr bwMode="auto">
            <a:xfrm flipV="1">
              <a:off x="4093" y="3197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42" name="Line 520"/>
            <p:cNvSpPr>
              <a:spLocks noChangeShapeType="1"/>
            </p:cNvSpPr>
            <p:nvPr/>
          </p:nvSpPr>
          <p:spPr bwMode="auto">
            <a:xfrm flipV="1">
              <a:off x="4120" y="3325"/>
              <a:ext cx="6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43" name="Line 521"/>
            <p:cNvSpPr>
              <a:spLocks noChangeShapeType="1"/>
            </p:cNvSpPr>
            <p:nvPr/>
          </p:nvSpPr>
          <p:spPr bwMode="auto">
            <a:xfrm flipH="1">
              <a:off x="3676" y="3165"/>
              <a:ext cx="160" cy="2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44" name="Line 522"/>
            <p:cNvSpPr>
              <a:spLocks noChangeShapeType="1"/>
            </p:cNvSpPr>
            <p:nvPr/>
          </p:nvSpPr>
          <p:spPr bwMode="auto">
            <a:xfrm>
              <a:off x="3692" y="3197"/>
              <a:ext cx="12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45" name="Line 523"/>
            <p:cNvSpPr>
              <a:spLocks noChangeShapeType="1"/>
            </p:cNvSpPr>
            <p:nvPr/>
          </p:nvSpPr>
          <p:spPr bwMode="auto">
            <a:xfrm>
              <a:off x="3604" y="3409"/>
              <a:ext cx="9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46" name="Line 524"/>
            <p:cNvSpPr>
              <a:spLocks noChangeShapeType="1"/>
            </p:cNvSpPr>
            <p:nvPr/>
          </p:nvSpPr>
          <p:spPr bwMode="auto">
            <a:xfrm>
              <a:off x="3763" y="3459"/>
              <a:ext cx="30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47" name="Line 525"/>
            <p:cNvSpPr>
              <a:spLocks noChangeShapeType="1"/>
            </p:cNvSpPr>
            <p:nvPr/>
          </p:nvSpPr>
          <p:spPr bwMode="auto">
            <a:xfrm flipH="1">
              <a:off x="3914" y="3401"/>
              <a:ext cx="34" cy="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48" name="Line 526"/>
            <p:cNvSpPr>
              <a:spLocks noChangeShapeType="1"/>
            </p:cNvSpPr>
            <p:nvPr/>
          </p:nvSpPr>
          <p:spPr bwMode="auto">
            <a:xfrm>
              <a:off x="3796" y="3457"/>
              <a:ext cx="1" cy="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49" name="Line 527"/>
            <p:cNvSpPr>
              <a:spLocks noChangeShapeType="1"/>
            </p:cNvSpPr>
            <p:nvPr/>
          </p:nvSpPr>
          <p:spPr bwMode="auto">
            <a:xfrm flipH="1" flipV="1">
              <a:off x="4046" y="3462"/>
              <a:ext cx="0" cy="4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graphicFrame>
          <p:nvGraphicFramePr>
            <p:cNvPr id="50" name="Object 6"/>
            <p:cNvGraphicFramePr>
              <a:graphicFrameLocks noChangeAspect="1"/>
            </p:cNvGraphicFramePr>
            <p:nvPr userDrawn="1"/>
          </p:nvGraphicFramePr>
          <p:xfrm>
            <a:off x="3451" y="3335"/>
            <a:ext cx="216" cy="1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2694" name="Clip" r:id="rId14" imgW="1307465" imgH="1083945" progId="MS_ClipArt_Gallery.2">
                    <p:embed/>
                  </p:oleObj>
                </mc:Choice>
                <mc:Fallback>
                  <p:oleObj name="Clip" r:id="rId14" imgW="1307465" imgH="1083945" progId="MS_ClipArt_Gallery.2">
                    <p:embed/>
                    <p:pic>
                      <p:nvPicPr>
                        <p:cNvPr id="0" name="图片 29198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451" y="3335"/>
                          <a:ext cx="216" cy="18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51" name="Object 7"/>
            <p:cNvGraphicFramePr>
              <a:graphicFrameLocks noChangeAspect="1"/>
            </p:cNvGraphicFramePr>
            <p:nvPr userDrawn="1"/>
          </p:nvGraphicFramePr>
          <p:xfrm>
            <a:off x="3555" y="3135"/>
            <a:ext cx="216" cy="1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2695" name="Clip" r:id="rId15" imgW="1307465" imgH="1083945" progId="MS_ClipArt_Gallery.2">
                    <p:embed/>
                  </p:oleObj>
                </mc:Choice>
                <mc:Fallback>
                  <p:oleObj name="Clip" r:id="rId15" imgW="1307465" imgH="1083945" progId="MS_ClipArt_Gallery.2">
                    <p:embed/>
                    <p:pic>
                      <p:nvPicPr>
                        <p:cNvPr id="0" name="图片 29198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55" y="3135"/>
                          <a:ext cx="216" cy="18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52" name="Object 8"/>
            <p:cNvGraphicFramePr>
              <a:graphicFrameLocks noChangeAspect="1"/>
            </p:cNvGraphicFramePr>
            <p:nvPr userDrawn="1"/>
          </p:nvGraphicFramePr>
          <p:xfrm>
            <a:off x="3723" y="3495"/>
            <a:ext cx="216" cy="1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2696" name="Clip" r:id="rId16" imgW="1307465" imgH="1083945" progId="MS_ClipArt_Gallery.2">
                    <p:embed/>
                  </p:oleObj>
                </mc:Choice>
                <mc:Fallback>
                  <p:oleObj name="Clip" r:id="rId16" imgW="1307465" imgH="1083945" progId="MS_ClipArt_Gallery.2">
                    <p:embed/>
                    <p:pic>
                      <p:nvPicPr>
                        <p:cNvPr id="0" name="图片 29198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723" y="3495"/>
                          <a:ext cx="216" cy="18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53" name="Object 9"/>
            <p:cNvGraphicFramePr>
              <a:graphicFrameLocks noChangeAspect="1"/>
            </p:cNvGraphicFramePr>
            <p:nvPr userDrawn="1"/>
          </p:nvGraphicFramePr>
          <p:xfrm>
            <a:off x="3937" y="3497"/>
            <a:ext cx="216" cy="18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32697" name="Clip" r:id="rId17" imgW="1307465" imgH="1083945" progId="MS_ClipArt_Gallery.2">
                    <p:embed/>
                  </p:oleObj>
                </mc:Choice>
                <mc:Fallback>
                  <p:oleObj name="Clip" r:id="rId17" imgW="1307465" imgH="1083945" progId="MS_ClipArt_Gallery.2">
                    <p:embed/>
                    <p:pic>
                      <p:nvPicPr>
                        <p:cNvPr id="0" name="图片 29198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937" y="3497"/>
                          <a:ext cx="216" cy="18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54" name="Group 532"/>
            <p:cNvGrpSpPr/>
            <p:nvPr/>
          </p:nvGrpSpPr>
          <p:grpSpPr bwMode="auto">
            <a:xfrm>
              <a:off x="4509" y="3576"/>
              <a:ext cx="172" cy="215"/>
              <a:chOff x="2870" y="1518"/>
              <a:chExt cx="292" cy="320"/>
            </a:xfrm>
          </p:grpSpPr>
          <p:graphicFrame>
            <p:nvGraphicFramePr>
              <p:cNvPr id="103" name="Object 12"/>
              <p:cNvGraphicFramePr>
                <a:graphicFrameLocks noChangeAspect="1"/>
              </p:cNvGraphicFramePr>
              <p:nvPr userDrawn="1"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32698" name="Clip" r:id="rId18" imgW="826770" imgH="840105" progId="MS_ClipArt_Gallery.2">
                      <p:embed/>
                    </p:oleObj>
                  </mc:Choice>
                  <mc:Fallback>
                    <p:oleObj name="Clip" r:id="rId18" imgW="826770" imgH="840105" progId="MS_ClipArt_Gallery.2">
                      <p:embed/>
                      <p:pic>
                        <p:nvPicPr>
                          <p:cNvPr id="0" name="图片 29198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04" name="Object 13"/>
              <p:cNvGraphicFramePr>
                <a:graphicFrameLocks noChangeAspect="1"/>
              </p:cNvGraphicFramePr>
              <p:nvPr userDrawn="1"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32699" name="Clip" r:id="rId19" imgW="1268095" imgH="1199515" progId="MS_ClipArt_Gallery.2">
                      <p:embed/>
                    </p:oleObj>
                  </mc:Choice>
                  <mc:Fallback>
                    <p:oleObj name="Clip" r:id="rId19" imgW="1268095" imgH="1199515" progId="MS_ClipArt_Gallery.2">
                      <p:embed/>
                      <p:pic>
                        <p:nvPicPr>
                          <p:cNvPr id="0" name="图片 29198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55" name="Group 535"/>
            <p:cNvGrpSpPr/>
            <p:nvPr/>
          </p:nvGrpSpPr>
          <p:grpSpPr bwMode="auto">
            <a:xfrm>
              <a:off x="4225" y="3608"/>
              <a:ext cx="220" cy="203"/>
              <a:chOff x="2870" y="1518"/>
              <a:chExt cx="292" cy="320"/>
            </a:xfrm>
          </p:grpSpPr>
          <p:graphicFrame>
            <p:nvGraphicFramePr>
              <p:cNvPr id="101" name="Object 10"/>
              <p:cNvGraphicFramePr>
                <a:graphicFrameLocks noChangeAspect="1"/>
              </p:cNvGraphicFramePr>
              <p:nvPr userDrawn="1"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32700" name="Clip" r:id="rId20" imgW="826770" imgH="840105" progId="MS_ClipArt_Gallery.2">
                      <p:embed/>
                    </p:oleObj>
                  </mc:Choice>
                  <mc:Fallback>
                    <p:oleObj name="Clip" r:id="rId20" imgW="826770" imgH="840105" progId="MS_ClipArt_Gallery.2">
                      <p:embed/>
                      <p:pic>
                        <p:nvPicPr>
                          <p:cNvPr id="0" name="图片 29198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02" name="Object 11"/>
              <p:cNvGraphicFramePr>
                <a:graphicFrameLocks noChangeAspect="1"/>
              </p:cNvGraphicFramePr>
              <p:nvPr userDrawn="1"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32701" name="Clip" r:id="rId21" imgW="1268095" imgH="1199515" progId="MS_ClipArt_Gallery.2">
                      <p:embed/>
                    </p:oleObj>
                  </mc:Choice>
                  <mc:Fallback>
                    <p:oleObj name="Clip" r:id="rId21" imgW="1268095" imgH="1199515" progId="MS_ClipArt_Gallery.2">
                      <p:embed/>
                      <p:pic>
                        <p:nvPicPr>
                          <p:cNvPr id="0" name="图片 29198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56" name="Group 538"/>
            <p:cNvGrpSpPr/>
            <p:nvPr/>
          </p:nvGrpSpPr>
          <p:grpSpPr bwMode="auto">
            <a:xfrm>
              <a:off x="4324" y="3364"/>
              <a:ext cx="183" cy="255"/>
              <a:chOff x="2556" y="2689"/>
              <a:chExt cx="183" cy="255"/>
            </a:xfrm>
          </p:grpSpPr>
          <p:pic>
            <p:nvPicPr>
              <p:cNvPr id="84" name="Picture 539" descr="31u_bnrz[1]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09" y="2770"/>
                <a:ext cx="121" cy="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5" name="Freeform 540"/>
              <p:cNvSpPr/>
              <p:nvPr/>
            </p:nvSpPr>
            <p:spPr bwMode="auto">
              <a:xfrm>
                <a:off x="2605" y="2702"/>
                <a:ext cx="33" cy="39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86" name="Freeform 541"/>
              <p:cNvSpPr/>
              <p:nvPr/>
            </p:nvSpPr>
            <p:spPr bwMode="auto">
              <a:xfrm>
                <a:off x="2661" y="2701"/>
                <a:ext cx="22" cy="30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87" name="Freeform 542"/>
              <p:cNvSpPr/>
              <p:nvPr/>
            </p:nvSpPr>
            <p:spPr bwMode="auto">
              <a:xfrm>
                <a:off x="2584" y="2694"/>
                <a:ext cx="54" cy="63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88" name="Freeform 543"/>
              <p:cNvSpPr/>
              <p:nvPr/>
            </p:nvSpPr>
            <p:spPr bwMode="auto">
              <a:xfrm>
                <a:off x="2660" y="2692"/>
                <a:ext cx="47" cy="42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89" name="Freeform 544"/>
              <p:cNvSpPr/>
              <p:nvPr/>
            </p:nvSpPr>
            <p:spPr bwMode="auto">
              <a:xfrm>
                <a:off x="2564" y="2712"/>
                <a:ext cx="19" cy="39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90" name="Freeform 545"/>
              <p:cNvSpPr/>
              <p:nvPr/>
            </p:nvSpPr>
            <p:spPr bwMode="auto">
              <a:xfrm>
                <a:off x="2698" y="2689"/>
                <a:ext cx="41" cy="52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91" name="Freeform 546"/>
              <p:cNvSpPr/>
              <p:nvPr/>
            </p:nvSpPr>
            <p:spPr bwMode="auto">
              <a:xfrm>
                <a:off x="2653" y="2750"/>
                <a:ext cx="14" cy="31"/>
              </a:xfrm>
              <a:custGeom>
                <a:avLst/>
                <a:gdLst>
                  <a:gd name="T0" fmla="*/ 0 w 83"/>
                  <a:gd name="T1" fmla="*/ 0 h 187"/>
                  <a:gd name="T2" fmla="*/ 0 w 83"/>
                  <a:gd name="T3" fmla="*/ 0 h 187"/>
                  <a:gd name="T4" fmla="*/ 0 w 83"/>
                  <a:gd name="T5" fmla="*/ 0 h 187"/>
                  <a:gd name="T6" fmla="*/ 0 w 83"/>
                  <a:gd name="T7" fmla="*/ 0 h 187"/>
                  <a:gd name="T8" fmla="*/ 0 w 83"/>
                  <a:gd name="T9" fmla="*/ 0 h 187"/>
                  <a:gd name="T10" fmla="*/ 0 w 83"/>
                  <a:gd name="T11" fmla="*/ 0 h 187"/>
                  <a:gd name="T12" fmla="*/ 0 w 83"/>
                  <a:gd name="T13" fmla="*/ 0 h 187"/>
                  <a:gd name="T14" fmla="*/ 0 w 83"/>
                  <a:gd name="T15" fmla="*/ 0 h 187"/>
                  <a:gd name="T16" fmla="*/ 0 w 83"/>
                  <a:gd name="T17" fmla="*/ 0 h 187"/>
                  <a:gd name="T18" fmla="*/ 0 w 83"/>
                  <a:gd name="T19" fmla="*/ 0 h 187"/>
                  <a:gd name="T20" fmla="*/ 0 w 83"/>
                  <a:gd name="T21" fmla="*/ 0 h 187"/>
                  <a:gd name="T22" fmla="*/ 0 w 83"/>
                  <a:gd name="T23" fmla="*/ 0 h 187"/>
                  <a:gd name="T24" fmla="*/ 0 w 83"/>
                  <a:gd name="T25" fmla="*/ 0 h 187"/>
                  <a:gd name="T26" fmla="*/ 0 w 83"/>
                  <a:gd name="T27" fmla="*/ 0 h 187"/>
                  <a:gd name="T28" fmla="*/ 0 w 83"/>
                  <a:gd name="T29" fmla="*/ 0 h 187"/>
                  <a:gd name="T30" fmla="*/ 0 w 83"/>
                  <a:gd name="T31" fmla="*/ 0 h 187"/>
                  <a:gd name="T32" fmla="*/ 0 w 83"/>
                  <a:gd name="T33" fmla="*/ 0 h 187"/>
                  <a:gd name="T34" fmla="*/ 0 w 83"/>
                  <a:gd name="T35" fmla="*/ 0 h 187"/>
                  <a:gd name="T36" fmla="*/ 0 w 83"/>
                  <a:gd name="T37" fmla="*/ 0 h 187"/>
                  <a:gd name="T38" fmla="*/ 0 w 83"/>
                  <a:gd name="T39" fmla="*/ 0 h 187"/>
                  <a:gd name="T40" fmla="*/ 0 w 83"/>
                  <a:gd name="T41" fmla="*/ 0 h 187"/>
                  <a:gd name="T42" fmla="*/ 0 w 83"/>
                  <a:gd name="T43" fmla="*/ 0 h 187"/>
                  <a:gd name="T44" fmla="*/ 0 w 83"/>
                  <a:gd name="T45" fmla="*/ 0 h 187"/>
                  <a:gd name="T46" fmla="*/ 0 w 83"/>
                  <a:gd name="T47" fmla="*/ 0 h 187"/>
                  <a:gd name="T48" fmla="*/ 0 w 83"/>
                  <a:gd name="T49" fmla="*/ 0 h 1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3"/>
                  <a:gd name="T76" fmla="*/ 0 h 187"/>
                  <a:gd name="T77" fmla="*/ 83 w 83"/>
                  <a:gd name="T78" fmla="*/ 187 h 18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3" h="187">
                    <a:moveTo>
                      <a:pt x="31" y="14"/>
                    </a:moveTo>
                    <a:lnTo>
                      <a:pt x="29" y="8"/>
                    </a:lnTo>
                    <a:lnTo>
                      <a:pt x="25" y="3"/>
                    </a:lnTo>
                    <a:lnTo>
                      <a:pt x="19" y="1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5" y="42"/>
                    </a:lnTo>
                    <a:lnTo>
                      <a:pt x="15" y="71"/>
                    </a:lnTo>
                    <a:lnTo>
                      <a:pt x="27" y="100"/>
                    </a:lnTo>
                    <a:lnTo>
                      <a:pt x="41" y="127"/>
                    </a:lnTo>
                    <a:lnTo>
                      <a:pt x="55" y="151"/>
                    </a:lnTo>
                    <a:lnTo>
                      <a:pt x="68" y="171"/>
                    </a:lnTo>
                    <a:lnTo>
                      <a:pt x="77" y="184"/>
                    </a:lnTo>
                    <a:lnTo>
                      <a:pt x="83" y="187"/>
                    </a:lnTo>
                    <a:lnTo>
                      <a:pt x="80" y="174"/>
                    </a:lnTo>
                    <a:lnTo>
                      <a:pt x="75" y="158"/>
                    </a:lnTo>
                    <a:lnTo>
                      <a:pt x="68" y="138"/>
                    </a:lnTo>
                    <a:lnTo>
                      <a:pt x="59" y="113"/>
                    </a:lnTo>
                    <a:lnTo>
                      <a:pt x="51" y="88"/>
                    </a:lnTo>
                    <a:lnTo>
                      <a:pt x="43" y="63"/>
                    </a:lnTo>
                    <a:lnTo>
                      <a:pt x="36" y="38"/>
                    </a:lnTo>
                    <a:lnTo>
                      <a:pt x="3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92" name="Freeform 547"/>
              <p:cNvSpPr/>
              <p:nvPr/>
            </p:nvSpPr>
            <p:spPr bwMode="auto">
              <a:xfrm>
                <a:off x="2647" y="2733"/>
                <a:ext cx="7" cy="16"/>
              </a:xfrm>
              <a:custGeom>
                <a:avLst/>
                <a:gdLst>
                  <a:gd name="T0" fmla="*/ 0 w 44"/>
                  <a:gd name="T1" fmla="*/ 0 h 94"/>
                  <a:gd name="T2" fmla="*/ 0 w 44"/>
                  <a:gd name="T3" fmla="*/ 0 h 94"/>
                  <a:gd name="T4" fmla="*/ 0 w 44"/>
                  <a:gd name="T5" fmla="*/ 0 h 94"/>
                  <a:gd name="T6" fmla="*/ 0 w 44"/>
                  <a:gd name="T7" fmla="*/ 0 h 94"/>
                  <a:gd name="T8" fmla="*/ 0 w 44"/>
                  <a:gd name="T9" fmla="*/ 0 h 94"/>
                  <a:gd name="T10" fmla="*/ 0 w 44"/>
                  <a:gd name="T11" fmla="*/ 0 h 94"/>
                  <a:gd name="T12" fmla="*/ 0 w 44"/>
                  <a:gd name="T13" fmla="*/ 0 h 94"/>
                  <a:gd name="T14" fmla="*/ 0 w 44"/>
                  <a:gd name="T15" fmla="*/ 0 h 94"/>
                  <a:gd name="T16" fmla="*/ 0 w 44"/>
                  <a:gd name="T17" fmla="*/ 0 h 94"/>
                  <a:gd name="T18" fmla="*/ 0 w 44"/>
                  <a:gd name="T19" fmla="*/ 0 h 94"/>
                  <a:gd name="T20" fmla="*/ 0 w 44"/>
                  <a:gd name="T21" fmla="*/ 0 h 94"/>
                  <a:gd name="T22" fmla="*/ 0 w 44"/>
                  <a:gd name="T23" fmla="*/ 0 h 94"/>
                  <a:gd name="T24" fmla="*/ 0 w 44"/>
                  <a:gd name="T25" fmla="*/ 0 h 94"/>
                  <a:gd name="T26" fmla="*/ 0 w 44"/>
                  <a:gd name="T27" fmla="*/ 0 h 94"/>
                  <a:gd name="T28" fmla="*/ 0 w 44"/>
                  <a:gd name="T29" fmla="*/ 0 h 94"/>
                  <a:gd name="T30" fmla="*/ 0 w 44"/>
                  <a:gd name="T31" fmla="*/ 0 h 94"/>
                  <a:gd name="T32" fmla="*/ 0 w 44"/>
                  <a:gd name="T33" fmla="*/ 0 h 94"/>
                  <a:gd name="T34" fmla="*/ 0 w 44"/>
                  <a:gd name="T35" fmla="*/ 0 h 94"/>
                  <a:gd name="T36" fmla="*/ 0 w 44"/>
                  <a:gd name="T37" fmla="*/ 0 h 94"/>
                  <a:gd name="T38" fmla="*/ 0 w 44"/>
                  <a:gd name="T39" fmla="*/ 0 h 94"/>
                  <a:gd name="T40" fmla="*/ 0 w 44"/>
                  <a:gd name="T41" fmla="*/ 0 h 9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94"/>
                  <a:gd name="T65" fmla="*/ 44 w 44"/>
                  <a:gd name="T66" fmla="*/ 94 h 9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94">
                    <a:moveTo>
                      <a:pt x="22" y="10"/>
                    </a:moveTo>
                    <a:lnTo>
                      <a:pt x="21" y="6"/>
                    </a:lnTo>
                    <a:lnTo>
                      <a:pt x="18" y="2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4" y="38"/>
                    </a:lnTo>
                    <a:lnTo>
                      <a:pt x="8" y="52"/>
                    </a:lnTo>
                    <a:lnTo>
                      <a:pt x="14" y="65"/>
                    </a:lnTo>
                    <a:lnTo>
                      <a:pt x="21" y="78"/>
                    </a:lnTo>
                    <a:lnTo>
                      <a:pt x="28" y="87"/>
                    </a:lnTo>
                    <a:lnTo>
                      <a:pt x="37" y="93"/>
                    </a:lnTo>
                    <a:lnTo>
                      <a:pt x="42" y="94"/>
                    </a:lnTo>
                    <a:lnTo>
                      <a:pt x="44" y="76"/>
                    </a:lnTo>
                    <a:lnTo>
                      <a:pt x="38" y="54"/>
                    </a:lnTo>
                    <a:lnTo>
                      <a:pt x="31" y="32"/>
                    </a:lnTo>
                    <a:lnTo>
                      <a:pt x="2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93" name="Freeform 548"/>
              <p:cNvSpPr/>
              <p:nvPr/>
            </p:nvSpPr>
            <p:spPr bwMode="auto">
              <a:xfrm>
                <a:off x="2641" y="2722"/>
                <a:ext cx="6" cy="9"/>
              </a:xfrm>
              <a:custGeom>
                <a:avLst/>
                <a:gdLst>
                  <a:gd name="T0" fmla="*/ 0 w 38"/>
                  <a:gd name="T1" fmla="*/ 0 h 54"/>
                  <a:gd name="T2" fmla="*/ 0 w 38"/>
                  <a:gd name="T3" fmla="*/ 0 h 54"/>
                  <a:gd name="T4" fmla="*/ 0 w 38"/>
                  <a:gd name="T5" fmla="*/ 0 h 54"/>
                  <a:gd name="T6" fmla="*/ 0 w 38"/>
                  <a:gd name="T7" fmla="*/ 0 h 54"/>
                  <a:gd name="T8" fmla="*/ 0 w 38"/>
                  <a:gd name="T9" fmla="*/ 0 h 54"/>
                  <a:gd name="T10" fmla="*/ 0 w 38"/>
                  <a:gd name="T11" fmla="*/ 0 h 54"/>
                  <a:gd name="T12" fmla="*/ 0 w 38"/>
                  <a:gd name="T13" fmla="*/ 0 h 54"/>
                  <a:gd name="T14" fmla="*/ 0 w 38"/>
                  <a:gd name="T15" fmla="*/ 0 h 54"/>
                  <a:gd name="T16" fmla="*/ 0 w 38"/>
                  <a:gd name="T17" fmla="*/ 0 h 54"/>
                  <a:gd name="T18" fmla="*/ 0 w 38"/>
                  <a:gd name="T19" fmla="*/ 0 h 54"/>
                  <a:gd name="T20" fmla="*/ 0 w 38"/>
                  <a:gd name="T21" fmla="*/ 0 h 54"/>
                  <a:gd name="T22" fmla="*/ 0 w 38"/>
                  <a:gd name="T23" fmla="*/ 0 h 54"/>
                  <a:gd name="T24" fmla="*/ 0 w 38"/>
                  <a:gd name="T25" fmla="*/ 0 h 54"/>
                  <a:gd name="T26" fmla="*/ 0 w 38"/>
                  <a:gd name="T27" fmla="*/ 0 h 54"/>
                  <a:gd name="T28" fmla="*/ 0 w 38"/>
                  <a:gd name="T29" fmla="*/ 0 h 54"/>
                  <a:gd name="T30" fmla="*/ 0 w 38"/>
                  <a:gd name="T31" fmla="*/ 0 h 54"/>
                  <a:gd name="T32" fmla="*/ 0 w 38"/>
                  <a:gd name="T33" fmla="*/ 0 h 54"/>
                  <a:gd name="T34" fmla="*/ 0 w 38"/>
                  <a:gd name="T35" fmla="*/ 0 h 54"/>
                  <a:gd name="T36" fmla="*/ 0 w 38"/>
                  <a:gd name="T37" fmla="*/ 0 h 54"/>
                  <a:gd name="T38" fmla="*/ 0 w 38"/>
                  <a:gd name="T39" fmla="*/ 0 h 54"/>
                  <a:gd name="T40" fmla="*/ 0 w 38"/>
                  <a:gd name="T41" fmla="*/ 0 h 54"/>
                  <a:gd name="T42" fmla="*/ 0 w 38"/>
                  <a:gd name="T43" fmla="*/ 0 h 54"/>
                  <a:gd name="T44" fmla="*/ 0 w 38"/>
                  <a:gd name="T45" fmla="*/ 0 h 54"/>
                  <a:gd name="T46" fmla="*/ 0 w 38"/>
                  <a:gd name="T47" fmla="*/ 0 h 54"/>
                  <a:gd name="T48" fmla="*/ 0 w 38"/>
                  <a:gd name="T49" fmla="*/ 0 h 5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"/>
                  <a:gd name="T76" fmla="*/ 0 h 54"/>
                  <a:gd name="T77" fmla="*/ 38 w 38"/>
                  <a:gd name="T78" fmla="*/ 54 h 5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" h="54">
                    <a:moveTo>
                      <a:pt x="20" y="7"/>
                    </a:moveTo>
                    <a:lnTo>
                      <a:pt x="20" y="8"/>
                    </a:lnTo>
                    <a:lnTo>
                      <a:pt x="19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1" y="4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4" y="24"/>
                    </a:lnTo>
                    <a:lnTo>
                      <a:pt x="8" y="32"/>
                    </a:lnTo>
                    <a:lnTo>
                      <a:pt x="14" y="39"/>
                    </a:lnTo>
                    <a:lnTo>
                      <a:pt x="20" y="46"/>
                    </a:lnTo>
                    <a:lnTo>
                      <a:pt x="27" y="50"/>
                    </a:lnTo>
                    <a:lnTo>
                      <a:pt x="33" y="54"/>
                    </a:lnTo>
                    <a:lnTo>
                      <a:pt x="38" y="54"/>
                    </a:lnTo>
                    <a:lnTo>
                      <a:pt x="36" y="42"/>
                    </a:lnTo>
                    <a:lnTo>
                      <a:pt x="32" y="29"/>
                    </a:lnTo>
                    <a:lnTo>
                      <a:pt x="25" y="16"/>
                    </a:lnTo>
                    <a:lnTo>
                      <a:pt x="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94" name="Freeform 549"/>
              <p:cNvSpPr/>
              <p:nvPr/>
            </p:nvSpPr>
            <p:spPr bwMode="auto">
              <a:xfrm>
                <a:off x="2636" y="2714"/>
                <a:ext cx="8" cy="6"/>
              </a:xfrm>
              <a:custGeom>
                <a:avLst/>
                <a:gdLst>
                  <a:gd name="T0" fmla="*/ 0 w 52"/>
                  <a:gd name="T1" fmla="*/ 0 h 36"/>
                  <a:gd name="T2" fmla="*/ 0 w 52"/>
                  <a:gd name="T3" fmla="*/ 0 h 36"/>
                  <a:gd name="T4" fmla="*/ 0 w 52"/>
                  <a:gd name="T5" fmla="*/ 0 h 36"/>
                  <a:gd name="T6" fmla="*/ 0 w 52"/>
                  <a:gd name="T7" fmla="*/ 0 h 36"/>
                  <a:gd name="T8" fmla="*/ 0 w 52"/>
                  <a:gd name="T9" fmla="*/ 0 h 36"/>
                  <a:gd name="T10" fmla="*/ 0 w 52"/>
                  <a:gd name="T11" fmla="*/ 0 h 36"/>
                  <a:gd name="T12" fmla="*/ 0 w 52"/>
                  <a:gd name="T13" fmla="*/ 0 h 36"/>
                  <a:gd name="T14" fmla="*/ 0 w 52"/>
                  <a:gd name="T15" fmla="*/ 0 h 36"/>
                  <a:gd name="T16" fmla="*/ 0 w 52"/>
                  <a:gd name="T17" fmla="*/ 0 h 36"/>
                  <a:gd name="T18" fmla="*/ 0 w 52"/>
                  <a:gd name="T19" fmla="*/ 0 h 36"/>
                  <a:gd name="T20" fmla="*/ 0 w 52"/>
                  <a:gd name="T21" fmla="*/ 0 h 36"/>
                  <a:gd name="T22" fmla="*/ 0 w 52"/>
                  <a:gd name="T23" fmla="*/ 0 h 36"/>
                  <a:gd name="T24" fmla="*/ 0 w 52"/>
                  <a:gd name="T25" fmla="*/ 0 h 36"/>
                  <a:gd name="T26" fmla="*/ 0 w 52"/>
                  <a:gd name="T27" fmla="*/ 0 h 36"/>
                  <a:gd name="T28" fmla="*/ 0 w 52"/>
                  <a:gd name="T29" fmla="*/ 0 h 36"/>
                  <a:gd name="T30" fmla="*/ 0 w 52"/>
                  <a:gd name="T31" fmla="*/ 0 h 36"/>
                  <a:gd name="T32" fmla="*/ 0 w 52"/>
                  <a:gd name="T33" fmla="*/ 0 h 36"/>
                  <a:gd name="T34" fmla="*/ 0 w 52"/>
                  <a:gd name="T35" fmla="*/ 0 h 36"/>
                  <a:gd name="T36" fmla="*/ 0 w 52"/>
                  <a:gd name="T37" fmla="*/ 0 h 36"/>
                  <a:gd name="T38" fmla="*/ 0 w 52"/>
                  <a:gd name="T39" fmla="*/ 0 h 36"/>
                  <a:gd name="T40" fmla="*/ 0 w 52"/>
                  <a:gd name="T41" fmla="*/ 0 h 36"/>
                  <a:gd name="T42" fmla="*/ 0 w 52"/>
                  <a:gd name="T43" fmla="*/ 0 h 36"/>
                  <a:gd name="T44" fmla="*/ 0 w 52"/>
                  <a:gd name="T45" fmla="*/ 0 h 36"/>
                  <a:gd name="T46" fmla="*/ 0 w 52"/>
                  <a:gd name="T47" fmla="*/ 0 h 36"/>
                  <a:gd name="T48" fmla="*/ 0 w 5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2"/>
                  <a:gd name="T76" fmla="*/ 0 h 36"/>
                  <a:gd name="T77" fmla="*/ 52 w 52"/>
                  <a:gd name="T78" fmla="*/ 36 h 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2" h="36">
                    <a:moveTo>
                      <a:pt x="41" y="27"/>
                    </a:moveTo>
                    <a:lnTo>
                      <a:pt x="46" y="24"/>
                    </a:lnTo>
                    <a:lnTo>
                      <a:pt x="51" y="21"/>
                    </a:lnTo>
                    <a:lnTo>
                      <a:pt x="52" y="16"/>
                    </a:lnTo>
                    <a:lnTo>
                      <a:pt x="52" y="12"/>
                    </a:lnTo>
                    <a:lnTo>
                      <a:pt x="50" y="6"/>
                    </a:lnTo>
                    <a:lnTo>
                      <a:pt x="46" y="2"/>
                    </a:lnTo>
                    <a:lnTo>
                      <a:pt x="41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29" y="1"/>
                    </a:lnTo>
                    <a:lnTo>
                      <a:pt x="21" y="4"/>
                    </a:lnTo>
                    <a:lnTo>
                      <a:pt x="13" y="8"/>
                    </a:lnTo>
                    <a:lnTo>
                      <a:pt x="6" y="15"/>
                    </a:lnTo>
                    <a:lnTo>
                      <a:pt x="3" y="22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4" y="33"/>
                    </a:lnTo>
                    <a:lnTo>
                      <a:pt x="9" y="36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3"/>
                    </a:lnTo>
                    <a:lnTo>
                      <a:pt x="30" y="32"/>
                    </a:lnTo>
                    <a:lnTo>
                      <a:pt x="36" y="30"/>
                    </a:lnTo>
                    <a:lnTo>
                      <a:pt x="41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95" name="Freeform 550"/>
              <p:cNvSpPr/>
              <p:nvPr/>
            </p:nvSpPr>
            <p:spPr bwMode="auto">
              <a:xfrm>
                <a:off x="2596" y="2704"/>
                <a:ext cx="33" cy="39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96" name="Freeform 551"/>
              <p:cNvSpPr/>
              <p:nvPr/>
            </p:nvSpPr>
            <p:spPr bwMode="auto">
              <a:xfrm>
                <a:off x="2652" y="2704"/>
                <a:ext cx="22" cy="30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97" name="Freeform 552"/>
              <p:cNvSpPr/>
              <p:nvPr/>
            </p:nvSpPr>
            <p:spPr bwMode="auto">
              <a:xfrm>
                <a:off x="2575" y="2697"/>
                <a:ext cx="53" cy="63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98" name="Freeform 553"/>
              <p:cNvSpPr/>
              <p:nvPr/>
            </p:nvSpPr>
            <p:spPr bwMode="auto">
              <a:xfrm>
                <a:off x="2650" y="2695"/>
                <a:ext cx="47" cy="42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99" name="Freeform 554"/>
              <p:cNvSpPr/>
              <p:nvPr/>
            </p:nvSpPr>
            <p:spPr bwMode="auto">
              <a:xfrm>
                <a:off x="2556" y="2718"/>
                <a:ext cx="19" cy="39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100" name="Freeform 555"/>
              <p:cNvSpPr/>
              <p:nvPr/>
            </p:nvSpPr>
            <p:spPr bwMode="auto">
              <a:xfrm>
                <a:off x="2689" y="2692"/>
                <a:ext cx="41" cy="52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en-US" sz="2400">
                  <a:latin typeface="+mn-lt"/>
                </a:endParaRPr>
              </a:p>
            </p:txBody>
          </p:sp>
        </p:grpSp>
        <p:sp>
          <p:nvSpPr>
            <p:cNvPr id="57" name="Line 556"/>
            <p:cNvSpPr>
              <a:spLocks noChangeShapeType="1"/>
            </p:cNvSpPr>
            <p:nvPr/>
          </p:nvSpPr>
          <p:spPr bwMode="auto">
            <a:xfrm>
              <a:off x="4097" y="3373"/>
              <a:ext cx="317" cy="1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58" name="Line 557"/>
            <p:cNvSpPr>
              <a:spLocks noChangeShapeType="1"/>
            </p:cNvSpPr>
            <p:nvPr/>
          </p:nvSpPr>
          <p:spPr bwMode="auto">
            <a:xfrm>
              <a:off x="3750" y="3332"/>
              <a:ext cx="5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grpSp>
          <p:nvGrpSpPr>
            <p:cNvPr id="59" name="Group 558"/>
            <p:cNvGrpSpPr/>
            <p:nvPr/>
          </p:nvGrpSpPr>
          <p:grpSpPr bwMode="auto">
            <a:xfrm>
              <a:off x="4995" y="3370"/>
              <a:ext cx="131" cy="258"/>
              <a:chOff x="4180" y="783"/>
              <a:chExt cx="150" cy="307"/>
            </a:xfrm>
          </p:grpSpPr>
          <p:sp>
            <p:nvSpPr>
              <p:cNvPr id="76" name="AutoShape 559"/>
              <p:cNvSpPr>
                <a:spLocks noChangeArrowheads="1"/>
              </p:cNvSpPr>
              <p:nvPr/>
            </p:nvSpPr>
            <p:spPr bwMode="auto">
              <a:xfrm>
                <a:off x="4180" y="1019"/>
                <a:ext cx="150" cy="71"/>
              </a:xfrm>
              <a:prstGeom prst="parallelogram">
                <a:avLst>
                  <a:gd name="adj" fmla="val 81387"/>
                </a:avLst>
              </a:prstGeom>
              <a:solidFill>
                <a:srgbClr val="33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77" name="Rectangle 560"/>
              <p:cNvSpPr>
                <a:spLocks noChangeArrowheads="1"/>
              </p:cNvSpPr>
              <p:nvPr/>
            </p:nvSpPr>
            <p:spPr bwMode="auto">
              <a:xfrm>
                <a:off x="4256" y="785"/>
                <a:ext cx="71" cy="236"/>
              </a:xfrm>
              <a:prstGeom prst="rect">
                <a:avLst/>
              </a:prstGeom>
              <a:solidFill>
                <a:srgbClr val="33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78" name="Rectangle 561"/>
              <p:cNvSpPr>
                <a:spLocks noChangeArrowheads="1"/>
              </p:cNvSpPr>
              <p:nvPr/>
            </p:nvSpPr>
            <p:spPr bwMode="auto">
              <a:xfrm>
                <a:off x="4181" y="852"/>
                <a:ext cx="95" cy="236"/>
              </a:xfrm>
              <a:prstGeom prst="rect">
                <a:avLst/>
              </a:prstGeom>
              <a:solidFill>
                <a:srgbClr val="33CCCC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79" name="AutoShape 562"/>
              <p:cNvSpPr>
                <a:spLocks noChangeArrowheads="1"/>
              </p:cNvSpPr>
              <p:nvPr/>
            </p:nvSpPr>
            <p:spPr bwMode="auto">
              <a:xfrm>
                <a:off x="4180" y="783"/>
                <a:ext cx="150" cy="71"/>
              </a:xfrm>
              <a:prstGeom prst="parallelogram">
                <a:avLst>
                  <a:gd name="adj" fmla="val 81387"/>
                </a:avLst>
              </a:prstGeom>
              <a:solidFill>
                <a:srgbClr val="33CCCC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80" name="Line 563"/>
              <p:cNvSpPr>
                <a:spLocks noChangeShapeType="1"/>
              </p:cNvSpPr>
              <p:nvPr/>
            </p:nvSpPr>
            <p:spPr bwMode="auto">
              <a:xfrm>
                <a:off x="4330" y="788"/>
                <a:ext cx="0" cy="23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81" name="Line 564"/>
              <p:cNvSpPr>
                <a:spLocks noChangeShapeType="1"/>
              </p:cNvSpPr>
              <p:nvPr/>
            </p:nvSpPr>
            <p:spPr bwMode="auto">
              <a:xfrm flipH="1">
                <a:off x="4276" y="1019"/>
                <a:ext cx="54" cy="6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>
                  <a:latin typeface="+mn-lt"/>
                </a:endParaRPr>
              </a:p>
            </p:txBody>
          </p:sp>
          <p:sp>
            <p:nvSpPr>
              <p:cNvPr id="82" name="Rectangle 565"/>
              <p:cNvSpPr>
                <a:spLocks noChangeArrowheads="1"/>
              </p:cNvSpPr>
              <p:nvPr/>
            </p:nvSpPr>
            <p:spPr bwMode="auto">
              <a:xfrm>
                <a:off x="4193" y="883"/>
                <a:ext cx="63" cy="13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83" name="Rectangle 566"/>
              <p:cNvSpPr>
                <a:spLocks noChangeArrowheads="1"/>
              </p:cNvSpPr>
              <p:nvPr/>
            </p:nvSpPr>
            <p:spPr bwMode="auto">
              <a:xfrm>
                <a:off x="4202" y="923"/>
                <a:ext cx="48" cy="4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zh-CN" altLang="en-US" sz="2400">
                  <a:latin typeface="+mn-lt"/>
                  <a:ea typeface="宋体" panose="02010600030101010101" pitchFamily="2" charset="-122"/>
                </a:endParaRPr>
              </a:p>
            </p:txBody>
          </p:sp>
        </p:grpSp>
        <p:sp>
          <p:nvSpPr>
            <p:cNvPr id="60" name="Line 567"/>
            <p:cNvSpPr>
              <a:spLocks noChangeShapeType="1"/>
            </p:cNvSpPr>
            <p:nvPr/>
          </p:nvSpPr>
          <p:spPr bwMode="auto">
            <a:xfrm flipH="1">
              <a:off x="3806" y="2401"/>
              <a:ext cx="2" cy="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61" name="Line 568"/>
            <p:cNvSpPr>
              <a:spLocks noChangeShapeType="1"/>
            </p:cNvSpPr>
            <p:nvPr/>
          </p:nvSpPr>
          <p:spPr bwMode="auto">
            <a:xfrm flipV="1">
              <a:off x="4623" y="1760"/>
              <a:ext cx="78" cy="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62" name="Line 569"/>
            <p:cNvSpPr>
              <a:spLocks noChangeShapeType="1"/>
            </p:cNvSpPr>
            <p:nvPr/>
          </p:nvSpPr>
          <p:spPr bwMode="auto">
            <a:xfrm>
              <a:off x="4514" y="1869"/>
              <a:ext cx="0" cy="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63" name="Line 570"/>
            <p:cNvSpPr>
              <a:spLocks noChangeShapeType="1"/>
            </p:cNvSpPr>
            <p:nvPr/>
          </p:nvSpPr>
          <p:spPr bwMode="auto">
            <a:xfrm flipV="1">
              <a:off x="4630" y="1804"/>
              <a:ext cx="166" cy="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64" name="Line 571"/>
            <p:cNvSpPr>
              <a:spLocks noChangeShapeType="1"/>
            </p:cNvSpPr>
            <p:nvPr/>
          </p:nvSpPr>
          <p:spPr bwMode="auto">
            <a:xfrm>
              <a:off x="4852" y="1803"/>
              <a:ext cx="0" cy="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65" name="Line 572"/>
            <p:cNvSpPr>
              <a:spLocks noChangeShapeType="1"/>
            </p:cNvSpPr>
            <p:nvPr/>
          </p:nvSpPr>
          <p:spPr bwMode="auto">
            <a:xfrm>
              <a:off x="4634" y="1996"/>
              <a:ext cx="11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66" name="Line 573"/>
            <p:cNvSpPr>
              <a:spLocks noChangeShapeType="1"/>
            </p:cNvSpPr>
            <p:nvPr/>
          </p:nvSpPr>
          <p:spPr bwMode="auto">
            <a:xfrm flipV="1">
              <a:off x="3560" y="2542"/>
              <a:ext cx="106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67" name="Line 574"/>
            <p:cNvSpPr>
              <a:spLocks noChangeShapeType="1"/>
            </p:cNvSpPr>
            <p:nvPr/>
          </p:nvSpPr>
          <p:spPr bwMode="auto">
            <a:xfrm flipV="1">
              <a:off x="4895" y="1614"/>
              <a:ext cx="150" cy="1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68" name="Line 575"/>
            <p:cNvSpPr>
              <a:spLocks noChangeShapeType="1"/>
            </p:cNvSpPr>
            <p:nvPr/>
          </p:nvSpPr>
          <p:spPr bwMode="auto">
            <a:xfrm>
              <a:off x="4983" y="1990"/>
              <a:ext cx="1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69" name="Line 576"/>
            <p:cNvSpPr>
              <a:spLocks noChangeShapeType="1"/>
            </p:cNvSpPr>
            <p:nvPr/>
          </p:nvSpPr>
          <p:spPr bwMode="auto">
            <a:xfrm flipH="1">
              <a:off x="4445" y="2038"/>
              <a:ext cx="62" cy="4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70" name="Line 577"/>
            <p:cNvSpPr>
              <a:spLocks noChangeShapeType="1"/>
            </p:cNvSpPr>
            <p:nvPr/>
          </p:nvSpPr>
          <p:spPr bwMode="auto">
            <a:xfrm flipH="1">
              <a:off x="4817" y="2038"/>
              <a:ext cx="70" cy="4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>
                <a:latin typeface="+mn-lt"/>
              </a:endParaRPr>
            </a:p>
          </p:txBody>
        </p:sp>
        <p:sp>
          <p:nvSpPr>
            <p:cNvPr id="71" name="Text Box 578"/>
            <p:cNvSpPr txBox="1">
              <a:spLocks noChangeArrowheads="1"/>
            </p:cNvSpPr>
            <p:nvPr/>
          </p:nvSpPr>
          <p:spPr bwMode="auto">
            <a:xfrm>
              <a:off x="3229" y="2006"/>
              <a:ext cx="66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en-US" altLang="zh-CN" sz="1800">
                  <a:latin typeface="+mn-lt"/>
                  <a:ea typeface="宋体" panose="02010600030101010101" pitchFamily="2" charset="-122"/>
                </a:rPr>
                <a:t>Home network</a:t>
              </a:r>
            </a:p>
          </p:txBody>
        </p:sp>
        <p:sp>
          <p:nvSpPr>
            <p:cNvPr id="72" name="Text Box 579"/>
            <p:cNvSpPr txBox="1">
              <a:spLocks noChangeArrowheads="1"/>
            </p:cNvSpPr>
            <p:nvPr/>
          </p:nvSpPr>
          <p:spPr bwMode="auto">
            <a:xfrm>
              <a:off x="3515" y="2852"/>
              <a:ext cx="87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en-US" altLang="zh-CN" sz="1800">
                  <a:latin typeface="+mn-lt"/>
                  <a:ea typeface="宋体" panose="02010600030101010101" pitchFamily="2" charset="-122"/>
                </a:rPr>
                <a:t>Institutional network</a:t>
              </a:r>
            </a:p>
          </p:txBody>
        </p:sp>
        <p:sp>
          <p:nvSpPr>
            <p:cNvPr id="73" name="Text Box 580"/>
            <p:cNvSpPr txBox="1">
              <a:spLocks noChangeArrowheads="1"/>
            </p:cNvSpPr>
            <p:nvPr/>
          </p:nvSpPr>
          <p:spPr bwMode="auto">
            <a:xfrm>
              <a:off x="3234" y="1065"/>
              <a:ext cx="689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en-US" altLang="zh-CN" sz="1800">
                  <a:latin typeface="+mn-lt"/>
                  <a:ea typeface="宋体" panose="02010600030101010101" pitchFamily="2" charset="-122"/>
                </a:rPr>
                <a:t>Mobile network</a:t>
              </a:r>
            </a:p>
          </p:txBody>
        </p:sp>
        <p:sp>
          <p:nvSpPr>
            <p:cNvPr id="74" name="Text Box 581"/>
            <p:cNvSpPr txBox="1">
              <a:spLocks noChangeArrowheads="1"/>
            </p:cNvSpPr>
            <p:nvPr/>
          </p:nvSpPr>
          <p:spPr bwMode="auto">
            <a:xfrm>
              <a:off x="4369" y="1368"/>
              <a:ext cx="516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en-US" altLang="zh-CN" sz="1800">
                  <a:latin typeface="+mn-lt"/>
                  <a:ea typeface="宋体" panose="02010600030101010101" pitchFamily="2" charset="-122"/>
                </a:rPr>
                <a:t>Global ISP</a:t>
              </a:r>
            </a:p>
          </p:txBody>
        </p:sp>
        <p:sp>
          <p:nvSpPr>
            <p:cNvPr id="75" name="Text Box 582"/>
            <p:cNvSpPr txBox="1">
              <a:spLocks noChangeArrowheads="1"/>
            </p:cNvSpPr>
            <p:nvPr/>
          </p:nvSpPr>
          <p:spPr bwMode="auto">
            <a:xfrm>
              <a:off x="4240" y="2240"/>
              <a:ext cx="611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en-US" altLang="zh-CN" sz="1800">
                  <a:latin typeface="+mn-lt"/>
                  <a:ea typeface="宋体" panose="02010600030101010101" pitchFamily="2" charset="-122"/>
                </a:rPr>
                <a:t>Regional ISP</a:t>
              </a:r>
            </a:p>
          </p:txBody>
        </p:sp>
      </p:grpSp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075096" y="1842559"/>
            <a:ext cx="5380034" cy="1470025"/>
          </a:xfrm>
        </p:spPr>
        <p:txBody>
          <a:bodyPr/>
          <a:lstStyle>
            <a:lvl1pPr algn="l">
              <a:defRPr u="none"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068913" y="3581400"/>
            <a:ext cx="5416556" cy="1752600"/>
          </a:xfrm>
        </p:spPr>
        <p:txBody>
          <a:bodyPr/>
          <a:lstStyle>
            <a:lvl1pPr marL="0" indent="0" algn="l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dirty="0"/>
              <a:t>单击此处编辑母版副标题样式</a:t>
            </a:r>
          </a:p>
        </p:txBody>
      </p:sp>
      <p:sp>
        <p:nvSpPr>
          <p:cNvPr id="32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2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1200559-3FE1-47AD-B526-98C97DF9B748}" type="slidenum">
              <a:rPr lang="en-US" altLang="zh-CN"/>
              <a:t>‹#›</a:t>
            </a:fld>
            <a:endParaRPr lang="en-US" altLang="zh-CN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40000" y="360000"/>
            <a:ext cx="11520000" cy="890588"/>
          </a:xfrm>
        </p:spPr>
        <p:txBody>
          <a:bodyPr/>
          <a:lstStyle/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1491384" y="1512707"/>
            <a:ext cx="9126682" cy="4735512"/>
          </a:xfrm>
        </p:spPr>
        <p:txBody>
          <a:bodyPr/>
          <a:lstStyle>
            <a:lvl1pPr>
              <a:spcBef>
                <a:spcPts val="1800"/>
              </a:spcBef>
              <a:spcAft>
                <a:spcPts val="600"/>
              </a:spcAft>
              <a:defRPr lang="zh-CN" altLang="en-US" dirty="0"/>
            </a:lvl1pPr>
            <a:lvl2pPr>
              <a:defRPr lang="zh-CN" altLang="en-US" dirty="0"/>
            </a:lvl2pPr>
            <a:lvl3pPr>
              <a:defRPr lang="zh-CN" altLang="en-US" dirty="0"/>
            </a:lvl3pPr>
            <a:lvl4pPr>
              <a:defRPr lang="zh-CN" altLang="en-US" dirty="0"/>
            </a:lvl4pPr>
            <a:lvl5pPr>
              <a:defRPr lang="zh-CN" altLang="en-US" dirty="0"/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E895D9-91D8-4958-BB05-9803D63D1C8A}" type="slidenum">
              <a:rPr lang="en-US" altLang="zh-CN"/>
              <a:t>‹#›</a:t>
            </a:fld>
            <a:endParaRPr lang="en-US" altLang="zh-CN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roadmap">
    <p:bg>
      <p:bgPr>
        <a:solidFill>
          <a:schemeClr val="accent1">
            <a:lumMod val="10000"/>
            <a:lumOff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直接连接符 5"/>
          <p:cNvCxnSpPr/>
          <p:nvPr userDrawn="1"/>
        </p:nvCxnSpPr>
        <p:spPr bwMode="auto">
          <a:xfrm>
            <a:off x="396240" y="1395730"/>
            <a:ext cx="11216640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cxn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924560" y="335280"/>
            <a:ext cx="10149840" cy="851852"/>
          </a:xfrm>
        </p:spPr>
        <p:txBody>
          <a:bodyPr/>
          <a:lstStyle>
            <a:lvl1pPr>
              <a:defRPr b="1" u="none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273044" y="1597980"/>
            <a:ext cx="5892800" cy="4648200"/>
          </a:xfrm>
        </p:spPr>
        <p:txBody>
          <a:bodyPr/>
          <a:lstStyle>
            <a:lvl1pPr>
              <a:spcBef>
                <a:spcPts val="1200"/>
              </a:spcBef>
              <a:spcAft>
                <a:spcPts val="600"/>
              </a:spcAft>
              <a:defRPr/>
            </a:lvl1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EDE5757-5941-4466-94C9-99ED3E191645}" type="slidenum">
              <a:rPr lang="en-US" altLang="zh-CN"/>
              <a:t>‹#›</a:t>
            </a:fld>
            <a:endParaRPr lang="en-US" altLang="zh-CN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问题">
    <p:bg>
      <p:bgPr>
        <a:solidFill>
          <a:srgbClr val="33333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2559050" y="1558854"/>
            <a:ext cx="7842409" cy="3359221"/>
          </a:xfrm>
        </p:spPr>
        <p:txBody>
          <a:bodyPr anchor="ctr"/>
          <a:lstStyle>
            <a:lvl1pPr marL="0" indent="0" algn="ctr">
              <a:lnSpc>
                <a:spcPct val="130000"/>
              </a:lnSpc>
              <a:buNone/>
              <a:defRPr sz="4000" b="1">
                <a:solidFill>
                  <a:schemeClr val="bg1"/>
                </a:solidFill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69371F-0F95-4BDF-9A9A-7FF549C12214}" type="slidenum">
              <a:rPr lang="en-US" altLang="zh-CN"/>
              <a:t>‹#›</a:t>
            </a:fld>
            <a:endParaRPr lang="en-US" altLang="zh-CN" dirty="0"/>
          </a:p>
        </p:txBody>
      </p:sp>
      <p:pic>
        <p:nvPicPr>
          <p:cNvPr id="10" name="图片 9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34891" y="1021145"/>
            <a:ext cx="1060451" cy="1869561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问题">
    <p:bg>
      <p:bgPr>
        <a:solidFill>
          <a:srgbClr val="33333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2223839" y="765105"/>
            <a:ext cx="8237507" cy="1541401"/>
          </a:xfrm>
        </p:spPr>
        <p:txBody>
          <a:bodyPr anchor="ctr"/>
          <a:lstStyle>
            <a:lvl1pPr marL="0" indent="0" algn="ctr">
              <a:buNone/>
              <a:defRPr sz="4000" b="1">
                <a:solidFill>
                  <a:schemeClr val="bg1"/>
                </a:solidFill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69371F-0F95-4BDF-9A9A-7FF549C12214}" type="slidenum">
              <a:rPr lang="en-US" altLang="zh-CN"/>
              <a:t>‹#›</a:t>
            </a:fld>
            <a:endParaRPr lang="en-US" altLang="zh-CN" dirty="0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2223839" y="2762250"/>
            <a:ext cx="8237507" cy="3095625"/>
          </a:xfrm>
        </p:spPr>
        <p:txBody>
          <a:bodyPr/>
          <a:lstStyle>
            <a:lvl1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1pPr>
            <a:lvl2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2pPr>
            <a:lvl3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3pPr>
            <a:lvl4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4pPr>
            <a:lvl5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pic>
        <p:nvPicPr>
          <p:cNvPr id="9" name="图片 8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670203" y="436945"/>
            <a:ext cx="1060451" cy="1869561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942109" y="1600200"/>
            <a:ext cx="4618182" cy="4648200"/>
          </a:xfrm>
          <a:ln>
            <a:solidFill>
              <a:schemeClr val="bg2">
                <a:lumMod val="60000"/>
                <a:lumOff val="40000"/>
              </a:schemeClr>
            </a:solidFill>
          </a:ln>
        </p:spPr>
        <p:txBody>
          <a:bodyPr lIns="180000" tIns="216000" rIns="180000" bIns="216000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225309" y="1600200"/>
            <a:ext cx="4618182" cy="4648200"/>
          </a:xfrm>
          <a:ln>
            <a:solidFill>
              <a:schemeClr val="bg2">
                <a:lumMod val="60000"/>
                <a:lumOff val="40000"/>
              </a:schemeClr>
            </a:solidFill>
          </a:ln>
        </p:spPr>
        <p:txBody>
          <a:bodyPr lIns="180000" tIns="216000" rIns="180000" bIns="216000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E7AFD8E-47EC-4333-9317-F3617AC17F61}" type="slidenum">
              <a:rPr lang="en-US" altLang="zh-CN"/>
              <a:t>‹#›</a:t>
            </a:fld>
            <a:endParaRPr lang="en-US" altLang="zh-CN"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711200" y="2900680"/>
            <a:ext cx="5080000" cy="3347720"/>
          </a:xfrm>
          <a:ln>
            <a:solidFill>
              <a:schemeClr val="bg2">
                <a:lumMod val="60000"/>
                <a:lumOff val="40000"/>
              </a:schemeClr>
            </a:solidFill>
          </a:ln>
        </p:spPr>
        <p:txBody>
          <a:bodyPr lIns="180000" tIns="216000" rIns="180000" bIns="216000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994400" y="2900680"/>
            <a:ext cx="5080000" cy="3347720"/>
          </a:xfrm>
          <a:ln>
            <a:solidFill>
              <a:schemeClr val="bg2">
                <a:lumMod val="60000"/>
                <a:lumOff val="40000"/>
              </a:schemeClr>
            </a:solidFill>
          </a:ln>
        </p:spPr>
        <p:txBody>
          <a:bodyPr lIns="180000" tIns="216000" rIns="180000" bIns="216000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E7AFD8E-47EC-4333-9317-F3617AC17F61}" type="slidenum">
              <a:rPr lang="en-US" altLang="zh-CN"/>
              <a:t>‹#›</a:t>
            </a:fld>
            <a:endParaRPr lang="en-US" altLang="zh-CN" dirty="0"/>
          </a:p>
        </p:txBody>
      </p:sp>
      <p:sp>
        <p:nvSpPr>
          <p:cNvPr id="8" name="文本占位符 7">
            <a:extLst>
              <a:ext uri="{FF2B5EF4-FFF2-40B4-BE49-F238E27FC236}">
                <a16:creationId xmlns:a16="http://schemas.microsoft.com/office/drawing/2014/main" id="{BF121004-C9CD-4E40-A805-2428A3E5A2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533646" y="1462690"/>
            <a:ext cx="8814121" cy="1176052"/>
          </a:xfrm>
        </p:spPr>
        <p:txBody>
          <a:bodyPr anchor="ctr" anchorCtr="0"/>
          <a:lstStyle>
            <a:lvl1pPr marL="0" indent="0" algn="ctr">
              <a:buNone/>
              <a:defRPr sz="3200">
                <a:solidFill>
                  <a:schemeClr val="accent1"/>
                </a:solidFill>
              </a:defRPr>
            </a:lvl1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</p:spTree>
    <p:extLst>
      <p:ext uri="{BB962C8B-B14F-4D97-AF65-F5344CB8AC3E}">
        <p14:creationId xmlns:p14="http://schemas.microsoft.com/office/powerpoint/2010/main" val="176352938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40000" y="360000"/>
            <a:ext cx="11520000" cy="8892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54460" y="1568250"/>
            <a:ext cx="4897197" cy="889200"/>
          </a:xfrm>
          <a:solidFill>
            <a:schemeClr val="bg2">
              <a:lumMod val="20000"/>
              <a:lumOff val="80000"/>
            </a:schemeClr>
          </a:solidFill>
        </p:spPr>
        <p:txBody>
          <a:bodyPr anchor="ctr" anchorCtr="0"/>
          <a:lstStyle>
            <a:lvl1pPr marL="0" indent="0" algn="ctr">
              <a:buNone/>
              <a:defRPr sz="2800" b="1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54460" y="2672080"/>
            <a:ext cx="4897197" cy="3454082"/>
          </a:xfrm>
          <a:ln>
            <a:solidFill>
              <a:schemeClr val="bg2">
                <a:lumMod val="60000"/>
                <a:lumOff val="40000"/>
              </a:schemeClr>
            </a:solidFill>
          </a:ln>
        </p:spPr>
        <p:txBody>
          <a:bodyPr lIns="180000" tIns="180000" rIns="180000" bIns="180000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438324" y="1568250"/>
            <a:ext cx="4899121" cy="889200"/>
          </a:xfrm>
          <a:solidFill>
            <a:schemeClr val="bg2">
              <a:lumMod val="20000"/>
              <a:lumOff val="80000"/>
            </a:schemeClr>
          </a:solidFill>
        </p:spPr>
        <p:txBody>
          <a:bodyPr anchor="ctr" anchorCtr="0"/>
          <a:lstStyle>
            <a:lvl1pPr marL="0" indent="0" algn="ctr">
              <a:buNone/>
              <a:defRPr sz="2800" b="1">
                <a:solidFill>
                  <a:schemeClr val="accent5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438324" y="2672080"/>
            <a:ext cx="4899121" cy="3454082"/>
          </a:xfrm>
          <a:ln>
            <a:solidFill>
              <a:schemeClr val="bg2">
                <a:lumMod val="60000"/>
                <a:lumOff val="40000"/>
              </a:schemeClr>
            </a:solidFill>
          </a:ln>
        </p:spPr>
        <p:txBody>
          <a:bodyPr lIns="180000" tIns="180000" rIns="180000" bIns="180000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D8808BE-A5DC-469A-87DA-635598E09B7F}" type="slidenum">
              <a:rPr lang="en-US" altLang="zh-CN"/>
              <a:t>‹#›</a:t>
            </a:fld>
            <a:endParaRPr lang="en-US" altLang="zh-CN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787400" y="2787650"/>
            <a:ext cx="5080000" cy="3460750"/>
          </a:xfrm>
          <a:ln>
            <a:solidFill>
              <a:schemeClr val="bg2">
                <a:lumMod val="60000"/>
                <a:lumOff val="40000"/>
              </a:schemeClr>
            </a:solidFill>
          </a:ln>
        </p:spPr>
        <p:txBody>
          <a:bodyPr lIns="180000" tIns="180000" rIns="180000" bIns="180000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370320" y="2787650"/>
            <a:ext cx="5080000" cy="3460750"/>
          </a:xfrm>
          <a:ln>
            <a:solidFill>
              <a:schemeClr val="bg2">
                <a:lumMod val="60000"/>
                <a:lumOff val="40000"/>
              </a:schemeClr>
            </a:solidFill>
          </a:ln>
        </p:spPr>
        <p:txBody>
          <a:bodyPr lIns="180000" tIns="180000" rIns="180000" bIns="180000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E7AFD8E-47EC-4333-9317-F3617AC17F61}" type="slidenum">
              <a:rPr lang="en-US" altLang="zh-CN"/>
              <a:t>‹#›</a:t>
            </a:fld>
            <a:endParaRPr lang="en-US" altLang="zh-CN" dirty="0"/>
          </a:p>
        </p:txBody>
      </p:sp>
      <p:sp>
        <p:nvSpPr>
          <p:cNvPr id="12" name="文本占位符 11">
            <a:extLst>
              <a:ext uri="{FF2B5EF4-FFF2-40B4-BE49-F238E27FC236}">
                <a16:creationId xmlns:a16="http://schemas.microsoft.com/office/drawing/2014/main" id="{F1B479F3-5780-4752-8148-47525A159B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87400" y="1631950"/>
            <a:ext cx="10662920" cy="914400"/>
          </a:xfrm>
          <a:solidFill>
            <a:schemeClr val="accent5">
              <a:lumMod val="20000"/>
              <a:lumOff val="80000"/>
            </a:schemeClr>
          </a:solidFill>
        </p:spPr>
        <p:txBody>
          <a:bodyPr anchor="ctr" anchorCtr="0"/>
          <a:lstStyle>
            <a:lvl1pPr marL="0" indent="0" algn="ctr">
              <a:buNone/>
              <a:defRPr sz="3200"/>
            </a:lvl1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</p:spTree>
    <p:extLst>
      <p:ext uri="{BB962C8B-B14F-4D97-AF65-F5344CB8AC3E}">
        <p14:creationId xmlns:p14="http://schemas.microsoft.com/office/powerpoint/2010/main" val="418919365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加图（右侧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711200" y="1600200"/>
            <a:ext cx="5080000" cy="4648200"/>
          </a:xfrm>
          <a:ln>
            <a:solidFill>
              <a:schemeClr val="bg2">
                <a:lumMod val="60000"/>
                <a:lumOff val="40000"/>
              </a:schemeClr>
            </a:solidFill>
          </a:ln>
        </p:spPr>
        <p:txBody>
          <a:bodyPr lIns="180000" tIns="180000" rIns="180000" bIns="180000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154813A-C266-48CA-A7BD-BF64D513E5B8}" type="slidenum">
              <a:rPr lang="en-US" altLang="zh-CN"/>
              <a:t>‹#›</a:t>
            </a:fld>
            <a:endParaRPr lang="en-US" altLang="zh-CN" dirty="0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加图（下面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301750" y="1625600"/>
            <a:ext cx="9588500" cy="18034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154813A-C266-48CA-A7BD-BF64D513E5B8}" type="slidenum">
              <a:rPr lang="en-US" altLang="zh-CN"/>
              <a:t>‹#›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104519851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加图（上面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1289050" y="4722470"/>
            <a:ext cx="9588500" cy="1525929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154813A-C266-48CA-A7BD-BF64D513E5B8}" type="slidenum">
              <a:rPr lang="en-US" altLang="zh-CN"/>
              <a:t>‹#›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395342352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40000" y="360000"/>
            <a:ext cx="11520000" cy="890588"/>
          </a:xfrm>
        </p:spPr>
        <p:txBody>
          <a:bodyPr/>
          <a:lstStyle/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5976719-4C93-4032-AE44-9AF0CDE2F195}" type="slidenum">
              <a:rPr lang="en-US" altLang="zh-CN"/>
              <a:t>‹#›</a:t>
            </a:fld>
            <a:endParaRPr lang="en-US" altLang="zh-CN" dirty="0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内容加图（下面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82649" y="2311401"/>
            <a:ext cx="10191751" cy="2379132"/>
          </a:xfrm>
          <a:solidFill>
            <a:schemeClr val="accent5">
              <a:lumMod val="20000"/>
              <a:lumOff val="80000"/>
            </a:schemeClr>
          </a:solidFill>
        </p:spPr>
        <p:txBody>
          <a:bodyPr/>
          <a:lstStyle>
            <a:lvl1pPr>
              <a:defRPr sz="4400" u="none">
                <a:solidFill>
                  <a:schemeClr val="tx1"/>
                </a:solidFill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4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154813A-C266-48CA-A7BD-BF64D513E5B8}" type="slidenum">
              <a:rPr lang="en-US" altLang="zh-CN"/>
              <a:t>‹#›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89407948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问题">
    <p:bg>
      <p:bgPr>
        <a:solidFill>
          <a:srgbClr val="33333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1358900" y="765105"/>
            <a:ext cx="9967384" cy="1541401"/>
          </a:xfrm>
        </p:spPr>
        <p:txBody>
          <a:bodyPr anchor="ctr"/>
          <a:lstStyle>
            <a:lvl1pPr marL="0" indent="0" algn="ctr">
              <a:buNone/>
              <a:defRPr sz="4000" b="1">
                <a:solidFill>
                  <a:schemeClr val="bg1"/>
                </a:solidFill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69371F-0F95-4BDF-9A9A-7FF549C12214}" type="slidenum">
              <a:rPr lang="en-US" altLang="zh-CN"/>
              <a:pPr>
                <a:defRPr/>
              </a:pPr>
              <a:t>‹#›</a:t>
            </a:fld>
            <a:endParaRPr lang="en-US" altLang="zh-CN" dirty="0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1358900" y="2762250"/>
            <a:ext cx="9967384" cy="3095625"/>
          </a:xfrm>
        </p:spPr>
        <p:txBody>
          <a:bodyPr/>
          <a:lstStyle>
            <a:lvl1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1pPr>
            <a:lvl2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2pPr>
            <a:lvl3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3pPr>
            <a:lvl4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4pPr>
            <a:lvl5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pic>
        <p:nvPicPr>
          <p:cNvPr id="9" name="图片 8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436945"/>
            <a:ext cx="1060451" cy="18695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067825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问题">
    <p:bg>
      <p:bgPr>
        <a:solidFill>
          <a:srgbClr val="33333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1358900" y="765105"/>
            <a:ext cx="9967384" cy="1541401"/>
          </a:xfrm>
        </p:spPr>
        <p:txBody>
          <a:bodyPr anchor="ctr"/>
          <a:lstStyle>
            <a:lvl1pPr marL="0" indent="0" algn="ctr">
              <a:buNone/>
              <a:defRPr sz="4000" b="1">
                <a:solidFill>
                  <a:schemeClr val="bg1"/>
                </a:solidFill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69371F-0F95-4BDF-9A9A-7FF549C12214}" type="slidenum">
              <a:rPr lang="en-US" altLang="zh-CN"/>
              <a:pPr>
                <a:defRPr/>
              </a:pPr>
              <a:t>‹#›</a:t>
            </a:fld>
            <a:endParaRPr lang="en-US" altLang="zh-CN" dirty="0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1358900" y="2762250"/>
            <a:ext cx="9967384" cy="3095625"/>
          </a:xfrm>
        </p:spPr>
        <p:txBody>
          <a:bodyPr/>
          <a:lstStyle>
            <a:lvl1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1pPr>
            <a:lvl2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2pPr>
            <a:lvl3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3pPr>
            <a:lvl4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4pPr>
            <a:lvl5pPr>
              <a:defRPr>
                <a:solidFill>
                  <a:schemeClr val="accent3">
                    <a:lumMod val="40000"/>
                    <a:lumOff val="60000"/>
                  </a:schemeClr>
                </a:solidFill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  <a:endParaRPr lang="en-US" dirty="0"/>
          </a:p>
        </p:txBody>
      </p:sp>
      <p:pic>
        <p:nvPicPr>
          <p:cNvPr id="9" name="图片 8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436945"/>
            <a:ext cx="1060451" cy="18695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978509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问题页">
    <p:bg>
      <p:bgPr>
        <a:solidFill>
          <a:srgbClr val="33333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1536701" y="1489004"/>
            <a:ext cx="10096500" cy="3359221"/>
          </a:xfrm>
        </p:spPr>
        <p:txBody>
          <a:bodyPr anchor="ctr"/>
          <a:lstStyle>
            <a:lvl1pPr marL="0" indent="0" algn="ctr">
              <a:buNone/>
              <a:defRPr sz="4000" b="1">
                <a:solidFill>
                  <a:schemeClr val="bg1"/>
                </a:solidFill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>
              <a:defRPr/>
            </a:pPr>
            <a:fld id="{F769371F-0F95-4BDF-9A9A-7FF549C12214}" type="slidenum">
              <a:rPr lang="en-US" altLang="zh-CN" smtClean="0"/>
              <a:t>‹#›</a:t>
            </a:fld>
            <a:endParaRPr lang="en-US" altLang="zh-CN" dirty="0"/>
          </a:p>
        </p:txBody>
      </p:sp>
      <p:pic>
        <p:nvPicPr>
          <p:cNvPr id="10" name="图片 9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84480" y="951295"/>
            <a:ext cx="1060451" cy="18695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594183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40000" y="360000"/>
            <a:ext cx="11520000" cy="890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/>
          <a:lstStyle/>
          <a:p>
            <a:pPr lvl="0"/>
            <a:r>
              <a:rPr lang="en-US" altLang="zh-CN" dirty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11200" y="1512888"/>
            <a:ext cx="10363200" cy="4735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lvl="0"/>
            <a:r>
              <a:rPr lang="en-US" altLang="zh-CN" dirty="0"/>
              <a:t>Click to edit Master text styles</a:t>
            </a:r>
          </a:p>
          <a:p>
            <a:pPr lvl="1"/>
            <a:r>
              <a:rPr lang="en-US" altLang="zh-CN" dirty="0"/>
              <a:t>Second level</a:t>
            </a:r>
          </a:p>
          <a:p>
            <a:pPr lvl="2"/>
            <a:r>
              <a:rPr lang="en-US" altLang="zh-CN" dirty="0"/>
              <a:t>Third level</a:t>
            </a:r>
          </a:p>
          <a:p>
            <a:pPr lvl="3"/>
            <a:r>
              <a:rPr lang="en-US" altLang="zh-CN" dirty="0"/>
              <a:t>Fourth level</a:t>
            </a:r>
          </a:p>
          <a:p>
            <a:pPr lvl="4"/>
            <a:r>
              <a:rPr lang="en-US" altLang="zh-CN" dirty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4931" y="6510338"/>
            <a:ext cx="2540000" cy="347662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0" compatLnSpc="1"/>
          <a:lstStyle>
            <a:lvl1pPr algn="ctr">
              <a:defRPr sz="1400" baseline="0">
                <a:latin typeface="+mn-lt"/>
                <a:ea typeface="+mn-ea"/>
              </a:defRPr>
            </a:lvl1pPr>
          </a:lstStyle>
          <a:p>
            <a:pPr>
              <a:defRPr/>
            </a:pPr>
            <a:endParaRPr lang="en-US" altLang="zh-CN" dirty="0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1074400" y="6510338"/>
            <a:ext cx="1117600" cy="347662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vert="horz" wrap="square" lIns="91440" tIns="45720" rIns="91440" bIns="45720" numCol="1" anchor="ctr" anchorCtr="0" compatLnSpc="1"/>
          <a:lstStyle>
            <a:lvl1pPr algn="r">
              <a:defRPr sz="1800" b="1">
                <a:ea typeface="宋体" panose="02010600030101010101" pitchFamily="2" charset="-122"/>
              </a:defRPr>
            </a:lvl1pPr>
          </a:lstStyle>
          <a:p>
            <a:pPr>
              <a:defRPr/>
            </a:pPr>
            <a:fld id="{2E1ADD79-24A3-44AD-836C-1737AC6DAD0E}" type="slidenum">
              <a:rPr lang="en-US" altLang="zh-CN"/>
              <a:t>‹#›</a:t>
            </a:fld>
            <a:endParaRPr lang="en-US" altLang="zh-CN" dirty="0"/>
          </a:p>
        </p:txBody>
      </p:sp>
      <p:sp>
        <p:nvSpPr>
          <p:cNvPr id="1031" name="Rectangle 6"/>
          <p:cNvSpPr>
            <a:spLocks noChangeArrowheads="1"/>
          </p:cNvSpPr>
          <p:nvPr userDrawn="1"/>
        </p:nvSpPr>
        <p:spPr bwMode="auto">
          <a:xfrm>
            <a:off x="0" y="0"/>
            <a:ext cx="6197600" cy="274638"/>
          </a:xfrm>
          <a:prstGeom prst="rect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50000">
                <a:schemeClr val="accent5">
                  <a:lumMod val="75000"/>
                </a:schemeClr>
              </a:gs>
              <a:gs pos="100000">
                <a:schemeClr val="accent1">
                  <a:lumMod val="50000"/>
                  <a:lumOff val="50000"/>
                </a:schemeClr>
              </a:gs>
            </a:gsLst>
            <a:lin ang="2700000" scaled="1"/>
          </a:gradFill>
          <a:ln>
            <a:noFill/>
          </a:ln>
          <a:effectLst>
            <a:outerShdw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en-US" altLang="zh-CN" sz="1600" b="1" dirty="0">
              <a:solidFill>
                <a:srgbClr val="FFFFFF"/>
              </a:solidFill>
              <a:latin typeface="Arial Narrow" panose="020B0606020202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032" name="Rectangle 8"/>
          <p:cNvSpPr>
            <a:spLocks noChangeArrowheads="1"/>
          </p:cNvSpPr>
          <p:nvPr userDrawn="1"/>
        </p:nvSpPr>
        <p:spPr bwMode="auto">
          <a:xfrm>
            <a:off x="6197600" y="0"/>
            <a:ext cx="5994400" cy="274638"/>
          </a:xfrm>
          <a:prstGeom prst="rect">
            <a:avLst/>
          </a:prstGeom>
          <a:gradFill rotWithShape="1">
            <a:gsLst>
              <a:gs pos="0">
                <a:schemeClr val="accent3"/>
              </a:gs>
              <a:gs pos="5000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20000"/>
                  <a:lumOff val="80000"/>
                </a:schemeClr>
              </a:gs>
            </a:gsLst>
            <a:lin ang="2700000" scaled="1"/>
          </a:gradFill>
          <a:ln>
            <a:noFill/>
          </a:ln>
          <a:effectLst>
            <a:outerShdw dist="23000" dir="5400000" rotWithShape="0">
              <a:srgbClr val="808080">
                <a:alpha val="34998"/>
              </a:srgbClr>
            </a:outerShdw>
          </a:effec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endParaRPr lang="en-US" altLang="zh-CN" sz="1600" i="1" dirty="0">
              <a:solidFill>
                <a:srgbClr val="FFFFFF"/>
              </a:solidFill>
              <a:latin typeface="Comic Sans MS" panose="030F0702030302020204" pitchFamily="66" charset="0"/>
              <a:ea typeface="MS PGothic" panose="020B0600070205080204" pitchFamily="34" charset="-128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76" r:id="rId7"/>
    <p:sldLayoutId id="2147483656" r:id="rId8"/>
    <p:sldLayoutId id="2147483673" r:id="rId9"/>
    <p:sldLayoutId id="2147483655" r:id="rId10"/>
    <p:sldLayoutId id="2147483660" r:id="rId11"/>
    <p:sldLayoutId id="2147483661" r:id="rId12"/>
    <p:sldLayoutId id="2147483657" r:id="rId13"/>
    <p:sldLayoutId id="2147483662" r:id="rId14"/>
    <p:sldLayoutId id="2147483677" r:id="rId15"/>
    <p:sldLayoutId id="2147483679" r:id="rId16"/>
    <p:sldLayoutId id="2147483680" r:id="rId17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600" b="1" u="sng" baseline="0">
          <a:solidFill>
            <a:schemeClr val="accent5"/>
          </a:solidFill>
          <a:latin typeface="Arial Narrow" panose="020B0606020202030204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600" u="sng">
          <a:solidFill>
            <a:srgbClr val="2C2CFF"/>
          </a:solidFill>
          <a:latin typeface="Comic Sans MS" panose="030F0702030302020204" pitchFamily="66" charset="0"/>
          <a:ea typeface="微软雅黑" panose="020B0503020204020204" pitchFamily="34" charset="-122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600" u="sng">
          <a:solidFill>
            <a:srgbClr val="2C2CFF"/>
          </a:solidFill>
          <a:latin typeface="Comic Sans MS" panose="030F0702030302020204" pitchFamily="66" charset="0"/>
          <a:ea typeface="微软雅黑" panose="020B0503020204020204" pitchFamily="34" charset="-122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600" u="sng">
          <a:solidFill>
            <a:srgbClr val="2C2CFF"/>
          </a:solidFill>
          <a:latin typeface="Comic Sans MS" panose="030F0702030302020204" pitchFamily="66" charset="0"/>
          <a:ea typeface="微软雅黑" panose="020B0503020204020204" pitchFamily="34" charset="-122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600" u="sng">
          <a:solidFill>
            <a:srgbClr val="2C2CFF"/>
          </a:solidFill>
          <a:latin typeface="Comic Sans MS" panose="030F0702030302020204" pitchFamily="66" charset="0"/>
          <a:ea typeface="微软雅黑" panose="020B0503020204020204" pitchFamily="34" charset="-122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anose="030F0702030302020204" pitchFamily="66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anose="030F0702030302020204" pitchFamily="66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anose="030F0702030302020204" pitchFamily="66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anose="030F0702030302020204" pitchFamily="66" charset="0"/>
        </a:defRPr>
      </a:lvl9pPr>
    </p:titleStyle>
    <p:bodyStyle>
      <a:lvl1pPr marL="342900" indent="-342900" algn="l" rtl="0" eaLnBrk="0" fontAlgn="base" hangingPunct="0">
        <a:spcBef>
          <a:spcPts val="600"/>
        </a:spcBef>
        <a:spcAft>
          <a:spcPts val="200"/>
        </a:spcAft>
        <a:buSzPct val="85000"/>
        <a:buFont typeface="Wingdings" panose="05000000000000000000" pitchFamily="2" charset="2"/>
        <a:buChar char="q"/>
        <a:defRPr sz="2800" b="1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5000"/>
        <a:buFont typeface="Wingdings" panose="05000000000000000000" pitchFamily="2" charset="2"/>
        <a:buChar char="v"/>
        <a:defRPr sz="2400">
          <a:solidFill>
            <a:schemeClr val="tx1"/>
          </a:solidFill>
          <a:latin typeface="+mn-lt"/>
          <a:ea typeface="微软雅黑" panose="020B0503020204020204" pitchFamily="34" charset="-122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微软雅黑" panose="020B0503020204020204" pitchFamily="34" charset="-122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anose="02020603050405020304" pitchFamily="18" charset="0"/>
          <a:ea typeface="微软雅黑" panose="020B0503020204020204" pitchFamily="34" charset="-122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anose="02020603050405020304" pitchFamily="18" charset="0"/>
          <a:ea typeface="微软雅黑" panose="020B0503020204020204" pitchFamily="34" charset="-122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anose="02020603050405020304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anose="02020603050405020304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anose="02020603050405020304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anose="02020603050405020304" pitchFamily="18" charset="0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oleObject" Target="../embeddings/oleObject19.bin"/><Relationship Id="rId18" Type="http://schemas.openxmlformats.org/officeDocument/2006/relationships/oleObject" Target="../embeddings/oleObject24.bin"/><Relationship Id="rId26" Type="http://schemas.openxmlformats.org/officeDocument/2006/relationships/oleObject" Target="../embeddings/oleObject32.bin"/><Relationship Id="rId3" Type="http://schemas.openxmlformats.org/officeDocument/2006/relationships/notesSlide" Target="../notesSlides/notesSlide4.xml"/><Relationship Id="rId21" Type="http://schemas.openxmlformats.org/officeDocument/2006/relationships/oleObject" Target="../embeddings/oleObject27.bin"/><Relationship Id="rId34" Type="http://schemas.openxmlformats.org/officeDocument/2006/relationships/oleObject" Target="../embeddings/oleObject40.bin"/><Relationship Id="rId7" Type="http://schemas.openxmlformats.org/officeDocument/2006/relationships/image" Target="../media/image1.wmf"/><Relationship Id="rId12" Type="http://schemas.openxmlformats.org/officeDocument/2006/relationships/oleObject" Target="../embeddings/oleObject18.bin"/><Relationship Id="rId17" Type="http://schemas.openxmlformats.org/officeDocument/2006/relationships/oleObject" Target="../embeddings/oleObject23.bin"/><Relationship Id="rId25" Type="http://schemas.openxmlformats.org/officeDocument/2006/relationships/oleObject" Target="../embeddings/oleObject31.bin"/><Relationship Id="rId33" Type="http://schemas.openxmlformats.org/officeDocument/2006/relationships/oleObject" Target="../embeddings/oleObject39.bin"/><Relationship Id="rId2" Type="http://schemas.openxmlformats.org/officeDocument/2006/relationships/slideLayout" Target="../slideLayouts/slideLayout13.xml"/><Relationship Id="rId16" Type="http://schemas.openxmlformats.org/officeDocument/2006/relationships/oleObject" Target="../embeddings/oleObject22.bin"/><Relationship Id="rId20" Type="http://schemas.openxmlformats.org/officeDocument/2006/relationships/oleObject" Target="../embeddings/oleObject26.bin"/><Relationship Id="rId29" Type="http://schemas.openxmlformats.org/officeDocument/2006/relationships/oleObject" Target="../embeddings/oleObject35.bin"/><Relationship Id="rId1" Type="http://schemas.openxmlformats.org/officeDocument/2006/relationships/vmlDrawing" Target="../drawings/vmlDrawing2.vml"/><Relationship Id="rId6" Type="http://schemas.openxmlformats.org/officeDocument/2006/relationships/oleObject" Target="../embeddings/oleObject14.bin"/><Relationship Id="rId11" Type="http://schemas.openxmlformats.org/officeDocument/2006/relationships/oleObject" Target="../embeddings/oleObject17.bin"/><Relationship Id="rId24" Type="http://schemas.openxmlformats.org/officeDocument/2006/relationships/oleObject" Target="../embeddings/oleObject30.bin"/><Relationship Id="rId32" Type="http://schemas.openxmlformats.org/officeDocument/2006/relationships/oleObject" Target="../embeddings/oleObject38.bin"/><Relationship Id="rId5" Type="http://schemas.openxmlformats.org/officeDocument/2006/relationships/image" Target="../media/image8.png"/><Relationship Id="rId15" Type="http://schemas.openxmlformats.org/officeDocument/2006/relationships/oleObject" Target="../embeddings/oleObject21.bin"/><Relationship Id="rId23" Type="http://schemas.openxmlformats.org/officeDocument/2006/relationships/oleObject" Target="../embeddings/oleObject29.bin"/><Relationship Id="rId28" Type="http://schemas.openxmlformats.org/officeDocument/2006/relationships/oleObject" Target="../embeddings/oleObject34.bin"/><Relationship Id="rId10" Type="http://schemas.openxmlformats.org/officeDocument/2006/relationships/oleObject" Target="../embeddings/oleObject16.bin"/><Relationship Id="rId19" Type="http://schemas.openxmlformats.org/officeDocument/2006/relationships/oleObject" Target="../embeddings/oleObject25.bin"/><Relationship Id="rId31" Type="http://schemas.openxmlformats.org/officeDocument/2006/relationships/oleObject" Target="../embeddings/oleObject37.bin"/><Relationship Id="rId4" Type="http://schemas.openxmlformats.org/officeDocument/2006/relationships/image" Target="../media/image6.png"/><Relationship Id="rId9" Type="http://schemas.openxmlformats.org/officeDocument/2006/relationships/image" Target="../media/image2.wmf"/><Relationship Id="rId14" Type="http://schemas.openxmlformats.org/officeDocument/2006/relationships/oleObject" Target="../embeddings/oleObject20.bin"/><Relationship Id="rId22" Type="http://schemas.openxmlformats.org/officeDocument/2006/relationships/oleObject" Target="../embeddings/oleObject28.bin"/><Relationship Id="rId27" Type="http://schemas.openxmlformats.org/officeDocument/2006/relationships/oleObject" Target="../embeddings/oleObject33.bin"/><Relationship Id="rId30" Type="http://schemas.openxmlformats.org/officeDocument/2006/relationships/oleObject" Target="../embeddings/oleObject36.bin"/><Relationship Id="rId35" Type="http://schemas.openxmlformats.org/officeDocument/2006/relationships/oleObject" Target="../embeddings/oleObject41.bin"/><Relationship Id="rId8" Type="http://schemas.openxmlformats.org/officeDocument/2006/relationships/oleObject" Target="../embeddings/oleObject15.bin"/></Relationships>
</file>

<file path=ppt/slides/_rels/slide8.xml.rels><?xml version="1.0" encoding="UTF-8" standalone="yes"?>
<Relationships xmlns="http://schemas.openxmlformats.org/package/2006/relationships"><Relationship Id="rId13" Type="http://schemas.openxmlformats.org/officeDocument/2006/relationships/oleObject" Target="../embeddings/oleObject47.bin"/><Relationship Id="rId18" Type="http://schemas.openxmlformats.org/officeDocument/2006/relationships/oleObject" Target="../embeddings/oleObject52.bin"/><Relationship Id="rId26" Type="http://schemas.openxmlformats.org/officeDocument/2006/relationships/oleObject" Target="../embeddings/oleObject60.bin"/><Relationship Id="rId3" Type="http://schemas.openxmlformats.org/officeDocument/2006/relationships/notesSlide" Target="../notesSlides/notesSlide5.xml"/><Relationship Id="rId21" Type="http://schemas.openxmlformats.org/officeDocument/2006/relationships/oleObject" Target="../embeddings/oleObject55.bin"/><Relationship Id="rId34" Type="http://schemas.openxmlformats.org/officeDocument/2006/relationships/image" Target="../media/image9.jpeg"/><Relationship Id="rId7" Type="http://schemas.openxmlformats.org/officeDocument/2006/relationships/image" Target="../media/image1.wmf"/><Relationship Id="rId12" Type="http://schemas.openxmlformats.org/officeDocument/2006/relationships/oleObject" Target="../embeddings/oleObject46.bin"/><Relationship Id="rId17" Type="http://schemas.openxmlformats.org/officeDocument/2006/relationships/oleObject" Target="../embeddings/oleObject51.bin"/><Relationship Id="rId25" Type="http://schemas.openxmlformats.org/officeDocument/2006/relationships/oleObject" Target="../embeddings/oleObject59.bin"/><Relationship Id="rId33" Type="http://schemas.openxmlformats.org/officeDocument/2006/relationships/oleObject" Target="../embeddings/oleObject67.bin"/><Relationship Id="rId2" Type="http://schemas.openxmlformats.org/officeDocument/2006/relationships/slideLayout" Target="../slideLayouts/slideLayout13.xml"/><Relationship Id="rId16" Type="http://schemas.openxmlformats.org/officeDocument/2006/relationships/oleObject" Target="../embeddings/oleObject50.bin"/><Relationship Id="rId20" Type="http://schemas.openxmlformats.org/officeDocument/2006/relationships/oleObject" Target="../embeddings/oleObject54.bin"/><Relationship Id="rId29" Type="http://schemas.openxmlformats.org/officeDocument/2006/relationships/oleObject" Target="../embeddings/oleObject63.bin"/><Relationship Id="rId1" Type="http://schemas.openxmlformats.org/officeDocument/2006/relationships/vmlDrawing" Target="../drawings/vmlDrawing3.vml"/><Relationship Id="rId6" Type="http://schemas.openxmlformats.org/officeDocument/2006/relationships/oleObject" Target="../embeddings/oleObject42.bin"/><Relationship Id="rId11" Type="http://schemas.openxmlformats.org/officeDocument/2006/relationships/oleObject" Target="../embeddings/oleObject45.bin"/><Relationship Id="rId24" Type="http://schemas.openxmlformats.org/officeDocument/2006/relationships/oleObject" Target="../embeddings/oleObject58.bin"/><Relationship Id="rId32" Type="http://schemas.openxmlformats.org/officeDocument/2006/relationships/oleObject" Target="../embeddings/oleObject66.bin"/><Relationship Id="rId5" Type="http://schemas.openxmlformats.org/officeDocument/2006/relationships/image" Target="../media/image8.png"/><Relationship Id="rId15" Type="http://schemas.openxmlformats.org/officeDocument/2006/relationships/oleObject" Target="../embeddings/oleObject49.bin"/><Relationship Id="rId23" Type="http://schemas.openxmlformats.org/officeDocument/2006/relationships/oleObject" Target="../embeddings/oleObject57.bin"/><Relationship Id="rId28" Type="http://schemas.openxmlformats.org/officeDocument/2006/relationships/oleObject" Target="../embeddings/oleObject62.bin"/><Relationship Id="rId10" Type="http://schemas.openxmlformats.org/officeDocument/2006/relationships/oleObject" Target="../embeddings/oleObject44.bin"/><Relationship Id="rId19" Type="http://schemas.openxmlformats.org/officeDocument/2006/relationships/oleObject" Target="../embeddings/oleObject53.bin"/><Relationship Id="rId31" Type="http://schemas.openxmlformats.org/officeDocument/2006/relationships/oleObject" Target="../embeddings/oleObject65.bin"/><Relationship Id="rId4" Type="http://schemas.openxmlformats.org/officeDocument/2006/relationships/image" Target="../media/image6.png"/><Relationship Id="rId9" Type="http://schemas.openxmlformats.org/officeDocument/2006/relationships/image" Target="../media/image2.wmf"/><Relationship Id="rId14" Type="http://schemas.openxmlformats.org/officeDocument/2006/relationships/oleObject" Target="../embeddings/oleObject48.bin"/><Relationship Id="rId22" Type="http://schemas.openxmlformats.org/officeDocument/2006/relationships/oleObject" Target="../embeddings/oleObject56.bin"/><Relationship Id="rId27" Type="http://schemas.openxmlformats.org/officeDocument/2006/relationships/oleObject" Target="../embeddings/oleObject61.bin"/><Relationship Id="rId30" Type="http://schemas.openxmlformats.org/officeDocument/2006/relationships/oleObject" Target="../embeddings/oleObject64.bin"/><Relationship Id="rId35" Type="http://schemas.openxmlformats.org/officeDocument/2006/relationships/image" Target="../media/image10.jpeg"/><Relationship Id="rId8" Type="http://schemas.openxmlformats.org/officeDocument/2006/relationships/oleObject" Target="../embeddings/oleObject43.bin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oleObject" Target="../embeddings/oleObject73.bin"/><Relationship Id="rId18" Type="http://schemas.openxmlformats.org/officeDocument/2006/relationships/oleObject" Target="../embeddings/oleObject78.bin"/><Relationship Id="rId26" Type="http://schemas.openxmlformats.org/officeDocument/2006/relationships/oleObject" Target="../embeddings/oleObject86.bin"/><Relationship Id="rId3" Type="http://schemas.openxmlformats.org/officeDocument/2006/relationships/notesSlide" Target="../notesSlides/notesSlide6.xml"/><Relationship Id="rId21" Type="http://schemas.openxmlformats.org/officeDocument/2006/relationships/oleObject" Target="../embeddings/oleObject81.bin"/><Relationship Id="rId7" Type="http://schemas.openxmlformats.org/officeDocument/2006/relationships/image" Target="../media/image1.wmf"/><Relationship Id="rId12" Type="http://schemas.openxmlformats.org/officeDocument/2006/relationships/oleObject" Target="../embeddings/oleObject72.bin"/><Relationship Id="rId17" Type="http://schemas.openxmlformats.org/officeDocument/2006/relationships/oleObject" Target="../embeddings/oleObject77.bin"/><Relationship Id="rId25" Type="http://schemas.openxmlformats.org/officeDocument/2006/relationships/oleObject" Target="../embeddings/oleObject85.bin"/><Relationship Id="rId33" Type="http://schemas.openxmlformats.org/officeDocument/2006/relationships/oleObject" Target="../embeddings/oleObject93.bin"/><Relationship Id="rId2" Type="http://schemas.openxmlformats.org/officeDocument/2006/relationships/slideLayout" Target="../slideLayouts/slideLayout13.xml"/><Relationship Id="rId16" Type="http://schemas.openxmlformats.org/officeDocument/2006/relationships/oleObject" Target="../embeddings/oleObject76.bin"/><Relationship Id="rId20" Type="http://schemas.openxmlformats.org/officeDocument/2006/relationships/oleObject" Target="../embeddings/oleObject80.bin"/><Relationship Id="rId29" Type="http://schemas.openxmlformats.org/officeDocument/2006/relationships/oleObject" Target="../embeddings/oleObject89.bin"/><Relationship Id="rId1" Type="http://schemas.openxmlformats.org/officeDocument/2006/relationships/vmlDrawing" Target="../drawings/vmlDrawing4.vml"/><Relationship Id="rId6" Type="http://schemas.openxmlformats.org/officeDocument/2006/relationships/oleObject" Target="../embeddings/oleObject68.bin"/><Relationship Id="rId11" Type="http://schemas.openxmlformats.org/officeDocument/2006/relationships/oleObject" Target="../embeddings/oleObject71.bin"/><Relationship Id="rId24" Type="http://schemas.openxmlformats.org/officeDocument/2006/relationships/oleObject" Target="../embeddings/oleObject84.bin"/><Relationship Id="rId32" Type="http://schemas.openxmlformats.org/officeDocument/2006/relationships/oleObject" Target="../embeddings/oleObject92.bin"/><Relationship Id="rId5" Type="http://schemas.openxmlformats.org/officeDocument/2006/relationships/image" Target="../media/image8.png"/><Relationship Id="rId15" Type="http://schemas.openxmlformats.org/officeDocument/2006/relationships/oleObject" Target="../embeddings/oleObject75.bin"/><Relationship Id="rId23" Type="http://schemas.openxmlformats.org/officeDocument/2006/relationships/oleObject" Target="../embeddings/oleObject83.bin"/><Relationship Id="rId28" Type="http://schemas.openxmlformats.org/officeDocument/2006/relationships/oleObject" Target="../embeddings/oleObject88.bin"/><Relationship Id="rId10" Type="http://schemas.openxmlformats.org/officeDocument/2006/relationships/oleObject" Target="../embeddings/oleObject70.bin"/><Relationship Id="rId19" Type="http://schemas.openxmlformats.org/officeDocument/2006/relationships/oleObject" Target="../embeddings/oleObject79.bin"/><Relationship Id="rId31" Type="http://schemas.openxmlformats.org/officeDocument/2006/relationships/oleObject" Target="../embeddings/oleObject91.bin"/><Relationship Id="rId4" Type="http://schemas.openxmlformats.org/officeDocument/2006/relationships/image" Target="../media/image6.png"/><Relationship Id="rId9" Type="http://schemas.openxmlformats.org/officeDocument/2006/relationships/image" Target="../media/image2.wmf"/><Relationship Id="rId14" Type="http://schemas.openxmlformats.org/officeDocument/2006/relationships/oleObject" Target="../embeddings/oleObject74.bin"/><Relationship Id="rId22" Type="http://schemas.openxmlformats.org/officeDocument/2006/relationships/oleObject" Target="../embeddings/oleObject82.bin"/><Relationship Id="rId27" Type="http://schemas.openxmlformats.org/officeDocument/2006/relationships/oleObject" Target="../embeddings/oleObject87.bin"/><Relationship Id="rId30" Type="http://schemas.openxmlformats.org/officeDocument/2006/relationships/oleObject" Target="../embeddings/oleObject90.bin"/><Relationship Id="rId8" Type="http://schemas.openxmlformats.org/officeDocument/2006/relationships/oleObject" Target="../embeddings/oleObject69.bin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oleObject" Target="../embeddings/oleObject99.bin"/><Relationship Id="rId18" Type="http://schemas.openxmlformats.org/officeDocument/2006/relationships/oleObject" Target="../embeddings/oleObject104.bin"/><Relationship Id="rId26" Type="http://schemas.openxmlformats.org/officeDocument/2006/relationships/oleObject" Target="../embeddings/oleObject112.bin"/><Relationship Id="rId3" Type="http://schemas.openxmlformats.org/officeDocument/2006/relationships/notesSlide" Target="../notesSlides/notesSlide8.xml"/><Relationship Id="rId21" Type="http://schemas.openxmlformats.org/officeDocument/2006/relationships/oleObject" Target="../embeddings/oleObject107.bin"/><Relationship Id="rId7" Type="http://schemas.openxmlformats.org/officeDocument/2006/relationships/image" Target="../media/image1.wmf"/><Relationship Id="rId12" Type="http://schemas.openxmlformats.org/officeDocument/2006/relationships/oleObject" Target="../embeddings/oleObject98.bin"/><Relationship Id="rId17" Type="http://schemas.openxmlformats.org/officeDocument/2006/relationships/oleObject" Target="../embeddings/oleObject103.bin"/><Relationship Id="rId25" Type="http://schemas.openxmlformats.org/officeDocument/2006/relationships/oleObject" Target="../embeddings/oleObject111.bin"/><Relationship Id="rId33" Type="http://schemas.openxmlformats.org/officeDocument/2006/relationships/oleObject" Target="../embeddings/oleObject119.bin"/><Relationship Id="rId2" Type="http://schemas.openxmlformats.org/officeDocument/2006/relationships/slideLayout" Target="../slideLayouts/slideLayout13.xml"/><Relationship Id="rId16" Type="http://schemas.openxmlformats.org/officeDocument/2006/relationships/oleObject" Target="../embeddings/oleObject102.bin"/><Relationship Id="rId20" Type="http://schemas.openxmlformats.org/officeDocument/2006/relationships/oleObject" Target="../embeddings/oleObject106.bin"/><Relationship Id="rId29" Type="http://schemas.openxmlformats.org/officeDocument/2006/relationships/oleObject" Target="../embeddings/oleObject115.bin"/><Relationship Id="rId1" Type="http://schemas.openxmlformats.org/officeDocument/2006/relationships/vmlDrawing" Target="../drawings/vmlDrawing5.vml"/><Relationship Id="rId6" Type="http://schemas.openxmlformats.org/officeDocument/2006/relationships/oleObject" Target="../embeddings/oleObject94.bin"/><Relationship Id="rId11" Type="http://schemas.openxmlformats.org/officeDocument/2006/relationships/oleObject" Target="../embeddings/oleObject97.bin"/><Relationship Id="rId24" Type="http://schemas.openxmlformats.org/officeDocument/2006/relationships/oleObject" Target="../embeddings/oleObject110.bin"/><Relationship Id="rId32" Type="http://schemas.openxmlformats.org/officeDocument/2006/relationships/oleObject" Target="../embeddings/oleObject118.bin"/><Relationship Id="rId5" Type="http://schemas.openxmlformats.org/officeDocument/2006/relationships/image" Target="../media/image8.png"/><Relationship Id="rId15" Type="http://schemas.openxmlformats.org/officeDocument/2006/relationships/oleObject" Target="../embeddings/oleObject101.bin"/><Relationship Id="rId23" Type="http://schemas.openxmlformats.org/officeDocument/2006/relationships/oleObject" Target="../embeddings/oleObject109.bin"/><Relationship Id="rId28" Type="http://schemas.openxmlformats.org/officeDocument/2006/relationships/oleObject" Target="../embeddings/oleObject114.bin"/><Relationship Id="rId10" Type="http://schemas.openxmlformats.org/officeDocument/2006/relationships/oleObject" Target="../embeddings/oleObject96.bin"/><Relationship Id="rId19" Type="http://schemas.openxmlformats.org/officeDocument/2006/relationships/oleObject" Target="../embeddings/oleObject105.bin"/><Relationship Id="rId31" Type="http://schemas.openxmlformats.org/officeDocument/2006/relationships/oleObject" Target="../embeddings/oleObject117.bin"/><Relationship Id="rId4" Type="http://schemas.openxmlformats.org/officeDocument/2006/relationships/image" Target="../media/image6.png"/><Relationship Id="rId9" Type="http://schemas.openxmlformats.org/officeDocument/2006/relationships/image" Target="../media/image2.wmf"/><Relationship Id="rId14" Type="http://schemas.openxmlformats.org/officeDocument/2006/relationships/oleObject" Target="../embeddings/oleObject100.bin"/><Relationship Id="rId22" Type="http://schemas.openxmlformats.org/officeDocument/2006/relationships/oleObject" Target="../embeddings/oleObject108.bin"/><Relationship Id="rId27" Type="http://schemas.openxmlformats.org/officeDocument/2006/relationships/oleObject" Target="../embeddings/oleObject113.bin"/><Relationship Id="rId30" Type="http://schemas.openxmlformats.org/officeDocument/2006/relationships/oleObject" Target="../embeddings/oleObject116.bin"/><Relationship Id="rId8" Type="http://schemas.openxmlformats.org/officeDocument/2006/relationships/oleObject" Target="../embeddings/oleObject95.bin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22.bin"/><Relationship Id="rId13" Type="http://schemas.openxmlformats.org/officeDocument/2006/relationships/oleObject" Target="../embeddings/oleObject127.bin"/><Relationship Id="rId18" Type="http://schemas.openxmlformats.org/officeDocument/2006/relationships/oleObject" Target="../embeddings/oleObject132.bin"/><Relationship Id="rId3" Type="http://schemas.openxmlformats.org/officeDocument/2006/relationships/notesSlide" Target="../notesSlides/notesSlide9.xml"/><Relationship Id="rId21" Type="http://schemas.openxmlformats.org/officeDocument/2006/relationships/oleObject" Target="../embeddings/oleObject135.bin"/><Relationship Id="rId7" Type="http://schemas.openxmlformats.org/officeDocument/2006/relationships/image" Target="../media/image2.wmf"/><Relationship Id="rId12" Type="http://schemas.openxmlformats.org/officeDocument/2006/relationships/oleObject" Target="../embeddings/oleObject126.bin"/><Relationship Id="rId17" Type="http://schemas.openxmlformats.org/officeDocument/2006/relationships/oleObject" Target="../embeddings/oleObject131.bin"/><Relationship Id="rId25" Type="http://schemas.openxmlformats.org/officeDocument/2006/relationships/oleObject" Target="../embeddings/oleObject139.bin"/><Relationship Id="rId2" Type="http://schemas.openxmlformats.org/officeDocument/2006/relationships/slideLayout" Target="../slideLayouts/slideLayout13.xml"/><Relationship Id="rId16" Type="http://schemas.openxmlformats.org/officeDocument/2006/relationships/oleObject" Target="../embeddings/oleObject130.bin"/><Relationship Id="rId20" Type="http://schemas.openxmlformats.org/officeDocument/2006/relationships/oleObject" Target="../embeddings/oleObject134.bin"/><Relationship Id="rId1" Type="http://schemas.openxmlformats.org/officeDocument/2006/relationships/vmlDrawing" Target="../drawings/vmlDrawing6.vml"/><Relationship Id="rId6" Type="http://schemas.openxmlformats.org/officeDocument/2006/relationships/oleObject" Target="../embeddings/oleObject121.bin"/><Relationship Id="rId11" Type="http://schemas.openxmlformats.org/officeDocument/2006/relationships/oleObject" Target="../embeddings/oleObject125.bin"/><Relationship Id="rId24" Type="http://schemas.openxmlformats.org/officeDocument/2006/relationships/oleObject" Target="../embeddings/oleObject138.bin"/><Relationship Id="rId5" Type="http://schemas.openxmlformats.org/officeDocument/2006/relationships/image" Target="../media/image1.wmf"/><Relationship Id="rId15" Type="http://schemas.openxmlformats.org/officeDocument/2006/relationships/oleObject" Target="../embeddings/oleObject129.bin"/><Relationship Id="rId23" Type="http://schemas.openxmlformats.org/officeDocument/2006/relationships/oleObject" Target="../embeddings/oleObject137.bin"/><Relationship Id="rId10" Type="http://schemas.openxmlformats.org/officeDocument/2006/relationships/oleObject" Target="../embeddings/oleObject124.bin"/><Relationship Id="rId19" Type="http://schemas.openxmlformats.org/officeDocument/2006/relationships/oleObject" Target="../embeddings/oleObject133.bin"/><Relationship Id="rId4" Type="http://schemas.openxmlformats.org/officeDocument/2006/relationships/oleObject" Target="../embeddings/oleObject120.bin"/><Relationship Id="rId9" Type="http://schemas.openxmlformats.org/officeDocument/2006/relationships/oleObject" Target="../embeddings/oleObject123.bin"/><Relationship Id="rId14" Type="http://schemas.openxmlformats.org/officeDocument/2006/relationships/oleObject" Target="../embeddings/oleObject128.bin"/><Relationship Id="rId22" Type="http://schemas.openxmlformats.org/officeDocument/2006/relationships/oleObject" Target="../embeddings/oleObject136.bin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13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16.png"/><Relationship Id="rId7" Type="http://schemas.openxmlformats.org/officeDocument/2006/relationships/image" Target="../media/image20.png"/><Relationship Id="rId12" Type="http://schemas.openxmlformats.org/officeDocument/2006/relationships/image" Target="../media/image2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11" Type="http://schemas.openxmlformats.org/officeDocument/2006/relationships/image" Target="../media/image24.png"/><Relationship Id="rId5" Type="http://schemas.openxmlformats.org/officeDocument/2006/relationships/image" Target="../media/image18.png"/><Relationship Id="rId10" Type="http://schemas.openxmlformats.org/officeDocument/2006/relationships/image" Target="../media/image23.png"/><Relationship Id="rId4" Type="http://schemas.openxmlformats.org/officeDocument/2006/relationships/image" Target="../media/image17.png"/><Relationship Id="rId9" Type="http://schemas.openxmlformats.org/officeDocument/2006/relationships/image" Target="../media/image22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wm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9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oleObject" Target="../embeddings/oleObject146.bin"/><Relationship Id="rId18" Type="http://schemas.openxmlformats.org/officeDocument/2006/relationships/oleObject" Target="../embeddings/oleObject151.bin"/><Relationship Id="rId3" Type="http://schemas.openxmlformats.org/officeDocument/2006/relationships/notesSlide" Target="../notesSlides/notesSlide22.xml"/><Relationship Id="rId7" Type="http://schemas.openxmlformats.org/officeDocument/2006/relationships/image" Target="../media/image2.wmf"/><Relationship Id="rId12" Type="http://schemas.openxmlformats.org/officeDocument/2006/relationships/oleObject" Target="../embeddings/oleObject145.bin"/><Relationship Id="rId17" Type="http://schemas.openxmlformats.org/officeDocument/2006/relationships/oleObject" Target="../embeddings/oleObject150.bin"/><Relationship Id="rId2" Type="http://schemas.openxmlformats.org/officeDocument/2006/relationships/slideLayout" Target="../slideLayouts/slideLayout10.xml"/><Relationship Id="rId16" Type="http://schemas.openxmlformats.org/officeDocument/2006/relationships/oleObject" Target="../embeddings/oleObject149.bin"/><Relationship Id="rId20" Type="http://schemas.openxmlformats.org/officeDocument/2006/relationships/oleObject" Target="../embeddings/oleObject153.bin"/><Relationship Id="rId1" Type="http://schemas.openxmlformats.org/officeDocument/2006/relationships/vmlDrawing" Target="../drawings/vmlDrawing7.vml"/><Relationship Id="rId6" Type="http://schemas.openxmlformats.org/officeDocument/2006/relationships/oleObject" Target="../embeddings/oleObject141.bin"/><Relationship Id="rId11" Type="http://schemas.openxmlformats.org/officeDocument/2006/relationships/oleObject" Target="../embeddings/oleObject144.bin"/><Relationship Id="rId5" Type="http://schemas.openxmlformats.org/officeDocument/2006/relationships/image" Target="../media/image1.wmf"/><Relationship Id="rId15" Type="http://schemas.openxmlformats.org/officeDocument/2006/relationships/oleObject" Target="../embeddings/oleObject148.bin"/><Relationship Id="rId10" Type="http://schemas.openxmlformats.org/officeDocument/2006/relationships/oleObject" Target="../embeddings/oleObject143.bin"/><Relationship Id="rId19" Type="http://schemas.openxmlformats.org/officeDocument/2006/relationships/oleObject" Target="../embeddings/oleObject152.bin"/><Relationship Id="rId4" Type="http://schemas.openxmlformats.org/officeDocument/2006/relationships/oleObject" Target="../embeddings/oleObject140.bin"/><Relationship Id="rId9" Type="http://schemas.openxmlformats.org/officeDocument/2006/relationships/oleObject" Target="../embeddings/oleObject142.bin"/><Relationship Id="rId14" Type="http://schemas.openxmlformats.org/officeDocument/2006/relationships/oleObject" Target="../embeddings/oleObject147.bin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wmf"/><Relationship Id="rId3" Type="http://schemas.openxmlformats.org/officeDocument/2006/relationships/notesSlide" Target="../notesSlides/notesSlide25.xml"/><Relationship Id="rId7" Type="http://schemas.openxmlformats.org/officeDocument/2006/relationships/oleObject" Target="../embeddings/oleObject155.bin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8.vml"/><Relationship Id="rId6" Type="http://schemas.openxmlformats.org/officeDocument/2006/relationships/image" Target="../media/image1.wmf"/><Relationship Id="rId5" Type="http://schemas.openxmlformats.org/officeDocument/2006/relationships/oleObject" Target="../embeddings/oleObject154.bin"/><Relationship Id="rId10" Type="http://schemas.openxmlformats.org/officeDocument/2006/relationships/oleObject" Target="../embeddings/oleObject157.bin"/><Relationship Id="rId4" Type="http://schemas.openxmlformats.org/officeDocument/2006/relationships/image" Target="../media/image8.png"/><Relationship Id="rId9" Type="http://schemas.openxmlformats.org/officeDocument/2006/relationships/oleObject" Target="../embeddings/oleObject156.bin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wmf"/><Relationship Id="rId3" Type="http://schemas.openxmlformats.org/officeDocument/2006/relationships/notesSlide" Target="../notesSlides/notesSlide26.xml"/><Relationship Id="rId7" Type="http://schemas.openxmlformats.org/officeDocument/2006/relationships/oleObject" Target="../embeddings/oleObject159.bin"/><Relationship Id="rId12" Type="http://schemas.openxmlformats.org/officeDocument/2006/relationships/oleObject" Target="../embeddings/oleObject163.bin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9.vml"/><Relationship Id="rId6" Type="http://schemas.openxmlformats.org/officeDocument/2006/relationships/image" Target="../media/image1.wmf"/><Relationship Id="rId11" Type="http://schemas.openxmlformats.org/officeDocument/2006/relationships/oleObject" Target="../embeddings/oleObject162.bin"/><Relationship Id="rId5" Type="http://schemas.openxmlformats.org/officeDocument/2006/relationships/oleObject" Target="../embeddings/oleObject158.bin"/><Relationship Id="rId10" Type="http://schemas.openxmlformats.org/officeDocument/2006/relationships/oleObject" Target="../embeddings/oleObject161.bin"/><Relationship Id="rId4" Type="http://schemas.openxmlformats.org/officeDocument/2006/relationships/image" Target="../media/image8.png"/><Relationship Id="rId9" Type="http://schemas.openxmlformats.org/officeDocument/2006/relationships/oleObject" Target="../embeddings/oleObject160.bin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66.bin"/><Relationship Id="rId3" Type="http://schemas.openxmlformats.org/officeDocument/2006/relationships/notesSlide" Target="../notesSlides/notesSlide27.xml"/><Relationship Id="rId7" Type="http://schemas.openxmlformats.org/officeDocument/2006/relationships/image" Target="../media/image2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0.vml"/><Relationship Id="rId6" Type="http://schemas.openxmlformats.org/officeDocument/2006/relationships/oleObject" Target="../embeddings/oleObject165.bin"/><Relationship Id="rId11" Type="http://schemas.openxmlformats.org/officeDocument/2006/relationships/oleObject" Target="../embeddings/oleObject169.bin"/><Relationship Id="rId5" Type="http://schemas.openxmlformats.org/officeDocument/2006/relationships/image" Target="../media/image1.wmf"/><Relationship Id="rId10" Type="http://schemas.openxmlformats.org/officeDocument/2006/relationships/oleObject" Target="../embeddings/oleObject168.bin"/><Relationship Id="rId4" Type="http://schemas.openxmlformats.org/officeDocument/2006/relationships/oleObject" Target="../embeddings/oleObject164.bin"/><Relationship Id="rId9" Type="http://schemas.openxmlformats.org/officeDocument/2006/relationships/oleObject" Target="../embeddings/oleObject167.bin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wmf"/><Relationship Id="rId3" Type="http://schemas.openxmlformats.org/officeDocument/2006/relationships/notesSlide" Target="../notesSlides/notesSlide28.xml"/><Relationship Id="rId7" Type="http://schemas.openxmlformats.org/officeDocument/2006/relationships/oleObject" Target="../embeddings/oleObject171.bin"/><Relationship Id="rId12" Type="http://schemas.openxmlformats.org/officeDocument/2006/relationships/oleObject" Target="../embeddings/oleObject175.bin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1.vml"/><Relationship Id="rId6" Type="http://schemas.openxmlformats.org/officeDocument/2006/relationships/image" Target="../media/image1.wmf"/><Relationship Id="rId11" Type="http://schemas.openxmlformats.org/officeDocument/2006/relationships/oleObject" Target="../embeddings/oleObject174.bin"/><Relationship Id="rId5" Type="http://schemas.openxmlformats.org/officeDocument/2006/relationships/oleObject" Target="../embeddings/oleObject170.bin"/><Relationship Id="rId10" Type="http://schemas.openxmlformats.org/officeDocument/2006/relationships/oleObject" Target="../embeddings/oleObject173.bin"/><Relationship Id="rId4" Type="http://schemas.openxmlformats.org/officeDocument/2006/relationships/image" Target="../media/image8.png"/><Relationship Id="rId9" Type="http://schemas.openxmlformats.org/officeDocument/2006/relationships/oleObject" Target="../embeddings/oleObject172.bin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0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3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wmf"/><Relationship Id="rId3" Type="http://schemas.openxmlformats.org/officeDocument/2006/relationships/notesSlide" Target="../notesSlides/notesSlide31.xml"/><Relationship Id="rId7" Type="http://schemas.openxmlformats.org/officeDocument/2006/relationships/oleObject" Target="../embeddings/oleObject177.bin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2.vml"/><Relationship Id="rId6" Type="http://schemas.openxmlformats.org/officeDocument/2006/relationships/image" Target="../media/image1.wmf"/><Relationship Id="rId5" Type="http://schemas.openxmlformats.org/officeDocument/2006/relationships/oleObject" Target="../embeddings/oleObject176.bin"/><Relationship Id="rId10" Type="http://schemas.openxmlformats.org/officeDocument/2006/relationships/oleObject" Target="../embeddings/oleObject179.bin"/><Relationship Id="rId4" Type="http://schemas.openxmlformats.org/officeDocument/2006/relationships/image" Target="../media/image8.png"/><Relationship Id="rId9" Type="http://schemas.openxmlformats.org/officeDocument/2006/relationships/oleObject" Target="../embeddings/oleObject178.bin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hyperlink" Target="https://media.pearsoncmg.com/aw/ecs_kurose_compnetwork_7/cw/content/interactiveanimations/csma-ca-without-hidden/index.html" TargetMode="External"/><Relationship Id="rId2" Type="http://schemas.openxmlformats.org/officeDocument/2006/relationships/hyperlink" Target="http://media.pearsoncmg.com/aw/aw_kurose_network_2/applets/csma-ca/withouthidden.html" TargetMode="External"/><Relationship Id="rId1" Type="http://schemas.openxmlformats.org/officeDocument/2006/relationships/slideLayout" Target="../slideLayouts/slideLayout13.xml"/><Relationship Id="rId5" Type="http://schemas.openxmlformats.org/officeDocument/2006/relationships/hyperlink" Target="https://media.pearsoncmg.com/aw/ecs_kurose_compnetwork_7/cw/content/interactiveanimations/csma-ca-with-hidden/index.html" TargetMode="External"/><Relationship Id="rId4" Type="http://schemas.openxmlformats.org/officeDocument/2006/relationships/hyperlink" Target="http://media.pearsoncmg.com/aw/aw_kurose_network_2/applets/csma-ca/withhidden.html" TargetMode="Externa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83.bin"/><Relationship Id="rId3" Type="http://schemas.openxmlformats.org/officeDocument/2006/relationships/oleObject" Target="../embeddings/oleObject180.bin"/><Relationship Id="rId7" Type="http://schemas.openxmlformats.org/officeDocument/2006/relationships/oleObject" Target="../embeddings/oleObject182.bin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3.vml"/><Relationship Id="rId6" Type="http://schemas.openxmlformats.org/officeDocument/2006/relationships/image" Target="../media/image2.wmf"/><Relationship Id="rId5" Type="http://schemas.openxmlformats.org/officeDocument/2006/relationships/oleObject" Target="../embeddings/oleObject181.bin"/><Relationship Id="rId10" Type="http://schemas.openxmlformats.org/officeDocument/2006/relationships/oleObject" Target="../embeddings/oleObject185.bin"/><Relationship Id="rId4" Type="http://schemas.openxmlformats.org/officeDocument/2006/relationships/image" Target="../media/image1.wmf"/><Relationship Id="rId9" Type="http://schemas.openxmlformats.org/officeDocument/2006/relationships/oleObject" Target="../embeddings/oleObject184.bin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88.bin"/><Relationship Id="rId3" Type="http://schemas.openxmlformats.org/officeDocument/2006/relationships/image" Target="../media/image8.png"/><Relationship Id="rId7" Type="http://schemas.openxmlformats.org/officeDocument/2006/relationships/image" Target="../media/image2.wmf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4.vml"/><Relationship Id="rId6" Type="http://schemas.openxmlformats.org/officeDocument/2006/relationships/oleObject" Target="../embeddings/oleObject187.bin"/><Relationship Id="rId11" Type="http://schemas.openxmlformats.org/officeDocument/2006/relationships/oleObject" Target="../embeddings/oleObject191.bin"/><Relationship Id="rId5" Type="http://schemas.openxmlformats.org/officeDocument/2006/relationships/image" Target="../media/image1.wmf"/><Relationship Id="rId10" Type="http://schemas.openxmlformats.org/officeDocument/2006/relationships/oleObject" Target="../embeddings/oleObject190.bin"/><Relationship Id="rId4" Type="http://schemas.openxmlformats.org/officeDocument/2006/relationships/oleObject" Target="../embeddings/oleObject186.bin"/><Relationship Id="rId9" Type="http://schemas.openxmlformats.org/officeDocument/2006/relationships/oleObject" Target="../embeddings/oleObject189.bin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wmf"/><Relationship Id="rId13" Type="http://schemas.openxmlformats.org/officeDocument/2006/relationships/oleObject" Target="../embeddings/oleObject198.bin"/><Relationship Id="rId3" Type="http://schemas.openxmlformats.org/officeDocument/2006/relationships/notesSlide" Target="../notesSlides/notesSlide33.xml"/><Relationship Id="rId7" Type="http://schemas.openxmlformats.org/officeDocument/2006/relationships/oleObject" Target="../embeddings/oleObject193.bin"/><Relationship Id="rId12" Type="http://schemas.openxmlformats.org/officeDocument/2006/relationships/oleObject" Target="../embeddings/oleObject197.bin"/><Relationship Id="rId2" Type="http://schemas.openxmlformats.org/officeDocument/2006/relationships/slideLayout" Target="../slideLayouts/slideLayout13.xml"/><Relationship Id="rId16" Type="http://schemas.openxmlformats.org/officeDocument/2006/relationships/oleObject" Target="../embeddings/oleObject201.bin"/><Relationship Id="rId1" Type="http://schemas.openxmlformats.org/officeDocument/2006/relationships/vmlDrawing" Target="../drawings/vmlDrawing15.vml"/><Relationship Id="rId6" Type="http://schemas.openxmlformats.org/officeDocument/2006/relationships/image" Target="../media/image1.wmf"/><Relationship Id="rId11" Type="http://schemas.openxmlformats.org/officeDocument/2006/relationships/oleObject" Target="../embeddings/oleObject196.bin"/><Relationship Id="rId5" Type="http://schemas.openxmlformats.org/officeDocument/2006/relationships/oleObject" Target="../embeddings/oleObject192.bin"/><Relationship Id="rId15" Type="http://schemas.openxmlformats.org/officeDocument/2006/relationships/oleObject" Target="../embeddings/oleObject200.bin"/><Relationship Id="rId10" Type="http://schemas.openxmlformats.org/officeDocument/2006/relationships/oleObject" Target="../embeddings/oleObject195.bin"/><Relationship Id="rId4" Type="http://schemas.openxmlformats.org/officeDocument/2006/relationships/image" Target="../media/image8.png"/><Relationship Id="rId9" Type="http://schemas.openxmlformats.org/officeDocument/2006/relationships/oleObject" Target="../embeddings/oleObject194.bin"/><Relationship Id="rId14" Type="http://schemas.openxmlformats.org/officeDocument/2006/relationships/oleObject" Target="../embeddings/oleObject199.bin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04.bin"/><Relationship Id="rId3" Type="http://schemas.openxmlformats.org/officeDocument/2006/relationships/notesSlide" Target="../notesSlides/notesSlide34.xml"/><Relationship Id="rId7" Type="http://schemas.openxmlformats.org/officeDocument/2006/relationships/image" Target="../media/image2.wmf"/><Relationship Id="rId12" Type="http://schemas.openxmlformats.org/officeDocument/2006/relationships/oleObject" Target="../embeddings/oleObject207.bin"/><Relationship Id="rId2" Type="http://schemas.openxmlformats.org/officeDocument/2006/relationships/slideLayout" Target="../slideLayouts/slideLayout10.xml"/><Relationship Id="rId1" Type="http://schemas.openxmlformats.org/officeDocument/2006/relationships/vmlDrawing" Target="../drawings/vmlDrawing16.vml"/><Relationship Id="rId6" Type="http://schemas.openxmlformats.org/officeDocument/2006/relationships/oleObject" Target="../embeddings/oleObject203.bin"/><Relationship Id="rId11" Type="http://schemas.openxmlformats.org/officeDocument/2006/relationships/oleObject" Target="../embeddings/oleObject206.bin"/><Relationship Id="rId5" Type="http://schemas.openxmlformats.org/officeDocument/2006/relationships/image" Target="../media/image1.wmf"/><Relationship Id="rId10" Type="http://schemas.openxmlformats.org/officeDocument/2006/relationships/image" Target="../media/image8.png"/><Relationship Id="rId4" Type="http://schemas.openxmlformats.org/officeDocument/2006/relationships/oleObject" Target="../embeddings/oleObject202.bin"/><Relationship Id="rId9" Type="http://schemas.openxmlformats.org/officeDocument/2006/relationships/oleObject" Target="../embeddings/oleObject205.bin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3.pn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3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wmf"/><Relationship Id="rId3" Type="http://schemas.openxmlformats.org/officeDocument/2006/relationships/notesSlide" Target="../notesSlides/notesSlide37.xml"/><Relationship Id="rId7" Type="http://schemas.openxmlformats.org/officeDocument/2006/relationships/oleObject" Target="../embeddings/oleObject209.bin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7.vml"/><Relationship Id="rId6" Type="http://schemas.openxmlformats.org/officeDocument/2006/relationships/image" Target="../media/image1.wmf"/><Relationship Id="rId11" Type="http://schemas.openxmlformats.org/officeDocument/2006/relationships/image" Target="../media/image32.png"/><Relationship Id="rId5" Type="http://schemas.openxmlformats.org/officeDocument/2006/relationships/oleObject" Target="../embeddings/oleObject208.bin"/><Relationship Id="rId10" Type="http://schemas.openxmlformats.org/officeDocument/2006/relationships/oleObject" Target="../embeddings/oleObject211.bin"/><Relationship Id="rId4" Type="http://schemas.openxmlformats.org/officeDocument/2006/relationships/image" Target="../media/image8.png"/><Relationship Id="rId9" Type="http://schemas.openxmlformats.org/officeDocument/2006/relationships/oleObject" Target="../embeddings/oleObject210.bin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wmf"/><Relationship Id="rId3" Type="http://schemas.openxmlformats.org/officeDocument/2006/relationships/notesSlide" Target="../notesSlides/notesSlide38.xml"/><Relationship Id="rId7" Type="http://schemas.openxmlformats.org/officeDocument/2006/relationships/oleObject" Target="../embeddings/oleObject213.bin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8.vml"/><Relationship Id="rId6" Type="http://schemas.openxmlformats.org/officeDocument/2006/relationships/image" Target="../media/image1.wmf"/><Relationship Id="rId11" Type="http://schemas.openxmlformats.org/officeDocument/2006/relationships/image" Target="../media/image32.png"/><Relationship Id="rId5" Type="http://schemas.openxmlformats.org/officeDocument/2006/relationships/oleObject" Target="../embeddings/oleObject212.bin"/><Relationship Id="rId10" Type="http://schemas.openxmlformats.org/officeDocument/2006/relationships/oleObject" Target="../embeddings/oleObject215.bin"/><Relationship Id="rId4" Type="http://schemas.openxmlformats.org/officeDocument/2006/relationships/image" Target="../media/image8.png"/><Relationship Id="rId9" Type="http://schemas.openxmlformats.org/officeDocument/2006/relationships/oleObject" Target="../embeddings/oleObject214.bin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0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jpeg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1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44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4.wmf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4.wmf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46.png"/><Relationship Id="rId4" Type="http://schemas.openxmlformats.org/officeDocument/2006/relationships/image" Target="../media/image4.wmf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46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18.bin"/><Relationship Id="rId3" Type="http://schemas.openxmlformats.org/officeDocument/2006/relationships/notesSlide" Target="../notesSlides/notesSlide54.xml"/><Relationship Id="rId7" Type="http://schemas.openxmlformats.org/officeDocument/2006/relationships/image" Target="../media/image2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9.vml"/><Relationship Id="rId6" Type="http://schemas.openxmlformats.org/officeDocument/2006/relationships/oleObject" Target="../embeddings/oleObject217.bin"/><Relationship Id="rId5" Type="http://schemas.openxmlformats.org/officeDocument/2006/relationships/image" Target="../media/image1.wmf"/><Relationship Id="rId4" Type="http://schemas.openxmlformats.org/officeDocument/2006/relationships/oleObject" Target="../embeddings/oleObject216.bin"/><Relationship Id="rId9" Type="http://schemas.openxmlformats.org/officeDocument/2006/relationships/image" Target="../media/image3.wmf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21.bin"/><Relationship Id="rId3" Type="http://schemas.openxmlformats.org/officeDocument/2006/relationships/notesSlide" Target="../notesSlides/notesSlide55.xml"/><Relationship Id="rId7" Type="http://schemas.openxmlformats.org/officeDocument/2006/relationships/image" Target="../media/image2.wmf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20.vml"/><Relationship Id="rId6" Type="http://schemas.openxmlformats.org/officeDocument/2006/relationships/oleObject" Target="../embeddings/oleObject220.bin"/><Relationship Id="rId5" Type="http://schemas.openxmlformats.org/officeDocument/2006/relationships/image" Target="../media/image1.wmf"/><Relationship Id="rId4" Type="http://schemas.openxmlformats.org/officeDocument/2006/relationships/oleObject" Target="../embeddings/oleObject219.bin"/><Relationship Id="rId9" Type="http://schemas.openxmlformats.org/officeDocument/2006/relationships/image" Target="../media/image3.wmf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9.xml"/><Relationship Id="rId7" Type="http://schemas.openxmlformats.org/officeDocument/2006/relationships/image" Target="../media/image2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1.vml"/><Relationship Id="rId6" Type="http://schemas.openxmlformats.org/officeDocument/2006/relationships/oleObject" Target="../embeddings/oleObject223.bin"/><Relationship Id="rId5" Type="http://schemas.openxmlformats.org/officeDocument/2006/relationships/image" Target="../media/image1.wmf"/><Relationship Id="rId4" Type="http://schemas.openxmlformats.org/officeDocument/2006/relationships/oleObject" Target="../embeddings/oleObject222.bin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26.bin"/><Relationship Id="rId3" Type="http://schemas.openxmlformats.org/officeDocument/2006/relationships/notesSlide" Target="../notesSlides/notesSlide60.xml"/><Relationship Id="rId7" Type="http://schemas.openxmlformats.org/officeDocument/2006/relationships/image" Target="../media/image2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2.vml"/><Relationship Id="rId6" Type="http://schemas.openxmlformats.org/officeDocument/2006/relationships/oleObject" Target="../embeddings/oleObject225.bin"/><Relationship Id="rId5" Type="http://schemas.openxmlformats.org/officeDocument/2006/relationships/image" Target="../media/image1.wmf"/><Relationship Id="rId4" Type="http://schemas.openxmlformats.org/officeDocument/2006/relationships/oleObject" Target="../embeddings/oleObject224.bin"/><Relationship Id="rId9" Type="http://schemas.openxmlformats.org/officeDocument/2006/relationships/image" Target="../media/image3.wmf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wmf"/><Relationship Id="rId3" Type="http://schemas.openxmlformats.org/officeDocument/2006/relationships/oleObject" Target="../embeddings/oleObject227.bin"/><Relationship Id="rId7" Type="http://schemas.openxmlformats.org/officeDocument/2006/relationships/oleObject" Target="../embeddings/oleObject229.bin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23.vml"/><Relationship Id="rId6" Type="http://schemas.openxmlformats.org/officeDocument/2006/relationships/image" Target="../media/image2.wmf"/><Relationship Id="rId5" Type="http://schemas.openxmlformats.org/officeDocument/2006/relationships/oleObject" Target="../embeddings/oleObject228.bin"/><Relationship Id="rId4" Type="http://schemas.openxmlformats.org/officeDocument/2006/relationships/image" Target="../media/image1.wmf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32.bin"/><Relationship Id="rId3" Type="http://schemas.openxmlformats.org/officeDocument/2006/relationships/notesSlide" Target="../notesSlides/notesSlide63.xml"/><Relationship Id="rId7" Type="http://schemas.openxmlformats.org/officeDocument/2006/relationships/image" Target="../media/image2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4.vml"/><Relationship Id="rId6" Type="http://schemas.openxmlformats.org/officeDocument/2006/relationships/oleObject" Target="../embeddings/oleObject231.bin"/><Relationship Id="rId5" Type="http://schemas.openxmlformats.org/officeDocument/2006/relationships/image" Target="../media/image1.wmf"/><Relationship Id="rId4" Type="http://schemas.openxmlformats.org/officeDocument/2006/relationships/oleObject" Target="../embeddings/oleObject230.bin"/><Relationship Id="rId9" Type="http://schemas.openxmlformats.org/officeDocument/2006/relationships/image" Target="../media/image3.wmf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35.bin"/><Relationship Id="rId3" Type="http://schemas.openxmlformats.org/officeDocument/2006/relationships/notesSlide" Target="../notesSlides/notesSlide64.xml"/><Relationship Id="rId7" Type="http://schemas.openxmlformats.org/officeDocument/2006/relationships/image" Target="../media/image2.wmf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25.vml"/><Relationship Id="rId6" Type="http://schemas.openxmlformats.org/officeDocument/2006/relationships/oleObject" Target="../embeddings/oleObject234.bin"/><Relationship Id="rId5" Type="http://schemas.openxmlformats.org/officeDocument/2006/relationships/image" Target="../media/image1.wmf"/><Relationship Id="rId4" Type="http://schemas.openxmlformats.org/officeDocument/2006/relationships/oleObject" Target="../embeddings/oleObject233.bin"/><Relationship Id="rId9" Type="http://schemas.openxmlformats.org/officeDocument/2006/relationships/image" Target="../media/image3.wmf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wmf"/><Relationship Id="rId3" Type="http://schemas.openxmlformats.org/officeDocument/2006/relationships/oleObject" Target="../embeddings/oleObject236.bin"/><Relationship Id="rId7" Type="http://schemas.openxmlformats.org/officeDocument/2006/relationships/oleObject" Target="../embeddings/oleObject238.bin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26.vml"/><Relationship Id="rId6" Type="http://schemas.openxmlformats.org/officeDocument/2006/relationships/image" Target="../media/image2.wmf"/><Relationship Id="rId5" Type="http://schemas.openxmlformats.org/officeDocument/2006/relationships/oleObject" Target="../embeddings/oleObject237.bin"/><Relationship Id="rId10" Type="http://schemas.openxmlformats.org/officeDocument/2006/relationships/oleObject" Target="../embeddings/oleObject240.bin"/><Relationship Id="rId4" Type="http://schemas.openxmlformats.org/officeDocument/2006/relationships/image" Target="../media/image1.wmf"/><Relationship Id="rId9" Type="http://schemas.openxmlformats.org/officeDocument/2006/relationships/oleObject" Target="../embeddings/oleObject239.bin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43.bin"/><Relationship Id="rId3" Type="http://schemas.openxmlformats.org/officeDocument/2006/relationships/notesSlide" Target="../notesSlides/notesSlide65.xml"/><Relationship Id="rId7" Type="http://schemas.openxmlformats.org/officeDocument/2006/relationships/image" Target="../media/image1.wmf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27.vml"/><Relationship Id="rId6" Type="http://schemas.openxmlformats.org/officeDocument/2006/relationships/oleObject" Target="../embeddings/oleObject242.bin"/><Relationship Id="rId5" Type="http://schemas.openxmlformats.org/officeDocument/2006/relationships/image" Target="../media/image3.wmf"/><Relationship Id="rId4" Type="http://schemas.openxmlformats.org/officeDocument/2006/relationships/oleObject" Target="../embeddings/oleObject241.bin"/><Relationship Id="rId9" Type="http://schemas.openxmlformats.org/officeDocument/2006/relationships/image" Target="../media/image2.wmf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46.bin"/><Relationship Id="rId3" Type="http://schemas.openxmlformats.org/officeDocument/2006/relationships/notesSlide" Target="../notesSlides/notesSlide68.xml"/><Relationship Id="rId7" Type="http://schemas.openxmlformats.org/officeDocument/2006/relationships/image" Target="../media/image2.wmf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28.vml"/><Relationship Id="rId6" Type="http://schemas.openxmlformats.org/officeDocument/2006/relationships/oleObject" Target="../embeddings/oleObject245.bin"/><Relationship Id="rId5" Type="http://schemas.openxmlformats.org/officeDocument/2006/relationships/image" Target="../media/image1.wmf"/><Relationship Id="rId4" Type="http://schemas.openxmlformats.org/officeDocument/2006/relationships/oleObject" Target="../embeddings/oleObject244.bin"/><Relationship Id="rId9" Type="http://schemas.openxmlformats.org/officeDocument/2006/relationships/image" Target="../media/image3.wmf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9.xml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29.vml"/><Relationship Id="rId5" Type="http://schemas.openxmlformats.org/officeDocument/2006/relationships/image" Target="../media/image50.wmf"/><Relationship Id="rId4" Type="http://schemas.openxmlformats.org/officeDocument/2006/relationships/oleObject" Target="../embeddings/oleObject247.bin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0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0.vml"/><Relationship Id="rId5" Type="http://schemas.openxmlformats.org/officeDocument/2006/relationships/image" Target="../media/image51.wmf"/><Relationship Id="rId4" Type="http://schemas.openxmlformats.org/officeDocument/2006/relationships/oleObject" Target="../embeddings/oleObject248.bin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wmf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3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52.wmf"/><Relationship Id="rId4" Type="http://schemas.openxmlformats.org/officeDocument/2006/relationships/image" Target="../media/image4.wmf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0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0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52.wmf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wmf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4.wmf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标题 8"/>
          <p:cNvSpPr>
            <a:spLocks noGrp="1"/>
          </p:cNvSpPr>
          <p:nvPr>
            <p:ph type="ctrTitle"/>
          </p:nvPr>
        </p:nvSpPr>
        <p:spPr>
          <a:xfrm>
            <a:off x="1938339" y="1843089"/>
            <a:ext cx="4937125" cy="1470025"/>
          </a:xfrm>
        </p:spPr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Chapter 7:</a:t>
            </a:r>
            <a:br>
              <a:rPr lang="en-US" altLang="zh-CN" dirty="0">
                <a:ea typeface="宋体" panose="02010600030101010101" pitchFamily="2" charset="-122"/>
              </a:rPr>
            </a:br>
            <a:r>
              <a:rPr lang="en-US" altLang="zh-CN" dirty="0">
                <a:ea typeface="宋体" panose="02010600030101010101" pitchFamily="2" charset="-122"/>
              </a:rPr>
              <a:t>Wireless </a:t>
            </a:r>
            <a:r>
              <a:rPr lang="en-US" altLang="zh-CN" b="1" dirty="0">
                <a:ea typeface="宋体" panose="02010600030101010101" pitchFamily="2" charset="-122"/>
              </a:rPr>
              <a:t>and Mobile Networks</a:t>
            </a:r>
            <a:endParaRPr lang="zh-CN" altLang="en-US" b="1" dirty="0">
              <a:ea typeface="宋体" panose="02010600030101010101" pitchFamily="2" charset="-122"/>
            </a:endParaRPr>
          </a:p>
        </p:txBody>
      </p:sp>
      <p:sp>
        <p:nvSpPr>
          <p:cNvPr id="14339" name="副标题 9"/>
          <p:cNvSpPr>
            <a:spLocks noGrp="1"/>
          </p:cNvSpPr>
          <p:nvPr>
            <p:ph type="subTitle" idx="1"/>
          </p:nvPr>
        </p:nvSpPr>
        <p:spPr>
          <a:xfrm>
            <a:off x="1938339" y="3581400"/>
            <a:ext cx="4911725" cy="1752600"/>
          </a:xfrm>
        </p:spPr>
        <p:txBody>
          <a:bodyPr/>
          <a:lstStyle/>
          <a:p>
            <a:pPr algn="l"/>
            <a:r>
              <a:rPr lang="en-US" altLang="zh-CN" dirty="0">
                <a:latin typeface="+mn-lt"/>
                <a:ea typeface="宋体" panose="02010600030101010101" pitchFamily="2" charset="-122"/>
              </a:rPr>
              <a:t>Yanmin Zhu</a:t>
            </a:r>
          </a:p>
          <a:p>
            <a:pPr algn="l"/>
            <a:r>
              <a:rPr lang="en-US" altLang="zh-CN">
                <a:latin typeface="+mn-lt"/>
                <a:ea typeface="宋体" panose="02010600030101010101" pitchFamily="2" charset="-122"/>
              </a:rPr>
              <a:t>School of Computers</a:t>
            </a:r>
            <a:endParaRPr lang="zh-CN" altLang="en-US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4341" name="Picture 9"/>
          <p:cNvSpPr>
            <a:spLocks noChangeAspect="1" noChangeArrowheads="1"/>
          </p:cNvSpPr>
          <p:nvPr/>
        </p:nvSpPr>
        <p:spPr bwMode="auto">
          <a:xfrm>
            <a:off x="7651750" y="561975"/>
            <a:ext cx="2597150" cy="321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45F52242-8179-400E-849A-BDFCAC0A3A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1200559-3FE1-47AD-B526-98C97DF9B748}" type="slidenum">
              <a:rPr lang="en-US" altLang="zh-CN" smtClean="0"/>
              <a:pPr>
                <a:defRPr/>
              </a:pPr>
              <a:t>1</a:t>
            </a:fld>
            <a:endParaRPr lang="en-US" altLang="zh-CN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占位符 3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Already finished all layers in the stack, why </a:t>
            </a:r>
            <a:r>
              <a:rPr lang="en-US" altLang="zh-CN" dirty="0">
                <a:solidFill>
                  <a:schemeClr val="accent3"/>
                </a:solidFill>
              </a:rPr>
              <a:t>a separate chapter</a:t>
            </a:r>
            <a:r>
              <a:rPr lang="en-US" altLang="zh-CN" dirty="0"/>
              <a:t> for wireless and mobile networks?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3314BE25-C54C-4E53-8DC3-FCBA498C54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769371F-0F95-4BDF-9A9A-7FF549C12214}" type="slidenum">
              <a:rPr lang="en-US" altLang="zh-CN" smtClean="0"/>
              <a:t>2</a:t>
            </a:fld>
            <a:endParaRPr lang="en-US" altLang="zh-CN" dirty="0"/>
          </a:p>
        </p:txBody>
      </p:sp>
      <p:sp>
        <p:nvSpPr>
          <p:cNvPr id="5" name="文本框 4"/>
          <p:cNvSpPr txBox="1"/>
          <p:nvPr/>
        </p:nvSpPr>
        <p:spPr>
          <a:xfrm>
            <a:off x="3829106" y="5079117"/>
            <a:ext cx="4666149" cy="46166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b="1" dirty="0">
                <a:solidFill>
                  <a:schemeClr val="bg1"/>
                </a:solidFill>
                <a:latin typeface="+mn-lt"/>
                <a:ea typeface="+mn-ea"/>
              </a:rPr>
              <a:t>Key differences: Wireless and mobile</a:t>
            </a:r>
            <a:endParaRPr lang="zh-CN" altLang="en-US" b="1" dirty="0">
              <a:solidFill>
                <a:schemeClr val="bg1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Considering </a:t>
            </a:r>
            <a:r>
              <a:rPr lang="en-US" altLang="zh-CN" dirty="0">
                <a:solidFill>
                  <a:schemeClr val="accent2">
                    <a:lumMod val="40000"/>
                    <a:lumOff val="60000"/>
                  </a:schemeClr>
                </a:solidFill>
              </a:rPr>
              <a:t>wireless characteristics</a:t>
            </a:r>
            <a:r>
              <a:rPr lang="en-US" altLang="zh-CN" dirty="0"/>
              <a:t>, what shall be different on link layer, network layer, transport layer and application layer?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4EDEA2BA-D227-43E4-BA8B-7CCE30777E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769371F-0F95-4BDF-9A9A-7FF549C12214}" type="slidenum">
              <a:rPr lang="en-US" altLang="zh-CN" smtClean="0"/>
              <a:t>3</a:t>
            </a:fld>
            <a:endParaRPr lang="en-US" altLang="zh-CN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Considering </a:t>
            </a:r>
            <a:r>
              <a:rPr lang="en-US" altLang="zh-CN" dirty="0">
                <a:solidFill>
                  <a:schemeClr val="accent2">
                    <a:lumMod val="40000"/>
                    <a:lumOff val="60000"/>
                  </a:schemeClr>
                </a:solidFill>
              </a:rPr>
              <a:t>mobility</a:t>
            </a:r>
            <a:r>
              <a:rPr lang="en-US" altLang="zh-CN" dirty="0"/>
              <a:t>, what shall be different on link layer, network layer, transport layer and application layer?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0A840C76-CC46-4768-A15F-B3B454ECA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769371F-0F95-4BDF-9A9A-7FF549C12214}" type="slidenum">
              <a:rPr lang="en-US" altLang="zh-CN" smtClean="0"/>
              <a:t>4</a:t>
            </a:fld>
            <a:endParaRPr lang="en-US" altLang="zh-CN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Chapter 7 outline</a:t>
            </a:r>
          </a:p>
        </p:txBody>
      </p:sp>
      <p:sp>
        <p:nvSpPr>
          <p:cNvPr id="3077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720725" indent="-720725">
              <a:buNone/>
            </a:pPr>
            <a:r>
              <a:rPr lang="en-US" altLang="zh-CN" dirty="0"/>
              <a:t>7.1 Introduction </a:t>
            </a:r>
          </a:p>
          <a:p>
            <a:pPr marL="720725" indent="-720725">
              <a:buNone/>
            </a:pPr>
            <a:r>
              <a:rPr lang="en-US" altLang="zh-CN" dirty="0"/>
              <a:t>7.2 Wireless links and network characteristics</a:t>
            </a:r>
          </a:p>
          <a:p>
            <a:pPr marL="720725" indent="-720725">
              <a:buNone/>
            </a:pPr>
            <a:r>
              <a:rPr lang="en-US" altLang="zh-CN" dirty="0"/>
              <a:t>7.3 </a:t>
            </a:r>
            <a:r>
              <a:rPr lang="en-US" altLang="zh-CN" dirty="0" err="1"/>
              <a:t>WiFi</a:t>
            </a:r>
            <a:r>
              <a:rPr lang="en-US" altLang="zh-CN" dirty="0"/>
              <a:t>: 802.11 wireless LANs</a:t>
            </a:r>
            <a:endParaRPr lang="en-US" altLang="ja-JP" dirty="0"/>
          </a:p>
          <a:p>
            <a:pPr marL="720725" indent="-720725">
              <a:buNone/>
            </a:pPr>
            <a:r>
              <a:rPr lang="en-US" altLang="zh-CN" dirty="0"/>
              <a:t>7.4 Cellular Internet access</a:t>
            </a:r>
          </a:p>
          <a:p>
            <a:pPr marL="720725" indent="-720725">
              <a:buNone/>
            </a:pPr>
            <a:r>
              <a:rPr lang="en-US" altLang="zh-CN" dirty="0"/>
              <a:t>7.5 Mobility management: principles</a:t>
            </a:r>
          </a:p>
          <a:p>
            <a:pPr marL="720725" indent="-720725">
              <a:buNone/>
            </a:pPr>
            <a:r>
              <a:rPr lang="en-US" altLang="zh-CN" dirty="0"/>
              <a:t>7.6 Mobile IP</a:t>
            </a:r>
          </a:p>
          <a:p>
            <a:pPr marL="720725" indent="-720725">
              <a:buNone/>
            </a:pPr>
            <a:r>
              <a:rPr lang="en-US" altLang="zh-CN" dirty="0"/>
              <a:t>7.7 Handling mobility in cellular networks</a:t>
            </a:r>
          </a:p>
          <a:p>
            <a:pPr marL="720725" indent="-720725">
              <a:buNone/>
            </a:pPr>
            <a:r>
              <a:rPr lang="en-US" altLang="zh-CN" dirty="0"/>
              <a:t>7.8 Impact on higher-layer protocols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789F36FE-68FA-42A5-8CE8-4DE020D235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5</a:t>
            </a:fld>
            <a:endParaRPr lang="en-US" altLang="zh-CN"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Chapter 7 outline</a:t>
            </a:r>
          </a:p>
        </p:txBody>
      </p:sp>
      <p:sp>
        <p:nvSpPr>
          <p:cNvPr id="3077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720725" indent="-720725">
              <a:buNone/>
            </a:pPr>
            <a:r>
              <a:rPr lang="en-US" altLang="zh-CN" dirty="0">
                <a:solidFill>
                  <a:schemeClr val="accent2"/>
                </a:solidFill>
              </a:rPr>
              <a:t>7.1 Introduction </a:t>
            </a:r>
          </a:p>
          <a:p>
            <a:pPr marL="720725" indent="-720725">
              <a:buNone/>
            </a:pPr>
            <a:r>
              <a:rPr lang="en-US" altLang="zh-CN" dirty="0"/>
              <a:t>7.2 Wireless links and network characteristics</a:t>
            </a:r>
          </a:p>
          <a:p>
            <a:pPr marL="720725" indent="-720725">
              <a:buNone/>
            </a:pPr>
            <a:r>
              <a:rPr lang="en-US" altLang="zh-CN" dirty="0"/>
              <a:t>7.3 </a:t>
            </a:r>
            <a:r>
              <a:rPr lang="en-US" altLang="zh-CN" dirty="0" err="1"/>
              <a:t>WiFi</a:t>
            </a:r>
            <a:r>
              <a:rPr lang="en-US" altLang="zh-CN" dirty="0"/>
              <a:t>: 802.11 wireless LANs</a:t>
            </a:r>
            <a:endParaRPr lang="en-US" altLang="ja-JP" dirty="0"/>
          </a:p>
          <a:p>
            <a:pPr marL="720725" indent="-720725">
              <a:buNone/>
            </a:pPr>
            <a:r>
              <a:rPr lang="en-US" altLang="zh-CN" dirty="0"/>
              <a:t>7.4 Cellular Internet access</a:t>
            </a:r>
          </a:p>
          <a:p>
            <a:pPr marL="720725" indent="-720725">
              <a:buNone/>
            </a:pPr>
            <a:r>
              <a:rPr lang="en-US" altLang="zh-CN" dirty="0"/>
              <a:t>7.5 Mobility management: principles</a:t>
            </a:r>
          </a:p>
          <a:p>
            <a:pPr marL="720725" indent="-720725">
              <a:buNone/>
            </a:pPr>
            <a:r>
              <a:rPr lang="en-US" altLang="zh-CN" dirty="0"/>
              <a:t>7.6 Mobile IP</a:t>
            </a:r>
          </a:p>
          <a:p>
            <a:pPr marL="720725" indent="-720725">
              <a:buNone/>
            </a:pPr>
            <a:r>
              <a:rPr lang="en-US" altLang="zh-CN" dirty="0"/>
              <a:t>7.7 Handling mobility in cellular networks</a:t>
            </a:r>
          </a:p>
          <a:p>
            <a:pPr marL="720725" indent="-720725">
              <a:buNone/>
            </a:pPr>
            <a:r>
              <a:rPr lang="en-US" altLang="zh-CN" dirty="0"/>
              <a:t>7.8 Impact on higher-layer protocols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7E584B46-9E39-4873-80B0-BC24A53554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6</a:t>
            </a:fld>
            <a:endParaRPr lang="en-US" altLang="zh-CN" dirty="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Elements of a wireless network</a:t>
            </a:r>
          </a:p>
        </p:txBody>
      </p:sp>
      <p:sp>
        <p:nvSpPr>
          <p:cNvPr id="30725" name="Oval 5"/>
          <p:cNvSpPr>
            <a:spLocks noChangeArrowheads="1"/>
          </p:cNvSpPr>
          <p:nvPr/>
        </p:nvSpPr>
        <p:spPr bwMode="auto">
          <a:xfrm>
            <a:off x="6464301" y="4667250"/>
            <a:ext cx="1755775" cy="1625600"/>
          </a:xfrm>
          <a:prstGeom prst="ellipse">
            <a:avLst/>
          </a:prstGeom>
          <a:solidFill>
            <a:srgbClr val="99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grpSp>
        <p:nvGrpSpPr>
          <p:cNvPr id="2" name="Group 6"/>
          <p:cNvGrpSpPr/>
          <p:nvPr/>
        </p:nvGrpSpPr>
        <p:grpSpPr bwMode="auto">
          <a:xfrm>
            <a:off x="4583113" y="2781301"/>
            <a:ext cx="2362200" cy="1762125"/>
            <a:chOff x="3839" y="1737"/>
            <a:chExt cx="1488" cy="1110"/>
          </a:xfrm>
          <a:gradFill flip="none" rotWithShape="1">
            <a:gsLst>
              <a:gs pos="0">
                <a:schemeClr val="accent1">
                  <a:tint val="66000"/>
                  <a:satMod val="160000"/>
                </a:schemeClr>
              </a:gs>
              <a:gs pos="50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2700000" scaled="1"/>
            <a:tileRect/>
          </a:gradFill>
        </p:grpSpPr>
        <p:sp>
          <p:nvSpPr>
            <p:cNvPr id="1096" name="Freeform 7"/>
            <p:cNvSpPr/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19 w 2135"/>
                <a:gd name="T1" fmla="*/ 435 h 1662"/>
                <a:gd name="T2" fmla="*/ 73 w 2135"/>
                <a:gd name="T3" fmla="*/ 51 h 1662"/>
                <a:gd name="T4" fmla="*/ 458 w 2135"/>
                <a:gd name="T5" fmla="*/ 131 h 1662"/>
                <a:gd name="T6" fmla="*/ 843 w 2135"/>
                <a:gd name="T7" fmla="*/ 67 h 1662"/>
                <a:gd name="T8" fmla="*/ 1395 w 2135"/>
                <a:gd name="T9" fmla="*/ 271 h 1662"/>
                <a:gd name="T10" fmla="*/ 1403 w 2135"/>
                <a:gd name="T11" fmla="*/ 764 h 1662"/>
                <a:gd name="T12" fmla="*/ 1102 w 2135"/>
                <a:gd name="T13" fmla="*/ 1069 h 1662"/>
                <a:gd name="T14" fmla="*/ 567 w 2135"/>
                <a:gd name="T15" fmla="*/ 1012 h 1662"/>
                <a:gd name="T16" fmla="*/ 349 w 2135"/>
                <a:gd name="T17" fmla="*/ 848 h 1662"/>
                <a:gd name="T18" fmla="*/ 128 w 2135"/>
                <a:gd name="T19" fmla="*/ 712 h 1662"/>
                <a:gd name="T20" fmla="*/ 19 w 2135"/>
                <a:gd name="T21" fmla="*/ 435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097" name="Text Box 8"/>
            <p:cNvSpPr txBox="1">
              <a:spLocks noChangeArrowheads="1"/>
            </p:cNvSpPr>
            <p:nvPr/>
          </p:nvSpPr>
          <p:spPr bwMode="auto">
            <a:xfrm>
              <a:off x="4098" y="1947"/>
              <a:ext cx="1046" cy="523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none">
              <a:spAutoFit/>
            </a:bodyPr>
            <a:lstStyle/>
            <a:p>
              <a:pPr algn="ctr" eaLnBrk="1" hangingPunct="1">
                <a:defRPr/>
              </a:pPr>
              <a:r>
                <a:rPr lang="en-US" altLang="zh-CN" dirty="0">
                  <a:latin typeface="+mn-lt"/>
                  <a:ea typeface="+mn-ea"/>
                </a:rPr>
                <a:t>network </a:t>
              </a:r>
            </a:p>
            <a:p>
              <a:pPr algn="ctr" eaLnBrk="1" hangingPunct="1">
                <a:defRPr/>
              </a:pPr>
              <a:r>
                <a:rPr lang="en-US" altLang="zh-CN" dirty="0">
                  <a:latin typeface="+mn-lt"/>
                  <a:ea typeface="+mn-ea"/>
                </a:rPr>
                <a:t>infrastructure</a:t>
              </a:r>
            </a:p>
          </p:txBody>
        </p:sp>
      </p:grpSp>
      <p:pic>
        <p:nvPicPr>
          <p:cNvPr id="30727" name="Picture 9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9326" y="5245100"/>
            <a:ext cx="2143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28" name="Group 10"/>
          <p:cNvGrpSpPr/>
          <p:nvPr/>
        </p:nvGrpSpPr>
        <p:grpSpPr bwMode="auto">
          <a:xfrm>
            <a:off x="2671764" y="1709738"/>
            <a:ext cx="1755775" cy="1625600"/>
            <a:chOff x="567" y="1326"/>
            <a:chExt cx="1106" cy="1024"/>
          </a:xfrm>
        </p:grpSpPr>
        <p:sp>
          <p:nvSpPr>
            <p:cNvPr id="30781" name="Oval 11"/>
            <p:cNvSpPr>
              <a:spLocks noChangeArrowheads="1"/>
            </p:cNvSpPr>
            <p:nvPr/>
          </p:nvSpPr>
          <p:spPr bwMode="auto">
            <a:xfrm>
              <a:off x="567" y="1326"/>
              <a:ext cx="1106" cy="1024"/>
            </a:xfrm>
            <a:prstGeom prst="ellipse">
              <a:avLst/>
            </a:pr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pic>
          <p:nvPicPr>
            <p:cNvPr id="30782" name="Picture 12" descr="31u_bnrz[1]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035" y="1785"/>
              <a:ext cx="212" cy="135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0783" name="Group 13"/>
            <p:cNvGrpSpPr/>
            <p:nvPr/>
          </p:nvGrpSpPr>
          <p:grpSpPr bwMode="auto">
            <a:xfrm>
              <a:off x="1221" y="1447"/>
              <a:ext cx="252" cy="288"/>
              <a:chOff x="2870" y="1518"/>
              <a:chExt cx="292" cy="320"/>
            </a:xfrm>
          </p:grpSpPr>
          <p:graphicFrame>
            <p:nvGraphicFramePr>
              <p:cNvPr id="30790" name="Object 14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59214" name="Clip" r:id="rId6" imgW="826770" imgH="840105" progId="MS_ClipArt_Gallery.2">
                      <p:embed/>
                    </p:oleObj>
                  </mc:Choice>
                  <mc:Fallback>
                    <p:oleObj name="Clip" r:id="rId6" imgW="826770" imgH="840105" progId="MS_ClipArt_Gallery.2">
                      <p:embed/>
                      <p:pic>
                        <p:nvPicPr>
                          <p:cNvPr id="30790" name="Object 1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791" name="Object 15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59215" name="Clip" r:id="rId8" imgW="1268095" imgH="1199515" progId="MS_ClipArt_Gallery.2">
                      <p:embed/>
                    </p:oleObj>
                  </mc:Choice>
                  <mc:Fallback>
                    <p:oleObj name="Clip" r:id="rId8" imgW="1268095" imgH="1199515" progId="MS_ClipArt_Gallery.2">
                      <p:embed/>
                      <p:pic>
                        <p:nvPicPr>
                          <p:cNvPr id="30791" name="Object 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30784" name="Group 16"/>
            <p:cNvGrpSpPr/>
            <p:nvPr/>
          </p:nvGrpSpPr>
          <p:grpSpPr bwMode="auto">
            <a:xfrm>
              <a:off x="869" y="1379"/>
              <a:ext cx="252" cy="288"/>
              <a:chOff x="2870" y="1518"/>
              <a:chExt cx="292" cy="320"/>
            </a:xfrm>
          </p:grpSpPr>
          <p:graphicFrame>
            <p:nvGraphicFramePr>
              <p:cNvPr id="30788" name="Object 17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59216" name="Clip" r:id="rId10" imgW="826770" imgH="840105" progId="MS_ClipArt_Gallery.2">
                      <p:embed/>
                    </p:oleObj>
                  </mc:Choice>
                  <mc:Fallback>
                    <p:oleObj name="Clip" r:id="rId10" imgW="826770" imgH="840105" progId="MS_ClipArt_Gallery.2">
                      <p:embed/>
                      <p:pic>
                        <p:nvPicPr>
                          <p:cNvPr id="30788" name="Object 1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789" name="Object 18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59217" name="Clip" r:id="rId11" imgW="1268095" imgH="1199515" progId="MS_ClipArt_Gallery.2">
                      <p:embed/>
                    </p:oleObj>
                  </mc:Choice>
                  <mc:Fallback>
                    <p:oleObj name="Clip" r:id="rId11" imgW="1268095" imgH="1199515" progId="MS_ClipArt_Gallery.2">
                      <p:embed/>
                      <p:pic>
                        <p:nvPicPr>
                          <p:cNvPr id="30789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30785" name="Group 19"/>
            <p:cNvGrpSpPr/>
            <p:nvPr/>
          </p:nvGrpSpPr>
          <p:grpSpPr bwMode="auto">
            <a:xfrm>
              <a:off x="727" y="1878"/>
              <a:ext cx="252" cy="288"/>
              <a:chOff x="2870" y="1518"/>
              <a:chExt cx="292" cy="320"/>
            </a:xfrm>
          </p:grpSpPr>
          <p:graphicFrame>
            <p:nvGraphicFramePr>
              <p:cNvPr id="30786" name="Object 20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59218" name="Clip" r:id="rId12" imgW="826770" imgH="840105" progId="MS_ClipArt_Gallery.2">
                      <p:embed/>
                    </p:oleObj>
                  </mc:Choice>
                  <mc:Fallback>
                    <p:oleObj name="Clip" r:id="rId12" imgW="826770" imgH="840105" progId="MS_ClipArt_Gallery.2">
                      <p:embed/>
                      <p:pic>
                        <p:nvPicPr>
                          <p:cNvPr id="30786" name="Object 2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787" name="Object 21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59219" name="Clip" r:id="rId13" imgW="1268095" imgH="1199515" progId="MS_ClipArt_Gallery.2">
                      <p:embed/>
                    </p:oleObj>
                  </mc:Choice>
                  <mc:Fallback>
                    <p:oleObj name="Clip" r:id="rId13" imgW="1268095" imgH="1199515" progId="MS_ClipArt_Gallery.2">
                      <p:embed/>
                      <p:pic>
                        <p:nvPicPr>
                          <p:cNvPr id="30787" name="Object 2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30729" name="Line 22"/>
          <p:cNvSpPr>
            <a:spLocks noChangeShapeType="1"/>
          </p:cNvSpPr>
          <p:nvPr/>
        </p:nvSpPr>
        <p:spPr bwMode="auto">
          <a:xfrm>
            <a:off x="3700463" y="2711451"/>
            <a:ext cx="900112" cy="3921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0730" name="Oval 23"/>
          <p:cNvSpPr>
            <a:spLocks noChangeArrowheads="1"/>
          </p:cNvSpPr>
          <p:nvPr/>
        </p:nvSpPr>
        <p:spPr bwMode="auto">
          <a:xfrm>
            <a:off x="2767014" y="3632200"/>
            <a:ext cx="1755775" cy="1625600"/>
          </a:xfrm>
          <a:prstGeom prst="ellipse">
            <a:avLst/>
          </a:prstGeom>
          <a:solidFill>
            <a:srgbClr val="99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pic>
        <p:nvPicPr>
          <p:cNvPr id="30731" name="Picture 24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0288" y="4300538"/>
            <a:ext cx="2143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32" name="Group 25"/>
          <p:cNvGrpSpPr/>
          <p:nvPr/>
        </p:nvGrpSpPr>
        <p:grpSpPr bwMode="auto">
          <a:xfrm>
            <a:off x="3557588" y="4651375"/>
            <a:ext cx="400050" cy="457200"/>
            <a:chOff x="2870" y="1518"/>
            <a:chExt cx="292" cy="320"/>
          </a:xfrm>
        </p:grpSpPr>
        <p:graphicFrame>
          <p:nvGraphicFramePr>
            <p:cNvPr id="30779" name="Object 26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20" name="Clip" r:id="rId14" imgW="826770" imgH="840105" progId="MS_ClipArt_Gallery.2">
                    <p:embed/>
                  </p:oleObj>
                </mc:Choice>
                <mc:Fallback>
                  <p:oleObj name="Clip" r:id="rId14" imgW="826770" imgH="840105" progId="MS_ClipArt_Gallery.2">
                    <p:embed/>
                    <p:pic>
                      <p:nvPicPr>
                        <p:cNvPr id="30779" name="Object 2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80" name="Object 27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21" name="Clip" r:id="rId15" imgW="1268095" imgH="1199515" progId="MS_ClipArt_Gallery.2">
                    <p:embed/>
                  </p:oleObj>
                </mc:Choice>
                <mc:Fallback>
                  <p:oleObj name="Clip" r:id="rId15" imgW="1268095" imgH="1199515" progId="MS_ClipArt_Gallery.2">
                    <p:embed/>
                    <p:pic>
                      <p:nvPicPr>
                        <p:cNvPr id="30780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0733" name="Group 28"/>
          <p:cNvGrpSpPr/>
          <p:nvPr/>
        </p:nvGrpSpPr>
        <p:grpSpPr bwMode="auto">
          <a:xfrm>
            <a:off x="3406775" y="3702050"/>
            <a:ext cx="400050" cy="457200"/>
            <a:chOff x="2870" y="1518"/>
            <a:chExt cx="292" cy="320"/>
          </a:xfrm>
        </p:grpSpPr>
        <p:graphicFrame>
          <p:nvGraphicFramePr>
            <p:cNvPr id="30777" name="Object 29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22" name="Clip" r:id="rId16" imgW="826770" imgH="840105" progId="MS_ClipArt_Gallery.2">
                    <p:embed/>
                  </p:oleObj>
                </mc:Choice>
                <mc:Fallback>
                  <p:oleObj name="Clip" r:id="rId16" imgW="826770" imgH="840105" progId="MS_ClipArt_Gallery.2">
                    <p:embed/>
                    <p:pic>
                      <p:nvPicPr>
                        <p:cNvPr id="30777" name="Object 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78" name="Object 30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23" name="Clip" r:id="rId17" imgW="1268095" imgH="1199515" progId="MS_ClipArt_Gallery.2">
                    <p:embed/>
                  </p:oleObj>
                </mc:Choice>
                <mc:Fallback>
                  <p:oleObj name="Clip" r:id="rId17" imgW="1268095" imgH="1199515" progId="MS_ClipArt_Gallery.2">
                    <p:embed/>
                    <p:pic>
                      <p:nvPicPr>
                        <p:cNvPr id="30778" name="Object 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0734" name="Group 31"/>
          <p:cNvGrpSpPr/>
          <p:nvPr/>
        </p:nvGrpSpPr>
        <p:grpSpPr bwMode="auto">
          <a:xfrm>
            <a:off x="3021013" y="4508500"/>
            <a:ext cx="400050" cy="457200"/>
            <a:chOff x="2870" y="1518"/>
            <a:chExt cx="292" cy="320"/>
          </a:xfrm>
        </p:grpSpPr>
        <p:graphicFrame>
          <p:nvGraphicFramePr>
            <p:cNvPr id="30775" name="Object 32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24" name="Clip" r:id="rId18" imgW="826770" imgH="840105" progId="MS_ClipArt_Gallery.2">
                    <p:embed/>
                  </p:oleObj>
                </mc:Choice>
                <mc:Fallback>
                  <p:oleObj name="Clip" r:id="rId18" imgW="826770" imgH="840105" progId="MS_ClipArt_Gallery.2">
                    <p:embed/>
                    <p:pic>
                      <p:nvPicPr>
                        <p:cNvPr id="30775" name="Object 3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76" name="Object 33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25" name="Clip" r:id="rId19" imgW="1268095" imgH="1199515" progId="MS_ClipArt_Gallery.2">
                    <p:embed/>
                  </p:oleObj>
                </mc:Choice>
                <mc:Fallback>
                  <p:oleObj name="Clip" r:id="rId19" imgW="1268095" imgH="1199515" progId="MS_ClipArt_Gallery.2">
                    <p:embed/>
                    <p:pic>
                      <p:nvPicPr>
                        <p:cNvPr id="30776" name="Object 3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0735" name="Line 34"/>
          <p:cNvSpPr>
            <a:spLocks noChangeShapeType="1"/>
          </p:cNvSpPr>
          <p:nvPr/>
        </p:nvSpPr>
        <p:spPr bwMode="auto">
          <a:xfrm flipV="1">
            <a:off x="3721101" y="3721100"/>
            <a:ext cx="974725" cy="7254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30736" name="Group 35"/>
          <p:cNvGrpSpPr/>
          <p:nvPr/>
        </p:nvGrpSpPr>
        <p:grpSpPr bwMode="auto">
          <a:xfrm>
            <a:off x="2897188" y="3960813"/>
            <a:ext cx="400050" cy="457200"/>
            <a:chOff x="2870" y="1518"/>
            <a:chExt cx="292" cy="320"/>
          </a:xfrm>
        </p:grpSpPr>
        <p:graphicFrame>
          <p:nvGraphicFramePr>
            <p:cNvPr id="30773" name="Object 36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26" name="Clip" r:id="rId20" imgW="826770" imgH="840105" progId="MS_ClipArt_Gallery.2">
                    <p:embed/>
                  </p:oleObj>
                </mc:Choice>
                <mc:Fallback>
                  <p:oleObj name="Clip" r:id="rId20" imgW="826770" imgH="840105" progId="MS_ClipArt_Gallery.2">
                    <p:embed/>
                    <p:pic>
                      <p:nvPicPr>
                        <p:cNvPr id="30773" name="Object 3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74" name="Object 37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27" name="Clip" r:id="rId21" imgW="1268095" imgH="1199515" progId="MS_ClipArt_Gallery.2">
                    <p:embed/>
                  </p:oleObj>
                </mc:Choice>
                <mc:Fallback>
                  <p:oleObj name="Clip" r:id="rId21" imgW="1268095" imgH="1199515" progId="MS_ClipArt_Gallery.2">
                    <p:embed/>
                    <p:pic>
                      <p:nvPicPr>
                        <p:cNvPr id="30774" name="Object 3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0737" name="Oval 38"/>
          <p:cNvSpPr>
            <a:spLocks noChangeArrowheads="1"/>
          </p:cNvSpPr>
          <p:nvPr/>
        </p:nvSpPr>
        <p:spPr bwMode="auto">
          <a:xfrm>
            <a:off x="5154614" y="4583113"/>
            <a:ext cx="1755775" cy="1625600"/>
          </a:xfrm>
          <a:prstGeom prst="ellipse">
            <a:avLst/>
          </a:prstGeom>
          <a:solidFill>
            <a:srgbClr val="99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pic>
        <p:nvPicPr>
          <p:cNvPr id="30738" name="Picture 39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7888" y="5265738"/>
            <a:ext cx="2143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39" name="Group 40"/>
          <p:cNvGrpSpPr/>
          <p:nvPr/>
        </p:nvGrpSpPr>
        <p:grpSpPr bwMode="auto">
          <a:xfrm>
            <a:off x="5945188" y="5616575"/>
            <a:ext cx="400050" cy="457200"/>
            <a:chOff x="2870" y="1518"/>
            <a:chExt cx="292" cy="320"/>
          </a:xfrm>
        </p:grpSpPr>
        <p:graphicFrame>
          <p:nvGraphicFramePr>
            <p:cNvPr id="30771" name="Object 41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28" name="Clip" r:id="rId22" imgW="826770" imgH="840105" progId="MS_ClipArt_Gallery.2">
                    <p:embed/>
                  </p:oleObj>
                </mc:Choice>
                <mc:Fallback>
                  <p:oleObj name="Clip" r:id="rId22" imgW="826770" imgH="840105" progId="MS_ClipArt_Gallery.2">
                    <p:embed/>
                    <p:pic>
                      <p:nvPicPr>
                        <p:cNvPr id="30771" name="Object 4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72" name="Object 42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29" name="Clip" r:id="rId23" imgW="1268095" imgH="1199515" progId="MS_ClipArt_Gallery.2">
                    <p:embed/>
                  </p:oleObj>
                </mc:Choice>
                <mc:Fallback>
                  <p:oleObj name="Clip" r:id="rId23" imgW="1268095" imgH="1199515" progId="MS_ClipArt_Gallery.2">
                    <p:embed/>
                    <p:pic>
                      <p:nvPicPr>
                        <p:cNvPr id="30772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0740" name="Group 43"/>
          <p:cNvGrpSpPr/>
          <p:nvPr/>
        </p:nvGrpSpPr>
        <p:grpSpPr bwMode="auto">
          <a:xfrm>
            <a:off x="6146800" y="4672013"/>
            <a:ext cx="400050" cy="457200"/>
            <a:chOff x="2870" y="1518"/>
            <a:chExt cx="292" cy="320"/>
          </a:xfrm>
        </p:grpSpPr>
        <p:graphicFrame>
          <p:nvGraphicFramePr>
            <p:cNvPr id="30769" name="Object 44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30" name="Clip" r:id="rId24" imgW="826770" imgH="840105" progId="MS_ClipArt_Gallery.2">
                    <p:embed/>
                  </p:oleObj>
                </mc:Choice>
                <mc:Fallback>
                  <p:oleObj name="Clip" r:id="rId24" imgW="826770" imgH="840105" progId="MS_ClipArt_Gallery.2">
                    <p:embed/>
                    <p:pic>
                      <p:nvPicPr>
                        <p:cNvPr id="30769" name="Object 4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70" name="Object 45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31" name="Clip" r:id="rId25" imgW="1268095" imgH="1199515" progId="MS_ClipArt_Gallery.2">
                    <p:embed/>
                  </p:oleObj>
                </mc:Choice>
                <mc:Fallback>
                  <p:oleObj name="Clip" r:id="rId25" imgW="1268095" imgH="1199515" progId="MS_ClipArt_Gallery.2">
                    <p:embed/>
                    <p:pic>
                      <p:nvPicPr>
                        <p:cNvPr id="30770" name="Object 4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0741" name="Group 46"/>
          <p:cNvGrpSpPr/>
          <p:nvPr/>
        </p:nvGrpSpPr>
        <p:grpSpPr bwMode="auto">
          <a:xfrm>
            <a:off x="5408613" y="5473700"/>
            <a:ext cx="400050" cy="457200"/>
            <a:chOff x="2870" y="1518"/>
            <a:chExt cx="292" cy="320"/>
          </a:xfrm>
        </p:grpSpPr>
        <p:graphicFrame>
          <p:nvGraphicFramePr>
            <p:cNvPr id="30767" name="Object 47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32" name="Clip" r:id="rId26" imgW="826770" imgH="840105" progId="MS_ClipArt_Gallery.2">
                    <p:embed/>
                  </p:oleObj>
                </mc:Choice>
                <mc:Fallback>
                  <p:oleObj name="Clip" r:id="rId26" imgW="826770" imgH="840105" progId="MS_ClipArt_Gallery.2">
                    <p:embed/>
                    <p:pic>
                      <p:nvPicPr>
                        <p:cNvPr id="30767" name="Object 4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68" name="Object 48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33" name="Clip" r:id="rId27" imgW="1268095" imgH="1199515" progId="MS_ClipArt_Gallery.2">
                    <p:embed/>
                  </p:oleObj>
                </mc:Choice>
                <mc:Fallback>
                  <p:oleObj name="Clip" r:id="rId27" imgW="1268095" imgH="1199515" progId="MS_ClipArt_Gallery.2">
                    <p:embed/>
                    <p:pic>
                      <p:nvPicPr>
                        <p:cNvPr id="30768" name="Object 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0742" name="Group 49"/>
          <p:cNvGrpSpPr/>
          <p:nvPr/>
        </p:nvGrpSpPr>
        <p:grpSpPr bwMode="auto">
          <a:xfrm>
            <a:off x="5284788" y="4926013"/>
            <a:ext cx="400050" cy="457200"/>
            <a:chOff x="2870" y="1518"/>
            <a:chExt cx="292" cy="320"/>
          </a:xfrm>
        </p:grpSpPr>
        <p:graphicFrame>
          <p:nvGraphicFramePr>
            <p:cNvPr id="30765" name="Object 50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34" name="Clip" r:id="rId28" imgW="826770" imgH="840105" progId="MS_ClipArt_Gallery.2">
                    <p:embed/>
                  </p:oleObj>
                </mc:Choice>
                <mc:Fallback>
                  <p:oleObj name="Clip" r:id="rId28" imgW="826770" imgH="840105" progId="MS_ClipArt_Gallery.2">
                    <p:embed/>
                    <p:pic>
                      <p:nvPicPr>
                        <p:cNvPr id="30765" name="Object 5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66" name="Object 51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35" name="Clip" r:id="rId29" imgW="1268095" imgH="1199515" progId="MS_ClipArt_Gallery.2">
                    <p:embed/>
                  </p:oleObj>
                </mc:Choice>
                <mc:Fallback>
                  <p:oleObj name="Clip" r:id="rId29" imgW="1268095" imgH="1199515" progId="MS_ClipArt_Gallery.2">
                    <p:embed/>
                    <p:pic>
                      <p:nvPicPr>
                        <p:cNvPr id="30766" name="Object 5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0743" name="Group 52"/>
          <p:cNvGrpSpPr/>
          <p:nvPr/>
        </p:nvGrpSpPr>
        <p:grpSpPr bwMode="auto">
          <a:xfrm>
            <a:off x="7361238" y="5697538"/>
            <a:ext cx="400050" cy="457200"/>
            <a:chOff x="2870" y="1518"/>
            <a:chExt cx="292" cy="320"/>
          </a:xfrm>
        </p:grpSpPr>
        <p:graphicFrame>
          <p:nvGraphicFramePr>
            <p:cNvPr id="30763" name="Object 53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36" name="Clip" r:id="rId30" imgW="826770" imgH="840105" progId="MS_ClipArt_Gallery.2">
                    <p:embed/>
                  </p:oleObj>
                </mc:Choice>
                <mc:Fallback>
                  <p:oleObj name="Clip" r:id="rId30" imgW="826770" imgH="840105" progId="MS_ClipArt_Gallery.2">
                    <p:embed/>
                    <p:pic>
                      <p:nvPicPr>
                        <p:cNvPr id="30763" name="Object 5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764" name="Object 54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59237" name="Clip" r:id="rId31" imgW="1268095" imgH="1199515" progId="MS_ClipArt_Gallery.2">
                    <p:embed/>
                  </p:oleObj>
                </mc:Choice>
                <mc:Fallback>
                  <p:oleObj name="Clip" r:id="rId31" imgW="1268095" imgH="1199515" progId="MS_ClipArt_Gallery.2">
                    <p:embed/>
                    <p:pic>
                      <p:nvPicPr>
                        <p:cNvPr id="30764" name="Object 5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0744" name="Group 55"/>
          <p:cNvGrpSpPr/>
          <p:nvPr/>
        </p:nvGrpSpPr>
        <p:grpSpPr bwMode="auto">
          <a:xfrm>
            <a:off x="6354764" y="5164138"/>
            <a:ext cx="835025" cy="457200"/>
            <a:chOff x="3345" y="3383"/>
            <a:chExt cx="526" cy="288"/>
          </a:xfrm>
        </p:grpSpPr>
        <p:grpSp>
          <p:nvGrpSpPr>
            <p:cNvPr id="30756" name="Group 56"/>
            <p:cNvGrpSpPr/>
            <p:nvPr/>
          </p:nvGrpSpPr>
          <p:grpSpPr bwMode="auto">
            <a:xfrm>
              <a:off x="3426" y="3383"/>
              <a:ext cx="252" cy="288"/>
              <a:chOff x="2870" y="1518"/>
              <a:chExt cx="292" cy="320"/>
            </a:xfrm>
          </p:grpSpPr>
          <p:graphicFrame>
            <p:nvGraphicFramePr>
              <p:cNvPr id="30761" name="Object 57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59238" name="Clip" r:id="rId32" imgW="826770" imgH="840105" progId="MS_ClipArt_Gallery.2">
                      <p:embed/>
                    </p:oleObj>
                  </mc:Choice>
                  <mc:Fallback>
                    <p:oleObj name="Clip" r:id="rId32" imgW="826770" imgH="840105" progId="MS_ClipArt_Gallery.2">
                      <p:embed/>
                      <p:pic>
                        <p:nvPicPr>
                          <p:cNvPr id="30761" name="Object 5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762" name="Object 58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59239" name="Clip" r:id="rId33" imgW="1268095" imgH="1199515" progId="MS_ClipArt_Gallery.2">
                      <p:embed/>
                    </p:oleObj>
                  </mc:Choice>
                  <mc:Fallback>
                    <p:oleObj name="Clip" r:id="rId33" imgW="1268095" imgH="1199515" progId="MS_ClipArt_Gallery.2">
                      <p:embed/>
                      <p:pic>
                        <p:nvPicPr>
                          <p:cNvPr id="30762" name="Object 5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30757" name="Line 59"/>
            <p:cNvSpPr>
              <a:spLocks noChangeShapeType="1"/>
            </p:cNvSpPr>
            <p:nvPr/>
          </p:nvSpPr>
          <p:spPr bwMode="auto">
            <a:xfrm>
              <a:off x="3679" y="3547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0758" name="Line 60"/>
            <p:cNvSpPr>
              <a:spLocks noChangeShapeType="1"/>
            </p:cNvSpPr>
            <p:nvPr/>
          </p:nvSpPr>
          <p:spPr bwMode="auto">
            <a:xfrm flipH="1">
              <a:off x="3372" y="3486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0759" name="Line 61"/>
            <p:cNvSpPr>
              <a:spLocks noChangeShapeType="1"/>
            </p:cNvSpPr>
            <p:nvPr/>
          </p:nvSpPr>
          <p:spPr bwMode="auto">
            <a:xfrm flipH="1">
              <a:off x="3381" y="3534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0760" name="Line 62"/>
            <p:cNvSpPr>
              <a:spLocks noChangeShapeType="1"/>
            </p:cNvSpPr>
            <p:nvPr/>
          </p:nvSpPr>
          <p:spPr bwMode="auto">
            <a:xfrm flipH="1">
              <a:off x="3345" y="3576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0745" name="Line 63"/>
          <p:cNvSpPr>
            <a:spLocks noChangeShapeType="1"/>
          </p:cNvSpPr>
          <p:nvPr/>
        </p:nvSpPr>
        <p:spPr bwMode="auto">
          <a:xfrm flipH="1" flipV="1">
            <a:off x="6592888" y="4303714"/>
            <a:ext cx="747712" cy="10953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0746" name="Line 64"/>
          <p:cNvSpPr>
            <a:spLocks noChangeShapeType="1"/>
          </p:cNvSpPr>
          <p:nvPr/>
        </p:nvSpPr>
        <p:spPr bwMode="auto">
          <a:xfrm flipH="1" flipV="1">
            <a:off x="5821363" y="4451350"/>
            <a:ext cx="176212" cy="990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9" name="Group 88"/>
          <p:cNvGrpSpPr/>
          <p:nvPr/>
        </p:nvGrpSpPr>
        <p:grpSpPr bwMode="auto">
          <a:xfrm>
            <a:off x="6781800" y="1228725"/>
            <a:ext cx="3633788" cy="4567238"/>
            <a:chOff x="3312" y="774"/>
            <a:chExt cx="2289" cy="2877"/>
          </a:xfrm>
        </p:grpSpPr>
        <p:sp>
          <p:nvSpPr>
            <p:cNvPr id="30748" name="Rectangle 84"/>
            <p:cNvSpPr>
              <a:spLocks noChangeArrowheads="1"/>
            </p:cNvSpPr>
            <p:nvPr/>
          </p:nvSpPr>
          <p:spPr bwMode="auto">
            <a:xfrm>
              <a:off x="3465" y="1125"/>
              <a:ext cx="2127" cy="1303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30749" name="Rectangle 85"/>
            <p:cNvSpPr>
              <a:spLocks noChangeArrowheads="1"/>
            </p:cNvSpPr>
            <p:nvPr/>
          </p:nvSpPr>
          <p:spPr bwMode="auto">
            <a:xfrm>
              <a:off x="3518" y="1028"/>
              <a:ext cx="1205" cy="1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082" name="Rectangle 83"/>
            <p:cNvSpPr>
              <a:spLocks noChangeArrowheads="1"/>
            </p:cNvSpPr>
            <p:nvPr/>
          </p:nvSpPr>
          <p:spPr bwMode="auto">
            <a:xfrm>
              <a:off x="3517" y="1002"/>
              <a:ext cx="2084" cy="1625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/>
            <a:lstStyle/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85000"/>
                <a:defRPr/>
              </a:pPr>
              <a:r>
                <a:rPr lang="en-US" altLang="zh-CN" sz="2000" dirty="0">
                  <a:latin typeface="+mn-lt"/>
                  <a:ea typeface="+mn-ea"/>
                </a:rPr>
                <a:t>wireless hosts</a:t>
              </a: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/>
              </a:pPr>
              <a:r>
                <a:rPr lang="en-US" altLang="zh-CN" sz="2000" dirty="0">
                  <a:latin typeface="+mn-lt"/>
                  <a:ea typeface="+mn-ea"/>
                </a:rPr>
                <a:t>laptop, PDA, IP phone</a:t>
              </a: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/>
              </a:pPr>
              <a:r>
                <a:rPr lang="en-US" altLang="zh-CN" sz="2000" dirty="0">
                  <a:latin typeface="+mn-lt"/>
                  <a:ea typeface="+mn-ea"/>
                </a:rPr>
                <a:t>run applications</a:t>
              </a: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/>
              </a:pPr>
              <a:r>
                <a:rPr lang="en-US" altLang="zh-CN" sz="2000" dirty="0">
                  <a:latin typeface="+mn-lt"/>
                  <a:ea typeface="+mn-ea"/>
                </a:rPr>
                <a:t>may be stationary (non-mobile) or mobile</a:t>
              </a:r>
            </a:p>
            <a:p>
              <a:pPr marL="742950" lvl="1" indent="-28575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/>
              </a:pPr>
              <a:r>
                <a:rPr lang="en-US" altLang="zh-CN" sz="1800" dirty="0">
                  <a:solidFill>
                    <a:srgbClr val="C00000"/>
                  </a:solidFill>
                  <a:latin typeface="+mn-lt"/>
                  <a:ea typeface="+mn-ea"/>
                </a:rPr>
                <a:t>wireless does </a:t>
              </a:r>
              <a:r>
                <a:rPr lang="en-US" altLang="zh-CN" sz="1800" i="1" dirty="0">
                  <a:solidFill>
                    <a:srgbClr val="C00000"/>
                  </a:solidFill>
                  <a:latin typeface="+mn-lt"/>
                  <a:ea typeface="+mn-ea"/>
                </a:rPr>
                <a:t>not</a:t>
              </a:r>
              <a:r>
                <a:rPr lang="en-US" altLang="zh-CN" sz="1800" dirty="0">
                  <a:solidFill>
                    <a:srgbClr val="C00000"/>
                  </a:solidFill>
                  <a:latin typeface="+mn-lt"/>
                  <a:ea typeface="+mn-ea"/>
                </a:rPr>
                <a:t> always mean mobility</a:t>
              </a:r>
            </a:p>
          </p:txBody>
        </p:sp>
        <p:grpSp>
          <p:nvGrpSpPr>
            <p:cNvPr id="30751" name="Group 70"/>
            <p:cNvGrpSpPr/>
            <p:nvPr/>
          </p:nvGrpSpPr>
          <p:grpSpPr bwMode="auto">
            <a:xfrm>
              <a:off x="4805" y="774"/>
              <a:ext cx="509" cy="421"/>
              <a:chOff x="2870" y="1518"/>
              <a:chExt cx="292" cy="320"/>
            </a:xfrm>
          </p:grpSpPr>
          <p:graphicFrame>
            <p:nvGraphicFramePr>
              <p:cNvPr id="30754" name="Object 71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59240" name="Clip" r:id="rId34" imgW="826770" imgH="840105" progId="MS_ClipArt_Gallery.2">
                      <p:embed/>
                    </p:oleObj>
                  </mc:Choice>
                  <mc:Fallback>
                    <p:oleObj name="Clip" r:id="rId34" imgW="826770" imgH="840105" progId="MS_ClipArt_Gallery.2">
                      <p:embed/>
                      <p:pic>
                        <p:nvPicPr>
                          <p:cNvPr id="30754" name="Object 7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0755" name="Object 72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59241" name="Clip" r:id="rId35" imgW="1268095" imgH="1199515" progId="MS_ClipArt_Gallery.2">
                      <p:embed/>
                    </p:oleObj>
                  </mc:Choice>
                  <mc:Fallback>
                    <p:oleObj name="Clip" r:id="rId35" imgW="1268095" imgH="1199515" progId="MS_ClipArt_Gallery.2">
                      <p:embed/>
                      <p:pic>
                        <p:nvPicPr>
                          <p:cNvPr id="30755" name="Object 7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30752" name="Line 86"/>
            <p:cNvSpPr>
              <a:spLocks noChangeShapeType="1"/>
            </p:cNvSpPr>
            <p:nvPr/>
          </p:nvSpPr>
          <p:spPr bwMode="auto">
            <a:xfrm flipH="1">
              <a:off x="3899" y="2464"/>
              <a:ext cx="603" cy="118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0753" name="Line 87"/>
            <p:cNvSpPr>
              <a:spLocks noChangeShapeType="1"/>
            </p:cNvSpPr>
            <p:nvPr/>
          </p:nvSpPr>
          <p:spPr bwMode="auto">
            <a:xfrm flipH="1">
              <a:off x="3312" y="2454"/>
              <a:ext cx="1188" cy="859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0787E2A-ACE0-496C-94EB-BDA0339F1E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7</a:t>
            </a:fld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Elements of a wireless network</a:t>
            </a:r>
          </a:p>
        </p:txBody>
      </p:sp>
      <p:sp>
        <p:nvSpPr>
          <p:cNvPr id="32773" name="Oval 3"/>
          <p:cNvSpPr>
            <a:spLocks noChangeArrowheads="1"/>
          </p:cNvSpPr>
          <p:nvPr/>
        </p:nvSpPr>
        <p:spPr bwMode="auto">
          <a:xfrm>
            <a:off x="6464301" y="4667250"/>
            <a:ext cx="1755775" cy="1625600"/>
          </a:xfrm>
          <a:prstGeom prst="ellipse">
            <a:avLst/>
          </a:prstGeom>
          <a:solidFill>
            <a:srgbClr val="99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grpSp>
        <p:nvGrpSpPr>
          <p:cNvPr id="32774" name="Group 4"/>
          <p:cNvGrpSpPr/>
          <p:nvPr/>
        </p:nvGrpSpPr>
        <p:grpSpPr bwMode="auto">
          <a:xfrm>
            <a:off x="4583113" y="2781301"/>
            <a:ext cx="2362200" cy="1762125"/>
            <a:chOff x="3839" y="1737"/>
            <a:chExt cx="1488" cy="1110"/>
          </a:xfrm>
          <a:solidFill>
            <a:schemeClr val="bg1">
              <a:lumMod val="75000"/>
            </a:schemeClr>
          </a:solidFill>
        </p:grpSpPr>
        <p:sp>
          <p:nvSpPr>
            <p:cNvPr id="32840" name="Freeform 5"/>
            <p:cNvSpPr/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1 w 2135"/>
                <a:gd name="T1" fmla="*/ 1 h 1662"/>
                <a:gd name="T2" fmla="*/ 1 w 2135"/>
                <a:gd name="T3" fmla="*/ 1 h 1662"/>
                <a:gd name="T4" fmla="*/ 2 w 2135"/>
                <a:gd name="T5" fmla="*/ 1 h 1662"/>
                <a:gd name="T6" fmla="*/ 4 w 2135"/>
                <a:gd name="T7" fmla="*/ 1 h 1662"/>
                <a:gd name="T8" fmla="*/ 6 w 2135"/>
                <a:gd name="T9" fmla="*/ 1 h 1662"/>
                <a:gd name="T10" fmla="*/ 6 w 2135"/>
                <a:gd name="T11" fmla="*/ 2 h 1662"/>
                <a:gd name="T12" fmla="*/ 5 w 2135"/>
                <a:gd name="T13" fmla="*/ 3 h 1662"/>
                <a:gd name="T14" fmla="*/ 2 w 2135"/>
                <a:gd name="T15" fmla="*/ 2 h 1662"/>
                <a:gd name="T16" fmla="*/ 1 w 2135"/>
                <a:gd name="T17" fmla="*/ 2 h 1662"/>
                <a:gd name="T18" fmla="*/ 1 w 2135"/>
                <a:gd name="T19" fmla="*/ 2 h 1662"/>
                <a:gd name="T20" fmla="*/ 1 w 2135"/>
                <a:gd name="T21" fmla="*/ 1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2841" name="Text Box 6"/>
            <p:cNvSpPr txBox="1">
              <a:spLocks noChangeArrowheads="1"/>
            </p:cNvSpPr>
            <p:nvPr/>
          </p:nvSpPr>
          <p:spPr bwMode="auto">
            <a:xfrm>
              <a:off x="4098" y="1947"/>
              <a:ext cx="1046" cy="52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network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infrastructure</a:t>
              </a:r>
            </a:p>
          </p:txBody>
        </p:sp>
      </p:grpSp>
      <p:pic>
        <p:nvPicPr>
          <p:cNvPr id="32775" name="Picture 7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9326" y="5245100"/>
            <a:ext cx="2143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2776" name="Group 8"/>
          <p:cNvGrpSpPr/>
          <p:nvPr/>
        </p:nvGrpSpPr>
        <p:grpSpPr bwMode="auto">
          <a:xfrm>
            <a:off x="2671764" y="1709738"/>
            <a:ext cx="1755775" cy="1625600"/>
            <a:chOff x="567" y="1326"/>
            <a:chExt cx="1106" cy="1024"/>
          </a:xfrm>
        </p:grpSpPr>
        <p:sp>
          <p:nvSpPr>
            <p:cNvPr id="32829" name="Oval 9"/>
            <p:cNvSpPr>
              <a:spLocks noChangeArrowheads="1"/>
            </p:cNvSpPr>
            <p:nvPr/>
          </p:nvSpPr>
          <p:spPr bwMode="auto">
            <a:xfrm>
              <a:off x="567" y="1326"/>
              <a:ext cx="1106" cy="1024"/>
            </a:xfrm>
            <a:prstGeom prst="ellipse">
              <a:avLst/>
            </a:pr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pic>
          <p:nvPicPr>
            <p:cNvPr id="32830" name="Picture 10" descr="31u_bnrz[1]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035" y="1785"/>
              <a:ext cx="212" cy="135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2831" name="Group 11"/>
            <p:cNvGrpSpPr/>
            <p:nvPr/>
          </p:nvGrpSpPr>
          <p:grpSpPr bwMode="auto">
            <a:xfrm>
              <a:off x="1221" y="1447"/>
              <a:ext cx="252" cy="288"/>
              <a:chOff x="2870" y="1518"/>
              <a:chExt cx="292" cy="320"/>
            </a:xfrm>
          </p:grpSpPr>
          <p:graphicFrame>
            <p:nvGraphicFramePr>
              <p:cNvPr id="32838" name="Object 12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0180" name="Clip" r:id="rId6" imgW="826770" imgH="840105" progId="MS_ClipArt_Gallery.2">
                      <p:embed/>
                    </p:oleObj>
                  </mc:Choice>
                  <mc:Fallback>
                    <p:oleObj name="Clip" r:id="rId6" imgW="826770" imgH="840105" progId="MS_ClipArt_Gallery.2">
                      <p:embed/>
                      <p:pic>
                        <p:nvPicPr>
                          <p:cNvPr id="32838" name="Object 1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2839" name="Object 13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0181" name="Clip" r:id="rId8" imgW="1268095" imgH="1199515" progId="MS_ClipArt_Gallery.2">
                      <p:embed/>
                    </p:oleObj>
                  </mc:Choice>
                  <mc:Fallback>
                    <p:oleObj name="Clip" r:id="rId8" imgW="1268095" imgH="1199515" progId="MS_ClipArt_Gallery.2">
                      <p:embed/>
                      <p:pic>
                        <p:nvPicPr>
                          <p:cNvPr id="32839" name="Object 13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32832" name="Group 14"/>
            <p:cNvGrpSpPr/>
            <p:nvPr/>
          </p:nvGrpSpPr>
          <p:grpSpPr bwMode="auto">
            <a:xfrm>
              <a:off x="869" y="1379"/>
              <a:ext cx="252" cy="288"/>
              <a:chOff x="2870" y="1518"/>
              <a:chExt cx="292" cy="320"/>
            </a:xfrm>
          </p:grpSpPr>
          <p:graphicFrame>
            <p:nvGraphicFramePr>
              <p:cNvPr id="32836" name="Object 1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0182" name="Clip" r:id="rId10" imgW="826770" imgH="840105" progId="MS_ClipArt_Gallery.2">
                      <p:embed/>
                    </p:oleObj>
                  </mc:Choice>
                  <mc:Fallback>
                    <p:oleObj name="Clip" r:id="rId10" imgW="826770" imgH="840105" progId="MS_ClipArt_Gallery.2">
                      <p:embed/>
                      <p:pic>
                        <p:nvPicPr>
                          <p:cNvPr id="32836" name="Object 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2837" name="Object 1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0183" name="Clip" r:id="rId11" imgW="1268095" imgH="1199515" progId="MS_ClipArt_Gallery.2">
                      <p:embed/>
                    </p:oleObj>
                  </mc:Choice>
                  <mc:Fallback>
                    <p:oleObj name="Clip" r:id="rId11" imgW="1268095" imgH="1199515" progId="MS_ClipArt_Gallery.2">
                      <p:embed/>
                      <p:pic>
                        <p:nvPicPr>
                          <p:cNvPr id="32837" name="Object 1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32833" name="Group 17"/>
            <p:cNvGrpSpPr/>
            <p:nvPr/>
          </p:nvGrpSpPr>
          <p:grpSpPr bwMode="auto">
            <a:xfrm>
              <a:off x="727" y="1878"/>
              <a:ext cx="252" cy="288"/>
              <a:chOff x="2870" y="1518"/>
              <a:chExt cx="292" cy="320"/>
            </a:xfrm>
          </p:grpSpPr>
          <p:graphicFrame>
            <p:nvGraphicFramePr>
              <p:cNvPr id="32834" name="Object 18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0184" name="Clip" r:id="rId12" imgW="826770" imgH="840105" progId="MS_ClipArt_Gallery.2">
                      <p:embed/>
                    </p:oleObj>
                  </mc:Choice>
                  <mc:Fallback>
                    <p:oleObj name="Clip" r:id="rId12" imgW="826770" imgH="840105" progId="MS_ClipArt_Gallery.2">
                      <p:embed/>
                      <p:pic>
                        <p:nvPicPr>
                          <p:cNvPr id="32834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2835" name="Object 19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0185" name="Clip" r:id="rId13" imgW="1268095" imgH="1199515" progId="MS_ClipArt_Gallery.2">
                      <p:embed/>
                    </p:oleObj>
                  </mc:Choice>
                  <mc:Fallback>
                    <p:oleObj name="Clip" r:id="rId13" imgW="1268095" imgH="1199515" progId="MS_ClipArt_Gallery.2">
                      <p:embed/>
                      <p:pic>
                        <p:nvPicPr>
                          <p:cNvPr id="32835" name="Object 1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32777" name="Line 20"/>
          <p:cNvSpPr>
            <a:spLocks noChangeShapeType="1"/>
          </p:cNvSpPr>
          <p:nvPr/>
        </p:nvSpPr>
        <p:spPr bwMode="auto">
          <a:xfrm>
            <a:off x="3700463" y="2711451"/>
            <a:ext cx="900112" cy="392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2778" name="Oval 21"/>
          <p:cNvSpPr>
            <a:spLocks noChangeArrowheads="1"/>
          </p:cNvSpPr>
          <p:nvPr/>
        </p:nvSpPr>
        <p:spPr bwMode="auto">
          <a:xfrm>
            <a:off x="2767014" y="3632200"/>
            <a:ext cx="1755775" cy="1625600"/>
          </a:xfrm>
          <a:prstGeom prst="ellipse">
            <a:avLst/>
          </a:prstGeom>
          <a:solidFill>
            <a:srgbClr val="99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pic>
        <p:nvPicPr>
          <p:cNvPr id="32779" name="Picture 22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0288" y="4300538"/>
            <a:ext cx="2143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2780" name="Group 23"/>
          <p:cNvGrpSpPr/>
          <p:nvPr/>
        </p:nvGrpSpPr>
        <p:grpSpPr bwMode="auto">
          <a:xfrm>
            <a:off x="3557588" y="4651375"/>
            <a:ext cx="400050" cy="457200"/>
            <a:chOff x="2870" y="1518"/>
            <a:chExt cx="292" cy="320"/>
          </a:xfrm>
        </p:grpSpPr>
        <p:graphicFrame>
          <p:nvGraphicFramePr>
            <p:cNvPr id="32827" name="Object 24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86" name="Clip" r:id="rId14" imgW="826770" imgH="840105" progId="MS_ClipArt_Gallery.2">
                    <p:embed/>
                  </p:oleObj>
                </mc:Choice>
                <mc:Fallback>
                  <p:oleObj name="Clip" r:id="rId14" imgW="826770" imgH="840105" progId="MS_ClipArt_Gallery.2">
                    <p:embed/>
                    <p:pic>
                      <p:nvPicPr>
                        <p:cNvPr id="32827" name="Object 2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828" name="Object 25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87" name="Clip" r:id="rId15" imgW="1268095" imgH="1199515" progId="MS_ClipArt_Gallery.2">
                    <p:embed/>
                  </p:oleObj>
                </mc:Choice>
                <mc:Fallback>
                  <p:oleObj name="Clip" r:id="rId15" imgW="1268095" imgH="1199515" progId="MS_ClipArt_Gallery.2">
                    <p:embed/>
                    <p:pic>
                      <p:nvPicPr>
                        <p:cNvPr id="32828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2781" name="Group 26"/>
          <p:cNvGrpSpPr/>
          <p:nvPr/>
        </p:nvGrpSpPr>
        <p:grpSpPr bwMode="auto">
          <a:xfrm>
            <a:off x="3406775" y="3702050"/>
            <a:ext cx="400050" cy="457200"/>
            <a:chOff x="2870" y="1518"/>
            <a:chExt cx="292" cy="320"/>
          </a:xfrm>
        </p:grpSpPr>
        <p:graphicFrame>
          <p:nvGraphicFramePr>
            <p:cNvPr id="32825" name="Object 27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88" name="Clip" r:id="rId16" imgW="826770" imgH="840105" progId="MS_ClipArt_Gallery.2">
                    <p:embed/>
                  </p:oleObj>
                </mc:Choice>
                <mc:Fallback>
                  <p:oleObj name="Clip" r:id="rId16" imgW="826770" imgH="840105" progId="MS_ClipArt_Gallery.2">
                    <p:embed/>
                    <p:pic>
                      <p:nvPicPr>
                        <p:cNvPr id="32825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826" name="Object 28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89" name="Clip" r:id="rId17" imgW="1268095" imgH="1199515" progId="MS_ClipArt_Gallery.2">
                    <p:embed/>
                  </p:oleObj>
                </mc:Choice>
                <mc:Fallback>
                  <p:oleObj name="Clip" r:id="rId17" imgW="1268095" imgH="1199515" progId="MS_ClipArt_Gallery.2">
                    <p:embed/>
                    <p:pic>
                      <p:nvPicPr>
                        <p:cNvPr id="32826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2782" name="Group 29"/>
          <p:cNvGrpSpPr/>
          <p:nvPr/>
        </p:nvGrpSpPr>
        <p:grpSpPr bwMode="auto">
          <a:xfrm>
            <a:off x="3021013" y="4508500"/>
            <a:ext cx="400050" cy="457200"/>
            <a:chOff x="2870" y="1518"/>
            <a:chExt cx="292" cy="320"/>
          </a:xfrm>
        </p:grpSpPr>
        <p:graphicFrame>
          <p:nvGraphicFramePr>
            <p:cNvPr id="32823" name="Object 30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90" name="Clip" r:id="rId18" imgW="826770" imgH="840105" progId="MS_ClipArt_Gallery.2">
                    <p:embed/>
                  </p:oleObj>
                </mc:Choice>
                <mc:Fallback>
                  <p:oleObj name="Clip" r:id="rId18" imgW="826770" imgH="840105" progId="MS_ClipArt_Gallery.2">
                    <p:embed/>
                    <p:pic>
                      <p:nvPicPr>
                        <p:cNvPr id="32823" name="Object 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824" name="Object 31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91" name="Clip" r:id="rId19" imgW="1268095" imgH="1199515" progId="MS_ClipArt_Gallery.2">
                    <p:embed/>
                  </p:oleObj>
                </mc:Choice>
                <mc:Fallback>
                  <p:oleObj name="Clip" r:id="rId19" imgW="1268095" imgH="1199515" progId="MS_ClipArt_Gallery.2">
                    <p:embed/>
                    <p:pic>
                      <p:nvPicPr>
                        <p:cNvPr id="32824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2783" name="Line 32"/>
          <p:cNvSpPr>
            <a:spLocks noChangeShapeType="1"/>
          </p:cNvSpPr>
          <p:nvPr/>
        </p:nvSpPr>
        <p:spPr bwMode="auto">
          <a:xfrm flipV="1">
            <a:off x="3721101" y="4104958"/>
            <a:ext cx="1363663" cy="34163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32784" name="Group 33"/>
          <p:cNvGrpSpPr/>
          <p:nvPr/>
        </p:nvGrpSpPr>
        <p:grpSpPr bwMode="auto">
          <a:xfrm>
            <a:off x="2897188" y="3960813"/>
            <a:ext cx="400050" cy="457200"/>
            <a:chOff x="2870" y="1518"/>
            <a:chExt cx="292" cy="320"/>
          </a:xfrm>
        </p:grpSpPr>
        <p:graphicFrame>
          <p:nvGraphicFramePr>
            <p:cNvPr id="32821" name="Object 34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92" name="Clip" r:id="rId20" imgW="826770" imgH="840105" progId="MS_ClipArt_Gallery.2">
                    <p:embed/>
                  </p:oleObj>
                </mc:Choice>
                <mc:Fallback>
                  <p:oleObj name="Clip" r:id="rId20" imgW="826770" imgH="840105" progId="MS_ClipArt_Gallery.2">
                    <p:embed/>
                    <p:pic>
                      <p:nvPicPr>
                        <p:cNvPr id="32821" name="Object 3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822" name="Object 35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93" name="Clip" r:id="rId21" imgW="1268095" imgH="1199515" progId="MS_ClipArt_Gallery.2">
                    <p:embed/>
                  </p:oleObj>
                </mc:Choice>
                <mc:Fallback>
                  <p:oleObj name="Clip" r:id="rId21" imgW="1268095" imgH="1199515" progId="MS_ClipArt_Gallery.2">
                    <p:embed/>
                    <p:pic>
                      <p:nvPicPr>
                        <p:cNvPr id="32822" name="Object 3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2785" name="Oval 36"/>
          <p:cNvSpPr>
            <a:spLocks noChangeArrowheads="1"/>
          </p:cNvSpPr>
          <p:nvPr/>
        </p:nvSpPr>
        <p:spPr bwMode="auto">
          <a:xfrm>
            <a:off x="5154614" y="4583113"/>
            <a:ext cx="1755775" cy="1625600"/>
          </a:xfrm>
          <a:prstGeom prst="ellipse">
            <a:avLst/>
          </a:prstGeom>
          <a:solidFill>
            <a:srgbClr val="99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pic>
        <p:nvPicPr>
          <p:cNvPr id="32786" name="Picture 37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7888" y="5265738"/>
            <a:ext cx="2143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2787" name="Group 38"/>
          <p:cNvGrpSpPr/>
          <p:nvPr/>
        </p:nvGrpSpPr>
        <p:grpSpPr bwMode="auto">
          <a:xfrm>
            <a:off x="5945188" y="5616575"/>
            <a:ext cx="400050" cy="457200"/>
            <a:chOff x="2870" y="1518"/>
            <a:chExt cx="292" cy="320"/>
          </a:xfrm>
        </p:grpSpPr>
        <p:graphicFrame>
          <p:nvGraphicFramePr>
            <p:cNvPr id="32819" name="Object 39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94" name="Clip" r:id="rId22" imgW="826770" imgH="840105" progId="MS_ClipArt_Gallery.2">
                    <p:embed/>
                  </p:oleObj>
                </mc:Choice>
                <mc:Fallback>
                  <p:oleObj name="Clip" r:id="rId22" imgW="826770" imgH="840105" progId="MS_ClipArt_Gallery.2">
                    <p:embed/>
                    <p:pic>
                      <p:nvPicPr>
                        <p:cNvPr id="32819" name="Object 3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820" name="Object 40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95" name="Clip" r:id="rId23" imgW="1268095" imgH="1199515" progId="MS_ClipArt_Gallery.2">
                    <p:embed/>
                  </p:oleObj>
                </mc:Choice>
                <mc:Fallback>
                  <p:oleObj name="Clip" r:id="rId23" imgW="1268095" imgH="1199515" progId="MS_ClipArt_Gallery.2">
                    <p:embed/>
                    <p:pic>
                      <p:nvPicPr>
                        <p:cNvPr id="32820" name="Object 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2788" name="Group 41"/>
          <p:cNvGrpSpPr/>
          <p:nvPr/>
        </p:nvGrpSpPr>
        <p:grpSpPr bwMode="auto">
          <a:xfrm>
            <a:off x="6146800" y="4672013"/>
            <a:ext cx="400050" cy="457200"/>
            <a:chOff x="2870" y="1518"/>
            <a:chExt cx="292" cy="320"/>
          </a:xfrm>
        </p:grpSpPr>
        <p:graphicFrame>
          <p:nvGraphicFramePr>
            <p:cNvPr id="32817" name="Object 42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96" name="Clip" r:id="rId24" imgW="826770" imgH="840105" progId="MS_ClipArt_Gallery.2">
                    <p:embed/>
                  </p:oleObj>
                </mc:Choice>
                <mc:Fallback>
                  <p:oleObj name="Clip" r:id="rId24" imgW="826770" imgH="840105" progId="MS_ClipArt_Gallery.2">
                    <p:embed/>
                    <p:pic>
                      <p:nvPicPr>
                        <p:cNvPr id="32817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818" name="Object 43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97" name="Clip" r:id="rId25" imgW="1268095" imgH="1199515" progId="MS_ClipArt_Gallery.2">
                    <p:embed/>
                  </p:oleObj>
                </mc:Choice>
                <mc:Fallback>
                  <p:oleObj name="Clip" r:id="rId25" imgW="1268095" imgH="1199515" progId="MS_ClipArt_Gallery.2">
                    <p:embed/>
                    <p:pic>
                      <p:nvPicPr>
                        <p:cNvPr id="32818" name="Object 4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2789" name="Group 44"/>
          <p:cNvGrpSpPr/>
          <p:nvPr/>
        </p:nvGrpSpPr>
        <p:grpSpPr bwMode="auto">
          <a:xfrm>
            <a:off x="5408613" y="5473700"/>
            <a:ext cx="400050" cy="457200"/>
            <a:chOff x="2870" y="1518"/>
            <a:chExt cx="292" cy="320"/>
          </a:xfrm>
        </p:grpSpPr>
        <p:graphicFrame>
          <p:nvGraphicFramePr>
            <p:cNvPr id="32815" name="Object 45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98" name="Clip" r:id="rId26" imgW="826770" imgH="840105" progId="MS_ClipArt_Gallery.2">
                    <p:embed/>
                  </p:oleObj>
                </mc:Choice>
                <mc:Fallback>
                  <p:oleObj name="Clip" r:id="rId26" imgW="826770" imgH="840105" progId="MS_ClipArt_Gallery.2">
                    <p:embed/>
                    <p:pic>
                      <p:nvPicPr>
                        <p:cNvPr id="32815" name="Object 4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816" name="Object 46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199" name="Clip" r:id="rId27" imgW="1268095" imgH="1199515" progId="MS_ClipArt_Gallery.2">
                    <p:embed/>
                  </p:oleObj>
                </mc:Choice>
                <mc:Fallback>
                  <p:oleObj name="Clip" r:id="rId27" imgW="1268095" imgH="1199515" progId="MS_ClipArt_Gallery.2">
                    <p:embed/>
                    <p:pic>
                      <p:nvPicPr>
                        <p:cNvPr id="32816" name="Object 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2790" name="Group 47"/>
          <p:cNvGrpSpPr/>
          <p:nvPr/>
        </p:nvGrpSpPr>
        <p:grpSpPr bwMode="auto">
          <a:xfrm>
            <a:off x="5284788" y="4926013"/>
            <a:ext cx="400050" cy="457200"/>
            <a:chOff x="2870" y="1518"/>
            <a:chExt cx="292" cy="320"/>
          </a:xfrm>
        </p:grpSpPr>
        <p:graphicFrame>
          <p:nvGraphicFramePr>
            <p:cNvPr id="32813" name="Object 4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200" name="Clip" r:id="rId28" imgW="826770" imgH="840105" progId="MS_ClipArt_Gallery.2">
                    <p:embed/>
                  </p:oleObj>
                </mc:Choice>
                <mc:Fallback>
                  <p:oleObj name="Clip" r:id="rId28" imgW="826770" imgH="840105" progId="MS_ClipArt_Gallery.2">
                    <p:embed/>
                    <p:pic>
                      <p:nvPicPr>
                        <p:cNvPr id="32813" name="Object 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814" name="Object 4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201" name="Clip" r:id="rId29" imgW="1268095" imgH="1199515" progId="MS_ClipArt_Gallery.2">
                    <p:embed/>
                  </p:oleObj>
                </mc:Choice>
                <mc:Fallback>
                  <p:oleObj name="Clip" r:id="rId29" imgW="1268095" imgH="1199515" progId="MS_ClipArt_Gallery.2">
                    <p:embed/>
                    <p:pic>
                      <p:nvPicPr>
                        <p:cNvPr id="32814" name="Object 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2791" name="Group 50"/>
          <p:cNvGrpSpPr/>
          <p:nvPr/>
        </p:nvGrpSpPr>
        <p:grpSpPr bwMode="auto">
          <a:xfrm>
            <a:off x="7361238" y="5697538"/>
            <a:ext cx="400050" cy="457200"/>
            <a:chOff x="2870" y="1518"/>
            <a:chExt cx="292" cy="320"/>
          </a:xfrm>
        </p:grpSpPr>
        <p:graphicFrame>
          <p:nvGraphicFramePr>
            <p:cNvPr id="32811" name="Object 51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202" name="Clip" r:id="rId30" imgW="826770" imgH="840105" progId="MS_ClipArt_Gallery.2">
                    <p:embed/>
                  </p:oleObj>
                </mc:Choice>
                <mc:Fallback>
                  <p:oleObj name="Clip" r:id="rId30" imgW="826770" imgH="840105" progId="MS_ClipArt_Gallery.2">
                    <p:embed/>
                    <p:pic>
                      <p:nvPicPr>
                        <p:cNvPr id="32811" name="Object 5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812" name="Object 52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0203" name="Clip" r:id="rId31" imgW="1268095" imgH="1199515" progId="MS_ClipArt_Gallery.2">
                    <p:embed/>
                  </p:oleObj>
                </mc:Choice>
                <mc:Fallback>
                  <p:oleObj name="Clip" r:id="rId31" imgW="1268095" imgH="1199515" progId="MS_ClipArt_Gallery.2">
                    <p:embed/>
                    <p:pic>
                      <p:nvPicPr>
                        <p:cNvPr id="32812" name="Object 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2792" name="Group 53"/>
          <p:cNvGrpSpPr/>
          <p:nvPr/>
        </p:nvGrpSpPr>
        <p:grpSpPr bwMode="auto">
          <a:xfrm>
            <a:off x="6354764" y="5164138"/>
            <a:ext cx="835025" cy="457200"/>
            <a:chOff x="3345" y="3383"/>
            <a:chExt cx="526" cy="288"/>
          </a:xfrm>
        </p:grpSpPr>
        <p:grpSp>
          <p:nvGrpSpPr>
            <p:cNvPr id="32804" name="Group 54"/>
            <p:cNvGrpSpPr/>
            <p:nvPr/>
          </p:nvGrpSpPr>
          <p:grpSpPr bwMode="auto">
            <a:xfrm>
              <a:off x="3426" y="3383"/>
              <a:ext cx="252" cy="288"/>
              <a:chOff x="2870" y="1518"/>
              <a:chExt cx="292" cy="320"/>
            </a:xfrm>
          </p:grpSpPr>
          <p:graphicFrame>
            <p:nvGraphicFramePr>
              <p:cNvPr id="32809" name="Object 5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0204" name="Clip" r:id="rId32" imgW="826770" imgH="840105" progId="MS_ClipArt_Gallery.2">
                      <p:embed/>
                    </p:oleObj>
                  </mc:Choice>
                  <mc:Fallback>
                    <p:oleObj name="Clip" r:id="rId32" imgW="826770" imgH="840105" progId="MS_ClipArt_Gallery.2">
                      <p:embed/>
                      <p:pic>
                        <p:nvPicPr>
                          <p:cNvPr id="32809" name="Object 5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2810" name="Object 5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0205" name="Clip" r:id="rId33" imgW="1268095" imgH="1199515" progId="MS_ClipArt_Gallery.2">
                      <p:embed/>
                    </p:oleObj>
                  </mc:Choice>
                  <mc:Fallback>
                    <p:oleObj name="Clip" r:id="rId33" imgW="1268095" imgH="1199515" progId="MS_ClipArt_Gallery.2">
                      <p:embed/>
                      <p:pic>
                        <p:nvPicPr>
                          <p:cNvPr id="32810" name="Object 5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32805" name="Line 57"/>
            <p:cNvSpPr>
              <a:spLocks noChangeShapeType="1"/>
            </p:cNvSpPr>
            <p:nvPr/>
          </p:nvSpPr>
          <p:spPr bwMode="auto">
            <a:xfrm>
              <a:off x="3679" y="3547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2806" name="Line 58"/>
            <p:cNvSpPr>
              <a:spLocks noChangeShapeType="1"/>
            </p:cNvSpPr>
            <p:nvPr/>
          </p:nvSpPr>
          <p:spPr bwMode="auto">
            <a:xfrm flipH="1">
              <a:off x="3372" y="3486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2807" name="Line 59"/>
            <p:cNvSpPr>
              <a:spLocks noChangeShapeType="1"/>
            </p:cNvSpPr>
            <p:nvPr/>
          </p:nvSpPr>
          <p:spPr bwMode="auto">
            <a:xfrm flipH="1">
              <a:off x="3381" y="3534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2808" name="Line 60"/>
            <p:cNvSpPr>
              <a:spLocks noChangeShapeType="1"/>
            </p:cNvSpPr>
            <p:nvPr/>
          </p:nvSpPr>
          <p:spPr bwMode="auto">
            <a:xfrm flipH="1">
              <a:off x="3345" y="3576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2793" name="Line 61"/>
          <p:cNvSpPr>
            <a:spLocks noChangeShapeType="1"/>
          </p:cNvSpPr>
          <p:nvPr/>
        </p:nvSpPr>
        <p:spPr bwMode="auto">
          <a:xfrm flipH="1" flipV="1">
            <a:off x="6592888" y="4303714"/>
            <a:ext cx="747712" cy="1095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2794" name="Line 62"/>
          <p:cNvSpPr>
            <a:spLocks noChangeShapeType="1"/>
          </p:cNvSpPr>
          <p:nvPr/>
        </p:nvSpPr>
        <p:spPr bwMode="auto">
          <a:xfrm flipH="1" flipV="1">
            <a:off x="5821363" y="4451350"/>
            <a:ext cx="176212" cy="990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32795" name="Group 74"/>
          <p:cNvGrpSpPr/>
          <p:nvPr/>
        </p:nvGrpSpPr>
        <p:grpSpPr bwMode="auto">
          <a:xfrm>
            <a:off x="7008813" y="1087438"/>
            <a:ext cx="3346450" cy="3651250"/>
            <a:chOff x="3369" y="569"/>
            <a:chExt cx="2108" cy="2300"/>
          </a:xfrm>
        </p:grpSpPr>
        <p:sp>
          <p:nvSpPr>
            <p:cNvPr id="32800" name="Rectangle 64"/>
            <p:cNvSpPr>
              <a:spLocks noChangeArrowheads="1"/>
            </p:cNvSpPr>
            <p:nvPr/>
          </p:nvSpPr>
          <p:spPr bwMode="auto">
            <a:xfrm>
              <a:off x="3369" y="865"/>
              <a:ext cx="2108" cy="2004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32801" name="Rectangle 65"/>
            <p:cNvSpPr>
              <a:spLocks noChangeArrowheads="1"/>
            </p:cNvSpPr>
            <p:nvPr/>
          </p:nvSpPr>
          <p:spPr bwMode="auto">
            <a:xfrm>
              <a:off x="3403" y="768"/>
              <a:ext cx="1205" cy="1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3" name="Rectangle 66"/>
            <p:cNvSpPr>
              <a:spLocks noChangeArrowheads="1"/>
            </p:cNvSpPr>
            <p:nvPr/>
          </p:nvSpPr>
          <p:spPr bwMode="auto">
            <a:xfrm>
              <a:off x="3402" y="742"/>
              <a:ext cx="1984" cy="1625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/>
            <a:lstStyle/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85000"/>
                <a:defRPr/>
              </a:pPr>
              <a:r>
                <a:rPr lang="en-US" altLang="zh-CN" sz="2000" dirty="0">
                  <a:latin typeface="+mn-lt"/>
                  <a:ea typeface="+mn-ea"/>
                </a:rPr>
                <a:t> base station</a:t>
              </a: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/>
              </a:pPr>
              <a:r>
                <a:rPr lang="en-US" altLang="zh-CN" sz="2000" dirty="0">
                  <a:latin typeface="+mn-lt"/>
                  <a:ea typeface="+mn-ea"/>
                </a:rPr>
                <a:t>typically connected to wired network</a:t>
              </a: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/>
              </a:pPr>
              <a:r>
                <a:rPr lang="en-US" altLang="zh-CN" sz="2000" b="1" dirty="0">
                  <a:solidFill>
                    <a:srgbClr val="C00000"/>
                  </a:solidFill>
                  <a:latin typeface="+mn-lt"/>
                  <a:ea typeface="+mn-ea"/>
                </a:rPr>
                <a:t>relay</a:t>
              </a:r>
              <a:r>
                <a:rPr lang="en-US" altLang="zh-CN" sz="2000" dirty="0">
                  <a:latin typeface="+mn-lt"/>
                  <a:ea typeface="+mn-ea"/>
                </a:rPr>
                <a:t> - responsible for sending packets between wired network and wireless host(s) in its “area”</a:t>
              </a:r>
            </a:p>
            <a:p>
              <a:pPr marL="742950" lvl="1" indent="-28575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75000"/>
                <a:buFont typeface="ZapfDingbats" pitchFamily="82" charset="2"/>
                <a:buChar char="m"/>
                <a:defRPr/>
              </a:pPr>
              <a:r>
                <a:rPr lang="en-US" altLang="zh-CN" sz="2000" dirty="0">
                  <a:latin typeface="+mn-lt"/>
                  <a:ea typeface="+mn-ea"/>
                </a:rPr>
                <a:t>e.g., cell towers,  802.11 access points </a:t>
              </a:r>
            </a:p>
          </p:txBody>
        </p:sp>
        <p:pic>
          <p:nvPicPr>
            <p:cNvPr id="32803" name="Picture 72" descr="31u_bnrz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8" y="569"/>
              <a:ext cx="249" cy="3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2796" name="Line 75"/>
          <p:cNvSpPr>
            <a:spLocks noChangeShapeType="1"/>
          </p:cNvSpPr>
          <p:nvPr/>
        </p:nvSpPr>
        <p:spPr bwMode="auto">
          <a:xfrm flipH="1">
            <a:off x="7543801" y="4754563"/>
            <a:ext cx="792163" cy="639762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pic>
        <p:nvPicPr>
          <p:cNvPr id="32797" name="Picture 72" descr="http://p1.ccicc.cn/2009/05/1210196403758d37.jpg"/>
          <p:cNvPicPr>
            <a:picLocks noChangeAspect="1" noChangeArrowheads="1"/>
          </p:cNvPicPr>
          <p:nvPr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4833938"/>
            <a:ext cx="1347788" cy="2024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1729" name="Picture 497" descr="See the source image"/>
          <p:cNvPicPr>
            <a:picLocks noChangeAspect="1" noChangeArrowheads="1"/>
          </p:cNvPicPr>
          <p:nvPr/>
        </p:nvPicPr>
        <p:blipFill>
          <a:blip r:embed="rId3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49750" y="5554662"/>
            <a:ext cx="1292226" cy="12922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CA450CD-AA63-4302-897C-91B970A563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8</a:t>
            </a:fld>
            <a:endParaRPr lang="en-US" altLang="zh-CN"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Elements of a wireless network</a:t>
            </a:r>
          </a:p>
        </p:txBody>
      </p:sp>
      <p:sp>
        <p:nvSpPr>
          <p:cNvPr id="34821" name="Oval 3"/>
          <p:cNvSpPr>
            <a:spLocks noChangeArrowheads="1"/>
          </p:cNvSpPr>
          <p:nvPr/>
        </p:nvSpPr>
        <p:spPr bwMode="auto">
          <a:xfrm>
            <a:off x="6464301" y="4667250"/>
            <a:ext cx="1755775" cy="1625600"/>
          </a:xfrm>
          <a:prstGeom prst="ellipse">
            <a:avLst/>
          </a:prstGeom>
          <a:solidFill>
            <a:srgbClr val="99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grpSp>
        <p:nvGrpSpPr>
          <p:cNvPr id="34822" name="Group 4"/>
          <p:cNvGrpSpPr/>
          <p:nvPr/>
        </p:nvGrpSpPr>
        <p:grpSpPr bwMode="auto">
          <a:xfrm>
            <a:off x="4583113" y="2781301"/>
            <a:ext cx="2362200" cy="1762125"/>
            <a:chOff x="3839" y="1737"/>
            <a:chExt cx="1488" cy="1110"/>
          </a:xfrm>
        </p:grpSpPr>
        <p:sp>
          <p:nvSpPr>
            <p:cNvPr id="34900" name="Freeform 5"/>
            <p:cNvSpPr/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1 w 2135"/>
                <a:gd name="T1" fmla="*/ 1 h 1662"/>
                <a:gd name="T2" fmla="*/ 1 w 2135"/>
                <a:gd name="T3" fmla="*/ 1 h 1662"/>
                <a:gd name="T4" fmla="*/ 2 w 2135"/>
                <a:gd name="T5" fmla="*/ 1 h 1662"/>
                <a:gd name="T6" fmla="*/ 4 w 2135"/>
                <a:gd name="T7" fmla="*/ 1 h 1662"/>
                <a:gd name="T8" fmla="*/ 6 w 2135"/>
                <a:gd name="T9" fmla="*/ 1 h 1662"/>
                <a:gd name="T10" fmla="*/ 6 w 2135"/>
                <a:gd name="T11" fmla="*/ 2 h 1662"/>
                <a:gd name="T12" fmla="*/ 5 w 2135"/>
                <a:gd name="T13" fmla="*/ 3 h 1662"/>
                <a:gd name="T14" fmla="*/ 2 w 2135"/>
                <a:gd name="T15" fmla="*/ 2 h 1662"/>
                <a:gd name="T16" fmla="*/ 1 w 2135"/>
                <a:gd name="T17" fmla="*/ 2 h 1662"/>
                <a:gd name="T18" fmla="*/ 1 w 2135"/>
                <a:gd name="T19" fmla="*/ 2 h 1662"/>
                <a:gd name="T20" fmla="*/ 1 w 2135"/>
                <a:gd name="T21" fmla="*/ 1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901" name="Text Box 6"/>
            <p:cNvSpPr txBox="1">
              <a:spLocks noChangeArrowheads="1"/>
            </p:cNvSpPr>
            <p:nvPr/>
          </p:nvSpPr>
          <p:spPr bwMode="auto">
            <a:xfrm>
              <a:off x="4098" y="1947"/>
              <a:ext cx="1046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network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infrastructure</a:t>
              </a:r>
            </a:p>
          </p:txBody>
        </p:sp>
      </p:grpSp>
      <p:pic>
        <p:nvPicPr>
          <p:cNvPr id="34823" name="Picture 7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9326" y="5245100"/>
            <a:ext cx="2143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824" name="Group 8"/>
          <p:cNvGrpSpPr/>
          <p:nvPr/>
        </p:nvGrpSpPr>
        <p:grpSpPr bwMode="auto">
          <a:xfrm>
            <a:off x="2671764" y="1709738"/>
            <a:ext cx="1755775" cy="1625600"/>
            <a:chOff x="567" y="1326"/>
            <a:chExt cx="1106" cy="1024"/>
          </a:xfrm>
        </p:grpSpPr>
        <p:sp>
          <p:nvSpPr>
            <p:cNvPr id="34889" name="Oval 9"/>
            <p:cNvSpPr>
              <a:spLocks noChangeArrowheads="1"/>
            </p:cNvSpPr>
            <p:nvPr/>
          </p:nvSpPr>
          <p:spPr bwMode="auto">
            <a:xfrm>
              <a:off x="567" y="1326"/>
              <a:ext cx="1106" cy="1024"/>
            </a:xfrm>
            <a:prstGeom prst="ellipse">
              <a:avLst/>
            </a:pr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pic>
          <p:nvPicPr>
            <p:cNvPr id="34890" name="Picture 10" descr="31u_bnrz[1]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035" y="1785"/>
              <a:ext cx="212" cy="135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4891" name="Group 11"/>
            <p:cNvGrpSpPr/>
            <p:nvPr/>
          </p:nvGrpSpPr>
          <p:grpSpPr bwMode="auto">
            <a:xfrm>
              <a:off x="1221" y="1447"/>
              <a:ext cx="252" cy="288"/>
              <a:chOff x="2870" y="1518"/>
              <a:chExt cx="292" cy="320"/>
            </a:xfrm>
          </p:grpSpPr>
          <p:graphicFrame>
            <p:nvGraphicFramePr>
              <p:cNvPr id="34898" name="Object 12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204" name="Clip" r:id="rId6" imgW="826770" imgH="840105" progId="MS_ClipArt_Gallery.2">
                      <p:embed/>
                    </p:oleObj>
                  </mc:Choice>
                  <mc:Fallback>
                    <p:oleObj name="Clip" r:id="rId6" imgW="826770" imgH="840105" progId="MS_ClipArt_Gallery.2">
                      <p:embed/>
                      <p:pic>
                        <p:nvPicPr>
                          <p:cNvPr id="34898" name="Object 1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4899" name="Object 13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205" name="Clip" r:id="rId8" imgW="1268095" imgH="1199515" progId="MS_ClipArt_Gallery.2">
                      <p:embed/>
                    </p:oleObj>
                  </mc:Choice>
                  <mc:Fallback>
                    <p:oleObj name="Clip" r:id="rId8" imgW="1268095" imgH="1199515" progId="MS_ClipArt_Gallery.2">
                      <p:embed/>
                      <p:pic>
                        <p:nvPicPr>
                          <p:cNvPr id="34899" name="Object 13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34892" name="Group 14"/>
            <p:cNvGrpSpPr/>
            <p:nvPr/>
          </p:nvGrpSpPr>
          <p:grpSpPr bwMode="auto">
            <a:xfrm>
              <a:off x="869" y="1379"/>
              <a:ext cx="252" cy="288"/>
              <a:chOff x="2870" y="1518"/>
              <a:chExt cx="292" cy="320"/>
            </a:xfrm>
          </p:grpSpPr>
          <p:graphicFrame>
            <p:nvGraphicFramePr>
              <p:cNvPr id="34896" name="Object 1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206" name="Clip" r:id="rId10" imgW="826770" imgH="840105" progId="MS_ClipArt_Gallery.2">
                      <p:embed/>
                    </p:oleObj>
                  </mc:Choice>
                  <mc:Fallback>
                    <p:oleObj name="Clip" r:id="rId10" imgW="826770" imgH="840105" progId="MS_ClipArt_Gallery.2">
                      <p:embed/>
                      <p:pic>
                        <p:nvPicPr>
                          <p:cNvPr id="34896" name="Object 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4897" name="Object 1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207" name="Clip" r:id="rId11" imgW="1268095" imgH="1199515" progId="MS_ClipArt_Gallery.2">
                      <p:embed/>
                    </p:oleObj>
                  </mc:Choice>
                  <mc:Fallback>
                    <p:oleObj name="Clip" r:id="rId11" imgW="1268095" imgH="1199515" progId="MS_ClipArt_Gallery.2">
                      <p:embed/>
                      <p:pic>
                        <p:nvPicPr>
                          <p:cNvPr id="34897" name="Object 1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34893" name="Group 17"/>
            <p:cNvGrpSpPr/>
            <p:nvPr/>
          </p:nvGrpSpPr>
          <p:grpSpPr bwMode="auto">
            <a:xfrm>
              <a:off x="727" y="1878"/>
              <a:ext cx="252" cy="288"/>
              <a:chOff x="2870" y="1518"/>
              <a:chExt cx="292" cy="320"/>
            </a:xfrm>
          </p:grpSpPr>
          <p:graphicFrame>
            <p:nvGraphicFramePr>
              <p:cNvPr id="34894" name="Object 18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208" name="Clip" r:id="rId12" imgW="826770" imgH="840105" progId="MS_ClipArt_Gallery.2">
                      <p:embed/>
                    </p:oleObj>
                  </mc:Choice>
                  <mc:Fallback>
                    <p:oleObj name="Clip" r:id="rId12" imgW="826770" imgH="840105" progId="MS_ClipArt_Gallery.2">
                      <p:embed/>
                      <p:pic>
                        <p:nvPicPr>
                          <p:cNvPr id="34894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4895" name="Object 19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209" name="Clip" r:id="rId13" imgW="1268095" imgH="1199515" progId="MS_ClipArt_Gallery.2">
                      <p:embed/>
                    </p:oleObj>
                  </mc:Choice>
                  <mc:Fallback>
                    <p:oleObj name="Clip" r:id="rId13" imgW="1268095" imgH="1199515" progId="MS_ClipArt_Gallery.2">
                      <p:embed/>
                      <p:pic>
                        <p:nvPicPr>
                          <p:cNvPr id="34895" name="Object 1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99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34825" name="Line 20"/>
          <p:cNvSpPr>
            <a:spLocks noChangeShapeType="1"/>
          </p:cNvSpPr>
          <p:nvPr/>
        </p:nvSpPr>
        <p:spPr bwMode="auto">
          <a:xfrm>
            <a:off x="3700463" y="2711451"/>
            <a:ext cx="900112" cy="392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4826" name="Oval 21"/>
          <p:cNvSpPr>
            <a:spLocks noChangeArrowheads="1"/>
          </p:cNvSpPr>
          <p:nvPr/>
        </p:nvSpPr>
        <p:spPr bwMode="auto">
          <a:xfrm>
            <a:off x="2767014" y="3632200"/>
            <a:ext cx="1755775" cy="1625600"/>
          </a:xfrm>
          <a:prstGeom prst="ellipse">
            <a:avLst/>
          </a:prstGeom>
          <a:solidFill>
            <a:srgbClr val="99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pic>
        <p:nvPicPr>
          <p:cNvPr id="34827" name="Picture 22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0288" y="4300538"/>
            <a:ext cx="2143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828" name="Group 23"/>
          <p:cNvGrpSpPr/>
          <p:nvPr/>
        </p:nvGrpSpPr>
        <p:grpSpPr bwMode="auto">
          <a:xfrm>
            <a:off x="3557588" y="4651375"/>
            <a:ext cx="400050" cy="457200"/>
            <a:chOff x="2870" y="1518"/>
            <a:chExt cx="292" cy="320"/>
          </a:xfrm>
        </p:grpSpPr>
        <p:graphicFrame>
          <p:nvGraphicFramePr>
            <p:cNvPr id="34887" name="Object 24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10" name="Clip" r:id="rId14" imgW="826770" imgH="840105" progId="MS_ClipArt_Gallery.2">
                    <p:embed/>
                  </p:oleObj>
                </mc:Choice>
                <mc:Fallback>
                  <p:oleObj name="Clip" r:id="rId14" imgW="826770" imgH="840105" progId="MS_ClipArt_Gallery.2">
                    <p:embed/>
                    <p:pic>
                      <p:nvPicPr>
                        <p:cNvPr id="34887" name="Object 2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88" name="Object 25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11" name="Clip" r:id="rId15" imgW="1268095" imgH="1199515" progId="MS_ClipArt_Gallery.2">
                    <p:embed/>
                  </p:oleObj>
                </mc:Choice>
                <mc:Fallback>
                  <p:oleObj name="Clip" r:id="rId15" imgW="1268095" imgH="1199515" progId="MS_ClipArt_Gallery.2">
                    <p:embed/>
                    <p:pic>
                      <p:nvPicPr>
                        <p:cNvPr id="34888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4829" name="Group 26"/>
          <p:cNvGrpSpPr/>
          <p:nvPr/>
        </p:nvGrpSpPr>
        <p:grpSpPr bwMode="auto">
          <a:xfrm>
            <a:off x="3406775" y="3702050"/>
            <a:ext cx="400050" cy="457200"/>
            <a:chOff x="2870" y="1518"/>
            <a:chExt cx="292" cy="320"/>
          </a:xfrm>
        </p:grpSpPr>
        <p:graphicFrame>
          <p:nvGraphicFramePr>
            <p:cNvPr id="34885" name="Object 27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12" name="Clip" r:id="rId16" imgW="826770" imgH="840105" progId="MS_ClipArt_Gallery.2">
                    <p:embed/>
                  </p:oleObj>
                </mc:Choice>
                <mc:Fallback>
                  <p:oleObj name="Clip" r:id="rId16" imgW="826770" imgH="840105" progId="MS_ClipArt_Gallery.2">
                    <p:embed/>
                    <p:pic>
                      <p:nvPicPr>
                        <p:cNvPr id="34885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86" name="Object 28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13" name="Clip" r:id="rId17" imgW="1268095" imgH="1199515" progId="MS_ClipArt_Gallery.2">
                    <p:embed/>
                  </p:oleObj>
                </mc:Choice>
                <mc:Fallback>
                  <p:oleObj name="Clip" r:id="rId17" imgW="1268095" imgH="1199515" progId="MS_ClipArt_Gallery.2">
                    <p:embed/>
                    <p:pic>
                      <p:nvPicPr>
                        <p:cNvPr id="34886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4830" name="Group 29"/>
          <p:cNvGrpSpPr/>
          <p:nvPr/>
        </p:nvGrpSpPr>
        <p:grpSpPr bwMode="auto">
          <a:xfrm>
            <a:off x="3021013" y="4508500"/>
            <a:ext cx="400050" cy="457200"/>
            <a:chOff x="2870" y="1518"/>
            <a:chExt cx="292" cy="320"/>
          </a:xfrm>
        </p:grpSpPr>
        <p:graphicFrame>
          <p:nvGraphicFramePr>
            <p:cNvPr id="34883" name="Object 30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14" name="Clip" r:id="rId18" imgW="826770" imgH="840105" progId="MS_ClipArt_Gallery.2">
                    <p:embed/>
                  </p:oleObj>
                </mc:Choice>
                <mc:Fallback>
                  <p:oleObj name="Clip" r:id="rId18" imgW="826770" imgH="840105" progId="MS_ClipArt_Gallery.2">
                    <p:embed/>
                    <p:pic>
                      <p:nvPicPr>
                        <p:cNvPr id="34883" name="Object 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84" name="Object 31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15" name="Clip" r:id="rId19" imgW="1268095" imgH="1199515" progId="MS_ClipArt_Gallery.2">
                    <p:embed/>
                  </p:oleObj>
                </mc:Choice>
                <mc:Fallback>
                  <p:oleObj name="Clip" r:id="rId19" imgW="1268095" imgH="1199515" progId="MS_ClipArt_Gallery.2">
                    <p:embed/>
                    <p:pic>
                      <p:nvPicPr>
                        <p:cNvPr id="34884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4831" name="Line 32"/>
          <p:cNvSpPr>
            <a:spLocks noChangeShapeType="1"/>
          </p:cNvSpPr>
          <p:nvPr/>
        </p:nvSpPr>
        <p:spPr bwMode="auto">
          <a:xfrm flipV="1">
            <a:off x="3721101" y="3721100"/>
            <a:ext cx="974725" cy="725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34832" name="Group 33"/>
          <p:cNvGrpSpPr/>
          <p:nvPr/>
        </p:nvGrpSpPr>
        <p:grpSpPr bwMode="auto">
          <a:xfrm>
            <a:off x="2897188" y="3960813"/>
            <a:ext cx="400050" cy="457200"/>
            <a:chOff x="2870" y="1518"/>
            <a:chExt cx="292" cy="320"/>
          </a:xfrm>
        </p:grpSpPr>
        <p:graphicFrame>
          <p:nvGraphicFramePr>
            <p:cNvPr id="34881" name="Object 34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16" name="Clip" r:id="rId20" imgW="826770" imgH="840105" progId="MS_ClipArt_Gallery.2">
                    <p:embed/>
                  </p:oleObj>
                </mc:Choice>
                <mc:Fallback>
                  <p:oleObj name="Clip" r:id="rId20" imgW="826770" imgH="840105" progId="MS_ClipArt_Gallery.2">
                    <p:embed/>
                    <p:pic>
                      <p:nvPicPr>
                        <p:cNvPr id="34881" name="Object 3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82" name="Object 35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17" name="Clip" r:id="rId21" imgW="1268095" imgH="1199515" progId="MS_ClipArt_Gallery.2">
                    <p:embed/>
                  </p:oleObj>
                </mc:Choice>
                <mc:Fallback>
                  <p:oleObj name="Clip" r:id="rId21" imgW="1268095" imgH="1199515" progId="MS_ClipArt_Gallery.2">
                    <p:embed/>
                    <p:pic>
                      <p:nvPicPr>
                        <p:cNvPr id="34882" name="Object 3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4833" name="Oval 36"/>
          <p:cNvSpPr>
            <a:spLocks noChangeArrowheads="1"/>
          </p:cNvSpPr>
          <p:nvPr/>
        </p:nvSpPr>
        <p:spPr bwMode="auto">
          <a:xfrm>
            <a:off x="5154614" y="4583113"/>
            <a:ext cx="1755775" cy="1625600"/>
          </a:xfrm>
          <a:prstGeom prst="ellipse">
            <a:avLst/>
          </a:prstGeom>
          <a:solidFill>
            <a:srgbClr val="99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pic>
        <p:nvPicPr>
          <p:cNvPr id="34834" name="Picture 37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7888" y="5265738"/>
            <a:ext cx="2143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835" name="Group 38"/>
          <p:cNvGrpSpPr/>
          <p:nvPr/>
        </p:nvGrpSpPr>
        <p:grpSpPr bwMode="auto">
          <a:xfrm>
            <a:off x="5945188" y="5616575"/>
            <a:ext cx="400050" cy="457200"/>
            <a:chOff x="2870" y="1518"/>
            <a:chExt cx="292" cy="320"/>
          </a:xfrm>
        </p:grpSpPr>
        <p:graphicFrame>
          <p:nvGraphicFramePr>
            <p:cNvPr id="34879" name="Object 39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18" name="Clip" r:id="rId22" imgW="826770" imgH="840105" progId="MS_ClipArt_Gallery.2">
                    <p:embed/>
                  </p:oleObj>
                </mc:Choice>
                <mc:Fallback>
                  <p:oleObj name="Clip" r:id="rId22" imgW="826770" imgH="840105" progId="MS_ClipArt_Gallery.2">
                    <p:embed/>
                    <p:pic>
                      <p:nvPicPr>
                        <p:cNvPr id="34879" name="Object 3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80" name="Object 40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19" name="Clip" r:id="rId23" imgW="1268095" imgH="1199515" progId="MS_ClipArt_Gallery.2">
                    <p:embed/>
                  </p:oleObj>
                </mc:Choice>
                <mc:Fallback>
                  <p:oleObj name="Clip" r:id="rId23" imgW="1268095" imgH="1199515" progId="MS_ClipArt_Gallery.2">
                    <p:embed/>
                    <p:pic>
                      <p:nvPicPr>
                        <p:cNvPr id="34880" name="Object 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4836" name="Group 41"/>
          <p:cNvGrpSpPr/>
          <p:nvPr/>
        </p:nvGrpSpPr>
        <p:grpSpPr bwMode="auto">
          <a:xfrm>
            <a:off x="6146800" y="4672013"/>
            <a:ext cx="400050" cy="457200"/>
            <a:chOff x="2870" y="1518"/>
            <a:chExt cx="292" cy="320"/>
          </a:xfrm>
        </p:grpSpPr>
        <p:graphicFrame>
          <p:nvGraphicFramePr>
            <p:cNvPr id="34877" name="Object 42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20" name="Clip" r:id="rId24" imgW="826770" imgH="840105" progId="MS_ClipArt_Gallery.2">
                    <p:embed/>
                  </p:oleObj>
                </mc:Choice>
                <mc:Fallback>
                  <p:oleObj name="Clip" r:id="rId24" imgW="826770" imgH="840105" progId="MS_ClipArt_Gallery.2">
                    <p:embed/>
                    <p:pic>
                      <p:nvPicPr>
                        <p:cNvPr id="34877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78" name="Object 43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21" name="Clip" r:id="rId25" imgW="1268095" imgH="1199515" progId="MS_ClipArt_Gallery.2">
                    <p:embed/>
                  </p:oleObj>
                </mc:Choice>
                <mc:Fallback>
                  <p:oleObj name="Clip" r:id="rId25" imgW="1268095" imgH="1199515" progId="MS_ClipArt_Gallery.2">
                    <p:embed/>
                    <p:pic>
                      <p:nvPicPr>
                        <p:cNvPr id="34878" name="Object 4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4837" name="Group 44"/>
          <p:cNvGrpSpPr/>
          <p:nvPr/>
        </p:nvGrpSpPr>
        <p:grpSpPr bwMode="auto">
          <a:xfrm>
            <a:off x="5408613" y="5473700"/>
            <a:ext cx="400050" cy="457200"/>
            <a:chOff x="2870" y="1518"/>
            <a:chExt cx="292" cy="320"/>
          </a:xfrm>
        </p:grpSpPr>
        <p:graphicFrame>
          <p:nvGraphicFramePr>
            <p:cNvPr id="34875" name="Object 45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22" name="Clip" r:id="rId26" imgW="826770" imgH="840105" progId="MS_ClipArt_Gallery.2">
                    <p:embed/>
                  </p:oleObj>
                </mc:Choice>
                <mc:Fallback>
                  <p:oleObj name="Clip" r:id="rId26" imgW="826770" imgH="840105" progId="MS_ClipArt_Gallery.2">
                    <p:embed/>
                    <p:pic>
                      <p:nvPicPr>
                        <p:cNvPr id="34875" name="Object 4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76" name="Object 46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23" name="Clip" r:id="rId27" imgW="1268095" imgH="1199515" progId="MS_ClipArt_Gallery.2">
                    <p:embed/>
                  </p:oleObj>
                </mc:Choice>
                <mc:Fallback>
                  <p:oleObj name="Clip" r:id="rId27" imgW="1268095" imgH="1199515" progId="MS_ClipArt_Gallery.2">
                    <p:embed/>
                    <p:pic>
                      <p:nvPicPr>
                        <p:cNvPr id="34876" name="Object 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4838" name="Group 47"/>
          <p:cNvGrpSpPr/>
          <p:nvPr/>
        </p:nvGrpSpPr>
        <p:grpSpPr bwMode="auto">
          <a:xfrm>
            <a:off x="5284788" y="4926013"/>
            <a:ext cx="400050" cy="457200"/>
            <a:chOff x="2870" y="1518"/>
            <a:chExt cx="292" cy="320"/>
          </a:xfrm>
        </p:grpSpPr>
        <p:graphicFrame>
          <p:nvGraphicFramePr>
            <p:cNvPr id="34873" name="Object 4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24" name="Clip" r:id="rId28" imgW="826770" imgH="840105" progId="MS_ClipArt_Gallery.2">
                    <p:embed/>
                  </p:oleObj>
                </mc:Choice>
                <mc:Fallback>
                  <p:oleObj name="Clip" r:id="rId28" imgW="826770" imgH="840105" progId="MS_ClipArt_Gallery.2">
                    <p:embed/>
                    <p:pic>
                      <p:nvPicPr>
                        <p:cNvPr id="34873" name="Object 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74" name="Object 4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25" name="Clip" r:id="rId29" imgW="1268095" imgH="1199515" progId="MS_ClipArt_Gallery.2">
                    <p:embed/>
                  </p:oleObj>
                </mc:Choice>
                <mc:Fallback>
                  <p:oleObj name="Clip" r:id="rId29" imgW="1268095" imgH="1199515" progId="MS_ClipArt_Gallery.2">
                    <p:embed/>
                    <p:pic>
                      <p:nvPicPr>
                        <p:cNvPr id="34874" name="Object 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4839" name="Group 50"/>
          <p:cNvGrpSpPr/>
          <p:nvPr/>
        </p:nvGrpSpPr>
        <p:grpSpPr bwMode="auto">
          <a:xfrm>
            <a:off x="7361238" y="5697538"/>
            <a:ext cx="400050" cy="457200"/>
            <a:chOff x="2870" y="1518"/>
            <a:chExt cx="292" cy="320"/>
          </a:xfrm>
        </p:grpSpPr>
        <p:graphicFrame>
          <p:nvGraphicFramePr>
            <p:cNvPr id="34871" name="Object 51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26" name="Clip" r:id="rId30" imgW="826770" imgH="840105" progId="MS_ClipArt_Gallery.2">
                    <p:embed/>
                  </p:oleObj>
                </mc:Choice>
                <mc:Fallback>
                  <p:oleObj name="Clip" r:id="rId30" imgW="826770" imgH="840105" progId="MS_ClipArt_Gallery.2">
                    <p:embed/>
                    <p:pic>
                      <p:nvPicPr>
                        <p:cNvPr id="34871" name="Object 5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872" name="Object 52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1227" name="Clip" r:id="rId31" imgW="1268095" imgH="1199515" progId="MS_ClipArt_Gallery.2">
                    <p:embed/>
                  </p:oleObj>
                </mc:Choice>
                <mc:Fallback>
                  <p:oleObj name="Clip" r:id="rId31" imgW="1268095" imgH="1199515" progId="MS_ClipArt_Gallery.2">
                    <p:embed/>
                    <p:pic>
                      <p:nvPicPr>
                        <p:cNvPr id="34872" name="Object 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4840" name="Group 53"/>
          <p:cNvGrpSpPr/>
          <p:nvPr/>
        </p:nvGrpSpPr>
        <p:grpSpPr bwMode="auto">
          <a:xfrm>
            <a:off x="6354764" y="5164138"/>
            <a:ext cx="835025" cy="457200"/>
            <a:chOff x="3345" y="3383"/>
            <a:chExt cx="526" cy="288"/>
          </a:xfrm>
        </p:grpSpPr>
        <p:grpSp>
          <p:nvGrpSpPr>
            <p:cNvPr id="34864" name="Group 54"/>
            <p:cNvGrpSpPr/>
            <p:nvPr/>
          </p:nvGrpSpPr>
          <p:grpSpPr bwMode="auto">
            <a:xfrm>
              <a:off x="3426" y="3383"/>
              <a:ext cx="252" cy="288"/>
              <a:chOff x="2870" y="1518"/>
              <a:chExt cx="292" cy="320"/>
            </a:xfrm>
          </p:grpSpPr>
          <p:graphicFrame>
            <p:nvGraphicFramePr>
              <p:cNvPr id="34869" name="Object 5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228" name="Clip" r:id="rId32" imgW="826770" imgH="840105" progId="MS_ClipArt_Gallery.2">
                      <p:embed/>
                    </p:oleObj>
                  </mc:Choice>
                  <mc:Fallback>
                    <p:oleObj name="Clip" r:id="rId32" imgW="826770" imgH="840105" progId="MS_ClipArt_Gallery.2">
                      <p:embed/>
                      <p:pic>
                        <p:nvPicPr>
                          <p:cNvPr id="34869" name="Object 5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4870" name="Object 5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1229" name="Clip" r:id="rId33" imgW="1268095" imgH="1199515" progId="MS_ClipArt_Gallery.2">
                      <p:embed/>
                    </p:oleObj>
                  </mc:Choice>
                  <mc:Fallback>
                    <p:oleObj name="Clip" r:id="rId33" imgW="1268095" imgH="1199515" progId="MS_ClipArt_Gallery.2">
                      <p:embed/>
                      <p:pic>
                        <p:nvPicPr>
                          <p:cNvPr id="34870" name="Object 5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34865" name="Line 57"/>
            <p:cNvSpPr>
              <a:spLocks noChangeShapeType="1"/>
            </p:cNvSpPr>
            <p:nvPr/>
          </p:nvSpPr>
          <p:spPr bwMode="auto">
            <a:xfrm>
              <a:off x="3679" y="3547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66" name="Line 58"/>
            <p:cNvSpPr>
              <a:spLocks noChangeShapeType="1"/>
            </p:cNvSpPr>
            <p:nvPr/>
          </p:nvSpPr>
          <p:spPr bwMode="auto">
            <a:xfrm flipH="1">
              <a:off x="3372" y="3486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67" name="Line 59"/>
            <p:cNvSpPr>
              <a:spLocks noChangeShapeType="1"/>
            </p:cNvSpPr>
            <p:nvPr/>
          </p:nvSpPr>
          <p:spPr bwMode="auto">
            <a:xfrm flipH="1">
              <a:off x="3381" y="3534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68" name="Line 60"/>
            <p:cNvSpPr>
              <a:spLocks noChangeShapeType="1"/>
            </p:cNvSpPr>
            <p:nvPr/>
          </p:nvSpPr>
          <p:spPr bwMode="auto">
            <a:xfrm flipH="1">
              <a:off x="3345" y="3576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4841" name="Line 61"/>
          <p:cNvSpPr>
            <a:spLocks noChangeShapeType="1"/>
          </p:cNvSpPr>
          <p:nvPr/>
        </p:nvSpPr>
        <p:spPr bwMode="auto">
          <a:xfrm flipH="1" flipV="1">
            <a:off x="6592888" y="4303714"/>
            <a:ext cx="747712" cy="1095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4842" name="Line 62"/>
          <p:cNvSpPr>
            <a:spLocks noChangeShapeType="1"/>
          </p:cNvSpPr>
          <p:nvPr/>
        </p:nvSpPr>
        <p:spPr bwMode="auto">
          <a:xfrm flipH="1" flipV="1">
            <a:off x="5821363" y="4451350"/>
            <a:ext cx="176212" cy="990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4843" name="Rectangle 64"/>
          <p:cNvSpPr>
            <a:spLocks noChangeArrowheads="1"/>
          </p:cNvSpPr>
          <p:nvPr/>
        </p:nvSpPr>
        <p:spPr bwMode="auto">
          <a:xfrm>
            <a:off x="7008813" y="1557338"/>
            <a:ext cx="3346450" cy="3181350"/>
          </a:xfrm>
          <a:prstGeom prst="rect">
            <a:avLst/>
          </a:prstGeom>
          <a:noFill/>
          <a:ln w="28575">
            <a:solidFill>
              <a:srgbClr val="FF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34844" name="Rectangle 65"/>
          <p:cNvSpPr>
            <a:spLocks noChangeArrowheads="1"/>
          </p:cNvSpPr>
          <p:nvPr/>
        </p:nvSpPr>
        <p:spPr bwMode="auto">
          <a:xfrm>
            <a:off x="7062789" y="1403350"/>
            <a:ext cx="1912937" cy="2809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3127" name="Rectangle 66"/>
          <p:cNvSpPr>
            <a:spLocks noChangeArrowheads="1"/>
          </p:cNvSpPr>
          <p:nvPr/>
        </p:nvSpPr>
        <p:spPr bwMode="auto">
          <a:xfrm>
            <a:off x="7061200" y="1362076"/>
            <a:ext cx="3149600" cy="392113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000" dirty="0">
                <a:latin typeface="+mn-lt"/>
                <a:ea typeface="+mn-ea"/>
              </a:rPr>
              <a:t> wireless link</a:t>
            </a: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000" dirty="0">
                <a:latin typeface="+mn-lt"/>
                <a:ea typeface="+mn-ea"/>
              </a:rPr>
              <a:t>typically used to connect mobile(s) to base station</a:t>
            </a: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000" dirty="0">
                <a:solidFill>
                  <a:srgbClr val="FF0000"/>
                </a:solidFill>
                <a:latin typeface="+mn-lt"/>
                <a:ea typeface="+mn-ea"/>
              </a:rPr>
              <a:t>also used as backbone link </a:t>
            </a: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000" dirty="0">
                <a:solidFill>
                  <a:srgbClr val="7030A0"/>
                </a:solidFill>
                <a:latin typeface="+mn-lt"/>
                <a:ea typeface="+mn-ea"/>
              </a:rPr>
              <a:t>multiple access protocol </a:t>
            </a:r>
            <a:r>
              <a:rPr lang="en-US" altLang="zh-CN" sz="2000" dirty="0">
                <a:latin typeface="+mn-lt"/>
                <a:ea typeface="+mn-ea"/>
              </a:rPr>
              <a:t>coordinates link access </a:t>
            </a: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000" b="1" dirty="0">
                <a:solidFill>
                  <a:srgbClr val="0070C0"/>
                </a:solidFill>
                <a:latin typeface="+mn-lt"/>
                <a:ea typeface="+mn-ea"/>
              </a:rPr>
              <a:t>various data rates, transmission distance</a:t>
            </a:r>
          </a:p>
        </p:txBody>
      </p:sp>
      <p:sp>
        <p:nvSpPr>
          <p:cNvPr id="34846" name="Line 68"/>
          <p:cNvSpPr>
            <a:spLocks noChangeShapeType="1"/>
          </p:cNvSpPr>
          <p:nvPr/>
        </p:nvSpPr>
        <p:spPr bwMode="auto">
          <a:xfrm flipH="1">
            <a:off x="7543801" y="4754563"/>
            <a:ext cx="792163" cy="639762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4847" name="AutoShape 72"/>
          <p:cNvSpPr>
            <a:spLocks noChangeAspect="1" noChangeArrowheads="1" noTextEdit="1"/>
          </p:cNvSpPr>
          <p:nvPr/>
        </p:nvSpPr>
        <p:spPr bwMode="auto">
          <a:xfrm>
            <a:off x="9324976" y="1430338"/>
            <a:ext cx="735013" cy="2206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34848" name="Group 137"/>
          <p:cNvGrpSpPr/>
          <p:nvPr/>
        </p:nvGrpSpPr>
        <p:grpSpPr bwMode="auto">
          <a:xfrm>
            <a:off x="9339263" y="1347788"/>
            <a:ext cx="722312" cy="303212"/>
            <a:chOff x="4750" y="264"/>
            <a:chExt cx="455" cy="191"/>
          </a:xfrm>
        </p:grpSpPr>
        <p:sp>
          <p:nvSpPr>
            <p:cNvPr id="34849" name="Freeform 89"/>
            <p:cNvSpPr/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0 h 209"/>
                <a:gd name="T10" fmla="*/ 0 w 247"/>
                <a:gd name="T11" fmla="*/ 0 h 209"/>
                <a:gd name="T12" fmla="*/ 0 w 247"/>
                <a:gd name="T13" fmla="*/ 0 h 209"/>
                <a:gd name="T14" fmla="*/ 0 w 247"/>
                <a:gd name="T15" fmla="*/ 0 h 209"/>
                <a:gd name="T16" fmla="*/ 0 w 247"/>
                <a:gd name="T17" fmla="*/ 0 h 209"/>
                <a:gd name="T18" fmla="*/ 0 w 247"/>
                <a:gd name="T19" fmla="*/ 0 h 209"/>
                <a:gd name="T20" fmla="*/ 0 w 247"/>
                <a:gd name="T21" fmla="*/ 0 h 209"/>
                <a:gd name="T22" fmla="*/ 0 w 247"/>
                <a:gd name="T23" fmla="*/ 0 h 209"/>
                <a:gd name="T24" fmla="*/ 0 w 247"/>
                <a:gd name="T25" fmla="*/ 0 h 209"/>
                <a:gd name="T26" fmla="*/ 0 w 247"/>
                <a:gd name="T27" fmla="*/ 0 h 209"/>
                <a:gd name="T28" fmla="*/ 0 w 247"/>
                <a:gd name="T29" fmla="*/ 0 h 209"/>
                <a:gd name="T30" fmla="*/ 0 w 247"/>
                <a:gd name="T31" fmla="*/ 0 h 209"/>
                <a:gd name="T32" fmla="*/ 0 w 247"/>
                <a:gd name="T33" fmla="*/ 0 h 209"/>
                <a:gd name="T34" fmla="*/ 0 w 247"/>
                <a:gd name="T35" fmla="*/ 0 h 209"/>
                <a:gd name="T36" fmla="*/ 0 w 247"/>
                <a:gd name="T37" fmla="*/ 0 h 209"/>
                <a:gd name="T38" fmla="*/ 0 w 247"/>
                <a:gd name="T39" fmla="*/ 0 h 209"/>
                <a:gd name="T40" fmla="*/ 0 w 247"/>
                <a:gd name="T41" fmla="*/ 0 h 209"/>
                <a:gd name="T42" fmla="*/ 0 w 247"/>
                <a:gd name="T43" fmla="*/ 0 h 209"/>
                <a:gd name="T44" fmla="*/ 0 w 247"/>
                <a:gd name="T45" fmla="*/ 0 h 209"/>
                <a:gd name="T46" fmla="*/ 0 w 247"/>
                <a:gd name="T47" fmla="*/ 0 h 209"/>
                <a:gd name="T48" fmla="*/ 0 w 247"/>
                <a:gd name="T49" fmla="*/ 0 h 209"/>
                <a:gd name="T50" fmla="*/ 0 w 247"/>
                <a:gd name="T51" fmla="*/ 0 h 209"/>
                <a:gd name="T52" fmla="*/ 0 w 247"/>
                <a:gd name="T53" fmla="*/ 0 h 209"/>
                <a:gd name="T54" fmla="*/ 0 w 247"/>
                <a:gd name="T55" fmla="*/ 0 h 209"/>
                <a:gd name="T56" fmla="*/ 0 w 247"/>
                <a:gd name="T57" fmla="*/ 0 h 209"/>
                <a:gd name="T58" fmla="*/ 0 w 247"/>
                <a:gd name="T59" fmla="*/ 0 h 209"/>
                <a:gd name="T60" fmla="*/ 0 w 247"/>
                <a:gd name="T61" fmla="*/ 0 h 209"/>
                <a:gd name="T62" fmla="*/ 0 w 247"/>
                <a:gd name="T63" fmla="*/ 0 h 209"/>
                <a:gd name="T64" fmla="*/ 0 w 247"/>
                <a:gd name="T65" fmla="*/ 0 h 209"/>
                <a:gd name="T66" fmla="*/ 0 w 247"/>
                <a:gd name="T67" fmla="*/ 0 h 209"/>
                <a:gd name="T68" fmla="*/ 0 w 247"/>
                <a:gd name="T69" fmla="*/ 0 h 209"/>
                <a:gd name="T70" fmla="*/ 0 w 247"/>
                <a:gd name="T71" fmla="*/ 0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9"/>
                <a:gd name="T149" fmla="*/ 247 w 247"/>
                <a:gd name="T150" fmla="*/ 209 h 20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50" name="Freeform 90"/>
            <p:cNvSpPr/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1 h 162"/>
                <a:gd name="T4" fmla="*/ 0 w 158"/>
                <a:gd name="T5" fmla="*/ 1 h 162"/>
                <a:gd name="T6" fmla="*/ 0 w 158"/>
                <a:gd name="T7" fmla="*/ 1 h 162"/>
                <a:gd name="T8" fmla="*/ 0 w 158"/>
                <a:gd name="T9" fmla="*/ 1 h 162"/>
                <a:gd name="T10" fmla="*/ 0 w 158"/>
                <a:gd name="T11" fmla="*/ 1 h 162"/>
                <a:gd name="T12" fmla="*/ 0 w 158"/>
                <a:gd name="T13" fmla="*/ 1 h 162"/>
                <a:gd name="T14" fmla="*/ 0 w 158"/>
                <a:gd name="T15" fmla="*/ 1 h 162"/>
                <a:gd name="T16" fmla="*/ 0 w 158"/>
                <a:gd name="T17" fmla="*/ 1 h 162"/>
                <a:gd name="T18" fmla="*/ 0 w 158"/>
                <a:gd name="T19" fmla="*/ 1 h 162"/>
                <a:gd name="T20" fmla="*/ 0 w 158"/>
                <a:gd name="T21" fmla="*/ 1 h 162"/>
                <a:gd name="T22" fmla="*/ 0 w 158"/>
                <a:gd name="T23" fmla="*/ 1 h 162"/>
                <a:gd name="T24" fmla="*/ 0 w 158"/>
                <a:gd name="T25" fmla="*/ 1 h 162"/>
                <a:gd name="T26" fmla="*/ 0 w 158"/>
                <a:gd name="T27" fmla="*/ 1 h 162"/>
                <a:gd name="T28" fmla="*/ 0 w 158"/>
                <a:gd name="T29" fmla="*/ 1 h 162"/>
                <a:gd name="T30" fmla="*/ 0 w 158"/>
                <a:gd name="T31" fmla="*/ 1 h 162"/>
                <a:gd name="T32" fmla="*/ 0 w 158"/>
                <a:gd name="T33" fmla="*/ 1 h 162"/>
                <a:gd name="T34" fmla="*/ 0 w 158"/>
                <a:gd name="T35" fmla="*/ 1 h 162"/>
                <a:gd name="T36" fmla="*/ 0 w 158"/>
                <a:gd name="T37" fmla="*/ 1 h 162"/>
                <a:gd name="T38" fmla="*/ 0 w 158"/>
                <a:gd name="T39" fmla="*/ 1 h 162"/>
                <a:gd name="T40" fmla="*/ 0 w 158"/>
                <a:gd name="T41" fmla="*/ 1 h 162"/>
                <a:gd name="T42" fmla="*/ 0 w 158"/>
                <a:gd name="T43" fmla="*/ 1 h 162"/>
                <a:gd name="T44" fmla="*/ 0 w 158"/>
                <a:gd name="T45" fmla="*/ 1 h 162"/>
                <a:gd name="T46" fmla="*/ 0 w 158"/>
                <a:gd name="T47" fmla="*/ 1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62"/>
                <a:gd name="T125" fmla="*/ 158 w 158"/>
                <a:gd name="T126" fmla="*/ 162 h 16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51" name="Freeform 91"/>
            <p:cNvSpPr/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0 h 339"/>
                <a:gd name="T4" fmla="*/ 0 w 400"/>
                <a:gd name="T5" fmla="*/ 0 h 339"/>
                <a:gd name="T6" fmla="*/ 0 w 400"/>
                <a:gd name="T7" fmla="*/ 0 h 339"/>
                <a:gd name="T8" fmla="*/ 0 w 400"/>
                <a:gd name="T9" fmla="*/ 0 h 339"/>
                <a:gd name="T10" fmla="*/ 0 w 400"/>
                <a:gd name="T11" fmla="*/ 0 h 339"/>
                <a:gd name="T12" fmla="*/ 0 w 400"/>
                <a:gd name="T13" fmla="*/ 0 h 339"/>
                <a:gd name="T14" fmla="*/ 0 w 400"/>
                <a:gd name="T15" fmla="*/ 0 h 339"/>
                <a:gd name="T16" fmla="*/ 0 w 400"/>
                <a:gd name="T17" fmla="*/ 0 h 339"/>
                <a:gd name="T18" fmla="*/ 0 w 400"/>
                <a:gd name="T19" fmla="*/ 0 h 339"/>
                <a:gd name="T20" fmla="*/ 0 w 400"/>
                <a:gd name="T21" fmla="*/ 0 h 339"/>
                <a:gd name="T22" fmla="*/ 0 w 400"/>
                <a:gd name="T23" fmla="*/ 0 h 339"/>
                <a:gd name="T24" fmla="*/ 0 w 400"/>
                <a:gd name="T25" fmla="*/ 0 h 339"/>
                <a:gd name="T26" fmla="*/ 0 w 400"/>
                <a:gd name="T27" fmla="*/ 0 h 339"/>
                <a:gd name="T28" fmla="*/ 0 w 400"/>
                <a:gd name="T29" fmla="*/ 0 h 339"/>
                <a:gd name="T30" fmla="*/ 0 w 400"/>
                <a:gd name="T31" fmla="*/ 0 h 339"/>
                <a:gd name="T32" fmla="*/ 0 w 400"/>
                <a:gd name="T33" fmla="*/ 0 h 339"/>
                <a:gd name="T34" fmla="*/ 0 w 400"/>
                <a:gd name="T35" fmla="*/ 0 h 339"/>
                <a:gd name="T36" fmla="*/ 0 w 400"/>
                <a:gd name="T37" fmla="*/ 0 h 339"/>
                <a:gd name="T38" fmla="*/ 0 w 400"/>
                <a:gd name="T39" fmla="*/ 0 h 339"/>
                <a:gd name="T40" fmla="*/ 0 w 400"/>
                <a:gd name="T41" fmla="*/ 0 h 339"/>
                <a:gd name="T42" fmla="*/ 0 w 400"/>
                <a:gd name="T43" fmla="*/ 0 h 339"/>
                <a:gd name="T44" fmla="*/ 0 w 400"/>
                <a:gd name="T45" fmla="*/ 0 h 339"/>
                <a:gd name="T46" fmla="*/ 0 w 400"/>
                <a:gd name="T47" fmla="*/ 0 h 339"/>
                <a:gd name="T48" fmla="*/ 0 w 400"/>
                <a:gd name="T49" fmla="*/ 0 h 339"/>
                <a:gd name="T50" fmla="*/ 0 w 400"/>
                <a:gd name="T51" fmla="*/ 0 h 339"/>
                <a:gd name="T52" fmla="*/ 0 w 400"/>
                <a:gd name="T53" fmla="*/ 0 h 339"/>
                <a:gd name="T54" fmla="*/ 0 w 400"/>
                <a:gd name="T55" fmla="*/ 0 h 339"/>
                <a:gd name="T56" fmla="*/ 0 w 400"/>
                <a:gd name="T57" fmla="*/ 0 h 339"/>
                <a:gd name="T58" fmla="*/ 0 w 400"/>
                <a:gd name="T59" fmla="*/ 0 h 339"/>
                <a:gd name="T60" fmla="*/ 0 w 400"/>
                <a:gd name="T61" fmla="*/ 0 h 339"/>
                <a:gd name="T62" fmla="*/ 0 w 400"/>
                <a:gd name="T63" fmla="*/ 0 h 339"/>
                <a:gd name="T64" fmla="*/ 0 w 400"/>
                <a:gd name="T65" fmla="*/ 0 h 339"/>
                <a:gd name="T66" fmla="*/ 0 w 400"/>
                <a:gd name="T67" fmla="*/ 0 h 339"/>
                <a:gd name="T68" fmla="*/ 0 w 400"/>
                <a:gd name="T69" fmla="*/ 0 h 339"/>
                <a:gd name="T70" fmla="*/ 0 w 400"/>
                <a:gd name="T71" fmla="*/ 0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0"/>
                <a:gd name="T133" fmla="*/ 0 h 339"/>
                <a:gd name="T134" fmla="*/ 400 w 400"/>
                <a:gd name="T135" fmla="*/ 339 h 3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52" name="Freeform 92"/>
            <p:cNvSpPr/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1 h 226"/>
                <a:gd name="T2" fmla="*/ 0 w 351"/>
                <a:gd name="T3" fmla="*/ 1 h 226"/>
                <a:gd name="T4" fmla="*/ 0 w 351"/>
                <a:gd name="T5" fmla="*/ 1 h 226"/>
                <a:gd name="T6" fmla="*/ 0 w 351"/>
                <a:gd name="T7" fmla="*/ 1 h 226"/>
                <a:gd name="T8" fmla="*/ 0 w 351"/>
                <a:gd name="T9" fmla="*/ 1 h 226"/>
                <a:gd name="T10" fmla="*/ 0 w 351"/>
                <a:gd name="T11" fmla="*/ 1 h 226"/>
                <a:gd name="T12" fmla="*/ 0 w 351"/>
                <a:gd name="T13" fmla="*/ 1 h 226"/>
                <a:gd name="T14" fmla="*/ 0 w 351"/>
                <a:gd name="T15" fmla="*/ 1 h 226"/>
                <a:gd name="T16" fmla="*/ 0 w 351"/>
                <a:gd name="T17" fmla="*/ 1 h 226"/>
                <a:gd name="T18" fmla="*/ 0 w 351"/>
                <a:gd name="T19" fmla="*/ 1 h 226"/>
                <a:gd name="T20" fmla="*/ 0 w 351"/>
                <a:gd name="T21" fmla="*/ 1 h 226"/>
                <a:gd name="T22" fmla="*/ 0 w 351"/>
                <a:gd name="T23" fmla="*/ 1 h 226"/>
                <a:gd name="T24" fmla="*/ 0 w 351"/>
                <a:gd name="T25" fmla="*/ 1 h 226"/>
                <a:gd name="T26" fmla="*/ 0 w 351"/>
                <a:gd name="T27" fmla="*/ 1 h 226"/>
                <a:gd name="T28" fmla="*/ 0 w 351"/>
                <a:gd name="T29" fmla="*/ 1 h 226"/>
                <a:gd name="T30" fmla="*/ 0 w 351"/>
                <a:gd name="T31" fmla="*/ 1 h 226"/>
                <a:gd name="T32" fmla="*/ 0 w 351"/>
                <a:gd name="T33" fmla="*/ 1 h 226"/>
                <a:gd name="T34" fmla="*/ 0 w 351"/>
                <a:gd name="T35" fmla="*/ 1 h 226"/>
                <a:gd name="T36" fmla="*/ 0 w 351"/>
                <a:gd name="T37" fmla="*/ 1 h 226"/>
                <a:gd name="T38" fmla="*/ 0 w 351"/>
                <a:gd name="T39" fmla="*/ 1 h 226"/>
                <a:gd name="T40" fmla="*/ 0 w 351"/>
                <a:gd name="T41" fmla="*/ 1 h 226"/>
                <a:gd name="T42" fmla="*/ 0 w 351"/>
                <a:gd name="T43" fmla="*/ 1 h 226"/>
                <a:gd name="T44" fmla="*/ 0 w 351"/>
                <a:gd name="T45" fmla="*/ 1 h 226"/>
                <a:gd name="T46" fmla="*/ 0 w 351"/>
                <a:gd name="T47" fmla="*/ 1 h 226"/>
                <a:gd name="T48" fmla="*/ 0 w 351"/>
                <a:gd name="T49" fmla="*/ 1 h 226"/>
                <a:gd name="T50" fmla="*/ 0 w 351"/>
                <a:gd name="T51" fmla="*/ 1 h 226"/>
                <a:gd name="T52" fmla="*/ 0 w 351"/>
                <a:gd name="T53" fmla="*/ 1 h 226"/>
                <a:gd name="T54" fmla="*/ 0 w 351"/>
                <a:gd name="T55" fmla="*/ 1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1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1"/>
                <a:gd name="T184" fmla="*/ 0 h 226"/>
                <a:gd name="T185" fmla="*/ 351 w 351"/>
                <a:gd name="T186" fmla="*/ 226 h 2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53" name="Freeform 93"/>
            <p:cNvSpPr/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1 h 213"/>
                <a:gd name="T2" fmla="*/ 0 w 142"/>
                <a:gd name="T3" fmla="*/ 1 h 213"/>
                <a:gd name="T4" fmla="*/ 0 w 142"/>
                <a:gd name="T5" fmla="*/ 1 h 213"/>
                <a:gd name="T6" fmla="*/ 0 w 142"/>
                <a:gd name="T7" fmla="*/ 1 h 213"/>
                <a:gd name="T8" fmla="*/ 0 w 142"/>
                <a:gd name="T9" fmla="*/ 1 h 213"/>
                <a:gd name="T10" fmla="*/ 0 w 142"/>
                <a:gd name="T11" fmla="*/ 1 h 213"/>
                <a:gd name="T12" fmla="*/ 0 w 142"/>
                <a:gd name="T13" fmla="*/ 1 h 213"/>
                <a:gd name="T14" fmla="*/ 0 w 142"/>
                <a:gd name="T15" fmla="*/ 1 h 213"/>
                <a:gd name="T16" fmla="*/ 0 w 142"/>
                <a:gd name="T17" fmla="*/ 1 h 213"/>
                <a:gd name="T18" fmla="*/ 0 w 142"/>
                <a:gd name="T19" fmla="*/ 1 h 213"/>
                <a:gd name="T20" fmla="*/ 0 w 142"/>
                <a:gd name="T21" fmla="*/ 1 h 213"/>
                <a:gd name="T22" fmla="*/ 0 w 142"/>
                <a:gd name="T23" fmla="*/ 1 h 213"/>
                <a:gd name="T24" fmla="*/ 0 w 142"/>
                <a:gd name="T25" fmla="*/ 1 h 213"/>
                <a:gd name="T26" fmla="*/ 0 w 142"/>
                <a:gd name="T27" fmla="*/ 1 h 213"/>
                <a:gd name="T28" fmla="*/ 0 w 142"/>
                <a:gd name="T29" fmla="*/ 1 h 213"/>
                <a:gd name="T30" fmla="*/ 0 w 142"/>
                <a:gd name="T31" fmla="*/ 1 h 213"/>
                <a:gd name="T32" fmla="*/ 0 w 142"/>
                <a:gd name="T33" fmla="*/ 1 h 213"/>
                <a:gd name="T34" fmla="*/ 0 w 142"/>
                <a:gd name="T35" fmla="*/ 1 h 213"/>
                <a:gd name="T36" fmla="*/ 0 w 142"/>
                <a:gd name="T37" fmla="*/ 1 h 213"/>
                <a:gd name="T38" fmla="*/ 0 w 142"/>
                <a:gd name="T39" fmla="*/ 1 h 213"/>
                <a:gd name="T40" fmla="*/ 0 w 142"/>
                <a:gd name="T41" fmla="*/ 1 h 213"/>
                <a:gd name="T42" fmla="*/ 0 w 142"/>
                <a:gd name="T43" fmla="*/ 1 h 213"/>
                <a:gd name="T44" fmla="*/ 0 w 142"/>
                <a:gd name="T45" fmla="*/ 1 h 213"/>
                <a:gd name="T46" fmla="*/ 0 w 142"/>
                <a:gd name="T47" fmla="*/ 1 h 213"/>
                <a:gd name="T48" fmla="*/ 0 w 142"/>
                <a:gd name="T49" fmla="*/ 1 h 213"/>
                <a:gd name="T50" fmla="*/ 0 w 142"/>
                <a:gd name="T51" fmla="*/ 1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1 h 213"/>
                <a:gd name="T78" fmla="*/ 0 w 142"/>
                <a:gd name="T79" fmla="*/ 1 h 213"/>
                <a:gd name="T80" fmla="*/ 0 w 142"/>
                <a:gd name="T81" fmla="*/ 1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13"/>
                <a:gd name="T125" fmla="*/ 142 w 142"/>
                <a:gd name="T126" fmla="*/ 213 h 21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54" name="Freeform 94"/>
            <p:cNvSpPr/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0 h 279"/>
                <a:gd name="T2" fmla="*/ 0 w 305"/>
                <a:gd name="T3" fmla="*/ 0 h 279"/>
                <a:gd name="T4" fmla="*/ 0 w 305"/>
                <a:gd name="T5" fmla="*/ 0 h 279"/>
                <a:gd name="T6" fmla="*/ 0 w 305"/>
                <a:gd name="T7" fmla="*/ 0 h 279"/>
                <a:gd name="T8" fmla="*/ 0 w 305"/>
                <a:gd name="T9" fmla="*/ 0 h 279"/>
                <a:gd name="T10" fmla="*/ 0 w 305"/>
                <a:gd name="T11" fmla="*/ 0 h 279"/>
                <a:gd name="T12" fmla="*/ 0 w 305"/>
                <a:gd name="T13" fmla="*/ 0 h 279"/>
                <a:gd name="T14" fmla="*/ 0 w 305"/>
                <a:gd name="T15" fmla="*/ 0 h 279"/>
                <a:gd name="T16" fmla="*/ 0 w 305"/>
                <a:gd name="T17" fmla="*/ 0 h 279"/>
                <a:gd name="T18" fmla="*/ 0 w 305"/>
                <a:gd name="T19" fmla="*/ 0 h 279"/>
                <a:gd name="T20" fmla="*/ 0 w 305"/>
                <a:gd name="T21" fmla="*/ 0 h 279"/>
                <a:gd name="T22" fmla="*/ 0 w 305"/>
                <a:gd name="T23" fmla="*/ 0 h 279"/>
                <a:gd name="T24" fmla="*/ 0 w 305"/>
                <a:gd name="T25" fmla="*/ 0 h 279"/>
                <a:gd name="T26" fmla="*/ 0 w 305"/>
                <a:gd name="T27" fmla="*/ 0 h 279"/>
                <a:gd name="T28" fmla="*/ 0 w 305"/>
                <a:gd name="T29" fmla="*/ 0 h 279"/>
                <a:gd name="T30" fmla="*/ 0 w 305"/>
                <a:gd name="T31" fmla="*/ 0 h 279"/>
                <a:gd name="T32" fmla="*/ 0 w 305"/>
                <a:gd name="T33" fmla="*/ 0 h 279"/>
                <a:gd name="T34" fmla="*/ 0 w 305"/>
                <a:gd name="T35" fmla="*/ 0 h 279"/>
                <a:gd name="T36" fmla="*/ 0 w 305"/>
                <a:gd name="T37" fmla="*/ 0 h 279"/>
                <a:gd name="T38" fmla="*/ 0 w 305"/>
                <a:gd name="T39" fmla="*/ 0 h 279"/>
                <a:gd name="T40" fmla="*/ 0 w 305"/>
                <a:gd name="T41" fmla="*/ 0 h 279"/>
                <a:gd name="T42" fmla="*/ 0 w 305"/>
                <a:gd name="T43" fmla="*/ 0 h 279"/>
                <a:gd name="T44" fmla="*/ 0 w 305"/>
                <a:gd name="T45" fmla="*/ 0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0 h 279"/>
                <a:gd name="T74" fmla="*/ 0 w 305"/>
                <a:gd name="T75" fmla="*/ 0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5"/>
                <a:gd name="T115" fmla="*/ 0 h 279"/>
                <a:gd name="T116" fmla="*/ 305 w 305"/>
                <a:gd name="T117" fmla="*/ 279 h 27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55" name="Freeform 99"/>
            <p:cNvSpPr/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0 h 85"/>
                <a:gd name="T28" fmla="*/ 0 w 54"/>
                <a:gd name="T29" fmla="*/ 0 h 85"/>
                <a:gd name="T30" fmla="*/ 0 w 54"/>
                <a:gd name="T31" fmla="*/ 0 h 85"/>
                <a:gd name="T32" fmla="*/ 0 w 54"/>
                <a:gd name="T33" fmla="*/ 0 h 85"/>
                <a:gd name="T34" fmla="*/ 0 w 54"/>
                <a:gd name="T35" fmla="*/ 0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5"/>
                <a:gd name="T65" fmla="*/ 54 w 54"/>
                <a:gd name="T66" fmla="*/ 85 h 8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56" name="Freeform 100"/>
            <p:cNvSpPr/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8"/>
                <a:gd name="T77" fmla="*/ 46 w 46"/>
                <a:gd name="T78" fmla="*/ 48 h 4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57" name="Freeform 101"/>
            <p:cNvSpPr/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4"/>
                <a:gd name="T76" fmla="*/ 0 h 32"/>
                <a:gd name="T77" fmla="*/ 64 w 64"/>
                <a:gd name="T78" fmla="*/ 32 h 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58" name="Freeform 130"/>
            <p:cNvSpPr/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1 h 211"/>
                <a:gd name="T10" fmla="*/ 0 w 246"/>
                <a:gd name="T11" fmla="*/ 1 h 211"/>
                <a:gd name="T12" fmla="*/ 0 w 246"/>
                <a:gd name="T13" fmla="*/ 1 h 211"/>
                <a:gd name="T14" fmla="*/ 0 w 246"/>
                <a:gd name="T15" fmla="*/ 1 h 211"/>
                <a:gd name="T16" fmla="*/ 0 w 246"/>
                <a:gd name="T17" fmla="*/ 1 h 211"/>
                <a:gd name="T18" fmla="*/ 0 w 246"/>
                <a:gd name="T19" fmla="*/ 1 h 211"/>
                <a:gd name="T20" fmla="*/ 0 w 246"/>
                <a:gd name="T21" fmla="*/ 1 h 211"/>
                <a:gd name="T22" fmla="*/ 0 w 246"/>
                <a:gd name="T23" fmla="*/ 1 h 211"/>
                <a:gd name="T24" fmla="*/ 0 w 246"/>
                <a:gd name="T25" fmla="*/ 1 h 211"/>
                <a:gd name="T26" fmla="*/ 0 w 246"/>
                <a:gd name="T27" fmla="*/ 1 h 211"/>
                <a:gd name="T28" fmla="*/ 0 w 246"/>
                <a:gd name="T29" fmla="*/ 1 h 211"/>
                <a:gd name="T30" fmla="*/ 0 w 246"/>
                <a:gd name="T31" fmla="*/ 1 h 211"/>
                <a:gd name="T32" fmla="*/ 0 w 246"/>
                <a:gd name="T33" fmla="*/ 1 h 211"/>
                <a:gd name="T34" fmla="*/ 0 w 246"/>
                <a:gd name="T35" fmla="*/ 1 h 211"/>
                <a:gd name="T36" fmla="*/ 0 w 246"/>
                <a:gd name="T37" fmla="*/ 1 h 211"/>
                <a:gd name="T38" fmla="*/ 0 w 246"/>
                <a:gd name="T39" fmla="*/ 1 h 211"/>
                <a:gd name="T40" fmla="*/ 0 w 246"/>
                <a:gd name="T41" fmla="*/ 1 h 211"/>
                <a:gd name="T42" fmla="*/ 0 w 246"/>
                <a:gd name="T43" fmla="*/ 1 h 211"/>
                <a:gd name="T44" fmla="*/ 0 w 246"/>
                <a:gd name="T45" fmla="*/ 1 h 211"/>
                <a:gd name="T46" fmla="*/ 0 w 246"/>
                <a:gd name="T47" fmla="*/ 1 h 211"/>
                <a:gd name="T48" fmla="*/ 0 w 246"/>
                <a:gd name="T49" fmla="*/ 1 h 211"/>
                <a:gd name="T50" fmla="*/ 0 w 246"/>
                <a:gd name="T51" fmla="*/ 1 h 211"/>
                <a:gd name="T52" fmla="*/ 0 w 246"/>
                <a:gd name="T53" fmla="*/ 1 h 211"/>
                <a:gd name="T54" fmla="*/ 0 w 246"/>
                <a:gd name="T55" fmla="*/ 1 h 211"/>
                <a:gd name="T56" fmla="*/ 0 w 246"/>
                <a:gd name="T57" fmla="*/ 1 h 211"/>
                <a:gd name="T58" fmla="*/ 0 w 246"/>
                <a:gd name="T59" fmla="*/ 1 h 211"/>
                <a:gd name="T60" fmla="*/ 0 w 246"/>
                <a:gd name="T61" fmla="*/ 1 h 211"/>
                <a:gd name="T62" fmla="*/ 0 w 246"/>
                <a:gd name="T63" fmla="*/ 1 h 211"/>
                <a:gd name="T64" fmla="*/ 0 w 246"/>
                <a:gd name="T65" fmla="*/ 1 h 211"/>
                <a:gd name="T66" fmla="*/ 0 w 246"/>
                <a:gd name="T67" fmla="*/ 1 h 211"/>
                <a:gd name="T68" fmla="*/ 0 w 246"/>
                <a:gd name="T69" fmla="*/ 1 h 211"/>
                <a:gd name="T70" fmla="*/ 0 w 246"/>
                <a:gd name="T71" fmla="*/ 1 h 211"/>
                <a:gd name="T72" fmla="*/ 0 w 246"/>
                <a:gd name="T73" fmla="*/ 1 h 211"/>
                <a:gd name="T74" fmla="*/ 0 w 246"/>
                <a:gd name="T75" fmla="*/ 1 h 211"/>
                <a:gd name="T76" fmla="*/ 0 w 246"/>
                <a:gd name="T77" fmla="*/ 1 h 211"/>
                <a:gd name="T78" fmla="*/ 0 w 246"/>
                <a:gd name="T79" fmla="*/ 1 h 211"/>
                <a:gd name="T80" fmla="*/ 0 w 246"/>
                <a:gd name="T81" fmla="*/ 1 h 211"/>
                <a:gd name="T82" fmla="*/ 0 w 246"/>
                <a:gd name="T83" fmla="*/ 1 h 211"/>
                <a:gd name="T84" fmla="*/ 0 w 246"/>
                <a:gd name="T85" fmla="*/ 1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6"/>
                <a:gd name="T184" fmla="*/ 0 h 211"/>
                <a:gd name="T185" fmla="*/ 246 w 246"/>
                <a:gd name="T186" fmla="*/ 211 h 2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59" name="Freeform 131"/>
            <p:cNvSpPr/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1 h 164"/>
                <a:gd name="T4" fmla="*/ 0 w 158"/>
                <a:gd name="T5" fmla="*/ 1 h 164"/>
                <a:gd name="T6" fmla="*/ 0 w 158"/>
                <a:gd name="T7" fmla="*/ 1 h 164"/>
                <a:gd name="T8" fmla="*/ 0 w 158"/>
                <a:gd name="T9" fmla="*/ 1 h 164"/>
                <a:gd name="T10" fmla="*/ 0 w 158"/>
                <a:gd name="T11" fmla="*/ 1 h 164"/>
                <a:gd name="T12" fmla="*/ 0 w 158"/>
                <a:gd name="T13" fmla="*/ 1 h 164"/>
                <a:gd name="T14" fmla="*/ 0 w 158"/>
                <a:gd name="T15" fmla="*/ 1 h 164"/>
                <a:gd name="T16" fmla="*/ 0 w 158"/>
                <a:gd name="T17" fmla="*/ 1 h 164"/>
                <a:gd name="T18" fmla="*/ 0 w 158"/>
                <a:gd name="T19" fmla="*/ 1 h 164"/>
                <a:gd name="T20" fmla="*/ 0 w 158"/>
                <a:gd name="T21" fmla="*/ 1 h 164"/>
                <a:gd name="T22" fmla="*/ 0 w 158"/>
                <a:gd name="T23" fmla="*/ 1 h 164"/>
                <a:gd name="T24" fmla="*/ 0 w 158"/>
                <a:gd name="T25" fmla="*/ 1 h 164"/>
                <a:gd name="T26" fmla="*/ 0 w 158"/>
                <a:gd name="T27" fmla="*/ 1 h 164"/>
                <a:gd name="T28" fmla="*/ 0 w 158"/>
                <a:gd name="T29" fmla="*/ 1 h 164"/>
                <a:gd name="T30" fmla="*/ 0 w 158"/>
                <a:gd name="T31" fmla="*/ 1 h 164"/>
                <a:gd name="T32" fmla="*/ 0 w 158"/>
                <a:gd name="T33" fmla="*/ 1 h 164"/>
                <a:gd name="T34" fmla="*/ 0 w 158"/>
                <a:gd name="T35" fmla="*/ 1 h 164"/>
                <a:gd name="T36" fmla="*/ 0 w 158"/>
                <a:gd name="T37" fmla="*/ 1 h 164"/>
                <a:gd name="T38" fmla="*/ 0 w 158"/>
                <a:gd name="T39" fmla="*/ 1 h 164"/>
                <a:gd name="T40" fmla="*/ 0 w 158"/>
                <a:gd name="T41" fmla="*/ 1 h 164"/>
                <a:gd name="T42" fmla="*/ 0 w 158"/>
                <a:gd name="T43" fmla="*/ 1 h 164"/>
                <a:gd name="T44" fmla="*/ 0 w 158"/>
                <a:gd name="T45" fmla="*/ 1 h 164"/>
                <a:gd name="T46" fmla="*/ 0 w 158"/>
                <a:gd name="T47" fmla="*/ 1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64"/>
                <a:gd name="T125" fmla="*/ 158 w 158"/>
                <a:gd name="T126" fmla="*/ 164 h 16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60" name="Freeform 132"/>
            <p:cNvSpPr/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1 h 340"/>
                <a:gd name="T4" fmla="*/ 0 w 400"/>
                <a:gd name="T5" fmla="*/ 1 h 340"/>
                <a:gd name="T6" fmla="*/ 0 w 400"/>
                <a:gd name="T7" fmla="*/ 1 h 340"/>
                <a:gd name="T8" fmla="*/ 0 w 400"/>
                <a:gd name="T9" fmla="*/ 1 h 340"/>
                <a:gd name="T10" fmla="*/ 0 w 400"/>
                <a:gd name="T11" fmla="*/ 1 h 340"/>
                <a:gd name="T12" fmla="*/ 0 w 400"/>
                <a:gd name="T13" fmla="*/ 1 h 340"/>
                <a:gd name="T14" fmla="*/ 0 w 400"/>
                <a:gd name="T15" fmla="*/ 1 h 340"/>
                <a:gd name="T16" fmla="*/ 0 w 400"/>
                <a:gd name="T17" fmla="*/ 1 h 340"/>
                <a:gd name="T18" fmla="*/ 0 w 400"/>
                <a:gd name="T19" fmla="*/ 1 h 340"/>
                <a:gd name="T20" fmla="*/ 0 w 400"/>
                <a:gd name="T21" fmla="*/ 1 h 340"/>
                <a:gd name="T22" fmla="*/ 0 w 400"/>
                <a:gd name="T23" fmla="*/ 1 h 340"/>
                <a:gd name="T24" fmla="*/ 0 w 400"/>
                <a:gd name="T25" fmla="*/ 1 h 340"/>
                <a:gd name="T26" fmla="*/ 0 w 400"/>
                <a:gd name="T27" fmla="*/ 1 h 340"/>
                <a:gd name="T28" fmla="*/ 0 w 400"/>
                <a:gd name="T29" fmla="*/ 1 h 340"/>
                <a:gd name="T30" fmla="*/ 0 w 400"/>
                <a:gd name="T31" fmla="*/ 1 h 340"/>
                <a:gd name="T32" fmla="*/ 0 w 400"/>
                <a:gd name="T33" fmla="*/ 1 h 340"/>
                <a:gd name="T34" fmla="*/ 0 w 400"/>
                <a:gd name="T35" fmla="*/ 1 h 340"/>
                <a:gd name="T36" fmla="*/ 0 w 400"/>
                <a:gd name="T37" fmla="*/ 1 h 340"/>
                <a:gd name="T38" fmla="*/ 0 w 400"/>
                <a:gd name="T39" fmla="*/ 1 h 340"/>
                <a:gd name="T40" fmla="*/ 0 w 400"/>
                <a:gd name="T41" fmla="*/ 1 h 340"/>
                <a:gd name="T42" fmla="*/ 0 w 400"/>
                <a:gd name="T43" fmla="*/ 1 h 340"/>
                <a:gd name="T44" fmla="*/ 0 w 400"/>
                <a:gd name="T45" fmla="*/ 1 h 340"/>
                <a:gd name="T46" fmla="*/ 0 w 400"/>
                <a:gd name="T47" fmla="*/ 1 h 340"/>
                <a:gd name="T48" fmla="*/ 0 w 400"/>
                <a:gd name="T49" fmla="*/ 1 h 340"/>
                <a:gd name="T50" fmla="*/ 0 w 400"/>
                <a:gd name="T51" fmla="*/ 1 h 340"/>
                <a:gd name="T52" fmla="*/ 0 w 400"/>
                <a:gd name="T53" fmla="*/ 1 h 340"/>
                <a:gd name="T54" fmla="*/ 0 w 400"/>
                <a:gd name="T55" fmla="*/ 1 h 340"/>
                <a:gd name="T56" fmla="*/ 0 w 400"/>
                <a:gd name="T57" fmla="*/ 1 h 340"/>
                <a:gd name="T58" fmla="*/ 0 w 400"/>
                <a:gd name="T59" fmla="*/ 1 h 340"/>
                <a:gd name="T60" fmla="*/ 0 w 400"/>
                <a:gd name="T61" fmla="*/ 1 h 340"/>
                <a:gd name="T62" fmla="*/ 0 w 400"/>
                <a:gd name="T63" fmla="*/ 1 h 340"/>
                <a:gd name="T64" fmla="*/ 0 w 400"/>
                <a:gd name="T65" fmla="*/ 1 h 340"/>
                <a:gd name="T66" fmla="*/ 0 w 400"/>
                <a:gd name="T67" fmla="*/ 1 h 340"/>
                <a:gd name="T68" fmla="*/ 0 w 400"/>
                <a:gd name="T69" fmla="*/ 1 h 340"/>
                <a:gd name="T70" fmla="*/ 0 w 400"/>
                <a:gd name="T71" fmla="*/ 1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0"/>
                <a:gd name="T133" fmla="*/ 0 h 340"/>
                <a:gd name="T134" fmla="*/ 400 w 400"/>
                <a:gd name="T135" fmla="*/ 340 h 3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61" name="Freeform 133"/>
            <p:cNvSpPr/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1 h 227"/>
                <a:gd name="T2" fmla="*/ 0 w 349"/>
                <a:gd name="T3" fmla="*/ 1 h 227"/>
                <a:gd name="T4" fmla="*/ 0 w 349"/>
                <a:gd name="T5" fmla="*/ 1 h 227"/>
                <a:gd name="T6" fmla="*/ 0 w 349"/>
                <a:gd name="T7" fmla="*/ 1 h 227"/>
                <a:gd name="T8" fmla="*/ 0 w 349"/>
                <a:gd name="T9" fmla="*/ 1 h 227"/>
                <a:gd name="T10" fmla="*/ 0 w 349"/>
                <a:gd name="T11" fmla="*/ 1 h 227"/>
                <a:gd name="T12" fmla="*/ 0 w 349"/>
                <a:gd name="T13" fmla="*/ 1 h 227"/>
                <a:gd name="T14" fmla="*/ 0 w 349"/>
                <a:gd name="T15" fmla="*/ 1 h 227"/>
                <a:gd name="T16" fmla="*/ 0 w 349"/>
                <a:gd name="T17" fmla="*/ 1 h 227"/>
                <a:gd name="T18" fmla="*/ 0 w 349"/>
                <a:gd name="T19" fmla="*/ 1 h 227"/>
                <a:gd name="T20" fmla="*/ 0 w 349"/>
                <a:gd name="T21" fmla="*/ 1 h 227"/>
                <a:gd name="T22" fmla="*/ 0 w 349"/>
                <a:gd name="T23" fmla="*/ 1 h 227"/>
                <a:gd name="T24" fmla="*/ 0 w 349"/>
                <a:gd name="T25" fmla="*/ 1 h 227"/>
                <a:gd name="T26" fmla="*/ 0 w 349"/>
                <a:gd name="T27" fmla="*/ 1 h 227"/>
                <a:gd name="T28" fmla="*/ 0 w 349"/>
                <a:gd name="T29" fmla="*/ 1 h 227"/>
                <a:gd name="T30" fmla="*/ 0 w 349"/>
                <a:gd name="T31" fmla="*/ 1 h 227"/>
                <a:gd name="T32" fmla="*/ 0 w 349"/>
                <a:gd name="T33" fmla="*/ 1 h 227"/>
                <a:gd name="T34" fmla="*/ 0 w 349"/>
                <a:gd name="T35" fmla="*/ 1 h 227"/>
                <a:gd name="T36" fmla="*/ 0 w 349"/>
                <a:gd name="T37" fmla="*/ 1 h 227"/>
                <a:gd name="T38" fmla="*/ 0 w 349"/>
                <a:gd name="T39" fmla="*/ 1 h 227"/>
                <a:gd name="T40" fmla="*/ 0 w 349"/>
                <a:gd name="T41" fmla="*/ 1 h 227"/>
                <a:gd name="T42" fmla="*/ 0 w 349"/>
                <a:gd name="T43" fmla="*/ 1 h 227"/>
                <a:gd name="T44" fmla="*/ 0 w 349"/>
                <a:gd name="T45" fmla="*/ 1 h 227"/>
                <a:gd name="T46" fmla="*/ 0 w 349"/>
                <a:gd name="T47" fmla="*/ 1 h 227"/>
                <a:gd name="T48" fmla="*/ 0 w 349"/>
                <a:gd name="T49" fmla="*/ 1 h 227"/>
                <a:gd name="T50" fmla="*/ 0 w 349"/>
                <a:gd name="T51" fmla="*/ 1 h 227"/>
                <a:gd name="T52" fmla="*/ 0 w 349"/>
                <a:gd name="T53" fmla="*/ 1 h 227"/>
                <a:gd name="T54" fmla="*/ 0 w 349"/>
                <a:gd name="T55" fmla="*/ 1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1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9"/>
                <a:gd name="T184" fmla="*/ 0 h 227"/>
                <a:gd name="T185" fmla="*/ 349 w 349"/>
                <a:gd name="T186" fmla="*/ 227 h 22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62" name="Freeform 134"/>
            <p:cNvSpPr/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1 h 212"/>
                <a:gd name="T2" fmla="*/ 0 w 143"/>
                <a:gd name="T3" fmla="*/ 1 h 212"/>
                <a:gd name="T4" fmla="*/ 0 w 143"/>
                <a:gd name="T5" fmla="*/ 1 h 212"/>
                <a:gd name="T6" fmla="*/ 0 w 143"/>
                <a:gd name="T7" fmla="*/ 1 h 212"/>
                <a:gd name="T8" fmla="*/ 0 w 143"/>
                <a:gd name="T9" fmla="*/ 1 h 212"/>
                <a:gd name="T10" fmla="*/ 0 w 143"/>
                <a:gd name="T11" fmla="*/ 1 h 212"/>
                <a:gd name="T12" fmla="*/ 0 w 143"/>
                <a:gd name="T13" fmla="*/ 1 h 212"/>
                <a:gd name="T14" fmla="*/ 0 w 143"/>
                <a:gd name="T15" fmla="*/ 1 h 212"/>
                <a:gd name="T16" fmla="*/ 0 w 143"/>
                <a:gd name="T17" fmla="*/ 1 h 212"/>
                <a:gd name="T18" fmla="*/ 0 w 143"/>
                <a:gd name="T19" fmla="*/ 1 h 212"/>
                <a:gd name="T20" fmla="*/ 0 w 143"/>
                <a:gd name="T21" fmla="*/ 1 h 212"/>
                <a:gd name="T22" fmla="*/ 0 w 143"/>
                <a:gd name="T23" fmla="*/ 1 h 212"/>
                <a:gd name="T24" fmla="*/ 0 w 143"/>
                <a:gd name="T25" fmla="*/ 1 h 212"/>
                <a:gd name="T26" fmla="*/ 0 w 143"/>
                <a:gd name="T27" fmla="*/ 1 h 212"/>
                <a:gd name="T28" fmla="*/ 0 w 143"/>
                <a:gd name="T29" fmla="*/ 1 h 212"/>
                <a:gd name="T30" fmla="*/ 0 w 143"/>
                <a:gd name="T31" fmla="*/ 1 h 212"/>
                <a:gd name="T32" fmla="*/ 0 w 143"/>
                <a:gd name="T33" fmla="*/ 1 h 212"/>
                <a:gd name="T34" fmla="*/ 0 w 143"/>
                <a:gd name="T35" fmla="*/ 1 h 212"/>
                <a:gd name="T36" fmla="*/ 0 w 143"/>
                <a:gd name="T37" fmla="*/ 1 h 212"/>
                <a:gd name="T38" fmla="*/ 0 w 143"/>
                <a:gd name="T39" fmla="*/ 1 h 212"/>
                <a:gd name="T40" fmla="*/ 0 w 143"/>
                <a:gd name="T41" fmla="*/ 1 h 212"/>
                <a:gd name="T42" fmla="*/ 0 w 143"/>
                <a:gd name="T43" fmla="*/ 1 h 212"/>
                <a:gd name="T44" fmla="*/ 0 w 143"/>
                <a:gd name="T45" fmla="*/ 1 h 212"/>
                <a:gd name="T46" fmla="*/ 0 w 143"/>
                <a:gd name="T47" fmla="*/ 1 h 212"/>
                <a:gd name="T48" fmla="*/ 0 w 143"/>
                <a:gd name="T49" fmla="*/ 1 h 212"/>
                <a:gd name="T50" fmla="*/ 0 w 143"/>
                <a:gd name="T51" fmla="*/ 1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1 h 212"/>
                <a:gd name="T78" fmla="*/ 0 w 143"/>
                <a:gd name="T79" fmla="*/ 1 h 212"/>
                <a:gd name="T80" fmla="*/ 0 w 143"/>
                <a:gd name="T81" fmla="*/ 1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3"/>
                <a:gd name="T124" fmla="*/ 0 h 212"/>
                <a:gd name="T125" fmla="*/ 143 w 143"/>
                <a:gd name="T126" fmla="*/ 212 h 2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4863" name="Freeform 135"/>
            <p:cNvSpPr/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1 h 278"/>
                <a:gd name="T2" fmla="*/ 0 w 304"/>
                <a:gd name="T3" fmla="*/ 1 h 278"/>
                <a:gd name="T4" fmla="*/ 0 w 304"/>
                <a:gd name="T5" fmla="*/ 1 h 278"/>
                <a:gd name="T6" fmla="*/ 0 w 304"/>
                <a:gd name="T7" fmla="*/ 1 h 278"/>
                <a:gd name="T8" fmla="*/ 0 w 304"/>
                <a:gd name="T9" fmla="*/ 1 h 278"/>
                <a:gd name="T10" fmla="*/ 0 w 304"/>
                <a:gd name="T11" fmla="*/ 1 h 278"/>
                <a:gd name="T12" fmla="*/ 0 w 304"/>
                <a:gd name="T13" fmla="*/ 1 h 278"/>
                <a:gd name="T14" fmla="*/ 0 w 304"/>
                <a:gd name="T15" fmla="*/ 1 h 278"/>
                <a:gd name="T16" fmla="*/ 0 w 304"/>
                <a:gd name="T17" fmla="*/ 1 h 278"/>
                <a:gd name="T18" fmla="*/ 0 w 304"/>
                <a:gd name="T19" fmla="*/ 1 h 278"/>
                <a:gd name="T20" fmla="*/ 0 w 304"/>
                <a:gd name="T21" fmla="*/ 1 h 278"/>
                <a:gd name="T22" fmla="*/ 0 w 304"/>
                <a:gd name="T23" fmla="*/ 1 h 278"/>
                <a:gd name="T24" fmla="*/ 0 w 304"/>
                <a:gd name="T25" fmla="*/ 1 h 278"/>
                <a:gd name="T26" fmla="*/ 0 w 304"/>
                <a:gd name="T27" fmla="*/ 1 h 278"/>
                <a:gd name="T28" fmla="*/ 0 w 304"/>
                <a:gd name="T29" fmla="*/ 1 h 278"/>
                <a:gd name="T30" fmla="*/ 0 w 304"/>
                <a:gd name="T31" fmla="*/ 1 h 278"/>
                <a:gd name="T32" fmla="*/ 0 w 304"/>
                <a:gd name="T33" fmla="*/ 1 h 278"/>
                <a:gd name="T34" fmla="*/ 0 w 304"/>
                <a:gd name="T35" fmla="*/ 1 h 278"/>
                <a:gd name="T36" fmla="*/ 0 w 304"/>
                <a:gd name="T37" fmla="*/ 1 h 278"/>
                <a:gd name="T38" fmla="*/ 0 w 304"/>
                <a:gd name="T39" fmla="*/ 1 h 278"/>
                <a:gd name="T40" fmla="*/ 0 w 304"/>
                <a:gd name="T41" fmla="*/ 1 h 278"/>
                <a:gd name="T42" fmla="*/ 0 w 304"/>
                <a:gd name="T43" fmla="*/ 1 h 278"/>
                <a:gd name="T44" fmla="*/ 0 w 304"/>
                <a:gd name="T45" fmla="*/ 1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1 h 278"/>
                <a:gd name="T74" fmla="*/ 0 w 304"/>
                <a:gd name="T75" fmla="*/ 1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8"/>
                <a:gd name="T116" fmla="*/ 304 w 304"/>
                <a:gd name="T117" fmla="*/ 278 h 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ABC9EE90-2BEF-4D6E-A906-A8C35DD788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9</a:t>
            </a:fld>
            <a:endParaRPr lang="en-US" altLang="zh-CN"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Characteristics of wireless standards</a:t>
            </a:r>
          </a:p>
        </p:txBody>
      </p:sp>
      <p:grpSp>
        <p:nvGrpSpPr>
          <p:cNvPr id="36912" name="Group 152"/>
          <p:cNvGrpSpPr/>
          <p:nvPr/>
        </p:nvGrpSpPr>
        <p:grpSpPr bwMode="auto">
          <a:xfrm>
            <a:off x="8801042" y="1250588"/>
            <a:ext cx="722313" cy="303212"/>
            <a:chOff x="4750" y="264"/>
            <a:chExt cx="455" cy="191"/>
          </a:xfrm>
        </p:grpSpPr>
        <p:sp>
          <p:nvSpPr>
            <p:cNvPr id="36913" name="Freeform 153"/>
            <p:cNvSpPr/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0 h 209"/>
                <a:gd name="T10" fmla="*/ 0 w 247"/>
                <a:gd name="T11" fmla="*/ 0 h 209"/>
                <a:gd name="T12" fmla="*/ 0 w 247"/>
                <a:gd name="T13" fmla="*/ 0 h 209"/>
                <a:gd name="T14" fmla="*/ 0 w 247"/>
                <a:gd name="T15" fmla="*/ 0 h 209"/>
                <a:gd name="T16" fmla="*/ 0 w 247"/>
                <a:gd name="T17" fmla="*/ 0 h 209"/>
                <a:gd name="T18" fmla="*/ 0 w 247"/>
                <a:gd name="T19" fmla="*/ 0 h 209"/>
                <a:gd name="T20" fmla="*/ 0 w 247"/>
                <a:gd name="T21" fmla="*/ 0 h 209"/>
                <a:gd name="T22" fmla="*/ 0 w 247"/>
                <a:gd name="T23" fmla="*/ 0 h 209"/>
                <a:gd name="T24" fmla="*/ 0 w 247"/>
                <a:gd name="T25" fmla="*/ 0 h 209"/>
                <a:gd name="T26" fmla="*/ 0 w 247"/>
                <a:gd name="T27" fmla="*/ 0 h 209"/>
                <a:gd name="T28" fmla="*/ 0 w 247"/>
                <a:gd name="T29" fmla="*/ 0 h 209"/>
                <a:gd name="T30" fmla="*/ 0 w 247"/>
                <a:gd name="T31" fmla="*/ 0 h 209"/>
                <a:gd name="T32" fmla="*/ 0 w 247"/>
                <a:gd name="T33" fmla="*/ 0 h 209"/>
                <a:gd name="T34" fmla="*/ 0 w 247"/>
                <a:gd name="T35" fmla="*/ 0 h 209"/>
                <a:gd name="T36" fmla="*/ 0 w 247"/>
                <a:gd name="T37" fmla="*/ 0 h 209"/>
                <a:gd name="T38" fmla="*/ 0 w 247"/>
                <a:gd name="T39" fmla="*/ 0 h 209"/>
                <a:gd name="T40" fmla="*/ 0 w 247"/>
                <a:gd name="T41" fmla="*/ 0 h 209"/>
                <a:gd name="T42" fmla="*/ 0 w 247"/>
                <a:gd name="T43" fmla="*/ 0 h 209"/>
                <a:gd name="T44" fmla="*/ 0 w 247"/>
                <a:gd name="T45" fmla="*/ 0 h 209"/>
                <a:gd name="T46" fmla="*/ 0 w 247"/>
                <a:gd name="T47" fmla="*/ 0 h 209"/>
                <a:gd name="T48" fmla="*/ 0 w 247"/>
                <a:gd name="T49" fmla="*/ 0 h 209"/>
                <a:gd name="T50" fmla="*/ 0 w 247"/>
                <a:gd name="T51" fmla="*/ 0 h 209"/>
                <a:gd name="T52" fmla="*/ 0 w 247"/>
                <a:gd name="T53" fmla="*/ 0 h 209"/>
                <a:gd name="T54" fmla="*/ 0 w 247"/>
                <a:gd name="T55" fmla="*/ 0 h 209"/>
                <a:gd name="T56" fmla="*/ 0 w 247"/>
                <a:gd name="T57" fmla="*/ 0 h 209"/>
                <a:gd name="T58" fmla="*/ 0 w 247"/>
                <a:gd name="T59" fmla="*/ 0 h 209"/>
                <a:gd name="T60" fmla="*/ 0 w 247"/>
                <a:gd name="T61" fmla="*/ 0 h 209"/>
                <a:gd name="T62" fmla="*/ 0 w 247"/>
                <a:gd name="T63" fmla="*/ 0 h 209"/>
                <a:gd name="T64" fmla="*/ 0 w 247"/>
                <a:gd name="T65" fmla="*/ 0 h 209"/>
                <a:gd name="T66" fmla="*/ 0 w 247"/>
                <a:gd name="T67" fmla="*/ 0 h 209"/>
                <a:gd name="T68" fmla="*/ 0 w 247"/>
                <a:gd name="T69" fmla="*/ 0 h 209"/>
                <a:gd name="T70" fmla="*/ 0 w 247"/>
                <a:gd name="T71" fmla="*/ 0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9"/>
                <a:gd name="T149" fmla="*/ 247 w 247"/>
                <a:gd name="T150" fmla="*/ 209 h 20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14" name="Freeform 154"/>
            <p:cNvSpPr/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1 h 162"/>
                <a:gd name="T4" fmla="*/ 0 w 158"/>
                <a:gd name="T5" fmla="*/ 1 h 162"/>
                <a:gd name="T6" fmla="*/ 0 w 158"/>
                <a:gd name="T7" fmla="*/ 1 h 162"/>
                <a:gd name="T8" fmla="*/ 0 w 158"/>
                <a:gd name="T9" fmla="*/ 1 h 162"/>
                <a:gd name="T10" fmla="*/ 0 w 158"/>
                <a:gd name="T11" fmla="*/ 1 h 162"/>
                <a:gd name="T12" fmla="*/ 0 w 158"/>
                <a:gd name="T13" fmla="*/ 1 h 162"/>
                <a:gd name="T14" fmla="*/ 0 w 158"/>
                <a:gd name="T15" fmla="*/ 1 h 162"/>
                <a:gd name="T16" fmla="*/ 0 w 158"/>
                <a:gd name="T17" fmla="*/ 1 h 162"/>
                <a:gd name="T18" fmla="*/ 0 w 158"/>
                <a:gd name="T19" fmla="*/ 1 h 162"/>
                <a:gd name="T20" fmla="*/ 0 w 158"/>
                <a:gd name="T21" fmla="*/ 1 h 162"/>
                <a:gd name="T22" fmla="*/ 0 w 158"/>
                <a:gd name="T23" fmla="*/ 1 h 162"/>
                <a:gd name="T24" fmla="*/ 0 w 158"/>
                <a:gd name="T25" fmla="*/ 1 h 162"/>
                <a:gd name="T26" fmla="*/ 0 w 158"/>
                <a:gd name="T27" fmla="*/ 1 h 162"/>
                <a:gd name="T28" fmla="*/ 0 w 158"/>
                <a:gd name="T29" fmla="*/ 1 h 162"/>
                <a:gd name="T30" fmla="*/ 0 w 158"/>
                <a:gd name="T31" fmla="*/ 1 h 162"/>
                <a:gd name="T32" fmla="*/ 0 w 158"/>
                <a:gd name="T33" fmla="*/ 1 h 162"/>
                <a:gd name="T34" fmla="*/ 0 w 158"/>
                <a:gd name="T35" fmla="*/ 1 h 162"/>
                <a:gd name="T36" fmla="*/ 0 w 158"/>
                <a:gd name="T37" fmla="*/ 1 h 162"/>
                <a:gd name="T38" fmla="*/ 0 w 158"/>
                <a:gd name="T39" fmla="*/ 1 h 162"/>
                <a:gd name="T40" fmla="*/ 0 w 158"/>
                <a:gd name="T41" fmla="*/ 1 h 162"/>
                <a:gd name="T42" fmla="*/ 0 w 158"/>
                <a:gd name="T43" fmla="*/ 1 h 162"/>
                <a:gd name="T44" fmla="*/ 0 w 158"/>
                <a:gd name="T45" fmla="*/ 1 h 162"/>
                <a:gd name="T46" fmla="*/ 0 w 158"/>
                <a:gd name="T47" fmla="*/ 1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62"/>
                <a:gd name="T125" fmla="*/ 158 w 158"/>
                <a:gd name="T126" fmla="*/ 162 h 16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15" name="Freeform 155"/>
            <p:cNvSpPr/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0 h 339"/>
                <a:gd name="T4" fmla="*/ 0 w 400"/>
                <a:gd name="T5" fmla="*/ 0 h 339"/>
                <a:gd name="T6" fmla="*/ 0 w 400"/>
                <a:gd name="T7" fmla="*/ 0 h 339"/>
                <a:gd name="T8" fmla="*/ 0 w 400"/>
                <a:gd name="T9" fmla="*/ 0 h 339"/>
                <a:gd name="T10" fmla="*/ 0 w 400"/>
                <a:gd name="T11" fmla="*/ 0 h 339"/>
                <a:gd name="T12" fmla="*/ 0 w 400"/>
                <a:gd name="T13" fmla="*/ 0 h 339"/>
                <a:gd name="T14" fmla="*/ 0 w 400"/>
                <a:gd name="T15" fmla="*/ 0 h 339"/>
                <a:gd name="T16" fmla="*/ 0 w 400"/>
                <a:gd name="T17" fmla="*/ 0 h 339"/>
                <a:gd name="T18" fmla="*/ 0 w 400"/>
                <a:gd name="T19" fmla="*/ 0 h 339"/>
                <a:gd name="T20" fmla="*/ 0 w 400"/>
                <a:gd name="T21" fmla="*/ 0 h 339"/>
                <a:gd name="T22" fmla="*/ 0 w 400"/>
                <a:gd name="T23" fmla="*/ 0 h 339"/>
                <a:gd name="T24" fmla="*/ 0 w 400"/>
                <a:gd name="T25" fmla="*/ 0 h 339"/>
                <a:gd name="T26" fmla="*/ 0 w 400"/>
                <a:gd name="T27" fmla="*/ 0 h 339"/>
                <a:gd name="T28" fmla="*/ 0 w 400"/>
                <a:gd name="T29" fmla="*/ 0 h 339"/>
                <a:gd name="T30" fmla="*/ 0 w 400"/>
                <a:gd name="T31" fmla="*/ 0 h 339"/>
                <a:gd name="T32" fmla="*/ 0 w 400"/>
                <a:gd name="T33" fmla="*/ 0 h 339"/>
                <a:gd name="T34" fmla="*/ 0 w 400"/>
                <a:gd name="T35" fmla="*/ 0 h 339"/>
                <a:gd name="T36" fmla="*/ 0 w 400"/>
                <a:gd name="T37" fmla="*/ 0 h 339"/>
                <a:gd name="T38" fmla="*/ 0 w 400"/>
                <a:gd name="T39" fmla="*/ 0 h 339"/>
                <a:gd name="T40" fmla="*/ 0 w 400"/>
                <a:gd name="T41" fmla="*/ 0 h 339"/>
                <a:gd name="T42" fmla="*/ 0 w 400"/>
                <a:gd name="T43" fmla="*/ 0 h 339"/>
                <a:gd name="T44" fmla="*/ 0 w 400"/>
                <a:gd name="T45" fmla="*/ 0 h 339"/>
                <a:gd name="T46" fmla="*/ 0 w 400"/>
                <a:gd name="T47" fmla="*/ 0 h 339"/>
                <a:gd name="T48" fmla="*/ 0 w 400"/>
                <a:gd name="T49" fmla="*/ 0 h 339"/>
                <a:gd name="T50" fmla="*/ 0 w 400"/>
                <a:gd name="T51" fmla="*/ 0 h 339"/>
                <a:gd name="T52" fmla="*/ 0 w 400"/>
                <a:gd name="T53" fmla="*/ 0 h 339"/>
                <a:gd name="T54" fmla="*/ 0 w 400"/>
                <a:gd name="T55" fmla="*/ 0 h 339"/>
                <a:gd name="T56" fmla="*/ 0 w 400"/>
                <a:gd name="T57" fmla="*/ 0 h 339"/>
                <a:gd name="T58" fmla="*/ 0 w 400"/>
                <a:gd name="T59" fmla="*/ 0 h 339"/>
                <a:gd name="T60" fmla="*/ 0 w 400"/>
                <a:gd name="T61" fmla="*/ 0 h 339"/>
                <a:gd name="T62" fmla="*/ 0 w 400"/>
                <a:gd name="T63" fmla="*/ 0 h 339"/>
                <a:gd name="T64" fmla="*/ 0 w 400"/>
                <a:gd name="T65" fmla="*/ 0 h 339"/>
                <a:gd name="T66" fmla="*/ 0 w 400"/>
                <a:gd name="T67" fmla="*/ 0 h 339"/>
                <a:gd name="T68" fmla="*/ 0 w 400"/>
                <a:gd name="T69" fmla="*/ 0 h 339"/>
                <a:gd name="T70" fmla="*/ 0 w 400"/>
                <a:gd name="T71" fmla="*/ 0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0"/>
                <a:gd name="T133" fmla="*/ 0 h 339"/>
                <a:gd name="T134" fmla="*/ 400 w 400"/>
                <a:gd name="T135" fmla="*/ 339 h 3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16" name="Freeform 156"/>
            <p:cNvSpPr/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1 h 226"/>
                <a:gd name="T2" fmla="*/ 0 w 351"/>
                <a:gd name="T3" fmla="*/ 1 h 226"/>
                <a:gd name="T4" fmla="*/ 0 w 351"/>
                <a:gd name="T5" fmla="*/ 1 h 226"/>
                <a:gd name="T6" fmla="*/ 0 w 351"/>
                <a:gd name="T7" fmla="*/ 1 h 226"/>
                <a:gd name="T8" fmla="*/ 0 w 351"/>
                <a:gd name="T9" fmla="*/ 1 h 226"/>
                <a:gd name="T10" fmla="*/ 0 w 351"/>
                <a:gd name="T11" fmla="*/ 1 h 226"/>
                <a:gd name="T12" fmla="*/ 0 w 351"/>
                <a:gd name="T13" fmla="*/ 1 h 226"/>
                <a:gd name="T14" fmla="*/ 0 w 351"/>
                <a:gd name="T15" fmla="*/ 1 h 226"/>
                <a:gd name="T16" fmla="*/ 0 w 351"/>
                <a:gd name="T17" fmla="*/ 1 h 226"/>
                <a:gd name="T18" fmla="*/ 0 w 351"/>
                <a:gd name="T19" fmla="*/ 1 h 226"/>
                <a:gd name="T20" fmla="*/ 0 w 351"/>
                <a:gd name="T21" fmla="*/ 1 h 226"/>
                <a:gd name="T22" fmla="*/ 0 w 351"/>
                <a:gd name="T23" fmla="*/ 1 h 226"/>
                <a:gd name="T24" fmla="*/ 0 w 351"/>
                <a:gd name="T25" fmla="*/ 1 h 226"/>
                <a:gd name="T26" fmla="*/ 0 w 351"/>
                <a:gd name="T27" fmla="*/ 1 h 226"/>
                <a:gd name="T28" fmla="*/ 0 w 351"/>
                <a:gd name="T29" fmla="*/ 1 h 226"/>
                <a:gd name="T30" fmla="*/ 0 w 351"/>
                <a:gd name="T31" fmla="*/ 1 h 226"/>
                <a:gd name="T32" fmla="*/ 0 w 351"/>
                <a:gd name="T33" fmla="*/ 1 h 226"/>
                <a:gd name="T34" fmla="*/ 0 w 351"/>
                <a:gd name="T35" fmla="*/ 1 h 226"/>
                <a:gd name="T36" fmla="*/ 0 w 351"/>
                <a:gd name="T37" fmla="*/ 1 h 226"/>
                <a:gd name="T38" fmla="*/ 0 w 351"/>
                <a:gd name="T39" fmla="*/ 1 h 226"/>
                <a:gd name="T40" fmla="*/ 0 w 351"/>
                <a:gd name="T41" fmla="*/ 1 h 226"/>
                <a:gd name="T42" fmla="*/ 0 w 351"/>
                <a:gd name="T43" fmla="*/ 1 h 226"/>
                <a:gd name="T44" fmla="*/ 0 w 351"/>
                <a:gd name="T45" fmla="*/ 1 h 226"/>
                <a:gd name="T46" fmla="*/ 0 w 351"/>
                <a:gd name="T47" fmla="*/ 1 h 226"/>
                <a:gd name="T48" fmla="*/ 0 w 351"/>
                <a:gd name="T49" fmla="*/ 1 h 226"/>
                <a:gd name="T50" fmla="*/ 0 w 351"/>
                <a:gd name="T51" fmla="*/ 1 h 226"/>
                <a:gd name="T52" fmla="*/ 0 w 351"/>
                <a:gd name="T53" fmla="*/ 1 h 226"/>
                <a:gd name="T54" fmla="*/ 0 w 351"/>
                <a:gd name="T55" fmla="*/ 1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1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1"/>
                <a:gd name="T184" fmla="*/ 0 h 226"/>
                <a:gd name="T185" fmla="*/ 351 w 351"/>
                <a:gd name="T186" fmla="*/ 226 h 2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17" name="Freeform 157"/>
            <p:cNvSpPr/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1 h 213"/>
                <a:gd name="T2" fmla="*/ 0 w 142"/>
                <a:gd name="T3" fmla="*/ 1 h 213"/>
                <a:gd name="T4" fmla="*/ 0 w 142"/>
                <a:gd name="T5" fmla="*/ 1 h 213"/>
                <a:gd name="T6" fmla="*/ 0 w 142"/>
                <a:gd name="T7" fmla="*/ 1 h 213"/>
                <a:gd name="T8" fmla="*/ 0 w 142"/>
                <a:gd name="T9" fmla="*/ 1 h 213"/>
                <a:gd name="T10" fmla="*/ 0 w 142"/>
                <a:gd name="T11" fmla="*/ 1 h 213"/>
                <a:gd name="T12" fmla="*/ 0 w 142"/>
                <a:gd name="T13" fmla="*/ 1 h 213"/>
                <a:gd name="T14" fmla="*/ 0 w 142"/>
                <a:gd name="T15" fmla="*/ 1 h 213"/>
                <a:gd name="T16" fmla="*/ 0 w 142"/>
                <a:gd name="T17" fmla="*/ 1 h 213"/>
                <a:gd name="T18" fmla="*/ 0 w 142"/>
                <a:gd name="T19" fmla="*/ 1 h 213"/>
                <a:gd name="T20" fmla="*/ 0 w 142"/>
                <a:gd name="T21" fmla="*/ 1 h 213"/>
                <a:gd name="T22" fmla="*/ 0 w 142"/>
                <a:gd name="T23" fmla="*/ 1 h 213"/>
                <a:gd name="T24" fmla="*/ 0 w 142"/>
                <a:gd name="T25" fmla="*/ 1 h 213"/>
                <a:gd name="T26" fmla="*/ 0 w 142"/>
                <a:gd name="T27" fmla="*/ 1 h 213"/>
                <a:gd name="T28" fmla="*/ 0 w 142"/>
                <a:gd name="T29" fmla="*/ 1 h 213"/>
                <a:gd name="T30" fmla="*/ 0 w 142"/>
                <a:gd name="T31" fmla="*/ 1 h 213"/>
                <a:gd name="T32" fmla="*/ 0 w 142"/>
                <a:gd name="T33" fmla="*/ 1 h 213"/>
                <a:gd name="T34" fmla="*/ 0 w 142"/>
                <a:gd name="T35" fmla="*/ 1 h 213"/>
                <a:gd name="T36" fmla="*/ 0 w 142"/>
                <a:gd name="T37" fmla="*/ 1 h 213"/>
                <a:gd name="T38" fmla="*/ 0 w 142"/>
                <a:gd name="T39" fmla="*/ 1 h 213"/>
                <a:gd name="T40" fmla="*/ 0 w 142"/>
                <a:gd name="T41" fmla="*/ 1 h 213"/>
                <a:gd name="T42" fmla="*/ 0 w 142"/>
                <a:gd name="T43" fmla="*/ 1 h 213"/>
                <a:gd name="T44" fmla="*/ 0 w 142"/>
                <a:gd name="T45" fmla="*/ 1 h 213"/>
                <a:gd name="T46" fmla="*/ 0 w 142"/>
                <a:gd name="T47" fmla="*/ 1 h 213"/>
                <a:gd name="T48" fmla="*/ 0 w 142"/>
                <a:gd name="T49" fmla="*/ 1 h 213"/>
                <a:gd name="T50" fmla="*/ 0 w 142"/>
                <a:gd name="T51" fmla="*/ 1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1 h 213"/>
                <a:gd name="T78" fmla="*/ 0 w 142"/>
                <a:gd name="T79" fmla="*/ 1 h 213"/>
                <a:gd name="T80" fmla="*/ 0 w 142"/>
                <a:gd name="T81" fmla="*/ 1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13"/>
                <a:gd name="T125" fmla="*/ 142 w 142"/>
                <a:gd name="T126" fmla="*/ 213 h 21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18" name="Freeform 158"/>
            <p:cNvSpPr/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0 h 279"/>
                <a:gd name="T2" fmla="*/ 0 w 305"/>
                <a:gd name="T3" fmla="*/ 0 h 279"/>
                <a:gd name="T4" fmla="*/ 0 w 305"/>
                <a:gd name="T5" fmla="*/ 0 h 279"/>
                <a:gd name="T6" fmla="*/ 0 w 305"/>
                <a:gd name="T7" fmla="*/ 0 h 279"/>
                <a:gd name="T8" fmla="*/ 0 w 305"/>
                <a:gd name="T9" fmla="*/ 0 h 279"/>
                <a:gd name="T10" fmla="*/ 0 w 305"/>
                <a:gd name="T11" fmla="*/ 0 h 279"/>
                <a:gd name="T12" fmla="*/ 0 w 305"/>
                <a:gd name="T13" fmla="*/ 0 h 279"/>
                <a:gd name="T14" fmla="*/ 0 w 305"/>
                <a:gd name="T15" fmla="*/ 0 h 279"/>
                <a:gd name="T16" fmla="*/ 0 w 305"/>
                <a:gd name="T17" fmla="*/ 0 h 279"/>
                <a:gd name="T18" fmla="*/ 0 w 305"/>
                <a:gd name="T19" fmla="*/ 0 h 279"/>
                <a:gd name="T20" fmla="*/ 0 w 305"/>
                <a:gd name="T21" fmla="*/ 0 h 279"/>
                <a:gd name="T22" fmla="*/ 0 w 305"/>
                <a:gd name="T23" fmla="*/ 0 h 279"/>
                <a:gd name="T24" fmla="*/ 0 w 305"/>
                <a:gd name="T25" fmla="*/ 0 h 279"/>
                <a:gd name="T26" fmla="*/ 0 w 305"/>
                <a:gd name="T27" fmla="*/ 0 h 279"/>
                <a:gd name="T28" fmla="*/ 0 w 305"/>
                <a:gd name="T29" fmla="*/ 0 h 279"/>
                <a:gd name="T30" fmla="*/ 0 w 305"/>
                <a:gd name="T31" fmla="*/ 0 h 279"/>
                <a:gd name="T32" fmla="*/ 0 w 305"/>
                <a:gd name="T33" fmla="*/ 0 h 279"/>
                <a:gd name="T34" fmla="*/ 0 w 305"/>
                <a:gd name="T35" fmla="*/ 0 h 279"/>
                <a:gd name="T36" fmla="*/ 0 w 305"/>
                <a:gd name="T37" fmla="*/ 0 h 279"/>
                <a:gd name="T38" fmla="*/ 0 w 305"/>
                <a:gd name="T39" fmla="*/ 0 h 279"/>
                <a:gd name="T40" fmla="*/ 0 w 305"/>
                <a:gd name="T41" fmla="*/ 0 h 279"/>
                <a:gd name="T42" fmla="*/ 0 w 305"/>
                <a:gd name="T43" fmla="*/ 0 h 279"/>
                <a:gd name="T44" fmla="*/ 0 w 305"/>
                <a:gd name="T45" fmla="*/ 0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0 h 279"/>
                <a:gd name="T74" fmla="*/ 0 w 305"/>
                <a:gd name="T75" fmla="*/ 0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5"/>
                <a:gd name="T115" fmla="*/ 0 h 279"/>
                <a:gd name="T116" fmla="*/ 305 w 305"/>
                <a:gd name="T117" fmla="*/ 279 h 27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19" name="Freeform 159"/>
            <p:cNvSpPr/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0 h 85"/>
                <a:gd name="T28" fmla="*/ 0 w 54"/>
                <a:gd name="T29" fmla="*/ 0 h 85"/>
                <a:gd name="T30" fmla="*/ 0 w 54"/>
                <a:gd name="T31" fmla="*/ 0 h 85"/>
                <a:gd name="T32" fmla="*/ 0 w 54"/>
                <a:gd name="T33" fmla="*/ 0 h 85"/>
                <a:gd name="T34" fmla="*/ 0 w 54"/>
                <a:gd name="T35" fmla="*/ 0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5"/>
                <a:gd name="T65" fmla="*/ 54 w 54"/>
                <a:gd name="T66" fmla="*/ 85 h 8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20" name="Freeform 160"/>
            <p:cNvSpPr/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8"/>
                <a:gd name="T77" fmla="*/ 46 w 46"/>
                <a:gd name="T78" fmla="*/ 48 h 4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21" name="Freeform 161"/>
            <p:cNvSpPr/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4"/>
                <a:gd name="T76" fmla="*/ 0 h 32"/>
                <a:gd name="T77" fmla="*/ 64 w 64"/>
                <a:gd name="T78" fmla="*/ 32 h 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22" name="Freeform 162"/>
            <p:cNvSpPr/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1 h 211"/>
                <a:gd name="T10" fmla="*/ 0 w 246"/>
                <a:gd name="T11" fmla="*/ 1 h 211"/>
                <a:gd name="T12" fmla="*/ 0 w 246"/>
                <a:gd name="T13" fmla="*/ 1 h 211"/>
                <a:gd name="T14" fmla="*/ 0 w 246"/>
                <a:gd name="T15" fmla="*/ 1 h 211"/>
                <a:gd name="T16" fmla="*/ 0 w 246"/>
                <a:gd name="T17" fmla="*/ 1 h 211"/>
                <a:gd name="T18" fmla="*/ 0 w 246"/>
                <a:gd name="T19" fmla="*/ 1 h 211"/>
                <a:gd name="T20" fmla="*/ 0 w 246"/>
                <a:gd name="T21" fmla="*/ 1 h 211"/>
                <a:gd name="T22" fmla="*/ 0 w 246"/>
                <a:gd name="T23" fmla="*/ 1 h 211"/>
                <a:gd name="T24" fmla="*/ 0 w 246"/>
                <a:gd name="T25" fmla="*/ 1 h 211"/>
                <a:gd name="T26" fmla="*/ 0 w 246"/>
                <a:gd name="T27" fmla="*/ 1 h 211"/>
                <a:gd name="T28" fmla="*/ 0 w 246"/>
                <a:gd name="T29" fmla="*/ 1 h 211"/>
                <a:gd name="T30" fmla="*/ 0 w 246"/>
                <a:gd name="T31" fmla="*/ 1 h 211"/>
                <a:gd name="T32" fmla="*/ 0 w 246"/>
                <a:gd name="T33" fmla="*/ 1 h 211"/>
                <a:gd name="T34" fmla="*/ 0 w 246"/>
                <a:gd name="T35" fmla="*/ 1 h 211"/>
                <a:gd name="T36" fmla="*/ 0 w 246"/>
                <a:gd name="T37" fmla="*/ 1 h 211"/>
                <a:gd name="T38" fmla="*/ 0 w 246"/>
                <a:gd name="T39" fmla="*/ 1 h 211"/>
                <a:gd name="T40" fmla="*/ 0 w 246"/>
                <a:gd name="T41" fmla="*/ 1 h 211"/>
                <a:gd name="T42" fmla="*/ 0 w 246"/>
                <a:gd name="T43" fmla="*/ 1 h 211"/>
                <a:gd name="T44" fmla="*/ 0 w 246"/>
                <a:gd name="T45" fmla="*/ 1 h 211"/>
                <a:gd name="T46" fmla="*/ 0 w 246"/>
                <a:gd name="T47" fmla="*/ 1 h 211"/>
                <a:gd name="T48" fmla="*/ 0 w 246"/>
                <a:gd name="T49" fmla="*/ 1 h 211"/>
                <a:gd name="T50" fmla="*/ 0 w 246"/>
                <a:gd name="T51" fmla="*/ 1 h 211"/>
                <a:gd name="T52" fmla="*/ 0 w 246"/>
                <a:gd name="T53" fmla="*/ 1 h 211"/>
                <a:gd name="T54" fmla="*/ 0 w 246"/>
                <a:gd name="T55" fmla="*/ 1 h 211"/>
                <a:gd name="T56" fmla="*/ 0 w 246"/>
                <a:gd name="T57" fmla="*/ 1 h 211"/>
                <a:gd name="T58" fmla="*/ 0 w 246"/>
                <a:gd name="T59" fmla="*/ 1 h 211"/>
                <a:gd name="T60" fmla="*/ 0 w 246"/>
                <a:gd name="T61" fmla="*/ 1 h 211"/>
                <a:gd name="T62" fmla="*/ 0 w 246"/>
                <a:gd name="T63" fmla="*/ 1 h 211"/>
                <a:gd name="T64" fmla="*/ 0 w 246"/>
                <a:gd name="T65" fmla="*/ 1 h 211"/>
                <a:gd name="T66" fmla="*/ 0 w 246"/>
                <a:gd name="T67" fmla="*/ 1 h 211"/>
                <a:gd name="T68" fmla="*/ 0 w 246"/>
                <a:gd name="T69" fmla="*/ 1 h 211"/>
                <a:gd name="T70" fmla="*/ 0 w 246"/>
                <a:gd name="T71" fmla="*/ 1 h 211"/>
                <a:gd name="T72" fmla="*/ 0 w 246"/>
                <a:gd name="T73" fmla="*/ 1 h 211"/>
                <a:gd name="T74" fmla="*/ 0 w 246"/>
                <a:gd name="T75" fmla="*/ 1 h 211"/>
                <a:gd name="T76" fmla="*/ 0 w 246"/>
                <a:gd name="T77" fmla="*/ 1 h 211"/>
                <a:gd name="T78" fmla="*/ 0 w 246"/>
                <a:gd name="T79" fmla="*/ 1 h 211"/>
                <a:gd name="T80" fmla="*/ 0 w 246"/>
                <a:gd name="T81" fmla="*/ 1 h 211"/>
                <a:gd name="T82" fmla="*/ 0 w 246"/>
                <a:gd name="T83" fmla="*/ 1 h 211"/>
                <a:gd name="T84" fmla="*/ 0 w 246"/>
                <a:gd name="T85" fmla="*/ 1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6"/>
                <a:gd name="T184" fmla="*/ 0 h 211"/>
                <a:gd name="T185" fmla="*/ 246 w 246"/>
                <a:gd name="T186" fmla="*/ 211 h 2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23" name="Freeform 163"/>
            <p:cNvSpPr/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1 h 164"/>
                <a:gd name="T4" fmla="*/ 0 w 158"/>
                <a:gd name="T5" fmla="*/ 1 h 164"/>
                <a:gd name="T6" fmla="*/ 0 w 158"/>
                <a:gd name="T7" fmla="*/ 1 h 164"/>
                <a:gd name="T8" fmla="*/ 0 w 158"/>
                <a:gd name="T9" fmla="*/ 1 h 164"/>
                <a:gd name="T10" fmla="*/ 0 w 158"/>
                <a:gd name="T11" fmla="*/ 1 h 164"/>
                <a:gd name="T12" fmla="*/ 0 w 158"/>
                <a:gd name="T13" fmla="*/ 1 h 164"/>
                <a:gd name="T14" fmla="*/ 0 w 158"/>
                <a:gd name="T15" fmla="*/ 1 h 164"/>
                <a:gd name="T16" fmla="*/ 0 w 158"/>
                <a:gd name="T17" fmla="*/ 1 h 164"/>
                <a:gd name="T18" fmla="*/ 0 w 158"/>
                <a:gd name="T19" fmla="*/ 1 h 164"/>
                <a:gd name="T20" fmla="*/ 0 w 158"/>
                <a:gd name="T21" fmla="*/ 1 h 164"/>
                <a:gd name="T22" fmla="*/ 0 w 158"/>
                <a:gd name="T23" fmla="*/ 1 h 164"/>
                <a:gd name="T24" fmla="*/ 0 w 158"/>
                <a:gd name="T25" fmla="*/ 1 h 164"/>
                <a:gd name="T26" fmla="*/ 0 w 158"/>
                <a:gd name="T27" fmla="*/ 1 h 164"/>
                <a:gd name="T28" fmla="*/ 0 w 158"/>
                <a:gd name="T29" fmla="*/ 1 h 164"/>
                <a:gd name="T30" fmla="*/ 0 w 158"/>
                <a:gd name="T31" fmla="*/ 1 h 164"/>
                <a:gd name="T32" fmla="*/ 0 w 158"/>
                <a:gd name="T33" fmla="*/ 1 h 164"/>
                <a:gd name="T34" fmla="*/ 0 w 158"/>
                <a:gd name="T35" fmla="*/ 1 h 164"/>
                <a:gd name="T36" fmla="*/ 0 w 158"/>
                <a:gd name="T37" fmla="*/ 1 h 164"/>
                <a:gd name="T38" fmla="*/ 0 w 158"/>
                <a:gd name="T39" fmla="*/ 1 h 164"/>
                <a:gd name="T40" fmla="*/ 0 w 158"/>
                <a:gd name="T41" fmla="*/ 1 h 164"/>
                <a:gd name="T42" fmla="*/ 0 w 158"/>
                <a:gd name="T43" fmla="*/ 1 h 164"/>
                <a:gd name="T44" fmla="*/ 0 w 158"/>
                <a:gd name="T45" fmla="*/ 1 h 164"/>
                <a:gd name="T46" fmla="*/ 0 w 158"/>
                <a:gd name="T47" fmla="*/ 1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64"/>
                <a:gd name="T125" fmla="*/ 158 w 158"/>
                <a:gd name="T126" fmla="*/ 164 h 16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24" name="Freeform 164"/>
            <p:cNvSpPr/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1 h 340"/>
                <a:gd name="T4" fmla="*/ 0 w 400"/>
                <a:gd name="T5" fmla="*/ 1 h 340"/>
                <a:gd name="T6" fmla="*/ 0 w 400"/>
                <a:gd name="T7" fmla="*/ 1 h 340"/>
                <a:gd name="T8" fmla="*/ 0 w 400"/>
                <a:gd name="T9" fmla="*/ 1 h 340"/>
                <a:gd name="T10" fmla="*/ 0 w 400"/>
                <a:gd name="T11" fmla="*/ 1 h 340"/>
                <a:gd name="T12" fmla="*/ 0 w 400"/>
                <a:gd name="T13" fmla="*/ 1 h 340"/>
                <a:gd name="T14" fmla="*/ 0 w 400"/>
                <a:gd name="T15" fmla="*/ 1 h 340"/>
                <a:gd name="T16" fmla="*/ 0 w 400"/>
                <a:gd name="T17" fmla="*/ 1 h 340"/>
                <a:gd name="T18" fmla="*/ 0 w 400"/>
                <a:gd name="T19" fmla="*/ 1 h 340"/>
                <a:gd name="T20" fmla="*/ 0 w 400"/>
                <a:gd name="T21" fmla="*/ 1 h 340"/>
                <a:gd name="T22" fmla="*/ 0 w 400"/>
                <a:gd name="T23" fmla="*/ 1 h 340"/>
                <a:gd name="T24" fmla="*/ 0 w 400"/>
                <a:gd name="T25" fmla="*/ 1 h 340"/>
                <a:gd name="T26" fmla="*/ 0 w 400"/>
                <a:gd name="T27" fmla="*/ 1 h 340"/>
                <a:gd name="T28" fmla="*/ 0 w 400"/>
                <a:gd name="T29" fmla="*/ 1 h 340"/>
                <a:gd name="T30" fmla="*/ 0 w 400"/>
                <a:gd name="T31" fmla="*/ 1 h 340"/>
                <a:gd name="T32" fmla="*/ 0 w 400"/>
                <a:gd name="T33" fmla="*/ 1 h 340"/>
                <a:gd name="T34" fmla="*/ 0 w 400"/>
                <a:gd name="T35" fmla="*/ 1 h 340"/>
                <a:gd name="T36" fmla="*/ 0 w 400"/>
                <a:gd name="T37" fmla="*/ 1 h 340"/>
                <a:gd name="T38" fmla="*/ 0 w 400"/>
                <a:gd name="T39" fmla="*/ 1 h 340"/>
                <a:gd name="T40" fmla="*/ 0 w 400"/>
                <a:gd name="T41" fmla="*/ 1 h 340"/>
                <a:gd name="T42" fmla="*/ 0 w 400"/>
                <a:gd name="T43" fmla="*/ 1 h 340"/>
                <a:gd name="T44" fmla="*/ 0 w 400"/>
                <a:gd name="T45" fmla="*/ 1 h 340"/>
                <a:gd name="T46" fmla="*/ 0 w 400"/>
                <a:gd name="T47" fmla="*/ 1 h 340"/>
                <a:gd name="T48" fmla="*/ 0 w 400"/>
                <a:gd name="T49" fmla="*/ 1 h 340"/>
                <a:gd name="T50" fmla="*/ 0 w 400"/>
                <a:gd name="T51" fmla="*/ 1 h 340"/>
                <a:gd name="T52" fmla="*/ 0 w 400"/>
                <a:gd name="T53" fmla="*/ 1 h 340"/>
                <a:gd name="T54" fmla="*/ 0 w 400"/>
                <a:gd name="T55" fmla="*/ 1 h 340"/>
                <a:gd name="T56" fmla="*/ 0 w 400"/>
                <a:gd name="T57" fmla="*/ 1 h 340"/>
                <a:gd name="T58" fmla="*/ 0 w 400"/>
                <a:gd name="T59" fmla="*/ 1 h 340"/>
                <a:gd name="T60" fmla="*/ 0 w 400"/>
                <a:gd name="T61" fmla="*/ 1 h 340"/>
                <a:gd name="T62" fmla="*/ 0 w 400"/>
                <a:gd name="T63" fmla="*/ 1 h 340"/>
                <a:gd name="T64" fmla="*/ 0 w 400"/>
                <a:gd name="T65" fmla="*/ 1 h 340"/>
                <a:gd name="T66" fmla="*/ 0 w 400"/>
                <a:gd name="T67" fmla="*/ 1 h 340"/>
                <a:gd name="T68" fmla="*/ 0 w 400"/>
                <a:gd name="T69" fmla="*/ 1 h 340"/>
                <a:gd name="T70" fmla="*/ 0 w 400"/>
                <a:gd name="T71" fmla="*/ 1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0"/>
                <a:gd name="T133" fmla="*/ 0 h 340"/>
                <a:gd name="T134" fmla="*/ 400 w 400"/>
                <a:gd name="T135" fmla="*/ 340 h 34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25" name="Freeform 165"/>
            <p:cNvSpPr/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1 h 227"/>
                <a:gd name="T2" fmla="*/ 0 w 349"/>
                <a:gd name="T3" fmla="*/ 1 h 227"/>
                <a:gd name="T4" fmla="*/ 0 w 349"/>
                <a:gd name="T5" fmla="*/ 1 h 227"/>
                <a:gd name="T6" fmla="*/ 0 w 349"/>
                <a:gd name="T7" fmla="*/ 1 h 227"/>
                <a:gd name="T8" fmla="*/ 0 w 349"/>
                <a:gd name="T9" fmla="*/ 1 h 227"/>
                <a:gd name="T10" fmla="*/ 0 w 349"/>
                <a:gd name="T11" fmla="*/ 1 h 227"/>
                <a:gd name="T12" fmla="*/ 0 w 349"/>
                <a:gd name="T13" fmla="*/ 1 h 227"/>
                <a:gd name="T14" fmla="*/ 0 w 349"/>
                <a:gd name="T15" fmla="*/ 1 h 227"/>
                <a:gd name="T16" fmla="*/ 0 w 349"/>
                <a:gd name="T17" fmla="*/ 1 h 227"/>
                <a:gd name="T18" fmla="*/ 0 w 349"/>
                <a:gd name="T19" fmla="*/ 1 h 227"/>
                <a:gd name="T20" fmla="*/ 0 w 349"/>
                <a:gd name="T21" fmla="*/ 1 h 227"/>
                <a:gd name="T22" fmla="*/ 0 w 349"/>
                <a:gd name="T23" fmla="*/ 1 h 227"/>
                <a:gd name="T24" fmla="*/ 0 w 349"/>
                <a:gd name="T25" fmla="*/ 1 h 227"/>
                <a:gd name="T26" fmla="*/ 0 w 349"/>
                <a:gd name="T27" fmla="*/ 1 h 227"/>
                <a:gd name="T28" fmla="*/ 0 w 349"/>
                <a:gd name="T29" fmla="*/ 1 h 227"/>
                <a:gd name="T30" fmla="*/ 0 w 349"/>
                <a:gd name="T31" fmla="*/ 1 h 227"/>
                <a:gd name="T32" fmla="*/ 0 w 349"/>
                <a:gd name="T33" fmla="*/ 1 h 227"/>
                <a:gd name="T34" fmla="*/ 0 w 349"/>
                <a:gd name="T35" fmla="*/ 1 h 227"/>
                <a:gd name="T36" fmla="*/ 0 w 349"/>
                <a:gd name="T37" fmla="*/ 1 h 227"/>
                <a:gd name="T38" fmla="*/ 0 w 349"/>
                <a:gd name="T39" fmla="*/ 1 h 227"/>
                <a:gd name="T40" fmla="*/ 0 w 349"/>
                <a:gd name="T41" fmla="*/ 1 h 227"/>
                <a:gd name="T42" fmla="*/ 0 w 349"/>
                <a:gd name="T43" fmla="*/ 1 h 227"/>
                <a:gd name="T44" fmla="*/ 0 w 349"/>
                <a:gd name="T45" fmla="*/ 1 h 227"/>
                <a:gd name="T46" fmla="*/ 0 w 349"/>
                <a:gd name="T47" fmla="*/ 1 h 227"/>
                <a:gd name="T48" fmla="*/ 0 w 349"/>
                <a:gd name="T49" fmla="*/ 1 h 227"/>
                <a:gd name="T50" fmla="*/ 0 w 349"/>
                <a:gd name="T51" fmla="*/ 1 h 227"/>
                <a:gd name="T52" fmla="*/ 0 w 349"/>
                <a:gd name="T53" fmla="*/ 1 h 227"/>
                <a:gd name="T54" fmla="*/ 0 w 349"/>
                <a:gd name="T55" fmla="*/ 1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1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9"/>
                <a:gd name="T184" fmla="*/ 0 h 227"/>
                <a:gd name="T185" fmla="*/ 349 w 349"/>
                <a:gd name="T186" fmla="*/ 227 h 22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26" name="Freeform 166"/>
            <p:cNvSpPr/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1 h 212"/>
                <a:gd name="T2" fmla="*/ 0 w 143"/>
                <a:gd name="T3" fmla="*/ 1 h 212"/>
                <a:gd name="T4" fmla="*/ 0 w 143"/>
                <a:gd name="T5" fmla="*/ 1 h 212"/>
                <a:gd name="T6" fmla="*/ 0 w 143"/>
                <a:gd name="T7" fmla="*/ 1 h 212"/>
                <a:gd name="T8" fmla="*/ 0 w 143"/>
                <a:gd name="T9" fmla="*/ 1 h 212"/>
                <a:gd name="T10" fmla="*/ 0 w 143"/>
                <a:gd name="T11" fmla="*/ 1 h 212"/>
                <a:gd name="T12" fmla="*/ 0 w 143"/>
                <a:gd name="T13" fmla="*/ 1 h 212"/>
                <a:gd name="T14" fmla="*/ 0 w 143"/>
                <a:gd name="T15" fmla="*/ 1 h 212"/>
                <a:gd name="T16" fmla="*/ 0 w 143"/>
                <a:gd name="T17" fmla="*/ 1 h 212"/>
                <a:gd name="T18" fmla="*/ 0 w 143"/>
                <a:gd name="T19" fmla="*/ 1 h 212"/>
                <a:gd name="T20" fmla="*/ 0 w 143"/>
                <a:gd name="T21" fmla="*/ 1 h 212"/>
                <a:gd name="T22" fmla="*/ 0 w 143"/>
                <a:gd name="T23" fmla="*/ 1 h 212"/>
                <a:gd name="T24" fmla="*/ 0 w 143"/>
                <a:gd name="T25" fmla="*/ 1 h 212"/>
                <a:gd name="T26" fmla="*/ 0 w 143"/>
                <a:gd name="T27" fmla="*/ 1 h 212"/>
                <a:gd name="T28" fmla="*/ 0 w 143"/>
                <a:gd name="T29" fmla="*/ 1 h 212"/>
                <a:gd name="T30" fmla="*/ 0 w 143"/>
                <a:gd name="T31" fmla="*/ 1 h 212"/>
                <a:gd name="T32" fmla="*/ 0 w 143"/>
                <a:gd name="T33" fmla="*/ 1 h 212"/>
                <a:gd name="T34" fmla="*/ 0 w 143"/>
                <a:gd name="T35" fmla="*/ 1 h 212"/>
                <a:gd name="T36" fmla="*/ 0 w 143"/>
                <a:gd name="T37" fmla="*/ 1 h 212"/>
                <a:gd name="T38" fmla="*/ 0 w 143"/>
                <a:gd name="T39" fmla="*/ 1 h 212"/>
                <a:gd name="T40" fmla="*/ 0 w 143"/>
                <a:gd name="T41" fmla="*/ 1 h 212"/>
                <a:gd name="T42" fmla="*/ 0 w 143"/>
                <a:gd name="T43" fmla="*/ 1 h 212"/>
                <a:gd name="T44" fmla="*/ 0 w 143"/>
                <a:gd name="T45" fmla="*/ 1 h 212"/>
                <a:gd name="T46" fmla="*/ 0 w 143"/>
                <a:gd name="T47" fmla="*/ 1 h 212"/>
                <a:gd name="T48" fmla="*/ 0 w 143"/>
                <a:gd name="T49" fmla="*/ 1 h 212"/>
                <a:gd name="T50" fmla="*/ 0 w 143"/>
                <a:gd name="T51" fmla="*/ 1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1 h 212"/>
                <a:gd name="T78" fmla="*/ 0 w 143"/>
                <a:gd name="T79" fmla="*/ 1 h 212"/>
                <a:gd name="T80" fmla="*/ 0 w 143"/>
                <a:gd name="T81" fmla="*/ 1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3"/>
                <a:gd name="T124" fmla="*/ 0 h 212"/>
                <a:gd name="T125" fmla="*/ 143 w 143"/>
                <a:gd name="T126" fmla="*/ 212 h 2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27" name="Freeform 167"/>
            <p:cNvSpPr/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1 h 278"/>
                <a:gd name="T2" fmla="*/ 0 w 304"/>
                <a:gd name="T3" fmla="*/ 1 h 278"/>
                <a:gd name="T4" fmla="*/ 0 w 304"/>
                <a:gd name="T5" fmla="*/ 1 h 278"/>
                <a:gd name="T6" fmla="*/ 0 w 304"/>
                <a:gd name="T7" fmla="*/ 1 h 278"/>
                <a:gd name="T8" fmla="*/ 0 w 304"/>
                <a:gd name="T9" fmla="*/ 1 h 278"/>
                <a:gd name="T10" fmla="*/ 0 w 304"/>
                <a:gd name="T11" fmla="*/ 1 h 278"/>
                <a:gd name="T12" fmla="*/ 0 w 304"/>
                <a:gd name="T13" fmla="*/ 1 h 278"/>
                <a:gd name="T14" fmla="*/ 0 w 304"/>
                <a:gd name="T15" fmla="*/ 1 h 278"/>
                <a:gd name="T16" fmla="*/ 0 w 304"/>
                <a:gd name="T17" fmla="*/ 1 h 278"/>
                <a:gd name="T18" fmla="*/ 0 w 304"/>
                <a:gd name="T19" fmla="*/ 1 h 278"/>
                <a:gd name="T20" fmla="*/ 0 w 304"/>
                <a:gd name="T21" fmla="*/ 1 h 278"/>
                <a:gd name="T22" fmla="*/ 0 w 304"/>
                <a:gd name="T23" fmla="*/ 1 h 278"/>
                <a:gd name="T24" fmla="*/ 0 w 304"/>
                <a:gd name="T25" fmla="*/ 1 h 278"/>
                <a:gd name="T26" fmla="*/ 0 w 304"/>
                <a:gd name="T27" fmla="*/ 1 h 278"/>
                <a:gd name="T28" fmla="*/ 0 w 304"/>
                <a:gd name="T29" fmla="*/ 1 h 278"/>
                <a:gd name="T30" fmla="*/ 0 w 304"/>
                <a:gd name="T31" fmla="*/ 1 h 278"/>
                <a:gd name="T32" fmla="*/ 0 w 304"/>
                <a:gd name="T33" fmla="*/ 1 h 278"/>
                <a:gd name="T34" fmla="*/ 0 w 304"/>
                <a:gd name="T35" fmla="*/ 1 h 278"/>
                <a:gd name="T36" fmla="*/ 0 w 304"/>
                <a:gd name="T37" fmla="*/ 1 h 278"/>
                <a:gd name="T38" fmla="*/ 0 w 304"/>
                <a:gd name="T39" fmla="*/ 1 h 278"/>
                <a:gd name="T40" fmla="*/ 0 w 304"/>
                <a:gd name="T41" fmla="*/ 1 h 278"/>
                <a:gd name="T42" fmla="*/ 0 w 304"/>
                <a:gd name="T43" fmla="*/ 1 h 278"/>
                <a:gd name="T44" fmla="*/ 0 w 304"/>
                <a:gd name="T45" fmla="*/ 1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1 h 278"/>
                <a:gd name="T74" fmla="*/ 0 w 304"/>
                <a:gd name="T75" fmla="*/ 1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8"/>
                <a:gd name="T116" fmla="*/ 304 w 304"/>
                <a:gd name="T117" fmla="*/ 278 h 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64" name="Rectangle 111"/>
          <p:cNvSpPr>
            <a:spLocks noChangeArrowheads="1"/>
          </p:cNvSpPr>
          <p:nvPr/>
        </p:nvSpPr>
        <p:spPr bwMode="auto">
          <a:xfrm>
            <a:off x="2822516" y="1771182"/>
            <a:ext cx="6567488" cy="3954569"/>
          </a:xfrm>
          <a:prstGeom prst="rect">
            <a:avLst/>
          </a:prstGeom>
          <a:gradFill flip="none" rotWithShape="1">
            <a:gsLst>
              <a:gs pos="0">
                <a:schemeClr val="accent2">
                  <a:lumMod val="20000"/>
                  <a:lumOff val="80000"/>
                  <a:shade val="30000"/>
                  <a:satMod val="115000"/>
                </a:schemeClr>
              </a:gs>
              <a:gs pos="50000">
                <a:schemeClr val="accent2">
                  <a:lumMod val="20000"/>
                  <a:lumOff val="80000"/>
                  <a:shade val="67500"/>
                  <a:satMod val="115000"/>
                </a:schemeClr>
              </a:gs>
              <a:gs pos="100000">
                <a:schemeClr val="accent2">
                  <a:lumMod val="20000"/>
                  <a:lumOff val="80000"/>
                  <a:shade val="100000"/>
                  <a:satMod val="115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66" name="Text Box 113"/>
          <p:cNvSpPr txBox="1">
            <a:spLocks noChangeArrowheads="1"/>
          </p:cNvSpPr>
          <p:nvPr/>
        </p:nvSpPr>
        <p:spPr bwMode="auto">
          <a:xfrm>
            <a:off x="3164862" y="5716225"/>
            <a:ext cx="902811" cy="677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Indoor</a:t>
            </a:r>
          </a:p>
          <a:p>
            <a:pPr algn="ctr" eaLnBrk="1" hangingPunct="1">
              <a:defRPr/>
            </a:pPr>
            <a:r>
              <a:rPr lang="en-US" sz="1400" dirty="0">
                <a:latin typeface="+mn-lt"/>
                <a:ea typeface="+mn-ea"/>
              </a:rPr>
              <a:t>10-30m</a:t>
            </a:r>
          </a:p>
        </p:txBody>
      </p:sp>
      <p:sp>
        <p:nvSpPr>
          <p:cNvPr id="67" name="Text Box 114"/>
          <p:cNvSpPr txBox="1">
            <a:spLocks noChangeArrowheads="1"/>
          </p:cNvSpPr>
          <p:nvPr/>
        </p:nvSpPr>
        <p:spPr bwMode="auto">
          <a:xfrm>
            <a:off x="4668064" y="5719400"/>
            <a:ext cx="1099980" cy="677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Outdoor</a:t>
            </a:r>
          </a:p>
          <a:p>
            <a:pPr algn="ctr" eaLnBrk="1" hangingPunct="1">
              <a:defRPr/>
            </a:pPr>
            <a:r>
              <a:rPr lang="en-US" sz="1400" dirty="0">
                <a:latin typeface="+mn-lt"/>
                <a:ea typeface="+mn-ea"/>
              </a:rPr>
              <a:t>50-200m</a:t>
            </a:r>
          </a:p>
        </p:txBody>
      </p:sp>
      <p:sp>
        <p:nvSpPr>
          <p:cNvPr id="68" name="Text Box 115"/>
          <p:cNvSpPr txBox="1">
            <a:spLocks noChangeArrowheads="1"/>
          </p:cNvSpPr>
          <p:nvPr/>
        </p:nvSpPr>
        <p:spPr bwMode="auto">
          <a:xfrm>
            <a:off x="6148917" y="5724163"/>
            <a:ext cx="1322798" cy="10464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Mid-range</a:t>
            </a:r>
          </a:p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outdoor</a:t>
            </a:r>
          </a:p>
          <a:p>
            <a:pPr algn="ctr" eaLnBrk="1" hangingPunct="1">
              <a:defRPr/>
            </a:pPr>
            <a:r>
              <a:rPr lang="en-US" sz="1400" dirty="0">
                <a:latin typeface="+mn-lt"/>
                <a:ea typeface="+mn-ea"/>
              </a:rPr>
              <a:t>200m – 4 Km</a:t>
            </a:r>
          </a:p>
        </p:txBody>
      </p:sp>
      <p:sp>
        <p:nvSpPr>
          <p:cNvPr id="69" name="Text Box 116"/>
          <p:cNvSpPr txBox="1">
            <a:spLocks noChangeArrowheads="1"/>
          </p:cNvSpPr>
          <p:nvPr/>
        </p:nvSpPr>
        <p:spPr bwMode="auto">
          <a:xfrm>
            <a:off x="7632470" y="5724163"/>
            <a:ext cx="1479892" cy="10464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Long-range</a:t>
            </a:r>
          </a:p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outdoor</a:t>
            </a:r>
          </a:p>
          <a:p>
            <a:pPr algn="ctr" eaLnBrk="1" hangingPunct="1">
              <a:defRPr/>
            </a:pPr>
            <a:r>
              <a:rPr lang="en-US" sz="1400" dirty="0">
                <a:latin typeface="+mn-lt"/>
                <a:ea typeface="+mn-ea"/>
              </a:rPr>
              <a:t>5Km – 20 Km</a:t>
            </a:r>
          </a:p>
        </p:txBody>
      </p:sp>
      <p:sp>
        <p:nvSpPr>
          <p:cNvPr id="70" name="Text Box 117"/>
          <p:cNvSpPr txBox="1">
            <a:spLocks noChangeArrowheads="1"/>
          </p:cNvSpPr>
          <p:nvPr/>
        </p:nvSpPr>
        <p:spPr bwMode="auto">
          <a:xfrm>
            <a:off x="2149947" y="5103451"/>
            <a:ext cx="67839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.056</a:t>
            </a:r>
            <a:endParaRPr lang="en-US" sz="1400" dirty="0">
              <a:latin typeface="+mn-lt"/>
              <a:ea typeface="+mn-ea"/>
            </a:endParaRPr>
          </a:p>
        </p:txBody>
      </p:sp>
      <p:sp>
        <p:nvSpPr>
          <p:cNvPr id="71" name="Text Box 118"/>
          <p:cNvSpPr txBox="1">
            <a:spLocks noChangeArrowheads="1"/>
          </p:cNvSpPr>
          <p:nvPr/>
        </p:nvSpPr>
        <p:spPr bwMode="auto">
          <a:xfrm>
            <a:off x="2153122" y="4671651"/>
            <a:ext cx="67839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.384</a:t>
            </a:r>
            <a:endParaRPr lang="en-US" sz="1400" dirty="0">
              <a:latin typeface="+mn-lt"/>
              <a:ea typeface="+mn-ea"/>
            </a:endParaRPr>
          </a:p>
        </p:txBody>
      </p:sp>
      <p:sp>
        <p:nvSpPr>
          <p:cNvPr id="72" name="Text Box 119"/>
          <p:cNvSpPr txBox="1">
            <a:spLocks noChangeArrowheads="1"/>
          </p:cNvSpPr>
          <p:nvPr/>
        </p:nvSpPr>
        <p:spPr bwMode="auto">
          <a:xfrm>
            <a:off x="2412002" y="3981089"/>
            <a:ext cx="32573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1</a:t>
            </a:r>
            <a:endParaRPr lang="en-US" sz="1400" dirty="0">
              <a:latin typeface="+mn-lt"/>
              <a:ea typeface="+mn-ea"/>
            </a:endParaRPr>
          </a:p>
        </p:txBody>
      </p:sp>
      <p:sp>
        <p:nvSpPr>
          <p:cNvPr id="73" name="Text Box 120"/>
          <p:cNvSpPr txBox="1">
            <a:spLocks noChangeArrowheads="1"/>
          </p:cNvSpPr>
          <p:nvPr/>
        </p:nvSpPr>
        <p:spPr bwMode="auto">
          <a:xfrm>
            <a:off x="2410414" y="3549289"/>
            <a:ext cx="32573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4</a:t>
            </a:r>
            <a:endParaRPr lang="en-US" sz="1400" dirty="0">
              <a:latin typeface="+mn-lt"/>
              <a:ea typeface="+mn-ea"/>
            </a:endParaRPr>
          </a:p>
        </p:txBody>
      </p:sp>
      <p:sp>
        <p:nvSpPr>
          <p:cNvPr id="74" name="Text Box 121"/>
          <p:cNvSpPr txBox="1">
            <a:spLocks noChangeArrowheads="1"/>
          </p:cNvSpPr>
          <p:nvPr/>
        </p:nvSpPr>
        <p:spPr bwMode="auto">
          <a:xfrm>
            <a:off x="2105142" y="3154001"/>
            <a:ext cx="67274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5-11</a:t>
            </a:r>
            <a:endParaRPr lang="en-US" sz="1400" dirty="0">
              <a:latin typeface="+mn-lt"/>
              <a:ea typeface="+mn-ea"/>
            </a:endParaRPr>
          </a:p>
        </p:txBody>
      </p:sp>
      <p:sp>
        <p:nvSpPr>
          <p:cNvPr id="75" name="Text Box 122"/>
          <p:cNvSpPr txBox="1">
            <a:spLocks noChangeArrowheads="1"/>
          </p:cNvSpPr>
          <p:nvPr/>
        </p:nvSpPr>
        <p:spPr bwMode="auto">
          <a:xfrm>
            <a:off x="2295432" y="2738076"/>
            <a:ext cx="466794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54</a:t>
            </a:r>
            <a:endParaRPr lang="en-US" sz="1400" dirty="0">
              <a:latin typeface="+mn-lt"/>
              <a:ea typeface="+mn-ea"/>
            </a:endParaRPr>
          </a:p>
        </p:txBody>
      </p:sp>
      <p:sp>
        <p:nvSpPr>
          <p:cNvPr id="76" name="Rectangle 123"/>
          <p:cNvSpPr>
            <a:spLocks noChangeArrowheads="1"/>
          </p:cNvSpPr>
          <p:nvPr/>
        </p:nvSpPr>
        <p:spPr bwMode="auto">
          <a:xfrm>
            <a:off x="4157605" y="5155838"/>
            <a:ext cx="4676775" cy="284162"/>
          </a:xfrm>
          <a:prstGeom prst="rect">
            <a:avLst/>
          </a:prstGeom>
          <a:solidFill>
            <a:srgbClr val="3333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77" name="Text Box 124"/>
          <p:cNvSpPr txBox="1">
            <a:spLocks noChangeArrowheads="1"/>
          </p:cNvSpPr>
          <p:nvPr/>
        </p:nvSpPr>
        <p:spPr bwMode="auto">
          <a:xfrm>
            <a:off x="5443479" y="5147901"/>
            <a:ext cx="176683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1400" b="1" dirty="0">
                <a:solidFill>
                  <a:schemeClr val="bg1"/>
                </a:solidFill>
                <a:latin typeface="+mn-lt"/>
                <a:ea typeface="+mn-ea"/>
              </a:rPr>
              <a:t>2G: IS-95, CDMA, GSM</a:t>
            </a:r>
          </a:p>
        </p:txBody>
      </p:sp>
      <p:sp>
        <p:nvSpPr>
          <p:cNvPr id="78" name="Rectangle 126"/>
          <p:cNvSpPr>
            <a:spLocks noChangeArrowheads="1"/>
          </p:cNvSpPr>
          <p:nvPr/>
        </p:nvSpPr>
        <p:spPr bwMode="auto">
          <a:xfrm>
            <a:off x="4146492" y="4738326"/>
            <a:ext cx="4676775" cy="284163"/>
          </a:xfrm>
          <a:prstGeom prst="rect">
            <a:avLst/>
          </a:prstGeom>
          <a:solidFill>
            <a:srgbClr val="3333CC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79" name="Text Box 127"/>
          <p:cNvSpPr txBox="1">
            <a:spLocks noChangeArrowheads="1"/>
          </p:cNvSpPr>
          <p:nvPr/>
        </p:nvSpPr>
        <p:spPr bwMode="auto">
          <a:xfrm>
            <a:off x="5176779" y="4716101"/>
            <a:ext cx="248497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1400" b="1" dirty="0">
                <a:solidFill>
                  <a:schemeClr val="bg1"/>
                </a:solidFill>
                <a:latin typeface="+mn-lt"/>
                <a:ea typeface="+mn-ea"/>
              </a:rPr>
              <a:t>2.5G: UMTS/WCDMA, CDMA2000</a:t>
            </a:r>
          </a:p>
        </p:txBody>
      </p:sp>
      <p:sp>
        <p:nvSpPr>
          <p:cNvPr id="80" name="Rectangle 129"/>
          <p:cNvSpPr>
            <a:spLocks noChangeArrowheads="1"/>
          </p:cNvSpPr>
          <p:nvPr/>
        </p:nvSpPr>
        <p:spPr bwMode="auto">
          <a:xfrm>
            <a:off x="2835216" y="4006488"/>
            <a:ext cx="928688" cy="284162"/>
          </a:xfrm>
          <a:prstGeom prst="rect">
            <a:avLst/>
          </a:prstGeom>
          <a:solidFill>
            <a:srgbClr val="3333CC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81" name="Text Box 130"/>
          <p:cNvSpPr txBox="1">
            <a:spLocks noChangeArrowheads="1"/>
          </p:cNvSpPr>
          <p:nvPr/>
        </p:nvSpPr>
        <p:spPr bwMode="auto">
          <a:xfrm>
            <a:off x="2917766" y="4014425"/>
            <a:ext cx="63511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3333CC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1400" b="1" dirty="0">
                <a:solidFill>
                  <a:schemeClr val="bg1"/>
                </a:solidFill>
                <a:latin typeface="+mn-lt"/>
                <a:ea typeface="+mn-ea"/>
              </a:rPr>
              <a:t>802.15</a:t>
            </a:r>
          </a:p>
        </p:txBody>
      </p:sp>
      <p:sp>
        <p:nvSpPr>
          <p:cNvPr id="82" name="Rectangle 131"/>
          <p:cNvSpPr>
            <a:spLocks noChangeArrowheads="1"/>
          </p:cNvSpPr>
          <p:nvPr/>
        </p:nvSpPr>
        <p:spPr bwMode="auto">
          <a:xfrm>
            <a:off x="2849505" y="3168288"/>
            <a:ext cx="1724025" cy="315912"/>
          </a:xfrm>
          <a:prstGeom prst="rect">
            <a:avLst/>
          </a:prstGeom>
          <a:solidFill>
            <a:srgbClr val="3333CC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83" name="Text Box 132"/>
          <p:cNvSpPr txBox="1">
            <a:spLocks noChangeArrowheads="1"/>
          </p:cNvSpPr>
          <p:nvPr/>
        </p:nvSpPr>
        <p:spPr bwMode="auto">
          <a:xfrm>
            <a:off x="3219391" y="3193688"/>
            <a:ext cx="71679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1400" b="1" dirty="0">
                <a:solidFill>
                  <a:schemeClr val="bg1"/>
                </a:solidFill>
                <a:latin typeface="+mn-lt"/>
                <a:ea typeface="+mn-ea"/>
              </a:rPr>
              <a:t>802.11b</a:t>
            </a:r>
          </a:p>
        </p:txBody>
      </p:sp>
      <p:sp>
        <p:nvSpPr>
          <p:cNvPr id="84" name="Rectangle 133"/>
          <p:cNvSpPr>
            <a:spLocks noChangeArrowheads="1"/>
          </p:cNvSpPr>
          <p:nvPr/>
        </p:nvSpPr>
        <p:spPr bwMode="auto">
          <a:xfrm>
            <a:off x="2852680" y="2734901"/>
            <a:ext cx="1724025" cy="315913"/>
          </a:xfrm>
          <a:prstGeom prst="rect">
            <a:avLst/>
          </a:prstGeom>
          <a:solidFill>
            <a:srgbClr val="3333CC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85" name="Text Box 134"/>
          <p:cNvSpPr txBox="1">
            <a:spLocks noChangeArrowheads="1"/>
          </p:cNvSpPr>
          <p:nvPr/>
        </p:nvSpPr>
        <p:spPr bwMode="auto">
          <a:xfrm>
            <a:off x="3222567" y="2760300"/>
            <a:ext cx="84023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bg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1400" b="1" dirty="0">
                <a:solidFill>
                  <a:schemeClr val="bg1"/>
                </a:solidFill>
                <a:latin typeface="+mn-lt"/>
                <a:ea typeface="+mn-ea"/>
              </a:rPr>
              <a:t>802.11a,g</a:t>
            </a:r>
          </a:p>
        </p:txBody>
      </p:sp>
      <p:sp>
        <p:nvSpPr>
          <p:cNvPr id="87" name="Rectangle 136"/>
          <p:cNvSpPr>
            <a:spLocks noChangeArrowheads="1"/>
          </p:cNvSpPr>
          <p:nvPr/>
        </p:nvSpPr>
        <p:spPr bwMode="auto">
          <a:xfrm>
            <a:off x="4213167" y="3047638"/>
            <a:ext cx="5078413" cy="596900"/>
          </a:xfrm>
          <a:prstGeom prst="rect">
            <a:avLst/>
          </a:prstGeom>
          <a:solidFill>
            <a:srgbClr val="3333CC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88" name="Rectangle 137"/>
          <p:cNvSpPr>
            <a:spLocks noChangeArrowheads="1"/>
          </p:cNvSpPr>
          <p:nvPr/>
        </p:nvSpPr>
        <p:spPr bwMode="auto">
          <a:xfrm>
            <a:off x="4149667" y="3600088"/>
            <a:ext cx="4676775" cy="284162"/>
          </a:xfrm>
          <a:prstGeom prst="rect">
            <a:avLst/>
          </a:prstGeom>
          <a:solidFill>
            <a:srgbClr val="3333CC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89" name="Text Box 138"/>
          <p:cNvSpPr txBox="1">
            <a:spLocks noChangeArrowheads="1"/>
          </p:cNvSpPr>
          <p:nvPr/>
        </p:nvSpPr>
        <p:spPr bwMode="auto">
          <a:xfrm>
            <a:off x="4460817" y="3608026"/>
            <a:ext cx="355257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1400" b="1" dirty="0">
                <a:solidFill>
                  <a:schemeClr val="bg1"/>
                </a:solidFill>
                <a:latin typeface="+mn-lt"/>
                <a:ea typeface="+mn-ea"/>
              </a:rPr>
              <a:t>3G: UMTS/WCDMA-HSPDA, CDMA2000-1xEVDO</a:t>
            </a:r>
          </a:p>
        </p:txBody>
      </p:sp>
      <p:sp>
        <p:nvSpPr>
          <p:cNvPr id="90" name="Text Box 140"/>
          <p:cNvSpPr txBox="1">
            <a:spLocks noChangeArrowheads="1"/>
          </p:cNvSpPr>
          <p:nvPr/>
        </p:nvSpPr>
        <p:spPr bwMode="auto">
          <a:xfrm>
            <a:off x="6508691" y="3225439"/>
            <a:ext cx="142744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1400" b="1" dirty="0">
                <a:solidFill>
                  <a:schemeClr val="bg1"/>
                </a:solidFill>
                <a:latin typeface="+mn-lt"/>
                <a:ea typeface="+mn-ea"/>
              </a:rPr>
              <a:t>4G: LTWE WIMAX</a:t>
            </a:r>
          </a:p>
        </p:txBody>
      </p:sp>
      <p:sp>
        <p:nvSpPr>
          <p:cNvPr id="91" name="Rectangle 141"/>
          <p:cNvSpPr>
            <a:spLocks noChangeArrowheads="1"/>
          </p:cNvSpPr>
          <p:nvPr/>
        </p:nvSpPr>
        <p:spPr bwMode="auto">
          <a:xfrm>
            <a:off x="4629092" y="2839676"/>
            <a:ext cx="4062413" cy="284163"/>
          </a:xfrm>
          <a:prstGeom prst="rect">
            <a:avLst/>
          </a:prstGeom>
          <a:solidFill>
            <a:srgbClr val="3333CC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92" name="Text Box 142"/>
          <p:cNvSpPr txBox="1">
            <a:spLocks noChangeArrowheads="1"/>
          </p:cNvSpPr>
          <p:nvPr/>
        </p:nvSpPr>
        <p:spPr bwMode="auto">
          <a:xfrm>
            <a:off x="5659379" y="2817450"/>
            <a:ext cx="184210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1400" b="1" dirty="0">
                <a:solidFill>
                  <a:schemeClr val="bg1"/>
                </a:solidFill>
                <a:latin typeface="+mn-lt"/>
                <a:ea typeface="+mn-ea"/>
              </a:rPr>
              <a:t>802.11a,g point-to-point</a:t>
            </a:r>
          </a:p>
        </p:txBody>
      </p:sp>
      <p:sp>
        <p:nvSpPr>
          <p:cNvPr id="93" name="Line 143"/>
          <p:cNvSpPr>
            <a:spLocks noChangeShapeType="1"/>
          </p:cNvSpPr>
          <p:nvPr/>
        </p:nvSpPr>
        <p:spPr bwMode="auto">
          <a:xfrm flipH="1">
            <a:off x="9396354" y="3003188"/>
            <a:ext cx="254000" cy="0"/>
          </a:xfrm>
          <a:prstGeom prst="line">
            <a:avLst/>
          </a:prstGeom>
          <a:noFill/>
          <a:ln w="9525">
            <a:solidFill>
              <a:schemeClr val="bg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94" name="Text Box 144"/>
          <p:cNvSpPr txBox="1">
            <a:spLocks noChangeArrowheads="1"/>
          </p:cNvSpPr>
          <p:nvPr/>
        </p:nvSpPr>
        <p:spPr bwMode="auto">
          <a:xfrm>
            <a:off x="2188387" y="2325326"/>
            <a:ext cx="60785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>
              <a:defRPr/>
            </a:pPr>
            <a:r>
              <a:rPr lang="en-US" dirty="0">
                <a:latin typeface="+mn-lt"/>
                <a:ea typeface="+mn-ea"/>
              </a:rPr>
              <a:t>450</a:t>
            </a:r>
            <a:endParaRPr lang="en-US" sz="1400" dirty="0">
              <a:latin typeface="+mn-lt"/>
              <a:ea typeface="+mn-ea"/>
            </a:endParaRPr>
          </a:p>
        </p:txBody>
      </p:sp>
      <p:sp>
        <p:nvSpPr>
          <p:cNvPr id="95" name="Rectangle 145"/>
          <p:cNvSpPr>
            <a:spLocks noChangeArrowheads="1"/>
          </p:cNvSpPr>
          <p:nvPr/>
        </p:nvSpPr>
        <p:spPr bwMode="auto">
          <a:xfrm>
            <a:off x="2819022" y="2335422"/>
            <a:ext cx="1522412" cy="315912"/>
          </a:xfrm>
          <a:prstGeom prst="rect">
            <a:avLst/>
          </a:prstGeom>
          <a:solidFill>
            <a:srgbClr val="3333CC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96" name="Text Box 146"/>
          <p:cNvSpPr txBox="1">
            <a:spLocks noChangeArrowheads="1"/>
          </p:cNvSpPr>
          <p:nvPr/>
        </p:nvSpPr>
        <p:spPr bwMode="auto">
          <a:xfrm>
            <a:off x="3109282" y="2339613"/>
            <a:ext cx="71679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1400" b="1" dirty="0">
                <a:solidFill>
                  <a:schemeClr val="bg1"/>
                </a:solidFill>
                <a:latin typeface="+mn-lt"/>
                <a:ea typeface="+mn-ea"/>
              </a:rPr>
              <a:t>802.11n</a:t>
            </a:r>
          </a:p>
        </p:txBody>
      </p:sp>
      <p:sp>
        <p:nvSpPr>
          <p:cNvPr id="97" name="Text Box 147"/>
          <p:cNvSpPr txBox="1">
            <a:spLocks noChangeArrowheads="1"/>
          </p:cNvSpPr>
          <p:nvPr/>
        </p:nvSpPr>
        <p:spPr bwMode="auto">
          <a:xfrm rot="-5400000">
            <a:off x="956500" y="3672469"/>
            <a:ext cx="208262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+mn-lt"/>
                <a:ea typeface="+mn-ea"/>
              </a:rPr>
              <a:t>Data rate (Mbps)</a:t>
            </a:r>
          </a:p>
        </p:txBody>
      </p:sp>
      <p:sp>
        <p:nvSpPr>
          <p:cNvPr id="98" name="TextBox 41"/>
          <p:cNvSpPr txBox="1"/>
          <p:nvPr/>
        </p:nvSpPr>
        <p:spPr>
          <a:xfrm>
            <a:off x="1704001" y="1904443"/>
            <a:ext cx="1041841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r"/>
            <a:r>
              <a:rPr lang="en-US" dirty="0">
                <a:latin typeface="+mn-lt"/>
                <a:ea typeface="+mn-ea"/>
              </a:rPr>
              <a:t>1300</a:t>
            </a:r>
          </a:p>
        </p:txBody>
      </p:sp>
      <p:sp>
        <p:nvSpPr>
          <p:cNvPr id="99" name="Rectangle 145"/>
          <p:cNvSpPr>
            <a:spLocks noChangeArrowheads="1"/>
          </p:cNvSpPr>
          <p:nvPr/>
        </p:nvSpPr>
        <p:spPr bwMode="auto">
          <a:xfrm>
            <a:off x="2820533" y="1955528"/>
            <a:ext cx="1522412" cy="315912"/>
          </a:xfrm>
          <a:prstGeom prst="rect">
            <a:avLst/>
          </a:prstGeom>
          <a:solidFill>
            <a:srgbClr val="3333CC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100" name="TextBox 44"/>
          <p:cNvSpPr txBox="1"/>
          <p:nvPr/>
        </p:nvSpPr>
        <p:spPr>
          <a:xfrm>
            <a:off x="3092710" y="1951246"/>
            <a:ext cx="83221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+mn-lt"/>
                <a:ea typeface="+mn-ea"/>
              </a:rPr>
              <a:t>802.11 ac</a:t>
            </a:r>
          </a:p>
        </p:txBody>
      </p: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4469B388-FF37-4485-8024-82870746DB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10</a:t>
            </a:fld>
            <a:endParaRPr lang="en-US" altLang="zh-CN" dirty="0"/>
          </a:p>
        </p:txBody>
      </p:sp>
      <p:sp>
        <p:nvSpPr>
          <p:cNvPr id="86" name="Line 135"/>
          <p:cNvSpPr>
            <a:spLocks noChangeShapeType="1"/>
          </p:cNvSpPr>
          <p:nvPr/>
        </p:nvSpPr>
        <p:spPr bwMode="auto">
          <a:xfrm flipV="1">
            <a:off x="2824104" y="1345838"/>
            <a:ext cx="0" cy="4748212"/>
          </a:xfrm>
          <a:prstGeom prst="line">
            <a:avLst/>
          </a:prstGeom>
          <a:noFill/>
          <a:ln w="76200">
            <a:solidFill>
              <a:schemeClr val="accent6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65" name="Line 112"/>
          <p:cNvSpPr>
            <a:spLocks noChangeShapeType="1"/>
          </p:cNvSpPr>
          <p:nvPr/>
        </p:nvSpPr>
        <p:spPr bwMode="auto">
          <a:xfrm>
            <a:off x="2562166" y="5725750"/>
            <a:ext cx="7594600" cy="0"/>
          </a:xfrm>
          <a:prstGeom prst="line">
            <a:avLst/>
          </a:prstGeom>
          <a:noFill/>
          <a:ln w="76200">
            <a:solidFill>
              <a:schemeClr val="accent6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latin typeface="+mn-lt"/>
              <a:ea typeface="+mn-ea"/>
            </a:endParaRPr>
          </a:p>
        </p:txBody>
      </p:sp>
      <p:sp>
        <p:nvSpPr>
          <p:cNvPr id="57" name="Rectangle 136"/>
          <p:cNvSpPr>
            <a:spLocks noChangeArrowheads="1"/>
          </p:cNvSpPr>
          <p:nvPr/>
        </p:nvSpPr>
        <p:spPr bwMode="auto">
          <a:xfrm>
            <a:off x="4200745" y="1981668"/>
            <a:ext cx="3022322" cy="596900"/>
          </a:xfrm>
          <a:prstGeom prst="rect">
            <a:avLst/>
          </a:prstGeom>
          <a:solidFill>
            <a:srgbClr val="3333CC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>
              <a:defRPr/>
            </a:pPr>
            <a:r>
              <a:rPr lang="en-US" sz="1600" b="1" dirty="0">
                <a:solidFill>
                  <a:schemeClr val="bg1"/>
                </a:solidFill>
                <a:latin typeface="+mn-lt"/>
                <a:ea typeface="+mn-ea"/>
              </a:rPr>
              <a:t>5G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Modes of wireless network</a:t>
            </a:r>
          </a:p>
        </p:txBody>
      </p:sp>
      <p:sp>
        <p:nvSpPr>
          <p:cNvPr id="38917" name="Oval 3"/>
          <p:cNvSpPr>
            <a:spLocks noChangeArrowheads="1"/>
          </p:cNvSpPr>
          <p:nvPr/>
        </p:nvSpPr>
        <p:spPr bwMode="auto">
          <a:xfrm>
            <a:off x="6464301" y="4667250"/>
            <a:ext cx="1755775" cy="1625600"/>
          </a:xfrm>
          <a:prstGeom prst="ellipse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grpSp>
        <p:nvGrpSpPr>
          <p:cNvPr id="38918" name="Group 4"/>
          <p:cNvGrpSpPr/>
          <p:nvPr/>
        </p:nvGrpSpPr>
        <p:grpSpPr bwMode="auto">
          <a:xfrm>
            <a:off x="4583114" y="2781301"/>
            <a:ext cx="2362200" cy="1762125"/>
            <a:chOff x="3839" y="1737"/>
            <a:chExt cx="1488" cy="1110"/>
          </a:xfrm>
          <a:solidFill>
            <a:schemeClr val="bg1">
              <a:lumMod val="75000"/>
            </a:schemeClr>
          </a:solidFill>
        </p:grpSpPr>
        <p:sp>
          <p:nvSpPr>
            <p:cNvPr id="38982" name="Freeform 5"/>
            <p:cNvSpPr/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1 w 2135"/>
                <a:gd name="T1" fmla="*/ 1 h 1662"/>
                <a:gd name="T2" fmla="*/ 1 w 2135"/>
                <a:gd name="T3" fmla="*/ 1 h 1662"/>
                <a:gd name="T4" fmla="*/ 2 w 2135"/>
                <a:gd name="T5" fmla="*/ 1 h 1662"/>
                <a:gd name="T6" fmla="*/ 4 w 2135"/>
                <a:gd name="T7" fmla="*/ 1 h 1662"/>
                <a:gd name="T8" fmla="*/ 6 w 2135"/>
                <a:gd name="T9" fmla="*/ 1 h 1662"/>
                <a:gd name="T10" fmla="*/ 6 w 2135"/>
                <a:gd name="T11" fmla="*/ 2 h 1662"/>
                <a:gd name="T12" fmla="*/ 5 w 2135"/>
                <a:gd name="T13" fmla="*/ 3 h 1662"/>
                <a:gd name="T14" fmla="*/ 2 w 2135"/>
                <a:gd name="T15" fmla="*/ 2 h 1662"/>
                <a:gd name="T16" fmla="*/ 1 w 2135"/>
                <a:gd name="T17" fmla="*/ 2 h 1662"/>
                <a:gd name="T18" fmla="*/ 1 w 2135"/>
                <a:gd name="T19" fmla="*/ 2 h 1662"/>
                <a:gd name="T20" fmla="*/ 1 w 2135"/>
                <a:gd name="T21" fmla="*/ 1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8983" name="Text Box 6"/>
            <p:cNvSpPr txBox="1">
              <a:spLocks noChangeArrowheads="1"/>
            </p:cNvSpPr>
            <p:nvPr/>
          </p:nvSpPr>
          <p:spPr bwMode="auto">
            <a:xfrm>
              <a:off x="4098" y="1947"/>
              <a:ext cx="1046" cy="52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network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infrastructure</a:t>
              </a:r>
            </a:p>
          </p:txBody>
        </p:sp>
      </p:grpSp>
      <p:pic>
        <p:nvPicPr>
          <p:cNvPr id="38919" name="Picture 7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9326" y="5245100"/>
            <a:ext cx="2143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20" name="Group 8"/>
          <p:cNvGrpSpPr/>
          <p:nvPr/>
        </p:nvGrpSpPr>
        <p:grpSpPr bwMode="auto">
          <a:xfrm>
            <a:off x="2671764" y="1709738"/>
            <a:ext cx="1755775" cy="1625600"/>
            <a:chOff x="567" y="1326"/>
            <a:chExt cx="1106" cy="1024"/>
          </a:xfrm>
        </p:grpSpPr>
        <p:sp>
          <p:nvSpPr>
            <p:cNvPr id="38971" name="Oval 9"/>
            <p:cNvSpPr>
              <a:spLocks noChangeArrowheads="1"/>
            </p:cNvSpPr>
            <p:nvPr/>
          </p:nvSpPr>
          <p:spPr bwMode="auto">
            <a:xfrm>
              <a:off x="567" y="1326"/>
              <a:ext cx="1106" cy="1024"/>
            </a:xfrm>
            <a:prstGeom prst="ellipse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pic>
          <p:nvPicPr>
            <p:cNvPr id="38972" name="Picture 10" descr="31u_bnrz[1]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035" y="1785"/>
              <a:ext cx="212" cy="135"/>
            </a:xfrm>
            <a:prstGeom prst="rect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8973" name="Group 11"/>
            <p:cNvGrpSpPr/>
            <p:nvPr/>
          </p:nvGrpSpPr>
          <p:grpSpPr bwMode="auto">
            <a:xfrm>
              <a:off x="1221" y="1447"/>
              <a:ext cx="252" cy="288"/>
              <a:chOff x="2870" y="1518"/>
              <a:chExt cx="292" cy="320"/>
            </a:xfrm>
          </p:grpSpPr>
          <p:graphicFrame>
            <p:nvGraphicFramePr>
              <p:cNvPr id="38980" name="Object 12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2228" name="Clip" r:id="rId6" imgW="826770" imgH="840105" progId="MS_ClipArt_Gallery.2">
                      <p:embed/>
                    </p:oleObj>
                  </mc:Choice>
                  <mc:Fallback>
                    <p:oleObj name="Clip" r:id="rId6" imgW="826770" imgH="840105" progId="MS_ClipArt_Gallery.2">
                      <p:embed/>
                      <p:pic>
                        <p:nvPicPr>
                          <p:cNvPr id="38980" name="Object 1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66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8981" name="Object 13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2229" name="Clip" r:id="rId8" imgW="1268095" imgH="1199515" progId="MS_ClipArt_Gallery.2">
                      <p:embed/>
                    </p:oleObj>
                  </mc:Choice>
                  <mc:Fallback>
                    <p:oleObj name="Clip" r:id="rId8" imgW="1268095" imgH="1199515" progId="MS_ClipArt_Gallery.2">
                      <p:embed/>
                      <p:pic>
                        <p:nvPicPr>
                          <p:cNvPr id="38981" name="Object 13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66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38974" name="Group 14"/>
            <p:cNvGrpSpPr/>
            <p:nvPr/>
          </p:nvGrpSpPr>
          <p:grpSpPr bwMode="auto">
            <a:xfrm>
              <a:off x="869" y="1379"/>
              <a:ext cx="252" cy="288"/>
              <a:chOff x="2870" y="1518"/>
              <a:chExt cx="292" cy="320"/>
            </a:xfrm>
          </p:grpSpPr>
          <p:graphicFrame>
            <p:nvGraphicFramePr>
              <p:cNvPr id="38978" name="Object 1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2230" name="Clip" r:id="rId10" imgW="826770" imgH="840105" progId="MS_ClipArt_Gallery.2">
                      <p:embed/>
                    </p:oleObj>
                  </mc:Choice>
                  <mc:Fallback>
                    <p:oleObj name="Clip" r:id="rId10" imgW="826770" imgH="840105" progId="MS_ClipArt_Gallery.2">
                      <p:embed/>
                      <p:pic>
                        <p:nvPicPr>
                          <p:cNvPr id="38978" name="Object 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66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8979" name="Object 1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2231" name="Clip" r:id="rId11" imgW="1268095" imgH="1199515" progId="MS_ClipArt_Gallery.2">
                      <p:embed/>
                    </p:oleObj>
                  </mc:Choice>
                  <mc:Fallback>
                    <p:oleObj name="Clip" r:id="rId11" imgW="1268095" imgH="1199515" progId="MS_ClipArt_Gallery.2">
                      <p:embed/>
                      <p:pic>
                        <p:nvPicPr>
                          <p:cNvPr id="38979" name="Object 1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66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38975" name="Group 17"/>
            <p:cNvGrpSpPr/>
            <p:nvPr/>
          </p:nvGrpSpPr>
          <p:grpSpPr bwMode="auto">
            <a:xfrm>
              <a:off x="727" y="1878"/>
              <a:ext cx="252" cy="288"/>
              <a:chOff x="2870" y="1518"/>
              <a:chExt cx="292" cy="320"/>
            </a:xfrm>
          </p:grpSpPr>
          <p:graphicFrame>
            <p:nvGraphicFramePr>
              <p:cNvPr id="38976" name="Object 18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2232" name="Clip" r:id="rId12" imgW="826770" imgH="840105" progId="MS_ClipArt_Gallery.2">
                      <p:embed/>
                    </p:oleObj>
                  </mc:Choice>
                  <mc:Fallback>
                    <p:oleObj name="Clip" r:id="rId12" imgW="826770" imgH="840105" progId="MS_ClipArt_Gallery.2">
                      <p:embed/>
                      <p:pic>
                        <p:nvPicPr>
                          <p:cNvPr id="38976" name="Object 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solidFill>
                            <a:srgbClr val="66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8977" name="Object 19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2233" name="Clip" r:id="rId13" imgW="1268095" imgH="1199515" progId="MS_ClipArt_Gallery.2">
                      <p:embed/>
                    </p:oleObj>
                  </mc:Choice>
                  <mc:Fallback>
                    <p:oleObj name="Clip" r:id="rId13" imgW="1268095" imgH="1199515" progId="MS_ClipArt_Gallery.2">
                      <p:embed/>
                      <p:pic>
                        <p:nvPicPr>
                          <p:cNvPr id="38977" name="Object 1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solidFill>
                            <a:srgbClr val="66CCFF"/>
                          </a:solidFill>
                          <a:ln>
                            <a:noFill/>
                          </a:ln>
                          <a:effectLst/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38921" name="Line 20"/>
          <p:cNvSpPr>
            <a:spLocks noChangeShapeType="1"/>
          </p:cNvSpPr>
          <p:nvPr/>
        </p:nvSpPr>
        <p:spPr bwMode="auto">
          <a:xfrm>
            <a:off x="3700463" y="2711451"/>
            <a:ext cx="900112" cy="392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8922" name="Oval 21"/>
          <p:cNvSpPr>
            <a:spLocks noChangeArrowheads="1"/>
          </p:cNvSpPr>
          <p:nvPr/>
        </p:nvSpPr>
        <p:spPr bwMode="auto">
          <a:xfrm>
            <a:off x="2767014" y="3632200"/>
            <a:ext cx="1755775" cy="1625600"/>
          </a:xfrm>
          <a:prstGeom prst="ellipse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pic>
        <p:nvPicPr>
          <p:cNvPr id="38923" name="Picture 22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0288" y="4300538"/>
            <a:ext cx="2143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24" name="Group 23"/>
          <p:cNvGrpSpPr/>
          <p:nvPr/>
        </p:nvGrpSpPr>
        <p:grpSpPr bwMode="auto">
          <a:xfrm>
            <a:off x="3557588" y="4651375"/>
            <a:ext cx="400050" cy="457200"/>
            <a:chOff x="2870" y="1518"/>
            <a:chExt cx="292" cy="320"/>
          </a:xfrm>
        </p:grpSpPr>
        <p:graphicFrame>
          <p:nvGraphicFramePr>
            <p:cNvPr id="38969" name="Object 24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34" name="Clip" r:id="rId14" imgW="826770" imgH="840105" progId="MS_ClipArt_Gallery.2">
                    <p:embed/>
                  </p:oleObj>
                </mc:Choice>
                <mc:Fallback>
                  <p:oleObj name="Clip" r:id="rId14" imgW="826770" imgH="840105" progId="MS_ClipArt_Gallery.2">
                    <p:embed/>
                    <p:pic>
                      <p:nvPicPr>
                        <p:cNvPr id="38969" name="Object 2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970" name="Object 25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35" name="Clip" r:id="rId15" imgW="1268095" imgH="1199515" progId="MS_ClipArt_Gallery.2">
                    <p:embed/>
                  </p:oleObj>
                </mc:Choice>
                <mc:Fallback>
                  <p:oleObj name="Clip" r:id="rId15" imgW="1268095" imgH="1199515" progId="MS_ClipArt_Gallery.2">
                    <p:embed/>
                    <p:pic>
                      <p:nvPicPr>
                        <p:cNvPr id="38970" name="Object 2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8925" name="Group 26"/>
          <p:cNvGrpSpPr/>
          <p:nvPr/>
        </p:nvGrpSpPr>
        <p:grpSpPr bwMode="auto">
          <a:xfrm>
            <a:off x="3406775" y="3702050"/>
            <a:ext cx="400050" cy="457200"/>
            <a:chOff x="2870" y="1518"/>
            <a:chExt cx="292" cy="320"/>
          </a:xfrm>
        </p:grpSpPr>
        <p:graphicFrame>
          <p:nvGraphicFramePr>
            <p:cNvPr id="38967" name="Object 27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36" name="Clip" r:id="rId16" imgW="826770" imgH="840105" progId="MS_ClipArt_Gallery.2">
                    <p:embed/>
                  </p:oleObj>
                </mc:Choice>
                <mc:Fallback>
                  <p:oleObj name="Clip" r:id="rId16" imgW="826770" imgH="840105" progId="MS_ClipArt_Gallery.2">
                    <p:embed/>
                    <p:pic>
                      <p:nvPicPr>
                        <p:cNvPr id="38967" name="Object 2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968" name="Object 28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37" name="Clip" r:id="rId17" imgW="1268095" imgH="1199515" progId="MS_ClipArt_Gallery.2">
                    <p:embed/>
                  </p:oleObj>
                </mc:Choice>
                <mc:Fallback>
                  <p:oleObj name="Clip" r:id="rId17" imgW="1268095" imgH="1199515" progId="MS_ClipArt_Gallery.2">
                    <p:embed/>
                    <p:pic>
                      <p:nvPicPr>
                        <p:cNvPr id="38968" name="Object 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8926" name="Group 29"/>
          <p:cNvGrpSpPr/>
          <p:nvPr/>
        </p:nvGrpSpPr>
        <p:grpSpPr bwMode="auto">
          <a:xfrm>
            <a:off x="3021013" y="4508500"/>
            <a:ext cx="400050" cy="457200"/>
            <a:chOff x="2870" y="1518"/>
            <a:chExt cx="292" cy="320"/>
          </a:xfrm>
        </p:grpSpPr>
        <p:graphicFrame>
          <p:nvGraphicFramePr>
            <p:cNvPr id="38965" name="Object 30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38" name="Clip" r:id="rId18" imgW="826770" imgH="840105" progId="MS_ClipArt_Gallery.2">
                    <p:embed/>
                  </p:oleObj>
                </mc:Choice>
                <mc:Fallback>
                  <p:oleObj name="Clip" r:id="rId18" imgW="826770" imgH="840105" progId="MS_ClipArt_Gallery.2">
                    <p:embed/>
                    <p:pic>
                      <p:nvPicPr>
                        <p:cNvPr id="38965" name="Object 3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966" name="Object 31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39" name="Clip" r:id="rId19" imgW="1268095" imgH="1199515" progId="MS_ClipArt_Gallery.2">
                    <p:embed/>
                  </p:oleObj>
                </mc:Choice>
                <mc:Fallback>
                  <p:oleObj name="Clip" r:id="rId19" imgW="1268095" imgH="1199515" progId="MS_ClipArt_Gallery.2">
                    <p:embed/>
                    <p:pic>
                      <p:nvPicPr>
                        <p:cNvPr id="38966" name="Object 3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8927" name="Line 32"/>
          <p:cNvSpPr>
            <a:spLocks noChangeShapeType="1"/>
          </p:cNvSpPr>
          <p:nvPr/>
        </p:nvSpPr>
        <p:spPr bwMode="auto">
          <a:xfrm flipV="1">
            <a:off x="3721101" y="3721100"/>
            <a:ext cx="974725" cy="725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38928" name="Group 33"/>
          <p:cNvGrpSpPr/>
          <p:nvPr/>
        </p:nvGrpSpPr>
        <p:grpSpPr bwMode="auto">
          <a:xfrm>
            <a:off x="2897188" y="3960813"/>
            <a:ext cx="400050" cy="457200"/>
            <a:chOff x="2870" y="1518"/>
            <a:chExt cx="292" cy="320"/>
          </a:xfrm>
        </p:grpSpPr>
        <p:graphicFrame>
          <p:nvGraphicFramePr>
            <p:cNvPr id="38963" name="Object 34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40" name="Clip" r:id="rId20" imgW="826770" imgH="840105" progId="MS_ClipArt_Gallery.2">
                    <p:embed/>
                  </p:oleObj>
                </mc:Choice>
                <mc:Fallback>
                  <p:oleObj name="Clip" r:id="rId20" imgW="826770" imgH="840105" progId="MS_ClipArt_Gallery.2">
                    <p:embed/>
                    <p:pic>
                      <p:nvPicPr>
                        <p:cNvPr id="38963" name="Object 3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964" name="Object 35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41" name="Clip" r:id="rId21" imgW="1268095" imgH="1199515" progId="MS_ClipArt_Gallery.2">
                    <p:embed/>
                  </p:oleObj>
                </mc:Choice>
                <mc:Fallback>
                  <p:oleObj name="Clip" r:id="rId21" imgW="1268095" imgH="1199515" progId="MS_ClipArt_Gallery.2">
                    <p:embed/>
                    <p:pic>
                      <p:nvPicPr>
                        <p:cNvPr id="38964" name="Object 3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8929" name="Oval 36"/>
          <p:cNvSpPr>
            <a:spLocks noChangeArrowheads="1"/>
          </p:cNvSpPr>
          <p:nvPr/>
        </p:nvSpPr>
        <p:spPr bwMode="auto">
          <a:xfrm>
            <a:off x="5154614" y="4583113"/>
            <a:ext cx="1755775" cy="1625600"/>
          </a:xfrm>
          <a:prstGeom prst="ellipse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pic>
        <p:nvPicPr>
          <p:cNvPr id="38930" name="Picture 37" descr="31u_bnrz[1]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7888" y="5265738"/>
            <a:ext cx="2143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31" name="Group 38"/>
          <p:cNvGrpSpPr/>
          <p:nvPr/>
        </p:nvGrpSpPr>
        <p:grpSpPr bwMode="auto">
          <a:xfrm>
            <a:off x="5945188" y="5616575"/>
            <a:ext cx="400050" cy="457200"/>
            <a:chOff x="2870" y="1518"/>
            <a:chExt cx="292" cy="320"/>
          </a:xfrm>
        </p:grpSpPr>
        <p:graphicFrame>
          <p:nvGraphicFramePr>
            <p:cNvPr id="38961" name="Object 39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42" name="Clip" r:id="rId22" imgW="826770" imgH="840105" progId="MS_ClipArt_Gallery.2">
                    <p:embed/>
                  </p:oleObj>
                </mc:Choice>
                <mc:Fallback>
                  <p:oleObj name="Clip" r:id="rId22" imgW="826770" imgH="840105" progId="MS_ClipArt_Gallery.2">
                    <p:embed/>
                    <p:pic>
                      <p:nvPicPr>
                        <p:cNvPr id="38961" name="Object 3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962" name="Object 40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43" name="Clip" r:id="rId23" imgW="1268095" imgH="1199515" progId="MS_ClipArt_Gallery.2">
                    <p:embed/>
                  </p:oleObj>
                </mc:Choice>
                <mc:Fallback>
                  <p:oleObj name="Clip" r:id="rId23" imgW="1268095" imgH="1199515" progId="MS_ClipArt_Gallery.2">
                    <p:embed/>
                    <p:pic>
                      <p:nvPicPr>
                        <p:cNvPr id="38962" name="Object 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8932" name="Group 41"/>
          <p:cNvGrpSpPr/>
          <p:nvPr/>
        </p:nvGrpSpPr>
        <p:grpSpPr bwMode="auto">
          <a:xfrm>
            <a:off x="6146800" y="4672013"/>
            <a:ext cx="400050" cy="457200"/>
            <a:chOff x="2870" y="1518"/>
            <a:chExt cx="292" cy="320"/>
          </a:xfrm>
        </p:grpSpPr>
        <p:graphicFrame>
          <p:nvGraphicFramePr>
            <p:cNvPr id="38959" name="Object 42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44" name="Clip" r:id="rId24" imgW="826770" imgH="840105" progId="MS_ClipArt_Gallery.2">
                    <p:embed/>
                  </p:oleObj>
                </mc:Choice>
                <mc:Fallback>
                  <p:oleObj name="Clip" r:id="rId24" imgW="826770" imgH="840105" progId="MS_ClipArt_Gallery.2">
                    <p:embed/>
                    <p:pic>
                      <p:nvPicPr>
                        <p:cNvPr id="38959" name="Object 4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960" name="Object 43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45" name="Clip" r:id="rId25" imgW="1268095" imgH="1199515" progId="MS_ClipArt_Gallery.2">
                    <p:embed/>
                  </p:oleObj>
                </mc:Choice>
                <mc:Fallback>
                  <p:oleObj name="Clip" r:id="rId25" imgW="1268095" imgH="1199515" progId="MS_ClipArt_Gallery.2">
                    <p:embed/>
                    <p:pic>
                      <p:nvPicPr>
                        <p:cNvPr id="38960" name="Object 4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8933" name="Group 44"/>
          <p:cNvGrpSpPr/>
          <p:nvPr/>
        </p:nvGrpSpPr>
        <p:grpSpPr bwMode="auto">
          <a:xfrm>
            <a:off x="5408613" y="5473700"/>
            <a:ext cx="400050" cy="457200"/>
            <a:chOff x="2870" y="1518"/>
            <a:chExt cx="292" cy="320"/>
          </a:xfrm>
        </p:grpSpPr>
        <p:graphicFrame>
          <p:nvGraphicFramePr>
            <p:cNvPr id="38957" name="Object 45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46" name="Clip" r:id="rId26" imgW="826770" imgH="840105" progId="MS_ClipArt_Gallery.2">
                    <p:embed/>
                  </p:oleObj>
                </mc:Choice>
                <mc:Fallback>
                  <p:oleObj name="Clip" r:id="rId26" imgW="826770" imgH="840105" progId="MS_ClipArt_Gallery.2">
                    <p:embed/>
                    <p:pic>
                      <p:nvPicPr>
                        <p:cNvPr id="38957" name="Object 4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958" name="Object 46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47" name="Clip" r:id="rId27" imgW="1268095" imgH="1199515" progId="MS_ClipArt_Gallery.2">
                    <p:embed/>
                  </p:oleObj>
                </mc:Choice>
                <mc:Fallback>
                  <p:oleObj name="Clip" r:id="rId27" imgW="1268095" imgH="1199515" progId="MS_ClipArt_Gallery.2">
                    <p:embed/>
                    <p:pic>
                      <p:nvPicPr>
                        <p:cNvPr id="38958" name="Object 4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8934" name="Group 47"/>
          <p:cNvGrpSpPr/>
          <p:nvPr/>
        </p:nvGrpSpPr>
        <p:grpSpPr bwMode="auto">
          <a:xfrm>
            <a:off x="5284788" y="4926013"/>
            <a:ext cx="400050" cy="457200"/>
            <a:chOff x="2870" y="1518"/>
            <a:chExt cx="292" cy="320"/>
          </a:xfrm>
        </p:grpSpPr>
        <p:graphicFrame>
          <p:nvGraphicFramePr>
            <p:cNvPr id="38955" name="Object 4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48" name="Clip" r:id="rId28" imgW="826770" imgH="840105" progId="MS_ClipArt_Gallery.2">
                    <p:embed/>
                  </p:oleObj>
                </mc:Choice>
                <mc:Fallback>
                  <p:oleObj name="Clip" r:id="rId28" imgW="826770" imgH="840105" progId="MS_ClipArt_Gallery.2">
                    <p:embed/>
                    <p:pic>
                      <p:nvPicPr>
                        <p:cNvPr id="38955" name="Object 4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956" name="Object 4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49" name="Clip" r:id="rId29" imgW="1268095" imgH="1199515" progId="MS_ClipArt_Gallery.2">
                    <p:embed/>
                  </p:oleObj>
                </mc:Choice>
                <mc:Fallback>
                  <p:oleObj name="Clip" r:id="rId29" imgW="1268095" imgH="1199515" progId="MS_ClipArt_Gallery.2">
                    <p:embed/>
                    <p:pic>
                      <p:nvPicPr>
                        <p:cNvPr id="38956" name="Object 4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8935" name="Group 50"/>
          <p:cNvGrpSpPr/>
          <p:nvPr/>
        </p:nvGrpSpPr>
        <p:grpSpPr bwMode="auto">
          <a:xfrm>
            <a:off x="7361238" y="5697538"/>
            <a:ext cx="400050" cy="457200"/>
            <a:chOff x="2870" y="1518"/>
            <a:chExt cx="292" cy="320"/>
          </a:xfrm>
        </p:grpSpPr>
        <p:graphicFrame>
          <p:nvGraphicFramePr>
            <p:cNvPr id="38953" name="Object 51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50" name="Clip" r:id="rId30" imgW="826770" imgH="840105" progId="MS_ClipArt_Gallery.2">
                    <p:embed/>
                  </p:oleObj>
                </mc:Choice>
                <mc:Fallback>
                  <p:oleObj name="Clip" r:id="rId30" imgW="826770" imgH="840105" progId="MS_ClipArt_Gallery.2">
                    <p:embed/>
                    <p:pic>
                      <p:nvPicPr>
                        <p:cNvPr id="38953" name="Object 5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8954" name="Object 52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2251" name="Clip" r:id="rId31" imgW="1268095" imgH="1199515" progId="MS_ClipArt_Gallery.2">
                    <p:embed/>
                  </p:oleObj>
                </mc:Choice>
                <mc:Fallback>
                  <p:oleObj name="Clip" r:id="rId31" imgW="1268095" imgH="1199515" progId="MS_ClipArt_Gallery.2">
                    <p:embed/>
                    <p:pic>
                      <p:nvPicPr>
                        <p:cNvPr id="38954" name="Object 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38936" name="Group 53"/>
          <p:cNvGrpSpPr/>
          <p:nvPr/>
        </p:nvGrpSpPr>
        <p:grpSpPr bwMode="auto">
          <a:xfrm>
            <a:off x="6354764" y="5164138"/>
            <a:ext cx="835025" cy="457200"/>
            <a:chOff x="3345" y="3383"/>
            <a:chExt cx="526" cy="288"/>
          </a:xfrm>
        </p:grpSpPr>
        <p:grpSp>
          <p:nvGrpSpPr>
            <p:cNvPr id="38946" name="Group 54"/>
            <p:cNvGrpSpPr/>
            <p:nvPr/>
          </p:nvGrpSpPr>
          <p:grpSpPr bwMode="auto">
            <a:xfrm>
              <a:off x="3426" y="3383"/>
              <a:ext cx="252" cy="288"/>
              <a:chOff x="2870" y="1518"/>
              <a:chExt cx="292" cy="320"/>
            </a:xfrm>
          </p:grpSpPr>
          <p:graphicFrame>
            <p:nvGraphicFramePr>
              <p:cNvPr id="38951" name="Object 5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2252" name="Clip" r:id="rId32" imgW="826770" imgH="840105" progId="MS_ClipArt_Gallery.2">
                      <p:embed/>
                    </p:oleObj>
                  </mc:Choice>
                  <mc:Fallback>
                    <p:oleObj name="Clip" r:id="rId32" imgW="826770" imgH="840105" progId="MS_ClipArt_Gallery.2">
                      <p:embed/>
                      <p:pic>
                        <p:nvPicPr>
                          <p:cNvPr id="38951" name="Object 5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38952" name="Object 5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2253" name="Clip" r:id="rId33" imgW="1268095" imgH="1199515" progId="MS_ClipArt_Gallery.2">
                      <p:embed/>
                    </p:oleObj>
                  </mc:Choice>
                  <mc:Fallback>
                    <p:oleObj name="Clip" r:id="rId33" imgW="1268095" imgH="1199515" progId="MS_ClipArt_Gallery.2">
                      <p:embed/>
                      <p:pic>
                        <p:nvPicPr>
                          <p:cNvPr id="38952" name="Object 5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38947" name="Line 57"/>
            <p:cNvSpPr>
              <a:spLocks noChangeShapeType="1"/>
            </p:cNvSpPr>
            <p:nvPr/>
          </p:nvSpPr>
          <p:spPr bwMode="auto">
            <a:xfrm>
              <a:off x="3679" y="3547"/>
              <a:ext cx="19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8948" name="Line 58"/>
            <p:cNvSpPr>
              <a:spLocks noChangeShapeType="1"/>
            </p:cNvSpPr>
            <p:nvPr/>
          </p:nvSpPr>
          <p:spPr bwMode="auto">
            <a:xfrm flipH="1">
              <a:off x="3372" y="3486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8949" name="Line 59"/>
            <p:cNvSpPr>
              <a:spLocks noChangeShapeType="1"/>
            </p:cNvSpPr>
            <p:nvPr/>
          </p:nvSpPr>
          <p:spPr bwMode="auto">
            <a:xfrm flipH="1">
              <a:off x="3381" y="3534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8950" name="Line 60"/>
            <p:cNvSpPr>
              <a:spLocks noChangeShapeType="1"/>
            </p:cNvSpPr>
            <p:nvPr/>
          </p:nvSpPr>
          <p:spPr bwMode="auto">
            <a:xfrm flipH="1">
              <a:off x="3345" y="3576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8937" name="Line 61"/>
          <p:cNvSpPr>
            <a:spLocks noChangeShapeType="1"/>
          </p:cNvSpPr>
          <p:nvPr/>
        </p:nvSpPr>
        <p:spPr bwMode="auto">
          <a:xfrm flipH="1" flipV="1">
            <a:off x="6592888" y="4303714"/>
            <a:ext cx="747712" cy="1095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8938" name="Line 62"/>
          <p:cNvSpPr>
            <a:spLocks noChangeShapeType="1"/>
          </p:cNvSpPr>
          <p:nvPr/>
        </p:nvSpPr>
        <p:spPr bwMode="auto">
          <a:xfrm flipH="1" flipV="1">
            <a:off x="5821363" y="4451350"/>
            <a:ext cx="176212" cy="990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38939" name="Group 87"/>
          <p:cNvGrpSpPr/>
          <p:nvPr/>
        </p:nvGrpSpPr>
        <p:grpSpPr bwMode="auto">
          <a:xfrm>
            <a:off x="6121401" y="1362075"/>
            <a:ext cx="4233863" cy="4064000"/>
            <a:chOff x="2896" y="858"/>
            <a:chExt cx="2667" cy="2560"/>
          </a:xfrm>
        </p:grpSpPr>
        <p:sp>
          <p:nvSpPr>
            <p:cNvPr id="38940" name="Rectangle 63"/>
            <p:cNvSpPr>
              <a:spLocks noChangeArrowheads="1"/>
            </p:cNvSpPr>
            <p:nvPr/>
          </p:nvSpPr>
          <p:spPr bwMode="auto">
            <a:xfrm>
              <a:off x="3455" y="981"/>
              <a:ext cx="2108" cy="1464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38941" name="Rectangle 64"/>
            <p:cNvSpPr>
              <a:spLocks noChangeArrowheads="1"/>
            </p:cNvSpPr>
            <p:nvPr/>
          </p:nvSpPr>
          <p:spPr bwMode="auto">
            <a:xfrm>
              <a:off x="3489" y="884"/>
              <a:ext cx="1719" cy="1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4152" name="Rectangle 65"/>
            <p:cNvSpPr>
              <a:spLocks noChangeArrowheads="1"/>
            </p:cNvSpPr>
            <p:nvPr/>
          </p:nvSpPr>
          <p:spPr bwMode="auto">
            <a:xfrm>
              <a:off x="3488" y="858"/>
              <a:ext cx="1984" cy="1625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/>
            <a:lstStyle/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85000"/>
                <a:defRPr/>
              </a:pPr>
              <a:r>
                <a:rPr lang="en-US" altLang="zh-CN" sz="2000" b="1" dirty="0">
                  <a:latin typeface="+mn-lt"/>
                  <a:ea typeface="+mn-ea"/>
                </a:rPr>
                <a:t> infrastructure mode</a:t>
              </a: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/>
              </a:pPr>
              <a:r>
                <a:rPr lang="en-US" altLang="zh-CN" sz="2000" dirty="0">
                  <a:solidFill>
                    <a:srgbClr val="FF0000"/>
                  </a:solidFill>
                  <a:latin typeface="+mn-lt"/>
                  <a:ea typeface="+mn-ea"/>
                </a:rPr>
                <a:t>base station </a:t>
              </a:r>
              <a:r>
                <a:rPr lang="en-US" altLang="zh-CN" sz="2000" dirty="0">
                  <a:latin typeface="+mn-lt"/>
                  <a:ea typeface="+mn-ea"/>
                </a:rPr>
                <a:t>connects mobiles into wired network</a:t>
              </a:r>
            </a:p>
            <a:p>
              <a:pPr marL="342900" indent="-342900">
                <a:lnSpc>
                  <a:spcPct val="90000"/>
                </a:lnSpc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pitchFamily="82" charset="2"/>
                <a:buChar char="r"/>
                <a:defRPr/>
              </a:pPr>
              <a:r>
                <a:rPr lang="en-US" altLang="zh-CN" sz="2000" dirty="0">
                  <a:solidFill>
                    <a:srgbClr val="FF0000"/>
                  </a:solidFill>
                  <a:latin typeface="+mn-lt"/>
                  <a:ea typeface="+mn-ea"/>
                </a:rPr>
                <a:t>handoff</a:t>
              </a:r>
              <a:r>
                <a:rPr lang="en-US" altLang="zh-CN" sz="2000" dirty="0">
                  <a:latin typeface="+mn-lt"/>
                  <a:ea typeface="+mn-ea"/>
                </a:rPr>
                <a:t>: mobile changes base station providing connection into wired network</a:t>
              </a:r>
            </a:p>
          </p:txBody>
        </p:sp>
        <p:sp>
          <p:nvSpPr>
            <p:cNvPr id="38943" name="Line 84"/>
            <p:cNvSpPr>
              <a:spLocks noChangeShapeType="1"/>
            </p:cNvSpPr>
            <p:nvPr/>
          </p:nvSpPr>
          <p:spPr bwMode="auto">
            <a:xfrm flipH="1">
              <a:off x="3314" y="2446"/>
              <a:ext cx="1072" cy="886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8944" name="Line 85"/>
            <p:cNvSpPr>
              <a:spLocks noChangeShapeType="1"/>
            </p:cNvSpPr>
            <p:nvPr/>
          </p:nvSpPr>
          <p:spPr bwMode="auto">
            <a:xfrm flipH="1">
              <a:off x="3747" y="2445"/>
              <a:ext cx="637" cy="903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8945" name="Line 86"/>
            <p:cNvSpPr>
              <a:spLocks noChangeShapeType="1"/>
            </p:cNvSpPr>
            <p:nvPr/>
          </p:nvSpPr>
          <p:spPr bwMode="auto">
            <a:xfrm flipH="1">
              <a:off x="2896" y="2453"/>
              <a:ext cx="1470" cy="965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1D0C29B9-FB0A-4290-8ECF-694465A8F5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11</a:t>
            </a:fld>
            <a:endParaRPr lang="en-US" altLang="zh-CN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Modes of wireless network</a:t>
            </a:r>
          </a:p>
        </p:txBody>
      </p:sp>
      <p:sp>
        <p:nvSpPr>
          <p:cNvPr id="40965" name="Rectangle 64"/>
          <p:cNvSpPr>
            <a:spLocks noChangeArrowheads="1"/>
          </p:cNvSpPr>
          <p:nvPr/>
        </p:nvSpPr>
        <p:spPr bwMode="auto">
          <a:xfrm>
            <a:off x="7008813" y="1557338"/>
            <a:ext cx="3346450" cy="2844800"/>
          </a:xfrm>
          <a:prstGeom prst="rect">
            <a:avLst/>
          </a:prstGeom>
          <a:noFill/>
          <a:ln w="28575">
            <a:solidFill>
              <a:srgbClr val="FF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40966" name="Rectangle 240"/>
          <p:cNvSpPr>
            <a:spLocks noChangeArrowheads="1"/>
          </p:cNvSpPr>
          <p:nvPr/>
        </p:nvSpPr>
        <p:spPr bwMode="auto">
          <a:xfrm>
            <a:off x="7086600" y="1384300"/>
            <a:ext cx="1752600" cy="3175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grpSp>
        <p:nvGrpSpPr>
          <p:cNvPr id="2" name="Group 208"/>
          <p:cNvGrpSpPr/>
          <p:nvPr/>
        </p:nvGrpSpPr>
        <p:grpSpPr bwMode="auto">
          <a:xfrm>
            <a:off x="2400301" y="1717675"/>
            <a:ext cx="1755775" cy="1625600"/>
            <a:chOff x="1824" y="1076"/>
            <a:chExt cx="1106" cy="1024"/>
          </a:xfrm>
        </p:grpSpPr>
        <p:sp>
          <p:nvSpPr>
            <p:cNvPr id="41011" name="Oval 209"/>
            <p:cNvSpPr>
              <a:spLocks noChangeArrowheads="1"/>
            </p:cNvSpPr>
            <p:nvPr/>
          </p:nvSpPr>
          <p:spPr bwMode="auto">
            <a:xfrm>
              <a:off x="1824" y="1076"/>
              <a:ext cx="1106" cy="1024"/>
            </a:xfrm>
            <a:prstGeom prst="ellipse">
              <a:avLst/>
            </a:prstGeom>
            <a:gradFill rotWithShape="1">
              <a:gsLst>
                <a:gs pos="0">
                  <a:srgbClr val="66CCFF"/>
                </a:gs>
                <a:gs pos="100000">
                  <a:srgbClr val="CCFFFF">
                    <a:alpha val="50998"/>
                  </a:srgbClr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rgbClr val="3333CC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41012" name="Group 210"/>
            <p:cNvGrpSpPr/>
            <p:nvPr/>
          </p:nvGrpSpPr>
          <p:grpSpPr bwMode="auto">
            <a:xfrm>
              <a:off x="2204" y="1436"/>
              <a:ext cx="252" cy="288"/>
              <a:chOff x="2870" y="1518"/>
              <a:chExt cx="292" cy="320"/>
            </a:xfrm>
          </p:grpSpPr>
          <p:graphicFrame>
            <p:nvGraphicFramePr>
              <p:cNvPr id="41013" name="Object 211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78" name="Clip" r:id="rId4" imgW="826770" imgH="840105" progId="MS_ClipArt_Gallery.2">
                      <p:embed/>
                    </p:oleObj>
                  </mc:Choice>
                  <mc:Fallback>
                    <p:oleObj name="Clip" r:id="rId4" imgW="826770" imgH="840105" progId="MS_ClipArt_Gallery.2">
                      <p:embed/>
                      <p:pic>
                        <p:nvPicPr>
                          <p:cNvPr id="41013" name="Object 21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1014" name="Object 212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79" name="Clip" r:id="rId6" imgW="1268095" imgH="1199515" progId="MS_ClipArt_Gallery.2">
                      <p:embed/>
                    </p:oleObj>
                  </mc:Choice>
                  <mc:Fallback>
                    <p:oleObj name="Clip" r:id="rId6" imgW="1268095" imgH="1199515" progId="MS_ClipArt_Gallery.2">
                      <p:embed/>
                      <p:pic>
                        <p:nvPicPr>
                          <p:cNvPr id="41014" name="Object 21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5148" name="Rectangle 66"/>
          <p:cNvSpPr>
            <a:spLocks noChangeArrowheads="1"/>
          </p:cNvSpPr>
          <p:nvPr/>
        </p:nvSpPr>
        <p:spPr bwMode="auto">
          <a:xfrm>
            <a:off x="7061200" y="1362075"/>
            <a:ext cx="3149600" cy="40163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000" b="1" dirty="0">
                <a:latin typeface="+mn-lt"/>
                <a:ea typeface="+mn-ea"/>
              </a:rPr>
              <a:t>ad hoc mode</a:t>
            </a: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000" dirty="0">
                <a:solidFill>
                  <a:srgbClr val="FF0000"/>
                </a:solidFill>
                <a:latin typeface="+mn-lt"/>
                <a:ea typeface="+mn-ea"/>
              </a:rPr>
              <a:t>no base stations</a:t>
            </a: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000" dirty="0">
                <a:latin typeface="+mn-lt"/>
                <a:ea typeface="+mn-ea"/>
              </a:rPr>
              <a:t>nodes can only transmit to other nodes </a:t>
            </a:r>
            <a:r>
              <a:rPr lang="en-US" altLang="zh-CN" sz="2000" dirty="0">
                <a:solidFill>
                  <a:srgbClr val="FF0000"/>
                </a:solidFill>
                <a:latin typeface="+mn-lt"/>
                <a:ea typeface="+mn-ea"/>
              </a:rPr>
              <a:t>within link coverage</a:t>
            </a: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000" dirty="0">
                <a:latin typeface="+mn-lt"/>
                <a:ea typeface="+mn-ea"/>
              </a:rPr>
              <a:t>nodes organize themselves into a network: route among themselves</a:t>
            </a:r>
          </a:p>
        </p:txBody>
      </p:sp>
      <p:grpSp>
        <p:nvGrpSpPr>
          <p:cNvPr id="5" name="Group 137"/>
          <p:cNvGrpSpPr/>
          <p:nvPr/>
        </p:nvGrpSpPr>
        <p:grpSpPr bwMode="auto">
          <a:xfrm>
            <a:off x="3705226" y="3041650"/>
            <a:ext cx="1755775" cy="1625600"/>
            <a:chOff x="1824" y="1076"/>
            <a:chExt cx="1106" cy="1024"/>
          </a:xfrm>
        </p:grpSpPr>
        <p:sp>
          <p:nvSpPr>
            <p:cNvPr id="41007" name="Oval 138"/>
            <p:cNvSpPr>
              <a:spLocks noChangeArrowheads="1"/>
            </p:cNvSpPr>
            <p:nvPr/>
          </p:nvSpPr>
          <p:spPr bwMode="auto">
            <a:xfrm>
              <a:off x="1824" y="1076"/>
              <a:ext cx="1106" cy="1024"/>
            </a:xfrm>
            <a:prstGeom prst="ellipse">
              <a:avLst/>
            </a:prstGeom>
            <a:gradFill rotWithShape="1">
              <a:gsLst>
                <a:gs pos="0">
                  <a:srgbClr val="66CCFF"/>
                </a:gs>
                <a:gs pos="100000">
                  <a:srgbClr val="CCFFFF">
                    <a:alpha val="50998"/>
                  </a:srgbClr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rgbClr val="3333CC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41008" name="Group 139"/>
            <p:cNvGrpSpPr/>
            <p:nvPr/>
          </p:nvGrpSpPr>
          <p:grpSpPr bwMode="auto">
            <a:xfrm>
              <a:off x="2204" y="1436"/>
              <a:ext cx="252" cy="288"/>
              <a:chOff x="2870" y="1518"/>
              <a:chExt cx="292" cy="320"/>
            </a:xfrm>
          </p:grpSpPr>
          <p:graphicFrame>
            <p:nvGraphicFramePr>
              <p:cNvPr id="41009" name="Object 140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80" name="Clip" r:id="rId8" imgW="826770" imgH="840105" progId="MS_ClipArt_Gallery.2">
                      <p:embed/>
                    </p:oleObj>
                  </mc:Choice>
                  <mc:Fallback>
                    <p:oleObj name="Clip" r:id="rId8" imgW="826770" imgH="840105" progId="MS_ClipArt_Gallery.2">
                      <p:embed/>
                      <p:pic>
                        <p:nvPicPr>
                          <p:cNvPr id="41009" name="Object 14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1010" name="Object 141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81" name="Clip" r:id="rId9" imgW="1268095" imgH="1199515" progId="MS_ClipArt_Gallery.2">
                      <p:embed/>
                    </p:oleObj>
                  </mc:Choice>
                  <mc:Fallback>
                    <p:oleObj name="Clip" r:id="rId9" imgW="1268095" imgH="1199515" progId="MS_ClipArt_Gallery.2">
                      <p:embed/>
                      <p:pic>
                        <p:nvPicPr>
                          <p:cNvPr id="41010" name="Object 14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7" name="Group 198"/>
          <p:cNvGrpSpPr/>
          <p:nvPr/>
        </p:nvGrpSpPr>
        <p:grpSpPr bwMode="auto">
          <a:xfrm>
            <a:off x="3457576" y="4765675"/>
            <a:ext cx="1755775" cy="1625600"/>
            <a:chOff x="1824" y="1076"/>
            <a:chExt cx="1106" cy="1024"/>
          </a:xfrm>
        </p:grpSpPr>
        <p:sp>
          <p:nvSpPr>
            <p:cNvPr id="41003" name="Oval 199"/>
            <p:cNvSpPr>
              <a:spLocks noChangeArrowheads="1"/>
            </p:cNvSpPr>
            <p:nvPr/>
          </p:nvSpPr>
          <p:spPr bwMode="auto">
            <a:xfrm>
              <a:off x="1824" y="1076"/>
              <a:ext cx="1106" cy="1024"/>
            </a:xfrm>
            <a:prstGeom prst="ellipse">
              <a:avLst/>
            </a:prstGeom>
            <a:gradFill rotWithShape="1">
              <a:gsLst>
                <a:gs pos="0">
                  <a:srgbClr val="66CCFF"/>
                </a:gs>
                <a:gs pos="100000">
                  <a:srgbClr val="CCFFFF">
                    <a:alpha val="50998"/>
                  </a:srgbClr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rgbClr val="3333CC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41004" name="Group 200"/>
            <p:cNvGrpSpPr/>
            <p:nvPr/>
          </p:nvGrpSpPr>
          <p:grpSpPr bwMode="auto">
            <a:xfrm>
              <a:off x="2204" y="1436"/>
              <a:ext cx="252" cy="288"/>
              <a:chOff x="2870" y="1518"/>
              <a:chExt cx="292" cy="320"/>
            </a:xfrm>
          </p:grpSpPr>
          <p:graphicFrame>
            <p:nvGraphicFramePr>
              <p:cNvPr id="41005" name="Object 201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82" name="Clip" r:id="rId10" imgW="826770" imgH="840105" progId="MS_ClipArt_Gallery.2">
                      <p:embed/>
                    </p:oleObj>
                  </mc:Choice>
                  <mc:Fallback>
                    <p:oleObj name="Clip" r:id="rId10" imgW="826770" imgH="840105" progId="MS_ClipArt_Gallery.2">
                      <p:embed/>
                      <p:pic>
                        <p:nvPicPr>
                          <p:cNvPr id="41005" name="Object 20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1006" name="Object 202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83" name="Clip" r:id="rId11" imgW="1268095" imgH="1199515" progId="MS_ClipArt_Gallery.2">
                      <p:embed/>
                    </p:oleObj>
                  </mc:Choice>
                  <mc:Fallback>
                    <p:oleObj name="Clip" r:id="rId11" imgW="1268095" imgH="1199515" progId="MS_ClipArt_Gallery.2">
                      <p:embed/>
                      <p:pic>
                        <p:nvPicPr>
                          <p:cNvPr id="41006" name="Object 20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9" name="Group 203"/>
          <p:cNvGrpSpPr/>
          <p:nvPr/>
        </p:nvGrpSpPr>
        <p:grpSpPr bwMode="auto">
          <a:xfrm>
            <a:off x="2571751" y="2317750"/>
            <a:ext cx="1755775" cy="1625600"/>
            <a:chOff x="1824" y="1076"/>
            <a:chExt cx="1106" cy="1024"/>
          </a:xfrm>
        </p:grpSpPr>
        <p:sp>
          <p:nvSpPr>
            <p:cNvPr id="40999" name="Oval 204"/>
            <p:cNvSpPr>
              <a:spLocks noChangeArrowheads="1"/>
            </p:cNvSpPr>
            <p:nvPr/>
          </p:nvSpPr>
          <p:spPr bwMode="auto">
            <a:xfrm>
              <a:off x="1824" y="1076"/>
              <a:ext cx="1106" cy="1024"/>
            </a:xfrm>
            <a:prstGeom prst="ellipse">
              <a:avLst/>
            </a:prstGeom>
            <a:gradFill rotWithShape="1">
              <a:gsLst>
                <a:gs pos="0">
                  <a:srgbClr val="66CCFF"/>
                </a:gs>
                <a:gs pos="100000">
                  <a:srgbClr val="CCFFFF">
                    <a:alpha val="50998"/>
                  </a:srgbClr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rgbClr val="3333CC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41000" name="Group 205"/>
            <p:cNvGrpSpPr/>
            <p:nvPr/>
          </p:nvGrpSpPr>
          <p:grpSpPr bwMode="auto">
            <a:xfrm>
              <a:off x="2204" y="1436"/>
              <a:ext cx="252" cy="288"/>
              <a:chOff x="2870" y="1518"/>
              <a:chExt cx="292" cy="320"/>
            </a:xfrm>
          </p:grpSpPr>
          <p:graphicFrame>
            <p:nvGraphicFramePr>
              <p:cNvPr id="41001" name="Object 206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84" name="Clip" r:id="rId12" imgW="826770" imgH="840105" progId="MS_ClipArt_Gallery.2">
                      <p:embed/>
                    </p:oleObj>
                  </mc:Choice>
                  <mc:Fallback>
                    <p:oleObj name="Clip" r:id="rId12" imgW="826770" imgH="840105" progId="MS_ClipArt_Gallery.2">
                      <p:embed/>
                      <p:pic>
                        <p:nvPicPr>
                          <p:cNvPr id="41001" name="Object 20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1002" name="Object 207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85" name="Clip" r:id="rId13" imgW="1268095" imgH="1199515" progId="MS_ClipArt_Gallery.2">
                      <p:embed/>
                    </p:oleObj>
                  </mc:Choice>
                  <mc:Fallback>
                    <p:oleObj name="Clip" r:id="rId13" imgW="1268095" imgH="1199515" progId="MS_ClipArt_Gallery.2">
                      <p:embed/>
                      <p:pic>
                        <p:nvPicPr>
                          <p:cNvPr id="41002" name="Object 20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11" name="Group 112"/>
          <p:cNvGrpSpPr/>
          <p:nvPr/>
        </p:nvGrpSpPr>
        <p:grpSpPr bwMode="auto">
          <a:xfrm>
            <a:off x="3144839" y="2741613"/>
            <a:ext cx="1755775" cy="1625600"/>
            <a:chOff x="1824" y="1076"/>
            <a:chExt cx="1106" cy="1024"/>
          </a:xfrm>
        </p:grpSpPr>
        <p:sp>
          <p:nvSpPr>
            <p:cNvPr id="40995" name="Oval 113"/>
            <p:cNvSpPr>
              <a:spLocks noChangeArrowheads="1"/>
            </p:cNvSpPr>
            <p:nvPr/>
          </p:nvSpPr>
          <p:spPr bwMode="auto">
            <a:xfrm>
              <a:off x="1824" y="1076"/>
              <a:ext cx="1106" cy="1024"/>
            </a:xfrm>
            <a:prstGeom prst="ellipse">
              <a:avLst/>
            </a:prstGeom>
            <a:gradFill rotWithShape="1">
              <a:gsLst>
                <a:gs pos="0">
                  <a:srgbClr val="CCECFF"/>
                </a:gs>
                <a:gs pos="100000">
                  <a:srgbClr val="CCFFFF">
                    <a:alpha val="50998"/>
                  </a:srgbClr>
                </a:gs>
              </a:gsLst>
              <a:path path="shape">
                <a:fillToRect l="50000" t="50000" r="50000" b="50000"/>
              </a:path>
            </a:gradFill>
            <a:ln w="12700">
              <a:solidFill>
                <a:srgbClr val="3333CC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40996" name="Group 114"/>
            <p:cNvGrpSpPr/>
            <p:nvPr/>
          </p:nvGrpSpPr>
          <p:grpSpPr bwMode="auto">
            <a:xfrm>
              <a:off x="2204" y="1436"/>
              <a:ext cx="252" cy="288"/>
              <a:chOff x="2870" y="1518"/>
              <a:chExt cx="292" cy="320"/>
            </a:xfrm>
          </p:grpSpPr>
          <p:graphicFrame>
            <p:nvGraphicFramePr>
              <p:cNvPr id="40997" name="Object 11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86" name="Clip" r:id="rId14" imgW="826770" imgH="840105" progId="MS_ClipArt_Gallery.2">
                      <p:embed/>
                    </p:oleObj>
                  </mc:Choice>
                  <mc:Fallback>
                    <p:oleObj name="Clip" r:id="rId14" imgW="826770" imgH="840105" progId="MS_ClipArt_Gallery.2">
                      <p:embed/>
                      <p:pic>
                        <p:nvPicPr>
                          <p:cNvPr id="40997" name="Object 1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0998" name="Object 11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87" name="Clip" r:id="rId15" imgW="1268095" imgH="1199515" progId="MS_ClipArt_Gallery.2">
                      <p:embed/>
                    </p:oleObj>
                  </mc:Choice>
                  <mc:Fallback>
                    <p:oleObj name="Clip" r:id="rId15" imgW="1268095" imgH="1199515" progId="MS_ClipArt_Gallery.2">
                      <p:embed/>
                      <p:pic>
                        <p:nvPicPr>
                          <p:cNvPr id="40998" name="Object 11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grpSp>
        <p:nvGrpSpPr>
          <p:cNvPr id="13" name="Group 239"/>
          <p:cNvGrpSpPr/>
          <p:nvPr/>
        </p:nvGrpSpPr>
        <p:grpSpPr bwMode="auto">
          <a:xfrm>
            <a:off x="2403475" y="1468439"/>
            <a:ext cx="3543300" cy="4935537"/>
            <a:chOff x="2346" y="893"/>
            <a:chExt cx="2232" cy="3109"/>
          </a:xfrm>
        </p:grpSpPr>
        <p:sp>
          <p:nvSpPr>
            <p:cNvPr id="40974" name="Rectangle 65"/>
            <p:cNvSpPr>
              <a:spLocks noChangeArrowheads="1"/>
            </p:cNvSpPr>
            <p:nvPr/>
          </p:nvSpPr>
          <p:spPr bwMode="auto">
            <a:xfrm>
              <a:off x="3489" y="893"/>
              <a:ext cx="1089" cy="15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40975" name="Oval 214"/>
            <p:cNvSpPr>
              <a:spLocks noChangeArrowheads="1"/>
            </p:cNvSpPr>
            <p:nvPr/>
          </p:nvSpPr>
          <p:spPr bwMode="auto">
            <a:xfrm>
              <a:off x="2346" y="1058"/>
              <a:ext cx="1106" cy="1024"/>
            </a:xfrm>
            <a:prstGeom prst="ellipse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40976" name="Oval 219"/>
            <p:cNvSpPr>
              <a:spLocks noChangeArrowheads="1"/>
            </p:cNvSpPr>
            <p:nvPr/>
          </p:nvSpPr>
          <p:spPr bwMode="auto">
            <a:xfrm>
              <a:off x="3168" y="1892"/>
              <a:ext cx="1106" cy="1024"/>
            </a:xfrm>
            <a:prstGeom prst="ellipse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40977" name="Oval 229"/>
            <p:cNvSpPr>
              <a:spLocks noChangeArrowheads="1"/>
            </p:cNvSpPr>
            <p:nvPr/>
          </p:nvSpPr>
          <p:spPr bwMode="auto">
            <a:xfrm>
              <a:off x="2454" y="1436"/>
              <a:ext cx="1106" cy="1024"/>
            </a:xfrm>
            <a:prstGeom prst="ellipse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40978" name="Oval 234"/>
            <p:cNvSpPr>
              <a:spLocks noChangeArrowheads="1"/>
            </p:cNvSpPr>
            <p:nvPr/>
          </p:nvSpPr>
          <p:spPr bwMode="auto">
            <a:xfrm>
              <a:off x="2815" y="1703"/>
              <a:ext cx="1106" cy="1024"/>
            </a:xfrm>
            <a:prstGeom prst="ellipse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40979" name="Oval 224"/>
            <p:cNvSpPr>
              <a:spLocks noChangeArrowheads="1"/>
            </p:cNvSpPr>
            <p:nvPr/>
          </p:nvSpPr>
          <p:spPr bwMode="auto">
            <a:xfrm>
              <a:off x="3012" y="2978"/>
              <a:ext cx="1106" cy="1024"/>
            </a:xfrm>
            <a:prstGeom prst="ellipse">
              <a:avLst/>
            </a:pr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40980" name="Group 225"/>
            <p:cNvGrpSpPr/>
            <p:nvPr/>
          </p:nvGrpSpPr>
          <p:grpSpPr bwMode="auto">
            <a:xfrm>
              <a:off x="3392" y="3338"/>
              <a:ext cx="252" cy="288"/>
              <a:chOff x="2870" y="1518"/>
              <a:chExt cx="292" cy="320"/>
            </a:xfrm>
          </p:grpSpPr>
          <p:graphicFrame>
            <p:nvGraphicFramePr>
              <p:cNvPr id="40993" name="Object 226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88" name="Clip" r:id="rId16" imgW="826770" imgH="840105" progId="MS_ClipArt_Gallery.2">
                      <p:embed/>
                    </p:oleObj>
                  </mc:Choice>
                  <mc:Fallback>
                    <p:oleObj name="Clip" r:id="rId16" imgW="826770" imgH="840105" progId="MS_ClipArt_Gallery.2">
                      <p:embed/>
                      <p:pic>
                        <p:nvPicPr>
                          <p:cNvPr id="40993" name="Object 22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0994" name="Object 227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89" name="Clip" r:id="rId17" imgW="1268095" imgH="1199515" progId="MS_ClipArt_Gallery.2">
                      <p:embed/>
                    </p:oleObj>
                  </mc:Choice>
                  <mc:Fallback>
                    <p:oleObj name="Clip" r:id="rId17" imgW="1268095" imgH="1199515" progId="MS_ClipArt_Gallery.2">
                      <p:embed/>
                      <p:pic>
                        <p:nvPicPr>
                          <p:cNvPr id="40994" name="Object 22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40981" name="Group 235"/>
            <p:cNvGrpSpPr/>
            <p:nvPr/>
          </p:nvGrpSpPr>
          <p:grpSpPr bwMode="auto">
            <a:xfrm>
              <a:off x="3195" y="2063"/>
              <a:ext cx="252" cy="288"/>
              <a:chOff x="2870" y="1518"/>
              <a:chExt cx="292" cy="320"/>
            </a:xfrm>
          </p:grpSpPr>
          <p:graphicFrame>
            <p:nvGraphicFramePr>
              <p:cNvPr id="40991" name="Object 236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90" name="Clip" r:id="rId18" imgW="826770" imgH="840105" progId="MS_ClipArt_Gallery.2">
                      <p:embed/>
                    </p:oleObj>
                  </mc:Choice>
                  <mc:Fallback>
                    <p:oleObj name="Clip" r:id="rId18" imgW="826770" imgH="840105" progId="MS_ClipArt_Gallery.2">
                      <p:embed/>
                      <p:pic>
                        <p:nvPicPr>
                          <p:cNvPr id="40991" name="Object 23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0992" name="Object 237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91" name="Clip" r:id="rId19" imgW="1268095" imgH="1199515" progId="MS_ClipArt_Gallery.2">
                      <p:embed/>
                    </p:oleObj>
                  </mc:Choice>
                  <mc:Fallback>
                    <p:oleObj name="Clip" r:id="rId19" imgW="1268095" imgH="1199515" progId="MS_ClipArt_Gallery.2">
                      <p:embed/>
                      <p:pic>
                        <p:nvPicPr>
                          <p:cNvPr id="40992" name="Object 23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40982" name="Group 220"/>
            <p:cNvGrpSpPr/>
            <p:nvPr/>
          </p:nvGrpSpPr>
          <p:grpSpPr bwMode="auto">
            <a:xfrm>
              <a:off x="3548" y="2252"/>
              <a:ext cx="252" cy="288"/>
              <a:chOff x="2870" y="1518"/>
              <a:chExt cx="292" cy="320"/>
            </a:xfrm>
          </p:grpSpPr>
          <p:graphicFrame>
            <p:nvGraphicFramePr>
              <p:cNvPr id="40989" name="Object 221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92" name="Clip" r:id="rId20" imgW="826770" imgH="840105" progId="MS_ClipArt_Gallery.2">
                      <p:embed/>
                    </p:oleObj>
                  </mc:Choice>
                  <mc:Fallback>
                    <p:oleObj name="Clip" r:id="rId20" imgW="826770" imgH="840105" progId="MS_ClipArt_Gallery.2">
                      <p:embed/>
                      <p:pic>
                        <p:nvPicPr>
                          <p:cNvPr id="40989" name="Object 22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0990" name="Object 222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93" name="Clip" r:id="rId21" imgW="1268095" imgH="1199515" progId="MS_ClipArt_Gallery.2">
                      <p:embed/>
                    </p:oleObj>
                  </mc:Choice>
                  <mc:Fallback>
                    <p:oleObj name="Clip" r:id="rId21" imgW="1268095" imgH="1199515" progId="MS_ClipArt_Gallery.2">
                      <p:embed/>
                      <p:pic>
                        <p:nvPicPr>
                          <p:cNvPr id="40990" name="Object 22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40983" name="Group 215"/>
            <p:cNvGrpSpPr/>
            <p:nvPr/>
          </p:nvGrpSpPr>
          <p:grpSpPr bwMode="auto">
            <a:xfrm>
              <a:off x="2726" y="1418"/>
              <a:ext cx="252" cy="288"/>
              <a:chOff x="2870" y="1518"/>
              <a:chExt cx="292" cy="320"/>
            </a:xfrm>
          </p:grpSpPr>
          <p:graphicFrame>
            <p:nvGraphicFramePr>
              <p:cNvPr id="40987" name="Object 216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94" name="Clip" r:id="rId22" imgW="826770" imgH="840105" progId="MS_ClipArt_Gallery.2">
                      <p:embed/>
                    </p:oleObj>
                  </mc:Choice>
                  <mc:Fallback>
                    <p:oleObj name="Clip" r:id="rId22" imgW="826770" imgH="840105" progId="MS_ClipArt_Gallery.2">
                      <p:embed/>
                      <p:pic>
                        <p:nvPicPr>
                          <p:cNvPr id="40987" name="Object 21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0988" name="Object 217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95" name="Clip" r:id="rId23" imgW="1268095" imgH="1199515" progId="MS_ClipArt_Gallery.2">
                      <p:embed/>
                    </p:oleObj>
                  </mc:Choice>
                  <mc:Fallback>
                    <p:oleObj name="Clip" r:id="rId23" imgW="1268095" imgH="1199515" progId="MS_ClipArt_Gallery.2">
                      <p:embed/>
                      <p:pic>
                        <p:nvPicPr>
                          <p:cNvPr id="40988" name="Object 21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40984" name="Group 230"/>
            <p:cNvGrpSpPr/>
            <p:nvPr/>
          </p:nvGrpSpPr>
          <p:grpSpPr bwMode="auto">
            <a:xfrm>
              <a:off x="2834" y="1796"/>
              <a:ext cx="252" cy="288"/>
              <a:chOff x="2870" y="1518"/>
              <a:chExt cx="292" cy="320"/>
            </a:xfrm>
          </p:grpSpPr>
          <p:graphicFrame>
            <p:nvGraphicFramePr>
              <p:cNvPr id="40985" name="Object 231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96" name="Clip" r:id="rId24" imgW="826770" imgH="840105" progId="MS_ClipArt_Gallery.2">
                      <p:embed/>
                    </p:oleObj>
                  </mc:Choice>
                  <mc:Fallback>
                    <p:oleObj name="Clip" r:id="rId24" imgW="826770" imgH="840105" progId="MS_ClipArt_Gallery.2">
                      <p:embed/>
                      <p:pic>
                        <p:nvPicPr>
                          <p:cNvPr id="40985" name="Object 231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0986" name="Object 232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63097" name="Clip" r:id="rId25" imgW="1268095" imgH="1199515" progId="MS_ClipArt_Gallery.2">
                      <p:embed/>
                    </p:oleObj>
                  </mc:Choice>
                  <mc:Fallback>
                    <p:oleObj name="Clip" r:id="rId25" imgW="1268095" imgH="1199515" progId="MS_ClipArt_Gallery.2">
                      <p:embed/>
                      <p:pic>
                        <p:nvPicPr>
                          <p:cNvPr id="40986" name="Object 232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00A3DAD-FB70-443C-A789-DCF731FE41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12</a:t>
            </a:fld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Wireless network taxonomy</a:t>
            </a:r>
          </a:p>
        </p:txBody>
      </p:sp>
      <p:sp>
        <p:nvSpPr>
          <p:cNvPr id="44037" name="Text Box 4"/>
          <p:cNvSpPr txBox="1">
            <a:spLocks noChangeArrowheads="1"/>
          </p:cNvSpPr>
          <p:nvPr/>
        </p:nvSpPr>
        <p:spPr bwMode="auto">
          <a:xfrm>
            <a:off x="4687888" y="1835290"/>
            <a:ext cx="1467068" cy="40011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2000" b="1" dirty="0">
                <a:solidFill>
                  <a:schemeClr val="accent2"/>
                </a:solidFill>
                <a:latin typeface="+mj-lt"/>
                <a:ea typeface="宋体" panose="02010600030101010101" pitchFamily="2" charset="-122"/>
              </a:rPr>
              <a:t>single hop</a:t>
            </a:r>
          </a:p>
        </p:txBody>
      </p:sp>
      <p:sp>
        <p:nvSpPr>
          <p:cNvPr id="44038" name="Text Box 5"/>
          <p:cNvSpPr txBox="1">
            <a:spLocks noChangeArrowheads="1"/>
          </p:cNvSpPr>
          <p:nvPr/>
        </p:nvSpPr>
        <p:spPr bwMode="auto">
          <a:xfrm>
            <a:off x="7383463" y="1828940"/>
            <a:ext cx="1850186" cy="40011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2000" b="1" dirty="0">
                <a:solidFill>
                  <a:schemeClr val="accent2"/>
                </a:solidFill>
                <a:latin typeface="+mj-lt"/>
                <a:ea typeface="宋体" panose="02010600030101010101" pitchFamily="2" charset="-122"/>
              </a:rPr>
              <a:t>multiple hops</a:t>
            </a:r>
          </a:p>
        </p:txBody>
      </p:sp>
      <p:sp>
        <p:nvSpPr>
          <p:cNvPr id="44039" name="Text Box 7"/>
          <p:cNvSpPr txBox="1">
            <a:spLocks noChangeArrowheads="1"/>
          </p:cNvSpPr>
          <p:nvPr/>
        </p:nvSpPr>
        <p:spPr bwMode="auto">
          <a:xfrm>
            <a:off x="2484861" y="2635391"/>
            <a:ext cx="1685078" cy="646331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800" b="1" dirty="0">
                <a:solidFill>
                  <a:schemeClr val="accent2"/>
                </a:solidFill>
                <a:latin typeface="+mj-lt"/>
                <a:ea typeface="宋体" panose="02010600030101010101" pitchFamily="2" charset="-122"/>
              </a:rPr>
              <a:t>infrastructure</a:t>
            </a:r>
          </a:p>
          <a:p>
            <a:pPr algn="ctr">
              <a:defRPr/>
            </a:pPr>
            <a:r>
              <a:rPr lang="en-US" altLang="zh-CN" sz="1800" b="1" dirty="0">
                <a:solidFill>
                  <a:schemeClr val="accent2"/>
                </a:solidFill>
                <a:latin typeface="+mj-lt"/>
                <a:ea typeface="宋体" panose="02010600030101010101" pitchFamily="2" charset="-122"/>
              </a:rPr>
              <a:t>(e.g., APs</a:t>
            </a:r>
            <a:r>
              <a:rPr lang="en-US" altLang="zh-CN" sz="1800" b="1" dirty="0">
                <a:latin typeface="+mj-lt"/>
                <a:ea typeface="宋体" panose="02010600030101010101" pitchFamily="2" charset="-122"/>
              </a:rPr>
              <a:t>)</a:t>
            </a:r>
          </a:p>
        </p:txBody>
      </p:sp>
      <p:sp>
        <p:nvSpPr>
          <p:cNvPr id="44040" name="Text Box 8"/>
          <p:cNvSpPr txBox="1">
            <a:spLocks noChangeArrowheads="1"/>
          </p:cNvSpPr>
          <p:nvPr/>
        </p:nvSpPr>
        <p:spPr bwMode="auto">
          <a:xfrm>
            <a:off x="2532486" y="4330841"/>
            <a:ext cx="1685078" cy="646331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800" b="1" dirty="0">
                <a:solidFill>
                  <a:schemeClr val="accent2"/>
                </a:solidFill>
                <a:latin typeface="+mj-lt"/>
                <a:ea typeface="宋体" panose="02010600030101010101" pitchFamily="2" charset="-122"/>
              </a:rPr>
              <a:t>no</a:t>
            </a:r>
          </a:p>
          <a:p>
            <a:pPr algn="ctr">
              <a:defRPr/>
            </a:pPr>
            <a:r>
              <a:rPr lang="en-US" altLang="zh-CN" sz="1800" b="1" dirty="0">
                <a:solidFill>
                  <a:schemeClr val="accent2"/>
                </a:solidFill>
                <a:latin typeface="+mj-lt"/>
                <a:ea typeface="宋体" panose="02010600030101010101" pitchFamily="2" charset="-122"/>
              </a:rPr>
              <a:t>infrastructure</a:t>
            </a:r>
          </a:p>
        </p:txBody>
      </p:sp>
      <p:sp>
        <p:nvSpPr>
          <p:cNvPr id="43017" name="Rectangle 10"/>
          <p:cNvSpPr>
            <a:spLocks noChangeArrowheads="1"/>
          </p:cNvSpPr>
          <p:nvPr/>
        </p:nvSpPr>
        <p:spPr bwMode="auto">
          <a:xfrm>
            <a:off x="2516188" y="1816241"/>
            <a:ext cx="7186612" cy="455613"/>
          </a:xfrm>
          <a:prstGeom prst="rect">
            <a:avLst/>
          </a:prstGeom>
          <a:noFill/>
          <a:ln w="57150">
            <a:solidFill>
              <a:schemeClr val="accent1">
                <a:lumMod val="50000"/>
                <a:lumOff val="50000"/>
              </a:schemeClr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sp>
        <p:nvSpPr>
          <p:cNvPr id="43018" name="Rectangle 11"/>
          <p:cNvSpPr>
            <a:spLocks noChangeArrowheads="1"/>
          </p:cNvSpPr>
          <p:nvPr/>
        </p:nvSpPr>
        <p:spPr bwMode="auto">
          <a:xfrm>
            <a:off x="2505076" y="1827353"/>
            <a:ext cx="1641475" cy="3821112"/>
          </a:xfrm>
          <a:prstGeom prst="rect">
            <a:avLst/>
          </a:prstGeom>
          <a:noFill/>
          <a:ln w="57150">
            <a:solidFill>
              <a:schemeClr val="accent1">
                <a:lumMod val="50000"/>
                <a:lumOff val="50000"/>
              </a:schemeClr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sp>
        <p:nvSpPr>
          <p:cNvPr id="43019" name="Rectangle 12"/>
          <p:cNvSpPr>
            <a:spLocks noChangeArrowheads="1"/>
          </p:cNvSpPr>
          <p:nvPr/>
        </p:nvSpPr>
        <p:spPr bwMode="auto">
          <a:xfrm>
            <a:off x="4157663" y="1827353"/>
            <a:ext cx="2825750" cy="3821112"/>
          </a:xfrm>
          <a:prstGeom prst="rect">
            <a:avLst/>
          </a:prstGeom>
          <a:noFill/>
          <a:ln w="57150">
            <a:solidFill>
              <a:schemeClr val="accent1">
                <a:lumMod val="50000"/>
                <a:lumOff val="50000"/>
              </a:schemeClr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sp>
        <p:nvSpPr>
          <p:cNvPr id="43020" name="Rectangle 13"/>
          <p:cNvSpPr>
            <a:spLocks noChangeArrowheads="1"/>
          </p:cNvSpPr>
          <p:nvPr/>
        </p:nvSpPr>
        <p:spPr bwMode="auto">
          <a:xfrm>
            <a:off x="6988176" y="1827353"/>
            <a:ext cx="2720975" cy="3821112"/>
          </a:xfrm>
          <a:prstGeom prst="rect">
            <a:avLst/>
          </a:prstGeom>
          <a:noFill/>
          <a:ln w="57150">
            <a:solidFill>
              <a:schemeClr val="accent1">
                <a:lumMod val="50000"/>
                <a:lumOff val="50000"/>
              </a:schemeClr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sp>
        <p:nvSpPr>
          <p:cNvPr id="34829" name="Text Box 14"/>
          <p:cNvSpPr txBox="1">
            <a:spLocks noChangeArrowheads="1"/>
          </p:cNvSpPr>
          <p:nvPr/>
        </p:nvSpPr>
        <p:spPr bwMode="auto">
          <a:xfrm>
            <a:off x="4506147" y="2389328"/>
            <a:ext cx="2095445" cy="147732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host connects to 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base station (</a:t>
            </a:r>
            <a:r>
              <a:rPr lang="en-US" altLang="zh-CN" sz="1800" dirty="0">
                <a:solidFill>
                  <a:srgbClr val="FF0000"/>
                </a:solidFill>
                <a:latin typeface="+mj-lt"/>
                <a:ea typeface="宋体" panose="02010600030101010101" pitchFamily="2" charset="-122"/>
              </a:rPr>
              <a:t>WiFi,</a:t>
            </a:r>
          </a:p>
          <a:p>
            <a:pPr algn="ctr">
              <a:defRPr/>
            </a:pPr>
            <a:r>
              <a:rPr lang="en-US" altLang="zh-CN" sz="1800" dirty="0">
                <a:solidFill>
                  <a:srgbClr val="FF0000"/>
                </a:solidFill>
                <a:latin typeface="+mj-lt"/>
                <a:ea typeface="宋体" panose="02010600030101010101" pitchFamily="2" charset="-122"/>
              </a:rPr>
              <a:t>WiMAX, cellular</a:t>
            </a: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) 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which connects to 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larger Internet</a:t>
            </a:r>
          </a:p>
        </p:txBody>
      </p:sp>
      <p:sp>
        <p:nvSpPr>
          <p:cNvPr id="34830" name="Text Box 15"/>
          <p:cNvSpPr txBox="1">
            <a:spLocks noChangeArrowheads="1"/>
          </p:cNvSpPr>
          <p:nvPr/>
        </p:nvSpPr>
        <p:spPr bwMode="auto">
          <a:xfrm>
            <a:off x="4444159" y="4330841"/>
            <a:ext cx="2274982" cy="120032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no base station, no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connection to larger 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Internet (</a:t>
            </a:r>
            <a:r>
              <a:rPr lang="en-US" altLang="zh-CN" sz="1800" dirty="0">
                <a:solidFill>
                  <a:srgbClr val="FF0000"/>
                </a:solidFill>
                <a:latin typeface="+mj-lt"/>
                <a:ea typeface="宋体" panose="02010600030101010101" pitchFamily="2" charset="-122"/>
              </a:rPr>
              <a:t>Bluetooth, </a:t>
            </a:r>
          </a:p>
          <a:p>
            <a:pPr algn="ctr">
              <a:defRPr/>
            </a:pPr>
            <a:r>
              <a:rPr lang="en-US" altLang="zh-CN" sz="1800" dirty="0">
                <a:solidFill>
                  <a:srgbClr val="FF0000"/>
                </a:solidFill>
                <a:latin typeface="+mj-lt"/>
                <a:ea typeface="宋体" panose="02010600030101010101" pitchFamily="2" charset="-122"/>
              </a:rPr>
              <a:t>ad hoc nets</a:t>
            </a: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)</a:t>
            </a:r>
          </a:p>
        </p:txBody>
      </p:sp>
      <p:sp>
        <p:nvSpPr>
          <p:cNvPr id="34831" name="Text Box 16"/>
          <p:cNvSpPr txBox="1">
            <a:spLocks noChangeArrowheads="1"/>
          </p:cNvSpPr>
          <p:nvPr/>
        </p:nvSpPr>
        <p:spPr bwMode="auto">
          <a:xfrm>
            <a:off x="7152124" y="2343290"/>
            <a:ext cx="2339102" cy="147732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host may have to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relay through several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wireless nodes to 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connect to larger 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Internet: </a:t>
            </a:r>
            <a:r>
              <a:rPr lang="en-US" altLang="zh-CN" sz="1800" i="1" dirty="0">
                <a:solidFill>
                  <a:srgbClr val="FF0000"/>
                </a:solidFill>
                <a:latin typeface="+mj-lt"/>
                <a:ea typeface="宋体" panose="02010600030101010101" pitchFamily="2" charset="-122"/>
              </a:rPr>
              <a:t>mesh net</a:t>
            </a:r>
          </a:p>
        </p:txBody>
      </p:sp>
      <p:sp>
        <p:nvSpPr>
          <p:cNvPr id="34832" name="Text Box 17"/>
          <p:cNvSpPr txBox="1">
            <a:spLocks noChangeArrowheads="1"/>
          </p:cNvSpPr>
          <p:nvPr/>
        </p:nvSpPr>
        <p:spPr bwMode="auto">
          <a:xfrm>
            <a:off x="7149433" y="3926028"/>
            <a:ext cx="2403222" cy="1754326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no base station, no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connection to larger 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Internet. May have to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relay to reach other </a:t>
            </a:r>
          </a:p>
          <a:p>
            <a:pPr algn="ctr">
              <a:defRPr/>
            </a:pPr>
            <a:r>
              <a:rPr lang="en-US" altLang="zh-CN" sz="1800" dirty="0">
                <a:latin typeface="+mj-lt"/>
                <a:ea typeface="宋体" panose="02010600030101010101" pitchFamily="2" charset="-122"/>
              </a:rPr>
              <a:t>a given wireless node</a:t>
            </a:r>
          </a:p>
          <a:p>
            <a:pPr algn="ctr">
              <a:defRPr/>
            </a:pPr>
            <a:r>
              <a:rPr lang="en-US" altLang="zh-CN" sz="1800" dirty="0">
                <a:solidFill>
                  <a:srgbClr val="FF0000"/>
                </a:solidFill>
                <a:latin typeface="+mj-lt"/>
                <a:ea typeface="宋体" panose="02010600030101010101" pitchFamily="2" charset="-122"/>
              </a:rPr>
              <a:t>MANET, VANET</a:t>
            </a:r>
            <a:endParaRPr lang="en-US" altLang="zh-CN" sz="1800" i="1" dirty="0">
              <a:solidFill>
                <a:srgbClr val="FF0000"/>
              </a:solidFill>
              <a:latin typeface="+mj-lt"/>
              <a:ea typeface="宋体" panose="02010600030101010101" pitchFamily="2" charset="-122"/>
            </a:endParaRPr>
          </a:p>
        </p:txBody>
      </p: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AF1BA7AD-FF24-428E-9442-F87EF2B764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13</a:t>
            </a:fld>
            <a:endParaRPr lang="en-US" altLang="zh-CN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Mesh Networks</a:t>
            </a:r>
          </a:p>
        </p:txBody>
      </p:sp>
      <p:pic>
        <p:nvPicPr>
          <p:cNvPr id="45061" name="Picture 2" descr="http://www.aros.hr/english/images/rjesenja/mesh3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0463" y="1193801"/>
            <a:ext cx="7092950" cy="4849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9FB72F6B-8AD9-432B-B158-76EA9AF97B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14</a:t>
            </a:fld>
            <a:endParaRPr lang="en-US" altLang="zh-CN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Vehicular Ad Hoc Networks (VANETs)</a:t>
            </a:r>
            <a:endParaRPr lang="zh-CN" altLang="en-US" dirty="0"/>
          </a:p>
        </p:txBody>
      </p:sp>
      <p:pic>
        <p:nvPicPr>
          <p:cNvPr id="1028" name="Picture 4" descr="Image by Daimler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57158" y="1263220"/>
            <a:ext cx="9059986" cy="4974377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文本框 1"/>
          <p:cNvSpPr txBox="1"/>
          <p:nvPr/>
        </p:nvSpPr>
        <p:spPr>
          <a:xfrm>
            <a:off x="6705601" y="1395422"/>
            <a:ext cx="106150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400" b="1" dirty="0">
                <a:solidFill>
                  <a:schemeClr val="accent2"/>
                </a:solidFill>
                <a:latin typeface="+mn-lt"/>
                <a:ea typeface="+mn-ea"/>
              </a:rPr>
              <a:t>V2V</a:t>
            </a:r>
            <a:endParaRPr lang="zh-CN" altLang="en-US" sz="4400" b="1" dirty="0">
              <a:solidFill>
                <a:schemeClr val="accent2"/>
              </a:solidFill>
              <a:latin typeface="+mn-lt"/>
              <a:ea typeface="+mn-ea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7315201" y="4419601"/>
            <a:ext cx="88036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400" b="1" dirty="0">
                <a:solidFill>
                  <a:schemeClr val="accent2"/>
                </a:solidFill>
                <a:latin typeface="+mn-lt"/>
                <a:ea typeface="+mn-ea"/>
              </a:rPr>
              <a:t>V2I</a:t>
            </a:r>
            <a:endParaRPr lang="zh-CN" altLang="en-US" sz="4400" b="1" dirty="0">
              <a:solidFill>
                <a:schemeClr val="accent2"/>
              </a:solidFill>
              <a:latin typeface="+mn-lt"/>
              <a:ea typeface="+mn-ea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8685795" y="2811959"/>
            <a:ext cx="880369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400" b="1" dirty="0">
                <a:solidFill>
                  <a:schemeClr val="accent2"/>
                </a:solidFill>
                <a:latin typeface="+mn-lt"/>
                <a:ea typeface="+mn-ea"/>
              </a:rPr>
              <a:t>I2V</a:t>
            </a:r>
            <a:endParaRPr lang="zh-CN" altLang="en-US" sz="4400" b="1" dirty="0">
              <a:solidFill>
                <a:schemeClr val="accent2"/>
              </a:solidFill>
              <a:latin typeface="+mn-lt"/>
              <a:ea typeface="+mn-ea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42A018C5-05AD-47DF-A615-6D5A7C7234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15</a:t>
            </a:fld>
            <a:endParaRPr lang="en-US" altLang="zh-CN" dirty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VANET?</a:t>
            </a:r>
          </a:p>
        </p:txBody>
      </p:sp>
      <p:pic>
        <p:nvPicPr>
          <p:cNvPr id="3" name="Workshop_talk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752600" y="1371600"/>
            <a:ext cx="8676640" cy="4876800"/>
          </a:xfrm>
          <a:prstGeom prst="rect">
            <a:avLst/>
          </a:prstGeom>
        </p:spPr>
      </p:pic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8234D611-BC9B-4010-8C81-50C77E1C07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16</a:t>
            </a:fld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Chapter 7 outline</a:t>
            </a:r>
          </a:p>
        </p:txBody>
      </p:sp>
      <p:sp>
        <p:nvSpPr>
          <p:cNvPr id="3077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720725" indent="-720725">
              <a:buNone/>
            </a:pPr>
            <a:r>
              <a:rPr lang="en-US" altLang="zh-CN" dirty="0"/>
              <a:t>7.1 Introduction </a:t>
            </a:r>
          </a:p>
          <a:p>
            <a:pPr marL="720725" indent="-720725">
              <a:buNone/>
            </a:pPr>
            <a:r>
              <a:rPr lang="en-US" altLang="zh-CN" dirty="0">
                <a:solidFill>
                  <a:schemeClr val="accent2"/>
                </a:solidFill>
              </a:rPr>
              <a:t>7.2 Wireless links and network characteristics</a:t>
            </a:r>
          </a:p>
          <a:p>
            <a:pPr marL="720725" indent="-720725">
              <a:buNone/>
            </a:pPr>
            <a:r>
              <a:rPr lang="en-US" altLang="zh-CN" dirty="0"/>
              <a:t>7.3 </a:t>
            </a:r>
            <a:r>
              <a:rPr lang="en-US" altLang="zh-CN" dirty="0" err="1"/>
              <a:t>WiFi</a:t>
            </a:r>
            <a:r>
              <a:rPr lang="en-US" altLang="zh-CN" dirty="0"/>
              <a:t>: 802.11 wireless LANs</a:t>
            </a:r>
            <a:endParaRPr lang="en-US" altLang="ja-JP" dirty="0"/>
          </a:p>
          <a:p>
            <a:pPr marL="720725" indent="-720725">
              <a:buNone/>
            </a:pPr>
            <a:r>
              <a:rPr lang="en-US" altLang="zh-CN" dirty="0"/>
              <a:t>7.4 Cellular Internet access</a:t>
            </a:r>
          </a:p>
          <a:p>
            <a:pPr marL="720725" indent="-720725">
              <a:buNone/>
            </a:pPr>
            <a:r>
              <a:rPr lang="en-US" altLang="zh-CN" dirty="0"/>
              <a:t>7.5 Mobility management: principles</a:t>
            </a:r>
          </a:p>
          <a:p>
            <a:pPr marL="720725" indent="-720725">
              <a:buNone/>
            </a:pPr>
            <a:r>
              <a:rPr lang="en-US" altLang="zh-CN" dirty="0"/>
              <a:t>7.6 Mobile IP</a:t>
            </a:r>
          </a:p>
          <a:p>
            <a:pPr marL="720725" indent="-720725">
              <a:buNone/>
            </a:pPr>
            <a:r>
              <a:rPr lang="en-US" altLang="zh-CN" dirty="0"/>
              <a:t>7.7 Handling mobility in cellular networks</a:t>
            </a:r>
          </a:p>
          <a:p>
            <a:pPr marL="720725" indent="-720725">
              <a:buNone/>
            </a:pPr>
            <a:r>
              <a:rPr lang="en-US" altLang="zh-CN" dirty="0"/>
              <a:t>7.8 Impact on higher-layer protocols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F6064576-B48C-4F79-B7F8-24D3575254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17</a:t>
            </a:fld>
            <a:endParaRPr lang="en-US" altLang="zh-CN" dirty="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What are the main characteristics of </a:t>
            </a:r>
            <a:r>
              <a:rPr lang="en-US" altLang="zh-CN" dirty="0">
                <a:solidFill>
                  <a:schemeClr val="accent3"/>
                </a:solidFill>
              </a:rPr>
              <a:t>wireless links</a:t>
            </a:r>
            <a:r>
              <a:rPr lang="en-US" altLang="zh-CN" dirty="0"/>
              <a:t>, compared with wired links?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0A840C76-CC46-4768-A15F-B3B454ECA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769371F-0F95-4BDF-9A9A-7FF549C12214}" type="slidenum">
              <a:rPr lang="en-US" altLang="zh-CN" smtClean="0"/>
              <a:t>18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84909146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Wireless Link Characteristics (1)</a:t>
            </a:r>
          </a:p>
        </p:txBody>
      </p:sp>
      <p:sp>
        <p:nvSpPr>
          <p:cNvPr id="491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altLang="zh-CN" sz="2600" dirty="0">
                <a:solidFill>
                  <a:srgbClr val="C00000"/>
                </a:solidFill>
                <a:ea typeface="宋体" panose="02010600030101010101" pitchFamily="2" charset="-122"/>
              </a:rPr>
              <a:t>Differences from wired link</a:t>
            </a:r>
          </a:p>
          <a:p>
            <a:pPr lvl="1"/>
            <a:r>
              <a:rPr lang="en-US" altLang="zh-CN" sz="2200" b="1" u="sng" dirty="0">
                <a:solidFill>
                  <a:srgbClr val="0070C0"/>
                </a:solidFill>
                <a:ea typeface="宋体" panose="02010600030101010101" pitchFamily="2" charset="-122"/>
              </a:rPr>
              <a:t>decreased signal strength</a:t>
            </a:r>
            <a:r>
              <a:rPr lang="en-US" altLang="zh-CN" sz="2200" dirty="0">
                <a:ea typeface="宋体" panose="02010600030101010101" pitchFamily="2" charset="-122"/>
              </a:rPr>
              <a:t>: radio signal attenuates as it propagates through matter (path loss)</a:t>
            </a:r>
          </a:p>
          <a:p>
            <a:pPr lvl="1"/>
            <a:r>
              <a:rPr lang="en-US" altLang="zh-CN" sz="2200" b="1" u="sng" dirty="0">
                <a:solidFill>
                  <a:srgbClr val="0070C0"/>
                </a:solidFill>
                <a:ea typeface="宋体" panose="02010600030101010101" pitchFamily="2" charset="-122"/>
              </a:rPr>
              <a:t>interference from other sources</a:t>
            </a:r>
            <a:r>
              <a:rPr lang="en-US" altLang="zh-CN" sz="2200" dirty="0">
                <a:ea typeface="宋体" panose="02010600030101010101" pitchFamily="2" charset="-122"/>
              </a:rPr>
              <a:t>: standardized wireless network frequencies (e.g., 2.4 GHz) shared by other devices (e.g., phone); devices (motors) interfere as well</a:t>
            </a:r>
          </a:p>
          <a:p>
            <a:pPr lvl="1"/>
            <a:r>
              <a:rPr lang="en-US" altLang="zh-CN" sz="2200" b="1" u="sng" dirty="0">
                <a:solidFill>
                  <a:srgbClr val="0070C0"/>
                </a:solidFill>
                <a:ea typeface="宋体" panose="02010600030101010101" pitchFamily="2" charset="-122"/>
              </a:rPr>
              <a:t>multipath propagation</a:t>
            </a:r>
            <a:r>
              <a:rPr lang="en-US" altLang="zh-CN" sz="2200" b="1" dirty="0">
                <a:ea typeface="宋体" panose="02010600030101010101" pitchFamily="2" charset="-122"/>
              </a:rPr>
              <a:t>: </a:t>
            </a:r>
            <a:r>
              <a:rPr lang="en-US" altLang="zh-CN" sz="2200" dirty="0">
                <a:ea typeface="宋体" panose="02010600030101010101" pitchFamily="2" charset="-122"/>
              </a:rPr>
              <a:t>radio signal reflects off objects ground, arriving ad destination at slightly different times</a:t>
            </a:r>
          </a:p>
          <a:p>
            <a:r>
              <a:rPr lang="en-US" altLang="zh-CN" sz="2600" dirty="0">
                <a:ea typeface="宋体" panose="02010600030101010101" pitchFamily="2" charset="-122"/>
              </a:rPr>
              <a:t>Thus, these differences make communication across (even a point to point) wireless link much more “</a:t>
            </a:r>
            <a:r>
              <a:rPr lang="en-US" altLang="zh-CN" sz="2600" dirty="0">
                <a:solidFill>
                  <a:srgbClr val="C00000"/>
                </a:solidFill>
                <a:ea typeface="宋体" panose="02010600030101010101" pitchFamily="2" charset="-122"/>
              </a:rPr>
              <a:t>difficult</a:t>
            </a:r>
            <a:r>
              <a:rPr lang="en-US" altLang="zh-CN" sz="2600" dirty="0">
                <a:ea typeface="宋体" panose="02010600030101010101" pitchFamily="2" charset="-122"/>
              </a:rPr>
              <a:t>” </a:t>
            </a:r>
          </a:p>
          <a:p>
            <a:endParaRPr lang="en-US" altLang="zh-CN" sz="2600" dirty="0">
              <a:ea typeface="宋体" panose="02010600030101010101" pitchFamily="2" charset="-122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74E13ABA-46C8-4FF6-B7F7-5048CA9E7F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19</a:t>
            </a:fld>
            <a:endParaRPr lang="en-US" altLang="zh-CN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Wireless Link Characteristics (2)</a:t>
            </a:r>
          </a:p>
        </p:txBody>
      </p:sp>
      <p:sp>
        <p:nvSpPr>
          <p:cNvPr id="51203" name="Rectangle 3"/>
          <p:cNvSpPr>
            <a:spLocks noGrp="1" noChangeArrowheads="1"/>
          </p:cNvSpPr>
          <p:nvPr>
            <p:ph sz="half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altLang="zh-CN" sz="2400" dirty="0">
                <a:solidFill>
                  <a:srgbClr val="7030A0"/>
                </a:solidFill>
                <a:ea typeface="宋体" panose="02010600030101010101" pitchFamily="2" charset="-122"/>
              </a:rPr>
              <a:t>SNR: signal-to-noise ratio</a:t>
            </a:r>
          </a:p>
          <a:p>
            <a:pPr lvl="1">
              <a:lnSpc>
                <a:spcPct val="90000"/>
              </a:lnSpc>
            </a:pPr>
            <a:r>
              <a:rPr lang="en-US" altLang="zh-CN" sz="2000" dirty="0">
                <a:ea typeface="宋体" panose="02010600030101010101" pitchFamily="2" charset="-122"/>
              </a:rPr>
              <a:t>larger SNR – easier to extract signal from noise (a “good thing”)</a:t>
            </a:r>
          </a:p>
          <a:p>
            <a:pPr>
              <a:lnSpc>
                <a:spcPct val="90000"/>
              </a:lnSpc>
            </a:pPr>
            <a:r>
              <a:rPr lang="en-US" altLang="zh-CN" sz="2400" dirty="0">
                <a:solidFill>
                  <a:srgbClr val="C00000"/>
                </a:solidFill>
                <a:ea typeface="宋体" panose="02010600030101010101" pitchFamily="2" charset="-122"/>
              </a:rPr>
              <a:t>SNR versus BER tradeoffs</a:t>
            </a:r>
          </a:p>
          <a:p>
            <a:pPr lvl="1">
              <a:lnSpc>
                <a:spcPct val="90000"/>
              </a:lnSpc>
            </a:pPr>
            <a:r>
              <a:rPr lang="en-US" altLang="zh-CN" sz="2000" dirty="0">
                <a:solidFill>
                  <a:srgbClr val="0070C0"/>
                </a:solidFill>
                <a:ea typeface="宋体" panose="02010600030101010101" pitchFamily="2" charset="-122"/>
              </a:rPr>
              <a:t>given physical layer: </a:t>
            </a:r>
            <a:r>
              <a:rPr lang="en-US" altLang="zh-CN" sz="2000" dirty="0">
                <a:ea typeface="宋体" panose="02010600030101010101" pitchFamily="2" charset="-122"/>
              </a:rPr>
              <a:t>increase power -&gt; increase SNR-&gt;decrease BER</a:t>
            </a:r>
          </a:p>
          <a:p>
            <a:pPr lvl="1">
              <a:lnSpc>
                <a:spcPct val="90000"/>
              </a:lnSpc>
            </a:pPr>
            <a:r>
              <a:rPr lang="en-US" altLang="zh-CN" sz="2000" dirty="0">
                <a:solidFill>
                  <a:srgbClr val="0070C0"/>
                </a:solidFill>
                <a:ea typeface="宋体" panose="02010600030101010101" pitchFamily="2" charset="-122"/>
              </a:rPr>
              <a:t>given SNR</a:t>
            </a:r>
            <a:r>
              <a:rPr lang="en-US" altLang="zh-CN" sz="2000" dirty="0">
                <a:ea typeface="宋体" panose="02010600030101010101" pitchFamily="2" charset="-122"/>
              </a:rPr>
              <a:t>: choose physical layer that meets BER requirement, giving highest </a:t>
            </a:r>
            <a:r>
              <a:rPr lang="en-US" altLang="zh-CN" sz="2000" dirty="0" err="1">
                <a:ea typeface="宋体" panose="02010600030101010101" pitchFamily="2" charset="-122"/>
              </a:rPr>
              <a:t>thruput</a:t>
            </a:r>
            <a:endParaRPr lang="en-US" altLang="zh-CN" sz="2000" dirty="0">
              <a:ea typeface="宋体" panose="02010600030101010101" pitchFamily="2" charset="-122"/>
            </a:endParaRPr>
          </a:p>
          <a:p>
            <a:pPr lvl="2">
              <a:lnSpc>
                <a:spcPct val="90000"/>
              </a:lnSpc>
            </a:pPr>
            <a:r>
              <a:rPr lang="en-US" altLang="zh-CN" sz="1700" dirty="0">
                <a:ea typeface="宋体" panose="02010600030101010101" pitchFamily="2" charset="-122"/>
              </a:rPr>
              <a:t>SNR may change with mobility: dynamically adapt physical layer (modulation technique, rate) </a:t>
            </a:r>
          </a:p>
          <a:p>
            <a:pPr lvl="1">
              <a:lnSpc>
                <a:spcPct val="90000"/>
              </a:lnSpc>
            </a:pP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B4C56EAD-C6BF-4EC4-8384-C6A4711138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20</a:t>
            </a:fld>
            <a:endParaRPr lang="en-US" altLang="zh-CN" dirty="0"/>
          </a:p>
        </p:txBody>
      </p:sp>
      <p:sp>
        <p:nvSpPr>
          <p:cNvPr id="51206" name="Freeform 4"/>
          <p:cNvSpPr/>
          <p:nvPr/>
        </p:nvSpPr>
        <p:spPr bwMode="auto">
          <a:xfrm>
            <a:off x="7227888" y="1924050"/>
            <a:ext cx="609600" cy="2527300"/>
          </a:xfrm>
          <a:custGeom>
            <a:avLst/>
            <a:gdLst>
              <a:gd name="T0" fmla="*/ 0 w 384"/>
              <a:gd name="T1" fmla="*/ 0 h 1592"/>
              <a:gd name="T2" fmla="*/ 2147483646 w 384"/>
              <a:gd name="T3" fmla="*/ 2147483646 h 1592"/>
              <a:gd name="T4" fmla="*/ 2147483646 w 384"/>
              <a:gd name="T5" fmla="*/ 2147483646 h 1592"/>
              <a:gd name="T6" fmla="*/ 2147483646 w 384"/>
              <a:gd name="T7" fmla="*/ 2147483646 h 1592"/>
              <a:gd name="T8" fmla="*/ 0 60000 65536"/>
              <a:gd name="T9" fmla="*/ 0 60000 65536"/>
              <a:gd name="T10" fmla="*/ 0 60000 65536"/>
              <a:gd name="T11" fmla="*/ 0 60000 65536"/>
              <a:gd name="T12" fmla="*/ 0 w 384"/>
              <a:gd name="T13" fmla="*/ 0 h 1592"/>
              <a:gd name="T14" fmla="*/ 384 w 384"/>
              <a:gd name="T15" fmla="*/ 1592 h 15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84" h="1592">
                <a:moveTo>
                  <a:pt x="0" y="0"/>
                </a:moveTo>
                <a:cubicBezTo>
                  <a:pt x="66" y="110"/>
                  <a:pt x="133" y="220"/>
                  <a:pt x="184" y="384"/>
                </a:cubicBezTo>
                <a:cubicBezTo>
                  <a:pt x="235" y="548"/>
                  <a:pt x="271" y="783"/>
                  <a:pt x="304" y="984"/>
                </a:cubicBezTo>
                <a:cubicBezTo>
                  <a:pt x="337" y="1185"/>
                  <a:pt x="371" y="1492"/>
                  <a:pt x="384" y="1592"/>
                </a:cubicBezTo>
              </a:path>
            </a:pathLst>
          </a:custGeom>
          <a:noFill/>
          <a:ln w="28575" cmpd="sng">
            <a:solidFill>
              <a:srgbClr val="0000FF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07" name="Freeform 5"/>
          <p:cNvSpPr/>
          <p:nvPr/>
        </p:nvSpPr>
        <p:spPr bwMode="auto">
          <a:xfrm>
            <a:off x="7875588" y="1593850"/>
            <a:ext cx="685800" cy="2857500"/>
          </a:xfrm>
          <a:custGeom>
            <a:avLst/>
            <a:gdLst>
              <a:gd name="T0" fmla="*/ 0 w 432"/>
              <a:gd name="T1" fmla="*/ 0 h 1800"/>
              <a:gd name="T2" fmla="*/ 2147483646 w 432"/>
              <a:gd name="T3" fmla="*/ 2147483646 h 1800"/>
              <a:gd name="T4" fmla="*/ 2147483646 w 432"/>
              <a:gd name="T5" fmla="*/ 2147483646 h 1800"/>
              <a:gd name="T6" fmla="*/ 2147483646 w 432"/>
              <a:gd name="T7" fmla="*/ 2147483646 h 1800"/>
              <a:gd name="T8" fmla="*/ 2147483646 w 432"/>
              <a:gd name="T9" fmla="*/ 2147483646 h 18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32"/>
              <a:gd name="T16" fmla="*/ 0 h 1800"/>
              <a:gd name="T17" fmla="*/ 432 w 432"/>
              <a:gd name="T18" fmla="*/ 1800 h 18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32" h="1800">
                <a:moveTo>
                  <a:pt x="0" y="0"/>
                </a:moveTo>
                <a:cubicBezTo>
                  <a:pt x="62" y="98"/>
                  <a:pt x="125" y="196"/>
                  <a:pt x="168" y="296"/>
                </a:cubicBezTo>
                <a:cubicBezTo>
                  <a:pt x="211" y="396"/>
                  <a:pt x="224" y="451"/>
                  <a:pt x="256" y="600"/>
                </a:cubicBezTo>
                <a:cubicBezTo>
                  <a:pt x="288" y="749"/>
                  <a:pt x="331" y="992"/>
                  <a:pt x="360" y="1192"/>
                </a:cubicBezTo>
                <a:cubicBezTo>
                  <a:pt x="389" y="1392"/>
                  <a:pt x="410" y="1596"/>
                  <a:pt x="432" y="180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08" name="Freeform 6"/>
          <p:cNvSpPr/>
          <p:nvPr/>
        </p:nvSpPr>
        <p:spPr bwMode="auto">
          <a:xfrm>
            <a:off x="8789988" y="1593850"/>
            <a:ext cx="647700" cy="2844800"/>
          </a:xfrm>
          <a:custGeom>
            <a:avLst/>
            <a:gdLst>
              <a:gd name="T0" fmla="*/ 0 w 408"/>
              <a:gd name="T1" fmla="*/ 0 h 1792"/>
              <a:gd name="T2" fmla="*/ 2147483646 w 408"/>
              <a:gd name="T3" fmla="*/ 2147483646 h 1792"/>
              <a:gd name="T4" fmla="*/ 2147483646 w 408"/>
              <a:gd name="T5" fmla="*/ 2147483646 h 1792"/>
              <a:gd name="T6" fmla="*/ 2147483646 w 408"/>
              <a:gd name="T7" fmla="*/ 2147483646 h 1792"/>
              <a:gd name="T8" fmla="*/ 2147483646 w 408"/>
              <a:gd name="T9" fmla="*/ 2147483646 h 1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8"/>
              <a:gd name="T16" fmla="*/ 0 h 1792"/>
              <a:gd name="T17" fmla="*/ 408 w 408"/>
              <a:gd name="T18" fmla="*/ 1792 h 1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8" h="1792">
                <a:moveTo>
                  <a:pt x="0" y="0"/>
                </a:moveTo>
                <a:cubicBezTo>
                  <a:pt x="56" y="98"/>
                  <a:pt x="113" y="197"/>
                  <a:pt x="152" y="296"/>
                </a:cubicBezTo>
                <a:cubicBezTo>
                  <a:pt x="191" y="395"/>
                  <a:pt x="200" y="443"/>
                  <a:pt x="232" y="592"/>
                </a:cubicBezTo>
                <a:cubicBezTo>
                  <a:pt x="264" y="741"/>
                  <a:pt x="315" y="992"/>
                  <a:pt x="344" y="1192"/>
                </a:cubicBezTo>
                <a:cubicBezTo>
                  <a:pt x="373" y="1392"/>
                  <a:pt x="397" y="1691"/>
                  <a:pt x="408" y="1792"/>
                </a:cubicBezTo>
              </a:path>
            </a:pathLst>
          </a:custGeom>
          <a:noFill/>
          <a:ln w="28575" cap="flat" cmpd="sng">
            <a:solidFill>
              <a:srgbClr val="009900"/>
            </a:solidFill>
            <a:prstDash val="sysDot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09" name="Rectangle 7"/>
          <p:cNvSpPr>
            <a:spLocks noChangeArrowheads="1"/>
          </p:cNvSpPr>
          <p:nvPr/>
        </p:nvSpPr>
        <p:spPr bwMode="auto">
          <a:xfrm>
            <a:off x="7219951" y="1581150"/>
            <a:ext cx="2862263" cy="28781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51210" name="Line 8"/>
          <p:cNvSpPr>
            <a:spLocks noChangeShapeType="1"/>
          </p:cNvSpPr>
          <p:nvPr/>
        </p:nvSpPr>
        <p:spPr bwMode="auto">
          <a:xfrm>
            <a:off x="7219951" y="2074863"/>
            <a:ext cx="28479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11" name="Line 9"/>
          <p:cNvSpPr>
            <a:spLocks noChangeShapeType="1"/>
          </p:cNvSpPr>
          <p:nvPr/>
        </p:nvSpPr>
        <p:spPr bwMode="auto">
          <a:xfrm>
            <a:off x="7229476" y="2541588"/>
            <a:ext cx="28479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12" name="Line 10"/>
          <p:cNvSpPr>
            <a:spLocks noChangeShapeType="1"/>
          </p:cNvSpPr>
          <p:nvPr/>
        </p:nvSpPr>
        <p:spPr bwMode="auto">
          <a:xfrm>
            <a:off x="7239001" y="3022600"/>
            <a:ext cx="28479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13" name="Line 11"/>
          <p:cNvSpPr>
            <a:spLocks noChangeShapeType="1"/>
          </p:cNvSpPr>
          <p:nvPr/>
        </p:nvSpPr>
        <p:spPr bwMode="auto">
          <a:xfrm>
            <a:off x="7248526" y="3489325"/>
            <a:ext cx="28479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14" name="Line 12"/>
          <p:cNvSpPr>
            <a:spLocks noChangeShapeType="1"/>
          </p:cNvSpPr>
          <p:nvPr/>
        </p:nvSpPr>
        <p:spPr bwMode="auto">
          <a:xfrm>
            <a:off x="7258051" y="3970338"/>
            <a:ext cx="28479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15" name="Line 13"/>
          <p:cNvSpPr>
            <a:spLocks noChangeShapeType="1"/>
          </p:cNvSpPr>
          <p:nvPr/>
        </p:nvSpPr>
        <p:spPr bwMode="auto">
          <a:xfrm>
            <a:off x="7969250" y="1581150"/>
            <a:ext cx="0" cy="2878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16" name="Line 14"/>
          <p:cNvSpPr>
            <a:spLocks noChangeShapeType="1"/>
          </p:cNvSpPr>
          <p:nvPr/>
        </p:nvSpPr>
        <p:spPr bwMode="auto">
          <a:xfrm>
            <a:off x="8675688" y="1598614"/>
            <a:ext cx="0" cy="28781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17" name="Line 15"/>
          <p:cNvSpPr>
            <a:spLocks noChangeShapeType="1"/>
          </p:cNvSpPr>
          <p:nvPr/>
        </p:nvSpPr>
        <p:spPr bwMode="auto">
          <a:xfrm>
            <a:off x="9382125" y="1587500"/>
            <a:ext cx="0" cy="2878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18" name="Text Box 16"/>
          <p:cNvSpPr txBox="1">
            <a:spLocks noChangeArrowheads="1"/>
          </p:cNvSpPr>
          <p:nvPr/>
        </p:nvSpPr>
        <p:spPr bwMode="auto">
          <a:xfrm>
            <a:off x="7781925" y="4437064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10</a:t>
            </a:r>
            <a:endParaRPr lang="en-US" altLang="zh-CN" sz="1200" baseline="30000" dirty="0">
              <a:latin typeface="+mn-lt"/>
              <a:ea typeface="+mn-ea"/>
            </a:endParaRPr>
          </a:p>
        </p:txBody>
      </p:sp>
      <p:sp>
        <p:nvSpPr>
          <p:cNvPr id="51219" name="Text Box 17"/>
          <p:cNvSpPr txBox="1">
            <a:spLocks noChangeArrowheads="1"/>
          </p:cNvSpPr>
          <p:nvPr/>
        </p:nvSpPr>
        <p:spPr bwMode="auto">
          <a:xfrm>
            <a:off x="8489950" y="4438651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20</a:t>
            </a:r>
            <a:endParaRPr lang="en-US" altLang="zh-CN" sz="1200" baseline="30000" dirty="0">
              <a:latin typeface="+mn-lt"/>
              <a:ea typeface="+mn-ea"/>
            </a:endParaRPr>
          </a:p>
        </p:txBody>
      </p:sp>
      <p:sp>
        <p:nvSpPr>
          <p:cNvPr id="51220" name="Text Box 18"/>
          <p:cNvSpPr txBox="1">
            <a:spLocks noChangeArrowheads="1"/>
          </p:cNvSpPr>
          <p:nvPr/>
        </p:nvSpPr>
        <p:spPr bwMode="auto">
          <a:xfrm>
            <a:off x="9180513" y="4441826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30</a:t>
            </a:r>
            <a:endParaRPr lang="en-US" altLang="zh-CN" sz="1200" baseline="30000" dirty="0">
              <a:latin typeface="+mn-lt"/>
              <a:ea typeface="+mn-ea"/>
            </a:endParaRPr>
          </a:p>
        </p:txBody>
      </p:sp>
      <p:sp>
        <p:nvSpPr>
          <p:cNvPr id="51221" name="Text Box 19"/>
          <p:cNvSpPr txBox="1">
            <a:spLocks noChangeArrowheads="1"/>
          </p:cNvSpPr>
          <p:nvPr/>
        </p:nvSpPr>
        <p:spPr bwMode="auto">
          <a:xfrm>
            <a:off x="9902825" y="4445001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40</a:t>
            </a:r>
            <a:endParaRPr lang="en-US" altLang="zh-CN" sz="1200" baseline="30000" dirty="0">
              <a:latin typeface="+mn-lt"/>
              <a:ea typeface="+mn-ea"/>
            </a:endParaRPr>
          </a:p>
        </p:txBody>
      </p:sp>
      <p:sp>
        <p:nvSpPr>
          <p:cNvPr id="51222" name="Line 20"/>
          <p:cNvSpPr>
            <a:spLocks noChangeShapeType="1"/>
          </p:cNvSpPr>
          <p:nvPr/>
        </p:nvSpPr>
        <p:spPr bwMode="auto">
          <a:xfrm>
            <a:off x="7304088" y="6108700"/>
            <a:ext cx="43180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23" name="Line 21"/>
          <p:cNvSpPr>
            <a:spLocks noChangeShapeType="1"/>
          </p:cNvSpPr>
          <p:nvPr/>
        </p:nvSpPr>
        <p:spPr bwMode="auto">
          <a:xfrm>
            <a:off x="7304088" y="5715000"/>
            <a:ext cx="431800" cy="0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24" name="Line 22"/>
          <p:cNvSpPr>
            <a:spLocks noChangeShapeType="1"/>
          </p:cNvSpPr>
          <p:nvPr/>
        </p:nvSpPr>
        <p:spPr bwMode="auto">
          <a:xfrm>
            <a:off x="7316788" y="5295900"/>
            <a:ext cx="393700" cy="0"/>
          </a:xfrm>
          <a:prstGeom prst="line">
            <a:avLst/>
          </a:prstGeom>
          <a:noFill/>
          <a:ln w="28575">
            <a:solidFill>
              <a:srgbClr val="009900"/>
            </a:solidFill>
            <a:prstDash val="sysDot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51225" name="Text Box 23"/>
          <p:cNvSpPr txBox="1">
            <a:spLocks noChangeArrowheads="1"/>
          </p:cNvSpPr>
          <p:nvPr/>
        </p:nvSpPr>
        <p:spPr bwMode="auto">
          <a:xfrm>
            <a:off x="7715250" y="5162551"/>
            <a:ext cx="139012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QAM256 (8 Mbps)</a:t>
            </a:r>
          </a:p>
        </p:txBody>
      </p:sp>
      <p:sp>
        <p:nvSpPr>
          <p:cNvPr id="51226" name="Text Box 24"/>
          <p:cNvSpPr txBox="1">
            <a:spLocks noChangeArrowheads="1"/>
          </p:cNvSpPr>
          <p:nvPr/>
        </p:nvSpPr>
        <p:spPr bwMode="auto">
          <a:xfrm>
            <a:off x="7702551" y="5554664"/>
            <a:ext cx="130837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QAM16 (4 Mbps)</a:t>
            </a:r>
          </a:p>
        </p:txBody>
      </p:sp>
      <p:sp>
        <p:nvSpPr>
          <p:cNvPr id="51227" name="Text Box 25"/>
          <p:cNvSpPr txBox="1">
            <a:spLocks noChangeArrowheads="1"/>
          </p:cNvSpPr>
          <p:nvPr/>
        </p:nvSpPr>
        <p:spPr bwMode="auto">
          <a:xfrm>
            <a:off x="7718425" y="5961064"/>
            <a:ext cx="12009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BPSK (1 Mbps)</a:t>
            </a:r>
          </a:p>
        </p:txBody>
      </p:sp>
      <p:sp>
        <p:nvSpPr>
          <p:cNvPr id="51228" name="Text Box 26"/>
          <p:cNvSpPr txBox="1">
            <a:spLocks noChangeArrowheads="1"/>
          </p:cNvSpPr>
          <p:nvPr/>
        </p:nvSpPr>
        <p:spPr bwMode="auto">
          <a:xfrm>
            <a:off x="8189914" y="4637089"/>
            <a:ext cx="77296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SNR(dB)</a:t>
            </a:r>
          </a:p>
        </p:txBody>
      </p:sp>
      <p:sp>
        <p:nvSpPr>
          <p:cNvPr id="51229" name="Text Box 27"/>
          <p:cNvSpPr txBox="1">
            <a:spLocks noChangeArrowheads="1"/>
          </p:cNvSpPr>
          <p:nvPr/>
        </p:nvSpPr>
        <p:spPr bwMode="auto">
          <a:xfrm rot="-5400000">
            <a:off x="6380836" y="2910782"/>
            <a:ext cx="48442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BER</a:t>
            </a:r>
          </a:p>
        </p:txBody>
      </p:sp>
      <p:sp>
        <p:nvSpPr>
          <p:cNvPr id="51230" name="Text Box 28"/>
          <p:cNvSpPr txBox="1">
            <a:spLocks noChangeArrowheads="1"/>
          </p:cNvSpPr>
          <p:nvPr/>
        </p:nvSpPr>
        <p:spPr bwMode="auto">
          <a:xfrm>
            <a:off x="6705600" y="1444626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10</a:t>
            </a:r>
            <a:r>
              <a:rPr lang="en-US" altLang="zh-CN" sz="1200" baseline="30000" dirty="0">
                <a:latin typeface="+mn-lt"/>
                <a:ea typeface="+mn-ea"/>
              </a:rPr>
              <a:t>-1</a:t>
            </a:r>
          </a:p>
        </p:txBody>
      </p:sp>
      <p:sp>
        <p:nvSpPr>
          <p:cNvPr id="51231" name="Text Box 29"/>
          <p:cNvSpPr txBox="1">
            <a:spLocks noChangeArrowheads="1"/>
          </p:cNvSpPr>
          <p:nvPr/>
        </p:nvSpPr>
        <p:spPr bwMode="auto">
          <a:xfrm>
            <a:off x="6724650" y="1925639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10</a:t>
            </a:r>
            <a:r>
              <a:rPr lang="en-US" altLang="zh-CN" sz="1200" baseline="30000" dirty="0">
                <a:latin typeface="+mn-lt"/>
                <a:ea typeface="+mn-ea"/>
              </a:rPr>
              <a:t>-2</a:t>
            </a:r>
          </a:p>
        </p:txBody>
      </p:sp>
      <p:sp>
        <p:nvSpPr>
          <p:cNvPr id="51232" name="Text Box 30"/>
          <p:cNvSpPr txBox="1">
            <a:spLocks noChangeArrowheads="1"/>
          </p:cNvSpPr>
          <p:nvPr/>
        </p:nvSpPr>
        <p:spPr bwMode="auto">
          <a:xfrm>
            <a:off x="6715125" y="2392364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10</a:t>
            </a:r>
            <a:r>
              <a:rPr lang="en-US" altLang="zh-CN" sz="1200" baseline="30000" dirty="0">
                <a:latin typeface="+mn-lt"/>
                <a:ea typeface="+mn-ea"/>
              </a:rPr>
              <a:t>-3</a:t>
            </a:r>
          </a:p>
        </p:txBody>
      </p:sp>
      <p:sp>
        <p:nvSpPr>
          <p:cNvPr id="51233" name="Text Box 31"/>
          <p:cNvSpPr txBox="1">
            <a:spLocks noChangeArrowheads="1"/>
          </p:cNvSpPr>
          <p:nvPr/>
        </p:nvSpPr>
        <p:spPr bwMode="auto">
          <a:xfrm>
            <a:off x="6724650" y="3325814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10</a:t>
            </a:r>
            <a:r>
              <a:rPr lang="en-US" altLang="zh-CN" sz="1200" baseline="30000" dirty="0">
                <a:latin typeface="+mn-lt"/>
                <a:ea typeface="+mn-ea"/>
              </a:rPr>
              <a:t>-5</a:t>
            </a:r>
          </a:p>
        </p:txBody>
      </p:sp>
      <p:sp>
        <p:nvSpPr>
          <p:cNvPr id="51234" name="Text Box 32"/>
          <p:cNvSpPr txBox="1">
            <a:spLocks noChangeArrowheads="1"/>
          </p:cNvSpPr>
          <p:nvPr/>
        </p:nvSpPr>
        <p:spPr bwMode="auto">
          <a:xfrm>
            <a:off x="6729413" y="3806826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10</a:t>
            </a:r>
            <a:r>
              <a:rPr lang="en-US" altLang="zh-CN" sz="1200" baseline="30000" dirty="0">
                <a:latin typeface="+mn-lt"/>
                <a:ea typeface="+mn-ea"/>
              </a:rPr>
              <a:t>-6</a:t>
            </a:r>
          </a:p>
        </p:txBody>
      </p:sp>
      <p:sp>
        <p:nvSpPr>
          <p:cNvPr id="51235" name="Text Box 33"/>
          <p:cNvSpPr txBox="1">
            <a:spLocks noChangeArrowheads="1"/>
          </p:cNvSpPr>
          <p:nvPr/>
        </p:nvSpPr>
        <p:spPr bwMode="auto">
          <a:xfrm>
            <a:off x="6719888" y="4302126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10</a:t>
            </a:r>
            <a:r>
              <a:rPr lang="en-US" altLang="zh-CN" sz="1200" baseline="30000" dirty="0">
                <a:latin typeface="+mn-lt"/>
                <a:ea typeface="+mn-ea"/>
              </a:rPr>
              <a:t>-7</a:t>
            </a:r>
          </a:p>
        </p:txBody>
      </p:sp>
      <p:sp>
        <p:nvSpPr>
          <p:cNvPr id="51236" name="Text Box 34"/>
          <p:cNvSpPr txBox="1">
            <a:spLocks noChangeArrowheads="1"/>
          </p:cNvSpPr>
          <p:nvPr/>
        </p:nvSpPr>
        <p:spPr bwMode="auto">
          <a:xfrm>
            <a:off x="6707188" y="2881314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10</a:t>
            </a:r>
            <a:r>
              <a:rPr lang="en-US" altLang="zh-CN" sz="1200" baseline="30000" dirty="0">
                <a:latin typeface="+mn-lt"/>
                <a:ea typeface="+mn-ea"/>
              </a:rPr>
              <a:t>-4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FDMA, TDMA, CDMA</a:t>
            </a:r>
          </a:p>
        </p:txBody>
      </p:sp>
      <p:sp>
        <p:nvSpPr>
          <p:cNvPr id="71683" name="AutoShape 3" descr="graphics/02icon06.gif"/>
          <p:cNvSpPr>
            <a:spLocks noChangeAspect="1" noChangeArrowheads="1"/>
          </p:cNvSpPr>
          <p:nvPr/>
        </p:nvSpPr>
        <p:spPr bwMode="auto">
          <a:xfrm>
            <a:off x="1679576" y="46038"/>
            <a:ext cx="235267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sp>
        <p:nvSpPr>
          <p:cNvPr id="71684" name="AutoShape 4" descr="graphics/02icon06.gif"/>
          <p:cNvSpPr>
            <a:spLocks noChangeAspect="1" noChangeArrowheads="1"/>
          </p:cNvSpPr>
          <p:nvPr/>
        </p:nvSpPr>
        <p:spPr bwMode="auto">
          <a:xfrm>
            <a:off x="3695701" y="3303589"/>
            <a:ext cx="2352675" cy="574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sp>
        <p:nvSpPr>
          <p:cNvPr id="71685" name="AutoShape 5" descr="graphics/02icon06.gif"/>
          <p:cNvSpPr>
            <a:spLocks noChangeAspect="1" noChangeArrowheads="1"/>
          </p:cNvSpPr>
          <p:nvPr/>
        </p:nvSpPr>
        <p:spPr bwMode="auto">
          <a:xfrm>
            <a:off x="1679576" y="46038"/>
            <a:ext cx="235267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76574" y="1377932"/>
            <a:ext cx="7953226" cy="4740593"/>
          </a:xfrm>
          <a:prstGeom prst="rect">
            <a:avLst/>
          </a:prstGeom>
        </p:spPr>
      </p:pic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D498DDA0-E398-448F-8A4D-17D996ED3F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21</a:t>
            </a:fld>
            <a:endParaRPr lang="en-US" altLang="zh-CN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Basic Idea of CDMA</a:t>
            </a:r>
          </a:p>
        </p:txBody>
      </p:sp>
      <p:sp>
        <p:nvSpPr>
          <p:cNvPr id="593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636086" y="2209800"/>
            <a:ext cx="8870547" cy="2964181"/>
          </a:xfrm>
        </p:spPr>
        <p:txBody>
          <a:bodyPr/>
          <a:lstStyle/>
          <a:p>
            <a:r>
              <a:rPr lang="en-US" altLang="zh-CN" dirty="0">
                <a:solidFill>
                  <a:srgbClr val="C00000"/>
                </a:solidFill>
                <a:ea typeface="宋体" panose="02010600030101010101" pitchFamily="2" charset="-122"/>
              </a:rPr>
              <a:t>unique “code” </a:t>
            </a:r>
            <a:r>
              <a:rPr lang="en-US" altLang="zh-CN" dirty="0">
                <a:ea typeface="宋体" panose="02010600030101010101" pitchFamily="2" charset="-122"/>
              </a:rPr>
              <a:t>assigned to each user; i.e., code set partitioning</a:t>
            </a:r>
          </a:p>
          <a:p>
            <a:r>
              <a:rPr lang="en-US" altLang="zh-CN" dirty="0">
                <a:ea typeface="宋体" panose="02010600030101010101" pitchFamily="2" charset="-122"/>
              </a:rPr>
              <a:t>all users </a:t>
            </a:r>
            <a:r>
              <a:rPr lang="en-US" altLang="zh-CN" dirty="0">
                <a:solidFill>
                  <a:srgbClr val="7030A0"/>
                </a:solidFill>
                <a:ea typeface="宋体" panose="02010600030101010101" pitchFamily="2" charset="-122"/>
              </a:rPr>
              <a:t>share same frequency</a:t>
            </a:r>
            <a:r>
              <a:rPr lang="en-US" altLang="zh-CN" dirty="0">
                <a:ea typeface="宋体" panose="02010600030101010101" pitchFamily="2" charset="-122"/>
              </a:rPr>
              <a:t>, but each user uses </a:t>
            </a:r>
            <a:r>
              <a:rPr lang="en-US" altLang="zh-CN" dirty="0">
                <a:solidFill>
                  <a:srgbClr val="0070C0"/>
                </a:solidFill>
                <a:ea typeface="宋体" panose="02010600030101010101" pitchFamily="2" charset="-122"/>
              </a:rPr>
              <a:t>own </a:t>
            </a:r>
            <a:r>
              <a:rPr lang="en-US" altLang="zh-CN" dirty="0">
                <a:ea typeface="宋体" panose="02010600030101010101" pitchFamily="2" charset="-122"/>
              </a:rPr>
              <a:t>code to encode data</a:t>
            </a:r>
          </a:p>
          <a:p>
            <a:r>
              <a:rPr lang="en-US" altLang="zh-CN" dirty="0">
                <a:ea typeface="宋体" panose="02010600030101010101" pitchFamily="2" charset="-122"/>
              </a:rPr>
              <a:t>A receiver uses the sender’s code to recover the sent bits</a:t>
            </a:r>
          </a:p>
        </p:txBody>
      </p:sp>
      <p:sp>
        <p:nvSpPr>
          <p:cNvPr id="2" name="矩形 1"/>
          <p:cNvSpPr/>
          <p:nvPr/>
        </p:nvSpPr>
        <p:spPr>
          <a:xfrm>
            <a:off x="1662508" y="1425476"/>
            <a:ext cx="8844124" cy="584775"/>
          </a:xfrm>
          <a:prstGeom prst="rect">
            <a:avLst/>
          </a:prstGeom>
          <a:solidFill>
            <a:schemeClr val="accent5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zh-CN" sz="3200" b="1" dirty="0">
                <a:solidFill>
                  <a:schemeClr val="bg1"/>
                </a:solidFill>
                <a:latin typeface="+mn-lt"/>
                <a:ea typeface="+mn-ea"/>
              </a:rPr>
              <a:t>Code Division Multiple Access (CDMA)</a:t>
            </a:r>
            <a:endParaRPr lang="zh-CN" altLang="en-US" sz="3200" b="1" dirty="0">
              <a:solidFill>
                <a:schemeClr val="bg1"/>
              </a:solidFill>
              <a:latin typeface="+mn-lt"/>
              <a:ea typeface="+mn-ea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662508" y="5209543"/>
            <a:ext cx="8586392" cy="9048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742950" lvl="1" indent="-285750">
              <a:spcBef>
                <a:spcPct val="20000"/>
              </a:spcBef>
              <a:buClr>
                <a:srgbClr val="000000"/>
              </a:buClr>
              <a:buSzPct val="75000"/>
              <a:buFont typeface="Wingdings" panose="05000000000000000000" pitchFamily="2" charset="2"/>
              <a:buChar char="ü"/>
            </a:pPr>
            <a:r>
              <a:rPr lang="en-US" altLang="zh-CN" kern="0" dirty="0">
                <a:solidFill>
                  <a:srgbClr val="0070C0"/>
                </a:solidFill>
                <a:latin typeface="+mn-lt"/>
                <a:ea typeface="宋体" panose="02010600030101010101" pitchFamily="2" charset="-122"/>
              </a:rPr>
              <a:t>encoded signal </a:t>
            </a:r>
            <a:r>
              <a:rPr lang="en-US" altLang="zh-CN" kern="0" dirty="0">
                <a:solidFill>
                  <a:srgbClr val="000000"/>
                </a:solidFill>
                <a:latin typeface="+mn-lt"/>
                <a:ea typeface="宋体" panose="02010600030101010101" pitchFamily="2" charset="-122"/>
              </a:rPr>
              <a:t>= (original data) X (chipping sequence)</a:t>
            </a:r>
          </a:p>
          <a:p>
            <a:pPr marL="742950" lvl="1" indent="-285750">
              <a:spcBef>
                <a:spcPct val="20000"/>
              </a:spcBef>
              <a:buClr>
                <a:srgbClr val="000000"/>
              </a:buClr>
              <a:buSzPct val="75000"/>
              <a:buFont typeface="Wingdings" panose="05000000000000000000" pitchFamily="2" charset="2"/>
              <a:buChar char="ü"/>
            </a:pPr>
            <a:r>
              <a:rPr lang="en-US" altLang="zh-CN" kern="0" dirty="0">
                <a:solidFill>
                  <a:srgbClr val="0070C0"/>
                </a:solidFill>
                <a:latin typeface="+mn-lt"/>
                <a:ea typeface="宋体" panose="02010600030101010101" pitchFamily="2" charset="-122"/>
              </a:rPr>
              <a:t>decoding</a:t>
            </a:r>
            <a:r>
              <a:rPr lang="en-US" altLang="zh-CN" kern="0" dirty="0">
                <a:solidFill>
                  <a:srgbClr val="000000"/>
                </a:solidFill>
                <a:latin typeface="+mn-lt"/>
                <a:ea typeface="宋体" panose="02010600030101010101" pitchFamily="2" charset="-122"/>
              </a:rPr>
              <a:t>: inner-product of encoded signal and chipping sequence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6B2D8417-CFC4-42DB-89DD-CEAD400B03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22</a:t>
            </a:fld>
            <a:endParaRPr lang="en-US" altLang="zh-CN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CDMA Encode/Decode: </a:t>
            </a:r>
            <a:r>
              <a:rPr lang="en-US" altLang="zh-CN" b="1" dirty="0"/>
              <a:t>One</a:t>
            </a:r>
            <a:r>
              <a:rPr lang="en-US" altLang="zh-CN" dirty="0"/>
              <a:t> Sender</a:t>
            </a:r>
          </a:p>
        </p:txBody>
      </p:sp>
      <p:sp>
        <p:nvSpPr>
          <p:cNvPr id="67589" name="Line 6"/>
          <p:cNvSpPr>
            <a:spLocks noChangeShapeType="1"/>
          </p:cNvSpPr>
          <p:nvPr/>
        </p:nvSpPr>
        <p:spPr bwMode="auto">
          <a:xfrm>
            <a:off x="4743450" y="1552576"/>
            <a:ext cx="0" cy="1624013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590" name="Line 9"/>
          <p:cNvSpPr>
            <a:spLocks noChangeShapeType="1"/>
          </p:cNvSpPr>
          <p:nvPr/>
        </p:nvSpPr>
        <p:spPr bwMode="auto">
          <a:xfrm>
            <a:off x="5800725" y="1528763"/>
            <a:ext cx="0" cy="16240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591" name="Text Box 10"/>
          <p:cNvSpPr txBox="1">
            <a:spLocks noChangeArrowheads="1"/>
          </p:cNvSpPr>
          <p:nvPr/>
        </p:nvSpPr>
        <p:spPr bwMode="auto">
          <a:xfrm>
            <a:off x="3913189" y="2960688"/>
            <a:ext cx="58541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slot 1</a:t>
            </a:r>
          </a:p>
        </p:txBody>
      </p:sp>
      <p:sp>
        <p:nvSpPr>
          <p:cNvPr id="67592" name="Text Box 11"/>
          <p:cNvSpPr txBox="1">
            <a:spLocks noChangeArrowheads="1"/>
          </p:cNvSpPr>
          <p:nvPr/>
        </p:nvSpPr>
        <p:spPr bwMode="auto">
          <a:xfrm>
            <a:off x="4932364" y="2965450"/>
            <a:ext cx="58541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slot 0</a:t>
            </a:r>
          </a:p>
        </p:txBody>
      </p:sp>
      <p:grpSp>
        <p:nvGrpSpPr>
          <p:cNvPr id="2" name="Group 150"/>
          <p:cNvGrpSpPr/>
          <p:nvPr/>
        </p:nvGrpSpPr>
        <p:grpSpPr bwMode="auto">
          <a:xfrm>
            <a:off x="3608389" y="1462088"/>
            <a:ext cx="1254125" cy="1624012"/>
            <a:chOff x="1313" y="921"/>
            <a:chExt cx="790" cy="1023"/>
          </a:xfrm>
        </p:grpSpPr>
        <p:sp>
          <p:nvSpPr>
            <p:cNvPr id="67846" name="Line 5"/>
            <p:cNvSpPr>
              <a:spLocks noChangeShapeType="1"/>
            </p:cNvSpPr>
            <p:nvPr/>
          </p:nvSpPr>
          <p:spPr bwMode="auto">
            <a:xfrm>
              <a:off x="1350" y="921"/>
              <a:ext cx="0" cy="1023"/>
            </a:xfrm>
            <a:prstGeom prst="line">
              <a:avLst/>
            </a:prstGeom>
            <a:noFill/>
            <a:ln w="12700">
              <a:solidFill>
                <a:schemeClr val="accent2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67847" name="Rectangle 12"/>
            <p:cNvSpPr>
              <a:spLocks noChangeArrowheads="1"/>
            </p:cNvSpPr>
            <p:nvPr/>
          </p:nvSpPr>
          <p:spPr bwMode="auto">
            <a:xfrm>
              <a:off x="1350" y="1218"/>
              <a:ext cx="678" cy="135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67848" name="Text Box 15"/>
            <p:cNvSpPr txBox="1">
              <a:spLocks noChangeArrowheads="1"/>
            </p:cNvSpPr>
            <p:nvPr/>
          </p:nvSpPr>
          <p:spPr bwMode="auto">
            <a:xfrm>
              <a:off x="1436" y="1194"/>
              <a:ext cx="35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latin typeface="+mn-lt"/>
                  <a:ea typeface="+mn-ea"/>
                  <a:cs typeface="Arial" panose="020B0604020202020204" pitchFamily="34" charset="0"/>
                </a:rPr>
                <a:t>d</a:t>
              </a:r>
              <a:r>
                <a:rPr lang="en-US" altLang="zh-CN" sz="1200" baseline="-25000" dirty="0">
                  <a:latin typeface="+mn-lt"/>
                  <a:ea typeface="+mn-ea"/>
                  <a:cs typeface="Arial" panose="020B0604020202020204" pitchFamily="34" charset="0"/>
                </a:rPr>
                <a:t>1</a:t>
              </a:r>
              <a:r>
                <a:rPr lang="en-US" altLang="zh-CN" sz="1200" dirty="0">
                  <a:latin typeface="+mn-lt"/>
                  <a:ea typeface="+mn-ea"/>
                  <a:cs typeface="Arial" panose="020B0604020202020204" pitchFamily="34" charset="0"/>
                </a:rPr>
                <a:t> = -1</a:t>
              </a:r>
            </a:p>
          </p:txBody>
        </p:sp>
        <p:grpSp>
          <p:nvGrpSpPr>
            <p:cNvPr id="67849" name="Group 44"/>
            <p:cNvGrpSpPr/>
            <p:nvPr/>
          </p:nvGrpSpPr>
          <p:grpSpPr bwMode="auto">
            <a:xfrm>
              <a:off x="1313" y="1534"/>
              <a:ext cx="790" cy="307"/>
              <a:chOff x="1313" y="1534"/>
              <a:chExt cx="790" cy="307"/>
            </a:xfrm>
          </p:grpSpPr>
          <p:sp>
            <p:nvSpPr>
              <p:cNvPr id="67850" name="Text Box 17"/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851" name="Group 22"/>
              <p:cNvGrpSpPr/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7873" name="Rectangle 18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874" name="Line 20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875" name="Line 21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67852" name="Group 23"/>
              <p:cNvGrpSpPr/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7870" name="Rectangle 24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871" name="Line 25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872" name="Line 26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sp>
            <p:nvSpPr>
              <p:cNvPr id="67853" name="Rectangle 27"/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854" name="Rectangle 28"/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855" name="Text Box 29"/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856" name="Text Box 30"/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857" name="Text Box 31"/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858" name="Group 34"/>
              <p:cNvGrpSpPr/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7868" name="Text Box 32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869" name="Text Box 33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859" name="Group 35"/>
              <p:cNvGrpSpPr/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7866" name="Text Box 36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867" name="Text Box 37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860" name="Group 38"/>
              <p:cNvGrpSpPr/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7864" name="Text Box 39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865" name="Text Box 40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861" name="Group 41"/>
              <p:cNvGrpSpPr/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7862" name="Text Box 42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863" name="Text Box 43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</p:grpSp>
      </p:grpSp>
      <p:sp>
        <p:nvSpPr>
          <p:cNvPr id="67594" name="Oval 74"/>
          <p:cNvSpPr>
            <a:spLocks noChangeArrowheads="1"/>
          </p:cNvSpPr>
          <p:nvPr/>
        </p:nvSpPr>
        <p:spPr bwMode="auto">
          <a:xfrm>
            <a:off x="6196013" y="1855788"/>
            <a:ext cx="419100" cy="423862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67595" name="Text Box 75"/>
          <p:cNvSpPr txBox="1">
            <a:spLocks noChangeArrowheads="1"/>
          </p:cNvSpPr>
          <p:nvPr/>
        </p:nvSpPr>
        <p:spPr bwMode="auto">
          <a:xfrm>
            <a:off x="4604945" y="1177409"/>
            <a:ext cx="100059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 err="1">
                <a:latin typeface="+mn-lt"/>
                <a:ea typeface="+mn-ea"/>
                <a:cs typeface="Arial" panose="020B0604020202020204" pitchFamily="34" charset="0"/>
              </a:rPr>
              <a:t>Z</a:t>
            </a:r>
            <a:r>
              <a:rPr lang="en-US" altLang="zh-CN" sz="1800" baseline="-25000" dirty="0" err="1">
                <a:latin typeface="+mn-lt"/>
                <a:ea typeface="+mn-ea"/>
                <a:cs typeface="Arial" panose="020B0604020202020204" pitchFamily="34" charset="0"/>
              </a:rPr>
              <a:t>i,m</a:t>
            </a:r>
            <a:r>
              <a:rPr lang="en-US" altLang="zh-CN" sz="1800" dirty="0">
                <a:latin typeface="+mn-lt"/>
                <a:ea typeface="+mn-ea"/>
                <a:cs typeface="Arial" panose="020B0604020202020204" pitchFamily="34" charset="0"/>
              </a:rPr>
              <a:t>= d</a:t>
            </a:r>
            <a:r>
              <a:rPr lang="en-US" altLang="zh-CN" sz="1800" baseline="-25000" dirty="0">
                <a:latin typeface="+mn-lt"/>
                <a:ea typeface="+mn-ea"/>
                <a:cs typeface="Arial" panose="020B0604020202020204" pitchFamily="34" charset="0"/>
              </a:rPr>
              <a:t>i</a:t>
            </a:r>
            <a:r>
              <a:rPr lang="en-US" altLang="zh-CN" sz="1800" baseline="30000" dirty="0">
                <a:latin typeface="+mn-lt"/>
                <a:ea typeface="+mn-ea"/>
                <a:cs typeface="Arial" panose="020B0604020202020204" pitchFamily="34" charset="0"/>
              </a:rPr>
              <a:t>.</a:t>
            </a:r>
            <a:r>
              <a:rPr lang="en-US" altLang="zh-CN" sz="1800" dirty="0">
                <a:latin typeface="+mn-lt"/>
                <a:ea typeface="+mn-ea"/>
                <a:cs typeface="Arial" panose="020B0604020202020204" pitchFamily="34" charset="0"/>
              </a:rPr>
              <a:t>c</a:t>
            </a:r>
            <a:r>
              <a:rPr lang="en-US" altLang="zh-CN" sz="1800" baseline="-25000" dirty="0">
                <a:latin typeface="+mn-lt"/>
                <a:ea typeface="+mn-ea"/>
                <a:cs typeface="Arial" panose="020B0604020202020204" pitchFamily="34" charset="0"/>
              </a:rPr>
              <a:t>m</a:t>
            </a:r>
          </a:p>
        </p:txBody>
      </p:sp>
      <p:sp>
        <p:nvSpPr>
          <p:cNvPr id="67596" name="Line 72"/>
          <p:cNvSpPr>
            <a:spLocks noChangeShapeType="1"/>
          </p:cNvSpPr>
          <p:nvPr/>
        </p:nvSpPr>
        <p:spPr bwMode="auto">
          <a:xfrm>
            <a:off x="5843589" y="1985963"/>
            <a:ext cx="319087" cy="47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597" name="Line 73"/>
          <p:cNvSpPr>
            <a:spLocks noChangeShapeType="1"/>
          </p:cNvSpPr>
          <p:nvPr/>
        </p:nvSpPr>
        <p:spPr bwMode="auto">
          <a:xfrm flipV="1">
            <a:off x="5857876" y="2251076"/>
            <a:ext cx="403225" cy="43021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0" name="Group 149"/>
          <p:cNvGrpSpPr/>
          <p:nvPr/>
        </p:nvGrpSpPr>
        <p:grpSpPr bwMode="auto">
          <a:xfrm>
            <a:off x="4665664" y="1695451"/>
            <a:ext cx="1254125" cy="1236663"/>
            <a:chOff x="1979" y="1068"/>
            <a:chExt cx="790" cy="779"/>
          </a:xfrm>
        </p:grpSpPr>
        <p:sp>
          <p:nvSpPr>
            <p:cNvPr id="67817" name="Rectangle 13"/>
            <p:cNvSpPr>
              <a:spLocks noChangeArrowheads="1"/>
            </p:cNvSpPr>
            <p:nvPr/>
          </p:nvSpPr>
          <p:spPr bwMode="auto">
            <a:xfrm>
              <a:off x="2028" y="1092"/>
              <a:ext cx="669" cy="135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67818" name="Text Box 16"/>
            <p:cNvSpPr txBox="1">
              <a:spLocks noChangeArrowheads="1"/>
            </p:cNvSpPr>
            <p:nvPr/>
          </p:nvSpPr>
          <p:spPr bwMode="auto">
            <a:xfrm>
              <a:off x="2186" y="1068"/>
              <a:ext cx="32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latin typeface="+mn-lt"/>
                  <a:ea typeface="+mn-ea"/>
                  <a:cs typeface="Arial" panose="020B0604020202020204" pitchFamily="34" charset="0"/>
                </a:rPr>
                <a:t>d</a:t>
              </a:r>
              <a:r>
                <a:rPr lang="en-US" altLang="zh-CN" sz="1200" baseline="-25000" dirty="0">
                  <a:latin typeface="+mn-lt"/>
                  <a:ea typeface="+mn-ea"/>
                  <a:cs typeface="Arial" panose="020B0604020202020204" pitchFamily="34" charset="0"/>
                </a:rPr>
                <a:t>0</a:t>
              </a:r>
              <a:r>
                <a:rPr lang="en-US" altLang="zh-CN" sz="1200" dirty="0">
                  <a:latin typeface="+mn-lt"/>
                  <a:ea typeface="+mn-ea"/>
                  <a:cs typeface="Arial" panose="020B0604020202020204" pitchFamily="34" charset="0"/>
                </a:rPr>
                <a:t> = 1</a:t>
              </a:r>
            </a:p>
          </p:txBody>
        </p:sp>
        <p:grpSp>
          <p:nvGrpSpPr>
            <p:cNvPr id="67819" name="Group 45"/>
            <p:cNvGrpSpPr/>
            <p:nvPr/>
          </p:nvGrpSpPr>
          <p:grpSpPr bwMode="auto">
            <a:xfrm>
              <a:off x="1979" y="1540"/>
              <a:ext cx="790" cy="307"/>
              <a:chOff x="1313" y="1534"/>
              <a:chExt cx="790" cy="307"/>
            </a:xfrm>
          </p:grpSpPr>
          <p:sp>
            <p:nvSpPr>
              <p:cNvPr id="67820" name="Text Box 46"/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821" name="Group 47"/>
              <p:cNvGrpSpPr/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7843" name="Rectangle 48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844" name="Line 49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845" name="Line 50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67822" name="Group 51"/>
              <p:cNvGrpSpPr/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7840" name="Rectangle 52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841" name="Line 53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842" name="Line 54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sp>
            <p:nvSpPr>
              <p:cNvPr id="67823" name="Rectangle 55"/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824" name="Rectangle 56"/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825" name="Text Box 57"/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826" name="Text Box 58"/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827" name="Text Box 59"/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828" name="Group 60"/>
              <p:cNvGrpSpPr/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7838" name="Text Box 61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839" name="Text Box 62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829" name="Group 63"/>
              <p:cNvGrpSpPr/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7836" name="Text Box 64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837" name="Text Box 65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830" name="Group 66"/>
              <p:cNvGrpSpPr/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7834" name="Text Box 67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835" name="Text Box 68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831" name="Group 69"/>
              <p:cNvGrpSpPr/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7832" name="Text Box 70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833" name="Text Box 71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18" name="Group 76"/>
          <p:cNvGrpSpPr/>
          <p:nvPr/>
        </p:nvGrpSpPr>
        <p:grpSpPr bwMode="auto">
          <a:xfrm>
            <a:off x="7985126" y="1830388"/>
            <a:ext cx="1254125" cy="487362"/>
            <a:chOff x="1313" y="1534"/>
            <a:chExt cx="790" cy="307"/>
          </a:xfrm>
        </p:grpSpPr>
        <p:sp>
          <p:nvSpPr>
            <p:cNvPr id="67791" name="Text Box 77"/>
            <p:cNvSpPr txBox="1">
              <a:spLocks noChangeArrowheads="1"/>
            </p:cNvSpPr>
            <p:nvPr/>
          </p:nvSpPr>
          <p:spPr bwMode="auto">
            <a:xfrm>
              <a:off x="1313" y="1534"/>
              <a:ext cx="1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 dirty="0">
                  <a:latin typeface="+mn-lt"/>
                  <a:ea typeface="+mn-ea"/>
                  <a:cs typeface="Arial" panose="020B0604020202020204" pitchFamily="34" charset="0"/>
                </a:rPr>
                <a:t>1</a:t>
              </a:r>
            </a:p>
          </p:txBody>
        </p:sp>
        <p:grpSp>
          <p:nvGrpSpPr>
            <p:cNvPr id="67792" name="Group 78"/>
            <p:cNvGrpSpPr/>
            <p:nvPr/>
          </p:nvGrpSpPr>
          <p:grpSpPr bwMode="auto">
            <a:xfrm>
              <a:off x="1353" y="1539"/>
              <a:ext cx="258" cy="147"/>
              <a:chOff x="1353" y="1539"/>
              <a:chExt cx="258" cy="144"/>
            </a:xfrm>
          </p:grpSpPr>
          <p:sp>
            <p:nvSpPr>
              <p:cNvPr id="67814" name="Rectangle 79"/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815" name="Line 80"/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67816" name="Line 81"/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67793" name="Group 82"/>
            <p:cNvGrpSpPr/>
            <p:nvPr/>
          </p:nvGrpSpPr>
          <p:grpSpPr bwMode="auto">
            <a:xfrm>
              <a:off x="1773" y="1686"/>
              <a:ext cx="258" cy="144"/>
              <a:chOff x="1353" y="1539"/>
              <a:chExt cx="258" cy="144"/>
            </a:xfrm>
          </p:grpSpPr>
          <p:sp>
            <p:nvSpPr>
              <p:cNvPr id="67811" name="Rectangle 83"/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812" name="Line 84"/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67813" name="Line 85"/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67794" name="Rectangle 86"/>
            <p:cNvSpPr>
              <a:spLocks noChangeArrowheads="1"/>
            </p:cNvSpPr>
            <p:nvPr/>
          </p:nvSpPr>
          <p:spPr bwMode="auto">
            <a:xfrm>
              <a:off x="1611" y="1686"/>
              <a:ext cx="81" cy="14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67795" name="Rectangle 87"/>
            <p:cNvSpPr>
              <a:spLocks noChangeArrowheads="1"/>
            </p:cNvSpPr>
            <p:nvPr/>
          </p:nvSpPr>
          <p:spPr bwMode="auto">
            <a:xfrm>
              <a:off x="1692" y="1536"/>
              <a:ext cx="81" cy="15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67796" name="Text Box 88"/>
            <p:cNvSpPr txBox="1">
              <a:spLocks noChangeArrowheads="1"/>
            </p:cNvSpPr>
            <p:nvPr/>
          </p:nvSpPr>
          <p:spPr bwMode="auto">
            <a:xfrm>
              <a:off x="1391" y="1534"/>
              <a:ext cx="1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 dirty="0">
                  <a:latin typeface="+mn-lt"/>
                  <a:ea typeface="+mn-ea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67797" name="Text Box 89"/>
            <p:cNvSpPr txBox="1">
              <a:spLocks noChangeArrowheads="1"/>
            </p:cNvSpPr>
            <p:nvPr/>
          </p:nvSpPr>
          <p:spPr bwMode="auto">
            <a:xfrm>
              <a:off x="1478" y="1534"/>
              <a:ext cx="1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 dirty="0">
                  <a:latin typeface="+mn-lt"/>
                  <a:ea typeface="+mn-ea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67798" name="Text Box 90"/>
            <p:cNvSpPr txBox="1">
              <a:spLocks noChangeArrowheads="1"/>
            </p:cNvSpPr>
            <p:nvPr/>
          </p:nvSpPr>
          <p:spPr bwMode="auto">
            <a:xfrm>
              <a:off x="1652" y="1540"/>
              <a:ext cx="196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 dirty="0">
                  <a:latin typeface="+mn-lt"/>
                  <a:ea typeface="+mn-ea"/>
                  <a:cs typeface="Arial" panose="020B0604020202020204" pitchFamily="34" charset="0"/>
                </a:rPr>
                <a:t>1</a:t>
              </a:r>
            </a:p>
          </p:txBody>
        </p:sp>
        <p:grpSp>
          <p:nvGrpSpPr>
            <p:cNvPr id="67799" name="Group 91"/>
            <p:cNvGrpSpPr/>
            <p:nvPr/>
          </p:nvGrpSpPr>
          <p:grpSpPr bwMode="auto">
            <a:xfrm>
              <a:off x="1565" y="1684"/>
              <a:ext cx="211" cy="157"/>
              <a:chOff x="857" y="1909"/>
              <a:chExt cx="211" cy="157"/>
            </a:xfrm>
          </p:grpSpPr>
          <p:sp>
            <p:nvSpPr>
              <p:cNvPr id="67809" name="Text Box 92"/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810" name="Text Box 93"/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-</a:t>
                </a:r>
              </a:p>
            </p:txBody>
          </p:sp>
        </p:grpSp>
        <p:grpSp>
          <p:nvGrpSpPr>
            <p:cNvPr id="67800" name="Group 94"/>
            <p:cNvGrpSpPr/>
            <p:nvPr/>
          </p:nvGrpSpPr>
          <p:grpSpPr bwMode="auto">
            <a:xfrm>
              <a:off x="1730" y="1684"/>
              <a:ext cx="211" cy="157"/>
              <a:chOff x="857" y="1909"/>
              <a:chExt cx="211" cy="157"/>
            </a:xfrm>
          </p:grpSpPr>
          <p:sp>
            <p:nvSpPr>
              <p:cNvPr id="67807" name="Text Box 95"/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808" name="Text Box 96"/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-</a:t>
                </a:r>
              </a:p>
            </p:txBody>
          </p:sp>
        </p:grpSp>
        <p:grpSp>
          <p:nvGrpSpPr>
            <p:cNvPr id="67801" name="Group 97"/>
            <p:cNvGrpSpPr/>
            <p:nvPr/>
          </p:nvGrpSpPr>
          <p:grpSpPr bwMode="auto">
            <a:xfrm>
              <a:off x="1808" y="1684"/>
              <a:ext cx="211" cy="157"/>
              <a:chOff x="857" y="1909"/>
              <a:chExt cx="211" cy="157"/>
            </a:xfrm>
          </p:grpSpPr>
          <p:sp>
            <p:nvSpPr>
              <p:cNvPr id="67805" name="Text Box 98"/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806" name="Text Box 99"/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-</a:t>
                </a:r>
              </a:p>
            </p:txBody>
          </p:sp>
        </p:grpSp>
        <p:grpSp>
          <p:nvGrpSpPr>
            <p:cNvPr id="67802" name="Group 100"/>
            <p:cNvGrpSpPr/>
            <p:nvPr/>
          </p:nvGrpSpPr>
          <p:grpSpPr bwMode="auto">
            <a:xfrm>
              <a:off x="1892" y="1681"/>
              <a:ext cx="211" cy="157"/>
              <a:chOff x="857" y="1909"/>
              <a:chExt cx="211" cy="157"/>
            </a:xfrm>
          </p:grpSpPr>
          <p:sp>
            <p:nvSpPr>
              <p:cNvPr id="67803" name="Text Box 101"/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804" name="Text Box 102"/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-</a:t>
                </a:r>
              </a:p>
            </p:txBody>
          </p:sp>
        </p:grpSp>
      </p:grpSp>
      <p:grpSp>
        <p:nvGrpSpPr>
          <p:cNvPr id="25" name="Group 136"/>
          <p:cNvGrpSpPr/>
          <p:nvPr/>
        </p:nvGrpSpPr>
        <p:grpSpPr bwMode="auto">
          <a:xfrm>
            <a:off x="6884988" y="1830388"/>
            <a:ext cx="1249362" cy="487362"/>
            <a:chOff x="4928" y="1534"/>
            <a:chExt cx="787" cy="307"/>
          </a:xfrm>
        </p:grpSpPr>
        <p:grpSp>
          <p:nvGrpSpPr>
            <p:cNvPr id="67760" name="Group 134"/>
            <p:cNvGrpSpPr/>
            <p:nvPr/>
          </p:nvGrpSpPr>
          <p:grpSpPr bwMode="auto">
            <a:xfrm>
              <a:off x="5354" y="1534"/>
              <a:ext cx="361" cy="154"/>
              <a:chOff x="5009" y="1132"/>
              <a:chExt cx="361" cy="154"/>
            </a:xfrm>
          </p:grpSpPr>
          <p:sp>
            <p:nvSpPr>
              <p:cNvPr id="67784" name="Text Box 104"/>
              <p:cNvSpPr txBox="1">
                <a:spLocks noChangeArrowheads="1"/>
              </p:cNvSpPr>
              <p:nvPr/>
            </p:nvSpPr>
            <p:spPr bwMode="auto">
              <a:xfrm>
                <a:off x="5009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785" name="Group 105"/>
              <p:cNvGrpSpPr/>
              <p:nvPr/>
            </p:nvGrpSpPr>
            <p:grpSpPr bwMode="auto">
              <a:xfrm>
                <a:off x="5049" y="1137"/>
                <a:ext cx="258" cy="147"/>
                <a:chOff x="1353" y="1539"/>
                <a:chExt cx="258" cy="144"/>
              </a:xfrm>
            </p:grpSpPr>
            <p:sp>
              <p:nvSpPr>
                <p:cNvPr id="67788" name="Rectangle 106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89" name="Line 107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90" name="Line 108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sp>
            <p:nvSpPr>
              <p:cNvPr id="67786" name="Text Box 115"/>
              <p:cNvSpPr txBox="1">
                <a:spLocks noChangeArrowheads="1"/>
              </p:cNvSpPr>
              <p:nvPr/>
            </p:nvSpPr>
            <p:spPr bwMode="auto">
              <a:xfrm>
                <a:off x="5087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787" name="Text Box 116"/>
              <p:cNvSpPr txBox="1">
                <a:spLocks noChangeArrowheads="1"/>
              </p:cNvSpPr>
              <p:nvPr/>
            </p:nvSpPr>
            <p:spPr bwMode="auto">
              <a:xfrm>
                <a:off x="5174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67761" name="Group 135"/>
            <p:cNvGrpSpPr/>
            <p:nvPr/>
          </p:nvGrpSpPr>
          <p:grpSpPr bwMode="auto">
            <a:xfrm>
              <a:off x="4928" y="1536"/>
              <a:ext cx="550" cy="305"/>
              <a:chOff x="5114" y="1518"/>
              <a:chExt cx="550" cy="305"/>
            </a:xfrm>
          </p:grpSpPr>
          <p:grpSp>
            <p:nvGrpSpPr>
              <p:cNvPr id="67762" name="Group 133"/>
              <p:cNvGrpSpPr/>
              <p:nvPr/>
            </p:nvGrpSpPr>
            <p:grpSpPr bwMode="auto">
              <a:xfrm>
                <a:off x="5375" y="1518"/>
                <a:ext cx="196" cy="158"/>
                <a:chOff x="5378" y="1518"/>
                <a:chExt cx="196" cy="158"/>
              </a:xfrm>
            </p:grpSpPr>
            <p:sp>
              <p:nvSpPr>
                <p:cNvPr id="67782" name="Rectangle 114"/>
                <p:cNvSpPr>
                  <a:spLocks noChangeArrowheads="1"/>
                </p:cNvSpPr>
                <p:nvPr/>
              </p:nvSpPr>
              <p:spPr bwMode="auto">
                <a:xfrm>
                  <a:off x="5418" y="1518"/>
                  <a:ext cx="81" cy="150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83" name="Text Box 117"/>
                <p:cNvSpPr txBox="1">
                  <a:spLocks noChangeArrowheads="1"/>
                </p:cNvSpPr>
                <p:nvPr/>
              </p:nvSpPr>
              <p:spPr bwMode="auto">
                <a:xfrm>
                  <a:off x="5378" y="152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grpSp>
            <p:nvGrpSpPr>
              <p:cNvPr id="67763" name="Group 132"/>
              <p:cNvGrpSpPr/>
              <p:nvPr/>
            </p:nvGrpSpPr>
            <p:grpSpPr bwMode="auto">
              <a:xfrm>
                <a:off x="5453" y="1666"/>
                <a:ext cx="211" cy="157"/>
                <a:chOff x="5261" y="1282"/>
                <a:chExt cx="211" cy="157"/>
              </a:xfrm>
            </p:grpSpPr>
            <p:sp>
              <p:nvSpPr>
                <p:cNvPr id="67778" name="Rectangle 113"/>
                <p:cNvSpPr>
                  <a:spLocks noChangeArrowheads="1"/>
                </p:cNvSpPr>
                <p:nvPr/>
              </p:nvSpPr>
              <p:spPr bwMode="auto">
                <a:xfrm>
                  <a:off x="5307" y="1284"/>
                  <a:ext cx="81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67779" name="Group 118"/>
                <p:cNvGrpSpPr/>
                <p:nvPr/>
              </p:nvGrpSpPr>
              <p:grpSpPr bwMode="auto">
                <a:xfrm>
                  <a:off x="5261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67780" name="Text Box 11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1000" dirty="0">
                        <a:latin typeface="+mn-lt"/>
                        <a:ea typeface="+mn-ea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  <p:sp>
                <p:nvSpPr>
                  <p:cNvPr id="67781" name="Text Box 12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1000" dirty="0">
                        <a:latin typeface="+mn-lt"/>
                        <a:ea typeface="+mn-ea"/>
                        <a:cs typeface="Arial" panose="020B0604020202020204" pitchFamily="34" charset="0"/>
                      </a:rPr>
                      <a:t>-</a:t>
                    </a:r>
                  </a:p>
                </p:txBody>
              </p:sp>
            </p:grpSp>
          </p:grpSp>
          <p:grpSp>
            <p:nvGrpSpPr>
              <p:cNvPr id="67764" name="Group 131"/>
              <p:cNvGrpSpPr/>
              <p:nvPr/>
            </p:nvGrpSpPr>
            <p:grpSpPr bwMode="auto">
              <a:xfrm>
                <a:off x="5114" y="1663"/>
                <a:ext cx="373" cy="160"/>
                <a:chOff x="5426" y="1279"/>
                <a:chExt cx="373" cy="160"/>
              </a:xfrm>
            </p:grpSpPr>
            <p:grpSp>
              <p:nvGrpSpPr>
                <p:cNvPr id="67765" name="Group 109"/>
                <p:cNvGrpSpPr/>
                <p:nvPr/>
              </p:nvGrpSpPr>
              <p:grpSpPr bwMode="auto">
                <a:xfrm>
                  <a:off x="5469" y="1284"/>
                  <a:ext cx="258" cy="144"/>
                  <a:chOff x="1353" y="1539"/>
                  <a:chExt cx="258" cy="144"/>
                </a:xfrm>
              </p:grpSpPr>
              <p:sp>
                <p:nvSpPr>
                  <p:cNvPr id="67775" name="Rectangle 110"/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24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67776" name="Line 111"/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67777" name="Line 112"/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67766" name="Group 121"/>
                <p:cNvGrpSpPr/>
                <p:nvPr/>
              </p:nvGrpSpPr>
              <p:grpSpPr bwMode="auto">
                <a:xfrm>
                  <a:off x="5426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67773" name="Text Box 122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1000" dirty="0">
                        <a:latin typeface="+mn-lt"/>
                        <a:ea typeface="+mn-ea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  <p:sp>
                <p:nvSpPr>
                  <p:cNvPr id="67774" name="Text Box 12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1000" dirty="0">
                        <a:latin typeface="+mn-lt"/>
                        <a:ea typeface="+mn-ea"/>
                        <a:cs typeface="Arial" panose="020B0604020202020204" pitchFamily="34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67767" name="Group 124"/>
                <p:cNvGrpSpPr/>
                <p:nvPr/>
              </p:nvGrpSpPr>
              <p:grpSpPr bwMode="auto">
                <a:xfrm>
                  <a:off x="5504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67771" name="Text Box 125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1000" dirty="0">
                        <a:latin typeface="+mn-lt"/>
                        <a:ea typeface="+mn-ea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  <p:sp>
                <p:nvSpPr>
                  <p:cNvPr id="67772" name="Text Box 126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1000" dirty="0">
                        <a:latin typeface="+mn-lt"/>
                        <a:ea typeface="+mn-ea"/>
                        <a:cs typeface="Arial" panose="020B0604020202020204" pitchFamily="34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67768" name="Group 127"/>
                <p:cNvGrpSpPr/>
                <p:nvPr/>
              </p:nvGrpSpPr>
              <p:grpSpPr bwMode="auto">
                <a:xfrm>
                  <a:off x="5588" y="1279"/>
                  <a:ext cx="211" cy="157"/>
                  <a:chOff x="857" y="1909"/>
                  <a:chExt cx="211" cy="157"/>
                </a:xfrm>
              </p:grpSpPr>
              <p:sp>
                <p:nvSpPr>
                  <p:cNvPr id="67769" name="Text Box 12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1000" dirty="0">
                        <a:latin typeface="+mn-lt"/>
                        <a:ea typeface="+mn-ea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  <p:sp>
                <p:nvSpPr>
                  <p:cNvPr id="67770" name="Text Box 12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1000" dirty="0">
                        <a:latin typeface="+mn-lt"/>
                        <a:ea typeface="+mn-ea"/>
                        <a:cs typeface="Arial" panose="020B0604020202020204" pitchFamily="34" charset="0"/>
                      </a:rPr>
                      <a:t>-</a:t>
                    </a:r>
                  </a:p>
                </p:txBody>
              </p:sp>
            </p:grpSp>
          </p:grpSp>
        </p:grpSp>
      </p:grpSp>
      <p:sp>
        <p:nvSpPr>
          <p:cNvPr id="67601" name="Text Box 137"/>
          <p:cNvSpPr txBox="1">
            <a:spLocks noChangeArrowheads="1"/>
          </p:cNvSpPr>
          <p:nvPr/>
        </p:nvSpPr>
        <p:spPr bwMode="auto">
          <a:xfrm>
            <a:off x="8141575" y="2308226"/>
            <a:ext cx="77136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slot 0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channel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output</a:t>
            </a:r>
          </a:p>
        </p:txBody>
      </p:sp>
      <p:sp>
        <p:nvSpPr>
          <p:cNvPr id="67602" name="Text Box 138"/>
          <p:cNvSpPr txBox="1">
            <a:spLocks noChangeArrowheads="1"/>
          </p:cNvSpPr>
          <p:nvPr/>
        </p:nvSpPr>
        <p:spPr bwMode="auto">
          <a:xfrm>
            <a:off x="7098587" y="2327276"/>
            <a:ext cx="77136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slot 1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channel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output</a:t>
            </a:r>
          </a:p>
        </p:txBody>
      </p:sp>
      <p:sp>
        <p:nvSpPr>
          <p:cNvPr id="67603" name="Line 139"/>
          <p:cNvSpPr>
            <a:spLocks noChangeShapeType="1"/>
          </p:cNvSpPr>
          <p:nvPr/>
        </p:nvSpPr>
        <p:spPr bwMode="auto">
          <a:xfrm flipH="1">
            <a:off x="6962776" y="1666875"/>
            <a:ext cx="9525" cy="947738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604" name="Line 140"/>
          <p:cNvSpPr>
            <a:spLocks noChangeShapeType="1"/>
          </p:cNvSpPr>
          <p:nvPr/>
        </p:nvSpPr>
        <p:spPr bwMode="auto">
          <a:xfrm flipH="1">
            <a:off x="8034339" y="1647825"/>
            <a:ext cx="9525" cy="947738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605" name="Line 141"/>
          <p:cNvSpPr>
            <a:spLocks noChangeShapeType="1"/>
          </p:cNvSpPr>
          <p:nvPr/>
        </p:nvSpPr>
        <p:spPr bwMode="auto">
          <a:xfrm flipH="1">
            <a:off x="9148764" y="1657350"/>
            <a:ext cx="9525" cy="947738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606" name="Text Box 142"/>
          <p:cNvSpPr txBox="1">
            <a:spLocks noChangeArrowheads="1"/>
          </p:cNvSpPr>
          <p:nvPr/>
        </p:nvSpPr>
        <p:spPr bwMode="auto">
          <a:xfrm>
            <a:off x="6942139" y="1184276"/>
            <a:ext cx="24272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  <a:cs typeface="Arial" panose="020B0604020202020204" pitchFamily="34" charset="0"/>
              </a:rPr>
              <a:t>channel output </a:t>
            </a:r>
            <a:r>
              <a:rPr lang="en-US" altLang="zh-CN" sz="2000" dirty="0" err="1">
                <a:latin typeface="+mn-lt"/>
                <a:ea typeface="+mn-ea"/>
                <a:cs typeface="Arial" panose="020B0604020202020204" pitchFamily="34" charset="0"/>
              </a:rPr>
              <a:t>Z</a:t>
            </a:r>
            <a:r>
              <a:rPr lang="en-US" altLang="zh-CN" sz="2000" baseline="-25000" dirty="0" err="1">
                <a:latin typeface="+mn-lt"/>
                <a:ea typeface="+mn-ea"/>
                <a:cs typeface="Arial" panose="020B0604020202020204" pitchFamily="34" charset="0"/>
              </a:rPr>
              <a:t>i,m</a:t>
            </a:r>
            <a:endParaRPr lang="en-US" altLang="zh-CN" sz="2000" baseline="-25000" dirty="0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48151" name="Text Box 143"/>
          <p:cNvSpPr txBox="1">
            <a:spLocks noChangeArrowheads="1"/>
          </p:cNvSpPr>
          <p:nvPr/>
        </p:nvSpPr>
        <p:spPr bwMode="auto">
          <a:xfrm>
            <a:off x="1839914" y="2103439"/>
            <a:ext cx="1182687" cy="396875"/>
          </a:xfrm>
          <a:prstGeom prst="rect">
            <a:avLst/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>
              <a:defRPr/>
            </a:pPr>
            <a:r>
              <a:rPr lang="en-US" altLang="zh-CN" sz="2000" b="1" dirty="0">
                <a:solidFill>
                  <a:srgbClr val="FF0000"/>
                </a:solidFill>
              </a:rPr>
              <a:t>sender</a:t>
            </a:r>
          </a:p>
        </p:txBody>
      </p:sp>
      <p:sp>
        <p:nvSpPr>
          <p:cNvPr id="67608" name="Text Box 144"/>
          <p:cNvSpPr txBox="1">
            <a:spLocks noChangeArrowheads="1"/>
          </p:cNvSpPr>
          <p:nvPr/>
        </p:nvSpPr>
        <p:spPr bwMode="auto">
          <a:xfrm>
            <a:off x="3009900" y="2454275"/>
            <a:ext cx="59663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+mn-ea"/>
                <a:cs typeface="Arial" panose="020B0604020202020204" pitchFamily="34" charset="0"/>
              </a:rPr>
              <a:t>code</a:t>
            </a:r>
          </a:p>
        </p:txBody>
      </p:sp>
      <p:sp>
        <p:nvSpPr>
          <p:cNvPr id="67609" name="Text Box 145"/>
          <p:cNvSpPr txBox="1">
            <a:spLocks noChangeArrowheads="1"/>
          </p:cNvSpPr>
          <p:nvPr/>
        </p:nvSpPr>
        <p:spPr bwMode="auto">
          <a:xfrm>
            <a:off x="3049588" y="1679576"/>
            <a:ext cx="57419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+mn-ea"/>
                <a:cs typeface="Arial" panose="020B0604020202020204" pitchFamily="34" charset="0"/>
              </a:rPr>
              <a:t>data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+mn-ea"/>
                <a:cs typeface="Arial" panose="020B0604020202020204" pitchFamily="34" charset="0"/>
              </a:rPr>
              <a:t>bits</a:t>
            </a:r>
          </a:p>
        </p:txBody>
      </p:sp>
      <p:sp>
        <p:nvSpPr>
          <p:cNvPr id="67610" name="Line 146"/>
          <p:cNvSpPr>
            <a:spLocks noChangeShapeType="1"/>
          </p:cNvSpPr>
          <p:nvPr/>
        </p:nvSpPr>
        <p:spPr bwMode="auto">
          <a:xfrm>
            <a:off x="6656389" y="2054226"/>
            <a:ext cx="319087" cy="476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611" name="Line 151"/>
          <p:cNvSpPr>
            <a:spLocks noChangeShapeType="1"/>
          </p:cNvSpPr>
          <p:nvPr/>
        </p:nvSpPr>
        <p:spPr bwMode="auto">
          <a:xfrm>
            <a:off x="5557838" y="4167188"/>
            <a:ext cx="0" cy="1624012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612" name="Line 152"/>
          <p:cNvSpPr>
            <a:spLocks noChangeShapeType="1"/>
          </p:cNvSpPr>
          <p:nvPr/>
        </p:nvSpPr>
        <p:spPr bwMode="auto">
          <a:xfrm>
            <a:off x="6634163" y="4143376"/>
            <a:ext cx="0" cy="1624013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613" name="Text Box 153"/>
          <p:cNvSpPr txBox="1">
            <a:spLocks noChangeArrowheads="1"/>
          </p:cNvSpPr>
          <p:nvPr/>
        </p:nvSpPr>
        <p:spPr bwMode="auto">
          <a:xfrm>
            <a:off x="4746626" y="5575300"/>
            <a:ext cx="58541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slot 1</a:t>
            </a:r>
          </a:p>
        </p:txBody>
      </p:sp>
      <p:sp>
        <p:nvSpPr>
          <p:cNvPr id="67614" name="Text Box 154"/>
          <p:cNvSpPr txBox="1">
            <a:spLocks noChangeArrowheads="1"/>
          </p:cNvSpPr>
          <p:nvPr/>
        </p:nvSpPr>
        <p:spPr bwMode="auto">
          <a:xfrm>
            <a:off x="5765801" y="5580063"/>
            <a:ext cx="58541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slot 0</a:t>
            </a:r>
          </a:p>
        </p:txBody>
      </p:sp>
      <p:sp>
        <p:nvSpPr>
          <p:cNvPr id="67615" name="Line 156"/>
          <p:cNvSpPr>
            <a:spLocks noChangeShapeType="1"/>
          </p:cNvSpPr>
          <p:nvPr/>
        </p:nvSpPr>
        <p:spPr bwMode="auto">
          <a:xfrm>
            <a:off x="4481513" y="4206876"/>
            <a:ext cx="0" cy="1624013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59638" name="Group 298"/>
          <p:cNvGrpSpPr/>
          <p:nvPr/>
        </p:nvGrpSpPr>
        <p:grpSpPr bwMode="auto">
          <a:xfrm>
            <a:off x="7813676" y="4638683"/>
            <a:ext cx="1076325" cy="276226"/>
            <a:chOff x="3962" y="2922"/>
            <a:chExt cx="678" cy="174"/>
          </a:xfrm>
        </p:grpSpPr>
        <p:sp>
          <p:nvSpPr>
            <p:cNvPr id="67758" name="Rectangle 157"/>
            <p:cNvSpPr>
              <a:spLocks noChangeArrowheads="1"/>
            </p:cNvSpPr>
            <p:nvPr/>
          </p:nvSpPr>
          <p:spPr bwMode="auto">
            <a:xfrm>
              <a:off x="3962" y="2946"/>
              <a:ext cx="678" cy="135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67759" name="Text Box 158"/>
            <p:cNvSpPr txBox="1">
              <a:spLocks noChangeArrowheads="1"/>
            </p:cNvSpPr>
            <p:nvPr/>
          </p:nvSpPr>
          <p:spPr bwMode="auto">
            <a:xfrm>
              <a:off x="4048" y="2922"/>
              <a:ext cx="35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latin typeface="+mn-lt"/>
                  <a:ea typeface="+mn-ea"/>
                  <a:cs typeface="Arial" panose="020B0604020202020204" pitchFamily="34" charset="0"/>
                </a:rPr>
                <a:t>d</a:t>
              </a:r>
              <a:r>
                <a:rPr lang="en-US" altLang="zh-CN" sz="1200" baseline="-25000" dirty="0">
                  <a:latin typeface="+mn-lt"/>
                  <a:ea typeface="+mn-ea"/>
                  <a:cs typeface="Arial" panose="020B0604020202020204" pitchFamily="34" charset="0"/>
                </a:rPr>
                <a:t>1</a:t>
              </a:r>
              <a:r>
                <a:rPr lang="en-US" altLang="zh-CN" sz="1200" dirty="0">
                  <a:latin typeface="+mn-lt"/>
                  <a:ea typeface="+mn-ea"/>
                  <a:cs typeface="Arial" panose="020B0604020202020204" pitchFamily="34" charset="0"/>
                </a:rPr>
                <a:t> = -1</a:t>
              </a:r>
            </a:p>
          </p:txBody>
        </p:sp>
      </p:grpSp>
      <p:sp>
        <p:nvSpPr>
          <p:cNvPr id="67617" name="Oval 186"/>
          <p:cNvSpPr>
            <a:spLocks noChangeArrowheads="1"/>
          </p:cNvSpPr>
          <p:nvPr/>
        </p:nvSpPr>
        <p:spPr bwMode="auto">
          <a:xfrm>
            <a:off x="7029450" y="4470401"/>
            <a:ext cx="419100" cy="423863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67618" name="Line 188"/>
          <p:cNvSpPr>
            <a:spLocks noChangeShapeType="1"/>
          </p:cNvSpPr>
          <p:nvPr/>
        </p:nvSpPr>
        <p:spPr bwMode="auto">
          <a:xfrm>
            <a:off x="6677025" y="4600576"/>
            <a:ext cx="319088" cy="476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619" name="Line 189"/>
          <p:cNvSpPr>
            <a:spLocks noChangeShapeType="1"/>
          </p:cNvSpPr>
          <p:nvPr/>
        </p:nvSpPr>
        <p:spPr bwMode="auto">
          <a:xfrm flipV="1">
            <a:off x="6691314" y="4865688"/>
            <a:ext cx="403225" cy="4302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59639" name="Group 296"/>
          <p:cNvGrpSpPr/>
          <p:nvPr/>
        </p:nvGrpSpPr>
        <p:grpSpPr bwMode="auto">
          <a:xfrm>
            <a:off x="8890000" y="4438658"/>
            <a:ext cx="1062038" cy="276226"/>
            <a:chOff x="4640" y="2796"/>
            <a:chExt cx="669" cy="174"/>
          </a:xfrm>
        </p:grpSpPr>
        <p:sp>
          <p:nvSpPr>
            <p:cNvPr id="67756" name="Rectangle 191"/>
            <p:cNvSpPr>
              <a:spLocks noChangeArrowheads="1"/>
            </p:cNvSpPr>
            <p:nvPr/>
          </p:nvSpPr>
          <p:spPr bwMode="auto">
            <a:xfrm>
              <a:off x="4640" y="2820"/>
              <a:ext cx="669" cy="135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67757" name="Text Box 192"/>
            <p:cNvSpPr txBox="1">
              <a:spLocks noChangeArrowheads="1"/>
            </p:cNvSpPr>
            <p:nvPr/>
          </p:nvSpPr>
          <p:spPr bwMode="auto">
            <a:xfrm>
              <a:off x="4798" y="2796"/>
              <a:ext cx="32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latin typeface="+mn-lt"/>
                  <a:ea typeface="+mn-ea"/>
                  <a:cs typeface="Arial" panose="020B0604020202020204" pitchFamily="34" charset="0"/>
                </a:rPr>
                <a:t>d</a:t>
              </a:r>
              <a:r>
                <a:rPr lang="en-US" altLang="zh-CN" sz="1200" baseline="-25000" dirty="0">
                  <a:latin typeface="+mn-lt"/>
                  <a:ea typeface="+mn-ea"/>
                  <a:cs typeface="Arial" panose="020B0604020202020204" pitchFamily="34" charset="0"/>
                </a:rPr>
                <a:t>0</a:t>
              </a:r>
              <a:r>
                <a:rPr lang="en-US" altLang="zh-CN" sz="1200" dirty="0">
                  <a:latin typeface="+mn-lt"/>
                  <a:ea typeface="+mn-ea"/>
                  <a:cs typeface="Arial" panose="020B0604020202020204" pitchFamily="34" charset="0"/>
                </a:rPr>
                <a:t> = 1</a:t>
              </a:r>
            </a:p>
          </p:txBody>
        </p:sp>
      </p:grpSp>
      <p:grpSp>
        <p:nvGrpSpPr>
          <p:cNvPr id="59657" name="Group 295"/>
          <p:cNvGrpSpPr/>
          <p:nvPr/>
        </p:nvGrpSpPr>
        <p:grpSpPr bwMode="auto">
          <a:xfrm>
            <a:off x="5489575" y="4362451"/>
            <a:ext cx="1263650" cy="1184275"/>
            <a:chOff x="2498" y="2748"/>
            <a:chExt cx="796" cy="746"/>
          </a:xfrm>
        </p:grpSpPr>
        <p:grpSp>
          <p:nvGrpSpPr>
            <p:cNvPr id="67702" name="Group 193"/>
            <p:cNvGrpSpPr/>
            <p:nvPr/>
          </p:nvGrpSpPr>
          <p:grpSpPr bwMode="auto">
            <a:xfrm>
              <a:off x="2504" y="3187"/>
              <a:ext cx="790" cy="307"/>
              <a:chOff x="1313" y="1534"/>
              <a:chExt cx="790" cy="307"/>
            </a:xfrm>
          </p:grpSpPr>
          <p:sp>
            <p:nvSpPr>
              <p:cNvPr id="67730" name="Text Box 194"/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731" name="Group 195"/>
              <p:cNvGrpSpPr/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7753" name="Rectangle 196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54" name="Line 197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55" name="Line 198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67732" name="Group 199"/>
              <p:cNvGrpSpPr/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7750" name="Rectangle 200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51" name="Line 201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52" name="Line 202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sp>
            <p:nvSpPr>
              <p:cNvPr id="67733" name="Rectangle 203"/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734" name="Rectangle 204"/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735" name="Text Box 205"/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736" name="Text Box 206"/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737" name="Text Box 207"/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738" name="Group 208"/>
              <p:cNvGrpSpPr/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7748" name="Text Box 209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749" name="Text Box 210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739" name="Group 211"/>
              <p:cNvGrpSpPr/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7746" name="Text Box 212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747" name="Text Box 213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740" name="Group 214"/>
              <p:cNvGrpSpPr/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7744" name="Text Box 215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745" name="Text Box 216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741" name="Group 217"/>
              <p:cNvGrpSpPr/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7742" name="Text Box 218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743" name="Text Box 219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</p:grpSp>
        <p:grpSp>
          <p:nvGrpSpPr>
            <p:cNvPr id="67703" name="Group 220"/>
            <p:cNvGrpSpPr/>
            <p:nvPr/>
          </p:nvGrpSpPr>
          <p:grpSpPr bwMode="auto">
            <a:xfrm>
              <a:off x="2498" y="2748"/>
              <a:ext cx="790" cy="307"/>
              <a:chOff x="1313" y="1534"/>
              <a:chExt cx="790" cy="307"/>
            </a:xfrm>
          </p:grpSpPr>
          <p:sp>
            <p:nvSpPr>
              <p:cNvPr id="67704" name="Text Box 221"/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705" name="Group 222"/>
              <p:cNvGrpSpPr/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7727" name="Rectangle 223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28" name="Line 224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29" name="Line 225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67706" name="Group 226"/>
              <p:cNvGrpSpPr/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7724" name="Rectangle 227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25" name="Line 228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26" name="Line 229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sp>
            <p:nvSpPr>
              <p:cNvPr id="67707" name="Rectangle 230"/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708" name="Rectangle 231"/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709" name="Text Box 232"/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710" name="Text Box 233"/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711" name="Text Box 234"/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712" name="Group 235"/>
              <p:cNvGrpSpPr/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7722" name="Text Box 236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723" name="Text Box 237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713" name="Group 238"/>
              <p:cNvGrpSpPr/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7720" name="Text Box 239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721" name="Text Box 240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714" name="Group 241"/>
              <p:cNvGrpSpPr/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7718" name="Text Box 242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719" name="Text Box 243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715" name="Group 244"/>
              <p:cNvGrpSpPr/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7716" name="Text Box 245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717" name="Text Box 246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59692" name="Group 297"/>
          <p:cNvGrpSpPr/>
          <p:nvPr/>
        </p:nvGrpSpPr>
        <p:grpSpPr bwMode="auto">
          <a:xfrm>
            <a:off x="4398964" y="4362450"/>
            <a:ext cx="1277937" cy="1174750"/>
            <a:chOff x="1811" y="2748"/>
            <a:chExt cx="805" cy="740"/>
          </a:xfrm>
        </p:grpSpPr>
        <p:grpSp>
          <p:nvGrpSpPr>
            <p:cNvPr id="67643" name="Group 159"/>
            <p:cNvGrpSpPr/>
            <p:nvPr/>
          </p:nvGrpSpPr>
          <p:grpSpPr bwMode="auto">
            <a:xfrm>
              <a:off x="1826" y="3181"/>
              <a:ext cx="790" cy="307"/>
              <a:chOff x="1313" y="1534"/>
              <a:chExt cx="790" cy="307"/>
            </a:xfrm>
          </p:grpSpPr>
          <p:sp>
            <p:nvSpPr>
              <p:cNvPr id="67676" name="Text Box 160"/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677" name="Group 161"/>
              <p:cNvGrpSpPr/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7699" name="Rectangle 162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00" name="Line 163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701" name="Line 164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67678" name="Group 165"/>
              <p:cNvGrpSpPr/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7696" name="Rectangle 166"/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697" name="Line 167"/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698" name="Line 168"/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sp>
            <p:nvSpPr>
              <p:cNvPr id="67679" name="Rectangle 169"/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680" name="Rectangle 170"/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67681" name="Text Box 171"/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682" name="Text Box 172"/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sp>
            <p:nvSpPr>
              <p:cNvPr id="67683" name="Text Box 173"/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000" dirty="0">
                    <a:latin typeface="+mn-lt"/>
                    <a:ea typeface="+mn-ea"/>
                    <a:cs typeface="Arial" panose="020B0604020202020204" pitchFamily="34" charset="0"/>
                  </a:rPr>
                  <a:t>1</a:t>
                </a:r>
              </a:p>
            </p:txBody>
          </p:sp>
          <p:grpSp>
            <p:nvGrpSpPr>
              <p:cNvPr id="67684" name="Group 174"/>
              <p:cNvGrpSpPr/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7694" name="Text Box 175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695" name="Text Box 176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685" name="Group 177"/>
              <p:cNvGrpSpPr/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7692" name="Text Box 178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693" name="Text Box 179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686" name="Group 180"/>
              <p:cNvGrpSpPr/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7690" name="Text Box 181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691" name="Text Box 182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  <p:grpSp>
            <p:nvGrpSpPr>
              <p:cNvPr id="67687" name="Group 183"/>
              <p:cNvGrpSpPr/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7688" name="Text Box 184"/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689" name="Text Box 185"/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-</a:t>
                  </a:r>
                </a:p>
              </p:txBody>
            </p:sp>
          </p:grpSp>
        </p:grpSp>
        <p:grpSp>
          <p:nvGrpSpPr>
            <p:cNvPr id="67644" name="Group 247"/>
            <p:cNvGrpSpPr/>
            <p:nvPr/>
          </p:nvGrpSpPr>
          <p:grpSpPr bwMode="auto">
            <a:xfrm>
              <a:off x="1811" y="2748"/>
              <a:ext cx="787" cy="307"/>
              <a:chOff x="4928" y="1534"/>
              <a:chExt cx="787" cy="307"/>
            </a:xfrm>
          </p:grpSpPr>
          <p:grpSp>
            <p:nvGrpSpPr>
              <p:cNvPr id="67645" name="Group 248"/>
              <p:cNvGrpSpPr/>
              <p:nvPr/>
            </p:nvGrpSpPr>
            <p:grpSpPr bwMode="auto">
              <a:xfrm>
                <a:off x="5354" y="1534"/>
                <a:ext cx="361" cy="154"/>
                <a:chOff x="5009" y="1132"/>
                <a:chExt cx="361" cy="154"/>
              </a:xfrm>
            </p:grpSpPr>
            <p:sp>
              <p:nvSpPr>
                <p:cNvPr id="67669" name="Text Box 249"/>
                <p:cNvSpPr txBox="1">
                  <a:spLocks noChangeArrowheads="1"/>
                </p:cNvSpPr>
                <p:nvPr/>
              </p:nvSpPr>
              <p:spPr bwMode="auto">
                <a:xfrm>
                  <a:off x="5009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grpSp>
              <p:nvGrpSpPr>
                <p:cNvPr id="67670" name="Group 250"/>
                <p:cNvGrpSpPr/>
                <p:nvPr/>
              </p:nvGrpSpPr>
              <p:grpSpPr bwMode="auto">
                <a:xfrm>
                  <a:off x="5049" y="1137"/>
                  <a:ext cx="258" cy="147"/>
                  <a:chOff x="1353" y="1539"/>
                  <a:chExt cx="258" cy="144"/>
                </a:xfrm>
              </p:grpSpPr>
              <p:sp>
                <p:nvSpPr>
                  <p:cNvPr id="67673" name="Rectangle 251"/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24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67674" name="Line 252"/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67675" name="Line 253"/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sp>
              <p:nvSpPr>
                <p:cNvPr id="67671" name="Text Box 254"/>
                <p:cNvSpPr txBox="1">
                  <a:spLocks noChangeArrowheads="1"/>
                </p:cNvSpPr>
                <p:nvPr/>
              </p:nvSpPr>
              <p:spPr bwMode="auto">
                <a:xfrm>
                  <a:off x="5087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  <p:sp>
              <p:nvSpPr>
                <p:cNvPr id="67672" name="Text Box 255"/>
                <p:cNvSpPr txBox="1">
                  <a:spLocks noChangeArrowheads="1"/>
                </p:cNvSpPr>
                <p:nvPr/>
              </p:nvSpPr>
              <p:spPr bwMode="auto">
                <a:xfrm>
                  <a:off x="5174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000" dirty="0">
                      <a:latin typeface="+mn-lt"/>
                      <a:ea typeface="+mn-ea"/>
                      <a:cs typeface="Arial" panose="020B0604020202020204" pitchFamily="34" charset="0"/>
                    </a:rPr>
                    <a:t>1</a:t>
                  </a:r>
                </a:p>
              </p:txBody>
            </p:sp>
          </p:grpSp>
          <p:grpSp>
            <p:nvGrpSpPr>
              <p:cNvPr id="67646" name="Group 256"/>
              <p:cNvGrpSpPr/>
              <p:nvPr/>
            </p:nvGrpSpPr>
            <p:grpSpPr bwMode="auto">
              <a:xfrm>
                <a:off x="4928" y="1536"/>
                <a:ext cx="550" cy="305"/>
                <a:chOff x="5114" y="1518"/>
                <a:chExt cx="550" cy="305"/>
              </a:xfrm>
            </p:grpSpPr>
            <p:grpSp>
              <p:nvGrpSpPr>
                <p:cNvPr id="67647" name="Group 257"/>
                <p:cNvGrpSpPr/>
                <p:nvPr/>
              </p:nvGrpSpPr>
              <p:grpSpPr bwMode="auto">
                <a:xfrm>
                  <a:off x="5375" y="1518"/>
                  <a:ext cx="196" cy="158"/>
                  <a:chOff x="5378" y="1518"/>
                  <a:chExt cx="196" cy="158"/>
                </a:xfrm>
              </p:grpSpPr>
              <p:sp>
                <p:nvSpPr>
                  <p:cNvPr id="67667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5418" y="1518"/>
                    <a:ext cx="81" cy="150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24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67668" name="Text Box 259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378" y="152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CN" sz="1000" dirty="0">
                        <a:latin typeface="+mn-lt"/>
                        <a:ea typeface="+mn-ea"/>
                        <a:cs typeface="Arial" panose="020B0604020202020204" pitchFamily="34" charset="0"/>
                      </a:rPr>
                      <a:t>1</a:t>
                    </a:r>
                  </a:p>
                </p:txBody>
              </p:sp>
            </p:grpSp>
            <p:grpSp>
              <p:nvGrpSpPr>
                <p:cNvPr id="67648" name="Group 260"/>
                <p:cNvGrpSpPr/>
                <p:nvPr/>
              </p:nvGrpSpPr>
              <p:grpSpPr bwMode="auto">
                <a:xfrm>
                  <a:off x="5453" y="1666"/>
                  <a:ext cx="211" cy="157"/>
                  <a:chOff x="5261" y="1282"/>
                  <a:chExt cx="211" cy="157"/>
                </a:xfrm>
              </p:grpSpPr>
              <p:sp>
                <p:nvSpPr>
                  <p:cNvPr id="67663" name="Rectangle 261"/>
                  <p:cNvSpPr>
                    <a:spLocks noChangeArrowheads="1"/>
                  </p:cNvSpPr>
                  <p:nvPr/>
                </p:nvSpPr>
                <p:spPr bwMode="auto">
                  <a:xfrm>
                    <a:off x="5307" y="1284"/>
                    <a:ext cx="81" cy="14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Wingdings" panose="05000000000000000000" pitchFamily="2" charset="2"/>
                      <a:buChar char="q"/>
                      <a:defRPr sz="28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75000"/>
                      <a:buFont typeface="Wingdings" panose="05000000000000000000" pitchFamily="2" charset="2"/>
                      <a:buChar char="v"/>
                      <a:defRPr sz="24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CN" altLang="en-US" sz="2400" dirty="0">
                      <a:latin typeface="+mn-lt"/>
                      <a:ea typeface="+mn-ea"/>
                    </a:endParaRPr>
                  </a:p>
                </p:txBody>
              </p:sp>
              <p:grpSp>
                <p:nvGrpSpPr>
                  <p:cNvPr id="67664" name="Group 262"/>
                  <p:cNvGrpSpPr/>
                  <p:nvPr/>
                </p:nvGrpSpPr>
                <p:grpSpPr bwMode="auto">
                  <a:xfrm>
                    <a:off x="5261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7665" name="Text Box 263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buChar char="q"/>
                        <a:defRPr sz="28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Wingdings" panose="05000000000000000000" pitchFamily="2" charset="2"/>
                        <a:buChar char="v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en-US" altLang="zh-CN" sz="1000" dirty="0"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7666" name="Text Box 264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buChar char="q"/>
                        <a:defRPr sz="28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Wingdings" panose="05000000000000000000" pitchFamily="2" charset="2"/>
                        <a:buChar char="v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en-US" altLang="zh-CN" sz="1000" dirty="0"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</a:p>
                  </p:txBody>
                </p:sp>
              </p:grpSp>
            </p:grpSp>
            <p:grpSp>
              <p:nvGrpSpPr>
                <p:cNvPr id="67649" name="Group 265"/>
                <p:cNvGrpSpPr/>
                <p:nvPr/>
              </p:nvGrpSpPr>
              <p:grpSpPr bwMode="auto">
                <a:xfrm>
                  <a:off x="5114" y="1663"/>
                  <a:ext cx="373" cy="160"/>
                  <a:chOff x="5426" y="1279"/>
                  <a:chExt cx="373" cy="160"/>
                </a:xfrm>
              </p:grpSpPr>
              <p:grpSp>
                <p:nvGrpSpPr>
                  <p:cNvPr id="67650" name="Group 266"/>
                  <p:cNvGrpSpPr/>
                  <p:nvPr/>
                </p:nvGrpSpPr>
                <p:grpSpPr bwMode="auto">
                  <a:xfrm>
                    <a:off x="5469" y="1284"/>
                    <a:ext cx="258" cy="144"/>
                    <a:chOff x="1353" y="1539"/>
                    <a:chExt cx="258" cy="144"/>
                  </a:xfrm>
                </p:grpSpPr>
                <p:sp>
                  <p:nvSpPr>
                    <p:cNvPr id="67660" name="Rectangle 2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353" y="1539"/>
                      <a:ext cx="258" cy="144"/>
                    </a:xfrm>
                    <a:prstGeom prst="rect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miter lim="800000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buChar char="q"/>
                        <a:defRPr sz="28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Wingdings" panose="05000000000000000000" pitchFamily="2" charset="2"/>
                        <a:buChar char="v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zh-CN" altLang="en-US" sz="2400" dirty="0">
                        <a:latin typeface="+mn-lt"/>
                        <a:ea typeface="+mn-ea"/>
                      </a:endParaRPr>
                    </a:p>
                  </p:txBody>
                </p:sp>
                <p:sp>
                  <p:nvSpPr>
                    <p:cNvPr id="67661" name="Line 26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21" y="1542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 dirty="0">
                        <a:latin typeface="+mn-lt"/>
                        <a:ea typeface="+mn-ea"/>
                      </a:endParaRPr>
                    </a:p>
                  </p:txBody>
                </p:sp>
                <p:sp>
                  <p:nvSpPr>
                    <p:cNvPr id="67662" name="Line 26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37" y="1545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/>
                    <a:lstStyle/>
                    <a:p>
                      <a:endParaRPr lang="zh-CN" altLang="en-US" dirty="0">
                        <a:latin typeface="+mn-lt"/>
                        <a:ea typeface="+mn-ea"/>
                      </a:endParaRPr>
                    </a:p>
                  </p:txBody>
                </p:sp>
              </p:grpSp>
              <p:grpSp>
                <p:nvGrpSpPr>
                  <p:cNvPr id="67651" name="Group 270"/>
                  <p:cNvGrpSpPr/>
                  <p:nvPr/>
                </p:nvGrpSpPr>
                <p:grpSpPr bwMode="auto">
                  <a:xfrm>
                    <a:off x="5426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7658" name="Text Box 271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buChar char="q"/>
                        <a:defRPr sz="28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Wingdings" panose="05000000000000000000" pitchFamily="2" charset="2"/>
                        <a:buChar char="v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en-US" altLang="zh-CN" sz="1000" dirty="0"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7659" name="Text Box 272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buChar char="q"/>
                        <a:defRPr sz="28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Wingdings" panose="05000000000000000000" pitchFamily="2" charset="2"/>
                        <a:buChar char="v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en-US" altLang="zh-CN" sz="1000" dirty="0"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7652" name="Group 273"/>
                  <p:cNvGrpSpPr/>
                  <p:nvPr/>
                </p:nvGrpSpPr>
                <p:grpSpPr bwMode="auto">
                  <a:xfrm>
                    <a:off x="5504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7656" name="Text Box 274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buChar char="q"/>
                        <a:defRPr sz="28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Wingdings" panose="05000000000000000000" pitchFamily="2" charset="2"/>
                        <a:buChar char="v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en-US" altLang="zh-CN" sz="1000" dirty="0"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7657" name="Text Box 275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buChar char="q"/>
                        <a:defRPr sz="28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Wingdings" panose="05000000000000000000" pitchFamily="2" charset="2"/>
                        <a:buChar char="v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en-US" altLang="zh-CN" sz="1000" dirty="0"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7653" name="Group 276"/>
                  <p:cNvGrpSpPr/>
                  <p:nvPr/>
                </p:nvGrpSpPr>
                <p:grpSpPr bwMode="auto">
                  <a:xfrm>
                    <a:off x="5588" y="1279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7654" name="Text Box 277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buChar char="q"/>
                        <a:defRPr sz="28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Wingdings" panose="05000000000000000000" pitchFamily="2" charset="2"/>
                        <a:buChar char="v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en-US" altLang="zh-CN" sz="1000" dirty="0"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7655" name="Text Box 278"/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Wingdings" panose="05000000000000000000" pitchFamily="2" charset="2"/>
                        <a:buChar char="q"/>
                        <a:defRPr sz="28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75000"/>
                        <a:buFont typeface="Wingdings" panose="05000000000000000000" pitchFamily="2" charset="2"/>
                        <a:buChar char="v"/>
                        <a:defRPr sz="24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r>
                        <a:rPr lang="en-US" altLang="zh-CN" sz="1000" dirty="0"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</a:p>
                  </p:txBody>
                </p:sp>
              </p:grpSp>
            </p:grpSp>
          </p:grpSp>
        </p:grpSp>
      </p:grpSp>
      <p:sp>
        <p:nvSpPr>
          <p:cNvPr id="67623" name="Text Box 279"/>
          <p:cNvSpPr txBox="1">
            <a:spLocks noChangeArrowheads="1"/>
          </p:cNvSpPr>
          <p:nvPr/>
        </p:nvSpPr>
        <p:spPr bwMode="auto">
          <a:xfrm>
            <a:off x="8975012" y="4922839"/>
            <a:ext cx="77136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slot 0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channel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output</a:t>
            </a:r>
          </a:p>
        </p:txBody>
      </p:sp>
      <p:sp>
        <p:nvSpPr>
          <p:cNvPr id="67624" name="Text Box 280"/>
          <p:cNvSpPr txBox="1">
            <a:spLocks noChangeArrowheads="1"/>
          </p:cNvSpPr>
          <p:nvPr/>
        </p:nvSpPr>
        <p:spPr bwMode="auto">
          <a:xfrm>
            <a:off x="7932025" y="4941889"/>
            <a:ext cx="77136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slot 1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channel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output</a:t>
            </a:r>
          </a:p>
        </p:txBody>
      </p:sp>
      <p:sp>
        <p:nvSpPr>
          <p:cNvPr id="67625" name="Line 281"/>
          <p:cNvSpPr>
            <a:spLocks noChangeShapeType="1"/>
          </p:cNvSpPr>
          <p:nvPr/>
        </p:nvSpPr>
        <p:spPr bwMode="auto">
          <a:xfrm flipH="1">
            <a:off x="7796214" y="4281489"/>
            <a:ext cx="9525" cy="947737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626" name="Line 282"/>
          <p:cNvSpPr>
            <a:spLocks noChangeShapeType="1"/>
          </p:cNvSpPr>
          <p:nvPr/>
        </p:nvSpPr>
        <p:spPr bwMode="auto">
          <a:xfrm flipH="1">
            <a:off x="8867776" y="4262439"/>
            <a:ext cx="9525" cy="947737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7627" name="Line 283"/>
          <p:cNvSpPr>
            <a:spLocks noChangeShapeType="1"/>
          </p:cNvSpPr>
          <p:nvPr/>
        </p:nvSpPr>
        <p:spPr bwMode="auto">
          <a:xfrm flipH="1">
            <a:off x="9982201" y="4271964"/>
            <a:ext cx="9525" cy="947737"/>
          </a:xfrm>
          <a:prstGeom prst="line">
            <a:avLst/>
          </a:prstGeom>
          <a:noFill/>
          <a:ln w="12700">
            <a:solidFill>
              <a:schemeClr val="accent2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48172" name="Text Box 285"/>
          <p:cNvSpPr txBox="1">
            <a:spLocks noChangeArrowheads="1"/>
          </p:cNvSpPr>
          <p:nvPr/>
        </p:nvSpPr>
        <p:spPr bwMode="auto">
          <a:xfrm>
            <a:off x="1951644" y="5041900"/>
            <a:ext cx="990976" cy="400110"/>
          </a:xfrm>
          <a:prstGeom prst="rect">
            <a:avLst/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2000" b="1" dirty="0">
                <a:solidFill>
                  <a:srgbClr val="FF0000"/>
                </a:solidFill>
              </a:rPr>
              <a:t>receiver</a:t>
            </a:r>
          </a:p>
        </p:txBody>
      </p:sp>
      <p:sp>
        <p:nvSpPr>
          <p:cNvPr id="67629" name="Text Box 286"/>
          <p:cNvSpPr txBox="1">
            <a:spLocks noChangeArrowheads="1"/>
          </p:cNvSpPr>
          <p:nvPr/>
        </p:nvSpPr>
        <p:spPr bwMode="auto">
          <a:xfrm>
            <a:off x="3843338" y="5068888"/>
            <a:ext cx="59663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+mn-ea"/>
                <a:cs typeface="Arial" panose="020B0604020202020204" pitchFamily="34" charset="0"/>
              </a:rPr>
              <a:t>code</a:t>
            </a:r>
          </a:p>
        </p:txBody>
      </p:sp>
      <p:sp>
        <p:nvSpPr>
          <p:cNvPr id="67630" name="Text Box 287"/>
          <p:cNvSpPr txBox="1">
            <a:spLocks noChangeArrowheads="1"/>
          </p:cNvSpPr>
          <p:nvPr/>
        </p:nvSpPr>
        <p:spPr bwMode="auto">
          <a:xfrm>
            <a:off x="2865439" y="4303714"/>
            <a:ext cx="90120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+mn-ea"/>
                <a:cs typeface="Arial" panose="020B0604020202020204" pitchFamily="34" charset="0"/>
              </a:rPr>
              <a:t>received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+mn-ea"/>
                <a:cs typeface="Arial" panose="020B0604020202020204" pitchFamily="34" charset="0"/>
              </a:rPr>
              <a:t>input</a:t>
            </a:r>
          </a:p>
        </p:txBody>
      </p:sp>
      <p:sp>
        <p:nvSpPr>
          <p:cNvPr id="67631" name="Line 288"/>
          <p:cNvSpPr>
            <a:spLocks noChangeShapeType="1"/>
          </p:cNvSpPr>
          <p:nvPr/>
        </p:nvSpPr>
        <p:spPr bwMode="auto">
          <a:xfrm>
            <a:off x="7489825" y="4668838"/>
            <a:ext cx="319088" cy="47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67632" name="Group 294"/>
          <p:cNvGrpSpPr/>
          <p:nvPr/>
        </p:nvGrpSpPr>
        <p:grpSpPr bwMode="auto">
          <a:xfrm>
            <a:off x="7681116" y="5892816"/>
            <a:ext cx="1397000" cy="981075"/>
            <a:chOff x="4239" y="2007"/>
            <a:chExt cx="880" cy="618"/>
          </a:xfrm>
        </p:grpSpPr>
        <p:sp>
          <p:nvSpPr>
            <p:cNvPr id="67638" name="Text Box 187"/>
            <p:cNvSpPr txBox="1">
              <a:spLocks noChangeArrowheads="1"/>
            </p:cNvSpPr>
            <p:nvPr/>
          </p:nvSpPr>
          <p:spPr bwMode="auto">
            <a:xfrm>
              <a:off x="4239" y="2047"/>
              <a:ext cx="78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 dirty="0">
                  <a:latin typeface="+mn-lt"/>
                  <a:ea typeface="+mn-ea"/>
                  <a:cs typeface="Arial" panose="020B0604020202020204" pitchFamily="34" charset="0"/>
                </a:rPr>
                <a:t>D</a:t>
              </a:r>
              <a:r>
                <a:rPr lang="en-US" altLang="zh-CN" sz="1800" baseline="-25000" dirty="0">
                  <a:latin typeface="+mn-lt"/>
                  <a:ea typeface="+mn-ea"/>
                  <a:cs typeface="Arial" panose="020B0604020202020204" pitchFamily="34" charset="0"/>
                </a:rPr>
                <a:t>i </a:t>
              </a:r>
              <a:r>
                <a:rPr lang="en-US" altLang="zh-CN" sz="1800" dirty="0">
                  <a:latin typeface="+mn-lt"/>
                  <a:ea typeface="+mn-ea"/>
                  <a:cs typeface="Arial" panose="020B0604020202020204" pitchFamily="34" charset="0"/>
                </a:rPr>
                <a:t>= </a:t>
              </a:r>
              <a:r>
                <a:rPr lang="en-US" altLang="zh-CN" sz="2000" dirty="0">
                  <a:latin typeface="+mn-lt"/>
                  <a:ea typeface="+mn-ea"/>
                  <a:cs typeface="Arial" panose="020B0604020202020204" pitchFamily="34" charset="0"/>
                </a:rPr>
                <a:t>S</a:t>
              </a:r>
              <a:r>
                <a:rPr lang="en-US" altLang="zh-CN" sz="1800" baseline="-25000" dirty="0">
                  <a:latin typeface="+mn-lt"/>
                  <a:ea typeface="+mn-ea"/>
                  <a:cs typeface="Arial" panose="020B0604020202020204" pitchFamily="34" charset="0"/>
                </a:rPr>
                <a:t> </a:t>
              </a:r>
              <a:r>
                <a:rPr lang="en-US" altLang="zh-CN" sz="1800" dirty="0" err="1">
                  <a:latin typeface="+mn-lt"/>
                  <a:ea typeface="+mn-ea"/>
                  <a:cs typeface="Arial" panose="020B0604020202020204" pitchFamily="34" charset="0"/>
                </a:rPr>
                <a:t>Z</a:t>
              </a:r>
              <a:r>
                <a:rPr lang="en-US" altLang="zh-CN" sz="1800" baseline="-25000" dirty="0" err="1">
                  <a:latin typeface="+mn-lt"/>
                  <a:ea typeface="+mn-ea"/>
                  <a:cs typeface="Arial" panose="020B0604020202020204" pitchFamily="34" charset="0"/>
                </a:rPr>
                <a:t>i,m</a:t>
              </a:r>
              <a:r>
                <a:rPr lang="en-US" altLang="zh-CN" sz="1800" baseline="30000" dirty="0" err="1">
                  <a:latin typeface="+mn-lt"/>
                  <a:ea typeface="+mn-ea"/>
                  <a:cs typeface="Arial" panose="020B0604020202020204" pitchFamily="34" charset="0"/>
                </a:rPr>
                <a:t>.</a:t>
              </a:r>
              <a:r>
                <a:rPr lang="en-US" altLang="zh-CN" sz="1800" dirty="0" err="1">
                  <a:latin typeface="+mn-lt"/>
                  <a:ea typeface="+mn-ea"/>
                  <a:cs typeface="Arial" panose="020B0604020202020204" pitchFamily="34" charset="0"/>
                </a:rPr>
                <a:t>c</a:t>
              </a:r>
              <a:r>
                <a:rPr lang="en-US" altLang="zh-CN" sz="1800" baseline="-25000" dirty="0" err="1">
                  <a:latin typeface="+mn-lt"/>
                  <a:ea typeface="+mn-ea"/>
                  <a:cs typeface="Arial" panose="020B0604020202020204" pitchFamily="34" charset="0"/>
                </a:rPr>
                <a:t>m</a:t>
              </a:r>
              <a:endParaRPr lang="en-US" altLang="zh-CN" sz="1800" baseline="-25000" dirty="0">
                <a:latin typeface="+mn-lt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8181" name="Text Box 289"/>
            <p:cNvSpPr txBox="1">
              <a:spLocks noChangeArrowheads="1"/>
            </p:cNvSpPr>
            <p:nvPr/>
          </p:nvSpPr>
          <p:spPr bwMode="auto">
            <a:xfrm>
              <a:off x="4498" y="2258"/>
              <a:ext cx="253" cy="1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CN" sz="1050" dirty="0">
                  <a:latin typeface="+mn-lt"/>
                  <a:ea typeface="+mn-ea"/>
                </a:rPr>
                <a:t>m=1</a:t>
              </a:r>
            </a:p>
          </p:txBody>
        </p:sp>
        <p:sp>
          <p:nvSpPr>
            <p:cNvPr id="67640" name="Text Box 290"/>
            <p:cNvSpPr txBox="1">
              <a:spLocks noChangeArrowheads="1"/>
            </p:cNvSpPr>
            <p:nvPr/>
          </p:nvSpPr>
          <p:spPr bwMode="auto">
            <a:xfrm>
              <a:off x="4541" y="2007"/>
              <a:ext cx="172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000" dirty="0">
                  <a:latin typeface="+mn-lt"/>
                  <a:ea typeface="+mn-ea"/>
                </a:rPr>
                <a:t>M</a:t>
              </a:r>
            </a:p>
          </p:txBody>
        </p:sp>
        <p:sp>
          <p:nvSpPr>
            <p:cNvPr id="67641" name="Text Box 291"/>
            <p:cNvSpPr txBox="1">
              <a:spLocks noChangeArrowheads="1"/>
            </p:cNvSpPr>
            <p:nvPr/>
          </p:nvSpPr>
          <p:spPr bwMode="auto">
            <a:xfrm>
              <a:off x="4718" y="2392"/>
              <a:ext cx="21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800" dirty="0">
                  <a:latin typeface="+mn-lt"/>
                  <a:ea typeface="+mn-ea"/>
                </a:rPr>
                <a:t>M</a:t>
              </a:r>
            </a:p>
          </p:txBody>
        </p:sp>
        <p:sp>
          <p:nvSpPr>
            <p:cNvPr id="67642" name="Line 293"/>
            <p:cNvSpPr>
              <a:spLocks noChangeShapeType="1"/>
            </p:cNvSpPr>
            <p:nvPr/>
          </p:nvSpPr>
          <p:spPr bwMode="auto">
            <a:xfrm>
              <a:off x="4561" y="2410"/>
              <a:ext cx="55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404780" name="Freeform 300"/>
          <p:cNvSpPr/>
          <p:nvPr/>
        </p:nvSpPr>
        <p:spPr bwMode="auto">
          <a:xfrm>
            <a:off x="9269413" y="2060576"/>
            <a:ext cx="341312" cy="1376363"/>
          </a:xfrm>
          <a:custGeom>
            <a:avLst/>
            <a:gdLst>
              <a:gd name="T0" fmla="*/ 0 w 215"/>
              <a:gd name="T1" fmla="*/ 0 h 819"/>
              <a:gd name="T2" fmla="*/ 2147483646 w 215"/>
              <a:gd name="T3" fmla="*/ 0 h 819"/>
              <a:gd name="T4" fmla="*/ 2147483646 w 215"/>
              <a:gd name="T5" fmla="*/ 2147483646 h 819"/>
              <a:gd name="T6" fmla="*/ 0 60000 65536"/>
              <a:gd name="T7" fmla="*/ 0 60000 65536"/>
              <a:gd name="T8" fmla="*/ 0 60000 65536"/>
              <a:gd name="T9" fmla="*/ 0 w 215"/>
              <a:gd name="T10" fmla="*/ 0 h 819"/>
              <a:gd name="T11" fmla="*/ 215 w 215"/>
              <a:gd name="T12" fmla="*/ 819 h 81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5" h="819">
                <a:moveTo>
                  <a:pt x="0" y="0"/>
                </a:moveTo>
                <a:lnTo>
                  <a:pt x="215" y="0"/>
                </a:lnTo>
                <a:lnTo>
                  <a:pt x="215" y="819"/>
                </a:lnTo>
              </a:path>
            </a:pathLst>
          </a:custGeom>
          <a:noFill/>
          <a:ln w="1905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404782" name="Line 302"/>
          <p:cNvSpPr>
            <a:spLocks noChangeShapeType="1"/>
          </p:cNvSpPr>
          <p:nvPr/>
        </p:nvSpPr>
        <p:spPr bwMode="auto">
          <a:xfrm flipH="1">
            <a:off x="4046539" y="3436938"/>
            <a:ext cx="55530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404783" name="Freeform 303"/>
          <p:cNvSpPr/>
          <p:nvPr/>
        </p:nvSpPr>
        <p:spPr bwMode="auto">
          <a:xfrm>
            <a:off x="4046539" y="3436939"/>
            <a:ext cx="396875" cy="1157287"/>
          </a:xfrm>
          <a:custGeom>
            <a:avLst/>
            <a:gdLst>
              <a:gd name="T0" fmla="*/ 0 w 250"/>
              <a:gd name="T1" fmla="*/ 0 h 729"/>
              <a:gd name="T2" fmla="*/ 0 w 250"/>
              <a:gd name="T3" fmla="*/ 2147483646 h 729"/>
              <a:gd name="T4" fmla="*/ 2147483646 w 250"/>
              <a:gd name="T5" fmla="*/ 2147483646 h 729"/>
              <a:gd name="T6" fmla="*/ 0 60000 65536"/>
              <a:gd name="T7" fmla="*/ 0 60000 65536"/>
              <a:gd name="T8" fmla="*/ 0 60000 65536"/>
              <a:gd name="T9" fmla="*/ 0 w 250"/>
              <a:gd name="T10" fmla="*/ 0 h 729"/>
              <a:gd name="T11" fmla="*/ 250 w 250"/>
              <a:gd name="T12" fmla="*/ 729 h 7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50" h="729">
                <a:moveTo>
                  <a:pt x="0" y="0"/>
                </a:moveTo>
                <a:lnTo>
                  <a:pt x="0" y="729"/>
                </a:lnTo>
                <a:lnTo>
                  <a:pt x="250" y="729"/>
                </a:lnTo>
              </a:path>
            </a:pathLst>
          </a:custGeom>
          <a:noFill/>
          <a:ln w="1905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290" name="圆角矩形 289"/>
          <p:cNvSpPr/>
          <p:nvPr/>
        </p:nvSpPr>
        <p:spPr bwMode="auto">
          <a:xfrm>
            <a:off x="5867402" y="1393825"/>
            <a:ext cx="1081087" cy="1506539"/>
          </a:xfrm>
          <a:prstGeom prst="roundRect">
            <a:avLst/>
          </a:prstGeom>
          <a:noFill/>
          <a:ln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>
              <a:defRPr/>
            </a:pPr>
            <a:endParaRPr lang="en-US" altLang="zh-CN" dirty="0">
              <a:solidFill>
                <a:schemeClr val="tx1"/>
              </a:solidFill>
            </a:endParaRPr>
          </a:p>
        </p:txBody>
      </p:sp>
      <p:sp>
        <p:nvSpPr>
          <p:cNvPr id="291" name="圆角矩形 290"/>
          <p:cNvSpPr/>
          <p:nvPr/>
        </p:nvSpPr>
        <p:spPr bwMode="auto">
          <a:xfrm>
            <a:off x="6708776" y="3500439"/>
            <a:ext cx="1012825" cy="2198687"/>
          </a:xfrm>
          <a:prstGeom prst="roundRect">
            <a:avLst/>
          </a:prstGeom>
          <a:noFill/>
          <a:ln>
            <a:solidFill>
              <a:srgbClr val="7030A0"/>
            </a:solidFill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>
              <a:defRPr/>
            </a:pPr>
            <a:endParaRPr lang="en-US" altLang="zh-CN" dirty="0">
              <a:solidFill>
                <a:schemeClr val="tx1"/>
              </a:solidFill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19D72C26-9C1A-44A3-AAA0-5E57B00169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23</a:t>
            </a:fld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404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1000"/>
                                        <p:tgtEl>
                                          <p:spTgt spid="404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404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59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2000"/>
                                        <p:tgtEl>
                                          <p:spTgt spid="59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2000"/>
                                        <p:tgtEl>
                                          <p:spTgt spid="59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2000"/>
                                        <p:tgtEl>
                                          <p:spTgt spid="59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4780" grpId="0" animBg="1"/>
      <p:bldP spid="404782" grpId="0" animBg="1"/>
      <p:bldP spid="404783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CDMA Encode/Decode: </a:t>
            </a:r>
            <a:r>
              <a:rPr lang="en-US" altLang="zh-CN" b="1" dirty="0"/>
              <a:t>Tow</a:t>
            </a:r>
            <a:r>
              <a:rPr lang="en-US" altLang="zh-CN" dirty="0"/>
              <a:t> Senders</a:t>
            </a:r>
            <a:endParaRPr lang="en-US" altLang="zh-CN" dirty="0">
              <a:ea typeface="宋体" panose="02010600030101010101" pitchFamily="2" charset="-122"/>
            </a:endParaRPr>
          </a:p>
        </p:txBody>
      </p:sp>
      <p:pic>
        <p:nvPicPr>
          <p:cNvPr id="69637" name="Picture 3" descr="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5451" y="1181100"/>
            <a:ext cx="5026025" cy="532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9638" name="TextBox 5"/>
          <p:cNvSpPr txBox="1">
            <a:spLocks noChangeArrowheads="1"/>
          </p:cNvSpPr>
          <p:nvPr/>
        </p:nvSpPr>
        <p:spPr bwMode="auto">
          <a:xfrm>
            <a:off x="2028825" y="1528764"/>
            <a:ext cx="42832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3200" b="1" dirty="0">
                <a:solidFill>
                  <a:srgbClr val="191966"/>
                </a:solidFill>
                <a:latin typeface="+mn-lt"/>
                <a:ea typeface="+mn-ea"/>
              </a:rPr>
              <a:t>A</a:t>
            </a:r>
            <a:endParaRPr lang="zh-CN" altLang="en-US" sz="3200" b="1" dirty="0">
              <a:solidFill>
                <a:srgbClr val="191966"/>
              </a:solidFill>
              <a:latin typeface="+mn-lt"/>
              <a:ea typeface="+mn-ea"/>
            </a:endParaRPr>
          </a:p>
        </p:txBody>
      </p:sp>
      <p:sp>
        <p:nvSpPr>
          <p:cNvPr id="69639" name="TextBox 6"/>
          <p:cNvSpPr txBox="1">
            <a:spLocks noChangeArrowheads="1"/>
          </p:cNvSpPr>
          <p:nvPr/>
        </p:nvSpPr>
        <p:spPr bwMode="auto">
          <a:xfrm>
            <a:off x="4519613" y="1106489"/>
            <a:ext cx="3257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 dirty="0">
                <a:solidFill>
                  <a:srgbClr val="FF0000"/>
                </a:solidFill>
                <a:latin typeface="+mn-lt"/>
                <a:ea typeface="+mn-ea"/>
              </a:rPr>
              <a:t>1</a:t>
            </a:r>
            <a:endParaRPr lang="zh-CN" altLang="en-US" sz="2400" b="1" dirty="0">
              <a:solidFill>
                <a:srgbClr val="FF0000"/>
              </a:solidFill>
              <a:latin typeface="+mn-lt"/>
              <a:ea typeface="+mn-ea"/>
            </a:endParaRPr>
          </a:p>
        </p:txBody>
      </p:sp>
      <p:sp>
        <p:nvSpPr>
          <p:cNvPr id="69640" name="矩形 7"/>
          <p:cNvSpPr>
            <a:spLocks noChangeArrowheads="1"/>
          </p:cNvSpPr>
          <p:nvPr/>
        </p:nvSpPr>
        <p:spPr bwMode="auto">
          <a:xfrm>
            <a:off x="2895600" y="1166814"/>
            <a:ext cx="1227138" cy="2762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69641" name="TextBox 8"/>
          <p:cNvSpPr txBox="1">
            <a:spLocks noChangeArrowheads="1"/>
          </p:cNvSpPr>
          <p:nvPr/>
        </p:nvSpPr>
        <p:spPr bwMode="auto">
          <a:xfrm>
            <a:off x="3629025" y="1106489"/>
            <a:ext cx="3257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 dirty="0">
                <a:solidFill>
                  <a:srgbClr val="FF0000"/>
                </a:solidFill>
                <a:latin typeface="+mn-lt"/>
                <a:ea typeface="+mn-ea"/>
              </a:rPr>
              <a:t>0</a:t>
            </a:r>
            <a:endParaRPr lang="zh-CN" altLang="en-US" sz="2400" b="1" dirty="0">
              <a:solidFill>
                <a:srgbClr val="FF0000"/>
              </a:solidFill>
              <a:latin typeface="+mn-lt"/>
              <a:ea typeface="+mn-ea"/>
            </a:endParaRPr>
          </a:p>
        </p:txBody>
      </p:sp>
      <p:sp>
        <p:nvSpPr>
          <p:cNvPr id="69642" name="TextBox 9"/>
          <p:cNvSpPr txBox="1">
            <a:spLocks noChangeArrowheads="1"/>
          </p:cNvSpPr>
          <p:nvPr/>
        </p:nvSpPr>
        <p:spPr bwMode="auto">
          <a:xfrm>
            <a:off x="3557588" y="3452814"/>
            <a:ext cx="3257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 dirty="0">
                <a:solidFill>
                  <a:srgbClr val="FF0000"/>
                </a:solidFill>
                <a:latin typeface="+mn-lt"/>
                <a:ea typeface="+mn-ea"/>
              </a:rPr>
              <a:t>1</a:t>
            </a:r>
            <a:endParaRPr lang="zh-CN" altLang="en-US" sz="2400" b="1" dirty="0">
              <a:solidFill>
                <a:srgbClr val="FF0000"/>
              </a:solidFill>
              <a:latin typeface="+mn-lt"/>
              <a:ea typeface="+mn-ea"/>
            </a:endParaRPr>
          </a:p>
        </p:txBody>
      </p:sp>
      <p:sp>
        <p:nvSpPr>
          <p:cNvPr id="69643" name="TextBox 10"/>
          <p:cNvSpPr txBox="1">
            <a:spLocks noChangeArrowheads="1"/>
          </p:cNvSpPr>
          <p:nvPr/>
        </p:nvSpPr>
        <p:spPr bwMode="auto">
          <a:xfrm>
            <a:off x="4411663" y="3465514"/>
            <a:ext cx="3257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 dirty="0">
                <a:solidFill>
                  <a:srgbClr val="FF0000"/>
                </a:solidFill>
                <a:latin typeface="+mn-lt"/>
                <a:ea typeface="+mn-ea"/>
              </a:rPr>
              <a:t>1</a:t>
            </a:r>
            <a:endParaRPr lang="zh-CN" altLang="en-US" sz="2400" b="1" dirty="0">
              <a:solidFill>
                <a:srgbClr val="FF0000"/>
              </a:solidFill>
              <a:latin typeface="+mn-lt"/>
              <a:ea typeface="+mn-ea"/>
            </a:endParaRPr>
          </a:p>
        </p:txBody>
      </p:sp>
      <p:sp>
        <p:nvSpPr>
          <p:cNvPr id="69644" name="TextBox 11"/>
          <p:cNvSpPr txBox="1">
            <a:spLocks noChangeArrowheads="1"/>
          </p:cNvSpPr>
          <p:nvPr/>
        </p:nvSpPr>
        <p:spPr bwMode="auto">
          <a:xfrm>
            <a:off x="6311900" y="4246564"/>
            <a:ext cx="3257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 dirty="0">
                <a:solidFill>
                  <a:srgbClr val="FF0000"/>
                </a:solidFill>
                <a:latin typeface="+mn-lt"/>
                <a:ea typeface="+mn-ea"/>
              </a:rPr>
              <a:t>0</a:t>
            </a:r>
            <a:endParaRPr lang="zh-CN" altLang="en-US" sz="2400" b="1" dirty="0">
              <a:solidFill>
                <a:srgbClr val="FF0000"/>
              </a:solidFill>
              <a:latin typeface="+mn-lt"/>
              <a:ea typeface="+mn-ea"/>
            </a:endParaRPr>
          </a:p>
        </p:txBody>
      </p:sp>
      <p:sp>
        <p:nvSpPr>
          <p:cNvPr id="69645" name="TextBox 12"/>
          <p:cNvSpPr txBox="1">
            <a:spLocks noChangeArrowheads="1"/>
          </p:cNvSpPr>
          <p:nvPr/>
        </p:nvSpPr>
        <p:spPr bwMode="auto">
          <a:xfrm>
            <a:off x="7107238" y="4211639"/>
            <a:ext cx="3257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 dirty="0">
                <a:solidFill>
                  <a:srgbClr val="FF0000"/>
                </a:solidFill>
                <a:latin typeface="+mn-lt"/>
                <a:ea typeface="+mn-ea"/>
              </a:rPr>
              <a:t>1</a:t>
            </a:r>
            <a:endParaRPr lang="zh-CN" altLang="en-US" sz="2400" b="1" dirty="0">
              <a:solidFill>
                <a:srgbClr val="FF0000"/>
              </a:solidFill>
              <a:latin typeface="+mn-lt"/>
              <a:ea typeface="+mn-ea"/>
            </a:endParaRPr>
          </a:p>
        </p:txBody>
      </p:sp>
      <p:sp>
        <p:nvSpPr>
          <p:cNvPr id="69646" name="矩形 15"/>
          <p:cNvSpPr>
            <a:spLocks noChangeArrowheads="1"/>
          </p:cNvSpPr>
          <p:nvPr/>
        </p:nvSpPr>
        <p:spPr bwMode="auto">
          <a:xfrm>
            <a:off x="6361113" y="5534025"/>
            <a:ext cx="1479550" cy="4460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69647" name="TextBox 16"/>
          <p:cNvSpPr txBox="1">
            <a:spLocks noChangeArrowheads="1"/>
          </p:cNvSpPr>
          <p:nvPr/>
        </p:nvSpPr>
        <p:spPr bwMode="auto">
          <a:xfrm>
            <a:off x="2017713" y="2851151"/>
            <a:ext cx="42832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3200" b="1" dirty="0">
                <a:solidFill>
                  <a:srgbClr val="191966"/>
                </a:solidFill>
                <a:latin typeface="+mn-lt"/>
                <a:ea typeface="+mn-ea"/>
              </a:rPr>
              <a:t>B</a:t>
            </a:r>
            <a:endParaRPr lang="zh-CN" altLang="en-US" sz="3200" b="1" dirty="0">
              <a:solidFill>
                <a:srgbClr val="191966"/>
              </a:solidFill>
              <a:latin typeface="+mn-lt"/>
              <a:ea typeface="+mn-ea"/>
            </a:endParaRPr>
          </a:p>
        </p:txBody>
      </p:sp>
      <p:sp>
        <p:nvSpPr>
          <p:cNvPr id="69648" name="TextBox 17"/>
          <p:cNvSpPr txBox="1">
            <a:spLocks noChangeArrowheads="1"/>
          </p:cNvSpPr>
          <p:nvPr/>
        </p:nvSpPr>
        <p:spPr bwMode="auto">
          <a:xfrm>
            <a:off x="3713163" y="6488113"/>
            <a:ext cx="107067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 dirty="0">
                <a:solidFill>
                  <a:srgbClr val="191966"/>
                </a:solidFill>
                <a:latin typeface="+mn-lt"/>
                <a:ea typeface="+mn-ea"/>
              </a:rPr>
              <a:t>Code of A</a:t>
            </a:r>
            <a:endParaRPr lang="zh-CN" altLang="en-US" sz="1800" b="1" dirty="0">
              <a:solidFill>
                <a:srgbClr val="191966"/>
              </a:solidFill>
              <a:latin typeface="+mn-lt"/>
              <a:ea typeface="+mn-ea"/>
            </a:endParaRPr>
          </a:p>
        </p:txBody>
      </p:sp>
      <p:sp>
        <p:nvSpPr>
          <p:cNvPr id="69649" name="TextBox 18"/>
          <p:cNvSpPr txBox="1">
            <a:spLocks noChangeArrowheads="1"/>
          </p:cNvSpPr>
          <p:nvPr/>
        </p:nvSpPr>
        <p:spPr bwMode="auto">
          <a:xfrm>
            <a:off x="7937500" y="4876800"/>
            <a:ext cx="175516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 dirty="0">
                <a:solidFill>
                  <a:srgbClr val="191966"/>
                </a:solidFill>
                <a:latin typeface="+mn-lt"/>
                <a:ea typeface="+mn-ea"/>
              </a:rPr>
              <a:t>Reception from A</a:t>
            </a:r>
            <a:endParaRPr lang="zh-CN" altLang="en-US" sz="1800" b="1" dirty="0">
              <a:solidFill>
                <a:srgbClr val="191966"/>
              </a:solidFill>
              <a:latin typeface="+mn-lt"/>
              <a:ea typeface="+mn-ea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C43ADD7D-BCEA-45C7-831C-E3DCB40904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24</a:t>
            </a:fld>
            <a:endParaRPr lang="en-US" altLang="zh-CN" dirty="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CDMA</a:t>
            </a:r>
            <a:endParaRPr lang="zh-CN" altLang="en-US">
              <a:ea typeface="宋体" panose="02010600030101010101" pitchFamily="2" charset="-122"/>
            </a:endParaRPr>
          </a:p>
        </p:txBody>
      </p:sp>
      <p:pic>
        <p:nvPicPr>
          <p:cNvPr id="65541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8800" y="1046303"/>
            <a:ext cx="4610100" cy="154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椭圆 8"/>
          <p:cNvSpPr/>
          <p:nvPr/>
        </p:nvSpPr>
        <p:spPr bwMode="auto">
          <a:xfrm>
            <a:off x="2051051" y="1265238"/>
            <a:ext cx="341313" cy="341312"/>
          </a:xfrm>
          <a:prstGeom prst="ellipse">
            <a:avLst/>
          </a:prstGeom>
          <a:solidFill>
            <a:srgbClr val="FFFF00"/>
          </a:solidFill>
          <a:ln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A</a:t>
            </a:r>
          </a:p>
        </p:txBody>
      </p:sp>
      <p:sp>
        <p:nvSpPr>
          <p:cNvPr id="10" name="椭圆 9"/>
          <p:cNvSpPr/>
          <p:nvPr/>
        </p:nvSpPr>
        <p:spPr bwMode="auto">
          <a:xfrm>
            <a:off x="2051051" y="1662113"/>
            <a:ext cx="341313" cy="342900"/>
          </a:xfrm>
          <a:prstGeom prst="ellipse">
            <a:avLst/>
          </a:prstGeom>
          <a:solidFill>
            <a:srgbClr val="00B050"/>
          </a:solidFill>
          <a:ln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B</a:t>
            </a:r>
          </a:p>
        </p:txBody>
      </p:sp>
      <p:sp>
        <p:nvSpPr>
          <p:cNvPr id="11" name="椭圆 10"/>
          <p:cNvSpPr/>
          <p:nvPr/>
        </p:nvSpPr>
        <p:spPr bwMode="auto">
          <a:xfrm>
            <a:off x="2051051" y="2114550"/>
            <a:ext cx="341313" cy="342900"/>
          </a:xfrm>
          <a:prstGeom prst="ellipse">
            <a:avLst/>
          </a:prstGeom>
          <a:solidFill>
            <a:srgbClr val="FFCCFF"/>
          </a:solidFill>
          <a:ln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>
              <a:defRPr/>
            </a:pPr>
            <a:r>
              <a:rPr lang="en-US" altLang="zh-CN" sz="1600" b="1">
                <a:solidFill>
                  <a:srgbClr val="000000"/>
                </a:solidFill>
                <a:ea typeface="宋体" panose="02010600030101010101" pitchFamily="2" charset="-122"/>
              </a:rPr>
              <a:t>C</a:t>
            </a:r>
            <a:endParaRPr lang="en-US" altLang="zh-CN" sz="1600" b="1">
              <a:solidFill>
                <a:schemeClr val="tx1"/>
              </a:solidFill>
              <a:ea typeface="宋体" panose="02010600030101010101" pitchFamily="2" charset="-122"/>
            </a:endParaRPr>
          </a:p>
        </p:txBody>
      </p:sp>
      <p:sp>
        <p:nvSpPr>
          <p:cNvPr id="12" name="椭圆 11"/>
          <p:cNvSpPr/>
          <p:nvPr/>
        </p:nvSpPr>
        <p:spPr bwMode="auto">
          <a:xfrm>
            <a:off x="2051051" y="2540001"/>
            <a:ext cx="341313" cy="341313"/>
          </a:xfrm>
          <a:prstGeom prst="ellipse">
            <a:avLst/>
          </a:prstGeom>
          <a:solidFill>
            <a:srgbClr val="FFC000"/>
          </a:solidFill>
          <a:ln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D</a:t>
            </a:r>
          </a:p>
        </p:txBody>
      </p:sp>
      <p:sp>
        <p:nvSpPr>
          <p:cNvPr id="13" name="椭圆 12"/>
          <p:cNvSpPr/>
          <p:nvPr/>
        </p:nvSpPr>
        <p:spPr bwMode="auto">
          <a:xfrm>
            <a:off x="3795713" y="1893888"/>
            <a:ext cx="342900" cy="341312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r>
              <a:rPr lang="en-US" altLang="zh-CN" sz="1600" b="1">
                <a:latin typeface="Comic Sans MS" panose="030F0702030302020204" pitchFamily="66" charset="0"/>
                <a:ea typeface="宋体" panose="02010600030101010101" pitchFamily="2" charset="-122"/>
              </a:rPr>
              <a:t>E</a:t>
            </a:r>
          </a:p>
        </p:txBody>
      </p:sp>
      <p:cxnSp>
        <p:nvCxnSpPr>
          <p:cNvPr id="65547" name="直接箭头连接符 14"/>
          <p:cNvCxnSpPr>
            <a:cxnSpLocks noChangeShapeType="1"/>
            <a:stCxn id="9" idx="6"/>
            <a:endCxn id="13" idx="2"/>
          </p:cNvCxnSpPr>
          <p:nvPr/>
        </p:nvCxnSpPr>
        <p:spPr bwMode="auto">
          <a:xfrm>
            <a:off x="2392363" y="1436688"/>
            <a:ext cx="1403350" cy="6270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548" name="直接箭头连接符 15"/>
          <p:cNvCxnSpPr>
            <a:cxnSpLocks noChangeShapeType="1"/>
            <a:stCxn id="12" idx="6"/>
            <a:endCxn id="13" idx="2"/>
          </p:cNvCxnSpPr>
          <p:nvPr/>
        </p:nvCxnSpPr>
        <p:spPr bwMode="auto">
          <a:xfrm flipV="1">
            <a:off x="2392363" y="2063750"/>
            <a:ext cx="1403350" cy="6477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549" name="直接箭头连接符 18"/>
          <p:cNvCxnSpPr>
            <a:cxnSpLocks noChangeShapeType="1"/>
            <a:stCxn id="11" idx="6"/>
            <a:endCxn id="13" idx="2"/>
          </p:cNvCxnSpPr>
          <p:nvPr/>
        </p:nvCxnSpPr>
        <p:spPr bwMode="auto">
          <a:xfrm flipV="1">
            <a:off x="2392363" y="2063750"/>
            <a:ext cx="1403350" cy="22225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550" name="直接箭头连接符 21"/>
          <p:cNvCxnSpPr>
            <a:cxnSpLocks noChangeShapeType="1"/>
            <a:stCxn id="10" idx="6"/>
            <a:endCxn id="13" idx="2"/>
          </p:cNvCxnSpPr>
          <p:nvPr/>
        </p:nvCxnSpPr>
        <p:spPr bwMode="auto">
          <a:xfrm>
            <a:off x="2392363" y="1833564"/>
            <a:ext cx="1403350" cy="230187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552" name="直接连接符 26"/>
          <p:cNvCxnSpPr>
            <a:cxnSpLocks noChangeShapeType="1"/>
          </p:cNvCxnSpPr>
          <p:nvPr/>
        </p:nvCxnSpPr>
        <p:spPr bwMode="auto">
          <a:xfrm>
            <a:off x="1855788" y="3021013"/>
            <a:ext cx="8323262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553" name="直接连接符 27"/>
          <p:cNvCxnSpPr>
            <a:cxnSpLocks noChangeShapeType="1"/>
          </p:cNvCxnSpPr>
          <p:nvPr/>
        </p:nvCxnSpPr>
        <p:spPr bwMode="auto">
          <a:xfrm>
            <a:off x="4637088" y="4359275"/>
            <a:ext cx="5522912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5554" name="直接连接符 31"/>
          <p:cNvCxnSpPr>
            <a:cxnSpLocks noChangeShapeType="1"/>
          </p:cNvCxnSpPr>
          <p:nvPr/>
        </p:nvCxnSpPr>
        <p:spPr bwMode="auto">
          <a:xfrm>
            <a:off x="4608513" y="5670550"/>
            <a:ext cx="5524500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3" name="TextBox 32"/>
          <p:cNvSpPr txBox="1"/>
          <p:nvPr/>
        </p:nvSpPr>
        <p:spPr>
          <a:xfrm>
            <a:off x="1949450" y="3232151"/>
            <a:ext cx="2082800" cy="46196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latin typeface="+mj-lt"/>
              </a:rPr>
              <a:t>SCENARIO 1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85964" y="4405314"/>
            <a:ext cx="2048959" cy="46166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latin typeface="+mj-lt"/>
              </a:rPr>
              <a:t>SCENARIO 2</a:t>
            </a:r>
          </a:p>
        </p:txBody>
      </p:sp>
      <p:pic>
        <p:nvPicPr>
          <p:cNvPr id="65557" name="Picture 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3413" y="3646489"/>
            <a:ext cx="2546350" cy="509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558" name="Picture 9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3901" y="4826000"/>
            <a:ext cx="21875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8" name="Picture 1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6638" y="3203576"/>
            <a:ext cx="4151312" cy="417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9" name="Picture 1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30764" y="3683001"/>
            <a:ext cx="5127625" cy="455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20" name="Picture 1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37114" y="4579939"/>
            <a:ext cx="3565525" cy="352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21" name="Picture 1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7589" y="5032376"/>
            <a:ext cx="5297487" cy="417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564" name="Picture 15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3576" y="6284913"/>
            <a:ext cx="2327275" cy="379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" name="TextBox 43"/>
          <p:cNvSpPr txBox="1"/>
          <p:nvPr/>
        </p:nvSpPr>
        <p:spPr>
          <a:xfrm>
            <a:off x="1930401" y="5791201"/>
            <a:ext cx="2048959" cy="46166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latin typeface="+mj-lt"/>
              </a:rPr>
              <a:t>SCENARIO 3</a:t>
            </a:r>
          </a:p>
        </p:txBody>
      </p:sp>
      <p:pic>
        <p:nvPicPr>
          <p:cNvPr id="43024" name="Picture 16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7439" y="5859463"/>
            <a:ext cx="3646487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25" name="Picture 17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3151" y="6330950"/>
            <a:ext cx="3979863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文本框 1"/>
          <p:cNvSpPr txBox="1"/>
          <p:nvPr/>
        </p:nvSpPr>
        <p:spPr>
          <a:xfrm>
            <a:off x="3347313" y="1054072"/>
            <a:ext cx="2042546" cy="40011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accent2"/>
                </a:solidFill>
                <a:latin typeface="+mn-lt"/>
                <a:ea typeface="+mn-ea"/>
              </a:rPr>
              <a:t>What C transmits?</a:t>
            </a:r>
            <a:endParaRPr lang="zh-CN" altLang="en-US" sz="2000" b="1" dirty="0">
              <a:solidFill>
                <a:schemeClr val="accent2"/>
              </a:solidFill>
              <a:latin typeface="+mn-lt"/>
              <a:ea typeface="+mn-ea"/>
            </a:endParaRPr>
          </a:p>
        </p:txBody>
      </p:sp>
      <p:sp>
        <p:nvSpPr>
          <p:cNvPr id="5" name="任意多边形 4"/>
          <p:cNvSpPr/>
          <p:nvPr/>
        </p:nvSpPr>
        <p:spPr>
          <a:xfrm>
            <a:off x="4216400" y="1574800"/>
            <a:ext cx="711200" cy="561218"/>
          </a:xfrm>
          <a:custGeom>
            <a:avLst/>
            <a:gdLst>
              <a:gd name="connsiteX0" fmla="*/ 0 w 711200"/>
              <a:gd name="connsiteY0" fmla="*/ 520700 h 561218"/>
              <a:gd name="connsiteX1" fmla="*/ 457200 w 711200"/>
              <a:gd name="connsiteY1" fmla="*/ 508000 h 561218"/>
              <a:gd name="connsiteX2" fmla="*/ 711200 w 711200"/>
              <a:gd name="connsiteY2" fmla="*/ 0 h 561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11200" h="561218">
                <a:moveTo>
                  <a:pt x="0" y="520700"/>
                </a:moveTo>
                <a:cubicBezTo>
                  <a:pt x="169333" y="557741"/>
                  <a:pt x="338667" y="594783"/>
                  <a:pt x="457200" y="508000"/>
                </a:cubicBezTo>
                <a:cubicBezTo>
                  <a:pt x="575733" y="421217"/>
                  <a:pt x="643466" y="210608"/>
                  <a:pt x="711200" y="0"/>
                </a:cubicBezTo>
              </a:path>
            </a:pathLst>
          </a:custGeom>
          <a:noFill/>
          <a:ln w="38100">
            <a:solidFill>
              <a:schemeClr val="tx1">
                <a:lumMod val="50000"/>
                <a:lumOff val="50000"/>
              </a:schemeClr>
            </a:solidFill>
            <a:prstDash val="sysDash"/>
            <a:tailEnd type="stealth" w="lg" len="lg"/>
          </a:ln>
        </p:spPr>
        <p:txBody>
          <a:bodyPr vert="horz" wrap="square" lIns="91440" tIns="45720" rIns="91440" bIns="45720" numCol="1" rtlCol="0" anchor="t" anchorCtr="0" compatLnSpc="1"/>
          <a:lstStyle/>
          <a:p>
            <a:endParaRPr lang="zh-CN" altLang="en-US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540FFC1A-E15C-427F-A14F-C1A74AA84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25</a:t>
            </a:fld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30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30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30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30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30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30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30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30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30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30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30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30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Codes</a:t>
            </a:r>
          </a:p>
        </p:txBody>
      </p:sp>
      <p:sp>
        <p:nvSpPr>
          <p:cNvPr id="63491" name="AutoShape 3" descr="graphics/02icon06.gif"/>
          <p:cNvSpPr>
            <a:spLocks noChangeAspect="1" noChangeArrowheads="1"/>
          </p:cNvSpPr>
          <p:nvPr/>
        </p:nvSpPr>
        <p:spPr bwMode="auto">
          <a:xfrm>
            <a:off x="1679576" y="46038"/>
            <a:ext cx="235267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sp>
        <p:nvSpPr>
          <p:cNvPr id="63492" name="AutoShape 4" descr="graphics/02icon06.gif"/>
          <p:cNvSpPr>
            <a:spLocks noChangeAspect="1" noChangeArrowheads="1"/>
          </p:cNvSpPr>
          <p:nvPr/>
        </p:nvSpPr>
        <p:spPr bwMode="auto">
          <a:xfrm>
            <a:off x="3695701" y="3303589"/>
            <a:ext cx="2352675" cy="574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sp>
        <p:nvSpPr>
          <p:cNvPr id="63493" name="AutoShape 5" descr="graphics/02icon06.gif"/>
          <p:cNvSpPr>
            <a:spLocks noChangeAspect="1" noChangeArrowheads="1"/>
          </p:cNvSpPr>
          <p:nvPr/>
        </p:nvSpPr>
        <p:spPr bwMode="auto">
          <a:xfrm>
            <a:off x="1679576" y="46038"/>
            <a:ext cx="2352675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ea typeface="宋体" panose="02010600030101010101" pitchFamily="2" charset="-122"/>
            </a:endParaRPr>
          </a:p>
        </p:txBody>
      </p:sp>
      <p:pic>
        <p:nvPicPr>
          <p:cNvPr id="63494" name="Picture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44701" y="1336675"/>
            <a:ext cx="7864475" cy="4770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41CA272E-76FB-4C20-81CD-DFCD287B1E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26</a:t>
            </a:fld>
            <a:endParaRPr lang="en-US" altLang="zh-CN" dirty="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Who is the inventor of CDMA?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0A840C76-CC46-4768-A15F-B3B454ECA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769371F-0F95-4BDF-9A9A-7FF549C12214}" type="slidenum">
              <a:rPr lang="en-US" altLang="zh-CN" smtClean="0"/>
              <a:t>27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157629748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 note on Inventor</a:t>
            </a:r>
            <a:endParaRPr lang="zh-CN" altLang="en-US" dirty="0"/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28</a:t>
            </a:fld>
            <a:endParaRPr lang="en-US" altLang="zh-CN" dirty="0"/>
          </a:p>
        </p:txBody>
      </p:sp>
      <p:sp>
        <p:nvSpPr>
          <p:cNvPr id="4" name="文本框 3"/>
          <p:cNvSpPr txBox="1"/>
          <p:nvPr/>
        </p:nvSpPr>
        <p:spPr>
          <a:xfrm>
            <a:off x="2510236" y="5125621"/>
            <a:ext cx="24961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3600" b="1" dirty="0">
                <a:latin typeface="+mn-lt"/>
              </a:rPr>
              <a:t>Hedy </a:t>
            </a:r>
            <a:r>
              <a:rPr lang="en-US" altLang="zh-CN" sz="3600" b="1" dirty="0" err="1">
                <a:latin typeface="+mn-lt"/>
              </a:rPr>
              <a:t>Lamarr</a:t>
            </a:r>
            <a:endParaRPr lang="zh-CN" altLang="en-US" sz="3600" b="1" dirty="0">
              <a:latin typeface="+mn-lt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2420884" y="5861518"/>
            <a:ext cx="267489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b="1" dirty="0">
                <a:latin typeface="+mn-lt"/>
              </a:rPr>
              <a:t>1914/11/9—2000/1/19</a:t>
            </a:r>
            <a:endParaRPr lang="zh-CN" altLang="en-US" b="1" dirty="0">
              <a:latin typeface="+mn-lt"/>
            </a:endParaRPr>
          </a:p>
        </p:txBody>
      </p:sp>
      <p:pic>
        <p:nvPicPr>
          <p:cNvPr id="306180" name="Picture 4" descr="https://gss2.bdstatic.com/9fo3dSag_xI4khGkpoWK1HF6hhy/baike/c0%3Dbaike92%2C5%2C5%2C92%2C30/sign=4b52c8fc6759252db71a155655f2685e/960a304e251f95ca4363b850ce177f3e66095245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9608" y="1651465"/>
            <a:ext cx="3133972" cy="13960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文本框 5"/>
          <p:cNvSpPr txBox="1"/>
          <p:nvPr/>
        </p:nvSpPr>
        <p:spPr>
          <a:xfrm>
            <a:off x="5857240" y="5319347"/>
            <a:ext cx="44867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b="1" dirty="0">
                <a:latin typeface="+mn-lt"/>
              </a:rPr>
              <a:t>1941,</a:t>
            </a:r>
            <a:r>
              <a:rPr lang="zh-CN" altLang="en-US" b="1" dirty="0">
                <a:latin typeface="+mn-lt"/>
              </a:rPr>
              <a:t> </a:t>
            </a:r>
            <a:r>
              <a:rPr lang="en-US" altLang="zh-CN" b="1" dirty="0">
                <a:latin typeface="+mn-lt"/>
              </a:rPr>
              <a:t>Original for Torpedo  </a:t>
            </a:r>
            <a:endParaRPr lang="zh-CN" altLang="en-US" b="1" dirty="0">
              <a:latin typeface="+mn-lt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7125192" y="5784319"/>
            <a:ext cx="233589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b="1" dirty="0">
                <a:latin typeface="+mn-lt"/>
              </a:rPr>
              <a:t>1985 QUALCOMM</a:t>
            </a:r>
            <a:endParaRPr lang="zh-CN" altLang="en-US" b="1" dirty="0">
              <a:latin typeface="+mn-lt"/>
            </a:endParaRPr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62AAC085-5AAA-4864-B16A-CB506E29D51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33284" y="2163698"/>
            <a:ext cx="3850105" cy="2438400"/>
          </a:xfrm>
          <a:prstGeom prst="rect">
            <a:avLst/>
          </a:prstGeom>
        </p:spPr>
      </p:pic>
      <p:pic>
        <p:nvPicPr>
          <p:cNvPr id="8" name="Picture 2" descr="frequency-hopping.png">
            <a:extLst>
              <a:ext uri="{FF2B5EF4-FFF2-40B4-BE49-F238E27FC236}">
                <a16:creationId xmlns:a16="http://schemas.microsoft.com/office/drawing/2014/main" id="{CDAC89F3-36C3-4C3C-BED7-4689C21492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9608" y="3300347"/>
            <a:ext cx="3133972" cy="17662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0571732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Chapter 7 outline</a:t>
            </a:r>
          </a:p>
        </p:txBody>
      </p:sp>
      <p:sp>
        <p:nvSpPr>
          <p:cNvPr id="3077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720725" indent="-720725">
              <a:buNone/>
            </a:pPr>
            <a:r>
              <a:rPr lang="en-US" altLang="zh-CN" dirty="0"/>
              <a:t>7.1 Introduction </a:t>
            </a:r>
          </a:p>
          <a:p>
            <a:pPr marL="720725" indent="-720725">
              <a:buNone/>
            </a:pPr>
            <a:r>
              <a:rPr lang="en-US" altLang="zh-CN" dirty="0"/>
              <a:t>7.2 Wireless links and network characteristics</a:t>
            </a:r>
          </a:p>
          <a:p>
            <a:pPr marL="720725" indent="-720725">
              <a:buNone/>
            </a:pPr>
            <a:r>
              <a:rPr lang="en-US" altLang="zh-CN" dirty="0">
                <a:solidFill>
                  <a:schemeClr val="accent2"/>
                </a:solidFill>
              </a:rPr>
              <a:t>7.3 </a:t>
            </a:r>
            <a:r>
              <a:rPr lang="en-US" altLang="zh-CN" dirty="0" err="1">
                <a:solidFill>
                  <a:schemeClr val="accent2"/>
                </a:solidFill>
              </a:rPr>
              <a:t>WiFi</a:t>
            </a:r>
            <a:r>
              <a:rPr lang="en-US" altLang="zh-CN" dirty="0">
                <a:solidFill>
                  <a:schemeClr val="accent2"/>
                </a:solidFill>
              </a:rPr>
              <a:t>: 802.11 wireless LANs</a:t>
            </a:r>
            <a:endParaRPr lang="en-US" altLang="ja-JP" dirty="0">
              <a:solidFill>
                <a:schemeClr val="accent2"/>
              </a:solidFill>
            </a:endParaRPr>
          </a:p>
          <a:p>
            <a:pPr marL="720725" indent="-720725">
              <a:buNone/>
            </a:pPr>
            <a:r>
              <a:rPr lang="en-US" altLang="zh-CN" dirty="0"/>
              <a:t>7.4 Cellular Internet access</a:t>
            </a:r>
          </a:p>
          <a:p>
            <a:pPr marL="720725" indent="-720725">
              <a:buNone/>
            </a:pPr>
            <a:r>
              <a:rPr lang="en-US" altLang="zh-CN" dirty="0"/>
              <a:t>7.5 Mobility management: principles</a:t>
            </a:r>
          </a:p>
          <a:p>
            <a:pPr marL="720725" indent="-720725">
              <a:buNone/>
            </a:pPr>
            <a:r>
              <a:rPr lang="en-US" altLang="zh-CN" dirty="0"/>
              <a:t>7.6 Mobile IP</a:t>
            </a:r>
          </a:p>
          <a:p>
            <a:pPr marL="720725" indent="-720725">
              <a:buNone/>
            </a:pPr>
            <a:r>
              <a:rPr lang="en-US" altLang="zh-CN" dirty="0"/>
              <a:t>7.7 Handling mobility in cellular networks</a:t>
            </a:r>
          </a:p>
          <a:p>
            <a:pPr marL="720725" indent="-720725">
              <a:buNone/>
            </a:pPr>
            <a:r>
              <a:rPr lang="en-US" altLang="zh-CN" dirty="0"/>
              <a:t>7.8 Impact on higher-layer protocols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6C98AD91-DF68-4327-B0CF-47C2C8EE88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29</a:t>
            </a:fld>
            <a:endParaRPr lang="en-US" altLang="zh-CN" dirty="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2"/>
          <p:cNvSpPr>
            <a:spLocks noGrp="1" noChangeArrowheads="1"/>
          </p:cNvSpPr>
          <p:nvPr>
            <p:ph type="title"/>
          </p:nvPr>
        </p:nvSpPr>
        <p:spPr>
          <a:xfrm>
            <a:off x="240000" y="360000"/>
            <a:ext cx="11520000" cy="890588"/>
          </a:xfrm>
        </p:spPr>
        <p:txBody>
          <a:bodyPr/>
          <a:lstStyle/>
          <a:p>
            <a:r>
              <a:rPr lang="en-US" altLang="zh-CN"/>
              <a:t>WLAN architecture</a:t>
            </a:r>
            <a:endParaRPr lang="en-US" altLang="zh-CN" dirty="0"/>
          </a:p>
        </p:txBody>
      </p:sp>
      <p:sp>
        <p:nvSpPr>
          <p:cNvPr id="2" name="内容占位符 1">
            <a:extLst>
              <a:ext uri="{FF2B5EF4-FFF2-40B4-BE49-F238E27FC236}">
                <a16:creationId xmlns:a16="http://schemas.microsoft.com/office/drawing/2014/main" id="{FC585F0D-4493-46E2-ADF7-B2AF0AB861C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11200" y="1600200"/>
            <a:ext cx="5080000" cy="4648200"/>
          </a:xfrm>
        </p:spPr>
        <p:txBody>
          <a:bodyPr/>
          <a:lstStyle/>
          <a:p>
            <a:r>
              <a:rPr lang="en-US" altLang="zh-CN" dirty="0"/>
              <a:t>Wireless host communicates with base station</a:t>
            </a:r>
          </a:p>
          <a:p>
            <a:pPr lvl="1"/>
            <a:r>
              <a:rPr lang="en-US" altLang="zh-CN" dirty="0"/>
              <a:t>base station = access point (AP)</a:t>
            </a:r>
          </a:p>
          <a:p>
            <a:r>
              <a:rPr lang="en-US" altLang="zh-CN" dirty="0">
                <a:solidFill>
                  <a:srgbClr val="C00000"/>
                </a:solidFill>
              </a:rPr>
              <a:t>Basic Service Set (BSS) </a:t>
            </a:r>
            <a:r>
              <a:rPr lang="en-US" altLang="zh-CN" dirty="0"/>
              <a:t>(aka “cell”) in infrastructure mode contains:</a:t>
            </a:r>
          </a:p>
          <a:p>
            <a:pPr lvl="1"/>
            <a:r>
              <a:rPr lang="en-US" altLang="zh-CN" dirty="0"/>
              <a:t>wireless hosts</a:t>
            </a:r>
          </a:p>
          <a:p>
            <a:pPr lvl="1"/>
            <a:r>
              <a:rPr lang="en-US" altLang="zh-CN" dirty="0"/>
              <a:t>access point (AP): base station</a:t>
            </a:r>
          </a:p>
          <a:p>
            <a:pPr lvl="1"/>
            <a:r>
              <a:rPr lang="en-US" altLang="zh-CN" dirty="0"/>
              <a:t>ad hoc mode: hosts only</a:t>
            </a:r>
          </a:p>
          <a:p>
            <a:endParaRPr lang="zh-CN" altLang="en-US" dirty="0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FCF11D16-152A-40EE-A552-1DAE567114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74400" y="6510338"/>
            <a:ext cx="1117600" cy="347662"/>
          </a:xfrm>
        </p:spPr>
        <p:txBody>
          <a:bodyPr/>
          <a:lstStyle/>
          <a:p>
            <a:fld id="{B5976719-4C93-4032-AE44-9AF0CDE2F195}" type="slidenum">
              <a:rPr lang="en-US" altLang="zh-CN" smtClean="0"/>
              <a:pPr/>
              <a:t>30</a:t>
            </a:fld>
            <a:endParaRPr lang="en-US" altLang="zh-CN" dirty="0"/>
          </a:p>
        </p:txBody>
      </p:sp>
      <p:sp>
        <p:nvSpPr>
          <p:cNvPr id="94" name="Oval 5">
            <a:extLst>
              <a:ext uri="{FF2B5EF4-FFF2-40B4-BE49-F238E27FC236}">
                <a16:creationId xmlns:a16="http://schemas.microsoft.com/office/drawing/2014/main" id="{63937245-95C6-43CD-8399-01AB256A3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4456" y="4227856"/>
            <a:ext cx="2055813" cy="1946275"/>
          </a:xfrm>
          <a:prstGeom prst="ellipse">
            <a:avLst/>
          </a:pr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95" name="Oval 6">
            <a:extLst>
              <a:ext uri="{FF2B5EF4-FFF2-40B4-BE49-F238E27FC236}">
                <a16:creationId xmlns:a16="http://schemas.microsoft.com/office/drawing/2014/main" id="{E6A2717A-B5A8-4F3F-B8A2-2842315AC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2931" y="2489543"/>
            <a:ext cx="2055813" cy="1946275"/>
          </a:xfrm>
          <a:prstGeom prst="ellipse">
            <a:avLst/>
          </a:pr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grpSp>
        <p:nvGrpSpPr>
          <p:cNvPr id="96" name="Group 7">
            <a:extLst>
              <a:ext uri="{FF2B5EF4-FFF2-40B4-BE49-F238E27FC236}">
                <a16:creationId xmlns:a16="http://schemas.microsoft.com/office/drawing/2014/main" id="{821BDE78-84C8-48BC-B3D3-D002A08C6AB1}"/>
              </a:ext>
            </a:extLst>
          </p:cNvPr>
          <p:cNvGrpSpPr/>
          <p:nvPr/>
        </p:nvGrpSpPr>
        <p:grpSpPr bwMode="auto">
          <a:xfrm>
            <a:off x="9322631" y="3603967"/>
            <a:ext cx="417513" cy="192088"/>
            <a:chOff x="3600" y="219"/>
            <a:chExt cx="360" cy="175"/>
          </a:xfrm>
        </p:grpSpPr>
        <p:sp>
          <p:nvSpPr>
            <p:cNvPr id="97" name="Oval 8">
              <a:extLst>
                <a:ext uri="{FF2B5EF4-FFF2-40B4-BE49-F238E27FC236}">
                  <a16:creationId xmlns:a16="http://schemas.microsoft.com/office/drawing/2014/main" id="{97F065D2-2B9E-4159-86D5-101B51EE9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98" name="Line 9">
              <a:extLst>
                <a:ext uri="{FF2B5EF4-FFF2-40B4-BE49-F238E27FC236}">
                  <a16:creationId xmlns:a16="http://schemas.microsoft.com/office/drawing/2014/main" id="{7A78CCC8-BE53-49E8-897E-D4A0CA7706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9" name="Line 10">
              <a:extLst>
                <a:ext uri="{FF2B5EF4-FFF2-40B4-BE49-F238E27FC236}">
                  <a16:creationId xmlns:a16="http://schemas.microsoft.com/office/drawing/2014/main" id="{0ED38BCE-A5A0-49D4-8485-97C00C5E17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00" name="Rectangle 11">
              <a:extLst>
                <a:ext uri="{FF2B5EF4-FFF2-40B4-BE49-F238E27FC236}">
                  <a16:creationId xmlns:a16="http://schemas.microsoft.com/office/drawing/2014/main" id="{DE282459-BD27-4796-8BF2-568C166EB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01" name="Oval 12">
              <a:extLst>
                <a:ext uri="{FF2B5EF4-FFF2-40B4-BE49-F238E27FC236}">
                  <a16:creationId xmlns:a16="http://schemas.microsoft.com/office/drawing/2014/main" id="{CDE94FCB-93C7-45D6-8A9E-99BC6C4DA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02" name="Group 13">
              <a:extLst>
                <a:ext uri="{FF2B5EF4-FFF2-40B4-BE49-F238E27FC236}">
                  <a16:creationId xmlns:a16="http://schemas.microsoft.com/office/drawing/2014/main" id="{37D8D508-DE03-4D4D-81C1-751D89928A79}"/>
                </a:ext>
              </a:extLst>
            </p:cNvPr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07" name="Line 14">
                <a:extLst>
                  <a:ext uri="{FF2B5EF4-FFF2-40B4-BE49-F238E27FC236}">
                    <a16:creationId xmlns:a16="http://schemas.microsoft.com/office/drawing/2014/main" id="{2B600BD5-4276-4EBB-BF92-44FB420E62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08" name="Line 15">
                <a:extLst>
                  <a:ext uri="{FF2B5EF4-FFF2-40B4-BE49-F238E27FC236}">
                    <a16:creationId xmlns:a16="http://schemas.microsoft.com/office/drawing/2014/main" id="{8444D9F0-4FB0-4FB5-AE2F-36B147293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09" name="Line 16">
                <a:extLst>
                  <a:ext uri="{FF2B5EF4-FFF2-40B4-BE49-F238E27FC236}">
                    <a16:creationId xmlns:a16="http://schemas.microsoft.com/office/drawing/2014/main" id="{D87B5E55-CF4A-4460-A6A4-49F8FEE9A5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03" name="Group 17">
              <a:extLst>
                <a:ext uri="{FF2B5EF4-FFF2-40B4-BE49-F238E27FC236}">
                  <a16:creationId xmlns:a16="http://schemas.microsoft.com/office/drawing/2014/main" id="{AE79A737-4AAF-4380-AE90-E0E7C9BE80C0}"/>
                </a:ext>
              </a:extLst>
            </p:cNvPr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04" name="Line 18">
                <a:extLst>
                  <a:ext uri="{FF2B5EF4-FFF2-40B4-BE49-F238E27FC236}">
                    <a16:creationId xmlns:a16="http://schemas.microsoft.com/office/drawing/2014/main" id="{84683486-7F3F-4D96-B2CA-2AA24AA523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05" name="Line 19">
                <a:extLst>
                  <a:ext uri="{FF2B5EF4-FFF2-40B4-BE49-F238E27FC236}">
                    <a16:creationId xmlns:a16="http://schemas.microsoft.com/office/drawing/2014/main" id="{1E0DECD7-EDA4-4C85-8F76-E4B7F9B63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06" name="Line 20">
                <a:extLst>
                  <a:ext uri="{FF2B5EF4-FFF2-40B4-BE49-F238E27FC236}">
                    <a16:creationId xmlns:a16="http://schemas.microsoft.com/office/drawing/2014/main" id="{0E21006A-3101-4AF1-920A-78FDA0363E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10" name="Group 21">
            <a:extLst>
              <a:ext uri="{FF2B5EF4-FFF2-40B4-BE49-F238E27FC236}">
                <a16:creationId xmlns:a16="http://schemas.microsoft.com/office/drawing/2014/main" id="{54580F6B-8D95-4A01-8529-8B369A57AC0D}"/>
              </a:ext>
            </a:extLst>
          </p:cNvPr>
          <p:cNvGrpSpPr/>
          <p:nvPr/>
        </p:nvGrpSpPr>
        <p:grpSpPr bwMode="auto">
          <a:xfrm>
            <a:off x="7204906" y="3573806"/>
            <a:ext cx="415925" cy="509587"/>
            <a:chOff x="2870" y="1518"/>
            <a:chExt cx="292" cy="320"/>
          </a:xfrm>
        </p:grpSpPr>
        <p:graphicFrame>
          <p:nvGraphicFramePr>
            <p:cNvPr id="111" name="Object 22">
              <a:extLst>
                <a:ext uri="{FF2B5EF4-FFF2-40B4-BE49-F238E27FC236}">
                  <a16:creationId xmlns:a16="http://schemas.microsoft.com/office/drawing/2014/main" id="{19E53E45-7E60-4053-B10E-C3C8D57C91D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28" name="Clip" r:id="rId4" imgW="826770" imgH="840105" progId="MS_ClipArt_Gallery.2">
                    <p:embed/>
                  </p:oleObj>
                </mc:Choice>
                <mc:Fallback>
                  <p:oleObj name="Clip" r:id="rId4" imgW="826770" imgH="840105" progId="MS_ClipArt_Gallery.2">
                    <p:embed/>
                    <p:pic>
                      <p:nvPicPr>
                        <p:cNvPr id="77903" name="Object 2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2" name="Object 23">
              <a:extLst>
                <a:ext uri="{FF2B5EF4-FFF2-40B4-BE49-F238E27FC236}">
                  <a16:creationId xmlns:a16="http://schemas.microsoft.com/office/drawing/2014/main" id="{695335AD-E138-4271-B1BD-4664B12046DB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29" name="Clip" r:id="rId6" imgW="1268095" imgH="1199515" progId="MS_ClipArt_Gallery.2">
                    <p:embed/>
                  </p:oleObj>
                </mc:Choice>
                <mc:Fallback>
                  <p:oleObj name="Clip" r:id="rId6" imgW="1268095" imgH="1199515" progId="MS_ClipArt_Gallery.2">
                    <p:embed/>
                    <p:pic>
                      <p:nvPicPr>
                        <p:cNvPr id="77904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3" name="Text Box 24">
            <a:extLst>
              <a:ext uri="{FF2B5EF4-FFF2-40B4-BE49-F238E27FC236}">
                <a16:creationId xmlns:a16="http://schemas.microsoft.com/office/drawing/2014/main" id="{00FEEC91-885B-4F9B-A673-78B80349D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9618" y="4405655"/>
            <a:ext cx="12366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BSS 1</a:t>
            </a:r>
          </a:p>
        </p:txBody>
      </p:sp>
      <p:sp>
        <p:nvSpPr>
          <p:cNvPr id="114" name="Line 25">
            <a:extLst>
              <a:ext uri="{FF2B5EF4-FFF2-40B4-BE49-F238E27FC236}">
                <a16:creationId xmlns:a16="http://schemas.microsoft.com/office/drawing/2014/main" id="{49CCF27B-8024-41F6-85B9-BFA9CADC389A}"/>
              </a:ext>
            </a:extLst>
          </p:cNvPr>
          <p:cNvSpPr>
            <a:spLocks noChangeShapeType="1"/>
          </p:cNvSpPr>
          <p:nvPr/>
        </p:nvSpPr>
        <p:spPr bwMode="auto">
          <a:xfrm>
            <a:off x="9513130" y="3791292"/>
            <a:ext cx="192088" cy="812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15" name="Line 26">
            <a:extLst>
              <a:ext uri="{FF2B5EF4-FFF2-40B4-BE49-F238E27FC236}">
                <a16:creationId xmlns:a16="http://schemas.microsoft.com/office/drawing/2014/main" id="{3643DBC3-6473-401C-AC42-E2289CFFDFEA}"/>
              </a:ext>
            </a:extLst>
          </p:cNvPr>
          <p:cNvSpPr>
            <a:spLocks noChangeShapeType="1"/>
          </p:cNvSpPr>
          <p:nvPr/>
        </p:nvSpPr>
        <p:spPr bwMode="auto">
          <a:xfrm>
            <a:off x="8300280" y="3729380"/>
            <a:ext cx="10223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16" name="Text Box 27">
            <a:extLst>
              <a:ext uri="{FF2B5EF4-FFF2-40B4-BE49-F238E27FC236}">
                <a16:creationId xmlns:a16="http://schemas.microsoft.com/office/drawing/2014/main" id="{275F1947-1322-42CD-8D36-344DB16929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28994" y="6185243"/>
            <a:ext cx="90120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BSS 2</a:t>
            </a:r>
          </a:p>
        </p:txBody>
      </p:sp>
      <p:sp>
        <p:nvSpPr>
          <p:cNvPr id="117" name="Line 28">
            <a:extLst>
              <a:ext uri="{FF2B5EF4-FFF2-40B4-BE49-F238E27FC236}">
                <a16:creationId xmlns:a16="http://schemas.microsoft.com/office/drawing/2014/main" id="{F1706B42-DFE9-4811-AC08-961BCB9B21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86143" y="2681630"/>
            <a:ext cx="214312" cy="908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18" name="Group 29">
            <a:extLst>
              <a:ext uri="{FF2B5EF4-FFF2-40B4-BE49-F238E27FC236}">
                <a16:creationId xmlns:a16="http://schemas.microsoft.com/office/drawing/2014/main" id="{0FA1A505-1E18-4B96-BEC6-1A61BDCCDBAA}"/>
              </a:ext>
            </a:extLst>
          </p:cNvPr>
          <p:cNvGrpSpPr/>
          <p:nvPr/>
        </p:nvGrpSpPr>
        <p:grpSpPr bwMode="auto">
          <a:xfrm>
            <a:off x="8757481" y="1500531"/>
            <a:ext cx="1978025" cy="1444625"/>
            <a:chOff x="3744" y="1392"/>
            <a:chExt cx="1488" cy="1110"/>
          </a:xfrm>
        </p:grpSpPr>
        <p:sp>
          <p:nvSpPr>
            <p:cNvPr id="119" name="Freeform 30">
              <a:extLst>
                <a:ext uri="{FF2B5EF4-FFF2-40B4-BE49-F238E27FC236}">
                  <a16:creationId xmlns:a16="http://schemas.microsoft.com/office/drawing/2014/main" id="{444EEE78-AA4F-4258-AC5F-E113C25D1A1A}"/>
                </a:ext>
              </a:extLst>
            </p:cNvPr>
            <p:cNvSpPr/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1 w 2135"/>
                <a:gd name="T1" fmla="*/ 1 h 1662"/>
                <a:gd name="T2" fmla="*/ 1 w 2135"/>
                <a:gd name="T3" fmla="*/ 1 h 1662"/>
                <a:gd name="T4" fmla="*/ 2 w 2135"/>
                <a:gd name="T5" fmla="*/ 1 h 1662"/>
                <a:gd name="T6" fmla="*/ 4 w 2135"/>
                <a:gd name="T7" fmla="*/ 1 h 1662"/>
                <a:gd name="T8" fmla="*/ 6 w 2135"/>
                <a:gd name="T9" fmla="*/ 1 h 1662"/>
                <a:gd name="T10" fmla="*/ 6 w 2135"/>
                <a:gd name="T11" fmla="*/ 2 h 1662"/>
                <a:gd name="T12" fmla="*/ 5 w 2135"/>
                <a:gd name="T13" fmla="*/ 3 h 1662"/>
                <a:gd name="T14" fmla="*/ 2 w 2135"/>
                <a:gd name="T15" fmla="*/ 2 h 1662"/>
                <a:gd name="T16" fmla="*/ 1 w 2135"/>
                <a:gd name="T17" fmla="*/ 2 h 1662"/>
                <a:gd name="T18" fmla="*/ 1 w 2135"/>
                <a:gd name="T19" fmla="*/ 2 h 1662"/>
                <a:gd name="T20" fmla="*/ 1 w 2135"/>
                <a:gd name="T21" fmla="*/ 1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20" name="Text Box 31">
              <a:extLst>
                <a:ext uri="{FF2B5EF4-FFF2-40B4-BE49-F238E27FC236}">
                  <a16:creationId xmlns:a16="http://schemas.microsoft.com/office/drawing/2014/main" id="{4A6D6BFA-BD8C-41CA-8D78-BDF3737AF2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9" y="1776"/>
              <a:ext cx="785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Internet</a:t>
              </a:r>
            </a:p>
          </p:txBody>
        </p:sp>
      </p:grpSp>
      <p:sp>
        <p:nvSpPr>
          <p:cNvPr id="121" name="Text Box 32">
            <a:extLst>
              <a:ext uri="{FF2B5EF4-FFF2-40B4-BE49-F238E27FC236}">
                <a16:creationId xmlns:a16="http://schemas.microsoft.com/office/drawing/2014/main" id="{AA020A4A-CC38-4F7F-A8F8-8F80856C48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1105" y="3396006"/>
            <a:ext cx="1140056" cy="83099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dirty="0">
                <a:latin typeface="+mn-lt"/>
                <a:ea typeface="+mn-ea"/>
              </a:rPr>
              <a:t>switch</a:t>
            </a:r>
          </a:p>
          <a:p>
            <a:pPr eaLnBrk="1" hangingPunct="1">
              <a:defRPr/>
            </a:pPr>
            <a:r>
              <a:rPr lang="en-US" altLang="zh-CN" dirty="0">
                <a:latin typeface="+mn-lt"/>
                <a:ea typeface="+mn-ea"/>
              </a:rPr>
              <a:t>or router</a:t>
            </a:r>
          </a:p>
        </p:txBody>
      </p:sp>
      <p:grpSp>
        <p:nvGrpSpPr>
          <p:cNvPr id="122" name="Group 33">
            <a:extLst>
              <a:ext uri="{FF2B5EF4-FFF2-40B4-BE49-F238E27FC236}">
                <a16:creationId xmlns:a16="http://schemas.microsoft.com/office/drawing/2014/main" id="{782B8EB7-C07E-4A49-9C3C-74A7898FB4CA}"/>
              </a:ext>
            </a:extLst>
          </p:cNvPr>
          <p:cNvGrpSpPr/>
          <p:nvPr/>
        </p:nvGrpSpPr>
        <p:grpSpPr bwMode="auto">
          <a:xfrm>
            <a:off x="7833555" y="3261067"/>
            <a:ext cx="782638" cy="1012452"/>
            <a:chOff x="1952" y="1032"/>
            <a:chExt cx="589" cy="779"/>
          </a:xfrm>
        </p:grpSpPr>
        <p:sp>
          <p:nvSpPr>
            <p:cNvPr id="123" name="Text Box 34">
              <a:extLst>
                <a:ext uri="{FF2B5EF4-FFF2-40B4-BE49-F238E27FC236}">
                  <a16:creationId xmlns:a16="http://schemas.microsoft.com/office/drawing/2014/main" id="{A1CB13CD-B650-4189-AF9F-51433AE649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0" y="1456"/>
              <a:ext cx="392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AP</a:t>
              </a:r>
            </a:p>
          </p:txBody>
        </p:sp>
        <p:grpSp>
          <p:nvGrpSpPr>
            <p:cNvPr id="124" name="Group 35">
              <a:extLst>
                <a:ext uri="{FF2B5EF4-FFF2-40B4-BE49-F238E27FC236}">
                  <a16:creationId xmlns:a16="http://schemas.microsoft.com/office/drawing/2014/main" id="{5CF4C435-CE61-44E4-AA6F-B51FCD3D6942}"/>
                </a:ext>
              </a:extLst>
            </p:cNvPr>
            <p:cNvGrpSpPr/>
            <p:nvPr/>
          </p:nvGrpSpPr>
          <p:grpSpPr bwMode="auto">
            <a:xfrm>
              <a:off x="1952" y="1032"/>
              <a:ext cx="589" cy="440"/>
              <a:chOff x="1160" y="2192"/>
              <a:chExt cx="589" cy="440"/>
            </a:xfrm>
          </p:grpSpPr>
          <p:pic>
            <p:nvPicPr>
              <p:cNvPr id="125" name="Picture 36" descr="31u_bnrz[1]">
                <a:extLst>
                  <a:ext uri="{FF2B5EF4-FFF2-40B4-BE49-F238E27FC236}">
                    <a16:creationId xmlns:a16="http://schemas.microsoft.com/office/drawing/2014/main" id="{2584BBA8-57FE-4679-8F73-612B82460C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-5400000">
                <a:off x="1349" y="2458"/>
                <a:ext cx="212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6" name="AutoShape 37">
                <a:extLst>
                  <a:ext uri="{FF2B5EF4-FFF2-40B4-BE49-F238E27FC236}">
                    <a16:creationId xmlns:a16="http://schemas.microsoft.com/office/drawing/2014/main" id="{14DF321B-BB8E-4AFA-81AC-96D3763A8985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1160" y="2192"/>
                <a:ext cx="589" cy="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27" name="Freeform 38">
                <a:extLst>
                  <a:ext uri="{FF2B5EF4-FFF2-40B4-BE49-F238E27FC236}">
                    <a16:creationId xmlns:a16="http://schemas.microsoft.com/office/drawing/2014/main" id="{25CB14F4-B762-425E-A59F-FE8EFBADFEBC}"/>
                  </a:ext>
                </a:extLst>
              </p:cNvPr>
              <p:cNvSpPr/>
              <p:nvPr/>
            </p:nvSpPr>
            <p:spPr bwMode="auto">
              <a:xfrm>
                <a:off x="1283" y="2231"/>
                <a:ext cx="83" cy="102"/>
              </a:xfrm>
              <a:custGeom>
                <a:avLst/>
                <a:gdLst>
                  <a:gd name="T0" fmla="*/ 0 w 247"/>
                  <a:gd name="T1" fmla="*/ 1 h 203"/>
                  <a:gd name="T2" fmla="*/ 0 w 247"/>
                  <a:gd name="T3" fmla="*/ 1 h 203"/>
                  <a:gd name="T4" fmla="*/ 0 w 247"/>
                  <a:gd name="T5" fmla="*/ 1 h 203"/>
                  <a:gd name="T6" fmla="*/ 0 w 247"/>
                  <a:gd name="T7" fmla="*/ 1 h 203"/>
                  <a:gd name="T8" fmla="*/ 0 w 247"/>
                  <a:gd name="T9" fmla="*/ 1 h 203"/>
                  <a:gd name="T10" fmla="*/ 0 w 247"/>
                  <a:gd name="T11" fmla="*/ 1 h 203"/>
                  <a:gd name="T12" fmla="*/ 0 w 247"/>
                  <a:gd name="T13" fmla="*/ 1 h 203"/>
                  <a:gd name="T14" fmla="*/ 0 w 247"/>
                  <a:gd name="T15" fmla="*/ 1 h 203"/>
                  <a:gd name="T16" fmla="*/ 0 w 247"/>
                  <a:gd name="T17" fmla="*/ 1 h 203"/>
                  <a:gd name="T18" fmla="*/ 0 w 247"/>
                  <a:gd name="T19" fmla="*/ 1 h 203"/>
                  <a:gd name="T20" fmla="*/ 0 w 247"/>
                  <a:gd name="T21" fmla="*/ 1 h 203"/>
                  <a:gd name="T22" fmla="*/ 0 w 247"/>
                  <a:gd name="T23" fmla="*/ 1 h 203"/>
                  <a:gd name="T24" fmla="*/ 0 w 247"/>
                  <a:gd name="T25" fmla="*/ 1 h 203"/>
                  <a:gd name="T26" fmla="*/ 0 w 247"/>
                  <a:gd name="T27" fmla="*/ 1 h 203"/>
                  <a:gd name="T28" fmla="*/ 0 w 247"/>
                  <a:gd name="T29" fmla="*/ 1 h 203"/>
                  <a:gd name="T30" fmla="*/ 0 w 247"/>
                  <a:gd name="T31" fmla="*/ 1 h 203"/>
                  <a:gd name="T32" fmla="*/ 0 w 247"/>
                  <a:gd name="T33" fmla="*/ 1 h 203"/>
                  <a:gd name="T34" fmla="*/ 0 w 247"/>
                  <a:gd name="T35" fmla="*/ 1 h 203"/>
                  <a:gd name="T36" fmla="*/ 0 w 247"/>
                  <a:gd name="T37" fmla="*/ 1 h 203"/>
                  <a:gd name="T38" fmla="*/ 0 w 247"/>
                  <a:gd name="T39" fmla="*/ 1 h 203"/>
                  <a:gd name="T40" fmla="*/ 0 w 247"/>
                  <a:gd name="T41" fmla="*/ 1 h 203"/>
                  <a:gd name="T42" fmla="*/ 0 w 247"/>
                  <a:gd name="T43" fmla="*/ 1 h 203"/>
                  <a:gd name="T44" fmla="*/ 0 w 247"/>
                  <a:gd name="T45" fmla="*/ 1 h 203"/>
                  <a:gd name="T46" fmla="*/ 0 w 247"/>
                  <a:gd name="T47" fmla="*/ 1 h 203"/>
                  <a:gd name="T48" fmla="*/ 0 w 247"/>
                  <a:gd name="T49" fmla="*/ 1 h 203"/>
                  <a:gd name="T50" fmla="*/ 0 w 247"/>
                  <a:gd name="T51" fmla="*/ 1 h 203"/>
                  <a:gd name="T52" fmla="*/ 0 w 247"/>
                  <a:gd name="T53" fmla="*/ 1 h 203"/>
                  <a:gd name="T54" fmla="*/ 0 w 247"/>
                  <a:gd name="T55" fmla="*/ 1 h 203"/>
                  <a:gd name="T56" fmla="*/ 0 w 247"/>
                  <a:gd name="T57" fmla="*/ 1 h 203"/>
                  <a:gd name="T58" fmla="*/ 0 w 247"/>
                  <a:gd name="T59" fmla="*/ 1 h 203"/>
                  <a:gd name="T60" fmla="*/ 0 w 247"/>
                  <a:gd name="T61" fmla="*/ 1 h 203"/>
                  <a:gd name="T62" fmla="*/ 0 w 247"/>
                  <a:gd name="T63" fmla="*/ 1 h 203"/>
                  <a:gd name="T64" fmla="*/ 0 w 247"/>
                  <a:gd name="T65" fmla="*/ 1 h 203"/>
                  <a:gd name="T66" fmla="*/ 0 w 247"/>
                  <a:gd name="T67" fmla="*/ 1 h 203"/>
                  <a:gd name="T68" fmla="*/ 0 w 247"/>
                  <a:gd name="T69" fmla="*/ 1 h 203"/>
                  <a:gd name="T70" fmla="*/ 0 w 247"/>
                  <a:gd name="T71" fmla="*/ 1 h 203"/>
                  <a:gd name="T72" fmla="*/ 0 w 247"/>
                  <a:gd name="T73" fmla="*/ 1 h 203"/>
                  <a:gd name="T74" fmla="*/ 0 w 247"/>
                  <a:gd name="T75" fmla="*/ 1 h 203"/>
                  <a:gd name="T76" fmla="*/ 0 w 247"/>
                  <a:gd name="T77" fmla="*/ 1 h 203"/>
                  <a:gd name="T78" fmla="*/ 0 w 247"/>
                  <a:gd name="T79" fmla="*/ 1 h 203"/>
                  <a:gd name="T80" fmla="*/ 0 w 247"/>
                  <a:gd name="T81" fmla="*/ 1 h 203"/>
                  <a:gd name="T82" fmla="*/ 0 w 247"/>
                  <a:gd name="T83" fmla="*/ 1 h 203"/>
                  <a:gd name="T84" fmla="*/ 0 w 247"/>
                  <a:gd name="T85" fmla="*/ 0 h 203"/>
                  <a:gd name="T86" fmla="*/ 0 w 247"/>
                  <a:gd name="T87" fmla="*/ 1 h 203"/>
                  <a:gd name="T88" fmla="*/ 0 w 247"/>
                  <a:gd name="T89" fmla="*/ 1 h 203"/>
                  <a:gd name="T90" fmla="*/ 0 w 247"/>
                  <a:gd name="T91" fmla="*/ 1 h 203"/>
                  <a:gd name="T92" fmla="*/ 0 w 247"/>
                  <a:gd name="T93" fmla="*/ 1 h 203"/>
                  <a:gd name="T94" fmla="*/ 0 w 247"/>
                  <a:gd name="T95" fmla="*/ 1 h 203"/>
                  <a:gd name="T96" fmla="*/ 0 w 247"/>
                  <a:gd name="T97" fmla="*/ 1 h 20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7"/>
                  <a:gd name="T148" fmla="*/ 0 h 203"/>
                  <a:gd name="T149" fmla="*/ 247 w 247"/>
                  <a:gd name="T150" fmla="*/ 203 h 20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7" h="203">
                    <a:moveTo>
                      <a:pt x="87" y="26"/>
                    </a:moveTo>
                    <a:lnTo>
                      <a:pt x="68" y="34"/>
                    </a:lnTo>
                    <a:lnTo>
                      <a:pt x="52" y="44"/>
                    </a:lnTo>
                    <a:lnTo>
                      <a:pt x="38" y="55"/>
                    </a:lnTo>
                    <a:lnTo>
                      <a:pt x="25" y="67"/>
                    </a:lnTo>
                    <a:lnTo>
                      <a:pt x="14" y="80"/>
                    </a:lnTo>
                    <a:lnTo>
                      <a:pt x="7" y="94"/>
                    </a:lnTo>
                    <a:lnTo>
                      <a:pt x="3" y="109"/>
                    </a:lnTo>
                    <a:lnTo>
                      <a:pt x="0" y="124"/>
                    </a:lnTo>
                    <a:lnTo>
                      <a:pt x="3" y="145"/>
                    </a:lnTo>
                    <a:lnTo>
                      <a:pt x="14" y="163"/>
                    </a:lnTo>
                    <a:lnTo>
                      <a:pt x="32" y="178"/>
                    </a:lnTo>
                    <a:lnTo>
                      <a:pt x="55" y="189"/>
                    </a:lnTo>
                    <a:lnTo>
                      <a:pt x="81" y="198"/>
                    </a:lnTo>
                    <a:lnTo>
                      <a:pt x="109" y="202"/>
                    </a:lnTo>
                    <a:lnTo>
                      <a:pt x="138" y="203"/>
                    </a:lnTo>
                    <a:lnTo>
                      <a:pt x="165" y="200"/>
                    </a:lnTo>
                    <a:lnTo>
                      <a:pt x="171" y="200"/>
                    </a:lnTo>
                    <a:lnTo>
                      <a:pt x="177" y="198"/>
                    </a:lnTo>
                    <a:lnTo>
                      <a:pt x="181" y="195"/>
                    </a:lnTo>
                    <a:lnTo>
                      <a:pt x="183" y="191"/>
                    </a:lnTo>
                    <a:lnTo>
                      <a:pt x="180" y="186"/>
                    </a:lnTo>
                    <a:lnTo>
                      <a:pt x="174" y="182"/>
                    </a:lnTo>
                    <a:lnTo>
                      <a:pt x="167" y="178"/>
                    </a:lnTo>
                    <a:lnTo>
                      <a:pt x="160" y="176"/>
                    </a:lnTo>
                    <a:lnTo>
                      <a:pt x="145" y="173"/>
                    </a:lnTo>
                    <a:lnTo>
                      <a:pt x="131" y="171"/>
                    </a:lnTo>
                    <a:lnTo>
                      <a:pt x="116" y="169"/>
                    </a:lnTo>
                    <a:lnTo>
                      <a:pt x="103" y="167"/>
                    </a:lnTo>
                    <a:lnTo>
                      <a:pt x="90" y="164"/>
                    </a:lnTo>
                    <a:lnTo>
                      <a:pt x="77" y="160"/>
                    </a:lnTo>
                    <a:lnTo>
                      <a:pt x="65" y="154"/>
                    </a:lnTo>
                    <a:lnTo>
                      <a:pt x="54" y="146"/>
                    </a:lnTo>
                    <a:lnTo>
                      <a:pt x="49" y="112"/>
                    </a:lnTo>
                    <a:lnTo>
                      <a:pt x="61" y="84"/>
                    </a:lnTo>
                    <a:lnTo>
                      <a:pt x="84" y="62"/>
                    </a:lnTo>
                    <a:lnTo>
                      <a:pt x="116" y="44"/>
                    </a:lnTo>
                    <a:lnTo>
                      <a:pt x="151" y="30"/>
                    </a:lnTo>
                    <a:lnTo>
                      <a:pt x="187" y="19"/>
                    </a:lnTo>
                    <a:lnTo>
                      <a:pt x="220" y="11"/>
                    </a:lnTo>
                    <a:lnTo>
                      <a:pt x="247" y="4"/>
                    </a:lnTo>
                    <a:lnTo>
                      <a:pt x="231" y="1"/>
                    </a:lnTo>
                    <a:lnTo>
                      <a:pt x="213" y="0"/>
                    </a:lnTo>
                    <a:lnTo>
                      <a:pt x="193" y="2"/>
                    </a:lnTo>
                    <a:lnTo>
                      <a:pt x="171" y="4"/>
                    </a:lnTo>
                    <a:lnTo>
                      <a:pt x="149" y="9"/>
                    </a:lnTo>
                    <a:lnTo>
                      <a:pt x="128" y="14"/>
                    </a:lnTo>
                    <a:lnTo>
                      <a:pt x="106" y="20"/>
                    </a:lnTo>
                    <a:lnTo>
                      <a:pt x="87" y="2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28" name="Freeform 39">
                <a:extLst>
                  <a:ext uri="{FF2B5EF4-FFF2-40B4-BE49-F238E27FC236}">
                    <a16:creationId xmlns:a16="http://schemas.microsoft.com/office/drawing/2014/main" id="{2D437AB0-81EB-461C-917B-F7495FF53ABD}"/>
                  </a:ext>
                </a:extLst>
              </p:cNvPr>
              <p:cNvSpPr/>
              <p:nvPr/>
            </p:nvSpPr>
            <p:spPr bwMode="auto">
              <a:xfrm>
                <a:off x="1424" y="2230"/>
                <a:ext cx="52" cy="79"/>
              </a:xfrm>
              <a:custGeom>
                <a:avLst/>
                <a:gdLst>
                  <a:gd name="T0" fmla="*/ 0 w 158"/>
                  <a:gd name="T1" fmla="*/ 1 h 158"/>
                  <a:gd name="T2" fmla="*/ 0 w 158"/>
                  <a:gd name="T3" fmla="*/ 1 h 158"/>
                  <a:gd name="T4" fmla="*/ 0 w 158"/>
                  <a:gd name="T5" fmla="*/ 1 h 158"/>
                  <a:gd name="T6" fmla="*/ 0 w 158"/>
                  <a:gd name="T7" fmla="*/ 1 h 158"/>
                  <a:gd name="T8" fmla="*/ 0 w 158"/>
                  <a:gd name="T9" fmla="*/ 1 h 158"/>
                  <a:gd name="T10" fmla="*/ 0 w 158"/>
                  <a:gd name="T11" fmla="*/ 1 h 158"/>
                  <a:gd name="T12" fmla="*/ 0 w 158"/>
                  <a:gd name="T13" fmla="*/ 1 h 158"/>
                  <a:gd name="T14" fmla="*/ 0 w 158"/>
                  <a:gd name="T15" fmla="*/ 1 h 158"/>
                  <a:gd name="T16" fmla="*/ 0 w 158"/>
                  <a:gd name="T17" fmla="*/ 1 h 158"/>
                  <a:gd name="T18" fmla="*/ 0 w 158"/>
                  <a:gd name="T19" fmla="*/ 1 h 158"/>
                  <a:gd name="T20" fmla="*/ 0 w 158"/>
                  <a:gd name="T21" fmla="*/ 1 h 158"/>
                  <a:gd name="T22" fmla="*/ 0 w 158"/>
                  <a:gd name="T23" fmla="*/ 1 h 158"/>
                  <a:gd name="T24" fmla="*/ 0 w 158"/>
                  <a:gd name="T25" fmla="*/ 1 h 158"/>
                  <a:gd name="T26" fmla="*/ 0 w 158"/>
                  <a:gd name="T27" fmla="*/ 1 h 158"/>
                  <a:gd name="T28" fmla="*/ 0 w 158"/>
                  <a:gd name="T29" fmla="*/ 1 h 158"/>
                  <a:gd name="T30" fmla="*/ 0 w 158"/>
                  <a:gd name="T31" fmla="*/ 1 h 158"/>
                  <a:gd name="T32" fmla="*/ 0 w 158"/>
                  <a:gd name="T33" fmla="*/ 1 h 158"/>
                  <a:gd name="T34" fmla="*/ 0 w 158"/>
                  <a:gd name="T35" fmla="*/ 1 h 158"/>
                  <a:gd name="T36" fmla="*/ 0 w 158"/>
                  <a:gd name="T37" fmla="*/ 1 h 158"/>
                  <a:gd name="T38" fmla="*/ 0 w 158"/>
                  <a:gd name="T39" fmla="*/ 1 h 158"/>
                  <a:gd name="T40" fmla="*/ 0 w 158"/>
                  <a:gd name="T41" fmla="*/ 1 h 158"/>
                  <a:gd name="T42" fmla="*/ 0 w 158"/>
                  <a:gd name="T43" fmla="*/ 1 h 158"/>
                  <a:gd name="T44" fmla="*/ 0 w 158"/>
                  <a:gd name="T45" fmla="*/ 1 h 158"/>
                  <a:gd name="T46" fmla="*/ 0 w 158"/>
                  <a:gd name="T47" fmla="*/ 1 h 158"/>
                  <a:gd name="T48" fmla="*/ 0 w 158"/>
                  <a:gd name="T49" fmla="*/ 1 h 158"/>
                  <a:gd name="T50" fmla="*/ 0 w 158"/>
                  <a:gd name="T51" fmla="*/ 1 h 158"/>
                  <a:gd name="T52" fmla="*/ 0 w 158"/>
                  <a:gd name="T53" fmla="*/ 1 h 158"/>
                  <a:gd name="T54" fmla="*/ 0 w 158"/>
                  <a:gd name="T55" fmla="*/ 1 h 158"/>
                  <a:gd name="T56" fmla="*/ 0 w 158"/>
                  <a:gd name="T57" fmla="*/ 1 h 158"/>
                  <a:gd name="T58" fmla="*/ 0 w 158"/>
                  <a:gd name="T59" fmla="*/ 1 h 158"/>
                  <a:gd name="T60" fmla="*/ 0 w 158"/>
                  <a:gd name="T61" fmla="*/ 0 h 158"/>
                  <a:gd name="T62" fmla="*/ 0 w 158"/>
                  <a:gd name="T63" fmla="*/ 0 h 158"/>
                  <a:gd name="T64" fmla="*/ 0 w 158"/>
                  <a:gd name="T65" fmla="*/ 1 h 158"/>
                  <a:gd name="T66" fmla="*/ 0 w 158"/>
                  <a:gd name="T67" fmla="*/ 1 h 158"/>
                  <a:gd name="T68" fmla="*/ 0 w 158"/>
                  <a:gd name="T69" fmla="*/ 1 h 158"/>
                  <a:gd name="T70" fmla="*/ 0 w 158"/>
                  <a:gd name="T71" fmla="*/ 1 h 158"/>
                  <a:gd name="T72" fmla="*/ 0 w 158"/>
                  <a:gd name="T73" fmla="*/ 1 h 158"/>
                  <a:gd name="T74" fmla="*/ 0 w 158"/>
                  <a:gd name="T75" fmla="*/ 1 h 158"/>
                  <a:gd name="T76" fmla="*/ 0 w 158"/>
                  <a:gd name="T77" fmla="*/ 1 h 158"/>
                  <a:gd name="T78" fmla="*/ 0 w 158"/>
                  <a:gd name="T79" fmla="*/ 1 h 158"/>
                  <a:gd name="T80" fmla="*/ 0 w 158"/>
                  <a:gd name="T81" fmla="*/ 1 h 1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58"/>
                  <a:gd name="T124" fmla="*/ 0 h 158"/>
                  <a:gd name="T125" fmla="*/ 158 w 158"/>
                  <a:gd name="T126" fmla="*/ 158 h 1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58" h="158">
                    <a:moveTo>
                      <a:pt x="133" y="52"/>
                    </a:moveTo>
                    <a:lnTo>
                      <a:pt x="139" y="68"/>
                    </a:lnTo>
                    <a:lnTo>
                      <a:pt x="137" y="83"/>
                    </a:lnTo>
                    <a:lnTo>
                      <a:pt x="127" y="95"/>
                    </a:lnTo>
                    <a:lnTo>
                      <a:pt x="113" y="106"/>
                    </a:lnTo>
                    <a:lnTo>
                      <a:pt x="95" y="116"/>
                    </a:lnTo>
                    <a:lnTo>
                      <a:pt x="75" y="126"/>
                    </a:lnTo>
                    <a:lnTo>
                      <a:pt x="55" y="135"/>
                    </a:lnTo>
                    <a:lnTo>
                      <a:pt x="37" y="144"/>
                    </a:lnTo>
                    <a:lnTo>
                      <a:pt x="34" y="147"/>
                    </a:lnTo>
                    <a:lnTo>
                      <a:pt x="33" y="149"/>
                    </a:lnTo>
                    <a:lnTo>
                      <a:pt x="33" y="152"/>
                    </a:lnTo>
                    <a:lnTo>
                      <a:pt x="34" y="155"/>
                    </a:lnTo>
                    <a:lnTo>
                      <a:pt x="39" y="157"/>
                    </a:lnTo>
                    <a:lnTo>
                      <a:pt x="43" y="158"/>
                    </a:lnTo>
                    <a:lnTo>
                      <a:pt x="46" y="158"/>
                    </a:lnTo>
                    <a:lnTo>
                      <a:pt x="50" y="157"/>
                    </a:lnTo>
                    <a:lnTo>
                      <a:pt x="74" y="148"/>
                    </a:lnTo>
                    <a:lnTo>
                      <a:pt x="95" y="138"/>
                    </a:lnTo>
                    <a:lnTo>
                      <a:pt x="116" y="127"/>
                    </a:lnTo>
                    <a:lnTo>
                      <a:pt x="135" y="114"/>
                    </a:lnTo>
                    <a:lnTo>
                      <a:pt x="148" y="100"/>
                    </a:lnTo>
                    <a:lnTo>
                      <a:pt x="156" y="84"/>
                    </a:lnTo>
                    <a:lnTo>
                      <a:pt x="158" y="67"/>
                    </a:lnTo>
                    <a:lnTo>
                      <a:pt x="152" y="49"/>
                    </a:lnTo>
                    <a:lnTo>
                      <a:pt x="139" y="35"/>
                    </a:lnTo>
                    <a:lnTo>
                      <a:pt x="120" y="23"/>
                    </a:lnTo>
                    <a:lnTo>
                      <a:pt x="97" y="14"/>
                    </a:lnTo>
                    <a:lnTo>
                      <a:pt x="71" y="7"/>
                    </a:lnTo>
                    <a:lnTo>
                      <a:pt x="45" y="2"/>
                    </a:lnTo>
                    <a:lnTo>
                      <a:pt x="23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7" y="9"/>
                    </a:lnTo>
                    <a:lnTo>
                      <a:pt x="36" y="13"/>
                    </a:lnTo>
                    <a:lnTo>
                      <a:pt x="56" y="17"/>
                    </a:lnTo>
                    <a:lnTo>
                      <a:pt x="75" y="21"/>
                    </a:lnTo>
                    <a:lnTo>
                      <a:pt x="94" y="26"/>
                    </a:lnTo>
                    <a:lnTo>
                      <a:pt x="110" y="33"/>
                    </a:lnTo>
                    <a:lnTo>
                      <a:pt x="123" y="41"/>
                    </a:lnTo>
                    <a:lnTo>
                      <a:pt x="133" y="5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29" name="Freeform 40">
                <a:extLst>
                  <a:ext uri="{FF2B5EF4-FFF2-40B4-BE49-F238E27FC236}">
                    <a16:creationId xmlns:a16="http://schemas.microsoft.com/office/drawing/2014/main" id="{3B62163F-945E-451B-B4D8-29DA48BD3A10}"/>
                  </a:ext>
                </a:extLst>
              </p:cNvPr>
              <p:cNvSpPr/>
              <p:nvPr/>
            </p:nvSpPr>
            <p:spPr bwMode="auto">
              <a:xfrm>
                <a:off x="1232" y="2211"/>
                <a:ext cx="133" cy="166"/>
              </a:xfrm>
              <a:custGeom>
                <a:avLst/>
                <a:gdLst>
                  <a:gd name="T0" fmla="*/ 0 w 399"/>
                  <a:gd name="T1" fmla="*/ 1 h 331"/>
                  <a:gd name="T2" fmla="*/ 0 w 399"/>
                  <a:gd name="T3" fmla="*/ 1 h 331"/>
                  <a:gd name="T4" fmla="*/ 0 w 399"/>
                  <a:gd name="T5" fmla="*/ 1 h 331"/>
                  <a:gd name="T6" fmla="*/ 0 w 399"/>
                  <a:gd name="T7" fmla="*/ 1 h 331"/>
                  <a:gd name="T8" fmla="*/ 0 w 399"/>
                  <a:gd name="T9" fmla="*/ 1 h 331"/>
                  <a:gd name="T10" fmla="*/ 0 w 399"/>
                  <a:gd name="T11" fmla="*/ 1 h 331"/>
                  <a:gd name="T12" fmla="*/ 0 w 399"/>
                  <a:gd name="T13" fmla="*/ 1 h 331"/>
                  <a:gd name="T14" fmla="*/ 0 w 399"/>
                  <a:gd name="T15" fmla="*/ 1 h 331"/>
                  <a:gd name="T16" fmla="*/ 0 w 399"/>
                  <a:gd name="T17" fmla="*/ 1 h 331"/>
                  <a:gd name="T18" fmla="*/ 0 w 399"/>
                  <a:gd name="T19" fmla="*/ 1 h 331"/>
                  <a:gd name="T20" fmla="*/ 0 w 399"/>
                  <a:gd name="T21" fmla="*/ 1 h 331"/>
                  <a:gd name="T22" fmla="*/ 0 w 399"/>
                  <a:gd name="T23" fmla="*/ 1 h 331"/>
                  <a:gd name="T24" fmla="*/ 0 w 399"/>
                  <a:gd name="T25" fmla="*/ 1 h 331"/>
                  <a:gd name="T26" fmla="*/ 0 w 399"/>
                  <a:gd name="T27" fmla="*/ 1 h 331"/>
                  <a:gd name="T28" fmla="*/ 0 w 399"/>
                  <a:gd name="T29" fmla="*/ 1 h 331"/>
                  <a:gd name="T30" fmla="*/ 0 w 399"/>
                  <a:gd name="T31" fmla="*/ 1 h 331"/>
                  <a:gd name="T32" fmla="*/ 0 w 399"/>
                  <a:gd name="T33" fmla="*/ 1 h 331"/>
                  <a:gd name="T34" fmla="*/ 0 w 399"/>
                  <a:gd name="T35" fmla="*/ 1 h 331"/>
                  <a:gd name="T36" fmla="*/ 0 w 399"/>
                  <a:gd name="T37" fmla="*/ 1 h 331"/>
                  <a:gd name="T38" fmla="*/ 0 w 399"/>
                  <a:gd name="T39" fmla="*/ 1 h 331"/>
                  <a:gd name="T40" fmla="*/ 0 w 399"/>
                  <a:gd name="T41" fmla="*/ 1 h 331"/>
                  <a:gd name="T42" fmla="*/ 0 w 399"/>
                  <a:gd name="T43" fmla="*/ 1 h 331"/>
                  <a:gd name="T44" fmla="*/ 0 w 399"/>
                  <a:gd name="T45" fmla="*/ 1 h 331"/>
                  <a:gd name="T46" fmla="*/ 0 w 399"/>
                  <a:gd name="T47" fmla="*/ 1 h 331"/>
                  <a:gd name="T48" fmla="*/ 0 w 399"/>
                  <a:gd name="T49" fmla="*/ 1 h 331"/>
                  <a:gd name="T50" fmla="*/ 0 w 399"/>
                  <a:gd name="T51" fmla="*/ 1 h 331"/>
                  <a:gd name="T52" fmla="*/ 0 w 399"/>
                  <a:gd name="T53" fmla="*/ 1 h 331"/>
                  <a:gd name="T54" fmla="*/ 0 w 399"/>
                  <a:gd name="T55" fmla="*/ 1 h 331"/>
                  <a:gd name="T56" fmla="*/ 0 w 399"/>
                  <a:gd name="T57" fmla="*/ 1 h 331"/>
                  <a:gd name="T58" fmla="*/ 0 w 399"/>
                  <a:gd name="T59" fmla="*/ 1 h 331"/>
                  <a:gd name="T60" fmla="*/ 0 w 399"/>
                  <a:gd name="T61" fmla="*/ 1 h 331"/>
                  <a:gd name="T62" fmla="*/ 0 w 399"/>
                  <a:gd name="T63" fmla="*/ 1 h 331"/>
                  <a:gd name="T64" fmla="*/ 0 w 399"/>
                  <a:gd name="T65" fmla="*/ 1 h 331"/>
                  <a:gd name="T66" fmla="*/ 0 w 399"/>
                  <a:gd name="T67" fmla="*/ 1 h 331"/>
                  <a:gd name="T68" fmla="*/ 0 w 399"/>
                  <a:gd name="T69" fmla="*/ 1 h 331"/>
                  <a:gd name="T70" fmla="*/ 0 w 399"/>
                  <a:gd name="T71" fmla="*/ 1 h 331"/>
                  <a:gd name="T72" fmla="*/ 0 w 399"/>
                  <a:gd name="T73" fmla="*/ 1 h 331"/>
                  <a:gd name="T74" fmla="*/ 0 w 399"/>
                  <a:gd name="T75" fmla="*/ 1 h 331"/>
                  <a:gd name="T76" fmla="*/ 0 w 399"/>
                  <a:gd name="T77" fmla="*/ 1 h 331"/>
                  <a:gd name="T78" fmla="*/ 0 w 399"/>
                  <a:gd name="T79" fmla="*/ 1 h 331"/>
                  <a:gd name="T80" fmla="*/ 0 w 399"/>
                  <a:gd name="T81" fmla="*/ 0 h 331"/>
                  <a:gd name="T82" fmla="*/ 0 w 399"/>
                  <a:gd name="T83" fmla="*/ 1 h 331"/>
                  <a:gd name="T84" fmla="*/ 0 w 399"/>
                  <a:gd name="T85" fmla="*/ 1 h 331"/>
                  <a:gd name="T86" fmla="*/ 0 w 399"/>
                  <a:gd name="T87" fmla="*/ 1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99"/>
                  <a:gd name="T133" fmla="*/ 0 h 331"/>
                  <a:gd name="T134" fmla="*/ 399 w 399"/>
                  <a:gd name="T135" fmla="*/ 331 h 3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99" h="331">
                    <a:moveTo>
                      <a:pt x="155" y="44"/>
                    </a:moveTo>
                    <a:lnTo>
                      <a:pt x="124" y="62"/>
                    </a:lnTo>
                    <a:lnTo>
                      <a:pt x="94" y="80"/>
                    </a:lnTo>
                    <a:lnTo>
                      <a:pt x="66" y="101"/>
                    </a:lnTo>
                    <a:lnTo>
                      <a:pt x="42" y="123"/>
                    </a:lnTo>
                    <a:lnTo>
                      <a:pt x="21" y="146"/>
                    </a:lnTo>
                    <a:lnTo>
                      <a:pt x="7" y="171"/>
                    </a:lnTo>
                    <a:lnTo>
                      <a:pt x="0" y="199"/>
                    </a:lnTo>
                    <a:lnTo>
                      <a:pt x="1" y="227"/>
                    </a:lnTo>
                    <a:lnTo>
                      <a:pt x="4" y="234"/>
                    </a:lnTo>
                    <a:lnTo>
                      <a:pt x="7" y="242"/>
                    </a:lnTo>
                    <a:lnTo>
                      <a:pt x="11" y="248"/>
                    </a:lnTo>
                    <a:lnTo>
                      <a:pt x="17" y="255"/>
                    </a:lnTo>
                    <a:lnTo>
                      <a:pt x="24" y="261"/>
                    </a:lnTo>
                    <a:lnTo>
                      <a:pt x="33" y="267"/>
                    </a:lnTo>
                    <a:lnTo>
                      <a:pt x="40" y="272"/>
                    </a:lnTo>
                    <a:lnTo>
                      <a:pt x="50" y="276"/>
                    </a:lnTo>
                    <a:lnTo>
                      <a:pt x="69" y="284"/>
                    </a:lnTo>
                    <a:lnTo>
                      <a:pt x="88" y="291"/>
                    </a:lnTo>
                    <a:lnTo>
                      <a:pt x="107" y="297"/>
                    </a:lnTo>
                    <a:lnTo>
                      <a:pt x="127" y="302"/>
                    </a:lnTo>
                    <a:lnTo>
                      <a:pt x="148" y="307"/>
                    </a:lnTo>
                    <a:lnTo>
                      <a:pt x="168" y="311"/>
                    </a:lnTo>
                    <a:lnTo>
                      <a:pt x="188" y="315"/>
                    </a:lnTo>
                    <a:lnTo>
                      <a:pt x="209" y="318"/>
                    </a:lnTo>
                    <a:lnTo>
                      <a:pt x="230" y="321"/>
                    </a:lnTo>
                    <a:lnTo>
                      <a:pt x="251" y="323"/>
                    </a:lnTo>
                    <a:lnTo>
                      <a:pt x="272" y="325"/>
                    </a:lnTo>
                    <a:lnTo>
                      <a:pt x="294" y="327"/>
                    </a:lnTo>
                    <a:lnTo>
                      <a:pt x="315" y="328"/>
                    </a:lnTo>
                    <a:lnTo>
                      <a:pt x="336" y="329"/>
                    </a:lnTo>
                    <a:lnTo>
                      <a:pt x="358" y="330"/>
                    </a:lnTo>
                    <a:lnTo>
                      <a:pt x="378" y="331"/>
                    </a:lnTo>
                    <a:lnTo>
                      <a:pt x="386" y="331"/>
                    </a:lnTo>
                    <a:lnTo>
                      <a:pt x="391" y="329"/>
                    </a:lnTo>
                    <a:lnTo>
                      <a:pt x="396" y="325"/>
                    </a:lnTo>
                    <a:lnTo>
                      <a:pt x="399" y="321"/>
                    </a:lnTo>
                    <a:lnTo>
                      <a:pt x="399" y="316"/>
                    </a:lnTo>
                    <a:lnTo>
                      <a:pt x="396" y="312"/>
                    </a:lnTo>
                    <a:lnTo>
                      <a:pt x="390" y="309"/>
                    </a:lnTo>
                    <a:lnTo>
                      <a:pt x="383" y="307"/>
                    </a:lnTo>
                    <a:lnTo>
                      <a:pt x="364" y="304"/>
                    </a:lnTo>
                    <a:lnTo>
                      <a:pt x="345" y="302"/>
                    </a:lnTo>
                    <a:lnTo>
                      <a:pt x="326" y="299"/>
                    </a:lnTo>
                    <a:lnTo>
                      <a:pt x="306" y="297"/>
                    </a:lnTo>
                    <a:lnTo>
                      <a:pt x="287" y="295"/>
                    </a:lnTo>
                    <a:lnTo>
                      <a:pt x="268" y="293"/>
                    </a:lnTo>
                    <a:lnTo>
                      <a:pt x="248" y="291"/>
                    </a:lnTo>
                    <a:lnTo>
                      <a:pt x="229" y="288"/>
                    </a:lnTo>
                    <a:lnTo>
                      <a:pt x="210" y="286"/>
                    </a:lnTo>
                    <a:lnTo>
                      <a:pt x="191" y="283"/>
                    </a:lnTo>
                    <a:lnTo>
                      <a:pt x="172" y="279"/>
                    </a:lnTo>
                    <a:lnTo>
                      <a:pt x="153" y="276"/>
                    </a:lnTo>
                    <a:lnTo>
                      <a:pt x="136" y="271"/>
                    </a:lnTo>
                    <a:lnTo>
                      <a:pt x="117" y="266"/>
                    </a:lnTo>
                    <a:lnTo>
                      <a:pt x="100" y="261"/>
                    </a:lnTo>
                    <a:lnTo>
                      <a:pt x="82" y="254"/>
                    </a:lnTo>
                    <a:lnTo>
                      <a:pt x="68" y="247"/>
                    </a:lnTo>
                    <a:lnTo>
                      <a:pt x="56" y="238"/>
                    </a:lnTo>
                    <a:lnTo>
                      <a:pt x="48" y="228"/>
                    </a:lnTo>
                    <a:lnTo>
                      <a:pt x="43" y="216"/>
                    </a:lnTo>
                    <a:lnTo>
                      <a:pt x="42" y="204"/>
                    </a:lnTo>
                    <a:lnTo>
                      <a:pt x="43" y="189"/>
                    </a:lnTo>
                    <a:lnTo>
                      <a:pt x="48" y="175"/>
                    </a:lnTo>
                    <a:lnTo>
                      <a:pt x="53" y="164"/>
                    </a:lnTo>
                    <a:lnTo>
                      <a:pt x="64" y="149"/>
                    </a:lnTo>
                    <a:lnTo>
                      <a:pt x="75" y="134"/>
                    </a:lnTo>
                    <a:lnTo>
                      <a:pt x="88" y="121"/>
                    </a:lnTo>
                    <a:lnTo>
                      <a:pt x="103" y="109"/>
                    </a:lnTo>
                    <a:lnTo>
                      <a:pt x="117" y="97"/>
                    </a:lnTo>
                    <a:lnTo>
                      <a:pt x="133" y="85"/>
                    </a:lnTo>
                    <a:lnTo>
                      <a:pt x="152" y="73"/>
                    </a:lnTo>
                    <a:lnTo>
                      <a:pt x="171" y="61"/>
                    </a:lnTo>
                    <a:lnTo>
                      <a:pt x="190" y="51"/>
                    </a:lnTo>
                    <a:lnTo>
                      <a:pt x="214" y="42"/>
                    </a:lnTo>
                    <a:lnTo>
                      <a:pt x="242" y="33"/>
                    </a:lnTo>
                    <a:lnTo>
                      <a:pt x="270" y="25"/>
                    </a:lnTo>
                    <a:lnTo>
                      <a:pt x="294" y="18"/>
                    </a:lnTo>
                    <a:lnTo>
                      <a:pt x="315" y="12"/>
                    </a:lnTo>
                    <a:lnTo>
                      <a:pt x="328" y="6"/>
                    </a:lnTo>
                    <a:lnTo>
                      <a:pt x="332" y="2"/>
                    </a:lnTo>
                    <a:lnTo>
                      <a:pt x="317" y="0"/>
                    </a:lnTo>
                    <a:lnTo>
                      <a:pt x="297" y="1"/>
                    </a:lnTo>
                    <a:lnTo>
                      <a:pt x="274" y="4"/>
                    </a:lnTo>
                    <a:lnTo>
                      <a:pt x="249" y="9"/>
                    </a:lnTo>
                    <a:lnTo>
                      <a:pt x="223" y="16"/>
                    </a:lnTo>
                    <a:lnTo>
                      <a:pt x="198" y="24"/>
                    </a:lnTo>
                    <a:lnTo>
                      <a:pt x="175" y="33"/>
                    </a:lnTo>
                    <a:lnTo>
                      <a:pt x="155" y="4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0" name="Freeform 41">
                <a:extLst>
                  <a:ext uri="{FF2B5EF4-FFF2-40B4-BE49-F238E27FC236}">
                    <a16:creationId xmlns:a16="http://schemas.microsoft.com/office/drawing/2014/main" id="{EC3590A0-3530-457F-8C35-9D15342AB2AF}"/>
                  </a:ext>
                </a:extLst>
              </p:cNvPr>
              <p:cNvSpPr/>
              <p:nvPr/>
            </p:nvSpPr>
            <p:spPr bwMode="auto">
              <a:xfrm>
                <a:off x="1419" y="2206"/>
                <a:ext cx="116" cy="110"/>
              </a:xfrm>
              <a:custGeom>
                <a:avLst/>
                <a:gdLst>
                  <a:gd name="T0" fmla="*/ 0 w 350"/>
                  <a:gd name="T1" fmla="*/ 0 h 221"/>
                  <a:gd name="T2" fmla="*/ 0 w 350"/>
                  <a:gd name="T3" fmla="*/ 0 h 221"/>
                  <a:gd name="T4" fmla="*/ 0 w 350"/>
                  <a:gd name="T5" fmla="*/ 0 h 221"/>
                  <a:gd name="T6" fmla="*/ 0 w 350"/>
                  <a:gd name="T7" fmla="*/ 0 h 221"/>
                  <a:gd name="T8" fmla="*/ 0 w 350"/>
                  <a:gd name="T9" fmla="*/ 0 h 221"/>
                  <a:gd name="T10" fmla="*/ 0 w 350"/>
                  <a:gd name="T11" fmla="*/ 0 h 221"/>
                  <a:gd name="T12" fmla="*/ 0 w 350"/>
                  <a:gd name="T13" fmla="*/ 0 h 221"/>
                  <a:gd name="T14" fmla="*/ 0 w 350"/>
                  <a:gd name="T15" fmla="*/ 0 h 221"/>
                  <a:gd name="T16" fmla="*/ 0 w 350"/>
                  <a:gd name="T17" fmla="*/ 0 h 221"/>
                  <a:gd name="T18" fmla="*/ 0 w 350"/>
                  <a:gd name="T19" fmla="*/ 0 h 221"/>
                  <a:gd name="T20" fmla="*/ 0 w 350"/>
                  <a:gd name="T21" fmla="*/ 0 h 221"/>
                  <a:gd name="T22" fmla="*/ 0 w 350"/>
                  <a:gd name="T23" fmla="*/ 0 h 221"/>
                  <a:gd name="T24" fmla="*/ 0 w 350"/>
                  <a:gd name="T25" fmla="*/ 0 h 221"/>
                  <a:gd name="T26" fmla="*/ 0 w 350"/>
                  <a:gd name="T27" fmla="*/ 0 h 221"/>
                  <a:gd name="T28" fmla="*/ 0 w 350"/>
                  <a:gd name="T29" fmla="*/ 0 h 221"/>
                  <a:gd name="T30" fmla="*/ 0 w 350"/>
                  <a:gd name="T31" fmla="*/ 0 h 221"/>
                  <a:gd name="T32" fmla="*/ 0 w 350"/>
                  <a:gd name="T33" fmla="*/ 0 h 221"/>
                  <a:gd name="T34" fmla="*/ 0 w 350"/>
                  <a:gd name="T35" fmla="*/ 0 h 221"/>
                  <a:gd name="T36" fmla="*/ 0 w 350"/>
                  <a:gd name="T37" fmla="*/ 0 h 221"/>
                  <a:gd name="T38" fmla="*/ 0 w 350"/>
                  <a:gd name="T39" fmla="*/ 0 h 221"/>
                  <a:gd name="T40" fmla="*/ 0 w 350"/>
                  <a:gd name="T41" fmla="*/ 0 h 221"/>
                  <a:gd name="T42" fmla="*/ 0 w 350"/>
                  <a:gd name="T43" fmla="*/ 0 h 221"/>
                  <a:gd name="T44" fmla="*/ 0 w 350"/>
                  <a:gd name="T45" fmla="*/ 0 h 221"/>
                  <a:gd name="T46" fmla="*/ 0 w 350"/>
                  <a:gd name="T47" fmla="*/ 0 h 221"/>
                  <a:gd name="T48" fmla="*/ 0 w 350"/>
                  <a:gd name="T49" fmla="*/ 0 h 221"/>
                  <a:gd name="T50" fmla="*/ 0 w 350"/>
                  <a:gd name="T51" fmla="*/ 0 h 221"/>
                  <a:gd name="T52" fmla="*/ 0 w 350"/>
                  <a:gd name="T53" fmla="*/ 0 h 221"/>
                  <a:gd name="T54" fmla="*/ 0 w 350"/>
                  <a:gd name="T55" fmla="*/ 0 h 221"/>
                  <a:gd name="T56" fmla="*/ 0 w 350"/>
                  <a:gd name="T57" fmla="*/ 0 h 221"/>
                  <a:gd name="T58" fmla="*/ 0 w 350"/>
                  <a:gd name="T59" fmla="*/ 0 h 221"/>
                  <a:gd name="T60" fmla="*/ 0 w 350"/>
                  <a:gd name="T61" fmla="*/ 0 h 221"/>
                  <a:gd name="T62" fmla="*/ 0 w 350"/>
                  <a:gd name="T63" fmla="*/ 0 h 221"/>
                  <a:gd name="T64" fmla="*/ 0 w 350"/>
                  <a:gd name="T65" fmla="*/ 0 h 221"/>
                  <a:gd name="T66" fmla="*/ 0 w 350"/>
                  <a:gd name="T67" fmla="*/ 0 h 221"/>
                  <a:gd name="T68" fmla="*/ 0 w 350"/>
                  <a:gd name="T69" fmla="*/ 0 h 221"/>
                  <a:gd name="T70" fmla="*/ 0 w 350"/>
                  <a:gd name="T71" fmla="*/ 0 h 221"/>
                  <a:gd name="T72" fmla="*/ 0 w 350"/>
                  <a:gd name="T73" fmla="*/ 0 h 221"/>
                  <a:gd name="T74" fmla="*/ 0 w 350"/>
                  <a:gd name="T75" fmla="*/ 0 h 221"/>
                  <a:gd name="T76" fmla="*/ 0 w 350"/>
                  <a:gd name="T77" fmla="*/ 0 h 221"/>
                  <a:gd name="T78" fmla="*/ 0 w 350"/>
                  <a:gd name="T79" fmla="*/ 0 h 221"/>
                  <a:gd name="T80" fmla="*/ 0 w 350"/>
                  <a:gd name="T81" fmla="*/ 0 h 221"/>
                  <a:gd name="T82" fmla="*/ 0 w 350"/>
                  <a:gd name="T83" fmla="*/ 0 h 221"/>
                  <a:gd name="T84" fmla="*/ 0 w 350"/>
                  <a:gd name="T85" fmla="*/ 0 h 221"/>
                  <a:gd name="T86" fmla="*/ 0 w 350"/>
                  <a:gd name="T87" fmla="*/ 0 h 221"/>
                  <a:gd name="T88" fmla="*/ 0 w 350"/>
                  <a:gd name="T89" fmla="*/ 0 h 221"/>
                  <a:gd name="T90" fmla="*/ 0 w 350"/>
                  <a:gd name="T91" fmla="*/ 0 h 221"/>
                  <a:gd name="T92" fmla="*/ 0 w 350"/>
                  <a:gd name="T93" fmla="*/ 0 h 221"/>
                  <a:gd name="T94" fmla="*/ 0 w 350"/>
                  <a:gd name="T95" fmla="*/ 0 h 221"/>
                  <a:gd name="T96" fmla="*/ 0 w 350"/>
                  <a:gd name="T97" fmla="*/ 0 h 221"/>
                  <a:gd name="T98" fmla="*/ 0 w 350"/>
                  <a:gd name="T99" fmla="*/ 0 h 221"/>
                  <a:gd name="T100" fmla="*/ 0 w 350"/>
                  <a:gd name="T101" fmla="*/ 0 h 221"/>
                  <a:gd name="T102" fmla="*/ 0 w 350"/>
                  <a:gd name="T103" fmla="*/ 0 h 221"/>
                  <a:gd name="T104" fmla="*/ 0 w 350"/>
                  <a:gd name="T105" fmla="*/ 0 h 221"/>
                  <a:gd name="T106" fmla="*/ 0 w 350"/>
                  <a:gd name="T107" fmla="*/ 0 h 221"/>
                  <a:gd name="T108" fmla="*/ 0 w 350"/>
                  <a:gd name="T109" fmla="*/ 0 h 221"/>
                  <a:gd name="T110" fmla="*/ 0 w 350"/>
                  <a:gd name="T111" fmla="*/ 0 h 221"/>
                  <a:gd name="T112" fmla="*/ 0 w 350"/>
                  <a:gd name="T113" fmla="*/ 0 h 221"/>
                  <a:gd name="T114" fmla="*/ 0 w 350"/>
                  <a:gd name="T115" fmla="*/ 0 h 221"/>
                  <a:gd name="T116" fmla="*/ 0 w 350"/>
                  <a:gd name="T117" fmla="*/ 0 h 221"/>
                  <a:gd name="T118" fmla="*/ 0 w 350"/>
                  <a:gd name="T119" fmla="*/ 0 h 221"/>
                  <a:gd name="T120" fmla="*/ 0 w 350"/>
                  <a:gd name="T121" fmla="*/ 0 h 2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0"/>
                  <a:gd name="T184" fmla="*/ 0 h 221"/>
                  <a:gd name="T185" fmla="*/ 350 w 350"/>
                  <a:gd name="T186" fmla="*/ 221 h 22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0" h="221">
                    <a:moveTo>
                      <a:pt x="290" y="68"/>
                    </a:moveTo>
                    <a:lnTo>
                      <a:pt x="306" y="80"/>
                    </a:lnTo>
                    <a:lnTo>
                      <a:pt x="316" y="94"/>
                    </a:lnTo>
                    <a:lnTo>
                      <a:pt x="321" y="109"/>
                    </a:lnTo>
                    <a:lnTo>
                      <a:pt x="321" y="125"/>
                    </a:lnTo>
                    <a:lnTo>
                      <a:pt x="318" y="138"/>
                    </a:lnTo>
                    <a:lnTo>
                      <a:pt x="312" y="149"/>
                    </a:lnTo>
                    <a:lnTo>
                      <a:pt x="302" y="160"/>
                    </a:lnTo>
                    <a:lnTo>
                      <a:pt x="292" y="169"/>
                    </a:lnTo>
                    <a:lnTo>
                      <a:pt x="279" y="179"/>
                    </a:lnTo>
                    <a:lnTo>
                      <a:pt x="266" y="187"/>
                    </a:lnTo>
                    <a:lnTo>
                      <a:pt x="253" y="196"/>
                    </a:lnTo>
                    <a:lnTo>
                      <a:pt x="240" y="205"/>
                    </a:lnTo>
                    <a:lnTo>
                      <a:pt x="237" y="209"/>
                    </a:lnTo>
                    <a:lnTo>
                      <a:pt x="237" y="212"/>
                    </a:lnTo>
                    <a:lnTo>
                      <a:pt x="237" y="215"/>
                    </a:lnTo>
                    <a:lnTo>
                      <a:pt x="240" y="218"/>
                    </a:lnTo>
                    <a:lnTo>
                      <a:pt x="244" y="220"/>
                    </a:lnTo>
                    <a:lnTo>
                      <a:pt x="250" y="221"/>
                    </a:lnTo>
                    <a:lnTo>
                      <a:pt x="254" y="220"/>
                    </a:lnTo>
                    <a:lnTo>
                      <a:pt x="258" y="218"/>
                    </a:lnTo>
                    <a:lnTo>
                      <a:pt x="287" y="204"/>
                    </a:lnTo>
                    <a:lnTo>
                      <a:pt x="312" y="187"/>
                    </a:lnTo>
                    <a:lnTo>
                      <a:pt x="331" y="168"/>
                    </a:lnTo>
                    <a:lnTo>
                      <a:pt x="344" y="146"/>
                    </a:lnTo>
                    <a:lnTo>
                      <a:pt x="350" y="124"/>
                    </a:lnTo>
                    <a:lnTo>
                      <a:pt x="347" y="101"/>
                    </a:lnTo>
                    <a:lnTo>
                      <a:pt x="335" y="80"/>
                    </a:lnTo>
                    <a:lnTo>
                      <a:pt x="312" y="61"/>
                    </a:lnTo>
                    <a:lnTo>
                      <a:pt x="295" y="50"/>
                    </a:lnTo>
                    <a:lnTo>
                      <a:pt x="274" y="42"/>
                    </a:lnTo>
                    <a:lnTo>
                      <a:pt x="253" y="34"/>
                    </a:lnTo>
                    <a:lnTo>
                      <a:pt x="228" y="27"/>
                    </a:lnTo>
                    <a:lnTo>
                      <a:pt x="203" y="20"/>
                    </a:lnTo>
                    <a:lnTo>
                      <a:pt x="179" y="15"/>
                    </a:lnTo>
                    <a:lnTo>
                      <a:pt x="152" y="11"/>
                    </a:lnTo>
                    <a:lnTo>
                      <a:pt x="128" y="7"/>
                    </a:lnTo>
                    <a:lnTo>
                      <a:pt x="103" y="4"/>
                    </a:lnTo>
                    <a:lnTo>
                      <a:pt x="81" y="2"/>
                    </a:lnTo>
                    <a:lnTo>
                      <a:pt x="60" y="0"/>
                    </a:lnTo>
                    <a:lnTo>
                      <a:pt x="42" y="0"/>
                    </a:lnTo>
                    <a:lnTo>
                      <a:pt x="26" y="0"/>
                    </a:lnTo>
                    <a:lnTo>
                      <a:pt x="13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15" y="6"/>
                    </a:lnTo>
                    <a:lnTo>
                      <a:pt x="29" y="7"/>
                    </a:lnTo>
                    <a:lnTo>
                      <a:pt x="47" y="9"/>
                    </a:lnTo>
                    <a:lnTo>
                      <a:pt x="64" y="11"/>
                    </a:lnTo>
                    <a:lnTo>
                      <a:pt x="81" y="14"/>
                    </a:lnTo>
                    <a:lnTo>
                      <a:pt x="102" y="16"/>
                    </a:lnTo>
                    <a:lnTo>
                      <a:pt x="121" y="19"/>
                    </a:lnTo>
                    <a:lnTo>
                      <a:pt x="141" y="22"/>
                    </a:lnTo>
                    <a:lnTo>
                      <a:pt x="160" y="26"/>
                    </a:lnTo>
                    <a:lnTo>
                      <a:pt x="180" y="30"/>
                    </a:lnTo>
                    <a:lnTo>
                      <a:pt x="200" y="34"/>
                    </a:lnTo>
                    <a:lnTo>
                      <a:pt x="219" y="39"/>
                    </a:lnTo>
                    <a:lnTo>
                      <a:pt x="238" y="45"/>
                    </a:lnTo>
                    <a:lnTo>
                      <a:pt x="257" y="53"/>
                    </a:lnTo>
                    <a:lnTo>
                      <a:pt x="274" y="60"/>
                    </a:lnTo>
                    <a:lnTo>
                      <a:pt x="290" y="6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1" name="Freeform 42">
                <a:extLst>
                  <a:ext uri="{FF2B5EF4-FFF2-40B4-BE49-F238E27FC236}">
                    <a16:creationId xmlns:a16="http://schemas.microsoft.com/office/drawing/2014/main" id="{9A469B12-5AC1-4430-820E-8E851DAEEEAE}"/>
                  </a:ext>
                </a:extLst>
              </p:cNvPr>
              <p:cNvSpPr/>
              <p:nvPr/>
            </p:nvSpPr>
            <p:spPr bwMode="auto">
              <a:xfrm>
                <a:off x="1181" y="2256"/>
                <a:ext cx="48" cy="105"/>
              </a:xfrm>
              <a:custGeom>
                <a:avLst/>
                <a:gdLst>
                  <a:gd name="T0" fmla="*/ 0 w 142"/>
                  <a:gd name="T1" fmla="*/ 1 h 208"/>
                  <a:gd name="T2" fmla="*/ 0 w 142"/>
                  <a:gd name="T3" fmla="*/ 1 h 208"/>
                  <a:gd name="T4" fmla="*/ 0 w 142"/>
                  <a:gd name="T5" fmla="*/ 1 h 208"/>
                  <a:gd name="T6" fmla="*/ 0 w 142"/>
                  <a:gd name="T7" fmla="*/ 1 h 208"/>
                  <a:gd name="T8" fmla="*/ 0 w 142"/>
                  <a:gd name="T9" fmla="*/ 1 h 208"/>
                  <a:gd name="T10" fmla="*/ 0 w 142"/>
                  <a:gd name="T11" fmla="*/ 1 h 208"/>
                  <a:gd name="T12" fmla="*/ 0 w 142"/>
                  <a:gd name="T13" fmla="*/ 1 h 208"/>
                  <a:gd name="T14" fmla="*/ 0 w 142"/>
                  <a:gd name="T15" fmla="*/ 1 h 208"/>
                  <a:gd name="T16" fmla="*/ 0 w 142"/>
                  <a:gd name="T17" fmla="*/ 1 h 208"/>
                  <a:gd name="T18" fmla="*/ 0 w 142"/>
                  <a:gd name="T19" fmla="*/ 1 h 208"/>
                  <a:gd name="T20" fmla="*/ 0 w 142"/>
                  <a:gd name="T21" fmla="*/ 1 h 208"/>
                  <a:gd name="T22" fmla="*/ 0 w 142"/>
                  <a:gd name="T23" fmla="*/ 1 h 208"/>
                  <a:gd name="T24" fmla="*/ 0 w 142"/>
                  <a:gd name="T25" fmla="*/ 1 h 208"/>
                  <a:gd name="T26" fmla="*/ 0 w 142"/>
                  <a:gd name="T27" fmla="*/ 1 h 208"/>
                  <a:gd name="T28" fmla="*/ 0 w 142"/>
                  <a:gd name="T29" fmla="*/ 1 h 208"/>
                  <a:gd name="T30" fmla="*/ 0 w 142"/>
                  <a:gd name="T31" fmla="*/ 1 h 208"/>
                  <a:gd name="T32" fmla="*/ 0 w 142"/>
                  <a:gd name="T33" fmla="*/ 1 h 208"/>
                  <a:gd name="T34" fmla="*/ 0 w 142"/>
                  <a:gd name="T35" fmla="*/ 1 h 208"/>
                  <a:gd name="T36" fmla="*/ 0 w 142"/>
                  <a:gd name="T37" fmla="*/ 1 h 208"/>
                  <a:gd name="T38" fmla="*/ 0 w 142"/>
                  <a:gd name="T39" fmla="*/ 1 h 208"/>
                  <a:gd name="T40" fmla="*/ 0 w 142"/>
                  <a:gd name="T41" fmla="*/ 1 h 208"/>
                  <a:gd name="T42" fmla="*/ 0 w 142"/>
                  <a:gd name="T43" fmla="*/ 1 h 208"/>
                  <a:gd name="T44" fmla="*/ 0 w 142"/>
                  <a:gd name="T45" fmla="*/ 1 h 208"/>
                  <a:gd name="T46" fmla="*/ 0 w 142"/>
                  <a:gd name="T47" fmla="*/ 1 h 208"/>
                  <a:gd name="T48" fmla="*/ 0 w 142"/>
                  <a:gd name="T49" fmla="*/ 1 h 208"/>
                  <a:gd name="T50" fmla="*/ 0 w 142"/>
                  <a:gd name="T51" fmla="*/ 1 h 208"/>
                  <a:gd name="T52" fmla="*/ 0 w 142"/>
                  <a:gd name="T53" fmla="*/ 1 h 208"/>
                  <a:gd name="T54" fmla="*/ 0 w 142"/>
                  <a:gd name="T55" fmla="*/ 1 h 208"/>
                  <a:gd name="T56" fmla="*/ 0 w 142"/>
                  <a:gd name="T57" fmla="*/ 1 h 208"/>
                  <a:gd name="T58" fmla="*/ 0 w 142"/>
                  <a:gd name="T59" fmla="*/ 1 h 208"/>
                  <a:gd name="T60" fmla="*/ 0 w 142"/>
                  <a:gd name="T61" fmla="*/ 1 h 208"/>
                  <a:gd name="T62" fmla="*/ 0 w 142"/>
                  <a:gd name="T63" fmla="*/ 1 h 208"/>
                  <a:gd name="T64" fmla="*/ 0 w 142"/>
                  <a:gd name="T65" fmla="*/ 1 h 208"/>
                  <a:gd name="T66" fmla="*/ 0 w 142"/>
                  <a:gd name="T67" fmla="*/ 0 h 208"/>
                  <a:gd name="T68" fmla="*/ 0 w 142"/>
                  <a:gd name="T69" fmla="*/ 1 h 208"/>
                  <a:gd name="T70" fmla="*/ 0 w 142"/>
                  <a:gd name="T71" fmla="*/ 1 h 208"/>
                  <a:gd name="T72" fmla="*/ 0 w 142"/>
                  <a:gd name="T73" fmla="*/ 1 h 208"/>
                  <a:gd name="T74" fmla="*/ 0 w 142"/>
                  <a:gd name="T75" fmla="*/ 1 h 208"/>
                  <a:gd name="T76" fmla="*/ 0 w 142"/>
                  <a:gd name="T77" fmla="*/ 1 h 208"/>
                  <a:gd name="T78" fmla="*/ 0 w 142"/>
                  <a:gd name="T79" fmla="*/ 1 h 208"/>
                  <a:gd name="T80" fmla="*/ 0 w 142"/>
                  <a:gd name="T81" fmla="*/ 1 h 20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2"/>
                  <a:gd name="T124" fmla="*/ 0 h 208"/>
                  <a:gd name="T125" fmla="*/ 142 w 142"/>
                  <a:gd name="T126" fmla="*/ 208 h 20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2" h="208">
                    <a:moveTo>
                      <a:pt x="0" y="114"/>
                    </a:moveTo>
                    <a:lnTo>
                      <a:pt x="0" y="131"/>
                    </a:lnTo>
                    <a:lnTo>
                      <a:pt x="6" y="147"/>
                    </a:lnTo>
                    <a:lnTo>
                      <a:pt x="16" y="162"/>
                    </a:lnTo>
                    <a:lnTo>
                      <a:pt x="30" y="175"/>
                    </a:lnTo>
                    <a:lnTo>
                      <a:pt x="48" y="186"/>
                    </a:lnTo>
                    <a:lnTo>
                      <a:pt x="68" y="196"/>
                    </a:lnTo>
                    <a:lnTo>
                      <a:pt x="91" y="203"/>
                    </a:lnTo>
                    <a:lnTo>
                      <a:pt x="114" y="207"/>
                    </a:lnTo>
                    <a:lnTo>
                      <a:pt x="122" y="208"/>
                    </a:lnTo>
                    <a:lnTo>
                      <a:pt x="129" y="206"/>
                    </a:lnTo>
                    <a:lnTo>
                      <a:pt x="135" y="203"/>
                    </a:lnTo>
                    <a:lnTo>
                      <a:pt x="138" y="199"/>
                    </a:lnTo>
                    <a:lnTo>
                      <a:pt x="138" y="194"/>
                    </a:lnTo>
                    <a:lnTo>
                      <a:pt x="136" y="189"/>
                    </a:lnTo>
                    <a:lnTo>
                      <a:pt x="132" y="185"/>
                    </a:lnTo>
                    <a:lnTo>
                      <a:pt x="125" y="183"/>
                    </a:lnTo>
                    <a:lnTo>
                      <a:pt x="101" y="177"/>
                    </a:lnTo>
                    <a:lnTo>
                      <a:pt x="80" y="169"/>
                    </a:lnTo>
                    <a:lnTo>
                      <a:pt x="62" y="158"/>
                    </a:lnTo>
                    <a:lnTo>
                      <a:pt x="49" y="146"/>
                    </a:lnTo>
                    <a:lnTo>
                      <a:pt x="40" y="131"/>
                    </a:lnTo>
                    <a:lnTo>
                      <a:pt x="36" y="115"/>
                    </a:lnTo>
                    <a:lnTo>
                      <a:pt x="36" y="97"/>
                    </a:lnTo>
                    <a:lnTo>
                      <a:pt x="43" y="79"/>
                    </a:lnTo>
                    <a:lnTo>
                      <a:pt x="52" y="66"/>
                    </a:lnTo>
                    <a:lnTo>
                      <a:pt x="64" y="54"/>
                    </a:lnTo>
                    <a:lnTo>
                      <a:pt x="77" y="43"/>
                    </a:lnTo>
                    <a:lnTo>
                      <a:pt x="91" y="33"/>
                    </a:lnTo>
                    <a:lnTo>
                      <a:pt x="104" y="24"/>
                    </a:lnTo>
                    <a:lnTo>
                      <a:pt x="119" y="16"/>
                    </a:lnTo>
                    <a:lnTo>
                      <a:pt x="132" y="8"/>
                    </a:lnTo>
                    <a:lnTo>
                      <a:pt x="142" y="1"/>
                    </a:lnTo>
                    <a:lnTo>
                      <a:pt x="132" y="0"/>
                    </a:lnTo>
                    <a:lnTo>
                      <a:pt x="116" y="5"/>
                    </a:lnTo>
                    <a:lnTo>
                      <a:pt x="94" y="16"/>
                    </a:lnTo>
                    <a:lnTo>
                      <a:pt x="69" y="31"/>
                    </a:lnTo>
                    <a:lnTo>
                      <a:pt x="46" y="50"/>
                    </a:lnTo>
                    <a:lnTo>
                      <a:pt x="24" y="70"/>
                    </a:lnTo>
                    <a:lnTo>
                      <a:pt x="9" y="92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2" name="Freeform 43">
                <a:extLst>
                  <a:ext uri="{FF2B5EF4-FFF2-40B4-BE49-F238E27FC236}">
                    <a16:creationId xmlns:a16="http://schemas.microsoft.com/office/drawing/2014/main" id="{E2F43D73-5C9B-4A17-8AB4-ABE6572C48BD}"/>
                  </a:ext>
                </a:extLst>
              </p:cNvPr>
              <p:cNvSpPr/>
              <p:nvPr/>
            </p:nvSpPr>
            <p:spPr bwMode="auto">
              <a:xfrm>
                <a:off x="1515" y="2198"/>
                <a:ext cx="101" cy="136"/>
              </a:xfrm>
              <a:custGeom>
                <a:avLst/>
                <a:gdLst>
                  <a:gd name="T0" fmla="*/ 0 w 304"/>
                  <a:gd name="T1" fmla="*/ 1 h 272"/>
                  <a:gd name="T2" fmla="*/ 0 w 304"/>
                  <a:gd name="T3" fmla="*/ 1 h 272"/>
                  <a:gd name="T4" fmla="*/ 0 w 304"/>
                  <a:gd name="T5" fmla="*/ 1 h 272"/>
                  <a:gd name="T6" fmla="*/ 0 w 304"/>
                  <a:gd name="T7" fmla="*/ 1 h 272"/>
                  <a:gd name="T8" fmla="*/ 0 w 304"/>
                  <a:gd name="T9" fmla="*/ 1 h 272"/>
                  <a:gd name="T10" fmla="*/ 0 w 304"/>
                  <a:gd name="T11" fmla="*/ 1 h 272"/>
                  <a:gd name="T12" fmla="*/ 0 w 304"/>
                  <a:gd name="T13" fmla="*/ 1 h 272"/>
                  <a:gd name="T14" fmla="*/ 0 w 304"/>
                  <a:gd name="T15" fmla="*/ 1 h 272"/>
                  <a:gd name="T16" fmla="*/ 0 w 304"/>
                  <a:gd name="T17" fmla="*/ 1 h 272"/>
                  <a:gd name="T18" fmla="*/ 0 w 304"/>
                  <a:gd name="T19" fmla="*/ 1 h 272"/>
                  <a:gd name="T20" fmla="*/ 0 w 304"/>
                  <a:gd name="T21" fmla="*/ 1 h 272"/>
                  <a:gd name="T22" fmla="*/ 0 w 304"/>
                  <a:gd name="T23" fmla="*/ 1 h 272"/>
                  <a:gd name="T24" fmla="*/ 0 w 304"/>
                  <a:gd name="T25" fmla="*/ 1 h 272"/>
                  <a:gd name="T26" fmla="*/ 0 w 304"/>
                  <a:gd name="T27" fmla="*/ 1 h 272"/>
                  <a:gd name="T28" fmla="*/ 0 w 304"/>
                  <a:gd name="T29" fmla="*/ 1 h 272"/>
                  <a:gd name="T30" fmla="*/ 0 w 304"/>
                  <a:gd name="T31" fmla="*/ 1 h 272"/>
                  <a:gd name="T32" fmla="*/ 0 w 304"/>
                  <a:gd name="T33" fmla="*/ 1 h 272"/>
                  <a:gd name="T34" fmla="*/ 0 w 304"/>
                  <a:gd name="T35" fmla="*/ 1 h 272"/>
                  <a:gd name="T36" fmla="*/ 0 w 304"/>
                  <a:gd name="T37" fmla="*/ 1 h 272"/>
                  <a:gd name="T38" fmla="*/ 0 w 304"/>
                  <a:gd name="T39" fmla="*/ 1 h 272"/>
                  <a:gd name="T40" fmla="*/ 0 w 304"/>
                  <a:gd name="T41" fmla="*/ 1 h 272"/>
                  <a:gd name="T42" fmla="*/ 0 w 304"/>
                  <a:gd name="T43" fmla="*/ 1 h 272"/>
                  <a:gd name="T44" fmla="*/ 0 w 304"/>
                  <a:gd name="T45" fmla="*/ 1 h 272"/>
                  <a:gd name="T46" fmla="*/ 0 w 304"/>
                  <a:gd name="T47" fmla="*/ 1 h 272"/>
                  <a:gd name="T48" fmla="*/ 0 w 304"/>
                  <a:gd name="T49" fmla="*/ 1 h 272"/>
                  <a:gd name="T50" fmla="*/ 0 w 304"/>
                  <a:gd name="T51" fmla="*/ 1 h 272"/>
                  <a:gd name="T52" fmla="*/ 0 w 304"/>
                  <a:gd name="T53" fmla="*/ 1 h 272"/>
                  <a:gd name="T54" fmla="*/ 0 w 304"/>
                  <a:gd name="T55" fmla="*/ 1 h 272"/>
                  <a:gd name="T56" fmla="*/ 0 w 304"/>
                  <a:gd name="T57" fmla="*/ 1 h 272"/>
                  <a:gd name="T58" fmla="*/ 0 w 304"/>
                  <a:gd name="T59" fmla="*/ 1 h 272"/>
                  <a:gd name="T60" fmla="*/ 0 w 304"/>
                  <a:gd name="T61" fmla="*/ 1 h 272"/>
                  <a:gd name="T62" fmla="*/ 0 w 304"/>
                  <a:gd name="T63" fmla="*/ 1 h 272"/>
                  <a:gd name="T64" fmla="*/ 0 w 304"/>
                  <a:gd name="T65" fmla="*/ 1 h 272"/>
                  <a:gd name="T66" fmla="*/ 0 w 304"/>
                  <a:gd name="T67" fmla="*/ 1 h 272"/>
                  <a:gd name="T68" fmla="*/ 0 w 304"/>
                  <a:gd name="T69" fmla="*/ 1 h 272"/>
                  <a:gd name="T70" fmla="*/ 0 w 304"/>
                  <a:gd name="T71" fmla="*/ 1 h 272"/>
                  <a:gd name="T72" fmla="*/ 0 w 304"/>
                  <a:gd name="T73" fmla="*/ 1 h 272"/>
                  <a:gd name="T74" fmla="*/ 0 w 304"/>
                  <a:gd name="T75" fmla="*/ 1 h 27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4"/>
                  <a:gd name="T115" fmla="*/ 0 h 272"/>
                  <a:gd name="T116" fmla="*/ 304 w 304"/>
                  <a:gd name="T117" fmla="*/ 272 h 27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4" h="272">
                    <a:moveTo>
                      <a:pt x="246" y="102"/>
                    </a:moveTo>
                    <a:lnTo>
                      <a:pt x="257" y="109"/>
                    </a:lnTo>
                    <a:lnTo>
                      <a:pt x="265" y="117"/>
                    </a:lnTo>
                    <a:lnTo>
                      <a:pt x="271" y="126"/>
                    </a:lnTo>
                    <a:lnTo>
                      <a:pt x="277" y="135"/>
                    </a:lnTo>
                    <a:lnTo>
                      <a:pt x="278" y="144"/>
                    </a:lnTo>
                    <a:lnTo>
                      <a:pt x="278" y="154"/>
                    </a:lnTo>
                    <a:lnTo>
                      <a:pt x="274" y="164"/>
                    </a:lnTo>
                    <a:lnTo>
                      <a:pt x="268" y="173"/>
                    </a:lnTo>
                    <a:lnTo>
                      <a:pt x="258" y="183"/>
                    </a:lnTo>
                    <a:lnTo>
                      <a:pt x="246" y="192"/>
                    </a:lnTo>
                    <a:lnTo>
                      <a:pt x="233" y="200"/>
                    </a:lnTo>
                    <a:lnTo>
                      <a:pt x="219" y="208"/>
                    </a:lnTo>
                    <a:lnTo>
                      <a:pt x="206" y="215"/>
                    </a:lnTo>
                    <a:lnTo>
                      <a:pt x="191" y="224"/>
                    </a:lnTo>
                    <a:lnTo>
                      <a:pt x="177" y="232"/>
                    </a:lnTo>
                    <a:lnTo>
                      <a:pt x="164" y="241"/>
                    </a:lnTo>
                    <a:lnTo>
                      <a:pt x="159" y="244"/>
                    </a:lnTo>
                    <a:lnTo>
                      <a:pt x="157" y="248"/>
                    </a:lnTo>
                    <a:lnTo>
                      <a:pt x="154" y="252"/>
                    </a:lnTo>
                    <a:lnTo>
                      <a:pt x="151" y="256"/>
                    </a:lnTo>
                    <a:lnTo>
                      <a:pt x="149" y="260"/>
                    </a:lnTo>
                    <a:lnTo>
                      <a:pt x="149" y="264"/>
                    </a:lnTo>
                    <a:lnTo>
                      <a:pt x="151" y="268"/>
                    </a:lnTo>
                    <a:lnTo>
                      <a:pt x="155" y="271"/>
                    </a:lnTo>
                    <a:lnTo>
                      <a:pt x="161" y="272"/>
                    </a:lnTo>
                    <a:lnTo>
                      <a:pt x="167" y="272"/>
                    </a:lnTo>
                    <a:lnTo>
                      <a:pt x="172" y="271"/>
                    </a:lnTo>
                    <a:lnTo>
                      <a:pt x="177" y="268"/>
                    </a:lnTo>
                    <a:lnTo>
                      <a:pt x="191" y="257"/>
                    </a:lnTo>
                    <a:lnTo>
                      <a:pt x="207" y="246"/>
                    </a:lnTo>
                    <a:lnTo>
                      <a:pt x="223" y="236"/>
                    </a:lnTo>
                    <a:lnTo>
                      <a:pt x="241" y="226"/>
                    </a:lnTo>
                    <a:lnTo>
                      <a:pt x="257" y="215"/>
                    </a:lnTo>
                    <a:lnTo>
                      <a:pt x="271" y="204"/>
                    </a:lnTo>
                    <a:lnTo>
                      <a:pt x="286" y="192"/>
                    </a:lnTo>
                    <a:lnTo>
                      <a:pt x="296" y="179"/>
                    </a:lnTo>
                    <a:lnTo>
                      <a:pt x="303" y="164"/>
                    </a:lnTo>
                    <a:lnTo>
                      <a:pt x="304" y="149"/>
                    </a:lnTo>
                    <a:lnTo>
                      <a:pt x="300" y="134"/>
                    </a:lnTo>
                    <a:lnTo>
                      <a:pt x="293" y="120"/>
                    </a:lnTo>
                    <a:lnTo>
                      <a:pt x="281" y="106"/>
                    </a:lnTo>
                    <a:lnTo>
                      <a:pt x="267" y="94"/>
                    </a:lnTo>
                    <a:lnTo>
                      <a:pt x="249" y="83"/>
                    </a:lnTo>
                    <a:lnTo>
                      <a:pt x="232" y="73"/>
                    </a:lnTo>
                    <a:lnTo>
                      <a:pt x="219" y="65"/>
                    </a:lnTo>
                    <a:lnTo>
                      <a:pt x="204" y="59"/>
                    </a:lnTo>
                    <a:lnTo>
                      <a:pt x="188" y="52"/>
                    </a:lnTo>
                    <a:lnTo>
                      <a:pt x="172" y="45"/>
                    </a:lnTo>
                    <a:lnTo>
                      <a:pt x="157" y="38"/>
                    </a:lnTo>
                    <a:lnTo>
                      <a:pt x="139" y="31"/>
                    </a:lnTo>
                    <a:lnTo>
                      <a:pt x="122" y="25"/>
                    </a:lnTo>
                    <a:lnTo>
                      <a:pt x="106" y="19"/>
                    </a:lnTo>
                    <a:lnTo>
                      <a:pt x="90" y="14"/>
                    </a:lnTo>
                    <a:lnTo>
                      <a:pt x="74" y="9"/>
                    </a:lnTo>
                    <a:lnTo>
                      <a:pt x="58" y="6"/>
                    </a:lnTo>
                    <a:lnTo>
                      <a:pt x="43" y="3"/>
                    </a:lnTo>
                    <a:lnTo>
                      <a:pt x="30" y="1"/>
                    </a:lnTo>
                    <a:lnTo>
                      <a:pt x="19" y="0"/>
                    </a:lnTo>
                    <a:lnTo>
                      <a:pt x="9" y="1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2" y="8"/>
                    </a:lnTo>
                    <a:lnTo>
                      <a:pt x="35" y="12"/>
                    </a:lnTo>
                    <a:lnTo>
                      <a:pt x="48" y="16"/>
                    </a:lnTo>
                    <a:lnTo>
                      <a:pt x="64" y="21"/>
                    </a:lnTo>
                    <a:lnTo>
                      <a:pt x="80" y="26"/>
                    </a:lnTo>
                    <a:lnTo>
                      <a:pt x="97" y="32"/>
                    </a:lnTo>
                    <a:lnTo>
                      <a:pt x="114" y="38"/>
                    </a:lnTo>
                    <a:lnTo>
                      <a:pt x="132" y="45"/>
                    </a:lnTo>
                    <a:lnTo>
                      <a:pt x="149" y="52"/>
                    </a:lnTo>
                    <a:lnTo>
                      <a:pt x="167" y="60"/>
                    </a:lnTo>
                    <a:lnTo>
                      <a:pt x="184" y="69"/>
                    </a:lnTo>
                    <a:lnTo>
                      <a:pt x="201" y="77"/>
                    </a:lnTo>
                    <a:lnTo>
                      <a:pt x="217" y="85"/>
                    </a:lnTo>
                    <a:lnTo>
                      <a:pt x="232" y="93"/>
                    </a:lnTo>
                    <a:lnTo>
                      <a:pt x="246" y="10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3" name="Freeform 44">
                <a:extLst>
                  <a:ext uri="{FF2B5EF4-FFF2-40B4-BE49-F238E27FC236}">
                    <a16:creationId xmlns:a16="http://schemas.microsoft.com/office/drawing/2014/main" id="{A0ED6B95-5698-41CB-B332-06AED939EFD4}"/>
                  </a:ext>
                </a:extLst>
              </p:cNvPr>
              <p:cNvSpPr/>
              <p:nvPr/>
            </p:nvSpPr>
            <p:spPr bwMode="auto">
              <a:xfrm>
                <a:off x="1403" y="2357"/>
                <a:ext cx="34" cy="82"/>
              </a:xfrm>
              <a:custGeom>
                <a:avLst/>
                <a:gdLst>
                  <a:gd name="T0" fmla="*/ 0 w 103"/>
                  <a:gd name="T1" fmla="*/ 1 h 164"/>
                  <a:gd name="T2" fmla="*/ 0 w 103"/>
                  <a:gd name="T3" fmla="*/ 1 h 164"/>
                  <a:gd name="T4" fmla="*/ 0 w 103"/>
                  <a:gd name="T5" fmla="*/ 1 h 164"/>
                  <a:gd name="T6" fmla="*/ 0 w 103"/>
                  <a:gd name="T7" fmla="*/ 1 h 164"/>
                  <a:gd name="T8" fmla="*/ 0 w 103"/>
                  <a:gd name="T9" fmla="*/ 0 h 164"/>
                  <a:gd name="T10" fmla="*/ 0 w 103"/>
                  <a:gd name="T11" fmla="*/ 1 h 164"/>
                  <a:gd name="T12" fmla="*/ 0 w 103"/>
                  <a:gd name="T13" fmla="*/ 1 h 164"/>
                  <a:gd name="T14" fmla="*/ 0 w 103"/>
                  <a:gd name="T15" fmla="*/ 1 h 164"/>
                  <a:gd name="T16" fmla="*/ 0 w 103"/>
                  <a:gd name="T17" fmla="*/ 1 h 164"/>
                  <a:gd name="T18" fmla="*/ 0 w 103"/>
                  <a:gd name="T19" fmla="*/ 1 h 164"/>
                  <a:gd name="T20" fmla="*/ 0 w 103"/>
                  <a:gd name="T21" fmla="*/ 1 h 164"/>
                  <a:gd name="T22" fmla="*/ 0 w 103"/>
                  <a:gd name="T23" fmla="*/ 1 h 164"/>
                  <a:gd name="T24" fmla="*/ 0 w 103"/>
                  <a:gd name="T25" fmla="*/ 1 h 164"/>
                  <a:gd name="T26" fmla="*/ 0 w 103"/>
                  <a:gd name="T27" fmla="*/ 1 h 164"/>
                  <a:gd name="T28" fmla="*/ 0 w 103"/>
                  <a:gd name="T29" fmla="*/ 1 h 164"/>
                  <a:gd name="T30" fmla="*/ 0 w 103"/>
                  <a:gd name="T31" fmla="*/ 1 h 164"/>
                  <a:gd name="T32" fmla="*/ 0 w 103"/>
                  <a:gd name="T33" fmla="*/ 1 h 164"/>
                  <a:gd name="T34" fmla="*/ 0 w 103"/>
                  <a:gd name="T35" fmla="*/ 1 h 164"/>
                  <a:gd name="T36" fmla="*/ 0 w 103"/>
                  <a:gd name="T37" fmla="*/ 1 h 164"/>
                  <a:gd name="T38" fmla="*/ 0 w 103"/>
                  <a:gd name="T39" fmla="*/ 1 h 164"/>
                  <a:gd name="T40" fmla="*/ 0 w 103"/>
                  <a:gd name="T41" fmla="*/ 1 h 164"/>
                  <a:gd name="T42" fmla="*/ 0 w 103"/>
                  <a:gd name="T43" fmla="*/ 1 h 164"/>
                  <a:gd name="T44" fmla="*/ 0 w 103"/>
                  <a:gd name="T45" fmla="*/ 1 h 164"/>
                  <a:gd name="T46" fmla="*/ 0 w 103"/>
                  <a:gd name="T47" fmla="*/ 1 h 164"/>
                  <a:gd name="T48" fmla="*/ 0 w 103"/>
                  <a:gd name="T49" fmla="*/ 1 h 16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3"/>
                  <a:gd name="T76" fmla="*/ 0 h 164"/>
                  <a:gd name="T77" fmla="*/ 103 w 103"/>
                  <a:gd name="T78" fmla="*/ 164 h 16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3" h="164">
                    <a:moveTo>
                      <a:pt x="39" y="12"/>
                    </a:moveTo>
                    <a:lnTo>
                      <a:pt x="37" y="7"/>
                    </a:lnTo>
                    <a:lnTo>
                      <a:pt x="32" y="3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8" y="37"/>
                    </a:lnTo>
                    <a:lnTo>
                      <a:pt x="19" y="63"/>
                    </a:lnTo>
                    <a:lnTo>
                      <a:pt x="34" y="88"/>
                    </a:lnTo>
                    <a:lnTo>
                      <a:pt x="51" y="112"/>
                    </a:lnTo>
                    <a:lnTo>
                      <a:pt x="68" y="133"/>
                    </a:lnTo>
                    <a:lnTo>
                      <a:pt x="84" y="150"/>
                    </a:lnTo>
                    <a:lnTo>
                      <a:pt x="96" y="161"/>
                    </a:lnTo>
                    <a:lnTo>
                      <a:pt x="103" y="164"/>
                    </a:lnTo>
                    <a:lnTo>
                      <a:pt x="100" y="153"/>
                    </a:lnTo>
                    <a:lnTo>
                      <a:pt x="93" y="139"/>
                    </a:lnTo>
                    <a:lnTo>
                      <a:pt x="84" y="121"/>
                    </a:lnTo>
                    <a:lnTo>
                      <a:pt x="74" y="100"/>
                    </a:lnTo>
                    <a:lnTo>
                      <a:pt x="64" y="78"/>
                    </a:lnTo>
                    <a:lnTo>
                      <a:pt x="54" y="55"/>
                    </a:lnTo>
                    <a:lnTo>
                      <a:pt x="45" y="33"/>
                    </a:lnTo>
                    <a:lnTo>
                      <a:pt x="3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4" name="Freeform 45">
                <a:extLst>
                  <a:ext uri="{FF2B5EF4-FFF2-40B4-BE49-F238E27FC236}">
                    <a16:creationId xmlns:a16="http://schemas.microsoft.com/office/drawing/2014/main" id="{F5F009AC-BEF6-42A4-90C7-EE41D32784BE}"/>
                  </a:ext>
                </a:extLst>
              </p:cNvPr>
              <p:cNvSpPr/>
              <p:nvPr/>
            </p:nvSpPr>
            <p:spPr bwMode="auto">
              <a:xfrm>
                <a:off x="1388" y="2313"/>
                <a:ext cx="18" cy="42"/>
              </a:xfrm>
              <a:custGeom>
                <a:avLst/>
                <a:gdLst>
                  <a:gd name="T0" fmla="*/ 0 w 54"/>
                  <a:gd name="T1" fmla="*/ 1 h 82"/>
                  <a:gd name="T2" fmla="*/ 0 w 54"/>
                  <a:gd name="T3" fmla="*/ 1 h 82"/>
                  <a:gd name="T4" fmla="*/ 0 w 54"/>
                  <a:gd name="T5" fmla="*/ 1 h 82"/>
                  <a:gd name="T6" fmla="*/ 0 w 54"/>
                  <a:gd name="T7" fmla="*/ 0 h 82"/>
                  <a:gd name="T8" fmla="*/ 0 w 54"/>
                  <a:gd name="T9" fmla="*/ 0 h 82"/>
                  <a:gd name="T10" fmla="*/ 0 w 54"/>
                  <a:gd name="T11" fmla="*/ 1 h 82"/>
                  <a:gd name="T12" fmla="*/ 0 w 54"/>
                  <a:gd name="T13" fmla="*/ 1 h 82"/>
                  <a:gd name="T14" fmla="*/ 0 w 54"/>
                  <a:gd name="T15" fmla="*/ 1 h 82"/>
                  <a:gd name="T16" fmla="*/ 0 w 54"/>
                  <a:gd name="T17" fmla="*/ 1 h 82"/>
                  <a:gd name="T18" fmla="*/ 0 w 54"/>
                  <a:gd name="T19" fmla="*/ 1 h 82"/>
                  <a:gd name="T20" fmla="*/ 0 w 54"/>
                  <a:gd name="T21" fmla="*/ 1 h 82"/>
                  <a:gd name="T22" fmla="*/ 0 w 54"/>
                  <a:gd name="T23" fmla="*/ 1 h 82"/>
                  <a:gd name="T24" fmla="*/ 0 w 54"/>
                  <a:gd name="T25" fmla="*/ 1 h 82"/>
                  <a:gd name="T26" fmla="*/ 0 w 54"/>
                  <a:gd name="T27" fmla="*/ 1 h 82"/>
                  <a:gd name="T28" fmla="*/ 0 w 54"/>
                  <a:gd name="T29" fmla="*/ 1 h 82"/>
                  <a:gd name="T30" fmla="*/ 0 w 54"/>
                  <a:gd name="T31" fmla="*/ 1 h 82"/>
                  <a:gd name="T32" fmla="*/ 0 w 54"/>
                  <a:gd name="T33" fmla="*/ 1 h 82"/>
                  <a:gd name="T34" fmla="*/ 0 w 54"/>
                  <a:gd name="T35" fmla="*/ 1 h 82"/>
                  <a:gd name="T36" fmla="*/ 0 w 54"/>
                  <a:gd name="T37" fmla="*/ 1 h 82"/>
                  <a:gd name="T38" fmla="*/ 0 w 54"/>
                  <a:gd name="T39" fmla="*/ 1 h 82"/>
                  <a:gd name="T40" fmla="*/ 0 w 54"/>
                  <a:gd name="T41" fmla="*/ 1 h 8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4"/>
                  <a:gd name="T64" fmla="*/ 0 h 82"/>
                  <a:gd name="T65" fmla="*/ 54 w 54"/>
                  <a:gd name="T66" fmla="*/ 82 h 8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4" h="82">
                    <a:moveTo>
                      <a:pt x="28" y="9"/>
                    </a:moveTo>
                    <a:lnTo>
                      <a:pt x="26" y="5"/>
                    </a:lnTo>
                    <a:lnTo>
                      <a:pt x="22" y="2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8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21"/>
                    </a:lnTo>
                    <a:lnTo>
                      <a:pt x="5" y="33"/>
                    </a:lnTo>
                    <a:lnTo>
                      <a:pt x="10" y="45"/>
                    </a:lnTo>
                    <a:lnTo>
                      <a:pt x="18" y="57"/>
                    </a:lnTo>
                    <a:lnTo>
                      <a:pt x="26" y="68"/>
                    </a:lnTo>
                    <a:lnTo>
                      <a:pt x="35" y="76"/>
                    </a:lnTo>
                    <a:lnTo>
                      <a:pt x="45" y="81"/>
                    </a:lnTo>
                    <a:lnTo>
                      <a:pt x="53" y="82"/>
                    </a:lnTo>
                    <a:lnTo>
                      <a:pt x="54" y="66"/>
                    </a:lnTo>
                    <a:lnTo>
                      <a:pt x="47" y="47"/>
                    </a:lnTo>
                    <a:lnTo>
                      <a:pt x="38" y="28"/>
                    </a:lnTo>
                    <a:lnTo>
                      <a:pt x="28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5" name="Freeform 46">
                <a:extLst>
                  <a:ext uri="{FF2B5EF4-FFF2-40B4-BE49-F238E27FC236}">
                    <a16:creationId xmlns:a16="http://schemas.microsoft.com/office/drawing/2014/main" id="{46DE0C8C-4EF4-47D9-BDE7-21EFF94FF380}"/>
                  </a:ext>
                </a:extLst>
              </p:cNvPr>
              <p:cNvSpPr/>
              <p:nvPr/>
            </p:nvSpPr>
            <p:spPr bwMode="auto">
              <a:xfrm>
                <a:off x="1373" y="2283"/>
                <a:ext cx="16" cy="24"/>
              </a:xfrm>
              <a:custGeom>
                <a:avLst/>
                <a:gdLst>
                  <a:gd name="T0" fmla="*/ 0 w 46"/>
                  <a:gd name="T1" fmla="*/ 1 h 47"/>
                  <a:gd name="T2" fmla="*/ 0 w 46"/>
                  <a:gd name="T3" fmla="*/ 1 h 47"/>
                  <a:gd name="T4" fmla="*/ 0 w 46"/>
                  <a:gd name="T5" fmla="*/ 1 h 47"/>
                  <a:gd name="T6" fmla="*/ 0 w 46"/>
                  <a:gd name="T7" fmla="*/ 1 h 47"/>
                  <a:gd name="T8" fmla="*/ 0 w 46"/>
                  <a:gd name="T9" fmla="*/ 1 h 47"/>
                  <a:gd name="T10" fmla="*/ 0 w 46"/>
                  <a:gd name="T11" fmla="*/ 1 h 47"/>
                  <a:gd name="T12" fmla="*/ 0 w 46"/>
                  <a:gd name="T13" fmla="*/ 1 h 47"/>
                  <a:gd name="T14" fmla="*/ 0 w 46"/>
                  <a:gd name="T15" fmla="*/ 0 h 47"/>
                  <a:gd name="T16" fmla="*/ 0 w 46"/>
                  <a:gd name="T17" fmla="*/ 0 h 47"/>
                  <a:gd name="T18" fmla="*/ 0 w 46"/>
                  <a:gd name="T19" fmla="*/ 1 h 47"/>
                  <a:gd name="T20" fmla="*/ 0 w 46"/>
                  <a:gd name="T21" fmla="*/ 1 h 47"/>
                  <a:gd name="T22" fmla="*/ 0 w 46"/>
                  <a:gd name="T23" fmla="*/ 1 h 47"/>
                  <a:gd name="T24" fmla="*/ 0 w 46"/>
                  <a:gd name="T25" fmla="*/ 1 h 47"/>
                  <a:gd name="T26" fmla="*/ 0 w 46"/>
                  <a:gd name="T27" fmla="*/ 1 h 47"/>
                  <a:gd name="T28" fmla="*/ 0 w 46"/>
                  <a:gd name="T29" fmla="*/ 1 h 47"/>
                  <a:gd name="T30" fmla="*/ 0 w 46"/>
                  <a:gd name="T31" fmla="*/ 1 h 47"/>
                  <a:gd name="T32" fmla="*/ 0 w 46"/>
                  <a:gd name="T33" fmla="*/ 1 h 47"/>
                  <a:gd name="T34" fmla="*/ 0 w 46"/>
                  <a:gd name="T35" fmla="*/ 1 h 47"/>
                  <a:gd name="T36" fmla="*/ 0 w 46"/>
                  <a:gd name="T37" fmla="*/ 1 h 47"/>
                  <a:gd name="T38" fmla="*/ 0 w 46"/>
                  <a:gd name="T39" fmla="*/ 1 h 47"/>
                  <a:gd name="T40" fmla="*/ 0 w 46"/>
                  <a:gd name="T41" fmla="*/ 1 h 47"/>
                  <a:gd name="T42" fmla="*/ 0 w 46"/>
                  <a:gd name="T43" fmla="*/ 1 h 47"/>
                  <a:gd name="T44" fmla="*/ 0 w 46"/>
                  <a:gd name="T45" fmla="*/ 1 h 47"/>
                  <a:gd name="T46" fmla="*/ 0 w 46"/>
                  <a:gd name="T47" fmla="*/ 1 h 47"/>
                  <a:gd name="T48" fmla="*/ 0 w 46"/>
                  <a:gd name="T49" fmla="*/ 1 h 4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6"/>
                  <a:gd name="T76" fmla="*/ 0 h 47"/>
                  <a:gd name="T77" fmla="*/ 46 w 46"/>
                  <a:gd name="T78" fmla="*/ 47 h 4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6" h="47">
                    <a:moveTo>
                      <a:pt x="24" y="6"/>
                    </a:moveTo>
                    <a:lnTo>
                      <a:pt x="24" y="7"/>
                    </a:lnTo>
                    <a:lnTo>
                      <a:pt x="23" y="4"/>
                    </a:lnTo>
                    <a:lnTo>
                      <a:pt x="19" y="1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21"/>
                    </a:lnTo>
                    <a:lnTo>
                      <a:pt x="10" y="28"/>
                    </a:lnTo>
                    <a:lnTo>
                      <a:pt x="17" y="34"/>
                    </a:lnTo>
                    <a:lnTo>
                      <a:pt x="24" y="40"/>
                    </a:lnTo>
                    <a:lnTo>
                      <a:pt x="33" y="44"/>
                    </a:lnTo>
                    <a:lnTo>
                      <a:pt x="40" y="47"/>
                    </a:lnTo>
                    <a:lnTo>
                      <a:pt x="46" y="47"/>
                    </a:lnTo>
                    <a:lnTo>
                      <a:pt x="45" y="37"/>
                    </a:lnTo>
                    <a:lnTo>
                      <a:pt x="39" y="25"/>
                    </a:lnTo>
                    <a:lnTo>
                      <a:pt x="30" y="14"/>
                    </a:lnTo>
                    <a:lnTo>
                      <a:pt x="2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6" name="Freeform 47">
                <a:extLst>
                  <a:ext uri="{FF2B5EF4-FFF2-40B4-BE49-F238E27FC236}">
                    <a16:creationId xmlns:a16="http://schemas.microsoft.com/office/drawing/2014/main" id="{B502CB61-6D9B-438C-B4DE-39C5EC34E447}"/>
                  </a:ext>
                </a:extLst>
              </p:cNvPr>
              <p:cNvSpPr/>
              <p:nvPr/>
            </p:nvSpPr>
            <p:spPr bwMode="auto">
              <a:xfrm>
                <a:off x="1360" y="2263"/>
                <a:ext cx="21" cy="16"/>
              </a:xfrm>
              <a:custGeom>
                <a:avLst/>
                <a:gdLst>
                  <a:gd name="T0" fmla="*/ 0 w 63"/>
                  <a:gd name="T1" fmla="*/ 1 h 31"/>
                  <a:gd name="T2" fmla="*/ 0 w 63"/>
                  <a:gd name="T3" fmla="*/ 1 h 31"/>
                  <a:gd name="T4" fmla="*/ 0 w 63"/>
                  <a:gd name="T5" fmla="*/ 1 h 31"/>
                  <a:gd name="T6" fmla="*/ 0 w 63"/>
                  <a:gd name="T7" fmla="*/ 1 h 31"/>
                  <a:gd name="T8" fmla="*/ 0 w 63"/>
                  <a:gd name="T9" fmla="*/ 1 h 31"/>
                  <a:gd name="T10" fmla="*/ 0 w 63"/>
                  <a:gd name="T11" fmla="*/ 1 h 31"/>
                  <a:gd name="T12" fmla="*/ 0 w 63"/>
                  <a:gd name="T13" fmla="*/ 1 h 31"/>
                  <a:gd name="T14" fmla="*/ 0 w 63"/>
                  <a:gd name="T15" fmla="*/ 0 h 31"/>
                  <a:gd name="T16" fmla="*/ 0 w 63"/>
                  <a:gd name="T17" fmla="*/ 0 h 31"/>
                  <a:gd name="T18" fmla="*/ 0 w 63"/>
                  <a:gd name="T19" fmla="*/ 0 h 31"/>
                  <a:gd name="T20" fmla="*/ 0 w 63"/>
                  <a:gd name="T21" fmla="*/ 1 h 31"/>
                  <a:gd name="T22" fmla="*/ 0 w 63"/>
                  <a:gd name="T23" fmla="*/ 1 h 31"/>
                  <a:gd name="T24" fmla="*/ 0 w 63"/>
                  <a:gd name="T25" fmla="*/ 1 h 31"/>
                  <a:gd name="T26" fmla="*/ 0 w 63"/>
                  <a:gd name="T27" fmla="*/ 1 h 31"/>
                  <a:gd name="T28" fmla="*/ 0 w 63"/>
                  <a:gd name="T29" fmla="*/ 1 h 31"/>
                  <a:gd name="T30" fmla="*/ 0 w 63"/>
                  <a:gd name="T31" fmla="*/ 1 h 31"/>
                  <a:gd name="T32" fmla="*/ 0 w 63"/>
                  <a:gd name="T33" fmla="*/ 1 h 31"/>
                  <a:gd name="T34" fmla="*/ 0 w 63"/>
                  <a:gd name="T35" fmla="*/ 1 h 31"/>
                  <a:gd name="T36" fmla="*/ 0 w 63"/>
                  <a:gd name="T37" fmla="*/ 1 h 31"/>
                  <a:gd name="T38" fmla="*/ 0 w 63"/>
                  <a:gd name="T39" fmla="*/ 1 h 31"/>
                  <a:gd name="T40" fmla="*/ 0 w 63"/>
                  <a:gd name="T41" fmla="*/ 1 h 31"/>
                  <a:gd name="T42" fmla="*/ 0 w 63"/>
                  <a:gd name="T43" fmla="*/ 1 h 31"/>
                  <a:gd name="T44" fmla="*/ 0 w 63"/>
                  <a:gd name="T45" fmla="*/ 1 h 31"/>
                  <a:gd name="T46" fmla="*/ 0 w 63"/>
                  <a:gd name="T47" fmla="*/ 1 h 31"/>
                  <a:gd name="T48" fmla="*/ 0 w 63"/>
                  <a:gd name="T49" fmla="*/ 1 h 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31"/>
                  <a:gd name="T77" fmla="*/ 63 w 63"/>
                  <a:gd name="T78" fmla="*/ 31 h 3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31">
                    <a:moveTo>
                      <a:pt x="50" y="23"/>
                    </a:moveTo>
                    <a:lnTo>
                      <a:pt x="56" y="21"/>
                    </a:lnTo>
                    <a:lnTo>
                      <a:pt x="62" y="18"/>
                    </a:lnTo>
                    <a:lnTo>
                      <a:pt x="63" y="14"/>
                    </a:lnTo>
                    <a:lnTo>
                      <a:pt x="63" y="10"/>
                    </a:lnTo>
                    <a:lnTo>
                      <a:pt x="61" y="5"/>
                    </a:lnTo>
                    <a:lnTo>
                      <a:pt x="56" y="2"/>
                    </a:lnTo>
                    <a:lnTo>
                      <a:pt x="50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4" y="1"/>
                    </a:lnTo>
                    <a:lnTo>
                      <a:pt x="26" y="3"/>
                    </a:lnTo>
                    <a:lnTo>
                      <a:pt x="16" y="7"/>
                    </a:lnTo>
                    <a:lnTo>
                      <a:pt x="7" y="13"/>
                    </a:lnTo>
                    <a:lnTo>
                      <a:pt x="3" y="19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10" y="31"/>
                    </a:lnTo>
                    <a:lnTo>
                      <a:pt x="16" y="31"/>
                    </a:lnTo>
                    <a:lnTo>
                      <a:pt x="21" y="31"/>
                    </a:lnTo>
                    <a:lnTo>
                      <a:pt x="29" y="29"/>
                    </a:lnTo>
                    <a:lnTo>
                      <a:pt x="36" y="28"/>
                    </a:lnTo>
                    <a:lnTo>
                      <a:pt x="43" y="26"/>
                    </a:lnTo>
                    <a:lnTo>
                      <a:pt x="5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7" name="Freeform 48">
                <a:extLst>
                  <a:ext uri="{FF2B5EF4-FFF2-40B4-BE49-F238E27FC236}">
                    <a16:creationId xmlns:a16="http://schemas.microsoft.com/office/drawing/2014/main" id="{C01E07F1-C92A-4686-BC17-987010E778F9}"/>
                  </a:ext>
                </a:extLst>
              </p:cNvPr>
              <p:cNvSpPr/>
              <p:nvPr/>
            </p:nvSpPr>
            <p:spPr bwMode="auto">
              <a:xfrm>
                <a:off x="1261" y="2237"/>
                <a:ext cx="81" cy="103"/>
              </a:xfrm>
              <a:custGeom>
                <a:avLst/>
                <a:gdLst>
                  <a:gd name="T0" fmla="*/ 0 w 245"/>
                  <a:gd name="T1" fmla="*/ 1 h 206"/>
                  <a:gd name="T2" fmla="*/ 0 w 245"/>
                  <a:gd name="T3" fmla="*/ 1 h 206"/>
                  <a:gd name="T4" fmla="*/ 0 w 245"/>
                  <a:gd name="T5" fmla="*/ 1 h 206"/>
                  <a:gd name="T6" fmla="*/ 0 w 245"/>
                  <a:gd name="T7" fmla="*/ 1 h 206"/>
                  <a:gd name="T8" fmla="*/ 0 w 245"/>
                  <a:gd name="T9" fmla="*/ 1 h 206"/>
                  <a:gd name="T10" fmla="*/ 0 w 245"/>
                  <a:gd name="T11" fmla="*/ 1 h 206"/>
                  <a:gd name="T12" fmla="*/ 0 w 245"/>
                  <a:gd name="T13" fmla="*/ 1 h 206"/>
                  <a:gd name="T14" fmla="*/ 0 w 245"/>
                  <a:gd name="T15" fmla="*/ 1 h 206"/>
                  <a:gd name="T16" fmla="*/ 0 w 245"/>
                  <a:gd name="T17" fmla="*/ 1 h 206"/>
                  <a:gd name="T18" fmla="*/ 0 w 245"/>
                  <a:gd name="T19" fmla="*/ 1 h 206"/>
                  <a:gd name="T20" fmla="*/ 0 w 245"/>
                  <a:gd name="T21" fmla="*/ 1 h 206"/>
                  <a:gd name="T22" fmla="*/ 0 w 245"/>
                  <a:gd name="T23" fmla="*/ 1 h 206"/>
                  <a:gd name="T24" fmla="*/ 0 w 245"/>
                  <a:gd name="T25" fmla="*/ 1 h 206"/>
                  <a:gd name="T26" fmla="*/ 0 w 245"/>
                  <a:gd name="T27" fmla="*/ 1 h 206"/>
                  <a:gd name="T28" fmla="*/ 0 w 245"/>
                  <a:gd name="T29" fmla="*/ 1 h 206"/>
                  <a:gd name="T30" fmla="*/ 0 w 245"/>
                  <a:gd name="T31" fmla="*/ 1 h 206"/>
                  <a:gd name="T32" fmla="*/ 0 w 245"/>
                  <a:gd name="T33" fmla="*/ 1 h 206"/>
                  <a:gd name="T34" fmla="*/ 0 w 245"/>
                  <a:gd name="T35" fmla="*/ 1 h 206"/>
                  <a:gd name="T36" fmla="*/ 0 w 245"/>
                  <a:gd name="T37" fmla="*/ 1 h 206"/>
                  <a:gd name="T38" fmla="*/ 0 w 245"/>
                  <a:gd name="T39" fmla="*/ 1 h 206"/>
                  <a:gd name="T40" fmla="*/ 0 w 245"/>
                  <a:gd name="T41" fmla="*/ 1 h 206"/>
                  <a:gd name="T42" fmla="*/ 0 w 245"/>
                  <a:gd name="T43" fmla="*/ 1 h 206"/>
                  <a:gd name="T44" fmla="*/ 0 w 245"/>
                  <a:gd name="T45" fmla="*/ 1 h 206"/>
                  <a:gd name="T46" fmla="*/ 0 w 245"/>
                  <a:gd name="T47" fmla="*/ 1 h 206"/>
                  <a:gd name="T48" fmla="*/ 0 w 245"/>
                  <a:gd name="T49" fmla="*/ 1 h 206"/>
                  <a:gd name="T50" fmla="*/ 0 w 245"/>
                  <a:gd name="T51" fmla="*/ 1 h 206"/>
                  <a:gd name="T52" fmla="*/ 0 w 245"/>
                  <a:gd name="T53" fmla="*/ 1 h 206"/>
                  <a:gd name="T54" fmla="*/ 0 w 245"/>
                  <a:gd name="T55" fmla="*/ 1 h 206"/>
                  <a:gd name="T56" fmla="*/ 0 w 245"/>
                  <a:gd name="T57" fmla="*/ 1 h 206"/>
                  <a:gd name="T58" fmla="*/ 0 w 245"/>
                  <a:gd name="T59" fmla="*/ 1 h 206"/>
                  <a:gd name="T60" fmla="*/ 0 w 245"/>
                  <a:gd name="T61" fmla="*/ 1 h 206"/>
                  <a:gd name="T62" fmla="*/ 0 w 245"/>
                  <a:gd name="T63" fmla="*/ 1 h 206"/>
                  <a:gd name="T64" fmla="*/ 0 w 245"/>
                  <a:gd name="T65" fmla="*/ 1 h 206"/>
                  <a:gd name="T66" fmla="*/ 0 w 245"/>
                  <a:gd name="T67" fmla="*/ 1 h 206"/>
                  <a:gd name="T68" fmla="*/ 0 w 245"/>
                  <a:gd name="T69" fmla="*/ 1 h 206"/>
                  <a:gd name="T70" fmla="*/ 0 w 245"/>
                  <a:gd name="T71" fmla="*/ 1 h 206"/>
                  <a:gd name="T72" fmla="*/ 0 w 245"/>
                  <a:gd name="T73" fmla="*/ 1 h 206"/>
                  <a:gd name="T74" fmla="*/ 0 w 245"/>
                  <a:gd name="T75" fmla="*/ 1 h 206"/>
                  <a:gd name="T76" fmla="*/ 0 w 245"/>
                  <a:gd name="T77" fmla="*/ 1 h 206"/>
                  <a:gd name="T78" fmla="*/ 0 w 245"/>
                  <a:gd name="T79" fmla="*/ 1 h 206"/>
                  <a:gd name="T80" fmla="*/ 0 w 245"/>
                  <a:gd name="T81" fmla="*/ 1 h 206"/>
                  <a:gd name="T82" fmla="*/ 0 w 245"/>
                  <a:gd name="T83" fmla="*/ 1 h 206"/>
                  <a:gd name="T84" fmla="*/ 0 w 245"/>
                  <a:gd name="T85" fmla="*/ 1 h 206"/>
                  <a:gd name="T86" fmla="*/ 0 w 245"/>
                  <a:gd name="T87" fmla="*/ 1 h 206"/>
                  <a:gd name="T88" fmla="*/ 0 w 245"/>
                  <a:gd name="T89" fmla="*/ 1 h 206"/>
                  <a:gd name="T90" fmla="*/ 0 w 245"/>
                  <a:gd name="T91" fmla="*/ 1 h 206"/>
                  <a:gd name="T92" fmla="*/ 0 w 245"/>
                  <a:gd name="T93" fmla="*/ 1 h 206"/>
                  <a:gd name="T94" fmla="*/ 0 w 245"/>
                  <a:gd name="T95" fmla="*/ 1 h 206"/>
                  <a:gd name="T96" fmla="*/ 0 w 245"/>
                  <a:gd name="T97" fmla="*/ 1 h 206"/>
                  <a:gd name="T98" fmla="*/ 0 w 245"/>
                  <a:gd name="T99" fmla="*/ 1 h 206"/>
                  <a:gd name="T100" fmla="*/ 0 w 245"/>
                  <a:gd name="T101" fmla="*/ 1 h 206"/>
                  <a:gd name="T102" fmla="*/ 0 w 245"/>
                  <a:gd name="T103" fmla="*/ 1 h 206"/>
                  <a:gd name="T104" fmla="*/ 0 w 245"/>
                  <a:gd name="T105" fmla="*/ 1 h 206"/>
                  <a:gd name="T106" fmla="*/ 0 w 245"/>
                  <a:gd name="T107" fmla="*/ 1 h 206"/>
                  <a:gd name="T108" fmla="*/ 0 w 245"/>
                  <a:gd name="T109" fmla="*/ 0 h 206"/>
                  <a:gd name="T110" fmla="*/ 0 w 245"/>
                  <a:gd name="T111" fmla="*/ 1 h 206"/>
                  <a:gd name="T112" fmla="*/ 0 w 245"/>
                  <a:gd name="T113" fmla="*/ 1 h 206"/>
                  <a:gd name="T114" fmla="*/ 0 w 245"/>
                  <a:gd name="T115" fmla="*/ 1 h 206"/>
                  <a:gd name="T116" fmla="*/ 0 w 245"/>
                  <a:gd name="T117" fmla="*/ 1 h 206"/>
                  <a:gd name="T118" fmla="*/ 0 w 245"/>
                  <a:gd name="T119" fmla="*/ 1 h 206"/>
                  <a:gd name="T120" fmla="*/ 0 w 245"/>
                  <a:gd name="T121" fmla="*/ 1 h 20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45"/>
                  <a:gd name="T184" fmla="*/ 0 h 206"/>
                  <a:gd name="T185" fmla="*/ 245 w 245"/>
                  <a:gd name="T186" fmla="*/ 206 h 20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45" h="206">
                    <a:moveTo>
                      <a:pt x="90" y="31"/>
                    </a:moveTo>
                    <a:lnTo>
                      <a:pt x="72" y="40"/>
                    </a:lnTo>
                    <a:lnTo>
                      <a:pt x="56" y="50"/>
                    </a:lnTo>
                    <a:lnTo>
                      <a:pt x="40" y="62"/>
                    </a:lnTo>
                    <a:lnTo>
                      <a:pt x="27" y="74"/>
                    </a:lnTo>
                    <a:lnTo>
                      <a:pt x="17" y="87"/>
                    </a:lnTo>
                    <a:lnTo>
                      <a:pt x="8" y="100"/>
                    </a:lnTo>
                    <a:lnTo>
                      <a:pt x="3" y="113"/>
                    </a:lnTo>
                    <a:lnTo>
                      <a:pt x="0" y="127"/>
                    </a:lnTo>
                    <a:lnTo>
                      <a:pt x="3" y="149"/>
                    </a:lnTo>
                    <a:lnTo>
                      <a:pt x="14" y="166"/>
                    </a:lnTo>
                    <a:lnTo>
                      <a:pt x="32" y="181"/>
                    </a:lnTo>
                    <a:lnTo>
                      <a:pt x="53" y="192"/>
                    </a:lnTo>
                    <a:lnTo>
                      <a:pt x="80" y="200"/>
                    </a:lnTo>
                    <a:lnTo>
                      <a:pt x="109" y="205"/>
                    </a:lnTo>
                    <a:lnTo>
                      <a:pt x="136" y="206"/>
                    </a:lnTo>
                    <a:lnTo>
                      <a:pt x="164" y="203"/>
                    </a:lnTo>
                    <a:lnTo>
                      <a:pt x="169" y="203"/>
                    </a:lnTo>
                    <a:lnTo>
                      <a:pt x="175" y="201"/>
                    </a:lnTo>
                    <a:lnTo>
                      <a:pt x="180" y="197"/>
                    </a:lnTo>
                    <a:lnTo>
                      <a:pt x="181" y="193"/>
                    </a:lnTo>
                    <a:lnTo>
                      <a:pt x="180" y="191"/>
                    </a:lnTo>
                    <a:lnTo>
                      <a:pt x="175" y="191"/>
                    </a:lnTo>
                    <a:lnTo>
                      <a:pt x="169" y="190"/>
                    </a:lnTo>
                    <a:lnTo>
                      <a:pt x="162" y="190"/>
                    </a:lnTo>
                    <a:lnTo>
                      <a:pt x="154" y="190"/>
                    </a:lnTo>
                    <a:lnTo>
                      <a:pt x="146" y="190"/>
                    </a:lnTo>
                    <a:lnTo>
                      <a:pt x="139" y="190"/>
                    </a:lnTo>
                    <a:lnTo>
                      <a:pt x="135" y="190"/>
                    </a:lnTo>
                    <a:lnTo>
                      <a:pt x="120" y="189"/>
                    </a:lnTo>
                    <a:lnTo>
                      <a:pt x="107" y="188"/>
                    </a:lnTo>
                    <a:lnTo>
                      <a:pt x="93" y="187"/>
                    </a:lnTo>
                    <a:lnTo>
                      <a:pt x="78" y="184"/>
                    </a:lnTo>
                    <a:lnTo>
                      <a:pt x="64" y="181"/>
                    </a:lnTo>
                    <a:lnTo>
                      <a:pt x="49" y="174"/>
                    </a:lnTo>
                    <a:lnTo>
                      <a:pt x="36" y="165"/>
                    </a:lnTo>
                    <a:lnTo>
                      <a:pt x="22" y="152"/>
                    </a:lnTo>
                    <a:lnTo>
                      <a:pt x="19" y="136"/>
                    </a:lnTo>
                    <a:lnTo>
                      <a:pt x="20" y="122"/>
                    </a:lnTo>
                    <a:lnTo>
                      <a:pt x="26" y="108"/>
                    </a:lnTo>
                    <a:lnTo>
                      <a:pt x="35" y="95"/>
                    </a:lnTo>
                    <a:lnTo>
                      <a:pt x="48" y="83"/>
                    </a:lnTo>
                    <a:lnTo>
                      <a:pt x="62" y="71"/>
                    </a:lnTo>
                    <a:lnTo>
                      <a:pt x="78" y="61"/>
                    </a:lnTo>
                    <a:lnTo>
                      <a:pt x="97" y="51"/>
                    </a:lnTo>
                    <a:lnTo>
                      <a:pt x="116" y="42"/>
                    </a:lnTo>
                    <a:lnTo>
                      <a:pt x="136" y="34"/>
                    </a:lnTo>
                    <a:lnTo>
                      <a:pt x="156" y="27"/>
                    </a:lnTo>
                    <a:lnTo>
                      <a:pt x="175" y="21"/>
                    </a:lnTo>
                    <a:lnTo>
                      <a:pt x="196" y="16"/>
                    </a:lnTo>
                    <a:lnTo>
                      <a:pt x="213" y="11"/>
                    </a:lnTo>
                    <a:lnTo>
                      <a:pt x="230" y="8"/>
                    </a:lnTo>
                    <a:lnTo>
                      <a:pt x="245" y="6"/>
                    </a:lnTo>
                    <a:lnTo>
                      <a:pt x="235" y="2"/>
                    </a:lnTo>
                    <a:lnTo>
                      <a:pt x="219" y="0"/>
                    </a:lnTo>
                    <a:lnTo>
                      <a:pt x="200" y="2"/>
                    </a:lnTo>
                    <a:lnTo>
                      <a:pt x="178" y="5"/>
                    </a:lnTo>
                    <a:lnTo>
                      <a:pt x="154" y="10"/>
                    </a:lnTo>
                    <a:lnTo>
                      <a:pt x="130" y="16"/>
                    </a:lnTo>
                    <a:lnTo>
                      <a:pt x="109" y="24"/>
                    </a:lnTo>
                    <a:lnTo>
                      <a:pt x="9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8" name="Freeform 49">
                <a:extLst>
                  <a:ext uri="{FF2B5EF4-FFF2-40B4-BE49-F238E27FC236}">
                    <a16:creationId xmlns:a16="http://schemas.microsoft.com/office/drawing/2014/main" id="{F5372A7F-D0E7-4145-A333-5F5F341DA856}"/>
                  </a:ext>
                </a:extLst>
              </p:cNvPr>
              <p:cNvSpPr/>
              <p:nvPr/>
            </p:nvSpPr>
            <p:spPr bwMode="auto">
              <a:xfrm>
                <a:off x="1401" y="2236"/>
                <a:ext cx="53" cy="80"/>
              </a:xfrm>
              <a:custGeom>
                <a:avLst/>
                <a:gdLst>
                  <a:gd name="T0" fmla="*/ 0 w 159"/>
                  <a:gd name="T1" fmla="*/ 1 h 160"/>
                  <a:gd name="T2" fmla="*/ 0 w 159"/>
                  <a:gd name="T3" fmla="*/ 1 h 160"/>
                  <a:gd name="T4" fmla="*/ 0 w 159"/>
                  <a:gd name="T5" fmla="*/ 1 h 160"/>
                  <a:gd name="T6" fmla="*/ 0 w 159"/>
                  <a:gd name="T7" fmla="*/ 1 h 160"/>
                  <a:gd name="T8" fmla="*/ 0 w 159"/>
                  <a:gd name="T9" fmla="*/ 1 h 160"/>
                  <a:gd name="T10" fmla="*/ 0 w 159"/>
                  <a:gd name="T11" fmla="*/ 1 h 160"/>
                  <a:gd name="T12" fmla="*/ 0 w 159"/>
                  <a:gd name="T13" fmla="*/ 1 h 160"/>
                  <a:gd name="T14" fmla="*/ 0 w 159"/>
                  <a:gd name="T15" fmla="*/ 1 h 160"/>
                  <a:gd name="T16" fmla="*/ 0 w 159"/>
                  <a:gd name="T17" fmla="*/ 1 h 160"/>
                  <a:gd name="T18" fmla="*/ 0 w 159"/>
                  <a:gd name="T19" fmla="*/ 1 h 160"/>
                  <a:gd name="T20" fmla="*/ 0 w 159"/>
                  <a:gd name="T21" fmla="*/ 1 h 160"/>
                  <a:gd name="T22" fmla="*/ 0 w 159"/>
                  <a:gd name="T23" fmla="*/ 1 h 160"/>
                  <a:gd name="T24" fmla="*/ 0 w 159"/>
                  <a:gd name="T25" fmla="*/ 1 h 160"/>
                  <a:gd name="T26" fmla="*/ 0 w 159"/>
                  <a:gd name="T27" fmla="*/ 1 h 160"/>
                  <a:gd name="T28" fmla="*/ 0 w 159"/>
                  <a:gd name="T29" fmla="*/ 1 h 160"/>
                  <a:gd name="T30" fmla="*/ 0 w 159"/>
                  <a:gd name="T31" fmla="*/ 1 h 160"/>
                  <a:gd name="T32" fmla="*/ 0 w 159"/>
                  <a:gd name="T33" fmla="*/ 1 h 160"/>
                  <a:gd name="T34" fmla="*/ 0 w 159"/>
                  <a:gd name="T35" fmla="*/ 1 h 160"/>
                  <a:gd name="T36" fmla="*/ 0 w 159"/>
                  <a:gd name="T37" fmla="*/ 1 h 160"/>
                  <a:gd name="T38" fmla="*/ 0 w 159"/>
                  <a:gd name="T39" fmla="*/ 1 h 160"/>
                  <a:gd name="T40" fmla="*/ 0 w 159"/>
                  <a:gd name="T41" fmla="*/ 1 h 160"/>
                  <a:gd name="T42" fmla="*/ 0 w 159"/>
                  <a:gd name="T43" fmla="*/ 1 h 160"/>
                  <a:gd name="T44" fmla="*/ 0 w 159"/>
                  <a:gd name="T45" fmla="*/ 1 h 160"/>
                  <a:gd name="T46" fmla="*/ 0 w 159"/>
                  <a:gd name="T47" fmla="*/ 1 h 160"/>
                  <a:gd name="T48" fmla="*/ 0 w 159"/>
                  <a:gd name="T49" fmla="*/ 1 h 160"/>
                  <a:gd name="T50" fmla="*/ 0 w 159"/>
                  <a:gd name="T51" fmla="*/ 1 h 160"/>
                  <a:gd name="T52" fmla="*/ 0 w 159"/>
                  <a:gd name="T53" fmla="*/ 1 h 160"/>
                  <a:gd name="T54" fmla="*/ 0 w 159"/>
                  <a:gd name="T55" fmla="*/ 1 h 160"/>
                  <a:gd name="T56" fmla="*/ 0 w 159"/>
                  <a:gd name="T57" fmla="*/ 1 h 160"/>
                  <a:gd name="T58" fmla="*/ 0 w 159"/>
                  <a:gd name="T59" fmla="*/ 1 h 160"/>
                  <a:gd name="T60" fmla="*/ 0 w 159"/>
                  <a:gd name="T61" fmla="*/ 0 h 160"/>
                  <a:gd name="T62" fmla="*/ 0 w 159"/>
                  <a:gd name="T63" fmla="*/ 1 h 160"/>
                  <a:gd name="T64" fmla="*/ 0 w 159"/>
                  <a:gd name="T65" fmla="*/ 1 h 160"/>
                  <a:gd name="T66" fmla="*/ 0 w 159"/>
                  <a:gd name="T67" fmla="*/ 1 h 160"/>
                  <a:gd name="T68" fmla="*/ 0 w 159"/>
                  <a:gd name="T69" fmla="*/ 1 h 160"/>
                  <a:gd name="T70" fmla="*/ 0 w 159"/>
                  <a:gd name="T71" fmla="*/ 1 h 160"/>
                  <a:gd name="T72" fmla="*/ 0 w 159"/>
                  <a:gd name="T73" fmla="*/ 1 h 160"/>
                  <a:gd name="T74" fmla="*/ 0 w 159"/>
                  <a:gd name="T75" fmla="*/ 1 h 160"/>
                  <a:gd name="T76" fmla="*/ 0 w 159"/>
                  <a:gd name="T77" fmla="*/ 1 h 160"/>
                  <a:gd name="T78" fmla="*/ 0 w 159"/>
                  <a:gd name="T79" fmla="*/ 1 h 160"/>
                  <a:gd name="T80" fmla="*/ 0 w 159"/>
                  <a:gd name="T81" fmla="*/ 1 h 1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59"/>
                  <a:gd name="T124" fmla="*/ 0 h 160"/>
                  <a:gd name="T125" fmla="*/ 159 w 159"/>
                  <a:gd name="T126" fmla="*/ 160 h 16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59" h="160">
                    <a:moveTo>
                      <a:pt x="134" y="53"/>
                    </a:moveTo>
                    <a:lnTo>
                      <a:pt x="138" y="70"/>
                    </a:lnTo>
                    <a:lnTo>
                      <a:pt x="135" y="84"/>
                    </a:lnTo>
                    <a:lnTo>
                      <a:pt x="125" y="96"/>
                    </a:lnTo>
                    <a:lnTo>
                      <a:pt x="111" y="107"/>
                    </a:lnTo>
                    <a:lnTo>
                      <a:pt x="93" y="117"/>
                    </a:lnTo>
                    <a:lnTo>
                      <a:pt x="74" y="126"/>
                    </a:lnTo>
                    <a:lnTo>
                      <a:pt x="54" y="136"/>
                    </a:lnTo>
                    <a:lnTo>
                      <a:pt x="37" y="146"/>
                    </a:lnTo>
                    <a:lnTo>
                      <a:pt x="34" y="149"/>
                    </a:lnTo>
                    <a:lnTo>
                      <a:pt x="32" y="151"/>
                    </a:lnTo>
                    <a:lnTo>
                      <a:pt x="32" y="154"/>
                    </a:lnTo>
                    <a:lnTo>
                      <a:pt x="35" y="157"/>
                    </a:lnTo>
                    <a:lnTo>
                      <a:pt x="38" y="159"/>
                    </a:lnTo>
                    <a:lnTo>
                      <a:pt x="43" y="160"/>
                    </a:lnTo>
                    <a:lnTo>
                      <a:pt x="47" y="160"/>
                    </a:lnTo>
                    <a:lnTo>
                      <a:pt x="51" y="159"/>
                    </a:lnTo>
                    <a:lnTo>
                      <a:pt x="73" y="150"/>
                    </a:lnTo>
                    <a:lnTo>
                      <a:pt x="95" y="139"/>
                    </a:lnTo>
                    <a:lnTo>
                      <a:pt x="115" y="128"/>
                    </a:lnTo>
                    <a:lnTo>
                      <a:pt x="134" y="115"/>
                    </a:lnTo>
                    <a:lnTo>
                      <a:pt x="147" y="101"/>
                    </a:lnTo>
                    <a:lnTo>
                      <a:pt x="156" y="85"/>
                    </a:lnTo>
                    <a:lnTo>
                      <a:pt x="159" y="68"/>
                    </a:lnTo>
                    <a:lnTo>
                      <a:pt x="153" y="50"/>
                    </a:lnTo>
                    <a:lnTo>
                      <a:pt x="140" y="36"/>
                    </a:lnTo>
                    <a:lnTo>
                      <a:pt x="122" y="24"/>
                    </a:lnTo>
                    <a:lnTo>
                      <a:pt x="99" y="14"/>
                    </a:lnTo>
                    <a:lnTo>
                      <a:pt x="76" y="7"/>
                    </a:lnTo>
                    <a:lnTo>
                      <a:pt x="51" y="2"/>
                    </a:lnTo>
                    <a:lnTo>
                      <a:pt x="29" y="0"/>
                    </a:lnTo>
                    <a:lnTo>
                      <a:pt x="12" y="1"/>
                    </a:lnTo>
                    <a:lnTo>
                      <a:pt x="0" y="5"/>
                    </a:lnTo>
                    <a:lnTo>
                      <a:pt x="21" y="9"/>
                    </a:lnTo>
                    <a:lnTo>
                      <a:pt x="41" y="12"/>
                    </a:lnTo>
                    <a:lnTo>
                      <a:pt x="60" y="15"/>
                    </a:lnTo>
                    <a:lnTo>
                      <a:pt x="79" y="19"/>
                    </a:lnTo>
                    <a:lnTo>
                      <a:pt x="96" y="24"/>
                    </a:lnTo>
                    <a:lnTo>
                      <a:pt x="112" y="31"/>
                    </a:lnTo>
                    <a:lnTo>
                      <a:pt x="125" y="40"/>
                    </a:lnTo>
                    <a:lnTo>
                      <a:pt x="134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9" name="Freeform 50">
                <a:extLst>
                  <a:ext uri="{FF2B5EF4-FFF2-40B4-BE49-F238E27FC236}">
                    <a16:creationId xmlns:a16="http://schemas.microsoft.com/office/drawing/2014/main" id="{0C779CF6-EC83-478E-8A58-A203B9BBEB1C}"/>
                  </a:ext>
                </a:extLst>
              </p:cNvPr>
              <p:cNvSpPr/>
              <p:nvPr/>
            </p:nvSpPr>
            <p:spPr bwMode="auto">
              <a:xfrm>
                <a:off x="1208" y="2218"/>
                <a:ext cx="133" cy="166"/>
              </a:xfrm>
              <a:custGeom>
                <a:avLst/>
                <a:gdLst>
                  <a:gd name="T0" fmla="*/ 0 w 399"/>
                  <a:gd name="T1" fmla="*/ 1 h 332"/>
                  <a:gd name="T2" fmla="*/ 0 w 399"/>
                  <a:gd name="T3" fmla="*/ 1 h 332"/>
                  <a:gd name="T4" fmla="*/ 0 w 399"/>
                  <a:gd name="T5" fmla="*/ 1 h 332"/>
                  <a:gd name="T6" fmla="*/ 0 w 399"/>
                  <a:gd name="T7" fmla="*/ 1 h 332"/>
                  <a:gd name="T8" fmla="*/ 0 w 399"/>
                  <a:gd name="T9" fmla="*/ 1 h 332"/>
                  <a:gd name="T10" fmla="*/ 0 w 399"/>
                  <a:gd name="T11" fmla="*/ 1 h 332"/>
                  <a:gd name="T12" fmla="*/ 0 w 399"/>
                  <a:gd name="T13" fmla="*/ 1 h 332"/>
                  <a:gd name="T14" fmla="*/ 0 w 399"/>
                  <a:gd name="T15" fmla="*/ 1 h 332"/>
                  <a:gd name="T16" fmla="*/ 0 w 399"/>
                  <a:gd name="T17" fmla="*/ 1 h 332"/>
                  <a:gd name="T18" fmla="*/ 0 w 399"/>
                  <a:gd name="T19" fmla="*/ 1 h 332"/>
                  <a:gd name="T20" fmla="*/ 0 w 399"/>
                  <a:gd name="T21" fmla="*/ 1 h 332"/>
                  <a:gd name="T22" fmla="*/ 0 w 399"/>
                  <a:gd name="T23" fmla="*/ 1 h 332"/>
                  <a:gd name="T24" fmla="*/ 0 w 399"/>
                  <a:gd name="T25" fmla="*/ 1 h 332"/>
                  <a:gd name="T26" fmla="*/ 0 w 399"/>
                  <a:gd name="T27" fmla="*/ 1 h 332"/>
                  <a:gd name="T28" fmla="*/ 0 w 399"/>
                  <a:gd name="T29" fmla="*/ 1 h 332"/>
                  <a:gd name="T30" fmla="*/ 0 w 399"/>
                  <a:gd name="T31" fmla="*/ 1 h 332"/>
                  <a:gd name="T32" fmla="*/ 0 w 399"/>
                  <a:gd name="T33" fmla="*/ 1 h 332"/>
                  <a:gd name="T34" fmla="*/ 0 w 399"/>
                  <a:gd name="T35" fmla="*/ 1 h 332"/>
                  <a:gd name="T36" fmla="*/ 0 w 399"/>
                  <a:gd name="T37" fmla="*/ 1 h 332"/>
                  <a:gd name="T38" fmla="*/ 0 w 399"/>
                  <a:gd name="T39" fmla="*/ 1 h 332"/>
                  <a:gd name="T40" fmla="*/ 0 w 399"/>
                  <a:gd name="T41" fmla="*/ 1 h 332"/>
                  <a:gd name="T42" fmla="*/ 0 w 399"/>
                  <a:gd name="T43" fmla="*/ 1 h 332"/>
                  <a:gd name="T44" fmla="*/ 0 w 399"/>
                  <a:gd name="T45" fmla="*/ 1 h 332"/>
                  <a:gd name="T46" fmla="*/ 0 w 399"/>
                  <a:gd name="T47" fmla="*/ 1 h 332"/>
                  <a:gd name="T48" fmla="*/ 0 w 399"/>
                  <a:gd name="T49" fmla="*/ 1 h 332"/>
                  <a:gd name="T50" fmla="*/ 0 w 399"/>
                  <a:gd name="T51" fmla="*/ 1 h 332"/>
                  <a:gd name="T52" fmla="*/ 0 w 399"/>
                  <a:gd name="T53" fmla="*/ 1 h 332"/>
                  <a:gd name="T54" fmla="*/ 0 w 399"/>
                  <a:gd name="T55" fmla="*/ 1 h 332"/>
                  <a:gd name="T56" fmla="*/ 0 w 399"/>
                  <a:gd name="T57" fmla="*/ 1 h 332"/>
                  <a:gd name="T58" fmla="*/ 0 w 399"/>
                  <a:gd name="T59" fmla="*/ 1 h 332"/>
                  <a:gd name="T60" fmla="*/ 0 w 399"/>
                  <a:gd name="T61" fmla="*/ 1 h 332"/>
                  <a:gd name="T62" fmla="*/ 0 w 399"/>
                  <a:gd name="T63" fmla="*/ 1 h 332"/>
                  <a:gd name="T64" fmla="*/ 0 w 399"/>
                  <a:gd name="T65" fmla="*/ 1 h 332"/>
                  <a:gd name="T66" fmla="*/ 0 w 399"/>
                  <a:gd name="T67" fmla="*/ 1 h 332"/>
                  <a:gd name="T68" fmla="*/ 0 w 399"/>
                  <a:gd name="T69" fmla="*/ 1 h 332"/>
                  <a:gd name="T70" fmla="*/ 0 w 399"/>
                  <a:gd name="T71" fmla="*/ 1 h 332"/>
                  <a:gd name="T72" fmla="*/ 0 w 399"/>
                  <a:gd name="T73" fmla="*/ 1 h 332"/>
                  <a:gd name="T74" fmla="*/ 0 w 399"/>
                  <a:gd name="T75" fmla="*/ 1 h 332"/>
                  <a:gd name="T76" fmla="*/ 0 w 399"/>
                  <a:gd name="T77" fmla="*/ 1 h 332"/>
                  <a:gd name="T78" fmla="*/ 0 w 399"/>
                  <a:gd name="T79" fmla="*/ 1 h 332"/>
                  <a:gd name="T80" fmla="*/ 0 w 399"/>
                  <a:gd name="T81" fmla="*/ 0 h 332"/>
                  <a:gd name="T82" fmla="*/ 0 w 399"/>
                  <a:gd name="T83" fmla="*/ 1 h 332"/>
                  <a:gd name="T84" fmla="*/ 0 w 399"/>
                  <a:gd name="T85" fmla="*/ 1 h 332"/>
                  <a:gd name="T86" fmla="*/ 0 w 399"/>
                  <a:gd name="T87" fmla="*/ 1 h 3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99"/>
                  <a:gd name="T133" fmla="*/ 0 h 332"/>
                  <a:gd name="T134" fmla="*/ 399 w 399"/>
                  <a:gd name="T135" fmla="*/ 332 h 33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99" h="332">
                    <a:moveTo>
                      <a:pt x="155" y="45"/>
                    </a:moveTo>
                    <a:lnTo>
                      <a:pt x="125" y="62"/>
                    </a:lnTo>
                    <a:lnTo>
                      <a:pt x="94" y="81"/>
                    </a:lnTo>
                    <a:lnTo>
                      <a:pt x="67" y="101"/>
                    </a:lnTo>
                    <a:lnTo>
                      <a:pt x="42" y="123"/>
                    </a:lnTo>
                    <a:lnTo>
                      <a:pt x="22" y="147"/>
                    </a:lnTo>
                    <a:lnTo>
                      <a:pt x="7" y="172"/>
                    </a:lnTo>
                    <a:lnTo>
                      <a:pt x="0" y="200"/>
                    </a:lnTo>
                    <a:lnTo>
                      <a:pt x="2" y="228"/>
                    </a:lnTo>
                    <a:lnTo>
                      <a:pt x="4" y="235"/>
                    </a:lnTo>
                    <a:lnTo>
                      <a:pt x="9" y="243"/>
                    </a:lnTo>
                    <a:lnTo>
                      <a:pt x="13" y="249"/>
                    </a:lnTo>
                    <a:lnTo>
                      <a:pt x="19" y="256"/>
                    </a:lnTo>
                    <a:lnTo>
                      <a:pt x="26" y="262"/>
                    </a:lnTo>
                    <a:lnTo>
                      <a:pt x="33" y="268"/>
                    </a:lnTo>
                    <a:lnTo>
                      <a:pt x="42" y="273"/>
                    </a:lnTo>
                    <a:lnTo>
                      <a:pt x="51" y="277"/>
                    </a:lnTo>
                    <a:lnTo>
                      <a:pt x="70" y="285"/>
                    </a:lnTo>
                    <a:lnTo>
                      <a:pt x="89" y="292"/>
                    </a:lnTo>
                    <a:lnTo>
                      <a:pt x="107" y="298"/>
                    </a:lnTo>
                    <a:lnTo>
                      <a:pt x="128" y="303"/>
                    </a:lnTo>
                    <a:lnTo>
                      <a:pt x="148" y="308"/>
                    </a:lnTo>
                    <a:lnTo>
                      <a:pt x="168" y="312"/>
                    </a:lnTo>
                    <a:lnTo>
                      <a:pt x="189" y="316"/>
                    </a:lnTo>
                    <a:lnTo>
                      <a:pt x="209" y="319"/>
                    </a:lnTo>
                    <a:lnTo>
                      <a:pt x="231" y="322"/>
                    </a:lnTo>
                    <a:lnTo>
                      <a:pt x="253" y="324"/>
                    </a:lnTo>
                    <a:lnTo>
                      <a:pt x="273" y="326"/>
                    </a:lnTo>
                    <a:lnTo>
                      <a:pt x="295" y="328"/>
                    </a:lnTo>
                    <a:lnTo>
                      <a:pt x="316" y="329"/>
                    </a:lnTo>
                    <a:lnTo>
                      <a:pt x="338" y="330"/>
                    </a:lnTo>
                    <a:lnTo>
                      <a:pt x="358" y="331"/>
                    </a:lnTo>
                    <a:lnTo>
                      <a:pt x="380" y="332"/>
                    </a:lnTo>
                    <a:lnTo>
                      <a:pt x="386" y="332"/>
                    </a:lnTo>
                    <a:lnTo>
                      <a:pt x="392" y="329"/>
                    </a:lnTo>
                    <a:lnTo>
                      <a:pt x="396" y="326"/>
                    </a:lnTo>
                    <a:lnTo>
                      <a:pt x="399" y="321"/>
                    </a:lnTo>
                    <a:lnTo>
                      <a:pt x="399" y="316"/>
                    </a:lnTo>
                    <a:lnTo>
                      <a:pt x="396" y="312"/>
                    </a:lnTo>
                    <a:lnTo>
                      <a:pt x="390" y="309"/>
                    </a:lnTo>
                    <a:lnTo>
                      <a:pt x="385" y="308"/>
                    </a:lnTo>
                    <a:lnTo>
                      <a:pt x="364" y="308"/>
                    </a:lnTo>
                    <a:lnTo>
                      <a:pt x="345" y="308"/>
                    </a:lnTo>
                    <a:lnTo>
                      <a:pt x="325" y="307"/>
                    </a:lnTo>
                    <a:lnTo>
                      <a:pt x="306" y="306"/>
                    </a:lnTo>
                    <a:lnTo>
                      <a:pt x="286" y="305"/>
                    </a:lnTo>
                    <a:lnTo>
                      <a:pt x="266" y="303"/>
                    </a:lnTo>
                    <a:lnTo>
                      <a:pt x="247" y="301"/>
                    </a:lnTo>
                    <a:lnTo>
                      <a:pt x="226" y="299"/>
                    </a:lnTo>
                    <a:lnTo>
                      <a:pt x="208" y="296"/>
                    </a:lnTo>
                    <a:lnTo>
                      <a:pt x="187" y="293"/>
                    </a:lnTo>
                    <a:lnTo>
                      <a:pt x="168" y="289"/>
                    </a:lnTo>
                    <a:lnTo>
                      <a:pt x="150" y="285"/>
                    </a:lnTo>
                    <a:lnTo>
                      <a:pt x="131" y="281"/>
                    </a:lnTo>
                    <a:lnTo>
                      <a:pt x="113" y="275"/>
                    </a:lnTo>
                    <a:lnTo>
                      <a:pt x="94" y="269"/>
                    </a:lnTo>
                    <a:lnTo>
                      <a:pt x="77" y="263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4" y="236"/>
                    </a:lnTo>
                    <a:lnTo>
                      <a:pt x="38" y="224"/>
                    </a:lnTo>
                    <a:lnTo>
                      <a:pt x="38" y="210"/>
                    </a:lnTo>
                    <a:lnTo>
                      <a:pt x="41" y="192"/>
                    </a:lnTo>
                    <a:lnTo>
                      <a:pt x="46" y="173"/>
                    </a:lnTo>
                    <a:lnTo>
                      <a:pt x="52" y="160"/>
                    </a:lnTo>
                    <a:lnTo>
                      <a:pt x="62" y="145"/>
                    </a:lnTo>
                    <a:lnTo>
                      <a:pt x="74" y="132"/>
                    </a:lnTo>
                    <a:lnTo>
                      <a:pt x="84" y="120"/>
                    </a:lnTo>
                    <a:lnTo>
                      <a:pt x="97" y="109"/>
                    </a:lnTo>
                    <a:lnTo>
                      <a:pt x="110" y="98"/>
                    </a:lnTo>
                    <a:lnTo>
                      <a:pt x="125" y="88"/>
                    </a:lnTo>
                    <a:lnTo>
                      <a:pt x="141" y="78"/>
                    </a:lnTo>
                    <a:lnTo>
                      <a:pt x="160" y="67"/>
                    </a:lnTo>
                    <a:lnTo>
                      <a:pt x="179" y="57"/>
                    </a:lnTo>
                    <a:lnTo>
                      <a:pt x="200" y="47"/>
                    </a:lnTo>
                    <a:lnTo>
                      <a:pt x="223" y="37"/>
                    </a:lnTo>
                    <a:lnTo>
                      <a:pt x="248" y="28"/>
                    </a:lnTo>
                    <a:lnTo>
                      <a:pt x="271" y="19"/>
                    </a:lnTo>
                    <a:lnTo>
                      <a:pt x="293" y="12"/>
                    </a:lnTo>
                    <a:lnTo>
                      <a:pt x="313" y="6"/>
                    </a:lnTo>
                    <a:lnTo>
                      <a:pt x="331" y="1"/>
                    </a:lnTo>
                    <a:lnTo>
                      <a:pt x="315" y="0"/>
                    </a:lnTo>
                    <a:lnTo>
                      <a:pt x="295" y="1"/>
                    </a:lnTo>
                    <a:lnTo>
                      <a:pt x="273" y="5"/>
                    </a:lnTo>
                    <a:lnTo>
                      <a:pt x="248" y="10"/>
                    </a:lnTo>
                    <a:lnTo>
                      <a:pt x="223" y="17"/>
                    </a:lnTo>
                    <a:lnTo>
                      <a:pt x="199" y="25"/>
                    </a:lnTo>
                    <a:lnTo>
                      <a:pt x="176" y="35"/>
                    </a:lnTo>
                    <a:lnTo>
                      <a:pt x="155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0" name="Freeform 51">
                <a:extLst>
                  <a:ext uri="{FF2B5EF4-FFF2-40B4-BE49-F238E27FC236}">
                    <a16:creationId xmlns:a16="http://schemas.microsoft.com/office/drawing/2014/main" id="{64256638-45AD-4A00-B270-C49E75E2601C}"/>
                  </a:ext>
                </a:extLst>
              </p:cNvPr>
              <p:cNvSpPr/>
              <p:nvPr/>
            </p:nvSpPr>
            <p:spPr bwMode="auto">
              <a:xfrm>
                <a:off x="1396" y="2213"/>
                <a:ext cx="116" cy="110"/>
              </a:xfrm>
              <a:custGeom>
                <a:avLst/>
                <a:gdLst>
                  <a:gd name="T0" fmla="*/ 0 w 348"/>
                  <a:gd name="T1" fmla="*/ 0 h 222"/>
                  <a:gd name="T2" fmla="*/ 0 w 348"/>
                  <a:gd name="T3" fmla="*/ 0 h 222"/>
                  <a:gd name="T4" fmla="*/ 0 w 348"/>
                  <a:gd name="T5" fmla="*/ 0 h 222"/>
                  <a:gd name="T6" fmla="*/ 0 w 348"/>
                  <a:gd name="T7" fmla="*/ 0 h 222"/>
                  <a:gd name="T8" fmla="*/ 0 w 348"/>
                  <a:gd name="T9" fmla="*/ 0 h 222"/>
                  <a:gd name="T10" fmla="*/ 0 w 348"/>
                  <a:gd name="T11" fmla="*/ 0 h 222"/>
                  <a:gd name="T12" fmla="*/ 0 w 348"/>
                  <a:gd name="T13" fmla="*/ 0 h 222"/>
                  <a:gd name="T14" fmla="*/ 0 w 348"/>
                  <a:gd name="T15" fmla="*/ 0 h 222"/>
                  <a:gd name="T16" fmla="*/ 0 w 348"/>
                  <a:gd name="T17" fmla="*/ 0 h 222"/>
                  <a:gd name="T18" fmla="*/ 0 w 348"/>
                  <a:gd name="T19" fmla="*/ 0 h 222"/>
                  <a:gd name="T20" fmla="*/ 0 w 348"/>
                  <a:gd name="T21" fmla="*/ 0 h 222"/>
                  <a:gd name="T22" fmla="*/ 0 w 348"/>
                  <a:gd name="T23" fmla="*/ 0 h 222"/>
                  <a:gd name="T24" fmla="*/ 0 w 348"/>
                  <a:gd name="T25" fmla="*/ 0 h 222"/>
                  <a:gd name="T26" fmla="*/ 0 w 348"/>
                  <a:gd name="T27" fmla="*/ 0 h 222"/>
                  <a:gd name="T28" fmla="*/ 0 w 348"/>
                  <a:gd name="T29" fmla="*/ 0 h 222"/>
                  <a:gd name="T30" fmla="*/ 0 w 348"/>
                  <a:gd name="T31" fmla="*/ 0 h 222"/>
                  <a:gd name="T32" fmla="*/ 0 w 348"/>
                  <a:gd name="T33" fmla="*/ 0 h 222"/>
                  <a:gd name="T34" fmla="*/ 0 w 348"/>
                  <a:gd name="T35" fmla="*/ 0 h 222"/>
                  <a:gd name="T36" fmla="*/ 0 w 348"/>
                  <a:gd name="T37" fmla="*/ 0 h 222"/>
                  <a:gd name="T38" fmla="*/ 0 w 348"/>
                  <a:gd name="T39" fmla="*/ 0 h 222"/>
                  <a:gd name="T40" fmla="*/ 0 w 348"/>
                  <a:gd name="T41" fmla="*/ 0 h 222"/>
                  <a:gd name="T42" fmla="*/ 0 w 348"/>
                  <a:gd name="T43" fmla="*/ 0 h 222"/>
                  <a:gd name="T44" fmla="*/ 0 w 348"/>
                  <a:gd name="T45" fmla="*/ 0 h 222"/>
                  <a:gd name="T46" fmla="*/ 0 w 348"/>
                  <a:gd name="T47" fmla="*/ 0 h 222"/>
                  <a:gd name="T48" fmla="*/ 0 w 348"/>
                  <a:gd name="T49" fmla="*/ 0 h 222"/>
                  <a:gd name="T50" fmla="*/ 0 w 348"/>
                  <a:gd name="T51" fmla="*/ 0 h 222"/>
                  <a:gd name="T52" fmla="*/ 0 w 348"/>
                  <a:gd name="T53" fmla="*/ 0 h 222"/>
                  <a:gd name="T54" fmla="*/ 0 w 348"/>
                  <a:gd name="T55" fmla="*/ 0 h 222"/>
                  <a:gd name="T56" fmla="*/ 0 w 348"/>
                  <a:gd name="T57" fmla="*/ 0 h 222"/>
                  <a:gd name="T58" fmla="*/ 0 w 348"/>
                  <a:gd name="T59" fmla="*/ 0 h 222"/>
                  <a:gd name="T60" fmla="*/ 0 w 348"/>
                  <a:gd name="T61" fmla="*/ 0 h 222"/>
                  <a:gd name="T62" fmla="*/ 0 w 348"/>
                  <a:gd name="T63" fmla="*/ 0 h 222"/>
                  <a:gd name="T64" fmla="*/ 0 w 348"/>
                  <a:gd name="T65" fmla="*/ 0 h 222"/>
                  <a:gd name="T66" fmla="*/ 0 w 348"/>
                  <a:gd name="T67" fmla="*/ 0 h 222"/>
                  <a:gd name="T68" fmla="*/ 0 w 348"/>
                  <a:gd name="T69" fmla="*/ 0 h 222"/>
                  <a:gd name="T70" fmla="*/ 0 w 348"/>
                  <a:gd name="T71" fmla="*/ 0 h 222"/>
                  <a:gd name="T72" fmla="*/ 0 w 348"/>
                  <a:gd name="T73" fmla="*/ 0 h 222"/>
                  <a:gd name="T74" fmla="*/ 0 w 348"/>
                  <a:gd name="T75" fmla="*/ 0 h 222"/>
                  <a:gd name="T76" fmla="*/ 0 w 348"/>
                  <a:gd name="T77" fmla="*/ 0 h 222"/>
                  <a:gd name="T78" fmla="*/ 0 w 348"/>
                  <a:gd name="T79" fmla="*/ 0 h 222"/>
                  <a:gd name="T80" fmla="*/ 0 w 348"/>
                  <a:gd name="T81" fmla="*/ 0 h 222"/>
                  <a:gd name="T82" fmla="*/ 0 w 348"/>
                  <a:gd name="T83" fmla="*/ 0 h 222"/>
                  <a:gd name="T84" fmla="*/ 0 w 348"/>
                  <a:gd name="T85" fmla="*/ 0 h 222"/>
                  <a:gd name="T86" fmla="*/ 0 w 348"/>
                  <a:gd name="T87" fmla="*/ 0 h 222"/>
                  <a:gd name="T88" fmla="*/ 0 w 348"/>
                  <a:gd name="T89" fmla="*/ 0 h 222"/>
                  <a:gd name="T90" fmla="*/ 0 w 348"/>
                  <a:gd name="T91" fmla="*/ 0 h 222"/>
                  <a:gd name="T92" fmla="*/ 0 w 348"/>
                  <a:gd name="T93" fmla="*/ 0 h 222"/>
                  <a:gd name="T94" fmla="*/ 0 w 348"/>
                  <a:gd name="T95" fmla="*/ 0 h 222"/>
                  <a:gd name="T96" fmla="*/ 0 w 348"/>
                  <a:gd name="T97" fmla="*/ 0 h 222"/>
                  <a:gd name="T98" fmla="*/ 0 w 348"/>
                  <a:gd name="T99" fmla="*/ 0 h 222"/>
                  <a:gd name="T100" fmla="*/ 0 w 348"/>
                  <a:gd name="T101" fmla="*/ 0 h 222"/>
                  <a:gd name="T102" fmla="*/ 0 w 348"/>
                  <a:gd name="T103" fmla="*/ 0 h 222"/>
                  <a:gd name="T104" fmla="*/ 0 w 348"/>
                  <a:gd name="T105" fmla="*/ 0 h 222"/>
                  <a:gd name="T106" fmla="*/ 0 w 348"/>
                  <a:gd name="T107" fmla="*/ 0 h 222"/>
                  <a:gd name="T108" fmla="*/ 0 w 348"/>
                  <a:gd name="T109" fmla="*/ 0 h 222"/>
                  <a:gd name="T110" fmla="*/ 0 w 348"/>
                  <a:gd name="T111" fmla="*/ 0 h 222"/>
                  <a:gd name="T112" fmla="*/ 0 w 348"/>
                  <a:gd name="T113" fmla="*/ 0 h 222"/>
                  <a:gd name="T114" fmla="*/ 0 w 348"/>
                  <a:gd name="T115" fmla="*/ 0 h 222"/>
                  <a:gd name="T116" fmla="*/ 0 w 348"/>
                  <a:gd name="T117" fmla="*/ 0 h 222"/>
                  <a:gd name="T118" fmla="*/ 0 w 348"/>
                  <a:gd name="T119" fmla="*/ 0 h 222"/>
                  <a:gd name="T120" fmla="*/ 0 w 348"/>
                  <a:gd name="T121" fmla="*/ 0 h 22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48"/>
                  <a:gd name="T184" fmla="*/ 0 h 222"/>
                  <a:gd name="T185" fmla="*/ 348 w 348"/>
                  <a:gd name="T186" fmla="*/ 222 h 22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48" h="222">
                    <a:moveTo>
                      <a:pt x="290" y="69"/>
                    </a:moveTo>
                    <a:lnTo>
                      <a:pt x="306" y="81"/>
                    </a:lnTo>
                    <a:lnTo>
                      <a:pt x="315" y="95"/>
                    </a:lnTo>
                    <a:lnTo>
                      <a:pt x="321" y="110"/>
                    </a:lnTo>
                    <a:lnTo>
                      <a:pt x="321" y="126"/>
                    </a:lnTo>
                    <a:lnTo>
                      <a:pt x="318" y="139"/>
                    </a:lnTo>
                    <a:lnTo>
                      <a:pt x="312" y="150"/>
                    </a:lnTo>
                    <a:lnTo>
                      <a:pt x="302" y="161"/>
                    </a:lnTo>
                    <a:lnTo>
                      <a:pt x="292" y="170"/>
                    </a:lnTo>
                    <a:lnTo>
                      <a:pt x="279" y="180"/>
                    </a:lnTo>
                    <a:lnTo>
                      <a:pt x="265" y="188"/>
                    </a:lnTo>
                    <a:lnTo>
                      <a:pt x="252" y="198"/>
                    </a:lnTo>
                    <a:lnTo>
                      <a:pt x="239" y="207"/>
                    </a:lnTo>
                    <a:lnTo>
                      <a:pt x="236" y="210"/>
                    </a:lnTo>
                    <a:lnTo>
                      <a:pt x="235" y="213"/>
                    </a:lnTo>
                    <a:lnTo>
                      <a:pt x="236" y="216"/>
                    </a:lnTo>
                    <a:lnTo>
                      <a:pt x="239" y="219"/>
                    </a:lnTo>
                    <a:lnTo>
                      <a:pt x="244" y="221"/>
                    </a:lnTo>
                    <a:lnTo>
                      <a:pt x="248" y="222"/>
                    </a:lnTo>
                    <a:lnTo>
                      <a:pt x="254" y="221"/>
                    </a:lnTo>
                    <a:lnTo>
                      <a:pt x="258" y="219"/>
                    </a:lnTo>
                    <a:lnTo>
                      <a:pt x="287" y="206"/>
                    </a:lnTo>
                    <a:lnTo>
                      <a:pt x="310" y="188"/>
                    </a:lnTo>
                    <a:lnTo>
                      <a:pt x="331" y="168"/>
                    </a:lnTo>
                    <a:lnTo>
                      <a:pt x="344" y="147"/>
                    </a:lnTo>
                    <a:lnTo>
                      <a:pt x="348" y="124"/>
                    </a:lnTo>
                    <a:lnTo>
                      <a:pt x="345" y="102"/>
                    </a:lnTo>
                    <a:lnTo>
                      <a:pt x="334" y="81"/>
                    </a:lnTo>
                    <a:lnTo>
                      <a:pt x="310" y="62"/>
                    </a:lnTo>
                    <a:lnTo>
                      <a:pt x="293" y="52"/>
                    </a:lnTo>
                    <a:lnTo>
                      <a:pt x="273" y="43"/>
                    </a:lnTo>
                    <a:lnTo>
                      <a:pt x="249" y="34"/>
                    </a:lnTo>
                    <a:lnTo>
                      <a:pt x="226" y="27"/>
                    </a:lnTo>
                    <a:lnTo>
                      <a:pt x="202" y="21"/>
                    </a:lnTo>
                    <a:lnTo>
                      <a:pt x="176" y="16"/>
                    </a:lnTo>
                    <a:lnTo>
                      <a:pt x="151" y="11"/>
                    </a:lnTo>
                    <a:lnTo>
                      <a:pt x="125" y="7"/>
                    </a:lnTo>
                    <a:lnTo>
                      <a:pt x="102" y="4"/>
                    </a:lnTo>
                    <a:lnTo>
                      <a:pt x="78" y="2"/>
                    </a:lnTo>
                    <a:lnTo>
                      <a:pt x="58" y="0"/>
                    </a:lnTo>
                    <a:lnTo>
                      <a:pt x="39" y="0"/>
                    </a:lnTo>
                    <a:lnTo>
                      <a:pt x="23" y="0"/>
                    </a:lnTo>
                    <a:lnTo>
                      <a:pt x="12" y="1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14" y="7"/>
                    </a:lnTo>
                    <a:lnTo>
                      <a:pt x="30" y="8"/>
                    </a:lnTo>
                    <a:lnTo>
                      <a:pt x="46" y="10"/>
                    </a:lnTo>
                    <a:lnTo>
                      <a:pt x="64" y="12"/>
                    </a:lnTo>
                    <a:lnTo>
                      <a:pt x="83" y="14"/>
                    </a:lnTo>
                    <a:lnTo>
                      <a:pt x="102" y="16"/>
                    </a:lnTo>
                    <a:lnTo>
                      <a:pt x="120" y="19"/>
                    </a:lnTo>
                    <a:lnTo>
                      <a:pt x="141" y="22"/>
                    </a:lnTo>
                    <a:lnTo>
                      <a:pt x="160" y="26"/>
                    </a:lnTo>
                    <a:lnTo>
                      <a:pt x="180" y="30"/>
                    </a:lnTo>
                    <a:lnTo>
                      <a:pt x="200" y="35"/>
                    </a:lnTo>
                    <a:lnTo>
                      <a:pt x="219" y="41"/>
                    </a:lnTo>
                    <a:lnTo>
                      <a:pt x="238" y="47"/>
                    </a:lnTo>
                    <a:lnTo>
                      <a:pt x="257" y="53"/>
                    </a:lnTo>
                    <a:lnTo>
                      <a:pt x="274" y="61"/>
                    </a:lnTo>
                    <a:lnTo>
                      <a:pt x="290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" name="Freeform 52">
                <a:extLst>
                  <a:ext uri="{FF2B5EF4-FFF2-40B4-BE49-F238E27FC236}">
                    <a16:creationId xmlns:a16="http://schemas.microsoft.com/office/drawing/2014/main" id="{533ADF3D-6445-4C68-B8FD-72CB40C2652A}"/>
                  </a:ext>
                </a:extLst>
              </p:cNvPr>
              <p:cNvSpPr/>
              <p:nvPr/>
            </p:nvSpPr>
            <p:spPr bwMode="auto">
              <a:xfrm>
                <a:off x="1162" y="2273"/>
                <a:ext cx="48" cy="103"/>
              </a:xfrm>
              <a:custGeom>
                <a:avLst/>
                <a:gdLst>
                  <a:gd name="T0" fmla="*/ 0 w 142"/>
                  <a:gd name="T1" fmla="*/ 0 h 207"/>
                  <a:gd name="T2" fmla="*/ 0 w 142"/>
                  <a:gd name="T3" fmla="*/ 0 h 207"/>
                  <a:gd name="T4" fmla="*/ 0 w 142"/>
                  <a:gd name="T5" fmla="*/ 0 h 207"/>
                  <a:gd name="T6" fmla="*/ 0 w 142"/>
                  <a:gd name="T7" fmla="*/ 0 h 207"/>
                  <a:gd name="T8" fmla="*/ 0 w 142"/>
                  <a:gd name="T9" fmla="*/ 0 h 207"/>
                  <a:gd name="T10" fmla="*/ 0 w 142"/>
                  <a:gd name="T11" fmla="*/ 0 h 207"/>
                  <a:gd name="T12" fmla="*/ 0 w 142"/>
                  <a:gd name="T13" fmla="*/ 0 h 207"/>
                  <a:gd name="T14" fmla="*/ 0 w 142"/>
                  <a:gd name="T15" fmla="*/ 0 h 207"/>
                  <a:gd name="T16" fmla="*/ 0 w 142"/>
                  <a:gd name="T17" fmla="*/ 0 h 207"/>
                  <a:gd name="T18" fmla="*/ 0 w 142"/>
                  <a:gd name="T19" fmla="*/ 0 h 207"/>
                  <a:gd name="T20" fmla="*/ 0 w 142"/>
                  <a:gd name="T21" fmla="*/ 0 h 207"/>
                  <a:gd name="T22" fmla="*/ 0 w 142"/>
                  <a:gd name="T23" fmla="*/ 0 h 207"/>
                  <a:gd name="T24" fmla="*/ 0 w 142"/>
                  <a:gd name="T25" fmla="*/ 0 h 207"/>
                  <a:gd name="T26" fmla="*/ 0 w 142"/>
                  <a:gd name="T27" fmla="*/ 0 h 207"/>
                  <a:gd name="T28" fmla="*/ 0 w 142"/>
                  <a:gd name="T29" fmla="*/ 0 h 207"/>
                  <a:gd name="T30" fmla="*/ 0 w 142"/>
                  <a:gd name="T31" fmla="*/ 0 h 207"/>
                  <a:gd name="T32" fmla="*/ 0 w 142"/>
                  <a:gd name="T33" fmla="*/ 0 h 207"/>
                  <a:gd name="T34" fmla="*/ 0 w 142"/>
                  <a:gd name="T35" fmla="*/ 0 h 207"/>
                  <a:gd name="T36" fmla="*/ 0 w 142"/>
                  <a:gd name="T37" fmla="*/ 0 h 207"/>
                  <a:gd name="T38" fmla="*/ 0 w 142"/>
                  <a:gd name="T39" fmla="*/ 0 h 207"/>
                  <a:gd name="T40" fmla="*/ 0 w 142"/>
                  <a:gd name="T41" fmla="*/ 0 h 207"/>
                  <a:gd name="T42" fmla="*/ 0 w 142"/>
                  <a:gd name="T43" fmla="*/ 0 h 207"/>
                  <a:gd name="T44" fmla="*/ 0 w 142"/>
                  <a:gd name="T45" fmla="*/ 0 h 207"/>
                  <a:gd name="T46" fmla="*/ 0 w 142"/>
                  <a:gd name="T47" fmla="*/ 0 h 207"/>
                  <a:gd name="T48" fmla="*/ 0 w 142"/>
                  <a:gd name="T49" fmla="*/ 0 h 207"/>
                  <a:gd name="T50" fmla="*/ 0 w 142"/>
                  <a:gd name="T51" fmla="*/ 0 h 207"/>
                  <a:gd name="T52" fmla="*/ 0 w 142"/>
                  <a:gd name="T53" fmla="*/ 0 h 207"/>
                  <a:gd name="T54" fmla="*/ 0 w 142"/>
                  <a:gd name="T55" fmla="*/ 0 h 207"/>
                  <a:gd name="T56" fmla="*/ 0 w 142"/>
                  <a:gd name="T57" fmla="*/ 0 h 207"/>
                  <a:gd name="T58" fmla="*/ 0 w 142"/>
                  <a:gd name="T59" fmla="*/ 0 h 207"/>
                  <a:gd name="T60" fmla="*/ 0 w 142"/>
                  <a:gd name="T61" fmla="*/ 0 h 207"/>
                  <a:gd name="T62" fmla="*/ 0 w 142"/>
                  <a:gd name="T63" fmla="*/ 0 h 207"/>
                  <a:gd name="T64" fmla="*/ 0 w 142"/>
                  <a:gd name="T65" fmla="*/ 0 h 207"/>
                  <a:gd name="T66" fmla="*/ 0 w 142"/>
                  <a:gd name="T67" fmla="*/ 0 h 207"/>
                  <a:gd name="T68" fmla="*/ 0 w 142"/>
                  <a:gd name="T69" fmla="*/ 0 h 207"/>
                  <a:gd name="T70" fmla="*/ 0 w 142"/>
                  <a:gd name="T71" fmla="*/ 0 h 207"/>
                  <a:gd name="T72" fmla="*/ 0 w 142"/>
                  <a:gd name="T73" fmla="*/ 0 h 207"/>
                  <a:gd name="T74" fmla="*/ 0 w 142"/>
                  <a:gd name="T75" fmla="*/ 0 h 207"/>
                  <a:gd name="T76" fmla="*/ 0 w 142"/>
                  <a:gd name="T77" fmla="*/ 0 h 207"/>
                  <a:gd name="T78" fmla="*/ 0 w 142"/>
                  <a:gd name="T79" fmla="*/ 0 h 207"/>
                  <a:gd name="T80" fmla="*/ 0 w 142"/>
                  <a:gd name="T81" fmla="*/ 0 h 2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2"/>
                  <a:gd name="T124" fmla="*/ 0 h 207"/>
                  <a:gd name="T125" fmla="*/ 142 w 142"/>
                  <a:gd name="T126" fmla="*/ 207 h 20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2" h="207">
                    <a:moveTo>
                      <a:pt x="0" y="113"/>
                    </a:moveTo>
                    <a:lnTo>
                      <a:pt x="0" y="130"/>
                    </a:lnTo>
                    <a:lnTo>
                      <a:pt x="6" y="146"/>
                    </a:lnTo>
                    <a:lnTo>
                      <a:pt x="16" y="161"/>
                    </a:lnTo>
                    <a:lnTo>
                      <a:pt x="31" y="174"/>
                    </a:lnTo>
                    <a:lnTo>
                      <a:pt x="48" y="185"/>
                    </a:lnTo>
                    <a:lnTo>
                      <a:pt x="68" y="195"/>
                    </a:lnTo>
                    <a:lnTo>
                      <a:pt x="92" y="202"/>
                    </a:lnTo>
                    <a:lnTo>
                      <a:pt x="115" y="206"/>
                    </a:lnTo>
                    <a:lnTo>
                      <a:pt x="122" y="207"/>
                    </a:lnTo>
                    <a:lnTo>
                      <a:pt x="129" y="205"/>
                    </a:lnTo>
                    <a:lnTo>
                      <a:pt x="135" y="202"/>
                    </a:lnTo>
                    <a:lnTo>
                      <a:pt x="138" y="198"/>
                    </a:lnTo>
                    <a:lnTo>
                      <a:pt x="138" y="193"/>
                    </a:lnTo>
                    <a:lnTo>
                      <a:pt x="137" y="188"/>
                    </a:lnTo>
                    <a:lnTo>
                      <a:pt x="132" y="184"/>
                    </a:lnTo>
                    <a:lnTo>
                      <a:pt x="125" y="182"/>
                    </a:lnTo>
                    <a:lnTo>
                      <a:pt x="102" y="176"/>
                    </a:lnTo>
                    <a:lnTo>
                      <a:pt x="80" y="168"/>
                    </a:lnTo>
                    <a:lnTo>
                      <a:pt x="63" y="157"/>
                    </a:lnTo>
                    <a:lnTo>
                      <a:pt x="50" y="145"/>
                    </a:lnTo>
                    <a:lnTo>
                      <a:pt x="41" y="130"/>
                    </a:lnTo>
                    <a:lnTo>
                      <a:pt x="37" y="114"/>
                    </a:lnTo>
                    <a:lnTo>
                      <a:pt x="37" y="97"/>
                    </a:lnTo>
                    <a:lnTo>
                      <a:pt x="44" y="79"/>
                    </a:lnTo>
                    <a:lnTo>
                      <a:pt x="54" y="65"/>
                    </a:lnTo>
                    <a:lnTo>
                      <a:pt x="70" y="52"/>
                    </a:lnTo>
                    <a:lnTo>
                      <a:pt x="87" y="40"/>
                    </a:lnTo>
                    <a:lnTo>
                      <a:pt x="106" y="29"/>
                    </a:lnTo>
                    <a:lnTo>
                      <a:pt x="122" y="20"/>
                    </a:lnTo>
                    <a:lnTo>
                      <a:pt x="135" y="11"/>
                    </a:lnTo>
                    <a:lnTo>
                      <a:pt x="142" y="5"/>
                    </a:lnTo>
                    <a:lnTo>
                      <a:pt x="142" y="0"/>
                    </a:lnTo>
                    <a:lnTo>
                      <a:pt x="126" y="4"/>
                    </a:lnTo>
                    <a:lnTo>
                      <a:pt x="106" y="11"/>
                    </a:lnTo>
                    <a:lnTo>
                      <a:pt x="84" y="23"/>
                    </a:lnTo>
                    <a:lnTo>
                      <a:pt x="61" y="37"/>
                    </a:lnTo>
                    <a:lnTo>
                      <a:pt x="39" y="53"/>
                    </a:lnTo>
                    <a:lnTo>
                      <a:pt x="22" y="72"/>
                    </a:lnTo>
                    <a:lnTo>
                      <a:pt x="8" y="9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2" name="Freeform 53">
                <a:extLst>
                  <a:ext uri="{FF2B5EF4-FFF2-40B4-BE49-F238E27FC236}">
                    <a16:creationId xmlns:a16="http://schemas.microsoft.com/office/drawing/2014/main" id="{FBDDD66D-2130-4D7C-BFD3-AE5E78A30F24}"/>
                  </a:ext>
                </a:extLst>
              </p:cNvPr>
              <p:cNvSpPr/>
              <p:nvPr/>
            </p:nvSpPr>
            <p:spPr bwMode="auto">
              <a:xfrm>
                <a:off x="1492" y="2206"/>
                <a:ext cx="101" cy="135"/>
              </a:xfrm>
              <a:custGeom>
                <a:avLst/>
                <a:gdLst>
                  <a:gd name="T0" fmla="*/ 0 w 303"/>
                  <a:gd name="T1" fmla="*/ 0 h 272"/>
                  <a:gd name="T2" fmla="*/ 0 w 303"/>
                  <a:gd name="T3" fmla="*/ 0 h 272"/>
                  <a:gd name="T4" fmla="*/ 0 w 303"/>
                  <a:gd name="T5" fmla="*/ 0 h 272"/>
                  <a:gd name="T6" fmla="*/ 0 w 303"/>
                  <a:gd name="T7" fmla="*/ 0 h 272"/>
                  <a:gd name="T8" fmla="*/ 0 w 303"/>
                  <a:gd name="T9" fmla="*/ 0 h 272"/>
                  <a:gd name="T10" fmla="*/ 0 w 303"/>
                  <a:gd name="T11" fmla="*/ 0 h 272"/>
                  <a:gd name="T12" fmla="*/ 0 w 303"/>
                  <a:gd name="T13" fmla="*/ 0 h 272"/>
                  <a:gd name="T14" fmla="*/ 0 w 303"/>
                  <a:gd name="T15" fmla="*/ 0 h 272"/>
                  <a:gd name="T16" fmla="*/ 0 w 303"/>
                  <a:gd name="T17" fmla="*/ 0 h 272"/>
                  <a:gd name="T18" fmla="*/ 0 w 303"/>
                  <a:gd name="T19" fmla="*/ 0 h 272"/>
                  <a:gd name="T20" fmla="*/ 0 w 303"/>
                  <a:gd name="T21" fmla="*/ 0 h 272"/>
                  <a:gd name="T22" fmla="*/ 0 w 303"/>
                  <a:gd name="T23" fmla="*/ 0 h 272"/>
                  <a:gd name="T24" fmla="*/ 0 w 303"/>
                  <a:gd name="T25" fmla="*/ 0 h 272"/>
                  <a:gd name="T26" fmla="*/ 0 w 303"/>
                  <a:gd name="T27" fmla="*/ 0 h 272"/>
                  <a:gd name="T28" fmla="*/ 0 w 303"/>
                  <a:gd name="T29" fmla="*/ 0 h 272"/>
                  <a:gd name="T30" fmla="*/ 0 w 303"/>
                  <a:gd name="T31" fmla="*/ 0 h 272"/>
                  <a:gd name="T32" fmla="*/ 0 w 303"/>
                  <a:gd name="T33" fmla="*/ 0 h 272"/>
                  <a:gd name="T34" fmla="*/ 0 w 303"/>
                  <a:gd name="T35" fmla="*/ 0 h 272"/>
                  <a:gd name="T36" fmla="*/ 0 w 303"/>
                  <a:gd name="T37" fmla="*/ 0 h 272"/>
                  <a:gd name="T38" fmla="*/ 0 w 303"/>
                  <a:gd name="T39" fmla="*/ 0 h 272"/>
                  <a:gd name="T40" fmla="*/ 0 w 303"/>
                  <a:gd name="T41" fmla="*/ 0 h 272"/>
                  <a:gd name="T42" fmla="*/ 0 w 303"/>
                  <a:gd name="T43" fmla="*/ 0 h 272"/>
                  <a:gd name="T44" fmla="*/ 0 w 303"/>
                  <a:gd name="T45" fmla="*/ 0 h 272"/>
                  <a:gd name="T46" fmla="*/ 0 w 303"/>
                  <a:gd name="T47" fmla="*/ 0 h 272"/>
                  <a:gd name="T48" fmla="*/ 0 w 303"/>
                  <a:gd name="T49" fmla="*/ 0 h 272"/>
                  <a:gd name="T50" fmla="*/ 0 w 303"/>
                  <a:gd name="T51" fmla="*/ 0 h 272"/>
                  <a:gd name="T52" fmla="*/ 0 w 303"/>
                  <a:gd name="T53" fmla="*/ 0 h 272"/>
                  <a:gd name="T54" fmla="*/ 0 w 303"/>
                  <a:gd name="T55" fmla="*/ 0 h 272"/>
                  <a:gd name="T56" fmla="*/ 0 w 303"/>
                  <a:gd name="T57" fmla="*/ 0 h 272"/>
                  <a:gd name="T58" fmla="*/ 0 w 303"/>
                  <a:gd name="T59" fmla="*/ 0 h 272"/>
                  <a:gd name="T60" fmla="*/ 0 w 303"/>
                  <a:gd name="T61" fmla="*/ 0 h 272"/>
                  <a:gd name="T62" fmla="*/ 0 w 303"/>
                  <a:gd name="T63" fmla="*/ 0 h 272"/>
                  <a:gd name="T64" fmla="*/ 0 w 303"/>
                  <a:gd name="T65" fmla="*/ 0 h 272"/>
                  <a:gd name="T66" fmla="*/ 0 w 303"/>
                  <a:gd name="T67" fmla="*/ 0 h 272"/>
                  <a:gd name="T68" fmla="*/ 0 w 303"/>
                  <a:gd name="T69" fmla="*/ 0 h 272"/>
                  <a:gd name="T70" fmla="*/ 0 w 303"/>
                  <a:gd name="T71" fmla="*/ 0 h 272"/>
                  <a:gd name="T72" fmla="*/ 0 w 303"/>
                  <a:gd name="T73" fmla="*/ 0 h 272"/>
                  <a:gd name="T74" fmla="*/ 0 w 303"/>
                  <a:gd name="T75" fmla="*/ 0 h 27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3"/>
                  <a:gd name="T115" fmla="*/ 0 h 272"/>
                  <a:gd name="T116" fmla="*/ 303 w 303"/>
                  <a:gd name="T117" fmla="*/ 272 h 27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3" h="272">
                    <a:moveTo>
                      <a:pt x="246" y="102"/>
                    </a:moveTo>
                    <a:lnTo>
                      <a:pt x="256" y="109"/>
                    </a:lnTo>
                    <a:lnTo>
                      <a:pt x="264" y="117"/>
                    </a:lnTo>
                    <a:lnTo>
                      <a:pt x="271" y="126"/>
                    </a:lnTo>
                    <a:lnTo>
                      <a:pt x="275" y="135"/>
                    </a:lnTo>
                    <a:lnTo>
                      <a:pt x="278" y="144"/>
                    </a:lnTo>
                    <a:lnTo>
                      <a:pt x="277" y="154"/>
                    </a:lnTo>
                    <a:lnTo>
                      <a:pt x="274" y="164"/>
                    </a:lnTo>
                    <a:lnTo>
                      <a:pt x="267" y="173"/>
                    </a:lnTo>
                    <a:lnTo>
                      <a:pt x="256" y="183"/>
                    </a:lnTo>
                    <a:lnTo>
                      <a:pt x="245" y="192"/>
                    </a:lnTo>
                    <a:lnTo>
                      <a:pt x="232" y="200"/>
                    </a:lnTo>
                    <a:lnTo>
                      <a:pt x="219" y="209"/>
                    </a:lnTo>
                    <a:lnTo>
                      <a:pt x="204" y="216"/>
                    </a:lnTo>
                    <a:lnTo>
                      <a:pt x="190" y="224"/>
                    </a:lnTo>
                    <a:lnTo>
                      <a:pt x="175" y="232"/>
                    </a:lnTo>
                    <a:lnTo>
                      <a:pt x="162" y="241"/>
                    </a:lnTo>
                    <a:lnTo>
                      <a:pt x="158" y="244"/>
                    </a:lnTo>
                    <a:lnTo>
                      <a:pt x="155" y="248"/>
                    </a:lnTo>
                    <a:lnTo>
                      <a:pt x="152" y="252"/>
                    </a:lnTo>
                    <a:lnTo>
                      <a:pt x="149" y="256"/>
                    </a:lnTo>
                    <a:lnTo>
                      <a:pt x="148" y="260"/>
                    </a:lnTo>
                    <a:lnTo>
                      <a:pt x="148" y="264"/>
                    </a:lnTo>
                    <a:lnTo>
                      <a:pt x="151" y="268"/>
                    </a:lnTo>
                    <a:lnTo>
                      <a:pt x="155" y="271"/>
                    </a:lnTo>
                    <a:lnTo>
                      <a:pt x="161" y="272"/>
                    </a:lnTo>
                    <a:lnTo>
                      <a:pt x="166" y="272"/>
                    </a:lnTo>
                    <a:lnTo>
                      <a:pt x="171" y="271"/>
                    </a:lnTo>
                    <a:lnTo>
                      <a:pt x="175" y="268"/>
                    </a:lnTo>
                    <a:lnTo>
                      <a:pt x="190" y="256"/>
                    </a:lnTo>
                    <a:lnTo>
                      <a:pt x="206" y="246"/>
                    </a:lnTo>
                    <a:lnTo>
                      <a:pt x="222" y="236"/>
                    </a:lnTo>
                    <a:lnTo>
                      <a:pt x="239" y="226"/>
                    </a:lnTo>
                    <a:lnTo>
                      <a:pt x="255" y="216"/>
                    </a:lnTo>
                    <a:lnTo>
                      <a:pt x="271" y="204"/>
                    </a:lnTo>
                    <a:lnTo>
                      <a:pt x="284" y="192"/>
                    </a:lnTo>
                    <a:lnTo>
                      <a:pt x="294" y="179"/>
                    </a:lnTo>
                    <a:lnTo>
                      <a:pt x="301" y="163"/>
                    </a:lnTo>
                    <a:lnTo>
                      <a:pt x="303" y="148"/>
                    </a:lnTo>
                    <a:lnTo>
                      <a:pt x="300" y="133"/>
                    </a:lnTo>
                    <a:lnTo>
                      <a:pt x="293" y="118"/>
                    </a:lnTo>
                    <a:lnTo>
                      <a:pt x="281" y="105"/>
                    </a:lnTo>
                    <a:lnTo>
                      <a:pt x="268" y="92"/>
                    </a:lnTo>
                    <a:lnTo>
                      <a:pt x="251" y="82"/>
                    </a:lnTo>
                    <a:lnTo>
                      <a:pt x="232" y="73"/>
                    </a:lnTo>
                    <a:lnTo>
                      <a:pt x="217" y="67"/>
                    </a:lnTo>
                    <a:lnTo>
                      <a:pt x="201" y="61"/>
                    </a:lnTo>
                    <a:lnTo>
                      <a:pt x="185" y="54"/>
                    </a:lnTo>
                    <a:lnTo>
                      <a:pt x="168" y="47"/>
                    </a:lnTo>
                    <a:lnTo>
                      <a:pt x="151" y="40"/>
                    </a:lnTo>
                    <a:lnTo>
                      <a:pt x="132" y="34"/>
                    </a:lnTo>
                    <a:lnTo>
                      <a:pt x="114" y="27"/>
                    </a:lnTo>
                    <a:lnTo>
                      <a:pt x="97" y="21"/>
                    </a:lnTo>
                    <a:lnTo>
                      <a:pt x="81" y="16"/>
                    </a:lnTo>
                    <a:lnTo>
                      <a:pt x="65" y="11"/>
                    </a:lnTo>
                    <a:lnTo>
                      <a:pt x="49" y="7"/>
                    </a:lnTo>
                    <a:lnTo>
                      <a:pt x="36" y="4"/>
                    </a:lnTo>
                    <a:lnTo>
                      <a:pt x="24" y="1"/>
                    </a:lnTo>
                    <a:lnTo>
                      <a:pt x="14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3" y="7"/>
                    </a:lnTo>
                    <a:lnTo>
                      <a:pt x="27" y="12"/>
                    </a:lnTo>
                    <a:lnTo>
                      <a:pt x="43" y="17"/>
                    </a:lnTo>
                    <a:lnTo>
                      <a:pt x="58" y="22"/>
                    </a:lnTo>
                    <a:lnTo>
                      <a:pt x="74" y="27"/>
                    </a:lnTo>
                    <a:lnTo>
                      <a:pt x="90" y="32"/>
                    </a:lnTo>
                    <a:lnTo>
                      <a:pt x="106" y="38"/>
                    </a:lnTo>
                    <a:lnTo>
                      <a:pt x="122" y="44"/>
                    </a:lnTo>
                    <a:lnTo>
                      <a:pt x="139" y="50"/>
                    </a:lnTo>
                    <a:lnTo>
                      <a:pt x="155" y="57"/>
                    </a:lnTo>
                    <a:lnTo>
                      <a:pt x="171" y="63"/>
                    </a:lnTo>
                    <a:lnTo>
                      <a:pt x="187" y="70"/>
                    </a:lnTo>
                    <a:lnTo>
                      <a:pt x="203" y="78"/>
                    </a:lnTo>
                    <a:lnTo>
                      <a:pt x="217" y="85"/>
                    </a:lnTo>
                    <a:lnTo>
                      <a:pt x="232" y="93"/>
                    </a:lnTo>
                    <a:lnTo>
                      <a:pt x="246" y="10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43" name="Group 54">
            <a:extLst>
              <a:ext uri="{FF2B5EF4-FFF2-40B4-BE49-F238E27FC236}">
                <a16:creationId xmlns:a16="http://schemas.microsoft.com/office/drawing/2014/main" id="{43D88ABA-8BD2-4B4A-A3F1-2192E9709709}"/>
              </a:ext>
            </a:extLst>
          </p:cNvPr>
          <p:cNvGrpSpPr/>
          <p:nvPr/>
        </p:nvGrpSpPr>
        <p:grpSpPr bwMode="auto">
          <a:xfrm>
            <a:off x="6928680" y="2989606"/>
            <a:ext cx="414338" cy="511175"/>
            <a:chOff x="2870" y="1518"/>
            <a:chExt cx="292" cy="320"/>
          </a:xfrm>
        </p:grpSpPr>
        <p:graphicFrame>
          <p:nvGraphicFramePr>
            <p:cNvPr id="144" name="Object 55">
              <a:extLst>
                <a:ext uri="{FF2B5EF4-FFF2-40B4-BE49-F238E27FC236}">
                  <a16:creationId xmlns:a16="http://schemas.microsoft.com/office/drawing/2014/main" id="{EE90D62C-91E9-4C1B-9157-08E043929E6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30" name="Clip" r:id="rId9" imgW="826770" imgH="840105" progId="MS_ClipArt_Gallery.2">
                    <p:embed/>
                  </p:oleObj>
                </mc:Choice>
                <mc:Fallback>
                  <p:oleObj name="Clip" r:id="rId9" imgW="826770" imgH="840105" progId="MS_ClipArt_Gallery.2">
                    <p:embed/>
                    <p:pic>
                      <p:nvPicPr>
                        <p:cNvPr id="77879" name="Object 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45" name="Object 56">
              <a:extLst>
                <a:ext uri="{FF2B5EF4-FFF2-40B4-BE49-F238E27FC236}">
                  <a16:creationId xmlns:a16="http://schemas.microsoft.com/office/drawing/2014/main" id="{2812B44A-AAA6-4D4E-86FA-C086C168D86B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31" name="Clip" r:id="rId10" imgW="1268095" imgH="1199515" progId="MS_ClipArt_Gallery.2">
                    <p:embed/>
                  </p:oleObj>
                </mc:Choice>
                <mc:Fallback>
                  <p:oleObj name="Clip" r:id="rId10" imgW="1268095" imgH="1199515" progId="MS_ClipArt_Gallery.2">
                    <p:embed/>
                    <p:pic>
                      <p:nvPicPr>
                        <p:cNvPr id="77880" name="Object 5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6" name="Group 57">
            <a:extLst>
              <a:ext uri="{FF2B5EF4-FFF2-40B4-BE49-F238E27FC236}">
                <a16:creationId xmlns:a16="http://schemas.microsoft.com/office/drawing/2014/main" id="{8BFE5D7F-89FA-4815-99CC-9EA5C3CEFD5F}"/>
              </a:ext>
            </a:extLst>
          </p:cNvPr>
          <p:cNvGrpSpPr/>
          <p:nvPr/>
        </p:nvGrpSpPr>
        <p:grpSpPr bwMode="auto">
          <a:xfrm>
            <a:off x="7481131" y="2772117"/>
            <a:ext cx="415925" cy="509588"/>
            <a:chOff x="2870" y="1518"/>
            <a:chExt cx="292" cy="320"/>
          </a:xfrm>
        </p:grpSpPr>
        <p:graphicFrame>
          <p:nvGraphicFramePr>
            <p:cNvPr id="147" name="Object 58">
              <a:extLst>
                <a:ext uri="{FF2B5EF4-FFF2-40B4-BE49-F238E27FC236}">
                  <a16:creationId xmlns:a16="http://schemas.microsoft.com/office/drawing/2014/main" id="{97156125-FC5A-440E-943A-EF6B4E4BD72E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32" name="Clip" r:id="rId11" imgW="826770" imgH="840105" progId="MS_ClipArt_Gallery.2">
                    <p:embed/>
                  </p:oleObj>
                </mc:Choice>
                <mc:Fallback>
                  <p:oleObj name="Clip" r:id="rId11" imgW="826770" imgH="840105" progId="MS_ClipArt_Gallery.2">
                    <p:embed/>
                    <p:pic>
                      <p:nvPicPr>
                        <p:cNvPr id="77877" name="Object 5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48" name="Object 59">
              <a:extLst>
                <a:ext uri="{FF2B5EF4-FFF2-40B4-BE49-F238E27FC236}">
                  <a16:creationId xmlns:a16="http://schemas.microsoft.com/office/drawing/2014/main" id="{F1BD9FDC-D2B5-4A97-A595-C2C7BEC55EA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33" name="Clip" r:id="rId12" imgW="1268095" imgH="1199515" progId="MS_ClipArt_Gallery.2">
                    <p:embed/>
                  </p:oleObj>
                </mc:Choice>
                <mc:Fallback>
                  <p:oleObj name="Clip" r:id="rId12" imgW="1268095" imgH="1199515" progId="MS_ClipArt_Gallery.2">
                    <p:embed/>
                    <p:pic>
                      <p:nvPicPr>
                        <p:cNvPr id="77878" name="Object 5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49" name="Group 60">
            <a:extLst>
              <a:ext uri="{FF2B5EF4-FFF2-40B4-BE49-F238E27FC236}">
                <a16:creationId xmlns:a16="http://schemas.microsoft.com/office/drawing/2014/main" id="{6DE40639-3226-4819-AF19-1DC648D27D88}"/>
              </a:ext>
            </a:extLst>
          </p:cNvPr>
          <p:cNvGrpSpPr/>
          <p:nvPr/>
        </p:nvGrpSpPr>
        <p:grpSpPr bwMode="auto">
          <a:xfrm>
            <a:off x="9386130" y="4229442"/>
            <a:ext cx="782638" cy="1012452"/>
            <a:chOff x="1952" y="1032"/>
            <a:chExt cx="589" cy="779"/>
          </a:xfrm>
        </p:grpSpPr>
        <p:sp>
          <p:nvSpPr>
            <p:cNvPr id="150" name="Text Box 61">
              <a:extLst>
                <a:ext uri="{FF2B5EF4-FFF2-40B4-BE49-F238E27FC236}">
                  <a16:creationId xmlns:a16="http://schemas.microsoft.com/office/drawing/2014/main" id="{7B240A81-7750-433D-8AB5-30628716F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0" y="1456"/>
              <a:ext cx="392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AP</a:t>
              </a:r>
            </a:p>
          </p:txBody>
        </p:sp>
        <p:grpSp>
          <p:nvGrpSpPr>
            <p:cNvPr id="151" name="Group 62">
              <a:extLst>
                <a:ext uri="{FF2B5EF4-FFF2-40B4-BE49-F238E27FC236}">
                  <a16:creationId xmlns:a16="http://schemas.microsoft.com/office/drawing/2014/main" id="{3D8C8932-F612-4817-8DC9-B9833C9136E3}"/>
                </a:ext>
              </a:extLst>
            </p:cNvPr>
            <p:cNvGrpSpPr/>
            <p:nvPr/>
          </p:nvGrpSpPr>
          <p:grpSpPr bwMode="auto">
            <a:xfrm>
              <a:off x="1952" y="1032"/>
              <a:ext cx="589" cy="440"/>
              <a:chOff x="1160" y="2192"/>
              <a:chExt cx="589" cy="440"/>
            </a:xfrm>
          </p:grpSpPr>
          <p:pic>
            <p:nvPicPr>
              <p:cNvPr id="152" name="Picture 63" descr="31u_bnrz[1]">
                <a:extLst>
                  <a:ext uri="{FF2B5EF4-FFF2-40B4-BE49-F238E27FC236}">
                    <a16:creationId xmlns:a16="http://schemas.microsoft.com/office/drawing/2014/main" id="{7459D086-3B40-4754-B8FD-7A9CD538CD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-5400000">
                <a:off x="1349" y="2458"/>
                <a:ext cx="212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3" name="AutoShape 64">
                <a:extLst>
                  <a:ext uri="{FF2B5EF4-FFF2-40B4-BE49-F238E27FC236}">
                    <a16:creationId xmlns:a16="http://schemas.microsoft.com/office/drawing/2014/main" id="{CC8AF4C2-33FC-4694-970C-DDEC52D7A0B1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1160" y="2192"/>
                <a:ext cx="589" cy="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4" name="Freeform 65">
                <a:extLst>
                  <a:ext uri="{FF2B5EF4-FFF2-40B4-BE49-F238E27FC236}">
                    <a16:creationId xmlns:a16="http://schemas.microsoft.com/office/drawing/2014/main" id="{1B2FE351-0E05-4A47-A82E-C9D11B21924D}"/>
                  </a:ext>
                </a:extLst>
              </p:cNvPr>
              <p:cNvSpPr/>
              <p:nvPr/>
            </p:nvSpPr>
            <p:spPr bwMode="auto">
              <a:xfrm>
                <a:off x="1283" y="2231"/>
                <a:ext cx="83" cy="102"/>
              </a:xfrm>
              <a:custGeom>
                <a:avLst/>
                <a:gdLst>
                  <a:gd name="T0" fmla="*/ 0 w 247"/>
                  <a:gd name="T1" fmla="*/ 1 h 203"/>
                  <a:gd name="T2" fmla="*/ 0 w 247"/>
                  <a:gd name="T3" fmla="*/ 1 h 203"/>
                  <a:gd name="T4" fmla="*/ 0 w 247"/>
                  <a:gd name="T5" fmla="*/ 1 h 203"/>
                  <a:gd name="T6" fmla="*/ 0 w 247"/>
                  <a:gd name="T7" fmla="*/ 1 h 203"/>
                  <a:gd name="T8" fmla="*/ 0 w 247"/>
                  <a:gd name="T9" fmla="*/ 1 h 203"/>
                  <a:gd name="T10" fmla="*/ 0 w 247"/>
                  <a:gd name="T11" fmla="*/ 1 h 203"/>
                  <a:gd name="T12" fmla="*/ 0 w 247"/>
                  <a:gd name="T13" fmla="*/ 1 h 203"/>
                  <a:gd name="T14" fmla="*/ 0 w 247"/>
                  <a:gd name="T15" fmla="*/ 1 h 203"/>
                  <a:gd name="T16" fmla="*/ 0 w 247"/>
                  <a:gd name="T17" fmla="*/ 1 h 203"/>
                  <a:gd name="T18" fmla="*/ 0 w 247"/>
                  <a:gd name="T19" fmla="*/ 1 h 203"/>
                  <a:gd name="T20" fmla="*/ 0 w 247"/>
                  <a:gd name="T21" fmla="*/ 1 h 203"/>
                  <a:gd name="T22" fmla="*/ 0 w 247"/>
                  <a:gd name="T23" fmla="*/ 1 h 203"/>
                  <a:gd name="T24" fmla="*/ 0 w 247"/>
                  <a:gd name="T25" fmla="*/ 1 h 203"/>
                  <a:gd name="T26" fmla="*/ 0 w 247"/>
                  <a:gd name="T27" fmla="*/ 1 h 203"/>
                  <a:gd name="T28" fmla="*/ 0 w 247"/>
                  <a:gd name="T29" fmla="*/ 1 h 203"/>
                  <a:gd name="T30" fmla="*/ 0 w 247"/>
                  <a:gd name="T31" fmla="*/ 1 h 203"/>
                  <a:gd name="T32" fmla="*/ 0 w 247"/>
                  <a:gd name="T33" fmla="*/ 1 h 203"/>
                  <a:gd name="T34" fmla="*/ 0 w 247"/>
                  <a:gd name="T35" fmla="*/ 1 h 203"/>
                  <a:gd name="T36" fmla="*/ 0 w 247"/>
                  <a:gd name="T37" fmla="*/ 1 h 203"/>
                  <a:gd name="T38" fmla="*/ 0 w 247"/>
                  <a:gd name="T39" fmla="*/ 1 h 203"/>
                  <a:gd name="T40" fmla="*/ 0 w 247"/>
                  <a:gd name="T41" fmla="*/ 1 h 203"/>
                  <a:gd name="T42" fmla="*/ 0 w 247"/>
                  <a:gd name="T43" fmla="*/ 1 h 203"/>
                  <a:gd name="T44" fmla="*/ 0 w 247"/>
                  <a:gd name="T45" fmla="*/ 1 h 203"/>
                  <a:gd name="T46" fmla="*/ 0 w 247"/>
                  <a:gd name="T47" fmla="*/ 1 h 203"/>
                  <a:gd name="T48" fmla="*/ 0 w 247"/>
                  <a:gd name="T49" fmla="*/ 1 h 203"/>
                  <a:gd name="T50" fmla="*/ 0 w 247"/>
                  <a:gd name="T51" fmla="*/ 1 h 203"/>
                  <a:gd name="T52" fmla="*/ 0 w 247"/>
                  <a:gd name="T53" fmla="*/ 1 h 203"/>
                  <a:gd name="T54" fmla="*/ 0 w 247"/>
                  <a:gd name="T55" fmla="*/ 1 h 203"/>
                  <a:gd name="T56" fmla="*/ 0 w 247"/>
                  <a:gd name="T57" fmla="*/ 1 h 203"/>
                  <a:gd name="T58" fmla="*/ 0 w 247"/>
                  <a:gd name="T59" fmla="*/ 1 h 203"/>
                  <a:gd name="T60" fmla="*/ 0 w 247"/>
                  <a:gd name="T61" fmla="*/ 1 h 203"/>
                  <a:gd name="T62" fmla="*/ 0 w 247"/>
                  <a:gd name="T63" fmla="*/ 1 h 203"/>
                  <a:gd name="T64" fmla="*/ 0 w 247"/>
                  <a:gd name="T65" fmla="*/ 1 h 203"/>
                  <a:gd name="T66" fmla="*/ 0 w 247"/>
                  <a:gd name="T67" fmla="*/ 1 h 203"/>
                  <a:gd name="T68" fmla="*/ 0 w 247"/>
                  <a:gd name="T69" fmla="*/ 1 h 203"/>
                  <a:gd name="T70" fmla="*/ 0 w 247"/>
                  <a:gd name="T71" fmla="*/ 1 h 203"/>
                  <a:gd name="T72" fmla="*/ 0 w 247"/>
                  <a:gd name="T73" fmla="*/ 1 h 203"/>
                  <a:gd name="T74" fmla="*/ 0 w 247"/>
                  <a:gd name="T75" fmla="*/ 1 h 203"/>
                  <a:gd name="T76" fmla="*/ 0 w 247"/>
                  <a:gd name="T77" fmla="*/ 1 h 203"/>
                  <a:gd name="T78" fmla="*/ 0 w 247"/>
                  <a:gd name="T79" fmla="*/ 1 h 203"/>
                  <a:gd name="T80" fmla="*/ 0 w 247"/>
                  <a:gd name="T81" fmla="*/ 1 h 203"/>
                  <a:gd name="T82" fmla="*/ 0 w 247"/>
                  <a:gd name="T83" fmla="*/ 1 h 203"/>
                  <a:gd name="T84" fmla="*/ 0 w 247"/>
                  <a:gd name="T85" fmla="*/ 0 h 203"/>
                  <a:gd name="T86" fmla="*/ 0 w 247"/>
                  <a:gd name="T87" fmla="*/ 1 h 203"/>
                  <a:gd name="T88" fmla="*/ 0 w 247"/>
                  <a:gd name="T89" fmla="*/ 1 h 203"/>
                  <a:gd name="T90" fmla="*/ 0 w 247"/>
                  <a:gd name="T91" fmla="*/ 1 h 203"/>
                  <a:gd name="T92" fmla="*/ 0 w 247"/>
                  <a:gd name="T93" fmla="*/ 1 h 203"/>
                  <a:gd name="T94" fmla="*/ 0 w 247"/>
                  <a:gd name="T95" fmla="*/ 1 h 203"/>
                  <a:gd name="T96" fmla="*/ 0 w 247"/>
                  <a:gd name="T97" fmla="*/ 1 h 20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7"/>
                  <a:gd name="T148" fmla="*/ 0 h 203"/>
                  <a:gd name="T149" fmla="*/ 247 w 247"/>
                  <a:gd name="T150" fmla="*/ 203 h 20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7" h="203">
                    <a:moveTo>
                      <a:pt x="87" y="26"/>
                    </a:moveTo>
                    <a:lnTo>
                      <a:pt x="68" y="34"/>
                    </a:lnTo>
                    <a:lnTo>
                      <a:pt x="52" y="44"/>
                    </a:lnTo>
                    <a:lnTo>
                      <a:pt x="38" y="55"/>
                    </a:lnTo>
                    <a:lnTo>
                      <a:pt x="25" y="67"/>
                    </a:lnTo>
                    <a:lnTo>
                      <a:pt x="14" y="80"/>
                    </a:lnTo>
                    <a:lnTo>
                      <a:pt x="7" y="94"/>
                    </a:lnTo>
                    <a:lnTo>
                      <a:pt x="3" y="109"/>
                    </a:lnTo>
                    <a:lnTo>
                      <a:pt x="0" y="124"/>
                    </a:lnTo>
                    <a:lnTo>
                      <a:pt x="3" y="145"/>
                    </a:lnTo>
                    <a:lnTo>
                      <a:pt x="14" y="163"/>
                    </a:lnTo>
                    <a:lnTo>
                      <a:pt x="32" y="178"/>
                    </a:lnTo>
                    <a:lnTo>
                      <a:pt x="55" y="189"/>
                    </a:lnTo>
                    <a:lnTo>
                      <a:pt x="81" y="198"/>
                    </a:lnTo>
                    <a:lnTo>
                      <a:pt x="109" y="202"/>
                    </a:lnTo>
                    <a:lnTo>
                      <a:pt x="138" y="203"/>
                    </a:lnTo>
                    <a:lnTo>
                      <a:pt x="165" y="200"/>
                    </a:lnTo>
                    <a:lnTo>
                      <a:pt x="171" y="200"/>
                    </a:lnTo>
                    <a:lnTo>
                      <a:pt x="177" y="198"/>
                    </a:lnTo>
                    <a:lnTo>
                      <a:pt x="181" y="195"/>
                    </a:lnTo>
                    <a:lnTo>
                      <a:pt x="183" y="191"/>
                    </a:lnTo>
                    <a:lnTo>
                      <a:pt x="180" y="186"/>
                    </a:lnTo>
                    <a:lnTo>
                      <a:pt x="174" y="182"/>
                    </a:lnTo>
                    <a:lnTo>
                      <a:pt x="167" y="178"/>
                    </a:lnTo>
                    <a:lnTo>
                      <a:pt x="160" y="176"/>
                    </a:lnTo>
                    <a:lnTo>
                      <a:pt x="145" y="173"/>
                    </a:lnTo>
                    <a:lnTo>
                      <a:pt x="131" y="171"/>
                    </a:lnTo>
                    <a:lnTo>
                      <a:pt x="116" y="169"/>
                    </a:lnTo>
                    <a:lnTo>
                      <a:pt x="103" y="167"/>
                    </a:lnTo>
                    <a:lnTo>
                      <a:pt x="90" y="164"/>
                    </a:lnTo>
                    <a:lnTo>
                      <a:pt x="77" y="160"/>
                    </a:lnTo>
                    <a:lnTo>
                      <a:pt x="65" y="154"/>
                    </a:lnTo>
                    <a:lnTo>
                      <a:pt x="54" y="146"/>
                    </a:lnTo>
                    <a:lnTo>
                      <a:pt x="49" y="112"/>
                    </a:lnTo>
                    <a:lnTo>
                      <a:pt x="61" y="84"/>
                    </a:lnTo>
                    <a:lnTo>
                      <a:pt x="84" y="62"/>
                    </a:lnTo>
                    <a:lnTo>
                      <a:pt x="116" y="44"/>
                    </a:lnTo>
                    <a:lnTo>
                      <a:pt x="151" y="30"/>
                    </a:lnTo>
                    <a:lnTo>
                      <a:pt x="187" y="19"/>
                    </a:lnTo>
                    <a:lnTo>
                      <a:pt x="220" y="11"/>
                    </a:lnTo>
                    <a:lnTo>
                      <a:pt x="247" y="4"/>
                    </a:lnTo>
                    <a:lnTo>
                      <a:pt x="231" y="1"/>
                    </a:lnTo>
                    <a:lnTo>
                      <a:pt x="213" y="0"/>
                    </a:lnTo>
                    <a:lnTo>
                      <a:pt x="193" y="2"/>
                    </a:lnTo>
                    <a:lnTo>
                      <a:pt x="171" y="4"/>
                    </a:lnTo>
                    <a:lnTo>
                      <a:pt x="149" y="9"/>
                    </a:lnTo>
                    <a:lnTo>
                      <a:pt x="128" y="14"/>
                    </a:lnTo>
                    <a:lnTo>
                      <a:pt x="106" y="20"/>
                    </a:lnTo>
                    <a:lnTo>
                      <a:pt x="87" y="2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5" name="Freeform 66">
                <a:extLst>
                  <a:ext uri="{FF2B5EF4-FFF2-40B4-BE49-F238E27FC236}">
                    <a16:creationId xmlns:a16="http://schemas.microsoft.com/office/drawing/2014/main" id="{B415C83C-42D8-4DA1-9F91-0986D7B10A5B}"/>
                  </a:ext>
                </a:extLst>
              </p:cNvPr>
              <p:cNvSpPr/>
              <p:nvPr/>
            </p:nvSpPr>
            <p:spPr bwMode="auto">
              <a:xfrm>
                <a:off x="1424" y="2230"/>
                <a:ext cx="52" cy="79"/>
              </a:xfrm>
              <a:custGeom>
                <a:avLst/>
                <a:gdLst>
                  <a:gd name="T0" fmla="*/ 0 w 158"/>
                  <a:gd name="T1" fmla="*/ 1 h 158"/>
                  <a:gd name="T2" fmla="*/ 0 w 158"/>
                  <a:gd name="T3" fmla="*/ 1 h 158"/>
                  <a:gd name="T4" fmla="*/ 0 w 158"/>
                  <a:gd name="T5" fmla="*/ 1 h 158"/>
                  <a:gd name="T6" fmla="*/ 0 w 158"/>
                  <a:gd name="T7" fmla="*/ 1 h 158"/>
                  <a:gd name="T8" fmla="*/ 0 w 158"/>
                  <a:gd name="T9" fmla="*/ 1 h 158"/>
                  <a:gd name="T10" fmla="*/ 0 w 158"/>
                  <a:gd name="T11" fmla="*/ 1 h 158"/>
                  <a:gd name="T12" fmla="*/ 0 w 158"/>
                  <a:gd name="T13" fmla="*/ 1 h 158"/>
                  <a:gd name="T14" fmla="*/ 0 w 158"/>
                  <a:gd name="T15" fmla="*/ 1 h 158"/>
                  <a:gd name="T16" fmla="*/ 0 w 158"/>
                  <a:gd name="T17" fmla="*/ 1 h 158"/>
                  <a:gd name="T18" fmla="*/ 0 w 158"/>
                  <a:gd name="T19" fmla="*/ 1 h 158"/>
                  <a:gd name="T20" fmla="*/ 0 w 158"/>
                  <a:gd name="T21" fmla="*/ 1 h 158"/>
                  <a:gd name="T22" fmla="*/ 0 w 158"/>
                  <a:gd name="T23" fmla="*/ 1 h 158"/>
                  <a:gd name="T24" fmla="*/ 0 w 158"/>
                  <a:gd name="T25" fmla="*/ 1 h 158"/>
                  <a:gd name="T26" fmla="*/ 0 w 158"/>
                  <a:gd name="T27" fmla="*/ 1 h 158"/>
                  <a:gd name="T28" fmla="*/ 0 w 158"/>
                  <a:gd name="T29" fmla="*/ 1 h 158"/>
                  <a:gd name="T30" fmla="*/ 0 w 158"/>
                  <a:gd name="T31" fmla="*/ 1 h 158"/>
                  <a:gd name="T32" fmla="*/ 0 w 158"/>
                  <a:gd name="T33" fmla="*/ 1 h 158"/>
                  <a:gd name="T34" fmla="*/ 0 w 158"/>
                  <a:gd name="T35" fmla="*/ 1 h 158"/>
                  <a:gd name="T36" fmla="*/ 0 w 158"/>
                  <a:gd name="T37" fmla="*/ 1 h 158"/>
                  <a:gd name="T38" fmla="*/ 0 w 158"/>
                  <a:gd name="T39" fmla="*/ 1 h 158"/>
                  <a:gd name="T40" fmla="*/ 0 w 158"/>
                  <a:gd name="T41" fmla="*/ 1 h 158"/>
                  <a:gd name="T42" fmla="*/ 0 w 158"/>
                  <a:gd name="T43" fmla="*/ 1 h 158"/>
                  <a:gd name="T44" fmla="*/ 0 w 158"/>
                  <a:gd name="T45" fmla="*/ 1 h 158"/>
                  <a:gd name="T46" fmla="*/ 0 w 158"/>
                  <a:gd name="T47" fmla="*/ 1 h 158"/>
                  <a:gd name="T48" fmla="*/ 0 w 158"/>
                  <a:gd name="T49" fmla="*/ 1 h 158"/>
                  <a:gd name="T50" fmla="*/ 0 w 158"/>
                  <a:gd name="T51" fmla="*/ 1 h 158"/>
                  <a:gd name="T52" fmla="*/ 0 w 158"/>
                  <a:gd name="T53" fmla="*/ 1 h 158"/>
                  <a:gd name="T54" fmla="*/ 0 w 158"/>
                  <a:gd name="T55" fmla="*/ 1 h 158"/>
                  <a:gd name="T56" fmla="*/ 0 w 158"/>
                  <a:gd name="T57" fmla="*/ 1 h 158"/>
                  <a:gd name="T58" fmla="*/ 0 w 158"/>
                  <a:gd name="T59" fmla="*/ 1 h 158"/>
                  <a:gd name="T60" fmla="*/ 0 w 158"/>
                  <a:gd name="T61" fmla="*/ 0 h 158"/>
                  <a:gd name="T62" fmla="*/ 0 w 158"/>
                  <a:gd name="T63" fmla="*/ 0 h 158"/>
                  <a:gd name="T64" fmla="*/ 0 w 158"/>
                  <a:gd name="T65" fmla="*/ 1 h 158"/>
                  <a:gd name="T66" fmla="*/ 0 w 158"/>
                  <a:gd name="T67" fmla="*/ 1 h 158"/>
                  <a:gd name="T68" fmla="*/ 0 w 158"/>
                  <a:gd name="T69" fmla="*/ 1 h 158"/>
                  <a:gd name="T70" fmla="*/ 0 w 158"/>
                  <a:gd name="T71" fmla="*/ 1 h 158"/>
                  <a:gd name="T72" fmla="*/ 0 w 158"/>
                  <a:gd name="T73" fmla="*/ 1 h 158"/>
                  <a:gd name="T74" fmla="*/ 0 w 158"/>
                  <a:gd name="T75" fmla="*/ 1 h 158"/>
                  <a:gd name="T76" fmla="*/ 0 w 158"/>
                  <a:gd name="T77" fmla="*/ 1 h 158"/>
                  <a:gd name="T78" fmla="*/ 0 w 158"/>
                  <a:gd name="T79" fmla="*/ 1 h 158"/>
                  <a:gd name="T80" fmla="*/ 0 w 158"/>
                  <a:gd name="T81" fmla="*/ 1 h 1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58"/>
                  <a:gd name="T124" fmla="*/ 0 h 158"/>
                  <a:gd name="T125" fmla="*/ 158 w 158"/>
                  <a:gd name="T126" fmla="*/ 158 h 1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58" h="158">
                    <a:moveTo>
                      <a:pt x="133" y="52"/>
                    </a:moveTo>
                    <a:lnTo>
                      <a:pt x="139" y="68"/>
                    </a:lnTo>
                    <a:lnTo>
                      <a:pt x="137" y="83"/>
                    </a:lnTo>
                    <a:lnTo>
                      <a:pt x="127" y="95"/>
                    </a:lnTo>
                    <a:lnTo>
                      <a:pt x="113" y="106"/>
                    </a:lnTo>
                    <a:lnTo>
                      <a:pt x="95" y="116"/>
                    </a:lnTo>
                    <a:lnTo>
                      <a:pt x="75" y="126"/>
                    </a:lnTo>
                    <a:lnTo>
                      <a:pt x="55" y="135"/>
                    </a:lnTo>
                    <a:lnTo>
                      <a:pt x="37" y="144"/>
                    </a:lnTo>
                    <a:lnTo>
                      <a:pt x="34" y="147"/>
                    </a:lnTo>
                    <a:lnTo>
                      <a:pt x="33" y="149"/>
                    </a:lnTo>
                    <a:lnTo>
                      <a:pt x="33" y="152"/>
                    </a:lnTo>
                    <a:lnTo>
                      <a:pt x="34" y="155"/>
                    </a:lnTo>
                    <a:lnTo>
                      <a:pt x="39" y="157"/>
                    </a:lnTo>
                    <a:lnTo>
                      <a:pt x="43" y="158"/>
                    </a:lnTo>
                    <a:lnTo>
                      <a:pt x="46" y="158"/>
                    </a:lnTo>
                    <a:lnTo>
                      <a:pt x="50" y="157"/>
                    </a:lnTo>
                    <a:lnTo>
                      <a:pt x="74" y="148"/>
                    </a:lnTo>
                    <a:lnTo>
                      <a:pt x="95" y="138"/>
                    </a:lnTo>
                    <a:lnTo>
                      <a:pt x="116" y="127"/>
                    </a:lnTo>
                    <a:lnTo>
                      <a:pt x="135" y="114"/>
                    </a:lnTo>
                    <a:lnTo>
                      <a:pt x="148" y="100"/>
                    </a:lnTo>
                    <a:lnTo>
                      <a:pt x="156" y="84"/>
                    </a:lnTo>
                    <a:lnTo>
                      <a:pt x="158" y="67"/>
                    </a:lnTo>
                    <a:lnTo>
                      <a:pt x="152" y="49"/>
                    </a:lnTo>
                    <a:lnTo>
                      <a:pt x="139" y="35"/>
                    </a:lnTo>
                    <a:lnTo>
                      <a:pt x="120" y="23"/>
                    </a:lnTo>
                    <a:lnTo>
                      <a:pt x="97" y="14"/>
                    </a:lnTo>
                    <a:lnTo>
                      <a:pt x="71" y="7"/>
                    </a:lnTo>
                    <a:lnTo>
                      <a:pt x="45" y="2"/>
                    </a:lnTo>
                    <a:lnTo>
                      <a:pt x="23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7" y="9"/>
                    </a:lnTo>
                    <a:lnTo>
                      <a:pt x="36" y="13"/>
                    </a:lnTo>
                    <a:lnTo>
                      <a:pt x="56" y="17"/>
                    </a:lnTo>
                    <a:lnTo>
                      <a:pt x="75" y="21"/>
                    </a:lnTo>
                    <a:lnTo>
                      <a:pt x="94" y="26"/>
                    </a:lnTo>
                    <a:lnTo>
                      <a:pt x="110" y="33"/>
                    </a:lnTo>
                    <a:lnTo>
                      <a:pt x="123" y="41"/>
                    </a:lnTo>
                    <a:lnTo>
                      <a:pt x="133" y="5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6" name="Freeform 67">
                <a:extLst>
                  <a:ext uri="{FF2B5EF4-FFF2-40B4-BE49-F238E27FC236}">
                    <a16:creationId xmlns:a16="http://schemas.microsoft.com/office/drawing/2014/main" id="{4B07762E-1796-4168-83C8-E72CFDBD3DFD}"/>
                  </a:ext>
                </a:extLst>
              </p:cNvPr>
              <p:cNvSpPr/>
              <p:nvPr/>
            </p:nvSpPr>
            <p:spPr bwMode="auto">
              <a:xfrm>
                <a:off x="1232" y="2211"/>
                <a:ext cx="133" cy="166"/>
              </a:xfrm>
              <a:custGeom>
                <a:avLst/>
                <a:gdLst>
                  <a:gd name="T0" fmla="*/ 0 w 399"/>
                  <a:gd name="T1" fmla="*/ 1 h 331"/>
                  <a:gd name="T2" fmla="*/ 0 w 399"/>
                  <a:gd name="T3" fmla="*/ 1 h 331"/>
                  <a:gd name="T4" fmla="*/ 0 w 399"/>
                  <a:gd name="T5" fmla="*/ 1 h 331"/>
                  <a:gd name="T6" fmla="*/ 0 w 399"/>
                  <a:gd name="T7" fmla="*/ 1 h 331"/>
                  <a:gd name="T8" fmla="*/ 0 w 399"/>
                  <a:gd name="T9" fmla="*/ 1 h 331"/>
                  <a:gd name="T10" fmla="*/ 0 w 399"/>
                  <a:gd name="T11" fmla="*/ 1 h 331"/>
                  <a:gd name="T12" fmla="*/ 0 w 399"/>
                  <a:gd name="T13" fmla="*/ 1 h 331"/>
                  <a:gd name="T14" fmla="*/ 0 w 399"/>
                  <a:gd name="T15" fmla="*/ 1 h 331"/>
                  <a:gd name="T16" fmla="*/ 0 w 399"/>
                  <a:gd name="T17" fmla="*/ 1 h 331"/>
                  <a:gd name="T18" fmla="*/ 0 w 399"/>
                  <a:gd name="T19" fmla="*/ 1 h 331"/>
                  <a:gd name="T20" fmla="*/ 0 w 399"/>
                  <a:gd name="T21" fmla="*/ 1 h 331"/>
                  <a:gd name="T22" fmla="*/ 0 w 399"/>
                  <a:gd name="T23" fmla="*/ 1 h 331"/>
                  <a:gd name="T24" fmla="*/ 0 w 399"/>
                  <a:gd name="T25" fmla="*/ 1 h 331"/>
                  <a:gd name="T26" fmla="*/ 0 w 399"/>
                  <a:gd name="T27" fmla="*/ 1 h 331"/>
                  <a:gd name="T28" fmla="*/ 0 w 399"/>
                  <a:gd name="T29" fmla="*/ 1 h 331"/>
                  <a:gd name="T30" fmla="*/ 0 w 399"/>
                  <a:gd name="T31" fmla="*/ 1 h 331"/>
                  <a:gd name="T32" fmla="*/ 0 w 399"/>
                  <a:gd name="T33" fmla="*/ 1 h 331"/>
                  <a:gd name="T34" fmla="*/ 0 w 399"/>
                  <a:gd name="T35" fmla="*/ 1 h 331"/>
                  <a:gd name="T36" fmla="*/ 0 w 399"/>
                  <a:gd name="T37" fmla="*/ 1 h 331"/>
                  <a:gd name="T38" fmla="*/ 0 w 399"/>
                  <a:gd name="T39" fmla="*/ 1 h 331"/>
                  <a:gd name="T40" fmla="*/ 0 w 399"/>
                  <a:gd name="T41" fmla="*/ 1 h 331"/>
                  <a:gd name="T42" fmla="*/ 0 w 399"/>
                  <a:gd name="T43" fmla="*/ 1 h 331"/>
                  <a:gd name="T44" fmla="*/ 0 w 399"/>
                  <a:gd name="T45" fmla="*/ 1 h 331"/>
                  <a:gd name="T46" fmla="*/ 0 w 399"/>
                  <a:gd name="T47" fmla="*/ 1 h 331"/>
                  <a:gd name="T48" fmla="*/ 0 w 399"/>
                  <a:gd name="T49" fmla="*/ 1 h 331"/>
                  <a:gd name="T50" fmla="*/ 0 w 399"/>
                  <a:gd name="T51" fmla="*/ 1 h 331"/>
                  <a:gd name="T52" fmla="*/ 0 w 399"/>
                  <a:gd name="T53" fmla="*/ 1 h 331"/>
                  <a:gd name="T54" fmla="*/ 0 w 399"/>
                  <a:gd name="T55" fmla="*/ 1 h 331"/>
                  <a:gd name="T56" fmla="*/ 0 w 399"/>
                  <a:gd name="T57" fmla="*/ 1 h 331"/>
                  <a:gd name="T58" fmla="*/ 0 w 399"/>
                  <a:gd name="T59" fmla="*/ 1 h 331"/>
                  <a:gd name="T60" fmla="*/ 0 w 399"/>
                  <a:gd name="T61" fmla="*/ 1 h 331"/>
                  <a:gd name="T62" fmla="*/ 0 w 399"/>
                  <a:gd name="T63" fmla="*/ 1 h 331"/>
                  <a:gd name="T64" fmla="*/ 0 w 399"/>
                  <a:gd name="T65" fmla="*/ 1 h 331"/>
                  <a:gd name="T66" fmla="*/ 0 w 399"/>
                  <a:gd name="T67" fmla="*/ 1 h 331"/>
                  <a:gd name="T68" fmla="*/ 0 w 399"/>
                  <a:gd name="T69" fmla="*/ 1 h 331"/>
                  <a:gd name="T70" fmla="*/ 0 w 399"/>
                  <a:gd name="T71" fmla="*/ 1 h 331"/>
                  <a:gd name="T72" fmla="*/ 0 w 399"/>
                  <a:gd name="T73" fmla="*/ 1 h 331"/>
                  <a:gd name="T74" fmla="*/ 0 w 399"/>
                  <a:gd name="T75" fmla="*/ 1 h 331"/>
                  <a:gd name="T76" fmla="*/ 0 w 399"/>
                  <a:gd name="T77" fmla="*/ 1 h 331"/>
                  <a:gd name="T78" fmla="*/ 0 w 399"/>
                  <a:gd name="T79" fmla="*/ 1 h 331"/>
                  <a:gd name="T80" fmla="*/ 0 w 399"/>
                  <a:gd name="T81" fmla="*/ 0 h 331"/>
                  <a:gd name="T82" fmla="*/ 0 w 399"/>
                  <a:gd name="T83" fmla="*/ 1 h 331"/>
                  <a:gd name="T84" fmla="*/ 0 w 399"/>
                  <a:gd name="T85" fmla="*/ 1 h 331"/>
                  <a:gd name="T86" fmla="*/ 0 w 399"/>
                  <a:gd name="T87" fmla="*/ 1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99"/>
                  <a:gd name="T133" fmla="*/ 0 h 331"/>
                  <a:gd name="T134" fmla="*/ 399 w 399"/>
                  <a:gd name="T135" fmla="*/ 331 h 3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99" h="331">
                    <a:moveTo>
                      <a:pt x="155" y="44"/>
                    </a:moveTo>
                    <a:lnTo>
                      <a:pt x="124" y="62"/>
                    </a:lnTo>
                    <a:lnTo>
                      <a:pt x="94" y="80"/>
                    </a:lnTo>
                    <a:lnTo>
                      <a:pt x="66" y="101"/>
                    </a:lnTo>
                    <a:lnTo>
                      <a:pt x="42" y="123"/>
                    </a:lnTo>
                    <a:lnTo>
                      <a:pt x="21" y="146"/>
                    </a:lnTo>
                    <a:lnTo>
                      <a:pt x="7" y="171"/>
                    </a:lnTo>
                    <a:lnTo>
                      <a:pt x="0" y="199"/>
                    </a:lnTo>
                    <a:lnTo>
                      <a:pt x="1" y="227"/>
                    </a:lnTo>
                    <a:lnTo>
                      <a:pt x="4" y="234"/>
                    </a:lnTo>
                    <a:lnTo>
                      <a:pt x="7" y="242"/>
                    </a:lnTo>
                    <a:lnTo>
                      <a:pt x="11" y="248"/>
                    </a:lnTo>
                    <a:lnTo>
                      <a:pt x="17" y="255"/>
                    </a:lnTo>
                    <a:lnTo>
                      <a:pt x="24" y="261"/>
                    </a:lnTo>
                    <a:lnTo>
                      <a:pt x="33" y="267"/>
                    </a:lnTo>
                    <a:lnTo>
                      <a:pt x="40" y="272"/>
                    </a:lnTo>
                    <a:lnTo>
                      <a:pt x="50" y="276"/>
                    </a:lnTo>
                    <a:lnTo>
                      <a:pt x="69" y="284"/>
                    </a:lnTo>
                    <a:lnTo>
                      <a:pt x="88" y="291"/>
                    </a:lnTo>
                    <a:lnTo>
                      <a:pt x="107" y="297"/>
                    </a:lnTo>
                    <a:lnTo>
                      <a:pt x="127" y="302"/>
                    </a:lnTo>
                    <a:lnTo>
                      <a:pt x="148" y="307"/>
                    </a:lnTo>
                    <a:lnTo>
                      <a:pt x="168" y="311"/>
                    </a:lnTo>
                    <a:lnTo>
                      <a:pt x="188" y="315"/>
                    </a:lnTo>
                    <a:lnTo>
                      <a:pt x="209" y="318"/>
                    </a:lnTo>
                    <a:lnTo>
                      <a:pt x="230" y="321"/>
                    </a:lnTo>
                    <a:lnTo>
                      <a:pt x="251" y="323"/>
                    </a:lnTo>
                    <a:lnTo>
                      <a:pt x="272" y="325"/>
                    </a:lnTo>
                    <a:lnTo>
                      <a:pt x="294" y="327"/>
                    </a:lnTo>
                    <a:lnTo>
                      <a:pt x="315" y="328"/>
                    </a:lnTo>
                    <a:lnTo>
                      <a:pt x="336" y="329"/>
                    </a:lnTo>
                    <a:lnTo>
                      <a:pt x="358" y="330"/>
                    </a:lnTo>
                    <a:lnTo>
                      <a:pt x="378" y="331"/>
                    </a:lnTo>
                    <a:lnTo>
                      <a:pt x="386" y="331"/>
                    </a:lnTo>
                    <a:lnTo>
                      <a:pt x="391" y="329"/>
                    </a:lnTo>
                    <a:lnTo>
                      <a:pt x="396" y="325"/>
                    </a:lnTo>
                    <a:lnTo>
                      <a:pt x="399" y="321"/>
                    </a:lnTo>
                    <a:lnTo>
                      <a:pt x="399" y="316"/>
                    </a:lnTo>
                    <a:lnTo>
                      <a:pt x="396" y="312"/>
                    </a:lnTo>
                    <a:lnTo>
                      <a:pt x="390" y="309"/>
                    </a:lnTo>
                    <a:lnTo>
                      <a:pt x="383" y="307"/>
                    </a:lnTo>
                    <a:lnTo>
                      <a:pt x="364" y="304"/>
                    </a:lnTo>
                    <a:lnTo>
                      <a:pt x="345" y="302"/>
                    </a:lnTo>
                    <a:lnTo>
                      <a:pt x="326" y="299"/>
                    </a:lnTo>
                    <a:lnTo>
                      <a:pt x="306" y="297"/>
                    </a:lnTo>
                    <a:lnTo>
                      <a:pt x="287" y="295"/>
                    </a:lnTo>
                    <a:lnTo>
                      <a:pt x="268" y="293"/>
                    </a:lnTo>
                    <a:lnTo>
                      <a:pt x="248" y="291"/>
                    </a:lnTo>
                    <a:lnTo>
                      <a:pt x="229" y="288"/>
                    </a:lnTo>
                    <a:lnTo>
                      <a:pt x="210" y="286"/>
                    </a:lnTo>
                    <a:lnTo>
                      <a:pt x="191" y="283"/>
                    </a:lnTo>
                    <a:lnTo>
                      <a:pt x="172" y="279"/>
                    </a:lnTo>
                    <a:lnTo>
                      <a:pt x="153" y="276"/>
                    </a:lnTo>
                    <a:lnTo>
                      <a:pt x="136" y="271"/>
                    </a:lnTo>
                    <a:lnTo>
                      <a:pt x="117" y="266"/>
                    </a:lnTo>
                    <a:lnTo>
                      <a:pt x="100" y="261"/>
                    </a:lnTo>
                    <a:lnTo>
                      <a:pt x="82" y="254"/>
                    </a:lnTo>
                    <a:lnTo>
                      <a:pt x="68" y="247"/>
                    </a:lnTo>
                    <a:lnTo>
                      <a:pt x="56" y="238"/>
                    </a:lnTo>
                    <a:lnTo>
                      <a:pt x="48" y="228"/>
                    </a:lnTo>
                    <a:lnTo>
                      <a:pt x="43" y="216"/>
                    </a:lnTo>
                    <a:lnTo>
                      <a:pt x="42" y="204"/>
                    </a:lnTo>
                    <a:lnTo>
                      <a:pt x="43" y="189"/>
                    </a:lnTo>
                    <a:lnTo>
                      <a:pt x="48" y="175"/>
                    </a:lnTo>
                    <a:lnTo>
                      <a:pt x="53" y="164"/>
                    </a:lnTo>
                    <a:lnTo>
                      <a:pt x="64" y="149"/>
                    </a:lnTo>
                    <a:lnTo>
                      <a:pt x="75" y="134"/>
                    </a:lnTo>
                    <a:lnTo>
                      <a:pt x="88" y="121"/>
                    </a:lnTo>
                    <a:lnTo>
                      <a:pt x="103" y="109"/>
                    </a:lnTo>
                    <a:lnTo>
                      <a:pt x="117" y="97"/>
                    </a:lnTo>
                    <a:lnTo>
                      <a:pt x="133" y="85"/>
                    </a:lnTo>
                    <a:lnTo>
                      <a:pt x="152" y="73"/>
                    </a:lnTo>
                    <a:lnTo>
                      <a:pt x="171" y="61"/>
                    </a:lnTo>
                    <a:lnTo>
                      <a:pt x="190" y="51"/>
                    </a:lnTo>
                    <a:lnTo>
                      <a:pt x="214" y="42"/>
                    </a:lnTo>
                    <a:lnTo>
                      <a:pt x="242" y="33"/>
                    </a:lnTo>
                    <a:lnTo>
                      <a:pt x="270" y="25"/>
                    </a:lnTo>
                    <a:lnTo>
                      <a:pt x="294" y="18"/>
                    </a:lnTo>
                    <a:lnTo>
                      <a:pt x="315" y="12"/>
                    </a:lnTo>
                    <a:lnTo>
                      <a:pt x="328" y="6"/>
                    </a:lnTo>
                    <a:lnTo>
                      <a:pt x="332" y="2"/>
                    </a:lnTo>
                    <a:lnTo>
                      <a:pt x="317" y="0"/>
                    </a:lnTo>
                    <a:lnTo>
                      <a:pt x="297" y="1"/>
                    </a:lnTo>
                    <a:lnTo>
                      <a:pt x="274" y="4"/>
                    </a:lnTo>
                    <a:lnTo>
                      <a:pt x="249" y="9"/>
                    </a:lnTo>
                    <a:lnTo>
                      <a:pt x="223" y="16"/>
                    </a:lnTo>
                    <a:lnTo>
                      <a:pt x="198" y="24"/>
                    </a:lnTo>
                    <a:lnTo>
                      <a:pt x="175" y="33"/>
                    </a:lnTo>
                    <a:lnTo>
                      <a:pt x="155" y="4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7" name="Freeform 68">
                <a:extLst>
                  <a:ext uri="{FF2B5EF4-FFF2-40B4-BE49-F238E27FC236}">
                    <a16:creationId xmlns:a16="http://schemas.microsoft.com/office/drawing/2014/main" id="{31C89BAD-CC5A-4B24-B687-14D295DA8256}"/>
                  </a:ext>
                </a:extLst>
              </p:cNvPr>
              <p:cNvSpPr/>
              <p:nvPr/>
            </p:nvSpPr>
            <p:spPr bwMode="auto">
              <a:xfrm>
                <a:off x="1419" y="2206"/>
                <a:ext cx="116" cy="110"/>
              </a:xfrm>
              <a:custGeom>
                <a:avLst/>
                <a:gdLst>
                  <a:gd name="T0" fmla="*/ 0 w 350"/>
                  <a:gd name="T1" fmla="*/ 0 h 221"/>
                  <a:gd name="T2" fmla="*/ 0 w 350"/>
                  <a:gd name="T3" fmla="*/ 0 h 221"/>
                  <a:gd name="T4" fmla="*/ 0 w 350"/>
                  <a:gd name="T5" fmla="*/ 0 h 221"/>
                  <a:gd name="T6" fmla="*/ 0 w 350"/>
                  <a:gd name="T7" fmla="*/ 0 h 221"/>
                  <a:gd name="T8" fmla="*/ 0 w 350"/>
                  <a:gd name="T9" fmla="*/ 0 h 221"/>
                  <a:gd name="T10" fmla="*/ 0 w 350"/>
                  <a:gd name="T11" fmla="*/ 0 h 221"/>
                  <a:gd name="T12" fmla="*/ 0 w 350"/>
                  <a:gd name="T13" fmla="*/ 0 h 221"/>
                  <a:gd name="T14" fmla="*/ 0 w 350"/>
                  <a:gd name="T15" fmla="*/ 0 h 221"/>
                  <a:gd name="T16" fmla="*/ 0 w 350"/>
                  <a:gd name="T17" fmla="*/ 0 h 221"/>
                  <a:gd name="T18" fmla="*/ 0 w 350"/>
                  <a:gd name="T19" fmla="*/ 0 h 221"/>
                  <a:gd name="T20" fmla="*/ 0 w 350"/>
                  <a:gd name="T21" fmla="*/ 0 h 221"/>
                  <a:gd name="T22" fmla="*/ 0 w 350"/>
                  <a:gd name="T23" fmla="*/ 0 h 221"/>
                  <a:gd name="T24" fmla="*/ 0 w 350"/>
                  <a:gd name="T25" fmla="*/ 0 h 221"/>
                  <a:gd name="T26" fmla="*/ 0 w 350"/>
                  <a:gd name="T27" fmla="*/ 0 h 221"/>
                  <a:gd name="T28" fmla="*/ 0 w 350"/>
                  <a:gd name="T29" fmla="*/ 0 h 221"/>
                  <a:gd name="T30" fmla="*/ 0 w 350"/>
                  <a:gd name="T31" fmla="*/ 0 h 221"/>
                  <a:gd name="T32" fmla="*/ 0 w 350"/>
                  <a:gd name="T33" fmla="*/ 0 h 221"/>
                  <a:gd name="T34" fmla="*/ 0 w 350"/>
                  <a:gd name="T35" fmla="*/ 0 h 221"/>
                  <a:gd name="T36" fmla="*/ 0 w 350"/>
                  <a:gd name="T37" fmla="*/ 0 h 221"/>
                  <a:gd name="T38" fmla="*/ 0 w 350"/>
                  <a:gd name="T39" fmla="*/ 0 h 221"/>
                  <a:gd name="T40" fmla="*/ 0 w 350"/>
                  <a:gd name="T41" fmla="*/ 0 h 221"/>
                  <a:gd name="T42" fmla="*/ 0 w 350"/>
                  <a:gd name="T43" fmla="*/ 0 h 221"/>
                  <a:gd name="T44" fmla="*/ 0 w 350"/>
                  <a:gd name="T45" fmla="*/ 0 h 221"/>
                  <a:gd name="T46" fmla="*/ 0 w 350"/>
                  <a:gd name="T47" fmla="*/ 0 h 221"/>
                  <a:gd name="T48" fmla="*/ 0 w 350"/>
                  <a:gd name="T49" fmla="*/ 0 h 221"/>
                  <a:gd name="T50" fmla="*/ 0 w 350"/>
                  <a:gd name="T51" fmla="*/ 0 h 221"/>
                  <a:gd name="T52" fmla="*/ 0 w 350"/>
                  <a:gd name="T53" fmla="*/ 0 h 221"/>
                  <a:gd name="T54" fmla="*/ 0 w 350"/>
                  <a:gd name="T55" fmla="*/ 0 h 221"/>
                  <a:gd name="T56" fmla="*/ 0 w 350"/>
                  <a:gd name="T57" fmla="*/ 0 h 221"/>
                  <a:gd name="T58" fmla="*/ 0 w 350"/>
                  <a:gd name="T59" fmla="*/ 0 h 221"/>
                  <a:gd name="T60" fmla="*/ 0 w 350"/>
                  <a:gd name="T61" fmla="*/ 0 h 221"/>
                  <a:gd name="T62" fmla="*/ 0 w 350"/>
                  <a:gd name="T63" fmla="*/ 0 h 221"/>
                  <a:gd name="T64" fmla="*/ 0 w 350"/>
                  <a:gd name="T65" fmla="*/ 0 h 221"/>
                  <a:gd name="T66" fmla="*/ 0 w 350"/>
                  <a:gd name="T67" fmla="*/ 0 h 221"/>
                  <a:gd name="T68" fmla="*/ 0 w 350"/>
                  <a:gd name="T69" fmla="*/ 0 h 221"/>
                  <a:gd name="T70" fmla="*/ 0 w 350"/>
                  <a:gd name="T71" fmla="*/ 0 h 221"/>
                  <a:gd name="T72" fmla="*/ 0 w 350"/>
                  <a:gd name="T73" fmla="*/ 0 h 221"/>
                  <a:gd name="T74" fmla="*/ 0 w 350"/>
                  <a:gd name="T75" fmla="*/ 0 h 221"/>
                  <a:gd name="T76" fmla="*/ 0 w 350"/>
                  <a:gd name="T77" fmla="*/ 0 h 221"/>
                  <a:gd name="T78" fmla="*/ 0 w 350"/>
                  <a:gd name="T79" fmla="*/ 0 h 221"/>
                  <a:gd name="T80" fmla="*/ 0 w 350"/>
                  <a:gd name="T81" fmla="*/ 0 h 221"/>
                  <a:gd name="T82" fmla="*/ 0 w 350"/>
                  <a:gd name="T83" fmla="*/ 0 h 221"/>
                  <a:gd name="T84" fmla="*/ 0 w 350"/>
                  <a:gd name="T85" fmla="*/ 0 h 221"/>
                  <a:gd name="T86" fmla="*/ 0 w 350"/>
                  <a:gd name="T87" fmla="*/ 0 h 221"/>
                  <a:gd name="T88" fmla="*/ 0 w 350"/>
                  <a:gd name="T89" fmla="*/ 0 h 221"/>
                  <a:gd name="T90" fmla="*/ 0 w 350"/>
                  <a:gd name="T91" fmla="*/ 0 h 221"/>
                  <a:gd name="T92" fmla="*/ 0 w 350"/>
                  <a:gd name="T93" fmla="*/ 0 h 221"/>
                  <a:gd name="T94" fmla="*/ 0 w 350"/>
                  <a:gd name="T95" fmla="*/ 0 h 221"/>
                  <a:gd name="T96" fmla="*/ 0 w 350"/>
                  <a:gd name="T97" fmla="*/ 0 h 221"/>
                  <a:gd name="T98" fmla="*/ 0 w 350"/>
                  <a:gd name="T99" fmla="*/ 0 h 221"/>
                  <a:gd name="T100" fmla="*/ 0 w 350"/>
                  <a:gd name="T101" fmla="*/ 0 h 221"/>
                  <a:gd name="T102" fmla="*/ 0 w 350"/>
                  <a:gd name="T103" fmla="*/ 0 h 221"/>
                  <a:gd name="T104" fmla="*/ 0 w 350"/>
                  <a:gd name="T105" fmla="*/ 0 h 221"/>
                  <a:gd name="T106" fmla="*/ 0 w 350"/>
                  <a:gd name="T107" fmla="*/ 0 h 221"/>
                  <a:gd name="T108" fmla="*/ 0 w 350"/>
                  <a:gd name="T109" fmla="*/ 0 h 221"/>
                  <a:gd name="T110" fmla="*/ 0 w 350"/>
                  <a:gd name="T111" fmla="*/ 0 h 221"/>
                  <a:gd name="T112" fmla="*/ 0 w 350"/>
                  <a:gd name="T113" fmla="*/ 0 h 221"/>
                  <a:gd name="T114" fmla="*/ 0 w 350"/>
                  <a:gd name="T115" fmla="*/ 0 h 221"/>
                  <a:gd name="T116" fmla="*/ 0 w 350"/>
                  <a:gd name="T117" fmla="*/ 0 h 221"/>
                  <a:gd name="T118" fmla="*/ 0 w 350"/>
                  <a:gd name="T119" fmla="*/ 0 h 221"/>
                  <a:gd name="T120" fmla="*/ 0 w 350"/>
                  <a:gd name="T121" fmla="*/ 0 h 2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0"/>
                  <a:gd name="T184" fmla="*/ 0 h 221"/>
                  <a:gd name="T185" fmla="*/ 350 w 350"/>
                  <a:gd name="T186" fmla="*/ 221 h 22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0" h="221">
                    <a:moveTo>
                      <a:pt x="290" y="68"/>
                    </a:moveTo>
                    <a:lnTo>
                      <a:pt x="306" y="80"/>
                    </a:lnTo>
                    <a:lnTo>
                      <a:pt x="316" y="94"/>
                    </a:lnTo>
                    <a:lnTo>
                      <a:pt x="321" y="109"/>
                    </a:lnTo>
                    <a:lnTo>
                      <a:pt x="321" y="125"/>
                    </a:lnTo>
                    <a:lnTo>
                      <a:pt x="318" y="138"/>
                    </a:lnTo>
                    <a:lnTo>
                      <a:pt x="312" y="149"/>
                    </a:lnTo>
                    <a:lnTo>
                      <a:pt x="302" y="160"/>
                    </a:lnTo>
                    <a:lnTo>
                      <a:pt x="292" y="169"/>
                    </a:lnTo>
                    <a:lnTo>
                      <a:pt x="279" y="179"/>
                    </a:lnTo>
                    <a:lnTo>
                      <a:pt x="266" y="187"/>
                    </a:lnTo>
                    <a:lnTo>
                      <a:pt x="253" y="196"/>
                    </a:lnTo>
                    <a:lnTo>
                      <a:pt x="240" y="205"/>
                    </a:lnTo>
                    <a:lnTo>
                      <a:pt x="237" y="209"/>
                    </a:lnTo>
                    <a:lnTo>
                      <a:pt x="237" y="212"/>
                    </a:lnTo>
                    <a:lnTo>
                      <a:pt x="237" y="215"/>
                    </a:lnTo>
                    <a:lnTo>
                      <a:pt x="240" y="218"/>
                    </a:lnTo>
                    <a:lnTo>
                      <a:pt x="244" y="220"/>
                    </a:lnTo>
                    <a:lnTo>
                      <a:pt x="250" y="221"/>
                    </a:lnTo>
                    <a:lnTo>
                      <a:pt x="254" y="220"/>
                    </a:lnTo>
                    <a:lnTo>
                      <a:pt x="258" y="218"/>
                    </a:lnTo>
                    <a:lnTo>
                      <a:pt x="287" y="204"/>
                    </a:lnTo>
                    <a:lnTo>
                      <a:pt x="312" y="187"/>
                    </a:lnTo>
                    <a:lnTo>
                      <a:pt x="331" y="168"/>
                    </a:lnTo>
                    <a:lnTo>
                      <a:pt x="344" y="146"/>
                    </a:lnTo>
                    <a:lnTo>
                      <a:pt x="350" y="124"/>
                    </a:lnTo>
                    <a:lnTo>
                      <a:pt x="347" y="101"/>
                    </a:lnTo>
                    <a:lnTo>
                      <a:pt x="335" y="80"/>
                    </a:lnTo>
                    <a:lnTo>
                      <a:pt x="312" y="61"/>
                    </a:lnTo>
                    <a:lnTo>
                      <a:pt x="295" y="50"/>
                    </a:lnTo>
                    <a:lnTo>
                      <a:pt x="274" y="42"/>
                    </a:lnTo>
                    <a:lnTo>
                      <a:pt x="253" y="34"/>
                    </a:lnTo>
                    <a:lnTo>
                      <a:pt x="228" y="27"/>
                    </a:lnTo>
                    <a:lnTo>
                      <a:pt x="203" y="20"/>
                    </a:lnTo>
                    <a:lnTo>
                      <a:pt x="179" y="15"/>
                    </a:lnTo>
                    <a:lnTo>
                      <a:pt x="152" y="11"/>
                    </a:lnTo>
                    <a:lnTo>
                      <a:pt x="128" y="7"/>
                    </a:lnTo>
                    <a:lnTo>
                      <a:pt x="103" y="4"/>
                    </a:lnTo>
                    <a:lnTo>
                      <a:pt x="81" y="2"/>
                    </a:lnTo>
                    <a:lnTo>
                      <a:pt x="60" y="0"/>
                    </a:lnTo>
                    <a:lnTo>
                      <a:pt x="42" y="0"/>
                    </a:lnTo>
                    <a:lnTo>
                      <a:pt x="26" y="0"/>
                    </a:lnTo>
                    <a:lnTo>
                      <a:pt x="13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15" y="6"/>
                    </a:lnTo>
                    <a:lnTo>
                      <a:pt x="29" y="7"/>
                    </a:lnTo>
                    <a:lnTo>
                      <a:pt x="47" y="9"/>
                    </a:lnTo>
                    <a:lnTo>
                      <a:pt x="64" y="11"/>
                    </a:lnTo>
                    <a:lnTo>
                      <a:pt x="81" y="14"/>
                    </a:lnTo>
                    <a:lnTo>
                      <a:pt x="102" y="16"/>
                    </a:lnTo>
                    <a:lnTo>
                      <a:pt x="121" y="19"/>
                    </a:lnTo>
                    <a:lnTo>
                      <a:pt x="141" y="22"/>
                    </a:lnTo>
                    <a:lnTo>
                      <a:pt x="160" y="26"/>
                    </a:lnTo>
                    <a:lnTo>
                      <a:pt x="180" y="30"/>
                    </a:lnTo>
                    <a:lnTo>
                      <a:pt x="200" y="34"/>
                    </a:lnTo>
                    <a:lnTo>
                      <a:pt x="219" y="39"/>
                    </a:lnTo>
                    <a:lnTo>
                      <a:pt x="238" y="45"/>
                    </a:lnTo>
                    <a:lnTo>
                      <a:pt x="257" y="53"/>
                    </a:lnTo>
                    <a:lnTo>
                      <a:pt x="274" y="60"/>
                    </a:lnTo>
                    <a:lnTo>
                      <a:pt x="290" y="6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8" name="Freeform 69">
                <a:extLst>
                  <a:ext uri="{FF2B5EF4-FFF2-40B4-BE49-F238E27FC236}">
                    <a16:creationId xmlns:a16="http://schemas.microsoft.com/office/drawing/2014/main" id="{B911159A-1AE2-4AD8-9F8E-D2D446BD05BC}"/>
                  </a:ext>
                </a:extLst>
              </p:cNvPr>
              <p:cNvSpPr/>
              <p:nvPr/>
            </p:nvSpPr>
            <p:spPr bwMode="auto">
              <a:xfrm>
                <a:off x="1181" y="2256"/>
                <a:ext cx="48" cy="105"/>
              </a:xfrm>
              <a:custGeom>
                <a:avLst/>
                <a:gdLst>
                  <a:gd name="T0" fmla="*/ 0 w 142"/>
                  <a:gd name="T1" fmla="*/ 1 h 208"/>
                  <a:gd name="T2" fmla="*/ 0 w 142"/>
                  <a:gd name="T3" fmla="*/ 1 h 208"/>
                  <a:gd name="T4" fmla="*/ 0 w 142"/>
                  <a:gd name="T5" fmla="*/ 1 h 208"/>
                  <a:gd name="T6" fmla="*/ 0 w 142"/>
                  <a:gd name="T7" fmla="*/ 1 h 208"/>
                  <a:gd name="T8" fmla="*/ 0 w 142"/>
                  <a:gd name="T9" fmla="*/ 1 h 208"/>
                  <a:gd name="T10" fmla="*/ 0 w 142"/>
                  <a:gd name="T11" fmla="*/ 1 h 208"/>
                  <a:gd name="T12" fmla="*/ 0 w 142"/>
                  <a:gd name="T13" fmla="*/ 1 h 208"/>
                  <a:gd name="T14" fmla="*/ 0 w 142"/>
                  <a:gd name="T15" fmla="*/ 1 h 208"/>
                  <a:gd name="T16" fmla="*/ 0 w 142"/>
                  <a:gd name="T17" fmla="*/ 1 h 208"/>
                  <a:gd name="T18" fmla="*/ 0 w 142"/>
                  <a:gd name="T19" fmla="*/ 1 h 208"/>
                  <a:gd name="T20" fmla="*/ 0 w 142"/>
                  <a:gd name="T21" fmla="*/ 1 h 208"/>
                  <a:gd name="T22" fmla="*/ 0 w 142"/>
                  <a:gd name="T23" fmla="*/ 1 h 208"/>
                  <a:gd name="T24" fmla="*/ 0 w 142"/>
                  <a:gd name="T25" fmla="*/ 1 h 208"/>
                  <a:gd name="T26" fmla="*/ 0 w 142"/>
                  <a:gd name="T27" fmla="*/ 1 h 208"/>
                  <a:gd name="T28" fmla="*/ 0 w 142"/>
                  <a:gd name="T29" fmla="*/ 1 h 208"/>
                  <a:gd name="T30" fmla="*/ 0 w 142"/>
                  <a:gd name="T31" fmla="*/ 1 h 208"/>
                  <a:gd name="T32" fmla="*/ 0 w 142"/>
                  <a:gd name="T33" fmla="*/ 1 h 208"/>
                  <a:gd name="T34" fmla="*/ 0 w 142"/>
                  <a:gd name="T35" fmla="*/ 1 h 208"/>
                  <a:gd name="T36" fmla="*/ 0 w 142"/>
                  <a:gd name="T37" fmla="*/ 1 h 208"/>
                  <a:gd name="T38" fmla="*/ 0 w 142"/>
                  <a:gd name="T39" fmla="*/ 1 h 208"/>
                  <a:gd name="T40" fmla="*/ 0 w 142"/>
                  <a:gd name="T41" fmla="*/ 1 h 208"/>
                  <a:gd name="T42" fmla="*/ 0 w 142"/>
                  <a:gd name="T43" fmla="*/ 1 h 208"/>
                  <a:gd name="T44" fmla="*/ 0 w 142"/>
                  <a:gd name="T45" fmla="*/ 1 h 208"/>
                  <a:gd name="T46" fmla="*/ 0 w 142"/>
                  <a:gd name="T47" fmla="*/ 1 h 208"/>
                  <a:gd name="T48" fmla="*/ 0 w 142"/>
                  <a:gd name="T49" fmla="*/ 1 h 208"/>
                  <a:gd name="T50" fmla="*/ 0 w 142"/>
                  <a:gd name="T51" fmla="*/ 1 h 208"/>
                  <a:gd name="T52" fmla="*/ 0 w 142"/>
                  <a:gd name="T53" fmla="*/ 1 h 208"/>
                  <a:gd name="T54" fmla="*/ 0 w 142"/>
                  <a:gd name="T55" fmla="*/ 1 h 208"/>
                  <a:gd name="T56" fmla="*/ 0 w 142"/>
                  <a:gd name="T57" fmla="*/ 1 h 208"/>
                  <a:gd name="T58" fmla="*/ 0 w 142"/>
                  <a:gd name="T59" fmla="*/ 1 h 208"/>
                  <a:gd name="T60" fmla="*/ 0 w 142"/>
                  <a:gd name="T61" fmla="*/ 1 h 208"/>
                  <a:gd name="T62" fmla="*/ 0 w 142"/>
                  <a:gd name="T63" fmla="*/ 1 h 208"/>
                  <a:gd name="T64" fmla="*/ 0 w 142"/>
                  <a:gd name="T65" fmla="*/ 1 h 208"/>
                  <a:gd name="T66" fmla="*/ 0 w 142"/>
                  <a:gd name="T67" fmla="*/ 0 h 208"/>
                  <a:gd name="T68" fmla="*/ 0 w 142"/>
                  <a:gd name="T69" fmla="*/ 1 h 208"/>
                  <a:gd name="T70" fmla="*/ 0 w 142"/>
                  <a:gd name="T71" fmla="*/ 1 h 208"/>
                  <a:gd name="T72" fmla="*/ 0 w 142"/>
                  <a:gd name="T73" fmla="*/ 1 h 208"/>
                  <a:gd name="T74" fmla="*/ 0 w 142"/>
                  <a:gd name="T75" fmla="*/ 1 h 208"/>
                  <a:gd name="T76" fmla="*/ 0 w 142"/>
                  <a:gd name="T77" fmla="*/ 1 h 208"/>
                  <a:gd name="T78" fmla="*/ 0 w 142"/>
                  <a:gd name="T79" fmla="*/ 1 h 208"/>
                  <a:gd name="T80" fmla="*/ 0 w 142"/>
                  <a:gd name="T81" fmla="*/ 1 h 20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2"/>
                  <a:gd name="T124" fmla="*/ 0 h 208"/>
                  <a:gd name="T125" fmla="*/ 142 w 142"/>
                  <a:gd name="T126" fmla="*/ 208 h 20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2" h="208">
                    <a:moveTo>
                      <a:pt x="0" y="114"/>
                    </a:moveTo>
                    <a:lnTo>
                      <a:pt x="0" y="131"/>
                    </a:lnTo>
                    <a:lnTo>
                      <a:pt x="6" y="147"/>
                    </a:lnTo>
                    <a:lnTo>
                      <a:pt x="16" y="162"/>
                    </a:lnTo>
                    <a:lnTo>
                      <a:pt x="30" y="175"/>
                    </a:lnTo>
                    <a:lnTo>
                      <a:pt x="48" y="186"/>
                    </a:lnTo>
                    <a:lnTo>
                      <a:pt x="68" y="196"/>
                    </a:lnTo>
                    <a:lnTo>
                      <a:pt x="91" y="203"/>
                    </a:lnTo>
                    <a:lnTo>
                      <a:pt x="114" y="207"/>
                    </a:lnTo>
                    <a:lnTo>
                      <a:pt x="122" y="208"/>
                    </a:lnTo>
                    <a:lnTo>
                      <a:pt x="129" y="206"/>
                    </a:lnTo>
                    <a:lnTo>
                      <a:pt x="135" y="203"/>
                    </a:lnTo>
                    <a:lnTo>
                      <a:pt x="138" y="199"/>
                    </a:lnTo>
                    <a:lnTo>
                      <a:pt x="138" y="194"/>
                    </a:lnTo>
                    <a:lnTo>
                      <a:pt x="136" y="189"/>
                    </a:lnTo>
                    <a:lnTo>
                      <a:pt x="132" y="185"/>
                    </a:lnTo>
                    <a:lnTo>
                      <a:pt x="125" y="183"/>
                    </a:lnTo>
                    <a:lnTo>
                      <a:pt x="101" y="177"/>
                    </a:lnTo>
                    <a:lnTo>
                      <a:pt x="80" y="169"/>
                    </a:lnTo>
                    <a:lnTo>
                      <a:pt x="62" y="158"/>
                    </a:lnTo>
                    <a:lnTo>
                      <a:pt x="49" y="146"/>
                    </a:lnTo>
                    <a:lnTo>
                      <a:pt x="40" y="131"/>
                    </a:lnTo>
                    <a:lnTo>
                      <a:pt x="36" y="115"/>
                    </a:lnTo>
                    <a:lnTo>
                      <a:pt x="36" y="97"/>
                    </a:lnTo>
                    <a:lnTo>
                      <a:pt x="43" y="79"/>
                    </a:lnTo>
                    <a:lnTo>
                      <a:pt x="52" y="66"/>
                    </a:lnTo>
                    <a:lnTo>
                      <a:pt x="64" y="54"/>
                    </a:lnTo>
                    <a:lnTo>
                      <a:pt x="77" y="43"/>
                    </a:lnTo>
                    <a:lnTo>
                      <a:pt x="91" y="33"/>
                    </a:lnTo>
                    <a:lnTo>
                      <a:pt x="104" y="24"/>
                    </a:lnTo>
                    <a:lnTo>
                      <a:pt x="119" y="16"/>
                    </a:lnTo>
                    <a:lnTo>
                      <a:pt x="132" y="8"/>
                    </a:lnTo>
                    <a:lnTo>
                      <a:pt x="142" y="1"/>
                    </a:lnTo>
                    <a:lnTo>
                      <a:pt x="132" y="0"/>
                    </a:lnTo>
                    <a:lnTo>
                      <a:pt x="116" y="5"/>
                    </a:lnTo>
                    <a:lnTo>
                      <a:pt x="94" y="16"/>
                    </a:lnTo>
                    <a:lnTo>
                      <a:pt x="69" y="31"/>
                    </a:lnTo>
                    <a:lnTo>
                      <a:pt x="46" y="50"/>
                    </a:lnTo>
                    <a:lnTo>
                      <a:pt x="24" y="70"/>
                    </a:lnTo>
                    <a:lnTo>
                      <a:pt x="9" y="92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9" name="Freeform 70">
                <a:extLst>
                  <a:ext uri="{FF2B5EF4-FFF2-40B4-BE49-F238E27FC236}">
                    <a16:creationId xmlns:a16="http://schemas.microsoft.com/office/drawing/2014/main" id="{7D739153-62AF-4DA4-981E-AD9CA578C505}"/>
                  </a:ext>
                </a:extLst>
              </p:cNvPr>
              <p:cNvSpPr/>
              <p:nvPr/>
            </p:nvSpPr>
            <p:spPr bwMode="auto">
              <a:xfrm>
                <a:off x="1515" y="2198"/>
                <a:ext cx="101" cy="136"/>
              </a:xfrm>
              <a:custGeom>
                <a:avLst/>
                <a:gdLst>
                  <a:gd name="T0" fmla="*/ 0 w 304"/>
                  <a:gd name="T1" fmla="*/ 1 h 272"/>
                  <a:gd name="T2" fmla="*/ 0 w 304"/>
                  <a:gd name="T3" fmla="*/ 1 h 272"/>
                  <a:gd name="T4" fmla="*/ 0 w 304"/>
                  <a:gd name="T5" fmla="*/ 1 h 272"/>
                  <a:gd name="T6" fmla="*/ 0 w 304"/>
                  <a:gd name="T7" fmla="*/ 1 h 272"/>
                  <a:gd name="T8" fmla="*/ 0 w 304"/>
                  <a:gd name="T9" fmla="*/ 1 h 272"/>
                  <a:gd name="T10" fmla="*/ 0 w 304"/>
                  <a:gd name="T11" fmla="*/ 1 h 272"/>
                  <a:gd name="T12" fmla="*/ 0 w 304"/>
                  <a:gd name="T13" fmla="*/ 1 h 272"/>
                  <a:gd name="T14" fmla="*/ 0 w 304"/>
                  <a:gd name="T15" fmla="*/ 1 h 272"/>
                  <a:gd name="T16" fmla="*/ 0 w 304"/>
                  <a:gd name="T17" fmla="*/ 1 h 272"/>
                  <a:gd name="T18" fmla="*/ 0 w 304"/>
                  <a:gd name="T19" fmla="*/ 1 h 272"/>
                  <a:gd name="T20" fmla="*/ 0 w 304"/>
                  <a:gd name="T21" fmla="*/ 1 h 272"/>
                  <a:gd name="T22" fmla="*/ 0 w 304"/>
                  <a:gd name="T23" fmla="*/ 1 h 272"/>
                  <a:gd name="T24" fmla="*/ 0 w 304"/>
                  <a:gd name="T25" fmla="*/ 1 h 272"/>
                  <a:gd name="T26" fmla="*/ 0 w 304"/>
                  <a:gd name="T27" fmla="*/ 1 h 272"/>
                  <a:gd name="T28" fmla="*/ 0 w 304"/>
                  <a:gd name="T29" fmla="*/ 1 h 272"/>
                  <a:gd name="T30" fmla="*/ 0 w 304"/>
                  <a:gd name="T31" fmla="*/ 1 h 272"/>
                  <a:gd name="T32" fmla="*/ 0 w 304"/>
                  <a:gd name="T33" fmla="*/ 1 h 272"/>
                  <a:gd name="T34" fmla="*/ 0 w 304"/>
                  <a:gd name="T35" fmla="*/ 1 h 272"/>
                  <a:gd name="T36" fmla="*/ 0 w 304"/>
                  <a:gd name="T37" fmla="*/ 1 h 272"/>
                  <a:gd name="T38" fmla="*/ 0 w 304"/>
                  <a:gd name="T39" fmla="*/ 1 h 272"/>
                  <a:gd name="T40" fmla="*/ 0 w 304"/>
                  <a:gd name="T41" fmla="*/ 1 h 272"/>
                  <a:gd name="T42" fmla="*/ 0 w 304"/>
                  <a:gd name="T43" fmla="*/ 1 h 272"/>
                  <a:gd name="T44" fmla="*/ 0 w 304"/>
                  <a:gd name="T45" fmla="*/ 1 h 272"/>
                  <a:gd name="T46" fmla="*/ 0 w 304"/>
                  <a:gd name="T47" fmla="*/ 1 h 272"/>
                  <a:gd name="T48" fmla="*/ 0 w 304"/>
                  <a:gd name="T49" fmla="*/ 1 h 272"/>
                  <a:gd name="T50" fmla="*/ 0 w 304"/>
                  <a:gd name="T51" fmla="*/ 1 h 272"/>
                  <a:gd name="T52" fmla="*/ 0 w 304"/>
                  <a:gd name="T53" fmla="*/ 1 h 272"/>
                  <a:gd name="T54" fmla="*/ 0 w 304"/>
                  <a:gd name="T55" fmla="*/ 1 h 272"/>
                  <a:gd name="T56" fmla="*/ 0 w 304"/>
                  <a:gd name="T57" fmla="*/ 1 h 272"/>
                  <a:gd name="T58" fmla="*/ 0 w 304"/>
                  <a:gd name="T59" fmla="*/ 1 h 272"/>
                  <a:gd name="T60" fmla="*/ 0 w 304"/>
                  <a:gd name="T61" fmla="*/ 1 h 272"/>
                  <a:gd name="T62" fmla="*/ 0 w 304"/>
                  <a:gd name="T63" fmla="*/ 1 h 272"/>
                  <a:gd name="T64" fmla="*/ 0 w 304"/>
                  <a:gd name="T65" fmla="*/ 1 h 272"/>
                  <a:gd name="T66" fmla="*/ 0 w 304"/>
                  <a:gd name="T67" fmla="*/ 1 h 272"/>
                  <a:gd name="T68" fmla="*/ 0 w 304"/>
                  <a:gd name="T69" fmla="*/ 1 h 272"/>
                  <a:gd name="T70" fmla="*/ 0 w 304"/>
                  <a:gd name="T71" fmla="*/ 1 h 272"/>
                  <a:gd name="T72" fmla="*/ 0 w 304"/>
                  <a:gd name="T73" fmla="*/ 1 h 272"/>
                  <a:gd name="T74" fmla="*/ 0 w 304"/>
                  <a:gd name="T75" fmla="*/ 1 h 27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4"/>
                  <a:gd name="T115" fmla="*/ 0 h 272"/>
                  <a:gd name="T116" fmla="*/ 304 w 304"/>
                  <a:gd name="T117" fmla="*/ 272 h 27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4" h="272">
                    <a:moveTo>
                      <a:pt x="246" y="102"/>
                    </a:moveTo>
                    <a:lnTo>
                      <a:pt x="257" y="109"/>
                    </a:lnTo>
                    <a:lnTo>
                      <a:pt x="265" y="117"/>
                    </a:lnTo>
                    <a:lnTo>
                      <a:pt x="271" y="126"/>
                    </a:lnTo>
                    <a:lnTo>
                      <a:pt x="277" y="135"/>
                    </a:lnTo>
                    <a:lnTo>
                      <a:pt x="278" y="144"/>
                    </a:lnTo>
                    <a:lnTo>
                      <a:pt x="278" y="154"/>
                    </a:lnTo>
                    <a:lnTo>
                      <a:pt x="274" y="164"/>
                    </a:lnTo>
                    <a:lnTo>
                      <a:pt x="268" y="173"/>
                    </a:lnTo>
                    <a:lnTo>
                      <a:pt x="258" y="183"/>
                    </a:lnTo>
                    <a:lnTo>
                      <a:pt x="246" y="192"/>
                    </a:lnTo>
                    <a:lnTo>
                      <a:pt x="233" y="200"/>
                    </a:lnTo>
                    <a:lnTo>
                      <a:pt x="219" y="208"/>
                    </a:lnTo>
                    <a:lnTo>
                      <a:pt x="206" y="215"/>
                    </a:lnTo>
                    <a:lnTo>
                      <a:pt x="191" y="224"/>
                    </a:lnTo>
                    <a:lnTo>
                      <a:pt x="177" y="232"/>
                    </a:lnTo>
                    <a:lnTo>
                      <a:pt x="164" y="241"/>
                    </a:lnTo>
                    <a:lnTo>
                      <a:pt x="159" y="244"/>
                    </a:lnTo>
                    <a:lnTo>
                      <a:pt x="157" y="248"/>
                    </a:lnTo>
                    <a:lnTo>
                      <a:pt x="154" y="252"/>
                    </a:lnTo>
                    <a:lnTo>
                      <a:pt x="151" y="256"/>
                    </a:lnTo>
                    <a:lnTo>
                      <a:pt x="149" y="260"/>
                    </a:lnTo>
                    <a:lnTo>
                      <a:pt x="149" y="264"/>
                    </a:lnTo>
                    <a:lnTo>
                      <a:pt x="151" y="268"/>
                    </a:lnTo>
                    <a:lnTo>
                      <a:pt x="155" y="271"/>
                    </a:lnTo>
                    <a:lnTo>
                      <a:pt x="161" y="272"/>
                    </a:lnTo>
                    <a:lnTo>
                      <a:pt x="167" y="272"/>
                    </a:lnTo>
                    <a:lnTo>
                      <a:pt x="172" y="271"/>
                    </a:lnTo>
                    <a:lnTo>
                      <a:pt x="177" y="268"/>
                    </a:lnTo>
                    <a:lnTo>
                      <a:pt x="191" y="257"/>
                    </a:lnTo>
                    <a:lnTo>
                      <a:pt x="207" y="246"/>
                    </a:lnTo>
                    <a:lnTo>
                      <a:pt x="223" y="236"/>
                    </a:lnTo>
                    <a:lnTo>
                      <a:pt x="241" y="226"/>
                    </a:lnTo>
                    <a:lnTo>
                      <a:pt x="257" y="215"/>
                    </a:lnTo>
                    <a:lnTo>
                      <a:pt x="271" y="204"/>
                    </a:lnTo>
                    <a:lnTo>
                      <a:pt x="286" y="192"/>
                    </a:lnTo>
                    <a:lnTo>
                      <a:pt x="296" y="179"/>
                    </a:lnTo>
                    <a:lnTo>
                      <a:pt x="303" y="164"/>
                    </a:lnTo>
                    <a:lnTo>
                      <a:pt x="304" y="149"/>
                    </a:lnTo>
                    <a:lnTo>
                      <a:pt x="300" y="134"/>
                    </a:lnTo>
                    <a:lnTo>
                      <a:pt x="293" y="120"/>
                    </a:lnTo>
                    <a:lnTo>
                      <a:pt x="281" y="106"/>
                    </a:lnTo>
                    <a:lnTo>
                      <a:pt x="267" y="94"/>
                    </a:lnTo>
                    <a:lnTo>
                      <a:pt x="249" y="83"/>
                    </a:lnTo>
                    <a:lnTo>
                      <a:pt x="232" y="73"/>
                    </a:lnTo>
                    <a:lnTo>
                      <a:pt x="219" y="65"/>
                    </a:lnTo>
                    <a:lnTo>
                      <a:pt x="204" y="59"/>
                    </a:lnTo>
                    <a:lnTo>
                      <a:pt x="188" y="52"/>
                    </a:lnTo>
                    <a:lnTo>
                      <a:pt x="172" y="45"/>
                    </a:lnTo>
                    <a:lnTo>
                      <a:pt x="157" y="38"/>
                    </a:lnTo>
                    <a:lnTo>
                      <a:pt x="139" y="31"/>
                    </a:lnTo>
                    <a:lnTo>
                      <a:pt x="122" y="25"/>
                    </a:lnTo>
                    <a:lnTo>
                      <a:pt x="106" y="19"/>
                    </a:lnTo>
                    <a:lnTo>
                      <a:pt x="90" y="14"/>
                    </a:lnTo>
                    <a:lnTo>
                      <a:pt x="74" y="9"/>
                    </a:lnTo>
                    <a:lnTo>
                      <a:pt x="58" y="6"/>
                    </a:lnTo>
                    <a:lnTo>
                      <a:pt x="43" y="3"/>
                    </a:lnTo>
                    <a:lnTo>
                      <a:pt x="30" y="1"/>
                    </a:lnTo>
                    <a:lnTo>
                      <a:pt x="19" y="0"/>
                    </a:lnTo>
                    <a:lnTo>
                      <a:pt x="9" y="1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2" y="8"/>
                    </a:lnTo>
                    <a:lnTo>
                      <a:pt x="35" y="12"/>
                    </a:lnTo>
                    <a:lnTo>
                      <a:pt x="48" y="16"/>
                    </a:lnTo>
                    <a:lnTo>
                      <a:pt x="64" y="21"/>
                    </a:lnTo>
                    <a:lnTo>
                      <a:pt x="80" y="26"/>
                    </a:lnTo>
                    <a:lnTo>
                      <a:pt x="97" y="32"/>
                    </a:lnTo>
                    <a:lnTo>
                      <a:pt x="114" y="38"/>
                    </a:lnTo>
                    <a:lnTo>
                      <a:pt x="132" y="45"/>
                    </a:lnTo>
                    <a:lnTo>
                      <a:pt x="149" y="52"/>
                    </a:lnTo>
                    <a:lnTo>
                      <a:pt x="167" y="60"/>
                    </a:lnTo>
                    <a:lnTo>
                      <a:pt x="184" y="69"/>
                    </a:lnTo>
                    <a:lnTo>
                      <a:pt x="201" y="77"/>
                    </a:lnTo>
                    <a:lnTo>
                      <a:pt x="217" y="85"/>
                    </a:lnTo>
                    <a:lnTo>
                      <a:pt x="232" y="93"/>
                    </a:lnTo>
                    <a:lnTo>
                      <a:pt x="246" y="10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0" name="Freeform 71">
                <a:extLst>
                  <a:ext uri="{FF2B5EF4-FFF2-40B4-BE49-F238E27FC236}">
                    <a16:creationId xmlns:a16="http://schemas.microsoft.com/office/drawing/2014/main" id="{7E667124-8761-4FEE-BE2E-26B3ABE112AC}"/>
                  </a:ext>
                </a:extLst>
              </p:cNvPr>
              <p:cNvSpPr/>
              <p:nvPr/>
            </p:nvSpPr>
            <p:spPr bwMode="auto">
              <a:xfrm>
                <a:off x="1403" y="2357"/>
                <a:ext cx="34" cy="82"/>
              </a:xfrm>
              <a:custGeom>
                <a:avLst/>
                <a:gdLst>
                  <a:gd name="T0" fmla="*/ 0 w 103"/>
                  <a:gd name="T1" fmla="*/ 1 h 164"/>
                  <a:gd name="T2" fmla="*/ 0 w 103"/>
                  <a:gd name="T3" fmla="*/ 1 h 164"/>
                  <a:gd name="T4" fmla="*/ 0 w 103"/>
                  <a:gd name="T5" fmla="*/ 1 h 164"/>
                  <a:gd name="T6" fmla="*/ 0 w 103"/>
                  <a:gd name="T7" fmla="*/ 1 h 164"/>
                  <a:gd name="T8" fmla="*/ 0 w 103"/>
                  <a:gd name="T9" fmla="*/ 0 h 164"/>
                  <a:gd name="T10" fmla="*/ 0 w 103"/>
                  <a:gd name="T11" fmla="*/ 1 h 164"/>
                  <a:gd name="T12" fmla="*/ 0 w 103"/>
                  <a:gd name="T13" fmla="*/ 1 h 164"/>
                  <a:gd name="T14" fmla="*/ 0 w 103"/>
                  <a:gd name="T15" fmla="*/ 1 h 164"/>
                  <a:gd name="T16" fmla="*/ 0 w 103"/>
                  <a:gd name="T17" fmla="*/ 1 h 164"/>
                  <a:gd name="T18" fmla="*/ 0 w 103"/>
                  <a:gd name="T19" fmla="*/ 1 h 164"/>
                  <a:gd name="T20" fmla="*/ 0 w 103"/>
                  <a:gd name="T21" fmla="*/ 1 h 164"/>
                  <a:gd name="T22" fmla="*/ 0 w 103"/>
                  <a:gd name="T23" fmla="*/ 1 h 164"/>
                  <a:gd name="T24" fmla="*/ 0 w 103"/>
                  <a:gd name="T25" fmla="*/ 1 h 164"/>
                  <a:gd name="T26" fmla="*/ 0 w 103"/>
                  <a:gd name="T27" fmla="*/ 1 h 164"/>
                  <a:gd name="T28" fmla="*/ 0 w 103"/>
                  <a:gd name="T29" fmla="*/ 1 h 164"/>
                  <a:gd name="T30" fmla="*/ 0 w 103"/>
                  <a:gd name="T31" fmla="*/ 1 h 164"/>
                  <a:gd name="T32" fmla="*/ 0 w 103"/>
                  <a:gd name="T33" fmla="*/ 1 h 164"/>
                  <a:gd name="T34" fmla="*/ 0 w 103"/>
                  <a:gd name="T35" fmla="*/ 1 h 164"/>
                  <a:gd name="T36" fmla="*/ 0 w 103"/>
                  <a:gd name="T37" fmla="*/ 1 h 164"/>
                  <a:gd name="T38" fmla="*/ 0 w 103"/>
                  <a:gd name="T39" fmla="*/ 1 h 164"/>
                  <a:gd name="T40" fmla="*/ 0 w 103"/>
                  <a:gd name="T41" fmla="*/ 1 h 164"/>
                  <a:gd name="T42" fmla="*/ 0 w 103"/>
                  <a:gd name="T43" fmla="*/ 1 h 164"/>
                  <a:gd name="T44" fmla="*/ 0 w 103"/>
                  <a:gd name="T45" fmla="*/ 1 h 164"/>
                  <a:gd name="T46" fmla="*/ 0 w 103"/>
                  <a:gd name="T47" fmla="*/ 1 h 164"/>
                  <a:gd name="T48" fmla="*/ 0 w 103"/>
                  <a:gd name="T49" fmla="*/ 1 h 16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3"/>
                  <a:gd name="T76" fmla="*/ 0 h 164"/>
                  <a:gd name="T77" fmla="*/ 103 w 103"/>
                  <a:gd name="T78" fmla="*/ 164 h 16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3" h="164">
                    <a:moveTo>
                      <a:pt x="39" y="12"/>
                    </a:moveTo>
                    <a:lnTo>
                      <a:pt x="37" y="7"/>
                    </a:lnTo>
                    <a:lnTo>
                      <a:pt x="32" y="3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8" y="37"/>
                    </a:lnTo>
                    <a:lnTo>
                      <a:pt x="19" y="63"/>
                    </a:lnTo>
                    <a:lnTo>
                      <a:pt x="34" y="88"/>
                    </a:lnTo>
                    <a:lnTo>
                      <a:pt x="51" y="112"/>
                    </a:lnTo>
                    <a:lnTo>
                      <a:pt x="68" y="133"/>
                    </a:lnTo>
                    <a:lnTo>
                      <a:pt x="84" y="150"/>
                    </a:lnTo>
                    <a:lnTo>
                      <a:pt x="96" y="161"/>
                    </a:lnTo>
                    <a:lnTo>
                      <a:pt x="103" y="164"/>
                    </a:lnTo>
                    <a:lnTo>
                      <a:pt x="100" y="153"/>
                    </a:lnTo>
                    <a:lnTo>
                      <a:pt x="93" y="139"/>
                    </a:lnTo>
                    <a:lnTo>
                      <a:pt x="84" y="121"/>
                    </a:lnTo>
                    <a:lnTo>
                      <a:pt x="74" y="100"/>
                    </a:lnTo>
                    <a:lnTo>
                      <a:pt x="64" y="78"/>
                    </a:lnTo>
                    <a:lnTo>
                      <a:pt x="54" y="55"/>
                    </a:lnTo>
                    <a:lnTo>
                      <a:pt x="45" y="33"/>
                    </a:lnTo>
                    <a:lnTo>
                      <a:pt x="3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1" name="Freeform 72">
                <a:extLst>
                  <a:ext uri="{FF2B5EF4-FFF2-40B4-BE49-F238E27FC236}">
                    <a16:creationId xmlns:a16="http://schemas.microsoft.com/office/drawing/2014/main" id="{EA921BB6-327E-4AEB-9EEA-6D3701D3AE0B}"/>
                  </a:ext>
                </a:extLst>
              </p:cNvPr>
              <p:cNvSpPr/>
              <p:nvPr/>
            </p:nvSpPr>
            <p:spPr bwMode="auto">
              <a:xfrm>
                <a:off x="1388" y="2313"/>
                <a:ext cx="18" cy="42"/>
              </a:xfrm>
              <a:custGeom>
                <a:avLst/>
                <a:gdLst>
                  <a:gd name="T0" fmla="*/ 0 w 54"/>
                  <a:gd name="T1" fmla="*/ 1 h 82"/>
                  <a:gd name="T2" fmla="*/ 0 w 54"/>
                  <a:gd name="T3" fmla="*/ 1 h 82"/>
                  <a:gd name="T4" fmla="*/ 0 w 54"/>
                  <a:gd name="T5" fmla="*/ 1 h 82"/>
                  <a:gd name="T6" fmla="*/ 0 w 54"/>
                  <a:gd name="T7" fmla="*/ 0 h 82"/>
                  <a:gd name="T8" fmla="*/ 0 w 54"/>
                  <a:gd name="T9" fmla="*/ 0 h 82"/>
                  <a:gd name="T10" fmla="*/ 0 w 54"/>
                  <a:gd name="T11" fmla="*/ 1 h 82"/>
                  <a:gd name="T12" fmla="*/ 0 w 54"/>
                  <a:gd name="T13" fmla="*/ 1 h 82"/>
                  <a:gd name="T14" fmla="*/ 0 w 54"/>
                  <a:gd name="T15" fmla="*/ 1 h 82"/>
                  <a:gd name="T16" fmla="*/ 0 w 54"/>
                  <a:gd name="T17" fmla="*/ 1 h 82"/>
                  <a:gd name="T18" fmla="*/ 0 w 54"/>
                  <a:gd name="T19" fmla="*/ 1 h 82"/>
                  <a:gd name="T20" fmla="*/ 0 w 54"/>
                  <a:gd name="T21" fmla="*/ 1 h 82"/>
                  <a:gd name="T22" fmla="*/ 0 w 54"/>
                  <a:gd name="T23" fmla="*/ 1 h 82"/>
                  <a:gd name="T24" fmla="*/ 0 w 54"/>
                  <a:gd name="T25" fmla="*/ 1 h 82"/>
                  <a:gd name="T26" fmla="*/ 0 w 54"/>
                  <a:gd name="T27" fmla="*/ 1 h 82"/>
                  <a:gd name="T28" fmla="*/ 0 w 54"/>
                  <a:gd name="T29" fmla="*/ 1 h 82"/>
                  <a:gd name="T30" fmla="*/ 0 w 54"/>
                  <a:gd name="T31" fmla="*/ 1 h 82"/>
                  <a:gd name="T32" fmla="*/ 0 w 54"/>
                  <a:gd name="T33" fmla="*/ 1 h 82"/>
                  <a:gd name="T34" fmla="*/ 0 w 54"/>
                  <a:gd name="T35" fmla="*/ 1 h 82"/>
                  <a:gd name="T36" fmla="*/ 0 w 54"/>
                  <a:gd name="T37" fmla="*/ 1 h 82"/>
                  <a:gd name="T38" fmla="*/ 0 w 54"/>
                  <a:gd name="T39" fmla="*/ 1 h 82"/>
                  <a:gd name="T40" fmla="*/ 0 w 54"/>
                  <a:gd name="T41" fmla="*/ 1 h 8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4"/>
                  <a:gd name="T64" fmla="*/ 0 h 82"/>
                  <a:gd name="T65" fmla="*/ 54 w 54"/>
                  <a:gd name="T66" fmla="*/ 82 h 8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4" h="82">
                    <a:moveTo>
                      <a:pt x="28" y="9"/>
                    </a:moveTo>
                    <a:lnTo>
                      <a:pt x="26" y="5"/>
                    </a:lnTo>
                    <a:lnTo>
                      <a:pt x="22" y="2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8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21"/>
                    </a:lnTo>
                    <a:lnTo>
                      <a:pt x="5" y="33"/>
                    </a:lnTo>
                    <a:lnTo>
                      <a:pt x="10" y="45"/>
                    </a:lnTo>
                    <a:lnTo>
                      <a:pt x="18" y="57"/>
                    </a:lnTo>
                    <a:lnTo>
                      <a:pt x="26" y="68"/>
                    </a:lnTo>
                    <a:lnTo>
                      <a:pt x="35" y="76"/>
                    </a:lnTo>
                    <a:lnTo>
                      <a:pt x="45" y="81"/>
                    </a:lnTo>
                    <a:lnTo>
                      <a:pt x="53" y="82"/>
                    </a:lnTo>
                    <a:lnTo>
                      <a:pt x="54" y="66"/>
                    </a:lnTo>
                    <a:lnTo>
                      <a:pt x="47" y="47"/>
                    </a:lnTo>
                    <a:lnTo>
                      <a:pt x="38" y="28"/>
                    </a:lnTo>
                    <a:lnTo>
                      <a:pt x="28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2" name="Freeform 73">
                <a:extLst>
                  <a:ext uri="{FF2B5EF4-FFF2-40B4-BE49-F238E27FC236}">
                    <a16:creationId xmlns:a16="http://schemas.microsoft.com/office/drawing/2014/main" id="{C27D16E5-D8A5-4210-8ABC-F5B188640556}"/>
                  </a:ext>
                </a:extLst>
              </p:cNvPr>
              <p:cNvSpPr/>
              <p:nvPr/>
            </p:nvSpPr>
            <p:spPr bwMode="auto">
              <a:xfrm>
                <a:off x="1373" y="2283"/>
                <a:ext cx="16" cy="24"/>
              </a:xfrm>
              <a:custGeom>
                <a:avLst/>
                <a:gdLst>
                  <a:gd name="T0" fmla="*/ 0 w 46"/>
                  <a:gd name="T1" fmla="*/ 1 h 47"/>
                  <a:gd name="T2" fmla="*/ 0 w 46"/>
                  <a:gd name="T3" fmla="*/ 1 h 47"/>
                  <a:gd name="T4" fmla="*/ 0 w 46"/>
                  <a:gd name="T5" fmla="*/ 1 h 47"/>
                  <a:gd name="T6" fmla="*/ 0 w 46"/>
                  <a:gd name="T7" fmla="*/ 1 h 47"/>
                  <a:gd name="T8" fmla="*/ 0 w 46"/>
                  <a:gd name="T9" fmla="*/ 1 h 47"/>
                  <a:gd name="T10" fmla="*/ 0 w 46"/>
                  <a:gd name="T11" fmla="*/ 1 h 47"/>
                  <a:gd name="T12" fmla="*/ 0 w 46"/>
                  <a:gd name="T13" fmla="*/ 1 h 47"/>
                  <a:gd name="T14" fmla="*/ 0 w 46"/>
                  <a:gd name="T15" fmla="*/ 0 h 47"/>
                  <a:gd name="T16" fmla="*/ 0 w 46"/>
                  <a:gd name="T17" fmla="*/ 0 h 47"/>
                  <a:gd name="T18" fmla="*/ 0 w 46"/>
                  <a:gd name="T19" fmla="*/ 1 h 47"/>
                  <a:gd name="T20" fmla="*/ 0 w 46"/>
                  <a:gd name="T21" fmla="*/ 1 h 47"/>
                  <a:gd name="T22" fmla="*/ 0 w 46"/>
                  <a:gd name="T23" fmla="*/ 1 h 47"/>
                  <a:gd name="T24" fmla="*/ 0 w 46"/>
                  <a:gd name="T25" fmla="*/ 1 h 47"/>
                  <a:gd name="T26" fmla="*/ 0 w 46"/>
                  <a:gd name="T27" fmla="*/ 1 h 47"/>
                  <a:gd name="T28" fmla="*/ 0 w 46"/>
                  <a:gd name="T29" fmla="*/ 1 h 47"/>
                  <a:gd name="T30" fmla="*/ 0 w 46"/>
                  <a:gd name="T31" fmla="*/ 1 h 47"/>
                  <a:gd name="T32" fmla="*/ 0 w 46"/>
                  <a:gd name="T33" fmla="*/ 1 h 47"/>
                  <a:gd name="T34" fmla="*/ 0 w 46"/>
                  <a:gd name="T35" fmla="*/ 1 h 47"/>
                  <a:gd name="T36" fmla="*/ 0 w 46"/>
                  <a:gd name="T37" fmla="*/ 1 h 47"/>
                  <a:gd name="T38" fmla="*/ 0 w 46"/>
                  <a:gd name="T39" fmla="*/ 1 h 47"/>
                  <a:gd name="T40" fmla="*/ 0 w 46"/>
                  <a:gd name="T41" fmla="*/ 1 h 47"/>
                  <a:gd name="T42" fmla="*/ 0 w 46"/>
                  <a:gd name="T43" fmla="*/ 1 h 47"/>
                  <a:gd name="T44" fmla="*/ 0 w 46"/>
                  <a:gd name="T45" fmla="*/ 1 h 47"/>
                  <a:gd name="T46" fmla="*/ 0 w 46"/>
                  <a:gd name="T47" fmla="*/ 1 h 47"/>
                  <a:gd name="T48" fmla="*/ 0 w 46"/>
                  <a:gd name="T49" fmla="*/ 1 h 4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6"/>
                  <a:gd name="T76" fmla="*/ 0 h 47"/>
                  <a:gd name="T77" fmla="*/ 46 w 46"/>
                  <a:gd name="T78" fmla="*/ 47 h 4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6" h="47">
                    <a:moveTo>
                      <a:pt x="24" y="6"/>
                    </a:moveTo>
                    <a:lnTo>
                      <a:pt x="24" y="7"/>
                    </a:lnTo>
                    <a:lnTo>
                      <a:pt x="23" y="4"/>
                    </a:lnTo>
                    <a:lnTo>
                      <a:pt x="19" y="1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21"/>
                    </a:lnTo>
                    <a:lnTo>
                      <a:pt x="10" y="28"/>
                    </a:lnTo>
                    <a:lnTo>
                      <a:pt x="17" y="34"/>
                    </a:lnTo>
                    <a:lnTo>
                      <a:pt x="24" y="40"/>
                    </a:lnTo>
                    <a:lnTo>
                      <a:pt x="33" y="44"/>
                    </a:lnTo>
                    <a:lnTo>
                      <a:pt x="40" y="47"/>
                    </a:lnTo>
                    <a:lnTo>
                      <a:pt x="46" y="47"/>
                    </a:lnTo>
                    <a:lnTo>
                      <a:pt x="45" y="37"/>
                    </a:lnTo>
                    <a:lnTo>
                      <a:pt x="39" y="25"/>
                    </a:lnTo>
                    <a:lnTo>
                      <a:pt x="30" y="14"/>
                    </a:lnTo>
                    <a:lnTo>
                      <a:pt x="2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3" name="Freeform 74">
                <a:extLst>
                  <a:ext uri="{FF2B5EF4-FFF2-40B4-BE49-F238E27FC236}">
                    <a16:creationId xmlns:a16="http://schemas.microsoft.com/office/drawing/2014/main" id="{0C396B56-D530-4F05-9BD0-40F6323EA647}"/>
                  </a:ext>
                </a:extLst>
              </p:cNvPr>
              <p:cNvSpPr/>
              <p:nvPr/>
            </p:nvSpPr>
            <p:spPr bwMode="auto">
              <a:xfrm>
                <a:off x="1360" y="2263"/>
                <a:ext cx="21" cy="16"/>
              </a:xfrm>
              <a:custGeom>
                <a:avLst/>
                <a:gdLst>
                  <a:gd name="T0" fmla="*/ 0 w 63"/>
                  <a:gd name="T1" fmla="*/ 1 h 31"/>
                  <a:gd name="T2" fmla="*/ 0 w 63"/>
                  <a:gd name="T3" fmla="*/ 1 h 31"/>
                  <a:gd name="T4" fmla="*/ 0 w 63"/>
                  <a:gd name="T5" fmla="*/ 1 h 31"/>
                  <a:gd name="T6" fmla="*/ 0 w 63"/>
                  <a:gd name="T7" fmla="*/ 1 h 31"/>
                  <a:gd name="T8" fmla="*/ 0 w 63"/>
                  <a:gd name="T9" fmla="*/ 1 h 31"/>
                  <a:gd name="T10" fmla="*/ 0 w 63"/>
                  <a:gd name="T11" fmla="*/ 1 h 31"/>
                  <a:gd name="T12" fmla="*/ 0 w 63"/>
                  <a:gd name="T13" fmla="*/ 1 h 31"/>
                  <a:gd name="T14" fmla="*/ 0 w 63"/>
                  <a:gd name="T15" fmla="*/ 0 h 31"/>
                  <a:gd name="T16" fmla="*/ 0 w 63"/>
                  <a:gd name="T17" fmla="*/ 0 h 31"/>
                  <a:gd name="T18" fmla="*/ 0 w 63"/>
                  <a:gd name="T19" fmla="*/ 0 h 31"/>
                  <a:gd name="T20" fmla="*/ 0 w 63"/>
                  <a:gd name="T21" fmla="*/ 1 h 31"/>
                  <a:gd name="T22" fmla="*/ 0 w 63"/>
                  <a:gd name="T23" fmla="*/ 1 h 31"/>
                  <a:gd name="T24" fmla="*/ 0 w 63"/>
                  <a:gd name="T25" fmla="*/ 1 h 31"/>
                  <a:gd name="T26" fmla="*/ 0 w 63"/>
                  <a:gd name="T27" fmla="*/ 1 h 31"/>
                  <a:gd name="T28" fmla="*/ 0 w 63"/>
                  <a:gd name="T29" fmla="*/ 1 h 31"/>
                  <a:gd name="T30" fmla="*/ 0 w 63"/>
                  <a:gd name="T31" fmla="*/ 1 h 31"/>
                  <a:gd name="T32" fmla="*/ 0 w 63"/>
                  <a:gd name="T33" fmla="*/ 1 h 31"/>
                  <a:gd name="T34" fmla="*/ 0 w 63"/>
                  <a:gd name="T35" fmla="*/ 1 h 31"/>
                  <a:gd name="T36" fmla="*/ 0 w 63"/>
                  <a:gd name="T37" fmla="*/ 1 h 31"/>
                  <a:gd name="T38" fmla="*/ 0 w 63"/>
                  <a:gd name="T39" fmla="*/ 1 h 31"/>
                  <a:gd name="T40" fmla="*/ 0 w 63"/>
                  <a:gd name="T41" fmla="*/ 1 h 31"/>
                  <a:gd name="T42" fmla="*/ 0 w 63"/>
                  <a:gd name="T43" fmla="*/ 1 h 31"/>
                  <a:gd name="T44" fmla="*/ 0 w 63"/>
                  <a:gd name="T45" fmla="*/ 1 h 31"/>
                  <a:gd name="T46" fmla="*/ 0 w 63"/>
                  <a:gd name="T47" fmla="*/ 1 h 31"/>
                  <a:gd name="T48" fmla="*/ 0 w 63"/>
                  <a:gd name="T49" fmla="*/ 1 h 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31"/>
                  <a:gd name="T77" fmla="*/ 63 w 63"/>
                  <a:gd name="T78" fmla="*/ 31 h 3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31">
                    <a:moveTo>
                      <a:pt x="50" y="23"/>
                    </a:moveTo>
                    <a:lnTo>
                      <a:pt x="56" y="21"/>
                    </a:lnTo>
                    <a:lnTo>
                      <a:pt x="62" y="18"/>
                    </a:lnTo>
                    <a:lnTo>
                      <a:pt x="63" y="14"/>
                    </a:lnTo>
                    <a:lnTo>
                      <a:pt x="63" y="10"/>
                    </a:lnTo>
                    <a:lnTo>
                      <a:pt x="61" y="5"/>
                    </a:lnTo>
                    <a:lnTo>
                      <a:pt x="56" y="2"/>
                    </a:lnTo>
                    <a:lnTo>
                      <a:pt x="50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4" y="1"/>
                    </a:lnTo>
                    <a:lnTo>
                      <a:pt x="26" y="3"/>
                    </a:lnTo>
                    <a:lnTo>
                      <a:pt x="16" y="7"/>
                    </a:lnTo>
                    <a:lnTo>
                      <a:pt x="7" y="13"/>
                    </a:lnTo>
                    <a:lnTo>
                      <a:pt x="3" y="19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10" y="31"/>
                    </a:lnTo>
                    <a:lnTo>
                      <a:pt x="16" y="31"/>
                    </a:lnTo>
                    <a:lnTo>
                      <a:pt x="21" y="31"/>
                    </a:lnTo>
                    <a:lnTo>
                      <a:pt x="29" y="29"/>
                    </a:lnTo>
                    <a:lnTo>
                      <a:pt x="36" y="28"/>
                    </a:lnTo>
                    <a:lnTo>
                      <a:pt x="43" y="26"/>
                    </a:lnTo>
                    <a:lnTo>
                      <a:pt x="5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4" name="Freeform 75">
                <a:extLst>
                  <a:ext uri="{FF2B5EF4-FFF2-40B4-BE49-F238E27FC236}">
                    <a16:creationId xmlns:a16="http://schemas.microsoft.com/office/drawing/2014/main" id="{6F27A781-2B88-4D56-BBA9-C86E9637BEBE}"/>
                  </a:ext>
                </a:extLst>
              </p:cNvPr>
              <p:cNvSpPr/>
              <p:nvPr/>
            </p:nvSpPr>
            <p:spPr bwMode="auto">
              <a:xfrm>
                <a:off x="1261" y="2237"/>
                <a:ext cx="81" cy="103"/>
              </a:xfrm>
              <a:custGeom>
                <a:avLst/>
                <a:gdLst>
                  <a:gd name="T0" fmla="*/ 0 w 245"/>
                  <a:gd name="T1" fmla="*/ 1 h 206"/>
                  <a:gd name="T2" fmla="*/ 0 w 245"/>
                  <a:gd name="T3" fmla="*/ 1 h 206"/>
                  <a:gd name="T4" fmla="*/ 0 w 245"/>
                  <a:gd name="T5" fmla="*/ 1 h 206"/>
                  <a:gd name="T6" fmla="*/ 0 w 245"/>
                  <a:gd name="T7" fmla="*/ 1 h 206"/>
                  <a:gd name="T8" fmla="*/ 0 w 245"/>
                  <a:gd name="T9" fmla="*/ 1 h 206"/>
                  <a:gd name="T10" fmla="*/ 0 w 245"/>
                  <a:gd name="T11" fmla="*/ 1 h 206"/>
                  <a:gd name="T12" fmla="*/ 0 w 245"/>
                  <a:gd name="T13" fmla="*/ 1 h 206"/>
                  <a:gd name="T14" fmla="*/ 0 w 245"/>
                  <a:gd name="T15" fmla="*/ 1 h 206"/>
                  <a:gd name="T16" fmla="*/ 0 w 245"/>
                  <a:gd name="T17" fmla="*/ 1 h 206"/>
                  <a:gd name="T18" fmla="*/ 0 w 245"/>
                  <a:gd name="T19" fmla="*/ 1 h 206"/>
                  <a:gd name="T20" fmla="*/ 0 w 245"/>
                  <a:gd name="T21" fmla="*/ 1 h 206"/>
                  <a:gd name="T22" fmla="*/ 0 w 245"/>
                  <a:gd name="T23" fmla="*/ 1 h 206"/>
                  <a:gd name="T24" fmla="*/ 0 w 245"/>
                  <a:gd name="T25" fmla="*/ 1 h 206"/>
                  <a:gd name="T26" fmla="*/ 0 w 245"/>
                  <a:gd name="T27" fmla="*/ 1 h 206"/>
                  <a:gd name="T28" fmla="*/ 0 w 245"/>
                  <a:gd name="T29" fmla="*/ 1 h 206"/>
                  <a:gd name="T30" fmla="*/ 0 w 245"/>
                  <a:gd name="T31" fmla="*/ 1 h 206"/>
                  <a:gd name="T32" fmla="*/ 0 w 245"/>
                  <a:gd name="T33" fmla="*/ 1 h 206"/>
                  <a:gd name="T34" fmla="*/ 0 w 245"/>
                  <a:gd name="T35" fmla="*/ 1 h 206"/>
                  <a:gd name="T36" fmla="*/ 0 w 245"/>
                  <a:gd name="T37" fmla="*/ 1 h 206"/>
                  <a:gd name="T38" fmla="*/ 0 w 245"/>
                  <a:gd name="T39" fmla="*/ 1 h 206"/>
                  <a:gd name="T40" fmla="*/ 0 w 245"/>
                  <a:gd name="T41" fmla="*/ 1 h 206"/>
                  <a:gd name="T42" fmla="*/ 0 w 245"/>
                  <a:gd name="T43" fmla="*/ 1 h 206"/>
                  <a:gd name="T44" fmla="*/ 0 w 245"/>
                  <a:gd name="T45" fmla="*/ 1 h 206"/>
                  <a:gd name="T46" fmla="*/ 0 w 245"/>
                  <a:gd name="T47" fmla="*/ 1 h 206"/>
                  <a:gd name="T48" fmla="*/ 0 w 245"/>
                  <a:gd name="T49" fmla="*/ 1 h 206"/>
                  <a:gd name="T50" fmla="*/ 0 w 245"/>
                  <a:gd name="T51" fmla="*/ 1 h 206"/>
                  <a:gd name="T52" fmla="*/ 0 w 245"/>
                  <a:gd name="T53" fmla="*/ 1 h 206"/>
                  <a:gd name="T54" fmla="*/ 0 w 245"/>
                  <a:gd name="T55" fmla="*/ 1 h 206"/>
                  <a:gd name="T56" fmla="*/ 0 w 245"/>
                  <a:gd name="T57" fmla="*/ 1 h 206"/>
                  <a:gd name="T58" fmla="*/ 0 w 245"/>
                  <a:gd name="T59" fmla="*/ 1 h 206"/>
                  <a:gd name="T60" fmla="*/ 0 w 245"/>
                  <a:gd name="T61" fmla="*/ 1 h 206"/>
                  <a:gd name="T62" fmla="*/ 0 w 245"/>
                  <a:gd name="T63" fmla="*/ 1 h 206"/>
                  <a:gd name="T64" fmla="*/ 0 w 245"/>
                  <a:gd name="T65" fmla="*/ 1 h 206"/>
                  <a:gd name="T66" fmla="*/ 0 w 245"/>
                  <a:gd name="T67" fmla="*/ 1 h 206"/>
                  <a:gd name="T68" fmla="*/ 0 w 245"/>
                  <a:gd name="T69" fmla="*/ 1 h 206"/>
                  <a:gd name="T70" fmla="*/ 0 w 245"/>
                  <a:gd name="T71" fmla="*/ 1 h 206"/>
                  <a:gd name="T72" fmla="*/ 0 w 245"/>
                  <a:gd name="T73" fmla="*/ 1 h 206"/>
                  <a:gd name="T74" fmla="*/ 0 w 245"/>
                  <a:gd name="T75" fmla="*/ 1 h 206"/>
                  <a:gd name="T76" fmla="*/ 0 w 245"/>
                  <a:gd name="T77" fmla="*/ 1 h 206"/>
                  <a:gd name="T78" fmla="*/ 0 w 245"/>
                  <a:gd name="T79" fmla="*/ 1 h 206"/>
                  <a:gd name="T80" fmla="*/ 0 w 245"/>
                  <a:gd name="T81" fmla="*/ 1 h 206"/>
                  <a:gd name="T82" fmla="*/ 0 w 245"/>
                  <a:gd name="T83" fmla="*/ 1 h 206"/>
                  <a:gd name="T84" fmla="*/ 0 w 245"/>
                  <a:gd name="T85" fmla="*/ 1 h 206"/>
                  <a:gd name="T86" fmla="*/ 0 w 245"/>
                  <a:gd name="T87" fmla="*/ 1 h 206"/>
                  <a:gd name="T88" fmla="*/ 0 w 245"/>
                  <a:gd name="T89" fmla="*/ 1 h 206"/>
                  <a:gd name="T90" fmla="*/ 0 w 245"/>
                  <a:gd name="T91" fmla="*/ 1 h 206"/>
                  <a:gd name="T92" fmla="*/ 0 w 245"/>
                  <a:gd name="T93" fmla="*/ 1 h 206"/>
                  <a:gd name="T94" fmla="*/ 0 w 245"/>
                  <a:gd name="T95" fmla="*/ 1 h 206"/>
                  <a:gd name="T96" fmla="*/ 0 w 245"/>
                  <a:gd name="T97" fmla="*/ 1 h 206"/>
                  <a:gd name="T98" fmla="*/ 0 w 245"/>
                  <a:gd name="T99" fmla="*/ 1 h 206"/>
                  <a:gd name="T100" fmla="*/ 0 w 245"/>
                  <a:gd name="T101" fmla="*/ 1 h 206"/>
                  <a:gd name="T102" fmla="*/ 0 w 245"/>
                  <a:gd name="T103" fmla="*/ 1 h 206"/>
                  <a:gd name="T104" fmla="*/ 0 w 245"/>
                  <a:gd name="T105" fmla="*/ 1 h 206"/>
                  <a:gd name="T106" fmla="*/ 0 w 245"/>
                  <a:gd name="T107" fmla="*/ 1 h 206"/>
                  <a:gd name="T108" fmla="*/ 0 w 245"/>
                  <a:gd name="T109" fmla="*/ 0 h 206"/>
                  <a:gd name="T110" fmla="*/ 0 w 245"/>
                  <a:gd name="T111" fmla="*/ 1 h 206"/>
                  <a:gd name="T112" fmla="*/ 0 w 245"/>
                  <a:gd name="T113" fmla="*/ 1 h 206"/>
                  <a:gd name="T114" fmla="*/ 0 w 245"/>
                  <a:gd name="T115" fmla="*/ 1 h 206"/>
                  <a:gd name="T116" fmla="*/ 0 w 245"/>
                  <a:gd name="T117" fmla="*/ 1 h 206"/>
                  <a:gd name="T118" fmla="*/ 0 w 245"/>
                  <a:gd name="T119" fmla="*/ 1 h 206"/>
                  <a:gd name="T120" fmla="*/ 0 w 245"/>
                  <a:gd name="T121" fmla="*/ 1 h 20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45"/>
                  <a:gd name="T184" fmla="*/ 0 h 206"/>
                  <a:gd name="T185" fmla="*/ 245 w 245"/>
                  <a:gd name="T186" fmla="*/ 206 h 20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45" h="206">
                    <a:moveTo>
                      <a:pt x="90" y="31"/>
                    </a:moveTo>
                    <a:lnTo>
                      <a:pt x="72" y="40"/>
                    </a:lnTo>
                    <a:lnTo>
                      <a:pt x="56" y="50"/>
                    </a:lnTo>
                    <a:lnTo>
                      <a:pt x="40" y="62"/>
                    </a:lnTo>
                    <a:lnTo>
                      <a:pt x="27" y="74"/>
                    </a:lnTo>
                    <a:lnTo>
                      <a:pt x="17" y="87"/>
                    </a:lnTo>
                    <a:lnTo>
                      <a:pt x="8" y="100"/>
                    </a:lnTo>
                    <a:lnTo>
                      <a:pt x="3" y="113"/>
                    </a:lnTo>
                    <a:lnTo>
                      <a:pt x="0" y="127"/>
                    </a:lnTo>
                    <a:lnTo>
                      <a:pt x="3" y="149"/>
                    </a:lnTo>
                    <a:lnTo>
                      <a:pt x="14" y="166"/>
                    </a:lnTo>
                    <a:lnTo>
                      <a:pt x="32" y="181"/>
                    </a:lnTo>
                    <a:lnTo>
                      <a:pt x="53" y="192"/>
                    </a:lnTo>
                    <a:lnTo>
                      <a:pt x="80" y="200"/>
                    </a:lnTo>
                    <a:lnTo>
                      <a:pt x="109" y="205"/>
                    </a:lnTo>
                    <a:lnTo>
                      <a:pt x="136" y="206"/>
                    </a:lnTo>
                    <a:lnTo>
                      <a:pt x="164" y="203"/>
                    </a:lnTo>
                    <a:lnTo>
                      <a:pt x="169" y="203"/>
                    </a:lnTo>
                    <a:lnTo>
                      <a:pt x="175" y="201"/>
                    </a:lnTo>
                    <a:lnTo>
                      <a:pt x="180" y="197"/>
                    </a:lnTo>
                    <a:lnTo>
                      <a:pt x="181" y="193"/>
                    </a:lnTo>
                    <a:lnTo>
                      <a:pt x="180" y="191"/>
                    </a:lnTo>
                    <a:lnTo>
                      <a:pt x="175" y="191"/>
                    </a:lnTo>
                    <a:lnTo>
                      <a:pt x="169" y="190"/>
                    </a:lnTo>
                    <a:lnTo>
                      <a:pt x="162" y="190"/>
                    </a:lnTo>
                    <a:lnTo>
                      <a:pt x="154" y="190"/>
                    </a:lnTo>
                    <a:lnTo>
                      <a:pt x="146" y="190"/>
                    </a:lnTo>
                    <a:lnTo>
                      <a:pt x="139" y="190"/>
                    </a:lnTo>
                    <a:lnTo>
                      <a:pt x="135" y="190"/>
                    </a:lnTo>
                    <a:lnTo>
                      <a:pt x="120" y="189"/>
                    </a:lnTo>
                    <a:lnTo>
                      <a:pt x="107" y="188"/>
                    </a:lnTo>
                    <a:lnTo>
                      <a:pt x="93" y="187"/>
                    </a:lnTo>
                    <a:lnTo>
                      <a:pt x="78" y="184"/>
                    </a:lnTo>
                    <a:lnTo>
                      <a:pt x="64" y="181"/>
                    </a:lnTo>
                    <a:lnTo>
                      <a:pt x="49" y="174"/>
                    </a:lnTo>
                    <a:lnTo>
                      <a:pt x="36" y="165"/>
                    </a:lnTo>
                    <a:lnTo>
                      <a:pt x="22" y="152"/>
                    </a:lnTo>
                    <a:lnTo>
                      <a:pt x="19" y="136"/>
                    </a:lnTo>
                    <a:lnTo>
                      <a:pt x="20" y="122"/>
                    </a:lnTo>
                    <a:lnTo>
                      <a:pt x="26" y="108"/>
                    </a:lnTo>
                    <a:lnTo>
                      <a:pt x="35" y="95"/>
                    </a:lnTo>
                    <a:lnTo>
                      <a:pt x="48" y="83"/>
                    </a:lnTo>
                    <a:lnTo>
                      <a:pt x="62" y="71"/>
                    </a:lnTo>
                    <a:lnTo>
                      <a:pt x="78" y="61"/>
                    </a:lnTo>
                    <a:lnTo>
                      <a:pt x="97" y="51"/>
                    </a:lnTo>
                    <a:lnTo>
                      <a:pt x="116" y="42"/>
                    </a:lnTo>
                    <a:lnTo>
                      <a:pt x="136" y="34"/>
                    </a:lnTo>
                    <a:lnTo>
                      <a:pt x="156" y="27"/>
                    </a:lnTo>
                    <a:lnTo>
                      <a:pt x="175" y="21"/>
                    </a:lnTo>
                    <a:lnTo>
                      <a:pt x="196" y="16"/>
                    </a:lnTo>
                    <a:lnTo>
                      <a:pt x="213" y="11"/>
                    </a:lnTo>
                    <a:lnTo>
                      <a:pt x="230" y="8"/>
                    </a:lnTo>
                    <a:lnTo>
                      <a:pt x="245" y="6"/>
                    </a:lnTo>
                    <a:lnTo>
                      <a:pt x="235" y="2"/>
                    </a:lnTo>
                    <a:lnTo>
                      <a:pt x="219" y="0"/>
                    </a:lnTo>
                    <a:lnTo>
                      <a:pt x="200" y="2"/>
                    </a:lnTo>
                    <a:lnTo>
                      <a:pt x="178" y="5"/>
                    </a:lnTo>
                    <a:lnTo>
                      <a:pt x="154" y="10"/>
                    </a:lnTo>
                    <a:lnTo>
                      <a:pt x="130" y="16"/>
                    </a:lnTo>
                    <a:lnTo>
                      <a:pt x="109" y="24"/>
                    </a:lnTo>
                    <a:lnTo>
                      <a:pt x="9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" name="Freeform 76">
                <a:extLst>
                  <a:ext uri="{FF2B5EF4-FFF2-40B4-BE49-F238E27FC236}">
                    <a16:creationId xmlns:a16="http://schemas.microsoft.com/office/drawing/2014/main" id="{98B63B7C-D6D5-43A0-AD69-E8FA2322F479}"/>
                  </a:ext>
                </a:extLst>
              </p:cNvPr>
              <p:cNvSpPr/>
              <p:nvPr/>
            </p:nvSpPr>
            <p:spPr bwMode="auto">
              <a:xfrm>
                <a:off x="1401" y="2236"/>
                <a:ext cx="53" cy="80"/>
              </a:xfrm>
              <a:custGeom>
                <a:avLst/>
                <a:gdLst>
                  <a:gd name="T0" fmla="*/ 0 w 159"/>
                  <a:gd name="T1" fmla="*/ 1 h 160"/>
                  <a:gd name="T2" fmla="*/ 0 w 159"/>
                  <a:gd name="T3" fmla="*/ 1 h 160"/>
                  <a:gd name="T4" fmla="*/ 0 w 159"/>
                  <a:gd name="T5" fmla="*/ 1 h 160"/>
                  <a:gd name="T6" fmla="*/ 0 w 159"/>
                  <a:gd name="T7" fmla="*/ 1 h 160"/>
                  <a:gd name="T8" fmla="*/ 0 w 159"/>
                  <a:gd name="T9" fmla="*/ 1 h 160"/>
                  <a:gd name="T10" fmla="*/ 0 w 159"/>
                  <a:gd name="T11" fmla="*/ 1 h 160"/>
                  <a:gd name="T12" fmla="*/ 0 w 159"/>
                  <a:gd name="T13" fmla="*/ 1 h 160"/>
                  <a:gd name="T14" fmla="*/ 0 w 159"/>
                  <a:gd name="T15" fmla="*/ 1 h 160"/>
                  <a:gd name="T16" fmla="*/ 0 w 159"/>
                  <a:gd name="T17" fmla="*/ 1 h 160"/>
                  <a:gd name="T18" fmla="*/ 0 w 159"/>
                  <a:gd name="T19" fmla="*/ 1 h 160"/>
                  <a:gd name="T20" fmla="*/ 0 w 159"/>
                  <a:gd name="T21" fmla="*/ 1 h 160"/>
                  <a:gd name="T22" fmla="*/ 0 w 159"/>
                  <a:gd name="T23" fmla="*/ 1 h 160"/>
                  <a:gd name="T24" fmla="*/ 0 w 159"/>
                  <a:gd name="T25" fmla="*/ 1 h 160"/>
                  <a:gd name="T26" fmla="*/ 0 w 159"/>
                  <a:gd name="T27" fmla="*/ 1 h 160"/>
                  <a:gd name="T28" fmla="*/ 0 w 159"/>
                  <a:gd name="T29" fmla="*/ 1 h 160"/>
                  <a:gd name="T30" fmla="*/ 0 w 159"/>
                  <a:gd name="T31" fmla="*/ 1 h 160"/>
                  <a:gd name="T32" fmla="*/ 0 w 159"/>
                  <a:gd name="T33" fmla="*/ 1 h 160"/>
                  <a:gd name="T34" fmla="*/ 0 w 159"/>
                  <a:gd name="T35" fmla="*/ 1 h 160"/>
                  <a:gd name="T36" fmla="*/ 0 w 159"/>
                  <a:gd name="T37" fmla="*/ 1 h 160"/>
                  <a:gd name="T38" fmla="*/ 0 w 159"/>
                  <a:gd name="T39" fmla="*/ 1 h 160"/>
                  <a:gd name="T40" fmla="*/ 0 w 159"/>
                  <a:gd name="T41" fmla="*/ 1 h 160"/>
                  <a:gd name="T42" fmla="*/ 0 w 159"/>
                  <a:gd name="T43" fmla="*/ 1 h 160"/>
                  <a:gd name="T44" fmla="*/ 0 w 159"/>
                  <a:gd name="T45" fmla="*/ 1 h 160"/>
                  <a:gd name="T46" fmla="*/ 0 w 159"/>
                  <a:gd name="T47" fmla="*/ 1 h 160"/>
                  <a:gd name="T48" fmla="*/ 0 w 159"/>
                  <a:gd name="T49" fmla="*/ 1 h 160"/>
                  <a:gd name="T50" fmla="*/ 0 w 159"/>
                  <a:gd name="T51" fmla="*/ 1 h 160"/>
                  <a:gd name="T52" fmla="*/ 0 w 159"/>
                  <a:gd name="T53" fmla="*/ 1 h 160"/>
                  <a:gd name="T54" fmla="*/ 0 w 159"/>
                  <a:gd name="T55" fmla="*/ 1 h 160"/>
                  <a:gd name="T56" fmla="*/ 0 w 159"/>
                  <a:gd name="T57" fmla="*/ 1 h 160"/>
                  <a:gd name="T58" fmla="*/ 0 w 159"/>
                  <a:gd name="T59" fmla="*/ 1 h 160"/>
                  <a:gd name="T60" fmla="*/ 0 w 159"/>
                  <a:gd name="T61" fmla="*/ 0 h 160"/>
                  <a:gd name="T62" fmla="*/ 0 w 159"/>
                  <a:gd name="T63" fmla="*/ 1 h 160"/>
                  <a:gd name="T64" fmla="*/ 0 w 159"/>
                  <a:gd name="T65" fmla="*/ 1 h 160"/>
                  <a:gd name="T66" fmla="*/ 0 w 159"/>
                  <a:gd name="T67" fmla="*/ 1 h 160"/>
                  <a:gd name="T68" fmla="*/ 0 w 159"/>
                  <a:gd name="T69" fmla="*/ 1 h 160"/>
                  <a:gd name="T70" fmla="*/ 0 w 159"/>
                  <a:gd name="T71" fmla="*/ 1 h 160"/>
                  <a:gd name="T72" fmla="*/ 0 w 159"/>
                  <a:gd name="T73" fmla="*/ 1 h 160"/>
                  <a:gd name="T74" fmla="*/ 0 w 159"/>
                  <a:gd name="T75" fmla="*/ 1 h 160"/>
                  <a:gd name="T76" fmla="*/ 0 w 159"/>
                  <a:gd name="T77" fmla="*/ 1 h 160"/>
                  <a:gd name="T78" fmla="*/ 0 w 159"/>
                  <a:gd name="T79" fmla="*/ 1 h 160"/>
                  <a:gd name="T80" fmla="*/ 0 w 159"/>
                  <a:gd name="T81" fmla="*/ 1 h 1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59"/>
                  <a:gd name="T124" fmla="*/ 0 h 160"/>
                  <a:gd name="T125" fmla="*/ 159 w 159"/>
                  <a:gd name="T126" fmla="*/ 160 h 16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59" h="160">
                    <a:moveTo>
                      <a:pt x="134" y="53"/>
                    </a:moveTo>
                    <a:lnTo>
                      <a:pt x="138" y="70"/>
                    </a:lnTo>
                    <a:lnTo>
                      <a:pt x="135" y="84"/>
                    </a:lnTo>
                    <a:lnTo>
                      <a:pt x="125" y="96"/>
                    </a:lnTo>
                    <a:lnTo>
                      <a:pt x="111" y="107"/>
                    </a:lnTo>
                    <a:lnTo>
                      <a:pt x="93" y="117"/>
                    </a:lnTo>
                    <a:lnTo>
                      <a:pt x="74" y="126"/>
                    </a:lnTo>
                    <a:lnTo>
                      <a:pt x="54" y="136"/>
                    </a:lnTo>
                    <a:lnTo>
                      <a:pt x="37" y="146"/>
                    </a:lnTo>
                    <a:lnTo>
                      <a:pt x="34" y="149"/>
                    </a:lnTo>
                    <a:lnTo>
                      <a:pt x="32" y="151"/>
                    </a:lnTo>
                    <a:lnTo>
                      <a:pt x="32" y="154"/>
                    </a:lnTo>
                    <a:lnTo>
                      <a:pt x="35" y="157"/>
                    </a:lnTo>
                    <a:lnTo>
                      <a:pt x="38" y="159"/>
                    </a:lnTo>
                    <a:lnTo>
                      <a:pt x="43" y="160"/>
                    </a:lnTo>
                    <a:lnTo>
                      <a:pt x="47" y="160"/>
                    </a:lnTo>
                    <a:lnTo>
                      <a:pt x="51" y="159"/>
                    </a:lnTo>
                    <a:lnTo>
                      <a:pt x="73" y="150"/>
                    </a:lnTo>
                    <a:lnTo>
                      <a:pt x="95" y="139"/>
                    </a:lnTo>
                    <a:lnTo>
                      <a:pt x="115" y="128"/>
                    </a:lnTo>
                    <a:lnTo>
                      <a:pt x="134" y="115"/>
                    </a:lnTo>
                    <a:lnTo>
                      <a:pt x="147" y="101"/>
                    </a:lnTo>
                    <a:lnTo>
                      <a:pt x="156" y="85"/>
                    </a:lnTo>
                    <a:lnTo>
                      <a:pt x="159" y="68"/>
                    </a:lnTo>
                    <a:lnTo>
                      <a:pt x="153" y="50"/>
                    </a:lnTo>
                    <a:lnTo>
                      <a:pt x="140" y="36"/>
                    </a:lnTo>
                    <a:lnTo>
                      <a:pt x="122" y="24"/>
                    </a:lnTo>
                    <a:lnTo>
                      <a:pt x="99" y="14"/>
                    </a:lnTo>
                    <a:lnTo>
                      <a:pt x="76" y="7"/>
                    </a:lnTo>
                    <a:lnTo>
                      <a:pt x="51" y="2"/>
                    </a:lnTo>
                    <a:lnTo>
                      <a:pt x="29" y="0"/>
                    </a:lnTo>
                    <a:lnTo>
                      <a:pt x="12" y="1"/>
                    </a:lnTo>
                    <a:lnTo>
                      <a:pt x="0" y="5"/>
                    </a:lnTo>
                    <a:lnTo>
                      <a:pt x="21" y="9"/>
                    </a:lnTo>
                    <a:lnTo>
                      <a:pt x="41" y="12"/>
                    </a:lnTo>
                    <a:lnTo>
                      <a:pt x="60" y="15"/>
                    </a:lnTo>
                    <a:lnTo>
                      <a:pt x="79" y="19"/>
                    </a:lnTo>
                    <a:lnTo>
                      <a:pt x="96" y="24"/>
                    </a:lnTo>
                    <a:lnTo>
                      <a:pt x="112" y="31"/>
                    </a:lnTo>
                    <a:lnTo>
                      <a:pt x="125" y="40"/>
                    </a:lnTo>
                    <a:lnTo>
                      <a:pt x="134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" name="Freeform 77">
                <a:extLst>
                  <a:ext uri="{FF2B5EF4-FFF2-40B4-BE49-F238E27FC236}">
                    <a16:creationId xmlns:a16="http://schemas.microsoft.com/office/drawing/2014/main" id="{724DBB76-E58C-42E1-8052-5463CE8588B8}"/>
                  </a:ext>
                </a:extLst>
              </p:cNvPr>
              <p:cNvSpPr/>
              <p:nvPr/>
            </p:nvSpPr>
            <p:spPr bwMode="auto">
              <a:xfrm>
                <a:off x="1208" y="2218"/>
                <a:ext cx="133" cy="166"/>
              </a:xfrm>
              <a:custGeom>
                <a:avLst/>
                <a:gdLst>
                  <a:gd name="T0" fmla="*/ 0 w 399"/>
                  <a:gd name="T1" fmla="*/ 1 h 332"/>
                  <a:gd name="T2" fmla="*/ 0 w 399"/>
                  <a:gd name="T3" fmla="*/ 1 h 332"/>
                  <a:gd name="T4" fmla="*/ 0 w 399"/>
                  <a:gd name="T5" fmla="*/ 1 h 332"/>
                  <a:gd name="T6" fmla="*/ 0 w 399"/>
                  <a:gd name="T7" fmla="*/ 1 h 332"/>
                  <a:gd name="T8" fmla="*/ 0 w 399"/>
                  <a:gd name="T9" fmla="*/ 1 h 332"/>
                  <a:gd name="T10" fmla="*/ 0 w 399"/>
                  <a:gd name="T11" fmla="*/ 1 h 332"/>
                  <a:gd name="T12" fmla="*/ 0 w 399"/>
                  <a:gd name="T13" fmla="*/ 1 h 332"/>
                  <a:gd name="T14" fmla="*/ 0 w 399"/>
                  <a:gd name="T15" fmla="*/ 1 h 332"/>
                  <a:gd name="T16" fmla="*/ 0 w 399"/>
                  <a:gd name="T17" fmla="*/ 1 h 332"/>
                  <a:gd name="T18" fmla="*/ 0 w 399"/>
                  <a:gd name="T19" fmla="*/ 1 h 332"/>
                  <a:gd name="T20" fmla="*/ 0 w 399"/>
                  <a:gd name="T21" fmla="*/ 1 h 332"/>
                  <a:gd name="T22" fmla="*/ 0 w 399"/>
                  <a:gd name="T23" fmla="*/ 1 h 332"/>
                  <a:gd name="T24" fmla="*/ 0 w 399"/>
                  <a:gd name="T25" fmla="*/ 1 h 332"/>
                  <a:gd name="T26" fmla="*/ 0 w 399"/>
                  <a:gd name="T27" fmla="*/ 1 h 332"/>
                  <a:gd name="T28" fmla="*/ 0 w 399"/>
                  <a:gd name="T29" fmla="*/ 1 h 332"/>
                  <a:gd name="T30" fmla="*/ 0 w 399"/>
                  <a:gd name="T31" fmla="*/ 1 h 332"/>
                  <a:gd name="T32" fmla="*/ 0 w 399"/>
                  <a:gd name="T33" fmla="*/ 1 h 332"/>
                  <a:gd name="T34" fmla="*/ 0 w 399"/>
                  <a:gd name="T35" fmla="*/ 1 h 332"/>
                  <a:gd name="T36" fmla="*/ 0 w 399"/>
                  <a:gd name="T37" fmla="*/ 1 h 332"/>
                  <a:gd name="T38" fmla="*/ 0 w 399"/>
                  <a:gd name="T39" fmla="*/ 1 h 332"/>
                  <a:gd name="T40" fmla="*/ 0 w 399"/>
                  <a:gd name="T41" fmla="*/ 1 h 332"/>
                  <a:gd name="T42" fmla="*/ 0 w 399"/>
                  <a:gd name="T43" fmla="*/ 1 h 332"/>
                  <a:gd name="T44" fmla="*/ 0 w 399"/>
                  <a:gd name="T45" fmla="*/ 1 h 332"/>
                  <a:gd name="T46" fmla="*/ 0 w 399"/>
                  <a:gd name="T47" fmla="*/ 1 h 332"/>
                  <a:gd name="T48" fmla="*/ 0 w 399"/>
                  <a:gd name="T49" fmla="*/ 1 h 332"/>
                  <a:gd name="T50" fmla="*/ 0 w 399"/>
                  <a:gd name="T51" fmla="*/ 1 h 332"/>
                  <a:gd name="T52" fmla="*/ 0 w 399"/>
                  <a:gd name="T53" fmla="*/ 1 h 332"/>
                  <a:gd name="T54" fmla="*/ 0 w 399"/>
                  <a:gd name="T55" fmla="*/ 1 h 332"/>
                  <a:gd name="T56" fmla="*/ 0 w 399"/>
                  <a:gd name="T57" fmla="*/ 1 h 332"/>
                  <a:gd name="T58" fmla="*/ 0 w 399"/>
                  <a:gd name="T59" fmla="*/ 1 h 332"/>
                  <a:gd name="T60" fmla="*/ 0 w 399"/>
                  <a:gd name="T61" fmla="*/ 1 h 332"/>
                  <a:gd name="T62" fmla="*/ 0 w 399"/>
                  <a:gd name="T63" fmla="*/ 1 h 332"/>
                  <a:gd name="T64" fmla="*/ 0 w 399"/>
                  <a:gd name="T65" fmla="*/ 1 h 332"/>
                  <a:gd name="T66" fmla="*/ 0 w 399"/>
                  <a:gd name="T67" fmla="*/ 1 h 332"/>
                  <a:gd name="T68" fmla="*/ 0 w 399"/>
                  <a:gd name="T69" fmla="*/ 1 h 332"/>
                  <a:gd name="T70" fmla="*/ 0 w 399"/>
                  <a:gd name="T71" fmla="*/ 1 h 332"/>
                  <a:gd name="T72" fmla="*/ 0 w 399"/>
                  <a:gd name="T73" fmla="*/ 1 h 332"/>
                  <a:gd name="T74" fmla="*/ 0 w 399"/>
                  <a:gd name="T75" fmla="*/ 1 h 332"/>
                  <a:gd name="T76" fmla="*/ 0 w 399"/>
                  <a:gd name="T77" fmla="*/ 1 h 332"/>
                  <a:gd name="T78" fmla="*/ 0 w 399"/>
                  <a:gd name="T79" fmla="*/ 1 h 332"/>
                  <a:gd name="T80" fmla="*/ 0 w 399"/>
                  <a:gd name="T81" fmla="*/ 0 h 332"/>
                  <a:gd name="T82" fmla="*/ 0 w 399"/>
                  <a:gd name="T83" fmla="*/ 1 h 332"/>
                  <a:gd name="T84" fmla="*/ 0 w 399"/>
                  <a:gd name="T85" fmla="*/ 1 h 332"/>
                  <a:gd name="T86" fmla="*/ 0 w 399"/>
                  <a:gd name="T87" fmla="*/ 1 h 3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99"/>
                  <a:gd name="T133" fmla="*/ 0 h 332"/>
                  <a:gd name="T134" fmla="*/ 399 w 399"/>
                  <a:gd name="T135" fmla="*/ 332 h 33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99" h="332">
                    <a:moveTo>
                      <a:pt x="155" y="45"/>
                    </a:moveTo>
                    <a:lnTo>
                      <a:pt x="125" y="62"/>
                    </a:lnTo>
                    <a:lnTo>
                      <a:pt x="94" y="81"/>
                    </a:lnTo>
                    <a:lnTo>
                      <a:pt x="67" y="101"/>
                    </a:lnTo>
                    <a:lnTo>
                      <a:pt x="42" y="123"/>
                    </a:lnTo>
                    <a:lnTo>
                      <a:pt x="22" y="147"/>
                    </a:lnTo>
                    <a:lnTo>
                      <a:pt x="7" y="172"/>
                    </a:lnTo>
                    <a:lnTo>
                      <a:pt x="0" y="200"/>
                    </a:lnTo>
                    <a:lnTo>
                      <a:pt x="2" y="228"/>
                    </a:lnTo>
                    <a:lnTo>
                      <a:pt x="4" y="235"/>
                    </a:lnTo>
                    <a:lnTo>
                      <a:pt x="9" y="243"/>
                    </a:lnTo>
                    <a:lnTo>
                      <a:pt x="13" y="249"/>
                    </a:lnTo>
                    <a:lnTo>
                      <a:pt x="19" y="256"/>
                    </a:lnTo>
                    <a:lnTo>
                      <a:pt x="26" y="262"/>
                    </a:lnTo>
                    <a:lnTo>
                      <a:pt x="33" y="268"/>
                    </a:lnTo>
                    <a:lnTo>
                      <a:pt x="42" y="273"/>
                    </a:lnTo>
                    <a:lnTo>
                      <a:pt x="51" y="277"/>
                    </a:lnTo>
                    <a:lnTo>
                      <a:pt x="70" y="285"/>
                    </a:lnTo>
                    <a:lnTo>
                      <a:pt x="89" y="292"/>
                    </a:lnTo>
                    <a:lnTo>
                      <a:pt x="107" y="298"/>
                    </a:lnTo>
                    <a:lnTo>
                      <a:pt x="128" y="303"/>
                    </a:lnTo>
                    <a:lnTo>
                      <a:pt x="148" y="308"/>
                    </a:lnTo>
                    <a:lnTo>
                      <a:pt x="168" y="312"/>
                    </a:lnTo>
                    <a:lnTo>
                      <a:pt x="189" y="316"/>
                    </a:lnTo>
                    <a:lnTo>
                      <a:pt x="209" y="319"/>
                    </a:lnTo>
                    <a:lnTo>
                      <a:pt x="231" y="322"/>
                    </a:lnTo>
                    <a:lnTo>
                      <a:pt x="253" y="324"/>
                    </a:lnTo>
                    <a:lnTo>
                      <a:pt x="273" y="326"/>
                    </a:lnTo>
                    <a:lnTo>
                      <a:pt x="295" y="328"/>
                    </a:lnTo>
                    <a:lnTo>
                      <a:pt x="316" y="329"/>
                    </a:lnTo>
                    <a:lnTo>
                      <a:pt x="338" y="330"/>
                    </a:lnTo>
                    <a:lnTo>
                      <a:pt x="358" y="331"/>
                    </a:lnTo>
                    <a:lnTo>
                      <a:pt x="380" y="332"/>
                    </a:lnTo>
                    <a:lnTo>
                      <a:pt x="386" y="332"/>
                    </a:lnTo>
                    <a:lnTo>
                      <a:pt x="392" y="329"/>
                    </a:lnTo>
                    <a:lnTo>
                      <a:pt x="396" y="326"/>
                    </a:lnTo>
                    <a:lnTo>
                      <a:pt x="399" y="321"/>
                    </a:lnTo>
                    <a:lnTo>
                      <a:pt x="399" y="316"/>
                    </a:lnTo>
                    <a:lnTo>
                      <a:pt x="396" y="312"/>
                    </a:lnTo>
                    <a:lnTo>
                      <a:pt x="390" y="309"/>
                    </a:lnTo>
                    <a:lnTo>
                      <a:pt x="385" y="308"/>
                    </a:lnTo>
                    <a:lnTo>
                      <a:pt x="364" y="308"/>
                    </a:lnTo>
                    <a:lnTo>
                      <a:pt x="345" y="308"/>
                    </a:lnTo>
                    <a:lnTo>
                      <a:pt x="325" y="307"/>
                    </a:lnTo>
                    <a:lnTo>
                      <a:pt x="306" y="306"/>
                    </a:lnTo>
                    <a:lnTo>
                      <a:pt x="286" y="305"/>
                    </a:lnTo>
                    <a:lnTo>
                      <a:pt x="266" y="303"/>
                    </a:lnTo>
                    <a:lnTo>
                      <a:pt x="247" y="301"/>
                    </a:lnTo>
                    <a:lnTo>
                      <a:pt x="226" y="299"/>
                    </a:lnTo>
                    <a:lnTo>
                      <a:pt x="208" y="296"/>
                    </a:lnTo>
                    <a:lnTo>
                      <a:pt x="187" y="293"/>
                    </a:lnTo>
                    <a:lnTo>
                      <a:pt x="168" y="289"/>
                    </a:lnTo>
                    <a:lnTo>
                      <a:pt x="150" y="285"/>
                    </a:lnTo>
                    <a:lnTo>
                      <a:pt x="131" y="281"/>
                    </a:lnTo>
                    <a:lnTo>
                      <a:pt x="113" y="275"/>
                    </a:lnTo>
                    <a:lnTo>
                      <a:pt x="94" y="269"/>
                    </a:lnTo>
                    <a:lnTo>
                      <a:pt x="77" y="263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4" y="236"/>
                    </a:lnTo>
                    <a:lnTo>
                      <a:pt x="38" y="224"/>
                    </a:lnTo>
                    <a:lnTo>
                      <a:pt x="38" y="210"/>
                    </a:lnTo>
                    <a:lnTo>
                      <a:pt x="41" y="192"/>
                    </a:lnTo>
                    <a:lnTo>
                      <a:pt x="46" y="173"/>
                    </a:lnTo>
                    <a:lnTo>
                      <a:pt x="52" y="160"/>
                    </a:lnTo>
                    <a:lnTo>
                      <a:pt x="62" y="145"/>
                    </a:lnTo>
                    <a:lnTo>
                      <a:pt x="74" y="132"/>
                    </a:lnTo>
                    <a:lnTo>
                      <a:pt x="84" y="120"/>
                    </a:lnTo>
                    <a:lnTo>
                      <a:pt x="97" y="109"/>
                    </a:lnTo>
                    <a:lnTo>
                      <a:pt x="110" y="98"/>
                    </a:lnTo>
                    <a:lnTo>
                      <a:pt x="125" y="88"/>
                    </a:lnTo>
                    <a:lnTo>
                      <a:pt x="141" y="78"/>
                    </a:lnTo>
                    <a:lnTo>
                      <a:pt x="160" y="67"/>
                    </a:lnTo>
                    <a:lnTo>
                      <a:pt x="179" y="57"/>
                    </a:lnTo>
                    <a:lnTo>
                      <a:pt x="200" y="47"/>
                    </a:lnTo>
                    <a:lnTo>
                      <a:pt x="223" y="37"/>
                    </a:lnTo>
                    <a:lnTo>
                      <a:pt x="248" y="28"/>
                    </a:lnTo>
                    <a:lnTo>
                      <a:pt x="271" y="19"/>
                    </a:lnTo>
                    <a:lnTo>
                      <a:pt x="293" y="12"/>
                    </a:lnTo>
                    <a:lnTo>
                      <a:pt x="313" y="6"/>
                    </a:lnTo>
                    <a:lnTo>
                      <a:pt x="331" y="1"/>
                    </a:lnTo>
                    <a:lnTo>
                      <a:pt x="315" y="0"/>
                    </a:lnTo>
                    <a:lnTo>
                      <a:pt x="295" y="1"/>
                    </a:lnTo>
                    <a:lnTo>
                      <a:pt x="273" y="5"/>
                    </a:lnTo>
                    <a:lnTo>
                      <a:pt x="248" y="10"/>
                    </a:lnTo>
                    <a:lnTo>
                      <a:pt x="223" y="17"/>
                    </a:lnTo>
                    <a:lnTo>
                      <a:pt x="199" y="25"/>
                    </a:lnTo>
                    <a:lnTo>
                      <a:pt x="176" y="35"/>
                    </a:lnTo>
                    <a:lnTo>
                      <a:pt x="155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7" name="Freeform 78">
                <a:extLst>
                  <a:ext uri="{FF2B5EF4-FFF2-40B4-BE49-F238E27FC236}">
                    <a16:creationId xmlns:a16="http://schemas.microsoft.com/office/drawing/2014/main" id="{FD961D02-21E0-4A49-ADDA-ED40ED10E96F}"/>
                  </a:ext>
                </a:extLst>
              </p:cNvPr>
              <p:cNvSpPr/>
              <p:nvPr/>
            </p:nvSpPr>
            <p:spPr bwMode="auto">
              <a:xfrm>
                <a:off x="1396" y="2213"/>
                <a:ext cx="116" cy="110"/>
              </a:xfrm>
              <a:custGeom>
                <a:avLst/>
                <a:gdLst>
                  <a:gd name="T0" fmla="*/ 0 w 348"/>
                  <a:gd name="T1" fmla="*/ 0 h 222"/>
                  <a:gd name="T2" fmla="*/ 0 w 348"/>
                  <a:gd name="T3" fmla="*/ 0 h 222"/>
                  <a:gd name="T4" fmla="*/ 0 w 348"/>
                  <a:gd name="T5" fmla="*/ 0 h 222"/>
                  <a:gd name="T6" fmla="*/ 0 w 348"/>
                  <a:gd name="T7" fmla="*/ 0 h 222"/>
                  <a:gd name="T8" fmla="*/ 0 w 348"/>
                  <a:gd name="T9" fmla="*/ 0 h 222"/>
                  <a:gd name="T10" fmla="*/ 0 w 348"/>
                  <a:gd name="T11" fmla="*/ 0 h 222"/>
                  <a:gd name="T12" fmla="*/ 0 w 348"/>
                  <a:gd name="T13" fmla="*/ 0 h 222"/>
                  <a:gd name="T14" fmla="*/ 0 w 348"/>
                  <a:gd name="T15" fmla="*/ 0 h 222"/>
                  <a:gd name="T16" fmla="*/ 0 w 348"/>
                  <a:gd name="T17" fmla="*/ 0 h 222"/>
                  <a:gd name="T18" fmla="*/ 0 w 348"/>
                  <a:gd name="T19" fmla="*/ 0 h 222"/>
                  <a:gd name="T20" fmla="*/ 0 w 348"/>
                  <a:gd name="T21" fmla="*/ 0 h 222"/>
                  <a:gd name="T22" fmla="*/ 0 w 348"/>
                  <a:gd name="T23" fmla="*/ 0 h 222"/>
                  <a:gd name="T24" fmla="*/ 0 w 348"/>
                  <a:gd name="T25" fmla="*/ 0 h 222"/>
                  <a:gd name="T26" fmla="*/ 0 w 348"/>
                  <a:gd name="T27" fmla="*/ 0 h 222"/>
                  <a:gd name="T28" fmla="*/ 0 w 348"/>
                  <a:gd name="T29" fmla="*/ 0 h 222"/>
                  <a:gd name="T30" fmla="*/ 0 w 348"/>
                  <a:gd name="T31" fmla="*/ 0 h 222"/>
                  <a:gd name="T32" fmla="*/ 0 w 348"/>
                  <a:gd name="T33" fmla="*/ 0 h 222"/>
                  <a:gd name="T34" fmla="*/ 0 w 348"/>
                  <a:gd name="T35" fmla="*/ 0 h 222"/>
                  <a:gd name="T36" fmla="*/ 0 w 348"/>
                  <a:gd name="T37" fmla="*/ 0 h 222"/>
                  <a:gd name="T38" fmla="*/ 0 w 348"/>
                  <a:gd name="T39" fmla="*/ 0 h 222"/>
                  <a:gd name="T40" fmla="*/ 0 w 348"/>
                  <a:gd name="T41" fmla="*/ 0 h 222"/>
                  <a:gd name="T42" fmla="*/ 0 w 348"/>
                  <a:gd name="T43" fmla="*/ 0 h 222"/>
                  <a:gd name="T44" fmla="*/ 0 w 348"/>
                  <a:gd name="T45" fmla="*/ 0 h 222"/>
                  <a:gd name="T46" fmla="*/ 0 w 348"/>
                  <a:gd name="T47" fmla="*/ 0 h 222"/>
                  <a:gd name="T48" fmla="*/ 0 w 348"/>
                  <a:gd name="T49" fmla="*/ 0 h 222"/>
                  <a:gd name="T50" fmla="*/ 0 w 348"/>
                  <a:gd name="T51" fmla="*/ 0 h 222"/>
                  <a:gd name="T52" fmla="*/ 0 w 348"/>
                  <a:gd name="T53" fmla="*/ 0 h 222"/>
                  <a:gd name="T54" fmla="*/ 0 w 348"/>
                  <a:gd name="T55" fmla="*/ 0 h 222"/>
                  <a:gd name="T56" fmla="*/ 0 w 348"/>
                  <a:gd name="T57" fmla="*/ 0 h 222"/>
                  <a:gd name="T58" fmla="*/ 0 w 348"/>
                  <a:gd name="T59" fmla="*/ 0 h 222"/>
                  <a:gd name="T60" fmla="*/ 0 w 348"/>
                  <a:gd name="T61" fmla="*/ 0 h 222"/>
                  <a:gd name="T62" fmla="*/ 0 w 348"/>
                  <a:gd name="T63" fmla="*/ 0 h 222"/>
                  <a:gd name="T64" fmla="*/ 0 w 348"/>
                  <a:gd name="T65" fmla="*/ 0 h 222"/>
                  <a:gd name="T66" fmla="*/ 0 w 348"/>
                  <a:gd name="T67" fmla="*/ 0 h 222"/>
                  <a:gd name="T68" fmla="*/ 0 w 348"/>
                  <a:gd name="T69" fmla="*/ 0 h 222"/>
                  <a:gd name="T70" fmla="*/ 0 w 348"/>
                  <a:gd name="T71" fmla="*/ 0 h 222"/>
                  <a:gd name="T72" fmla="*/ 0 w 348"/>
                  <a:gd name="T73" fmla="*/ 0 h 222"/>
                  <a:gd name="T74" fmla="*/ 0 w 348"/>
                  <a:gd name="T75" fmla="*/ 0 h 222"/>
                  <a:gd name="T76" fmla="*/ 0 w 348"/>
                  <a:gd name="T77" fmla="*/ 0 h 222"/>
                  <a:gd name="T78" fmla="*/ 0 w 348"/>
                  <a:gd name="T79" fmla="*/ 0 h 222"/>
                  <a:gd name="T80" fmla="*/ 0 w 348"/>
                  <a:gd name="T81" fmla="*/ 0 h 222"/>
                  <a:gd name="T82" fmla="*/ 0 w 348"/>
                  <a:gd name="T83" fmla="*/ 0 h 222"/>
                  <a:gd name="T84" fmla="*/ 0 w 348"/>
                  <a:gd name="T85" fmla="*/ 0 h 222"/>
                  <a:gd name="T86" fmla="*/ 0 w 348"/>
                  <a:gd name="T87" fmla="*/ 0 h 222"/>
                  <a:gd name="T88" fmla="*/ 0 w 348"/>
                  <a:gd name="T89" fmla="*/ 0 h 222"/>
                  <a:gd name="T90" fmla="*/ 0 w 348"/>
                  <a:gd name="T91" fmla="*/ 0 h 222"/>
                  <a:gd name="T92" fmla="*/ 0 w 348"/>
                  <a:gd name="T93" fmla="*/ 0 h 222"/>
                  <a:gd name="T94" fmla="*/ 0 w 348"/>
                  <a:gd name="T95" fmla="*/ 0 h 222"/>
                  <a:gd name="T96" fmla="*/ 0 w 348"/>
                  <a:gd name="T97" fmla="*/ 0 h 222"/>
                  <a:gd name="T98" fmla="*/ 0 w 348"/>
                  <a:gd name="T99" fmla="*/ 0 h 222"/>
                  <a:gd name="T100" fmla="*/ 0 w 348"/>
                  <a:gd name="T101" fmla="*/ 0 h 222"/>
                  <a:gd name="T102" fmla="*/ 0 w 348"/>
                  <a:gd name="T103" fmla="*/ 0 h 222"/>
                  <a:gd name="T104" fmla="*/ 0 w 348"/>
                  <a:gd name="T105" fmla="*/ 0 h 222"/>
                  <a:gd name="T106" fmla="*/ 0 w 348"/>
                  <a:gd name="T107" fmla="*/ 0 h 222"/>
                  <a:gd name="T108" fmla="*/ 0 w 348"/>
                  <a:gd name="T109" fmla="*/ 0 h 222"/>
                  <a:gd name="T110" fmla="*/ 0 w 348"/>
                  <a:gd name="T111" fmla="*/ 0 h 222"/>
                  <a:gd name="T112" fmla="*/ 0 w 348"/>
                  <a:gd name="T113" fmla="*/ 0 h 222"/>
                  <a:gd name="T114" fmla="*/ 0 w 348"/>
                  <a:gd name="T115" fmla="*/ 0 h 222"/>
                  <a:gd name="T116" fmla="*/ 0 w 348"/>
                  <a:gd name="T117" fmla="*/ 0 h 222"/>
                  <a:gd name="T118" fmla="*/ 0 w 348"/>
                  <a:gd name="T119" fmla="*/ 0 h 222"/>
                  <a:gd name="T120" fmla="*/ 0 w 348"/>
                  <a:gd name="T121" fmla="*/ 0 h 22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48"/>
                  <a:gd name="T184" fmla="*/ 0 h 222"/>
                  <a:gd name="T185" fmla="*/ 348 w 348"/>
                  <a:gd name="T186" fmla="*/ 222 h 22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48" h="222">
                    <a:moveTo>
                      <a:pt x="290" y="69"/>
                    </a:moveTo>
                    <a:lnTo>
                      <a:pt x="306" y="81"/>
                    </a:lnTo>
                    <a:lnTo>
                      <a:pt x="315" y="95"/>
                    </a:lnTo>
                    <a:lnTo>
                      <a:pt x="321" y="110"/>
                    </a:lnTo>
                    <a:lnTo>
                      <a:pt x="321" y="126"/>
                    </a:lnTo>
                    <a:lnTo>
                      <a:pt x="318" y="139"/>
                    </a:lnTo>
                    <a:lnTo>
                      <a:pt x="312" y="150"/>
                    </a:lnTo>
                    <a:lnTo>
                      <a:pt x="302" y="161"/>
                    </a:lnTo>
                    <a:lnTo>
                      <a:pt x="292" y="170"/>
                    </a:lnTo>
                    <a:lnTo>
                      <a:pt x="279" y="180"/>
                    </a:lnTo>
                    <a:lnTo>
                      <a:pt x="265" y="188"/>
                    </a:lnTo>
                    <a:lnTo>
                      <a:pt x="252" y="198"/>
                    </a:lnTo>
                    <a:lnTo>
                      <a:pt x="239" y="207"/>
                    </a:lnTo>
                    <a:lnTo>
                      <a:pt x="236" y="210"/>
                    </a:lnTo>
                    <a:lnTo>
                      <a:pt x="235" y="213"/>
                    </a:lnTo>
                    <a:lnTo>
                      <a:pt x="236" y="216"/>
                    </a:lnTo>
                    <a:lnTo>
                      <a:pt x="239" y="219"/>
                    </a:lnTo>
                    <a:lnTo>
                      <a:pt x="244" y="221"/>
                    </a:lnTo>
                    <a:lnTo>
                      <a:pt x="248" y="222"/>
                    </a:lnTo>
                    <a:lnTo>
                      <a:pt x="254" y="221"/>
                    </a:lnTo>
                    <a:lnTo>
                      <a:pt x="258" y="219"/>
                    </a:lnTo>
                    <a:lnTo>
                      <a:pt x="287" y="206"/>
                    </a:lnTo>
                    <a:lnTo>
                      <a:pt x="310" y="188"/>
                    </a:lnTo>
                    <a:lnTo>
                      <a:pt x="331" y="168"/>
                    </a:lnTo>
                    <a:lnTo>
                      <a:pt x="344" y="147"/>
                    </a:lnTo>
                    <a:lnTo>
                      <a:pt x="348" y="124"/>
                    </a:lnTo>
                    <a:lnTo>
                      <a:pt x="345" y="102"/>
                    </a:lnTo>
                    <a:lnTo>
                      <a:pt x="334" y="81"/>
                    </a:lnTo>
                    <a:lnTo>
                      <a:pt x="310" y="62"/>
                    </a:lnTo>
                    <a:lnTo>
                      <a:pt x="293" y="52"/>
                    </a:lnTo>
                    <a:lnTo>
                      <a:pt x="273" y="43"/>
                    </a:lnTo>
                    <a:lnTo>
                      <a:pt x="249" y="34"/>
                    </a:lnTo>
                    <a:lnTo>
                      <a:pt x="226" y="27"/>
                    </a:lnTo>
                    <a:lnTo>
                      <a:pt x="202" y="21"/>
                    </a:lnTo>
                    <a:lnTo>
                      <a:pt x="176" y="16"/>
                    </a:lnTo>
                    <a:lnTo>
                      <a:pt x="151" y="11"/>
                    </a:lnTo>
                    <a:lnTo>
                      <a:pt x="125" y="7"/>
                    </a:lnTo>
                    <a:lnTo>
                      <a:pt x="102" y="4"/>
                    </a:lnTo>
                    <a:lnTo>
                      <a:pt x="78" y="2"/>
                    </a:lnTo>
                    <a:lnTo>
                      <a:pt x="58" y="0"/>
                    </a:lnTo>
                    <a:lnTo>
                      <a:pt x="39" y="0"/>
                    </a:lnTo>
                    <a:lnTo>
                      <a:pt x="23" y="0"/>
                    </a:lnTo>
                    <a:lnTo>
                      <a:pt x="12" y="1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14" y="7"/>
                    </a:lnTo>
                    <a:lnTo>
                      <a:pt x="30" y="8"/>
                    </a:lnTo>
                    <a:lnTo>
                      <a:pt x="46" y="10"/>
                    </a:lnTo>
                    <a:lnTo>
                      <a:pt x="64" y="12"/>
                    </a:lnTo>
                    <a:lnTo>
                      <a:pt x="83" y="14"/>
                    </a:lnTo>
                    <a:lnTo>
                      <a:pt x="102" y="16"/>
                    </a:lnTo>
                    <a:lnTo>
                      <a:pt x="120" y="19"/>
                    </a:lnTo>
                    <a:lnTo>
                      <a:pt x="141" y="22"/>
                    </a:lnTo>
                    <a:lnTo>
                      <a:pt x="160" y="26"/>
                    </a:lnTo>
                    <a:lnTo>
                      <a:pt x="180" y="30"/>
                    </a:lnTo>
                    <a:lnTo>
                      <a:pt x="200" y="35"/>
                    </a:lnTo>
                    <a:lnTo>
                      <a:pt x="219" y="41"/>
                    </a:lnTo>
                    <a:lnTo>
                      <a:pt x="238" y="47"/>
                    </a:lnTo>
                    <a:lnTo>
                      <a:pt x="257" y="53"/>
                    </a:lnTo>
                    <a:lnTo>
                      <a:pt x="274" y="61"/>
                    </a:lnTo>
                    <a:lnTo>
                      <a:pt x="290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8" name="Freeform 79">
                <a:extLst>
                  <a:ext uri="{FF2B5EF4-FFF2-40B4-BE49-F238E27FC236}">
                    <a16:creationId xmlns:a16="http://schemas.microsoft.com/office/drawing/2014/main" id="{49DD6434-D3FB-4085-AA25-F3EEC31EDCF5}"/>
                  </a:ext>
                </a:extLst>
              </p:cNvPr>
              <p:cNvSpPr/>
              <p:nvPr/>
            </p:nvSpPr>
            <p:spPr bwMode="auto">
              <a:xfrm>
                <a:off x="1162" y="2273"/>
                <a:ext cx="48" cy="103"/>
              </a:xfrm>
              <a:custGeom>
                <a:avLst/>
                <a:gdLst>
                  <a:gd name="T0" fmla="*/ 0 w 142"/>
                  <a:gd name="T1" fmla="*/ 0 h 207"/>
                  <a:gd name="T2" fmla="*/ 0 w 142"/>
                  <a:gd name="T3" fmla="*/ 0 h 207"/>
                  <a:gd name="T4" fmla="*/ 0 w 142"/>
                  <a:gd name="T5" fmla="*/ 0 h 207"/>
                  <a:gd name="T6" fmla="*/ 0 w 142"/>
                  <a:gd name="T7" fmla="*/ 0 h 207"/>
                  <a:gd name="T8" fmla="*/ 0 w 142"/>
                  <a:gd name="T9" fmla="*/ 0 h 207"/>
                  <a:gd name="T10" fmla="*/ 0 w 142"/>
                  <a:gd name="T11" fmla="*/ 0 h 207"/>
                  <a:gd name="T12" fmla="*/ 0 w 142"/>
                  <a:gd name="T13" fmla="*/ 0 h 207"/>
                  <a:gd name="T14" fmla="*/ 0 w 142"/>
                  <a:gd name="T15" fmla="*/ 0 h 207"/>
                  <a:gd name="T16" fmla="*/ 0 w 142"/>
                  <a:gd name="T17" fmla="*/ 0 h 207"/>
                  <a:gd name="T18" fmla="*/ 0 w 142"/>
                  <a:gd name="T19" fmla="*/ 0 h 207"/>
                  <a:gd name="T20" fmla="*/ 0 w 142"/>
                  <a:gd name="T21" fmla="*/ 0 h 207"/>
                  <a:gd name="T22" fmla="*/ 0 w 142"/>
                  <a:gd name="T23" fmla="*/ 0 h 207"/>
                  <a:gd name="T24" fmla="*/ 0 w 142"/>
                  <a:gd name="T25" fmla="*/ 0 h 207"/>
                  <a:gd name="T26" fmla="*/ 0 w 142"/>
                  <a:gd name="T27" fmla="*/ 0 h 207"/>
                  <a:gd name="T28" fmla="*/ 0 w 142"/>
                  <a:gd name="T29" fmla="*/ 0 h 207"/>
                  <a:gd name="T30" fmla="*/ 0 w 142"/>
                  <a:gd name="T31" fmla="*/ 0 h 207"/>
                  <a:gd name="T32" fmla="*/ 0 w 142"/>
                  <a:gd name="T33" fmla="*/ 0 h 207"/>
                  <a:gd name="T34" fmla="*/ 0 w 142"/>
                  <a:gd name="T35" fmla="*/ 0 h 207"/>
                  <a:gd name="T36" fmla="*/ 0 w 142"/>
                  <a:gd name="T37" fmla="*/ 0 h 207"/>
                  <a:gd name="T38" fmla="*/ 0 w 142"/>
                  <a:gd name="T39" fmla="*/ 0 h 207"/>
                  <a:gd name="T40" fmla="*/ 0 w 142"/>
                  <a:gd name="T41" fmla="*/ 0 h 207"/>
                  <a:gd name="T42" fmla="*/ 0 w 142"/>
                  <a:gd name="T43" fmla="*/ 0 h 207"/>
                  <a:gd name="T44" fmla="*/ 0 w 142"/>
                  <a:gd name="T45" fmla="*/ 0 h 207"/>
                  <a:gd name="T46" fmla="*/ 0 w 142"/>
                  <a:gd name="T47" fmla="*/ 0 h 207"/>
                  <a:gd name="T48" fmla="*/ 0 w 142"/>
                  <a:gd name="T49" fmla="*/ 0 h 207"/>
                  <a:gd name="T50" fmla="*/ 0 w 142"/>
                  <a:gd name="T51" fmla="*/ 0 h 207"/>
                  <a:gd name="T52" fmla="*/ 0 w 142"/>
                  <a:gd name="T53" fmla="*/ 0 h 207"/>
                  <a:gd name="T54" fmla="*/ 0 w 142"/>
                  <a:gd name="T55" fmla="*/ 0 h 207"/>
                  <a:gd name="T56" fmla="*/ 0 w 142"/>
                  <a:gd name="T57" fmla="*/ 0 h 207"/>
                  <a:gd name="T58" fmla="*/ 0 w 142"/>
                  <a:gd name="T59" fmla="*/ 0 h 207"/>
                  <a:gd name="T60" fmla="*/ 0 w 142"/>
                  <a:gd name="T61" fmla="*/ 0 h 207"/>
                  <a:gd name="T62" fmla="*/ 0 w 142"/>
                  <a:gd name="T63" fmla="*/ 0 h 207"/>
                  <a:gd name="T64" fmla="*/ 0 w 142"/>
                  <a:gd name="T65" fmla="*/ 0 h 207"/>
                  <a:gd name="T66" fmla="*/ 0 w 142"/>
                  <a:gd name="T67" fmla="*/ 0 h 207"/>
                  <a:gd name="T68" fmla="*/ 0 w 142"/>
                  <a:gd name="T69" fmla="*/ 0 h 207"/>
                  <a:gd name="T70" fmla="*/ 0 w 142"/>
                  <a:gd name="T71" fmla="*/ 0 h 207"/>
                  <a:gd name="T72" fmla="*/ 0 w 142"/>
                  <a:gd name="T73" fmla="*/ 0 h 207"/>
                  <a:gd name="T74" fmla="*/ 0 w 142"/>
                  <a:gd name="T75" fmla="*/ 0 h 207"/>
                  <a:gd name="T76" fmla="*/ 0 w 142"/>
                  <a:gd name="T77" fmla="*/ 0 h 207"/>
                  <a:gd name="T78" fmla="*/ 0 w 142"/>
                  <a:gd name="T79" fmla="*/ 0 h 207"/>
                  <a:gd name="T80" fmla="*/ 0 w 142"/>
                  <a:gd name="T81" fmla="*/ 0 h 2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2"/>
                  <a:gd name="T124" fmla="*/ 0 h 207"/>
                  <a:gd name="T125" fmla="*/ 142 w 142"/>
                  <a:gd name="T126" fmla="*/ 207 h 20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2" h="207">
                    <a:moveTo>
                      <a:pt x="0" y="113"/>
                    </a:moveTo>
                    <a:lnTo>
                      <a:pt x="0" y="130"/>
                    </a:lnTo>
                    <a:lnTo>
                      <a:pt x="6" y="146"/>
                    </a:lnTo>
                    <a:lnTo>
                      <a:pt x="16" y="161"/>
                    </a:lnTo>
                    <a:lnTo>
                      <a:pt x="31" y="174"/>
                    </a:lnTo>
                    <a:lnTo>
                      <a:pt x="48" y="185"/>
                    </a:lnTo>
                    <a:lnTo>
                      <a:pt x="68" y="195"/>
                    </a:lnTo>
                    <a:lnTo>
                      <a:pt x="92" y="202"/>
                    </a:lnTo>
                    <a:lnTo>
                      <a:pt x="115" y="206"/>
                    </a:lnTo>
                    <a:lnTo>
                      <a:pt x="122" y="207"/>
                    </a:lnTo>
                    <a:lnTo>
                      <a:pt x="129" y="205"/>
                    </a:lnTo>
                    <a:lnTo>
                      <a:pt x="135" y="202"/>
                    </a:lnTo>
                    <a:lnTo>
                      <a:pt x="138" y="198"/>
                    </a:lnTo>
                    <a:lnTo>
                      <a:pt x="138" y="193"/>
                    </a:lnTo>
                    <a:lnTo>
                      <a:pt x="137" y="188"/>
                    </a:lnTo>
                    <a:lnTo>
                      <a:pt x="132" y="184"/>
                    </a:lnTo>
                    <a:lnTo>
                      <a:pt x="125" y="182"/>
                    </a:lnTo>
                    <a:lnTo>
                      <a:pt x="102" y="176"/>
                    </a:lnTo>
                    <a:lnTo>
                      <a:pt x="80" y="168"/>
                    </a:lnTo>
                    <a:lnTo>
                      <a:pt x="63" y="157"/>
                    </a:lnTo>
                    <a:lnTo>
                      <a:pt x="50" y="145"/>
                    </a:lnTo>
                    <a:lnTo>
                      <a:pt x="41" y="130"/>
                    </a:lnTo>
                    <a:lnTo>
                      <a:pt x="37" y="114"/>
                    </a:lnTo>
                    <a:lnTo>
                      <a:pt x="37" y="97"/>
                    </a:lnTo>
                    <a:lnTo>
                      <a:pt x="44" y="79"/>
                    </a:lnTo>
                    <a:lnTo>
                      <a:pt x="54" y="65"/>
                    </a:lnTo>
                    <a:lnTo>
                      <a:pt x="70" y="52"/>
                    </a:lnTo>
                    <a:lnTo>
                      <a:pt x="87" y="40"/>
                    </a:lnTo>
                    <a:lnTo>
                      <a:pt x="106" y="29"/>
                    </a:lnTo>
                    <a:lnTo>
                      <a:pt x="122" y="20"/>
                    </a:lnTo>
                    <a:lnTo>
                      <a:pt x="135" y="11"/>
                    </a:lnTo>
                    <a:lnTo>
                      <a:pt x="142" y="5"/>
                    </a:lnTo>
                    <a:lnTo>
                      <a:pt x="142" y="0"/>
                    </a:lnTo>
                    <a:lnTo>
                      <a:pt x="126" y="4"/>
                    </a:lnTo>
                    <a:lnTo>
                      <a:pt x="106" y="11"/>
                    </a:lnTo>
                    <a:lnTo>
                      <a:pt x="84" y="23"/>
                    </a:lnTo>
                    <a:lnTo>
                      <a:pt x="61" y="37"/>
                    </a:lnTo>
                    <a:lnTo>
                      <a:pt x="39" y="53"/>
                    </a:lnTo>
                    <a:lnTo>
                      <a:pt x="22" y="72"/>
                    </a:lnTo>
                    <a:lnTo>
                      <a:pt x="8" y="9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9" name="Freeform 80">
                <a:extLst>
                  <a:ext uri="{FF2B5EF4-FFF2-40B4-BE49-F238E27FC236}">
                    <a16:creationId xmlns:a16="http://schemas.microsoft.com/office/drawing/2014/main" id="{E4324317-51E1-4AB3-B2B2-D9E9631BA612}"/>
                  </a:ext>
                </a:extLst>
              </p:cNvPr>
              <p:cNvSpPr/>
              <p:nvPr/>
            </p:nvSpPr>
            <p:spPr bwMode="auto">
              <a:xfrm>
                <a:off x="1492" y="2206"/>
                <a:ext cx="101" cy="135"/>
              </a:xfrm>
              <a:custGeom>
                <a:avLst/>
                <a:gdLst>
                  <a:gd name="T0" fmla="*/ 0 w 303"/>
                  <a:gd name="T1" fmla="*/ 0 h 272"/>
                  <a:gd name="T2" fmla="*/ 0 w 303"/>
                  <a:gd name="T3" fmla="*/ 0 h 272"/>
                  <a:gd name="T4" fmla="*/ 0 w 303"/>
                  <a:gd name="T5" fmla="*/ 0 h 272"/>
                  <a:gd name="T6" fmla="*/ 0 w 303"/>
                  <a:gd name="T7" fmla="*/ 0 h 272"/>
                  <a:gd name="T8" fmla="*/ 0 w 303"/>
                  <a:gd name="T9" fmla="*/ 0 h 272"/>
                  <a:gd name="T10" fmla="*/ 0 w 303"/>
                  <a:gd name="T11" fmla="*/ 0 h 272"/>
                  <a:gd name="T12" fmla="*/ 0 w 303"/>
                  <a:gd name="T13" fmla="*/ 0 h 272"/>
                  <a:gd name="T14" fmla="*/ 0 w 303"/>
                  <a:gd name="T15" fmla="*/ 0 h 272"/>
                  <a:gd name="T16" fmla="*/ 0 w 303"/>
                  <a:gd name="T17" fmla="*/ 0 h 272"/>
                  <a:gd name="T18" fmla="*/ 0 w 303"/>
                  <a:gd name="T19" fmla="*/ 0 h 272"/>
                  <a:gd name="T20" fmla="*/ 0 w 303"/>
                  <a:gd name="T21" fmla="*/ 0 h 272"/>
                  <a:gd name="T22" fmla="*/ 0 w 303"/>
                  <a:gd name="T23" fmla="*/ 0 h 272"/>
                  <a:gd name="T24" fmla="*/ 0 w 303"/>
                  <a:gd name="T25" fmla="*/ 0 h 272"/>
                  <a:gd name="T26" fmla="*/ 0 w 303"/>
                  <a:gd name="T27" fmla="*/ 0 h 272"/>
                  <a:gd name="T28" fmla="*/ 0 w 303"/>
                  <a:gd name="T29" fmla="*/ 0 h 272"/>
                  <a:gd name="T30" fmla="*/ 0 w 303"/>
                  <a:gd name="T31" fmla="*/ 0 h 272"/>
                  <a:gd name="T32" fmla="*/ 0 w 303"/>
                  <a:gd name="T33" fmla="*/ 0 h 272"/>
                  <a:gd name="T34" fmla="*/ 0 w 303"/>
                  <a:gd name="T35" fmla="*/ 0 h 272"/>
                  <a:gd name="T36" fmla="*/ 0 w 303"/>
                  <a:gd name="T37" fmla="*/ 0 h 272"/>
                  <a:gd name="T38" fmla="*/ 0 w 303"/>
                  <a:gd name="T39" fmla="*/ 0 h 272"/>
                  <a:gd name="T40" fmla="*/ 0 w 303"/>
                  <a:gd name="T41" fmla="*/ 0 h 272"/>
                  <a:gd name="T42" fmla="*/ 0 w 303"/>
                  <a:gd name="T43" fmla="*/ 0 h 272"/>
                  <a:gd name="T44" fmla="*/ 0 w 303"/>
                  <a:gd name="T45" fmla="*/ 0 h 272"/>
                  <a:gd name="T46" fmla="*/ 0 w 303"/>
                  <a:gd name="T47" fmla="*/ 0 h 272"/>
                  <a:gd name="T48" fmla="*/ 0 w 303"/>
                  <a:gd name="T49" fmla="*/ 0 h 272"/>
                  <a:gd name="T50" fmla="*/ 0 w 303"/>
                  <a:gd name="T51" fmla="*/ 0 h 272"/>
                  <a:gd name="T52" fmla="*/ 0 w 303"/>
                  <a:gd name="T53" fmla="*/ 0 h 272"/>
                  <a:gd name="T54" fmla="*/ 0 w 303"/>
                  <a:gd name="T55" fmla="*/ 0 h 272"/>
                  <a:gd name="T56" fmla="*/ 0 w 303"/>
                  <a:gd name="T57" fmla="*/ 0 h 272"/>
                  <a:gd name="T58" fmla="*/ 0 w 303"/>
                  <a:gd name="T59" fmla="*/ 0 h 272"/>
                  <a:gd name="T60" fmla="*/ 0 w 303"/>
                  <a:gd name="T61" fmla="*/ 0 h 272"/>
                  <a:gd name="T62" fmla="*/ 0 w 303"/>
                  <a:gd name="T63" fmla="*/ 0 h 272"/>
                  <a:gd name="T64" fmla="*/ 0 w 303"/>
                  <a:gd name="T65" fmla="*/ 0 h 272"/>
                  <a:gd name="T66" fmla="*/ 0 w 303"/>
                  <a:gd name="T67" fmla="*/ 0 h 272"/>
                  <a:gd name="T68" fmla="*/ 0 w 303"/>
                  <a:gd name="T69" fmla="*/ 0 h 272"/>
                  <a:gd name="T70" fmla="*/ 0 w 303"/>
                  <a:gd name="T71" fmla="*/ 0 h 272"/>
                  <a:gd name="T72" fmla="*/ 0 w 303"/>
                  <a:gd name="T73" fmla="*/ 0 h 272"/>
                  <a:gd name="T74" fmla="*/ 0 w 303"/>
                  <a:gd name="T75" fmla="*/ 0 h 27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3"/>
                  <a:gd name="T115" fmla="*/ 0 h 272"/>
                  <a:gd name="T116" fmla="*/ 303 w 303"/>
                  <a:gd name="T117" fmla="*/ 272 h 27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3" h="272">
                    <a:moveTo>
                      <a:pt x="246" y="102"/>
                    </a:moveTo>
                    <a:lnTo>
                      <a:pt x="256" y="109"/>
                    </a:lnTo>
                    <a:lnTo>
                      <a:pt x="264" y="117"/>
                    </a:lnTo>
                    <a:lnTo>
                      <a:pt x="271" y="126"/>
                    </a:lnTo>
                    <a:lnTo>
                      <a:pt x="275" y="135"/>
                    </a:lnTo>
                    <a:lnTo>
                      <a:pt x="278" y="144"/>
                    </a:lnTo>
                    <a:lnTo>
                      <a:pt x="277" y="154"/>
                    </a:lnTo>
                    <a:lnTo>
                      <a:pt x="274" y="164"/>
                    </a:lnTo>
                    <a:lnTo>
                      <a:pt x="267" y="173"/>
                    </a:lnTo>
                    <a:lnTo>
                      <a:pt x="256" y="183"/>
                    </a:lnTo>
                    <a:lnTo>
                      <a:pt x="245" y="192"/>
                    </a:lnTo>
                    <a:lnTo>
                      <a:pt x="232" y="200"/>
                    </a:lnTo>
                    <a:lnTo>
                      <a:pt x="219" y="209"/>
                    </a:lnTo>
                    <a:lnTo>
                      <a:pt x="204" y="216"/>
                    </a:lnTo>
                    <a:lnTo>
                      <a:pt x="190" y="224"/>
                    </a:lnTo>
                    <a:lnTo>
                      <a:pt x="175" y="232"/>
                    </a:lnTo>
                    <a:lnTo>
                      <a:pt x="162" y="241"/>
                    </a:lnTo>
                    <a:lnTo>
                      <a:pt x="158" y="244"/>
                    </a:lnTo>
                    <a:lnTo>
                      <a:pt x="155" y="248"/>
                    </a:lnTo>
                    <a:lnTo>
                      <a:pt x="152" y="252"/>
                    </a:lnTo>
                    <a:lnTo>
                      <a:pt x="149" y="256"/>
                    </a:lnTo>
                    <a:lnTo>
                      <a:pt x="148" y="260"/>
                    </a:lnTo>
                    <a:lnTo>
                      <a:pt x="148" y="264"/>
                    </a:lnTo>
                    <a:lnTo>
                      <a:pt x="151" y="268"/>
                    </a:lnTo>
                    <a:lnTo>
                      <a:pt x="155" y="271"/>
                    </a:lnTo>
                    <a:lnTo>
                      <a:pt x="161" y="272"/>
                    </a:lnTo>
                    <a:lnTo>
                      <a:pt x="166" y="272"/>
                    </a:lnTo>
                    <a:lnTo>
                      <a:pt x="171" y="271"/>
                    </a:lnTo>
                    <a:lnTo>
                      <a:pt x="175" y="268"/>
                    </a:lnTo>
                    <a:lnTo>
                      <a:pt x="190" y="256"/>
                    </a:lnTo>
                    <a:lnTo>
                      <a:pt x="206" y="246"/>
                    </a:lnTo>
                    <a:lnTo>
                      <a:pt x="222" y="236"/>
                    </a:lnTo>
                    <a:lnTo>
                      <a:pt x="239" y="226"/>
                    </a:lnTo>
                    <a:lnTo>
                      <a:pt x="255" y="216"/>
                    </a:lnTo>
                    <a:lnTo>
                      <a:pt x="271" y="204"/>
                    </a:lnTo>
                    <a:lnTo>
                      <a:pt x="284" y="192"/>
                    </a:lnTo>
                    <a:lnTo>
                      <a:pt x="294" y="179"/>
                    </a:lnTo>
                    <a:lnTo>
                      <a:pt x="301" y="163"/>
                    </a:lnTo>
                    <a:lnTo>
                      <a:pt x="303" y="148"/>
                    </a:lnTo>
                    <a:lnTo>
                      <a:pt x="300" y="133"/>
                    </a:lnTo>
                    <a:lnTo>
                      <a:pt x="293" y="118"/>
                    </a:lnTo>
                    <a:lnTo>
                      <a:pt x="281" y="105"/>
                    </a:lnTo>
                    <a:lnTo>
                      <a:pt x="268" y="92"/>
                    </a:lnTo>
                    <a:lnTo>
                      <a:pt x="251" y="82"/>
                    </a:lnTo>
                    <a:lnTo>
                      <a:pt x="232" y="73"/>
                    </a:lnTo>
                    <a:lnTo>
                      <a:pt x="217" y="67"/>
                    </a:lnTo>
                    <a:lnTo>
                      <a:pt x="201" y="61"/>
                    </a:lnTo>
                    <a:lnTo>
                      <a:pt x="185" y="54"/>
                    </a:lnTo>
                    <a:lnTo>
                      <a:pt x="168" y="47"/>
                    </a:lnTo>
                    <a:lnTo>
                      <a:pt x="151" y="40"/>
                    </a:lnTo>
                    <a:lnTo>
                      <a:pt x="132" y="34"/>
                    </a:lnTo>
                    <a:lnTo>
                      <a:pt x="114" y="27"/>
                    </a:lnTo>
                    <a:lnTo>
                      <a:pt x="97" y="21"/>
                    </a:lnTo>
                    <a:lnTo>
                      <a:pt x="81" y="16"/>
                    </a:lnTo>
                    <a:lnTo>
                      <a:pt x="65" y="11"/>
                    </a:lnTo>
                    <a:lnTo>
                      <a:pt x="49" y="7"/>
                    </a:lnTo>
                    <a:lnTo>
                      <a:pt x="36" y="4"/>
                    </a:lnTo>
                    <a:lnTo>
                      <a:pt x="24" y="1"/>
                    </a:lnTo>
                    <a:lnTo>
                      <a:pt x="14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3" y="7"/>
                    </a:lnTo>
                    <a:lnTo>
                      <a:pt x="27" y="12"/>
                    </a:lnTo>
                    <a:lnTo>
                      <a:pt x="43" y="17"/>
                    </a:lnTo>
                    <a:lnTo>
                      <a:pt x="58" y="22"/>
                    </a:lnTo>
                    <a:lnTo>
                      <a:pt x="74" y="27"/>
                    </a:lnTo>
                    <a:lnTo>
                      <a:pt x="90" y="32"/>
                    </a:lnTo>
                    <a:lnTo>
                      <a:pt x="106" y="38"/>
                    </a:lnTo>
                    <a:lnTo>
                      <a:pt x="122" y="44"/>
                    </a:lnTo>
                    <a:lnTo>
                      <a:pt x="139" y="50"/>
                    </a:lnTo>
                    <a:lnTo>
                      <a:pt x="155" y="57"/>
                    </a:lnTo>
                    <a:lnTo>
                      <a:pt x="171" y="63"/>
                    </a:lnTo>
                    <a:lnTo>
                      <a:pt x="187" y="70"/>
                    </a:lnTo>
                    <a:lnTo>
                      <a:pt x="203" y="78"/>
                    </a:lnTo>
                    <a:lnTo>
                      <a:pt x="217" y="85"/>
                    </a:lnTo>
                    <a:lnTo>
                      <a:pt x="232" y="93"/>
                    </a:lnTo>
                    <a:lnTo>
                      <a:pt x="246" y="10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70" name="Group 81">
            <a:extLst>
              <a:ext uri="{FF2B5EF4-FFF2-40B4-BE49-F238E27FC236}">
                <a16:creationId xmlns:a16="http://schemas.microsoft.com/office/drawing/2014/main" id="{EF01A818-D9F1-4E48-8E3B-F7B230DE23EC}"/>
              </a:ext>
            </a:extLst>
          </p:cNvPr>
          <p:cNvGrpSpPr/>
          <p:nvPr/>
        </p:nvGrpSpPr>
        <p:grpSpPr bwMode="auto">
          <a:xfrm>
            <a:off x="8897180" y="4759667"/>
            <a:ext cx="414338" cy="509588"/>
            <a:chOff x="2870" y="1518"/>
            <a:chExt cx="292" cy="320"/>
          </a:xfrm>
        </p:grpSpPr>
        <p:graphicFrame>
          <p:nvGraphicFramePr>
            <p:cNvPr id="171" name="Object 82">
              <a:extLst>
                <a:ext uri="{FF2B5EF4-FFF2-40B4-BE49-F238E27FC236}">
                  <a16:creationId xmlns:a16="http://schemas.microsoft.com/office/drawing/2014/main" id="{8917B144-6EC6-4FBC-8958-2BDDB179DBB2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34" name="Clip" r:id="rId13" imgW="826770" imgH="840105" progId="MS_ClipArt_Gallery.2">
                    <p:embed/>
                  </p:oleObj>
                </mc:Choice>
                <mc:Fallback>
                  <p:oleObj name="Clip" r:id="rId13" imgW="826770" imgH="840105" progId="MS_ClipArt_Gallery.2">
                    <p:embed/>
                    <p:pic>
                      <p:nvPicPr>
                        <p:cNvPr id="77855" name="Object 8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72" name="Object 83">
              <a:extLst>
                <a:ext uri="{FF2B5EF4-FFF2-40B4-BE49-F238E27FC236}">
                  <a16:creationId xmlns:a16="http://schemas.microsoft.com/office/drawing/2014/main" id="{1261CB7A-AA56-4A7D-8DA0-0959B2B3451B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35" name="Clip" r:id="rId14" imgW="1268095" imgH="1199515" progId="MS_ClipArt_Gallery.2">
                    <p:embed/>
                  </p:oleObj>
                </mc:Choice>
                <mc:Fallback>
                  <p:oleObj name="Clip" r:id="rId14" imgW="1268095" imgH="1199515" progId="MS_ClipArt_Gallery.2">
                    <p:embed/>
                    <p:pic>
                      <p:nvPicPr>
                        <p:cNvPr id="77856" name="Object 8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73" name="Group 84">
            <a:extLst>
              <a:ext uri="{FF2B5EF4-FFF2-40B4-BE49-F238E27FC236}">
                <a16:creationId xmlns:a16="http://schemas.microsoft.com/office/drawing/2014/main" id="{87991EC9-180A-49C3-9C84-19BE47688268}"/>
              </a:ext>
            </a:extLst>
          </p:cNvPr>
          <p:cNvGrpSpPr/>
          <p:nvPr/>
        </p:nvGrpSpPr>
        <p:grpSpPr bwMode="auto">
          <a:xfrm>
            <a:off x="9076569" y="5301006"/>
            <a:ext cx="415925" cy="509587"/>
            <a:chOff x="2870" y="1518"/>
            <a:chExt cx="292" cy="320"/>
          </a:xfrm>
        </p:grpSpPr>
        <p:graphicFrame>
          <p:nvGraphicFramePr>
            <p:cNvPr id="174" name="Object 85">
              <a:extLst>
                <a:ext uri="{FF2B5EF4-FFF2-40B4-BE49-F238E27FC236}">
                  <a16:creationId xmlns:a16="http://schemas.microsoft.com/office/drawing/2014/main" id="{EFAC61A9-09DE-4225-87A3-F9F273F7332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36" name="Clip" r:id="rId15" imgW="826770" imgH="840105" progId="MS_ClipArt_Gallery.2">
                    <p:embed/>
                  </p:oleObj>
                </mc:Choice>
                <mc:Fallback>
                  <p:oleObj name="Clip" r:id="rId15" imgW="826770" imgH="840105" progId="MS_ClipArt_Gallery.2">
                    <p:embed/>
                    <p:pic>
                      <p:nvPicPr>
                        <p:cNvPr id="77853" name="Object 8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75" name="Object 86">
              <a:extLst>
                <a:ext uri="{FF2B5EF4-FFF2-40B4-BE49-F238E27FC236}">
                  <a16:creationId xmlns:a16="http://schemas.microsoft.com/office/drawing/2014/main" id="{1E70E0C5-7E08-405C-8716-46F7338B59BA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37" name="Clip" r:id="rId16" imgW="1268095" imgH="1199515" progId="MS_ClipArt_Gallery.2">
                    <p:embed/>
                  </p:oleObj>
                </mc:Choice>
                <mc:Fallback>
                  <p:oleObj name="Clip" r:id="rId16" imgW="1268095" imgH="1199515" progId="MS_ClipArt_Gallery.2">
                    <p:embed/>
                    <p:pic>
                      <p:nvPicPr>
                        <p:cNvPr id="77854" name="Object 8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76" name="Group 87">
            <a:extLst>
              <a:ext uri="{FF2B5EF4-FFF2-40B4-BE49-F238E27FC236}">
                <a16:creationId xmlns:a16="http://schemas.microsoft.com/office/drawing/2014/main" id="{907D0C45-6E74-434E-9F94-586EACD06EBA}"/>
              </a:ext>
            </a:extLst>
          </p:cNvPr>
          <p:cNvGrpSpPr/>
          <p:nvPr/>
        </p:nvGrpSpPr>
        <p:grpSpPr bwMode="auto">
          <a:xfrm>
            <a:off x="10108444" y="4769193"/>
            <a:ext cx="415925" cy="511175"/>
            <a:chOff x="2870" y="1518"/>
            <a:chExt cx="292" cy="320"/>
          </a:xfrm>
        </p:grpSpPr>
        <p:graphicFrame>
          <p:nvGraphicFramePr>
            <p:cNvPr id="177" name="Object 88">
              <a:extLst>
                <a:ext uri="{FF2B5EF4-FFF2-40B4-BE49-F238E27FC236}">
                  <a16:creationId xmlns:a16="http://schemas.microsoft.com/office/drawing/2014/main" id="{73A8A84C-42B9-490C-A619-7D8ABE5C41C7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38" name="Clip" r:id="rId17" imgW="826770" imgH="840105" progId="MS_ClipArt_Gallery.2">
                    <p:embed/>
                  </p:oleObj>
                </mc:Choice>
                <mc:Fallback>
                  <p:oleObj name="Clip" r:id="rId17" imgW="826770" imgH="840105" progId="MS_ClipArt_Gallery.2">
                    <p:embed/>
                    <p:pic>
                      <p:nvPicPr>
                        <p:cNvPr id="77851" name="Object 8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78" name="Object 89">
              <a:extLst>
                <a:ext uri="{FF2B5EF4-FFF2-40B4-BE49-F238E27FC236}">
                  <a16:creationId xmlns:a16="http://schemas.microsoft.com/office/drawing/2014/main" id="{260474D0-354B-4CA1-86BA-1BDEA1E374DC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39" name="Clip" r:id="rId18" imgW="1268095" imgH="1199515" progId="MS_ClipArt_Gallery.2">
                    <p:embed/>
                  </p:oleObj>
                </mc:Choice>
                <mc:Fallback>
                  <p:oleObj name="Clip" r:id="rId18" imgW="1268095" imgH="1199515" progId="MS_ClipArt_Gallery.2">
                    <p:embed/>
                    <p:pic>
                      <p:nvPicPr>
                        <p:cNvPr id="77852" name="Object 8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79" name="Group 90">
            <a:extLst>
              <a:ext uri="{FF2B5EF4-FFF2-40B4-BE49-F238E27FC236}">
                <a16:creationId xmlns:a16="http://schemas.microsoft.com/office/drawing/2014/main" id="{3C10FD02-3502-4B71-BE40-B40189F94825}"/>
              </a:ext>
            </a:extLst>
          </p:cNvPr>
          <p:cNvGrpSpPr/>
          <p:nvPr/>
        </p:nvGrpSpPr>
        <p:grpSpPr bwMode="auto">
          <a:xfrm>
            <a:off x="9662355" y="5310531"/>
            <a:ext cx="414338" cy="509587"/>
            <a:chOff x="2870" y="1518"/>
            <a:chExt cx="292" cy="320"/>
          </a:xfrm>
        </p:grpSpPr>
        <p:graphicFrame>
          <p:nvGraphicFramePr>
            <p:cNvPr id="180" name="Object 91">
              <a:extLst>
                <a:ext uri="{FF2B5EF4-FFF2-40B4-BE49-F238E27FC236}">
                  <a16:creationId xmlns:a16="http://schemas.microsoft.com/office/drawing/2014/main" id="{F22DFCF4-0A89-488D-9551-261B9EAA91C3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40" name="Clip" r:id="rId19" imgW="826770" imgH="840105" progId="MS_ClipArt_Gallery.2">
                    <p:embed/>
                  </p:oleObj>
                </mc:Choice>
                <mc:Fallback>
                  <p:oleObj name="Clip" r:id="rId19" imgW="826770" imgH="840105" progId="MS_ClipArt_Gallery.2">
                    <p:embed/>
                    <p:pic>
                      <p:nvPicPr>
                        <p:cNvPr id="77849" name="Object 9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81" name="Object 92">
              <a:extLst>
                <a:ext uri="{FF2B5EF4-FFF2-40B4-BE49-F238E27FC236}">
                  <a16:creationId xmlns:a16="http://schemas.microsoft.com/office/drawing/2014/main" id="{D4568525-0B5E-4BDA-83B6-B21C534DFAF8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3941" name="Clip" r:id="rId20" imgW="1268095" imgH="1199515" progId="MS_ClipArt_Gallery.2">
                    <p:embed/>
                  </p:oleObj>
                </mc:Choice>
                <mc:Fallback>
                  <p:oleObj name="Clip" r:id="rId20" imgW="1268095" imgH="1199515" progId="MS_ClipArt_Gallery.2">
                    <p:embed/>
                    <p:pic>
                      <p:nvPicPr>
                        <p:cNvPr id="77850" name="Object 9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6" name="Rectangle 2"/>
          <p:cNvSpPr>
            <a:spLocks noGrp="1" noChangeArrowheads="1"/>
          </p:cNvSpPr>
          <p:nvPr>
            <p:ph type="title"/>
          </p:nvPr>
        </p:nvSpPr>
        <p:spPr>
          <a:xfrm>
            <a:off x="240000" y="360000"/>
            <a:ext cx="11520000" cy="890588"/>
          </a:xfrm>
        </p:spPr>
        <p:txBody>
          <a:bodyPr/>
          <a:lstStyle/>
          <a:p>
            <a:r>
              <a:rPr lang="en-US" altLang="zh-CN" dirty="0"/>
              <a:t>802.11b Channels</a:t>
            </a:r>
          </a:p>
        </p:txBody>
      </p:sp>
      <p:sp>
        <p:nvSpPr>
          <p:cNvPr id="4915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1301750" y="1625600"/>
            <a:ext cx="9588500" cy="1803400"/>
          </a:xfrm>
        </p:spPr>
        <p:txBody>
          <a:bodyPr/>
          <a:lstStyle/>
          <a:p>
            <a:r>
              <a:rPr lang="en-US" altLang="zh-CN" dirty="0"/>
              <a:t>802.11b: 2.4GHz-2.485GHz spectrum divided into 11 channels at different frequencies</a:t>
            </a:r>
          </a:p>
          <a:p>
            <a:pPr lvl="1"/>
            <a:r>
              <a:rPr lang="en-US" altLang="zh-CN" dirty="0"/>
              <a:t>AP admin chooses frequency for AP</a:t>
            </a:r>
          </a:p>
          <a:p>
            <a:pPr lvl="1"/>
            <a:r>
              <a:rPr lang="en-US" altLang="zh-CN" dirty="0"/>
              <a:t>interference possible: channel can be same as that chosen by neighboring AP!</a:t>
            </a:r>
          </a:p>
          <a:p>
            <a:endParaRPr lang="en-US" altLang="zh-CN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FC47654A-3DDA-4E8E-B314-7B9A33134F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74400" y="6510338"/>
            <a:ext cx="1117600" cy="347662"/>
          </a:xfrm>
        </p:spPr>
        <p:txBody>
          <a:bodyPr/>
          <a:lstStyle/>
          <a:p>
            <a:fld id="{8DE895D9-91D8-4958-BB05-9803D63D1C8A}" type="slidenum">
              <a:rPr lang="en-US" altLang="zh-CN" smtClean="0"/>
              <a:pPr/>
              <a:t>31</a:t>
            </a:fld>
            <a:endParaRPr lang="en-US" altLang="zh-CN" dirty="0"/>
          </a:p>
        </p:txBody>
      </p:sp>
      <p:pic>
        <p:nvPicPr>
          <p:cNvPr id="79878" name="Picture 2" descr="http://upload.wikimedia.org/wikipedia/commons/9/93/2.4_GHz_Wi-Fi_channels_(802.11b,g_WLAN)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29259" y="3848953"/>
            <a:ext cx="7533481" cy="18766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79" name="TextBox 6"/>
          <p:cNvSpPr txBox="1">
            <a:spLocks noChangeArrowheads="1"/>
          </p:cNvSpPr>
          <p:nvPr/>
        </p:nvSpPr>
        <p:spPr bwMode="auto">
          <a:xfrm>
            <a:off x="384847" y="5739046"/>
            <a:ext cx="11379264" cy="75280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square" lIns="180000" tIns="180000" rIns="180000" bIns="180000" anchor="ctr" anchorCtr="0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b="1" dirty="0">
                <a:solidFill>
                  <a:schemeClr val="bg1"/>
                </a:solidFill>
                <a:latin typeface="+mn-lt"/>
                <a:ea typeface="宋体" panose="02010600030101010101" pitchFamily="2" charset="-122"/>
              </a:rPr>
              <a:t>Question: what is the maximum throughput if you deploy multiple </a:t>
            </a:r>
            <a:r>
              <a:rPr lang="en-US" altLang="zh-CN" sz="2400" b="1" dirty="0" err="1">
                <a:solidFill>
                  <a:schemeClr val="bg1"/>
                </a:solidFill>
                <a:latin typeface="+mn-lt"/>
                <a:ea typeface="宋体" panose="02010600030101010101" pitchFamily="2" charset="-122"/>
              </a:rPr>
              <a:t>WiFi</a:t>
            </a:r>
            <a:r>
              <a:rPr lang="en-US" altLang="zh-CN" sz="2400" b="1" dirty="0">
                <a:solidFill>
                  <a:schemeClr val="bg1"/>
                </a:solidFill>
                <a:latin typeface="+mn-lt"/>
                <a:ea typeface="宋体" panose="02010600030101010101" pitchFamily="2" charset="-122"/>
              </a:rPr>
              <a:t> APs in a room?</a:t>
            </a:r>
            <a:endParaRPr lang="zh-CN" altLang="en-US" sz="2400" b="1" dirty="0">
              <a:solidFill>
                <a:schemeClr val="bg1"/>
              </a:solidFill>
              <a:latin typeface="+mn-lt"/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Association before Transmission</a:t>
            </a:r>
            <a:endParaRPr lang="en-US" altLang="zh-CN" dirty="0">
              <a:ea typeface="宋体" panose="02010600030101010101" pitchFamily="2" charset="-122"/>
            </a:endParaRPr>
          </a:p>
        </p:txBody>
      </p:sp>
      <p:sp>
        <p:nvSpPr>
          <p:cNvPr id="819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algn="ctr">
              <a:buFont typeface="Wingdings" panose="05000000000000000000" pitchFamily="2" charset="2"/>
              <a:buNone/>
            </a:pPr>
            <a:r>
              <a:rPr lang="en-US" altLang="zh-CN" sz="3200" dirty="0">
                <a:solidFill>
                  <a:srgbClr val="C00000"/>
                </a:solidFill>
                <a:ea typeface="宋体" panose="02010600030101010101" pitchFamily="2" charset="-122"/>
              </a:rPr>
              <a:t>Host: must associate with an AP</a:t>
            </a:r>
          </a:p>
          <a:p>
            <a:r>
              <a:rPr lang="en-US" altLang="zh-CN" dirty="0">
                <a:ea typeface="宋体" panose="02010600030101010101" pitchFamily="2" charset="-122"/>
              </a:rPr>
              <a:t>scans channels, listening for beacon frames </a:t>
            </a:r>
            <a:r>
              <a:rPr lang="en-US" altLang="zh-CN" b="1" dirty="0">
                <a:ea typeface="宋体" panose="02010600030101010101" pitchFamily="2" charset="-122"/>
              </a:rPr>
              <a:t>containing AP’s name (SSID)</a:t>
            </a:r>
            <a:r>
              <a:rPr lang="en-US" altLang="zh-CN" dirty="0">
                <a:ea typeface="宋体" panose="02010600030101010101" pitchFamily="2" charset="-122"/>
              </a:rPr>
              <a:t> and </a:t>
            </a:r>
            <a:r>
              <a:rPr lang="en-US" altLang="zh-CN" b="1" dirty="0">
                <a:ea typeface="宋体" panose="02010600030101010101" pitchFamily="2" charset="-122"/>
              </a:rPr>
              <a:t>MAC address</a:t>
            </a:r>
          </a:p>
          <a:p>
            <a:r>
              <a:rPr lang="en-US" altLang="zh-CN" dirty="0">
                <a:ea typeface="宋体" panose="02010600030101010101" pitchFamily="2" charset="-122"/>
              </a:rPr>
              <a:t>selects AP to associate with</a:t>
            </a:r>
          </a:p>
          <a:p>
            <a:r>
              <a:rPr lang="en-US" altLang="zh-CN" dirty="0">
                <a:ea typeface="宋体" panose="02010600030101010101" pitchFamily="2" charset="-122"/>
              </a:rPr>
              <a:t>may perform </a:t>
            </a:r>
            <a:r>
              <a:rPr lang="en-US" altLang="zh-CN" dirty="0">
                <a:solidFill>
                  <a:srgbClr val="C00000"/>
                </a:solidFill>
                <a:ea typeface="宋体" panose="02010600030101010101" pitchFamily="2" charset="-122"/>
              </a:rPr>
              <a:t>authentication</a:t>
            </a:r>
            <a:endParaRPr lang="en-US" altLang="zh-CN" dirty="0">
              <a:ea typeface="宋体" panose="02010600030101010101" pitchFamily="2" charset="-122"/>
            </a:endParaRPr>
          </a:p>
          <a:p>
            <a:r>
              <a:rPr lang="en-US" altLang="zh-CN" dirty="0">
                <a:ea typeface="宋体" panose="02010600030101010101" pitchFamily="2" charset="-122"/>
              </a:rPr>
              <a:t>will typically run DHCP to get IP address in AP’s subnet</a:t>
            </a:r>
          </a:p>
          <a:p>
            <a:endParaRPr lang="en-US" altLang="zh-CN" dirty="0">
              <a:ea typeface="宋体" panose="02010600030101010101" pitchFamily="2" charset="-122"/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73662B30-A9A4-48B0-9B6B-BCF3554D31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32</a:t>
            </a:fld>
            <a:endParaRPr lang="en-US" altLang="zh-CN" dirty="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Two types: passive/active scanning</a:t>
            </a:r>
          </a:p>
        </p:txBody>
      </p:sp>
      <p:sp>
        <p:nvSpPr>
          <p:cNvPr id="86020" name="Oval 6"/>
          <p:cNvSpPr>
            <a:spLocks noChangeArrowheads="1"/>
          </p:cNvSpPr>
          <p:nvPr/>
        </p:nvSpPr>
        <p:spPr bwMode="auto">
          <a:xfrm>
            <a:off x="8104188" y="1455739"/>
            <a:ext cx="2335212" cy="2224087"/>
          </a:xfrm>
          <a:prstGeom prst="ellipse">
            <a:avLst/>
          </a:prstGeom>
          <a:solidFill>
            <a:srgbClr val="00CCFF">
              <a:alpha val="4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86021" name="Oval 7"/>
          <p:cNvSpPr>
            <a:spLocks noChangeArrowheads="1"/>
          </p:cNvSpPr>
          <p:nvPr/>
        </p:nvSpPr>
        <p:spPr bwMode="auto">
          <a:xfrm>
            <a:off x="6248401" y="1390650"/>
            <a:ext cx="2335213" cy="2224088"/>
          </a:xfrm>
          <a:prstGeom prst="ellipse">
            <a:avLst/>
          </a:prstGeom>
          <a:solidFill>
            <a:srgbClr val="00CCFF">
              <a:alpha val="4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86022" name="Text Box 8"/>
          <p:cNvSpPr txBox="1">
            <a:spLocks noChangeArrowheads="1"/>
          </p:cNvSpPr>
          <p:nvPr/>
        </p:nvSpPr>
        <p:spPr bwMode="auto">
          <a:xfrm>
            <a:off x="9444039" y="2325688"/>
            <a:ext cx="54566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AP 2</a:t>
            </a:r>
          </a:p>
        </p:txBody>
      </p:sp>
      <p:sp>
        <p:nvSpPr>
          <p:cNvPr id="86023" name="Text Box 9"/>
          <p:cNvSpPr txBox="1">
            <a:spLocks noChangeArrowheads="1"/>
          </p:cNvSpPr>
          <p:nvPr/>
        </p:nvSpPr>
        <p:spPr bwMode="auto">
          <a:xfrm>
            <a:off x="7735888" y="2162175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86024" name="Text Box 10"/>
          <p:cNvSpPr txBox="1">
            <a:spLocks noChangeArrowheads="1"/>
          </p:cNvSpPr>
          <p:nvPr/>
        </p:nvSpPr>
        <p:spPr bwMode="auto">
          <a:xfrm>
            <a:off x="6823075" y="2295525"/>
            <a:ext cx="54566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AP 1</a:t>
            </a:r>
          </a:p>
        </p:txBody>
      </p:sp>
      <p:sp>
        <p:nvSpPr>
          <p:cNvPr id="8206" name="Text Box 11"/>
          <p:cNvSpPr txBox="1">
            <a:spLocks noChangeArrowheads="1"/>
          </p:cNvSpPr>
          <p:nvPr/>
        </p:nvSpPr>
        <p:spPr bwMode="auto">
          <a:xfrm>
            <a:off x="8101013" y="3178175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>
                <a:latin typeface="+mn-lt"/>
                <a:ea typeface="+mn-ea"/>
              </a:rPr>
              <a:t>H1</a:t>
            </a:r>
          </a:p>
        </p:txBody>
      </p:sp>
      <p:sp>
        <p:nvSpPr>
          <p:cNvPr id="86026" name="Text Box 12"/>
          <p:cNvSpPr txBox="1">
            <a:spLocks noChangeArrowheads="1"/>
          </p:cNvSpPr>
          <p:nvPr/>
        </p:nvSpPr>
        <p:spPr bwMode="auto">
          <a:xfrm>
            <a:off x="9742488" y="2981325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86027" name="Text Box 13"/>
          <p:cNvSpPr txBox="1">
            <a:spLocks noChangeArrowheads="1"/>
          </p:cNvSpPr>
          <p:nvPr/>
        </p:nvSpPr>
        <p:spPr bwMode="auto">
          <a:xfrm>
            <a:off x="8891588" y="1512888"/>
            <a:ext cx="66075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BBS 2</a:t>
            </a:r>
          </a:p>
        </p:txBody>
      </p:sp>
      <p:sp>
        <p:nvSpPr>
          <p:cNvPr id="86028" name="Text Box 14"/>
          <p:cNvSpPr txBox="1">
            <a:spLocks noChangeArrowheads="1"/>
          </p:cNvSpPr>
          <p:nvPr/>
        </p:nvSpPr>
        <p:spPr bwMode="auto">
          <a:xfrm>
            <a:off x="7075488" y="1462088"/>
            <a:ext cx="66075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BBS 1</a:t>
            </a:r>
          </a:p>
        </p:txBody>
      </p:sp>
      <p:grpSp>
        <p:nvGrpSpPr>
          <p:cNvPr id="86029" name="Group 15"/>
          <p:cNvGrpSpPr/>
          <p:nvPr/>
        </p:nvGrpSpPr>
        <p:grpSpPr bwMode="auto">
          <a:xfrm>
            <a:off x="8950326" y="2011364"/>
            <a:ext cx="842963" cy="600075"/>
            <a:chOff x="1160" y="2192"/>
            <a:chExt cx="589" cy="440"/>
          </a:xfrm>
        </p:grpSpPr>
        <p:pic>
          <p:nvPicPr>
            <p:cNvPr id="86141" name="Picture 16" descr="31u_bnrz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142" name="AutoShape 17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43" name="Freeform 18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44" name="Freeform 19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45" name="Freeform 20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46" name="Freeform 21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47" name="Freeform 22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48" name="Freeform 23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49" name="Freeform 24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50" name="Freeform 25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51" name="Freeform 26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52" name="Freeform 27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53" name="Freeform 28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54" name="Freeform 29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55" name="Freeform 30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56" name="Freeform 31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57" name="Freeform 32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58" name="Freeform 33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86030" name="Group 34"/>
          <p:cNvGrpSpPr/>
          <p:nvPr/>
        </p:nvGrpSpPr>
        <p:grpSpPr bwMode="auto">
          <a:xfrm>
            <a:off x="7026275" y="2000251"/>
            <a:ext cx="844550" cy="600075"/>
            <a:chOff x="1160" y="2192"/>
            <a:chExt cx="589" cy="440"/>
          </a:xfrm>
        </p:grpSpPr>
        <p:pic>
          <p:nvPicPr>
            <p:cNvPr id="86123" name="Picture 35" descr="31u_bnrz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124" name="AutoShape 36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25" name="Freeform 37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26" name="Freeform 38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27" name="Freeform 39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28" name="Freeform 40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29" name="Freeform 41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30" name="Freeform 42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31" name="Freeform 43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32" name="Freeform 44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33" name="Freeform 45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34" name="Freeform 46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35" name="Freeform 47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36" name="Freeform 48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37" name="Freeform 49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38" name="Freeform 50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39" name="Freeform 51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40" name="Freeform 52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86031" name="Group 53"/>
          <p:cNvGrpSpPr/>
          <p:nvPr/>
        </p:nvGrpSpPr>
        <p:grpSpPr bwMode="auto">
          <a:xfrm>
            <a:off x="7966075" y="2627313"/>
            <a:ext cx="635000" cy="588962"/>
            <a:chOff x="2870" y="1518"/>
            <a:chExt cx="292" cy="320"/>
          </a:xfrm>
        </p:grpSpPr>
        <p:graphicFrame>
          <p:nvGraphicFramePr>
            <p:cNvPr id="86121" name="Object 54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4666" name="Clip" r:id="rId5" imgW="826770" imgH="840105" progId="MS_ClipArt_Gallery.2">
                    <p:embed/>
                  </p:oleObj>
                </mc:Choice>
                <mc:Fallback>
                  <p:oleObj name="Clip" r:id="rId5" imgW="826770" imgH="840105" progId="MS_ClipArt_Gallery.2">
                    <p:embed/>
                    <p:pic>
                      <p:nvPicPr>
                        <p:cNvPr id="86121" name="Object 5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6122" name="Object 55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4667" name="Clip" r:id="rId7" imgW="1268095" imgH="1199515" progId="MS_ClipArt_Gallery.2">
                    <p:embed/>
                  </p:oleObj>
                </mc:Choice>
                <mc:Fallback>
                  <p:oleObj name="Clip" r:id="rId7" imgW="1268095" imgH="1199515" progId="MS_ClipArt_Gallery.2">
                    <p:embed/>
                    <p:pic>
                      <p:nvPicPr>
                        <p:cNvPr id="86122" name="Object 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6032" name="Freeform 56"/>
          <p:cNvSpPr/>
          <p:nvPr/>
        </p:nvSpPr>
        <p:spPr bwMode="auto">
          <a:xfrm>
            <a:off x="8361363" y="2466976"/>
            <a:ext cx="869950" cy="225425"/>
          </a:xfrm>
          <a:custGeom>
            <a:avLst/>
            <a:gdLst>
              <a:gd name="T0" fmla="*/ 0 w 548"/>
              <a:gd name="T1" fmla="*/ 2147483646 h 142"/>
              <a:gd name="T2" fmla="*/ 0 w 548"/>
              <a:gd name="T3" fmla="*/ 0 h 142"/>
              <a:gd name="T4" fmla="*/ 2147483646 w 548"/>
              <a:gd name="T5" fmla="*/ 0 h 142"/>
              <a:gd name="T6" fmla="*/ 0 60000 65536"/>
              <a:gd name="T7" fmla="*/ 0 60000 65536"/>
              <a:gd name="T8" fmla="*/ 0 60000 65536"/>
              <a:gd name="T9" fmla="*/ 0 w 548"/>
              <a:gd name="T10" fmla="*/ 0 h 142"/>
              <a:gd name="T11" fmla="*/ 548 w 548"/>
              <a:gd name="T12" fmla="*/ 142 h 14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48" h="142">
                <a:moveTo>
                  <a:pt x="0" y="142"/>
                </a:moveTo>
                <a:lnTo>
                  <a:pt x="0" y="0"/>
                </a:lnTo>
                <a:lnTo>
                  <a:pt x="548" y="0"/>
                </a:lnTo>
              </a:path>
            </a:pathLst>
          </a:custGeom>
          <a:noFill/>
          <a:ln w="28575" cmpd="sng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86033" name="Line 57"/>
          <p:cNvSpPr>
            <a:spLocks noChangeShapeType="1"/>
          </p:cNvSpPr>
          <p:nvPr/>
        </p:nvSpPr>
        <p:spPr bwMode="auto">
          <a:xfrm flipH="1">
            <a:off x="7535863" y="2466975"/>
            <a:ext cx="82391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86034" name="Line 58"/>
          <p:cNvSpPr>
            <a:spLocks noChangeShapeType="1"/>
          </p:cNvSpPr>
          <p:nvPr/>
        </p:nvSpPr>
        <p:spPr bwMode="auto">
          <a:xfrm>
            <a:off x="7597776" y="2543176"/>
            <a:ext cx="644525" cy="2254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86035" name="Line 59"/>
          <p:cNvSpPr>
            <a:spLocks noChangeShapeType="1"/>
          </p:cNvSpPr>
          <p:nvPr/>
        </p:nvSpPr>
        <p:spPr bwMode="auto">
          <a:xfrm flipH="1">
            <a:off x="8485189" y="2559051"/>
            <a:ext cx="644525" cy="2254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86036" name="Line 60"/>
          <p:cNvSpPr>
            <a:spLocks noChangeShapeType="1"/>
          </p:cNvSpPr>
          <p:nvPr/>
        </p:nvSpPr>
        <p:spPr bwMode="auto">
          <a:xfrm flipH="1">
            <a:off x="8683626" y="2890839"/>
            <a:ext cx="644525" cy="2254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86037" name="Line 61"/>
          <p:cNvSpPr>
            <a:spLocks noChangeShapeType="1"/>
          </p:cNvSpPr>
          <p:nvPr/>
        </p:nvSpPr>
        <p:spPr bwMode="auto">
          <a:xfrm flipV="1">
            <a:off x="8639176" y="2711451"/>
            <a:ext cx="644525" cy="2254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86038" name="Group 62"/>
          <p:cNvGrpSpPr/>
          <p:nvPr/>
        </p:nvGrpSpPr>
        <p:grpSpPr bwMode="auto">
          <a:xfrm>
            <a:off x="8210550" y="2295526"/>
            <a:ext cx="269875" cy="307975"/>
            <a:chOff x="1255" y="3461"/>
            <a:chExt cx="170" cy="194"/>
          </a:xfrm>
        </p:grpSpPr>
        <p:sp>
          <p:nvSpPr>
            <p:cNvPr id="86119" name="Oval 63"/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86120" name="Text Box 64"/>
            <p:cNvSpPr txBox="1">
              <a:spLocks noChangeArrowheads="1"/>
            </p:cNvSpPr>
            <p:nvPr/>
          </p:nvSpPr>
          <p:spPr bwMode="auto">
            <a:xfrm>
              <a:off x="1255" y="3461"/>
              <a:ext cx="16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b="1" dirty="0">
                  <a:latin typeface="+mn-lt"/>
                  <a:ea typeface="+mn-ea"/>
                </a:rPr>
                <a:t>1</a:t>
              </a:r>
            </a:p>
          </p:txBody>
        </p:sp>
      </p:grpSp>
      <p:grpSp>
        <p:nvGrpSpPr>
          <p:cNvPr id="86039" name="Group 65"/>
          <p:cNvGrpSpPr/>
          <p:nvPr/>
        </p:nvGrpSpPr>
        <p:grpSpPr bwMode="auto">
          <a:xfrm>
            <a:off x="8782050" y="2492376"/>
            <a:ext cx="266700" cy="307975"/>
            <a:chOff x="1851" y="2490"/>
            <a:chExt cx="168" cy="194"/>
          </a:xfrm>
        </p:grpSpPr>
        <p:sp>
          <p:nvSpPr>
            <p:cNvPr id="86117" name="Oval 66"/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86118" name="Text Box 67"/>
            <p:cNvSpPr txBox="1">
              <a:spLocks noChangeArrowheads="1"/>
            </p:cNvSpPr>
            <p:nvPr/>
          </p:nvSpPr>
          <p:spPr bwMode="auto">
            <a:xfrm>
              <a:off x="1851" y="2490"/>
              <a:ext cx="16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b="1" dirty="0">
                  <a:latin typeface="+mn-lt"/>
                  <a:ea typeface="+mn-ea"/>
                </a:rPr>
                <a:t>2</a:t>
              </a:r>
            </a:p>
          </p:txBody>
        </p:sp>
      </p:grpSp>
      <p:grpSp>
        <p:nvGrpSpPr>
          <p:cNvPr id="86040" name="Group 68"/>
          <p:cNvGrpSpPr/>
          <p:nvPr/>
        </p:nvGrpSpPr>
        <p:grpSpPr bwMode="auto">
          <a:xfrm>
            <a:off x="7704138" y="2509839"/>
            <a:ext cx="266700" cy="307975"/>
            <a:chOff x="1851" y="2490"/>
            <a:chExt cx="168" cy="194"/>
          </a:xfrm>
        </p:grpSpPr>
        <p:sp>
          <p:nvSpPr>
            <p:cNvPr id="86115" name="Oval 69"/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86116" name="Text Box 70"/>
            <p:cNvSpPr txBox="1">
              <a:spLocks noChangeArrowheads="1"/>
            </p:cNvSpPr>
            <p:nvPr/>
          </p:nvSpPr>
          <p:spPr bwMode="auto">
            <a:xfrm>
              <a:off x="1851" y="2490"/>
              <a:ext cx="16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b="1" dirty="0">
                  <a:latin typeface="+mn-lt"/>
                  <a:ea typeface="+mn-ea"/>
                </a:rPr>
                <a:t>2</a:t>
              </a:r>
            </a:p>
          </p:txBody>
        </p:sp>
      </p:grpSp>
      <p:grpSp>
        <p:nvGrpSpPr>
          <p:cNvPr id="86041" name="Group 71"/>
          <p:cNvGrpSpPr/>
          <p:nvPr/>
        </p:nvGrpSpPr>
        <p:grpSpPr bwMode="auto">
          <a:xfrm>
            <a:off x="8724900" y="2735264"/>
            <a:ext cx="266700" cy="307975"/>
            <a:chOff x="1851" y="2490"/>
            <a:chExt cx="168" cy="194"/>
          </a:xfrm>
        </p:grpSpPr>
        <p:sp>
          <p:nvSpPr>
            <p:cNvPr id="86113" name="Oval 72"/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86114" name="Text Box 73"/>
            <p:cNvSpPr txBox="1">
              <a:spLocks noChangeArrowheads="1"/>
            </p:cNvSpPr>
            <p:nvPr/>
          </p:nvSpPr>
          <p:spPr bwMode="auto">
            <a:xfrm>
              <a:off x="1851" y="2490"/>
              <a:ext cx="16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b="1" dirty="0">
                  <a:latin typeface="+mn-lt"/>
                  <a:ea typeface="+mn-ea"/>
                </a:rPr>
                <a:t>3</a:t>
              </a:r>
            </a:p>
          </p:txBody>
        </p:sp>
      </p:grpSp>
      <p:grpSp>
        <p:nvGrpSpPr>
          <p:cNvPr id="86042" name="Group 74"/>
          <p:cNvGrpSpPr/>
          <p:nvPr/>
        </p:nvGrpSpPr>
        <p:grpSpPr bwMode="auto">
          <a:xfrm>
            <a:off x="9013825" y="2827339"/>
            <a:ext cx="266700" cy="307975"/>
            <a:chOff x="1851" y="2490"/>
            <a:chExt cx="168" cy="194"/>
          </a:xfrm>
        </p:grpSpPr>
        <p:sp>
          <p:nvSpPr>
            <p:cNvPr id="86111" name="Oval 75"/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86112" name="Text Box 76"/>
            <p:cNvSpPr txBox="1">
              <a:spLocks noChangeArrowheads="1"/>
            </p:cNvSpPr>
            <p:nvPr/>
          </p:nvSpPr>
          <p:spPr bwMode="auto">
            <a:xfrm>
              <a:off x="1851" y="2490"/>
              <a:ext cx="16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b="1" dirty="0">
                  <a:latin typeface="+mn-lt"/>
                  <a:ea typeface="+mn-ea"/>
                </a:rPr>
                <a:t>4</a:t>
              </a:r>
            </a:p>
          </p:txBody>
        </p:sp>
      </p:grpSp>
      <p:sp>
        <p:nvSpPr>
          <p:cNvPr id="8224" name="Text Box 77"/>
          <p:cNvSpPr txBox="1">
            <a:spLocks noChangeArrowheads="1"/>
          </p:cNvSpPr>
          <p:nvPr/>
        </p:nvSpPr>
        <p:spPr bwMode="auto">
          <a:xfrm>
            <a:off x="6142038" y="3689351"/>
            <a:ext cx="3962400" cy="292417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marL="342900" indent="-342900" eaLnBrk="1" hangingPunct="1">
              <a:defRPr/>
            </a:pPr>
            <a:r>
              <a:rPr lang="en-US" altLang="zh-CN" b="1" u="sng" dirty="0">
                <a:solidFill>
                  <a:schemeClr val="accent5"/>
                </a:solidFill>
                <a:latin typeface="+mj-lt"/>
                <a:ea typeface="宋体" panose="02010600030101010101" pitchFamily="2" charset="-122"/>
              </a:rPr>
              <a:t>Active Scanning</a:t>
            </a:r>
            <a:r>
              <a:rPr lang="en-US" altLang="zh-CN" sz="1800" b="1" dirty="0">
                <a:solidFill>
                  <a:schemeClr val="accent5"/>
                </a:solidFill>
                <a:latin typeface="+mj-lt"/>
                <a:ea typeface="宋体" panose="02010600030101010101" pitchFamily="2" charset="-122"/>
              </a:rPr>
              <a:t>: </a:t>
            </a:r>
          </a:p>
          <a:p>
            <a:pPr marL="342900" indent="-342900" eaLnBrk="1" hangingPunct="1">
              <a:buFontTx/>
              <a:buAutoNum type="arabicParenBoth"/>
              <a:defRPr/>
            </a:pPr>
            <a:r>
              <a:rPr lang="en-US" altLang="zh-CN" sz="2000" dirty="0">
                <a:latin typeface="+mj-lt"/>
                <a:ea typeface="宋体" panose="02010600030101010101" pitchFamily="2" charset="-122"/>
              </a:rPr>
              <a:t>Probe Request frame broadcast from H1</a:t>
            </a:r>
          </a:p>
          <a:p>
            <a:pPr marL="342900" indent="-342900" eaLnBrk="1" hangingPunct="1">
              <a:buFontTx/>
              <a:buAutoNum type="arabicParenBoth"/>
              <a:defRPr/>
            </a:pPr>
            <a:r>
              <a:rPr lang="en-US" altLang="zh-CN" sz="2000" dirty="0">
                <a:latin typeface="+mj-lt"/>
                <a:ea typeface="宋体" panose="02010600030101010101" pitchFamily="2" charset="-122"/>
              </a:rPr>
              <a:t>Probes response frame sent from APs</a:t>
            </a:r>
          </a:p>
          <a:p>
            <a:pPr marL="342900" indent="-342900" eaLnBrk="1" hangingPunct="1">
              <a:buFontTx/>
              <a:buAutoNum type="arabicParenBoth"/>
              <a:defRPr/>
            </a:pPr>
            <a:r>
              <a:rPr lang="en-US" altLang="zh-CN" sz="2000" dirty="0">
                <a:latin typeface="+mj-lt"/>
                <a:ea typeface="宋体" panose="02010600030101010101" pitchFamily="2" charset="-122"/>
              </a:rPr>
              <a:t>Association Request frame sent: H1 to selected AP </a:t>
            </a:r>
          </a:p>
          <a:p>
            <a:pPr marL="342900" indent="-342900" eaLnBrk="1" hangingPunct="1">
              <a:buFontTx/>
              <a:buAutoNum type="arabicParenBoth"/>
              <a:defRPr/>
            </a:pPr>
            <a:r>
              <a:rPr lang="en-US" altLang="zh-CN" sz="2000" dirty="0">
                <a:latin typeface="+mj-lt"/>
                <a:ea typeface="宋体" panose="02010600030101010101" pitchFamily="2" charset="-122"/>
              </a:rPr>
              <a:t>Association Response frame sent: H1 to selected AP</a:t>
            </a:r>
          </a:p>
        </p:txBody>
      </p:sp>
      <p:sp>
        <p:nvSpPr>
          <p:cNvPr id="86044" name="Oval 80"/>
          <p:cNvSpPr>
            <a:spLocks noChangeArrowheads="1"/>
          </p:cNvSpPr>
          <p:nvPr/>
        </p:nvSpPr>
        <p:spPr bwMode="auto">
          <a:xfrm>
            <a:off x="3732213" y="1484314"/>
            <a:ext cx="2335212" cy="2224087"/>
          </a:xfrm>
          <a:prstGeom prst="ellipse">
            <a:avLst/>
          </a:prstGeom>
          <a:solidFill>
            <a:srgbClr val="00CCFF">
              <a:alpha val="4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86045" name="Oval 81"/>
          <p:cNvSpPr>
            <a:spLocks noChangeArrowheads="1"/>
          </p:cNvSpPr>
          <p:nvPr/>
        </p:nvSpPr>
        <p:spPr bwMode="auto">
          <a:xfrm>
            <a:off x="1876426" y="1419225"/>
            <a:ext cx="2335213" cy="2224088"/>
          </a:xfrm>
          <a:prstGeom prst="ellipse">
            <a:avLst/>
          </a:prstGeom>
          <a:solidFill>
            <a:srgbClr val="00CCFF">
              <a:alpha val="4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86046" name="Text Box 82"/>
          <p:cNvSpPr txBox="1">
            <a:spLocks noChangeArrowheads="1"/>
          </p:cNvSpPr>
          <p:nvPr/>
        </p:nvSpPr>
        <p:spPr bwMode="auto">
          <a:xfrm>
            <a:off x="5072064" y="2354263"/>
            <a:ext cx="54566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AP 2</a:t>
            </a:r>
          </a:p>
        </p:txBody>
      </p:sp>
      <p:sp>
        <p:nvSpPr>
          <p:cNvPr id="86047" name="Text Box 83"/>
          <p:cNvSpPr txBox="1">
            <a:spLocks noChangeArrowheads="1"/>
          </p:cNvSpPr>
          <p:nvPr/>
        </p:nvSpPr>
        <p:spPr bwMode="auto">
          <a:xfrm>
            <a:off x="3363913" y="2190750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86048" name="Text Box 84"/>
          <p:cNvSpPr txBox="1">
            <a:spLocks noChangeArrowheads="1"/>
          </p:cNvSpPr>
          <p:nvPr/>
        </p:nvSpPr>
        <p:spPr bwMode="auto">
          <a:xfrm>
            <a:off x="2451100" y="2324100"/>
            <a:ext cx="54566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AP 1</a:t>
            </a:r>
          </a:p>
        </p:txBody>
      </p:sp>
      <p:sp>
        <p:nvSpPr>
          <p:cNvPr id="8230" name="Text Box 85"/>
          <p:cNvSpPr txBox="1">
            <a:spLocks noChangeArrowheads="1"/>
          </p:cNvSpPr>
          <p:nvPr/>
        </p:nvSpPr>
        <p:spPr bwMode="auto">
          <a:xfrm>
            <a:off x="3729038" y="3206750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>
                <a:latin typeface="+mn-lt"/>
                <a:ea typeface="+mn-ea"/>
              </a:rPr>
              <a:t>H1</a:t>
            </a:r>
          </a:p>
        </p:txBody>
      </p:sp>
      <p:sp>
        <p:nvSpPr>
          <p:cNvPr id="86050" name="Text Box 86"/>
          <p:cNvSpPr txBox="1">
            <a:spLocks noChangeArrowheads="1"/>
          </p:cNvSpPr>
          <p:nvPr/>
        </p:nvSpPr>
        <p:spPr bwMode="auto">
          <a:xfrm>
            <a:off x="5370513" y="3009900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86051" name="Text Box 87"/>
          <p:cNvSpPr txBox="1">
            <a:spLocks noChangeArrowheads="1"/>
          </p:cNvSpPr>
          <p:nvPr/>
        </p:nvSpPr>
        <p:spPr bwMode="auto">
          <a:xfrm>
            <a:off x="4519613" y="1541463"/>
            <a:ext cx="66075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BBS 2</a:t>
            </a:r>
          </a:p>
        </p:txBody>
      </p:sp>
      <p:sp>
        <p:nvSpPr>
          <p:cNvPr id="86052" name="Text Box 88"/>
          <p:cNvSpPr txBox="1">
            <a:spLocks noChangeArrowheads="1"/>
          </p:cNvSpPr>
          <p:nvPr/>
        </p:nvSpPr>
        <p:spPr bwMode="auto">
          <a:xfrm>
            <a:off x="2703513" y="1490663"/>
            <a:ext cx="66075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BBS 1</a:t>
            </a:r>
          </a:p>
        </p:txBody>
      </p:sp>
      <p:grpSp>
        <p:nvGrpSpPr>
          <p:cNvPr id="86053" name="Group 89"/>
          <p:cNvGrpSpPr/>
          <p:nvPr/>
        </p:nvGrpSpPr>
        <p:grpSpPr bwMode="auto">
          <a:xfrm>
            <a:off x="4578351" y="2039939"/>
            <a:ext cx="842963" cy="600075"/>
            <a:chOff x="1160" y="2192"/>
            <a:chExt cx="589" cy="440"/>
          </a:xfrm>
        </p:grpSpPr>
        <p:pic>
          <p:nvPicPr>
            <p:cNvPr id="86093" name="Picture 90" descr="31u_bnrz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094" name="AutoShape 91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95" name="Freeform 92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96" name="Freeform 93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97" name="Freeform 94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98" name="Freeform 95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99" name="Freeform 96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00" name="Freeform 97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01" name="Freeform 98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02" name="Freeform 99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03" name="Freeform 100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04" name="Freeform 101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05" name="Freeform 102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06" name="Freeform 103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07" name="Freeform 104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08" name="Freeform 105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09" name="Freeform 106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110" name="Freeform 107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86054" name="Group 108"/>
          <p:cNvGrpSpPr/>
          <p:nvPr/>
        </p:nvGrpSpPr>
        <p:grpSpPr bwMode="auto">
          <a:xfrm>
            <a:off x="2654300" y="2028826"/>
            <a:ext cx="844550" cy="600075"/>
            <a:chOff x="1160" y="2192"/>
            <a:chExt cx="589" cy="440"/>
          </a:xfrm>
        </p:grpSpPr>
        <p:pic>
          <p:nvPicPr>
            <p:cNvPr id="86075" name="Picture 109" descr="31u_bnrz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076" name="AutoShape 110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77" name="Freeform 111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78" name="Freeform 112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79" name="Freeform 113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80" name="Freeform 114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81" name="Freeform 115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82" name="Freeform 116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83" name="Freeform 117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84" name="Freeform 118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85" name="Freeform 119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86" name="Freeform 120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87" name="Freeform 121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88" name="Freeform 122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89" name="Freeform 123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90" name="Freeform 124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91" name="Freeform 125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86092" name="Freeform 126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86055" name="Group 127"/>
          <p:cNvGrpSpPr/>
          <p:nvPr/>
        </p:nvGrpSpPr>
        <p:grpSpPr bwMode="auto">
          <a:xfrm>
            <a:off x="3594100" y="2655888"/>
            <a:ext cx="635000" cy="588962"/>
            <a:chOff x="2870" y="1518"/>
            <a:chExt cx="292" cy="320"/>
          </a:xfrm>
        </p:grpSpPr>
        <p:graphicFrame>
          <p:nvGraphicFramePr>
            <p:cNvPr id="86073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4668" name="Clip" r:id="rId9" imgW="826770" imgH="840105" progId="MS_ClipArt_Gallery.2">
                    <p:embed/>
                  </p:oleObj>
                </mc:Choice>
                <mc:Fallback>
                  <p:oleObj name="Clip" r:id="rId9" imgW="826770" imgH="840105" progId="MS_ClipArt_Gallery.2">
                    <p:embed/>
                    <p:pic>
                      <p:nvPicPr>
                        <p:cNvPr id="86073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6074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4669" name="Clip" r:id="rId10" imgW="1268095" imgH="1199515" progId="MS_ClipArt_Gallery.2">
                    <p:embed/>
                  </p:oleObj>
                </mc:Choice>
                <mc:Fallback>
                  <p:oleObj name="Clip" r:id="rId10" imgW="1268095" imgH="1199515" progId="MS_ClipArt_Gallery.2">
                    <p:embed/>
                    <p:pic>
                      <p:nvPicPr>
                        <p:cNvPr id="86074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86056" name="Line 130"/>
          <p:cNvSpPr>
            <a:spLocks noChangeShapeType="1"/>
          </p:cNvSpPr>
          <p:nvPr/>
        </p:nvSpPr>
        <p:spPr bwMode="auto">
          <a:xfrm>
            <a:off x="3225801" y="2571751"/>
            <a:ext cx="644525" cy="2254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86057" name="Line 131"/>
          <p:cNvSpPr>
            <a:spLocks noChangeShapeType="1"/>
          </p:cNvSpPr>
          <p:nvPr/>
        </p:nvSpPr>
        <p:spPr bwMode="auto">
          <a:xfrm flipH="1">
            <a:off x="4113214" y="2587626"/>
            <a:ext cx="644525" cy="2254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86058" name="Line 132"/>
          <p:cNvSpPr>
            <a:spLocks noChangeShapeType="1"/>
          </p:cNvSpPr>
          <p:nvPr/>
        </p:nvSpPr>
        <p:spPr bwMode="auto">
          <a:xfrm flipH="1">
            <a:off x="4311651" y="2919414"/>
            <a:ext cx="644525" cy="2254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86059" name="Line 133"/>
          <p:cNvSpPr>
            <a:spLocks noChangeShapeType="1"/>
          </p:cNvSpPr>
          <p:nvPr/>
        </p:nvSpPr>
        <p:spPr bwMode="auto">
          <a:xfrm flipV="1">
            <a:off x="4267201" y="2740026"/>
            <a:ext cx="644525" cy="2254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86060" name="Group 134"/>
          <p:cNvGrpSpPr/>
          <p:nvPr/>
        </p:nvGrpSpPr>
        <p:grpSpPr bwMode="auto">
          <a:xfrm>
            <a:off x="4422775" y="2489201"/>
            <a:ext cx="269875" cy="307975"/>
            <a:chOff x="1255" y="3461"/>
            <a:chExt cx="170" cy="194"/>
          </a:xfrm>
        </p:grpSpPr>
        <p:sp>
          <p:nvSpPr>
            <p:cNvPr id="86071" name="Oval 135"/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86072" name="Text Box 136"/>
            <p:cNvSpPr txBox="1">
              <a:spLocks noChangeArrowheads="1"/>
            </p:cNvSpPr>
            <p:nvPr/>
          </p:nvSpPr>
          <p:spPr bwMode="auto">
            <a:xfrm>
              <a:off x="1255" y="3461"/>
              <a:ext cx="16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b="1" dirty="0">
                  <a:latin typeface="+mn-lt"/>
                  <a:ea typeface="+mn-ea"/>
                </a:rPr>
                <a:t>1</a:t>
              </a:r>
            </a:p>
          </p:txBody>
        </p:sp>
      </p:grpSp>
      <p:grpSp>
        <p:nvGrpSpPr>
          <p:cNvPr id="86061" name="Group 137"/>
          <p:cNvGrpSpPr/>
          <p:nvPr/>
        </p:nvGrpSpPr>
        <p:grpSpPr bwMode="auto">
          <a:xfrm>
            <a:off x="4335463" y="2746376"/>
            <a:ext cx="266700" cy="307975"/>
            <a:chOff x="1851" y="2490"/>
            <a:chExt cx="168" cy="194"/>
          </a:xfrm>
        </p:grpSpPr>
        <p:sp>
          <p:nvSpPr>
            <p:cNvPr id="86069" name="Oval 138"/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86070" name="Text Box 139"/>
            <p:cNvSpPr txBox="1">
              <a:spLocks noChangeArrowheads="1"/>
            </p:cNvSpPr>
            <p:nvPr/>
          </p:nvSpPr>
          <p:spPr bwMode="auto">
            <a:xfrm>
              <a:off x="1851" y="2490"/>
              <a:ext cx="16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b="1" dirty="0">
                  <a:latin typeface="+mn-lt"/>
                  <a:ea typeface="+mn-ea"/>
                </a:rPr>
                <a:t>2</a:t>
              </a:r>
            </a:p>
          </p:txBody>
        </p:sp>
      </p:grpSp>
      <p:grpSp>
        <p:nvGrpSpPr>
          <p:cNvPr id="86062" name="Group 140"/>
          <p:cNvGrpSpPr/>
          <p:nvPr/>
        </p:nvGrpSpPr>
        <p:grpSpPr bwMode="auto">
          <a:xfrm>
            <a:off x="4621213" y="2852739"/>
            <a:ext cx="266700" cy="307975"/>
            <a:chOff x="1851" y="2490"/>
            <a:chExt cx="168" cy="194"/>
          </a:xfrm>
        </p:grpSpPr>
        <p:sp>
          <p:nvSpPr>
            <p:cNvPr id="86067" name="Oval 141"/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86068" name="Text Box 142"/>
            <p:cNvSpPr txBox="1">
              <a:spLocks noChangeArrowheads="1"/>
            </p:cNvSpPr>
            <p:nvPr/>
          </p:nvSpPr>
          <p:spPr bwMode="auto">
            <a:xfrm>
              <a:off x="1851" y="2490"/>
              <a:ext cx="16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b="1" dirty="0">
                  <a:latin typeface="+mn-lt"/>
                  <a:ea typeface="+mn-ea"/>
                </a:rPr>
                <a:t>3</a:t>
              </a:r>
            </a:p>
          </p:txBody>
        </p:sp>
      </p:grpSp>
      <p:grpSp>
        <p:nvGrpSpPr>
          <p:cNvPr id="86063" name="Group 143"/>
          <p:cNvGrpSpPr/>
          <p:nvPr/>
        </p:nvGrpSpPr>
        <p:grpSpPr bwMode="auto">
          <a:xfrm>
            <a:off x="3255963" y="2462214"/>
            <a:ext cx="269875" cy="307975"/>
            <a:chOff x="1255" y="3461"/>
            <a:chExt cx="170" cy="194"/>
          </a:xfrm>
        </p:grpSpPr>
        <p:sp>
          <p:nvSpPr>
            <p:cNvPr id="86065" name="Oval 144"/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86066" name="Text Box 145"/>
            <p:cNvSpPr txBox="1">
              <a:spLocks noChangeArrowheads="1"/>
            </p:cNvSpPr>
            <p:nvPr/>
          </p:nvSpPr>
          <p:spPr bwMode="auto">
            <a:xfrm>
              <a:off x="1255" y="3461"/>
              <a:ext cx="16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b="1" dirty="0">
                  <a:latin typeface="+mn-lt"/>
                  <a:ea typeface="+mn-ea"/>
                </a:rPr>
                <a:t>1</a:t>
              </a:r>
            </a:p>
          </p:txBody>
        </p:sp>
      </p:grpSp>
      <p:sp>
        <p:nvSpPr>
          <p:cNvPr id="8245" name="Text Box 146"/>
          <p:cNvSpPr txBox="1">
            <a:spLocks noChangeArrowheads="1"/>
          </p:cNvSpPr>
          <p:nvPr/>
        </p:nvSpPr>
        <p:spPr bwMode="auto">
          <a:xfrm>
            <a:off x="1789114" y="3703638"/>
            <a:ext cx="4116387" cy="200025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marL="342900" indent="-342900" eaLnBrk="1" hangingPunct="1">
              <a:defRPr/>
            </a:pPr>
            <a:r>
              <a:rPr lang="en-US" altLang="zh-CN" b="1" u="sng" dirty="0">
                <a:solidFill>
                  <a:srgbClr val="C00000"/>
                </a:solidFill>
                <a:latin typeface="+mj-lt"/>
                <a:ea typeface="宋体" panose="02010600030101010101" pitchFamily="2" charset="-122"/>
              </a:rPr>
              <a:t>Passive Scanning:</a:t>
            </a:r>
            <a:r>
              <a:rPr lang="en-US" altLang="zh-CN" sz="1800" b="1" u="sng" dirty="0">
                <a:solidFill>
                  <a:srgbClr val="C00000"/>
                </a:solidFill>
                <a:latin typeface="+mj-lt"/>
                <a:ea typeface="宋体" panose="02010600030101010101" pitchFamily="2" charset="-122"/>
              </a:rPr>
              <a:t> </a:t>
            </a:r>
          </a:p>
          <a:p>
            <a:pPr marL="342900" indent="-342900" eaLnBrk="1" hangingPunct="1">
              <a:buFontTx/>
              <a:buAutoNum type="arabicParenBoth"/>
              <a:defRPr/>
            </a:pPr>
            <a:r>
              <a:rPr lang="en-US" altLang="zh-CN" sz="2000" dirty="0">
                <a:latin typeface="+mj-lt"/>
                <a:ea typeface="宋体" panose="02010600030101010101" pitchFamily="2" charset="-122"/>
              </a:rPr>
              <a:t>beacon frames sent from APs</a:t>
            </a:r>
          </a:p>
          <a:p>
            <a:pPr marL="342900" indent="-342900" eaLnBrk="1" hangingPunct="1">
              <a:buFontTx/>
              <a:buAutoNum type="arabicParenBoth"/>
              <a:defRPr/>
            </a:pPr>
            <a:r>
              <a:rPr lang="en-US" altLang="zh-CN" sz="2000" dirty="0">
                <a:latin typeface="+mj-lt"/>
                <a:ea typeface="宋体" panose="02010600030101010101" pitchFamily="2" charset="-122"/>
              </a:rPr>
              <a:t>association Request frame sent: H1 to selected AP </a:t>
            </a:r>
          </a:p>
          <a:p>
            <a:pPr marL="342900" indent="-342900" eaLnBrk="1" hangingPunct="1">
              <a:buFontTx/>
              <a:buAutoNum type="arabicParenBoth"/>
              <a:defRPr/>
            </a:pPr>
            <a:r>
              <a:rPr lang="en-US" altLang="zh-CN" sz="2000" dirty="0">
                <a:latin typeface="+mj-lt"/>
                <a:ea typeface="宋体" panose="02010600030101010101" pitchFamily="2" charset="-122"/>
              </a:rPr>
              <a:t>association Response frame sent: H1 to selected AP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40981012-FC83-4A45-85FA-A9ED0F0A16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33</a:t>
            </a:fld>
            <a:endParaRPr lang="en-US" altLang="zh-CN" dirty="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Multiple Access for Wireless Channel</a:t>
            </a:r>
          </a:p>
        </p:txBody>
      </p:sp>
      <p:sp>
        <p:nvSpPr>
          <p:cNvPr id="4" name="矩形 3"/>
          <p:cNvSpPr/>
          <p:nvPr/>
        </p:nvSpPr>
        <p:spPr>
          <a:xfrm>
            <a:off x="3586932" y="4623418"/>
            <a:ext cx="4572000" cy="156966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CN" sz="3200" b="1" dirty="0">
                <a:solidFill>
                  <a:schemeClr val="accent2"/>
                </a:solidFill>
                <a:latin typeface="+mn-lt"/>
                <a:ea typeface="+mn-ea"/>
              </a:rPr>
              <a:t>CSMA may fail!  </a:t>
            </a:r>
          </a:p>
          <a:p>
            <a:pPr algn="ctr">
              <a:defRPr/>
            </a:pPr>
            <a:endParaRPr lang="en-US" altLang="zh-CN" sz="3200" b="1" dirty="0">
              <a:solidFill>
                <a:schemeClr val="accent5"/>
              </a:solidFill>
              <a:latin typeface="+mn-lt"/>
              <a:ea typeface="+mn-ea"/>
            </a:endParaRPr>
          </a:p>
          <a:p>
            <a:pPr algn="ctr">
              <a:defRPr/>
            </a:pPr>
            <a:r>
              <a:rPr lang="en-US" altLang="zh-CN" sz="3200" b="1" dirty="0">
                <a:solidFill>
                  <a:schemeClr val="accent5"/>
                </a:solidFill>
                <a:latin typeface="+mn-lt"/>
                <a:ea typeface="+mn-ea"/>
              </a:rPr>
              <a:t>Why?</a:t>
            </a:r>
          </a:p>
        </p:txBody>
      </p:sp>
      <p:sp>
        <p:nvSpPr>
          <p:cNvPr id="32" name="Oval 81"/>
          <p:cNvSpPr>
            <a:spLocks noChangeArrowheads="1"/>
          </p:cNvSpPr>
          <p:nvPr/>
        </p:nvSpPr>
        <p:spPr bwMode="auto">
          <a:xfrm>
            <a:off x="2838452" y="1916543"/>
            <a:ext cx="6172200" cy="2224088"/>
          </a:xfrm>
          <a:prstGeom prst="ellipse">
            <a:avLst/>
          </a:prstGeom>
          <a:solidFill>
            <a:schemeClr val="accent1">
              <a:lumMod val="25000"/>
              <a:lumOff val="75000"/>
              <a:alpha val="49019"/>
            </a:schemeClr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33" name="Text Box 83"/>
          <p:cNvSpPr txBox="1">
            <a:spLocks noChangeArrowheads="1"/>
          </p:cNvSpPr>
          <p:nvPr/>
        </p:nvSpPr>
        <p:spPr bwMode="auto">
          <a:xfrm>
            <a:off x="5020957" y="2693007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34" name="Text Box 84"/>
          <p:cNvSpPr txBox="1">
            <a:spLocks noChangeArrowheads="1"/>
          </p:cNvSpPr>
          <p:nvPr/>
        </p:nvSpPr>
        <p:spPr bwMode="auto">
          <a:xfrm>
            <a:off x="6108013" y="2356457"/>
            <a:ext cx="40908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AP</a:t>
            </a:r>
          </a:p>
        </p:txBody>
      </p:sp>
      <p:sp>
        <p:nvSpPr>
          <p:cNvPr id="35" name="Text Box 85"/>
          <p:cNvSpPr txBox="1">
            <a:spLocks noChangeArrowheads="1"/>
          </p:cNvSpPr>
          <p:nvPr/>
        </p:nvSpPr>
        <p:spPr bwMode="auto">
          <a:xfrm>
            <a:off x="4461662" y="3580419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>
                <a:latin typeface="+mn-lt"/>
                <a:ea typeface="+mn-ea"/>
              </a:rPr>
              <a:t>H1</a:t>
            </a:r>
          </a:p>
        </p:txBody>
      </p:sp>
      <p:grpSp>
        <p:nvGrpSpPr>
          <p:cNvPr id="37" name="Group 108"/>
          <p:cNvGrpSpPr/>
          <p:nvPr/>
        </p:nvGrpSpPr>
        <p:grpSpPr bwMode="auto">
          <a:xfrm>
            <a:off x="5527369" y="2005531"/>
            <a:ext cx="844550" cy="600075"/>
            <a:chOff x="1160" y="2192"/>
            <a:chExt cx="589" cy="440"/>
          </a:xfrm>
        </p:grpSpPr>
        <p:pic>
          <p:nvPicPr>
            <p:cNvPr id="38" name="Picture 109" descr="31u_bnrz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" name="AutoShape 110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0" name="Freeform 111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1" name="Freeform 112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2" name="Freeform 113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3" name="Freeform 114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4" name="Freeform 115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5" name="Freeform 116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6" name="Freeform 117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7" name="Freeform 118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8" name="Freeform 119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9" name="Freeform 120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0" name="Freeform 121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1" name="Freeform 122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2" name="Freeform 123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3" name="Freeform 124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4" name="Freeform 125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5" name="Freeform 126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56" name="Group 127"/>
          <p:cNvGrpSpPr/>
          <p:nvPr/>
        </p:nvGrpSpPr>
        <p:grpSpPr bwMode="auto">
          <a:xfrm>
            <a:off x="4326724" y="3029557"/>
            <a:ext cx="635000" cy="588962"/>
            <a:chOff x="2870" y="1518"/>
            <a:chExt cx="292" cy="320"/>
          </a:xfrm>
        </p:grpSpPr>
        <p:graphicFrame>
          <p:nvGraphicFramePr>
            <p:cNvPr id="57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5750" name="Clip" r:id="rId5" imgW="826770" imgH="840105" progId="MS_ClipArt_Gallery.2">
                    <p:embed/>
                  </p:oleObj>
                </mc:Choice>
                <mc:Fallback>
                  <p:oleObj name="Clip" r:id="rId5" imgW="826770" imgH="840105" progId="MS_ClipArt_Gallery.2">
                    <p:embed/>
                    <p:pic>
                      <p:nvPicPr>
                        <p:cNvPr id="57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58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5751" name="Clip" r:id="rId7" imgW="1268095" imgH="1199515" progId="MS_ClipArt_Gallery.2">
                    <p:embed/>
                  </p:oleObj>
                </mc:Choice>
                <mc:Fallback>
                  <p:oleObj name="Clip" r:id="rId7" imgW="1268095" imgH="1199515" progId="MS_ClipArt_Gallery.2">
                    <p:embed/>
                    <p:pic>
                      <p:nvPicPr>
                        <p:cNvPr id="58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59" name="Text Box 85"/>
          <p:cNvSpPr txBox="1">
            <a:spLocks noChangeArrowheads="1"/>
          </p:cNvSpPr>
          <p:nvPr/>
        </p:nvSpPr>
        <p:spPr bwMode="auto">
          <a:xfrm>
            <a:off x="5565009" y="3656391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n-lt"/>
                <a:ea typeface="+mn-ea"/>
              </a:rPr>
              <a:t>H2</a:t>
            </a:r>
          </a:p>
        </p:txBody>
      </p:sp>
      <p:grpSp>
        <p:nvGrpSpPr>
          <p:cNvPr id="60" name="Group 127"/>
          <p:cNvGrpSpPr/>
          <p:nvPr/>
        </p:nvGrpSpPr>
        <p:grpSpPr bwMode="auto">
          <a:xfrm>
            <a:off x="5430071" y="3105529"/>
            <a:ext cx="635000" cy="588962"/>
            <a:chOff x="2870" y="1518"/>
            <a:chExt cx="292" cy="320"/>
          </a:xfrm>
        </p:grpSpPr>
        <p:graphicFrame>
          <p:nvGraphicFramePr>
            <p:cNvPr id="61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5752" name="Clip" r:id="rId9" imgW="826770" imgH="840105" progId="MS_ClipArt_Gallery.2">
                    <p:embed/>
                  </p:oleObj>
                </mc:Choice>
                <mc:Fallback>
                  <p:oleObj name="Clip" r:id="rId9" imgW="826770" imgH="840105" progId="MS_ClipArt_Gallery.2">
                    <p:embed/>
                    <p:pic>
                      <p:nvPicPr>
                        <p:cNvPr id="61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2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5753" name="Clip" r:id="rId10" imgW="1268095" imgH="1199515" progId="MS_ClipArt_Gallery.2">
                    <p:embed/>
                  </p:oleObj>
                </mc:Choice>
                <mc:Fallback>
                  <p:oleObj name="Clip" r:id="rId10" imgW="1268095" imgH="1199515" progId="MS_ClipArt_Gallery.2">
                    <p:embed/>
                    <p:pic>
                      <p:nvPicPr>
                        <p:cNvPr id="62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3" name="Text Box 85"/>
          <p:cNvSpPr txBox="1">
            <a:spLocks noChangeArrowheads="1"/>
          </p:cNvSpPr>
          <p:nvPr/>
        </p:nvSpPr>
        <p:spPr bwMode="auto">
          <a:xfrm>
            <a:off x="6866272" y="3522640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n-lt"/>
                <a:ea typeface="+mn-ea"/>
              </a:rPr>
              <a:t>H3</a:t>
            </a:r>
          </a:p>
        </p:txBody>
      </p:sp>
      <p:grpSp>
        <p:nvGrpSpPr>
          <p:cNvPr id="64" name="Group 127"/>
          <p:cNvGrpSpPr/>
          <p:nvPr/>
        </p:nvGrpSpPr>
        <p:grpSpPr bwMode="auto">
          <a:xfrm>
            <a:off x="6731334" y="2971778"/>
            <a:ext cx="635000" cy="588962"/>
            <a:chOff x="2870" y="1518"/>
            <a:chExt cx="292" cy="320"/>
          </a:xfrm>
        </p:grpSpPr>
        <p:graphicFrame>
          <p:nvGraphicFramePr>
            <p:cNvPr id="65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5754" name="Clip" r:id="rId11" imgW="826770" imgH="840105" progId="MS_ClipArt_Gallery.2">
                    <p:embed/>
                  </p:oleObj>
                </mc:Choice>
                <mc:Fallback>
                  <p:oleObj name="Clip" r:id="rId11" imgW="826770" imgH="840105" progId="MS_ClipArt_Gallery.2">
                    <p:embed/>
                    <p:pic>
                      <p:nvPicPr>
                        <p:cNvPr id="65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6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5755" name="Clip" r:id="rId12" imgW="1268095" imgH="1199515" progId="MS_ClipArt_Gallery.2">
                    <p:embed/>
                  </p:oleObj>
                </mc:Choice>
                <mc:Fallback>
                  <p:oleObj name="Clip" r:id="rId12" imgW="1268095" imgH="1199515" progId="MS_ClipArt_Gallery.2">
                    <p:embed/>
                    <p:pic>
                      <p:nvPicPr>
                        <p:cNvPr id="66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0B2CF28A-6D0C-405B-A4D4-860ADD0258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34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429190794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Due to Hidden Terminal Problem!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23" name="椭圆 22"/>
          <p:cNvSpPr/>
          <p:nvPr/>
        </p:nvSpPr>
        <p:spPr bwMode="auto">
          <a:xfrm>
            <a:off x="1830554" y="2501871"/>
            <a:ext cx="356135" cy="356135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headEnd type="none" w="med" len="med"/>
            <a:tailEnd type="none" w="med" len="med"/>
          </a:ln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/>
          <a:lstStyle/>
          <a:p>
            <a:pPr>
              <a:defRPr/>
            </a:pPr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5" name="椭圆 24"/>
          <p:cNvSpPr/>
          <p:nvPr/>
        </p:nvSpPr>
        <p:spPr bwMode="auto">
          <a:xfrm>
            <a:off x="6315927" y="2501871"/>
            <a:ext cx="356135" cy="356135"/>
          </a:xfrm>
          <a:prstGeom prst="ellipse">
            <a:avLst/>
          </a:prstGeom>
          <a:ln>
            <a:headEnd type="none" w="med" len="med"/>
            <a:tailEnd type="none" w="med" len="med"/>
          </a:ln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/>
          <a:lstStyle/>
          <a:p>
            <a:pPr>
              <a:defRPr/>
            </a:pPr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0" name="弧形 29"/>
          <p:cNvSpPr/>
          <p:nvPr/>
        </p:nvSpPr>
        <p:spPr bwMode="auto">
          <a:xfrm>
            <a:off x="3466698" y="1414868"/>
            <a:ext cx="1116012" cy="2598737"/>
          </a:xfrm>
          <a:prstGeom prst="arc">
            <a:avLst>
              <a:gd name="adj1" fmla="val 16909293"/>
              <a:gd name="adj2" fmla="val 4699716"/>
            </a:avLst>
          </a:prstGeom>
          <a:noFill/>
          <a:ln w="3810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dirty="0">
              <a:latin typeface="+mn-lt"/>
              <a:ea typeface="+mn-ea"/>
            </a:endParaRPr>
          </a:p>
        </p:txBody>
      </p:sp>
      <p:cxnSp>
        <p:nvCxnSpPr>
          <p:cNvPr id="55310" name="直接箭头连接符 31"/>
          <p:cNvCxnSpPr>
            <a:cxnSpLocks noChangeShapeType="1"/>
          </p:cNvCxnSpPr>
          <p:nvPr/>
        </p:nvCxnSpPr>
        <p:spPr bwMode="auto">
          <a:xfrm flipV="1">
            <a:off x="1983973" y="1645055"/>
            <a:ext cx="2349500" cy="1039813"/>
          </a:xfrm>
          <a:prstGeom prst="straightConnector1">
            <a:avLst/>
          </a:prstGeom>
          <a:noFill/>
          <a:ln w="38100" algn="ctr">
            <a:solidFill>
              <a:schemeClr val="tx1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5311" name="TextBox 34"/>
          <p:cNvSpPr txBox="1">
            <a:spLocks noChangeArrowheads="1"/>
          </p:cNvSpPr>
          <p:nvPr/>
        </p:nvSpPr>
        <p:spPr bwMode="auto">
          <a:xfrm>
            <a:off x="1791885" y="2973793"/>
            <a:ext cx="3529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A</a:t>
            </a: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55312" name="TextBox 35"/>
          <p:cNvSpPr txBox="1">
            <a:spLocks noChangeArrowheads="1"/>
          </p:cNvSpPr>
          <p:nvPr/>
        </p:nvSpPr>
        <p:spPr bwMode="auto">
          <a:xfrm>
            <a:off x="3861985" y="2915055"/>
            <a:ext cx="35779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solidFill>
                  <a:schemeClr val="accent2"/>
                </a:solidFill>
                <a:latin typeface="+mn-lt"/>
                <a:ea typeface="+mn-ea"/>
              </a:rPr>
              <a:t>B</a:t>
            </a:r>
            <a:endParaRPr lang="zh-CN" altLang="en-US" sz="2400" dirty="0">
              <a:solidFill>
                <a:schemeClr val="accent2"/>
              </a:solidFill>
              <a:latin typeface="+mn-lt"/>
              <a:ea typeface="+mn-ea"/>
            </a:endParaRPr>
          </a:p>
        </p:txBody>
      </p:sp>
      <p:sp>
        <p:nvSpPr>
          <p:cNvPr id="55313" name="TextBox 36"/>
          <p:cNvSpPr txBox="1">
            <a:spLocks noChangeArrowheads="1"/>
          </p:cNvSpPr>
          <p:nvPr/>
        </p:nvSpPr>
        <p:spPr bwMode="auto">
          <a:xfrm>
            <a:off x="6306735" y="2983318"/>
            <a:ext cx="36740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solidFill>
                  <a:schemeClr val="accent5"/>
                </a:solidFill>
                <a:latin typeface="+mn-lt"/>
                <a:ea typeface="+mn-ea"/>
              </a:rPr>
              <a:t>C</a:t>
            </a:r>
            <a:endParaRPr lang="zh-CN" altLang="en-US" sz="2400" dirty="0">
              <a:solidFill>
                <a:schemeClr val="accent5"/>
              </a:solidFill>
              <a:latin typeface="+mn-lt"/>
              <a:ea typeface="+mn-ea"/>
            </a:endParaRPr>
          </a:p>
        </p:txBody>
      </p:sp>
      <p:sp>
        <p:nvSpPr>
          <p:cNvPr id="24" name="椭圆 23"/>
          <p:cNvSpPr/>
          <p:nvPr/>
        </p:nvSpPr>
        <p:spPr bwMode="auto">
          <a:xfrm>
            <a:off x="3880735" y="2501871"/>
            <a:ext cx="356135" cy="356135"/>
          </a:xfrm>
          <a:prstGeom prst="ellipse">
            <a:avLst/>
          </a:prstGeom>
          <a:solidFill>
            <a:schemeClr val="accent2"/>
          </a:solidFill>
          <a:ln>
            <a:headEnd type="none" w="med" len="med"/>
            <a:tailEnd type="none" w="med" len="med"/>
          </a:ln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/>
          <a:lstStyle/>
          <a:p>
            <a:pPr>
              <a:defRPr/>
            </a:pPr>
            <a:endParaRPr lang="zh-CN" altLang="en-US" dirty="0">
              <a:solidFill>
                <a:schemeClr val="tx1"/>
              </a:solidFill>
            </a:endParaRPr>
          </a:p>
        </p:txBody>
      </p:sp>
      <p:cxnSp>
        <p:nvCxnSpPr>
          <p:cNvPr id="38" name="直接箭头连接符 37"/>
          <p:cNvCxnSpPr>
            <a:stCxn id="23" idx="6"/>
            <a:endCxn id="24" idx="2"/>
          </p:cNvCxnSpPr>
          <p:nvPr/>
        </p:nvCxnSpPr>
        <p:spPr bwMode="auto">
          <a:xfrm>
            <a:off x="2187173" y="2680104"/>
            <a:ext cx="1693862" cy="1588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bg1">
                <a:lumMod val="50000"/>
              </a:schemeClr>
            </a:solidFill>
            <a:prstDash val="sysDash"/>
            <a:round/>
            <a:headEnd type="none" w="med" len="med"/>
            <a:tailEnd type="arrow"/>
          </a:ln>
          <a:effectLst/>
        </p:spPr>
      </p:cxnSp>
      <p:cxnSp>
        <p:nvCxnSpPr>
          <p:cNvPr id="43" name="直接箭头连接符 42"/>
          <p:cNvCxnSpPr>
            <a:endCxn id="24" idx="6"/>
          </p:cNvCxnSpPr>
          <p:nvPr/>
        </p:nvCxnSpPr>
        <p:spPr bwMode="auto">
          <a:xfrm rot="10800000">
            <a:off x="4236636" y="2680104"/>
            <a:ext cx="2079625" cy="1588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bg1">
                <a:lumMod val="50000"/>
              </a:schemeClr>
            </a:solidFill>
            <a:prstDash val="sysDash"/>
            <a:round/>
            <a:headEnd type="none" w="med" len="med"/>
            <a:tailEnd type="arrow"/>
          </a:ln>
          <a:effectLst/>
        </p:spPr>
      </p:cxnSp>
      <p:sp>
        <p:nvSpPr>
          <p:cNvPr id="55319" name="TextBox 46"/>
          <p:cNvSpPr txBox="1">
            <a:spLocks noChangeArrowheads="1"/>
          </p:cNvSpPr>
          <p:nvPr/>
        </p:nvSpPr>
        <p:spPr bwMode="auto">
          <a:xfrm rot="20087725">
            <a:off x="2190931" y="1645204"/>
            <a:ext cx="181652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Comm. Range</a:t>
            </a:r>
            <a:endParaRPr lang="zh-CN" altLang="en-US" sz="2400" dirty="0">
              <a:latin typeface="+mn-lt"/>
              <a:ea typeface="+mn-ea"/>
            </a:endParaRPr>
          </a:p>
        </p:txBody>
      </p:sp>
      <p:cxnSp>
        <p:nvCxnSpPr>
          <p:cNvPr id="4" name="直接箭头连接符 3"/>
          <p:cNvCxnSpPr/>
          <p:nvPr/>
        </p:nvCxnSpPr>
        <p:spPr bwMode="auto">
          <a:xfrm>
            <a:off x="3343275" y="5219700"/>
            <a:ext cx="6692900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39" name="直接箭头连接符 38"/>
          <p:cNvCxnSpPr/>
          <p:nvPr/>
        </p:nvCxnSpPr>
        <p:spPr bwMode="auto">
          <a:xfrm>
            <a:off x="3369725" y="6242634"/>
            <a:ext cx="6692900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accent5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7" name="文本框 6"/>
          <p:cNvSpPr txBox="1"/>
          <p:nvPr/>
        </p:nvSpPr>
        <p:spPr>
          <a:xfrm>
            <a:off x="3071893" y="3948587"/>
            <a:ext cx="2329484" cy="40011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accent2"/>
                </a:solidFill>
                <a:latin typeface="+mn-lt"/>
                <a:ea typeface="+mn-ea"/>
              </a:rPr>
              <a:t>Collision happen at B</a:t>
            </a:r>
            <a:endParaRPr lang="zh-CN" altLang="en-US" sz="2000" b="1" dirty="0">
              <a:solidFill>
                <a:schemeClr val="accent2"/>
              </a:solidFill>
              <a:latin typeface="+mn-lt"/>
              <a:ea typeface="+mn-ea"/>
            </a:endParaRPr>
          </a:p>
        </p:txBody>
      </p:sp>
      <p:sp>
        <p:nvSpPr>
          <p:cNvPr id="40" name="TextBox 34"/>
          <p:cNvSpPr txBox="1">
            <a:spLocks noChangeArrowheads="1"/>
          </p:cNvSpPr>
          <p:nvPr/>
        </p:nvSpPr>
        <p:spPr bwMode="auto">
          <a:xfrm>
            <a:off x="1920166" y="4927313"/>
            <a:ext cx="94288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3200" dirty="0">
                <a:latin typeface="+mn-lt"/>
                <a:ea typeface="+mn-ea"/>
              </a:rPr>
              <a:t>A-&gt;B</a:t>
            </a:r>
            <a:endParaRPr lang="zh-CN" altLang="en-US" sz="3200" dirty="0">
              <a:latin typeface="+mn-lt"/>
              <a:ea typeface="+mn-ea"/>
            </a:endParaRPr>
          </a:p>
        </p:txBody>
      </p:sp>
      <p:sp>
        <p:nvSpPr>
          <p:cNvPr id="41" name="TextBox 34"/>
          <p:cNvSpPr txBox="1">
            <a:spLocks noChangeArrowheads="1"/>
          </p:cNvSpPr>
          <p:nvPr/>
        </p:nvSpPr>
        <p:spPr bwMode="auto">
          <a:xfrm>
            <a:off x="1936999" y="5895402"/>
            <a:ext cx="96212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3200" dirty="0">
                <a:solidFill>
                  <a:schemeClr val="accent5"/>
                </a:solidFill>
                <a:latin typeface="+mn-lt"/>
                <a:ea typeface="+mn-ea"/>
              </a:rPr>
              <a:t>C-&gt;B</a:t>
            </a:r>
            <a:endParaRPr lang="zh-CN" altLang="en-US" sz="3200" dirty="0">
              <a:solidFill>
                <a:schemeClr val="accent5"/>
              </a:solidFill>
              <a:latin typeface="+mn-lt"/>
              <a:ea typeface="+mn-ea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3871913" y="4894413"/>
            <a:ext cx="2563812" cy="292387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>
            <a:solidFill>
              <a:schemeClr val="tx1"/>
            </a:solidFill>
          </a:ln>
        </p:spPr>
        <p:txBody>
          <a:bodyPr wrap="square" rtlCol="0" anchor="ctr" anchorCtr="0">
            <a:noAutofit/>
          </a:bodyPr>
          <a:lstStyle/>
          <a:p>
            <a:pPr algn="ctr"/>
            <a:endParaRPr lang="zh-CN" altLang="en-US" dirty="0">
              <a:latin typeface="+mn-lt"/>
              <a:ea typeface="+mn-ea"/>
            </a:endParaRPr>
          </a:p>
        </p:txBody>
      </p:sp>
      <p:cxnSp>
        <p:nvCxnSpPr>
          <p:cNvPr id="10" name="直接箭头连接符 9"/>
          <p:cNvCxnSpPr/>
          <p:nvPr/>
        </p:nvCxnSpPr>
        <p:spPr bwMode="auto">
          <a:xfrm flipV="1">
            <a:off x="3871913" y="5334000"/>
            <a:ext cx="0" cy="4699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1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cxnSp>
        <p:nvCxnSpPr>
          <p:cNvPr id="45" name="直接箭头连接符 44"/>
          <p:cNvCxnSpPr/>
          <p:nvPr/>
        </p:nvCxnSpPr>
        <p:spPr bwMode="auto">
          <a:xfrm flipV="1">
            <a:off x="5685887" y="6245226"/>
            <a:ext cx="0" cy="4699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accent5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46" name="TextBox 34"/>
          <p:cNvSpPr txBox="1">
            <a:spLocks noChangeArrowheads="1"/>
          </p:cNvSpPr>
          <p:nvPr/>
        </p:nvSpPr>
        <p:spPr bwMode="auto">
          <a:xfrm>
            <a:off x="4155636" y="5486711"/>
            <a:ext cx="112165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+mn-ea"/>
              </a:rPr>
              <a:t>A transmits</a:t>
            </a:r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47" name="TextBox 34"/>
          <p:cNvSpPr txBox="1">
            <a:spLocks noChangeArrowheads="1"/>
          </p:cNvSpPr>
          <p:nvPr/>
        </p:nvSpPr>
        <p:spPr bwMode="auto">
          <a:xfrm>
            <a:off x="6118895" y="6444560"/>
            <a:ext cx="1141658" cy="369332"/>
          </a:xfrm>
          <a:prstGeom prst="rect">
            <a:avLst/>
          </a:prstGeom>
          <a:noFill/>
          <a:ln w="9525">
            <a:noFill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solidFill>
                  <a:schemeClr val="accent5"/>
                </a:solidFill>
                <a:latin typeface="+mn-lt"/>
                <a:ea typeface="+mn-ea"/>
              </a:rPr>
              <a:t>C transmits</a:t>
            </a:r>
            <a:endParaRPr lang="zh-CN" altLang="en-US" sz="1800" dirty="0">
              <a:solidFill>
                <a:schemeClr val="accent5"/>
              </a:solidFill>
              <a:latin typeface="+mn-lt"/>
              <a:ea typeface="+mn-ea"/>
            </a:endParaRPr>
          </a:p>
        </p:txBody>
      </p:sp>
      <p:cxnSp>
        <p:nvCxnSpPr>
          <p:cNvPr id="12" name="直接连接符 11"/>
          <p:cNvCxnSpPr/>
          <p:nvPr/>
        </p:nvCxnSpPr>
        <p:spPr bwMode="auto">
          <a:xfrm>
            <a:off x="5685887" y="5334000"/>
            <a:ext cx="0" cy="853788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sp>
        <p:nvSpPr>
          <p:cNvPr id="50" name="矩形 49"/>
          <p:cNvSpPr/>
          <p:nvPr/>
        </p:nvSpPr>
        <p:spPr>
          <a:xfrm>
            <a:off x="5685887" y="5922825"/>
            <a:ext cx="2563812" cy="29238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txBody>
          <a:bodyPr wrap="square" rtlCol="0" anchor="ctr" anchorCtr="0">
            <a:noAutofit/>
          </a:bodyPr>
          <a:lstStyle/>
          <a:p>
            <a:pPr algn="ctr"/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28" name="TextBox 34"/>
          <p:cNvSpPr txBox="1">
            <a:spLocks noChangeArrowheads="1"/>
          </p:cNvSpPr>
          <p:nvPr/>
        </p:nvSpPr>
        <p:spPr bwMode="auto">
          <a:xfrm>
            <a:off x="9062832" y="4631001"/>
            <a:ext cx="54213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+mn-ea"/>
              </a:rPr>
              <a:t>time</a:t>
            </a:r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29" name="TextBox 34"/>
          <p:cNvSpPr txBox="1">
            <a:spLocks noChangeArrowheads="1"/>
          </p:cNvSpPr>
          <p:nvPr/>
        </p:nvSpPr>
        <p:spPr bwMode="auto">
          <a:xfrm>
            <a:off x="9062832" y="5696034"/>
            <a:ext cx="54213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solidFill>
                  <a:schemeClr val="accent5"/>
                </a:solidFill>
                <a:latin typeface="+mn-lt"/>
                <a:ea typeface="+mn-ea"/>
              </a:rPr>
              <a:t>time</a:t>
            </a:r>
            <a:endParaRPr lang="zh-CN" altLang="en-US" sz="1800" dirty="0">
              <a:solidFill>
                <a:schemeClr val="accent5"/>
              </a:solidFill>
              <a:latin typeface="+mn-lt"/>
              <a:ea typeface="+mn-ea"/>
            </a:endParaRPr>
          </a:p>
        </p:txBody>
      </p:sp>
      <p:grpSp>
        <p:nvGrpSpPr>
          <p:cNvPr id="31" name="Group 72"/>
          <p:cNvGrpSpPr/>
          <p:nvPr/>
        </p:nvGrpSpPr>
        <p:grpSpPr bwMode="auto">
          <a:xfrm>
            <a:off x="6859587" y="1503432"/>
            <a:ext cx="3722688" cy="2282824"/>
            <a:chOff x="3154" y="1698"/>
            <a:chExt cx="2345" cy="1438"/>
          </a:xfrm>
        </p:grpSpPr>
        <p:grpSp>
          <p:nvGrpSpPr>
            <p:cNvPr id="32" name="Group 54"/>
            <p:cNvGrpSpPr/>
            <p:nvPr/>
          </p:nvGrpSpPr>
          <p:grpSpPr bwMode="auto">
            <a:xfrm>
              <a:off x="3154" y="1698"/>
              <a:ext cx="2288" cy="453"/>
              <a:chOff x="3146" y="1911"/>
              <a:chExt cx="2288" cy="453"/>
            </a:xfrm>
          </p:grpSpPr>
          <p:grpSp>
            <p:nvGrpSpPr>
              <p:cNvPr id="52" name="Group 39"/>
              <p:cNvGrpSpPr/>
              <p:nvPr/>
            </p:nvGrpSpPr>
            <p:grpSpPr bwMode="auto">
              <a:xfrm>
                <a:off x="3303" y="1911"/>
                <a:ext cx="482" cy="439"/>
                <a:chOff x="2870" y="1518"/>
                <a:chExt cx="292" cy="320"/>
              </a:xfrm>
            </p:grpSpPr>
            <p:graphicFrame>
              <p:nvGraphicFramePr>
                <p:cNvPr id="62" name="Object 40"/>
                <p:cNvGraphicFramePr>
                  <a:graphicFrameLocks noChangeAspect="1"/>
                </p:cNvGraphicFramePr>
                <p:nvPr/>
              </p:nvGraphicFramePr>
              <p:xfrm>
                <a:off x="2870" y="1518"/>
                <a:ext cx="272" cy="282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6774" name="Clip" r:id="rId4" imgW="826770" imgH="840105" progId="MS_ClipArt_Gallery.2">
                        <p:embed/>
                      </p:oleObj>
                    </mc:Choice>
                    <mc:Fallback>
                      <p:oleObj name="Clip" r:id="rId4" imgW="826770" imgH="840105" progId="MS_ClipArt_Gallery.2">
                        <p:embed/>
                        <p:pic>
                          <p:nvPicPr>
                            <p:cNvPr id="62" name="Object 40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5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870" y="1518"/>
                              <a:ext cx="272" cy="282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63" name="Object 41"/>
                <p:cNvGraphicFramePr>
                  <a:graphicFrameLocks noChangeAspect="1"/>
                </p:cNvGraphicFramePr>
                <p:nvPr/>
              </p:nvGraphicFramePr>
              <p:xfrm>
                <a:off x="2913" y="1602"/>
                <a:ext cx="249" cy="236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6775" name="Clip" r:id="rId6" imgW="1268095" imgH="1199515" progId="MS_ClipArt_Gallery.2">
                        <p:embed/>
                      </p:oleObj>
                    </mc:Choice>
                    <mc:Fallback>
                      <p:oleObj name="Clip" r:id="rId6" imgW="1268095" imgH="1199515" progId="MS_ClipArt_Gallery.2">
                        <p:embed/>
                        <p:pic>
                          <p:nvPicPr>
                            <p:cNvPr id="63" name="Object 41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7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913" y="1602"/>
                              <a:ext cx="249" cy="236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  <p:grpSp>
            <p:nvGrpSpPr>
              <p:cNvPr id="53" name="Group 42"/>
              <p:cNvGrpSpPr/>
              <p:nvPr/>
            </p:nvGrpSpPr>
            <p:grpSpPr bwMode="auto">
              <a:xfrm>
                <a:off x="4037" y="1919"/>
                <a:ext cx="482" cy="439"/>
                <a:chOff x="2870" y="1518"/>
                <a:chExt cx="292" cy="320"/>
              </a:xfrm>
            </p:grpSpPr>
            <p:graphicFrame>
              <p:nvGraphicFramePr>
                <p:cNvPr id="60" name="Object 43"/>
                <p:cNvGraphicFramePr>
                  <a:graphicFrameLocks noChangeAspect="1"/>
                </p:cNvGraphicFramePr>
                <p:nvPr/>
              </p:nvGraphicFramePr>
              <p:xfrm>
                <a:off x="2870" y="1518"/>
                <a:ext cx="272" cy="282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6776" name="Clip" r:id="rId8" imgW="826770" imgH="840105" progId="MS_ClipArt_Gallery.2">
                        <p:embed/>
                      </p:oleObj>
                    </mc:Choice>
                    <mc:Fallback>
                      <p:oleObj name="Clip" r:id="rId8" imgW="826770" imgH="840105" progId="MS_ClipArt_Gallery.2">
                        <p:embed/>
                        <p:pic>
                          <p:nvPicPr>
                            <p:cNvPr id="60" name="Object 43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5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870" y="1518"/>
                              <a:ext cx="272" cy="282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61" name="Object 44"/>
                <p:cNvGraphicFramePr>
                  <a:graphicFrameLocks noChangeAspect="1"/>
                </p:cNvGraphicFramePr>
                <p:nvPr/>
              </p:nvGraphicFramePr>
              <p:xfrm>
                <a:off x="2913" y="1602"/>
                <a:ext cx="249" cy="236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6777" name="Clip" r:id="rId9" imgW="1268095" imgH="1199515" progId="MS_ClipArt_Gallery.2">
                        <p:embed/>
                      </p:oleObj>
                    </mc:Choice>
                    <mc:Fallback>
                      <p:oleObj name="Clip" r:id="rId9" imgW="1268095" imgH="1199515" progId="MS_ClipArt_Gallery.2">
                        <p:embed/>
                        <p:pic>
                          <p:nvPicPr>
                            <p:cNvPr id="61" name="Object 44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7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913" y="1602"/>
                              <a:ext cx="249" cy="236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  <p:sp>
            <p:nvSpPr>
              <p:cNvPr id="54" name="Text Box 47"/>
              <p:cNvSpPr txBox="1">
                <a:spLocks noChangeArrowheads="1"/>
              </p:cNvSpPr>
              <p:nvPr/>
            </p:nvSpPr>
            <p:spPr bwMode="auto">
              <a:xfrm>
                <a:off x="3146" y="2049"/>
                <a:ext cx="22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 dirty="0">
                    <a:solidFill>
                      <a:srgbClr val="FF0000"/>
                    </a:solidFill>
                    <a:latin typeface="+mn-lt"/>
                    <a:ea typeface="+mn-ea"/>
                  </a:rPr>
                  <a:t>A</a:t>
                </a:r>
              </a:p>
            </p:txBody>
          </p:sp>
          <p:sp>
            <p:nvSpPr>
              <p:cNvPr id="55" name="Text Box 48"/>
              <p:cNvSpPr txBox="1">
                <a:spLocks noChangeArrowheads="1"/>
              </p:cNvSpPr>
              <p:nvPr/>
            </p:nvSpPr>
            <p:spPr bwMode="auto">
              <a:xfrm>
                <a:off x="4459" y="2027"/>
                <a:ext cx="207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 dirty="0">
                    <a:latin typeface="+mn-lt"/>
                    <a:ea typeface="+mn-ea"/>
                  </a:rPr>
                  <a:t>B</a:t>
                </a:r>
              </a:p>
            </p:txBody>
          </p:sp>
          <p:sp>
            <p:nvSpPr>
              <p:cNvPr id="56" name="Text Box 49"/>
              <p:cNvSpPr txBox="1">
                <a:spLocks noChangeArrowheads="1"/>
              </p:cNvSpPr>
              <p:nvPr/>
            </p:nvSpPr>
            <p:spPr bwMode="auto">
              <a:xfrm>
                <a:off x="5203" y="2054"/>
                <a:ext cx="231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 dirty="0">
                    <a:solidFill>
                      <a:schemeClr val="accent5"/>
                    </a:solidFill>
                    <a:latin typeface="+mn-lt"/>
                    <a:ea typeface="+mn-ea"/>
                  </a:rPr>
                  <a:t>C</a:t>
                </a:r>
              </a:p>
            </p:txBody>
          </p:sp>
          <p:grpSp>
            <p:nvGrpSpPr>
              <p:cNvPr id="57" name="Group 51"/>
              <p:cNvGrpSpPr/>
              <p:nvPr/>
            </p:nvGrpSpPr>
            <p:grpSpPr bwMode="auto">
              <a:xfrm>
                <a:off x="4728" y="1924"/>
                <a:ext cx="484" cy="440"/>
                <a:chOff x="2869" y="1517"/>
                <a:chExt cx="293" cy="321"/>
              </a:xfrm>
            </p:grpSpPr>
            <p:graphicFrame>
              <p:nvGraphicFramePr>
                <p:cNvPr id="58" name="Object 52"/>
                <p:cNvGraphicFramePr>
                  <a:graphicFrameLocks noChangeAspect="1"/>
                </p:cNvGraphicFramePr>
                <p:nvPr/>
              </p:nvGraphicFramePr>
              <p:xfrm>
                <a:off x="2869" y="1517"/>
                <a:ext cx="272" cy="282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6778" name="Clip" r:id="rId10" imgW="826770" imgH="840105" progId="MS_ClipArt_Gallery.2">
                        <p:embed/>
                      </p:oleObj>
                    </mc:Choice>
                    <mc:Fallback>
                      <p:oleObj name="Clip" r:id="rId10" imgW="826770" imgH="840105" progId="MS_ClipArt_Gallery.2">
                        <p:embed/>
                        <p:pic>
                          <p:nvPicPr>
                            <p:cNvPr id="58" name="Object 52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5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869" y="1517"/>
                              <a:ext cx="272" cy="282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59" name="Object 53"/>
                <p:cNvGraphicFramePr>
                  <a:graphicFrameLocks noChangeAspect="1"/>
                </p:cNvGraphicFramePr>
                <p:nvPr/>
              </p:nvGraphicFramePr>
              <p:xfrm>
                <a:off x="2913" y="1602"/>
                <a:ext cx="249" cy="236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66779" name="Clip" r:id="rId11" imgW="1268095" imgH="1199515" progId="MS_ClipArt_Gallery.2">
                        <p:embed/>
                      </p:oleObj>
                    </mc:Choice>
                    <mc:Fallback>
                      <p:oleObj name="Clip" r:id="rId11" imgW="1268095" imgH="1199515" progId="MS_ClipArt_Gallery.2">
                        <p:embed/>
                        <p:pic>
                          <p:nvPicPr>
                            <p:cNvPr id="59" name="Object 53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7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913" y="1602"/>
                              <a:ext cx="249" cy="236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</p:grpSp>
        <p:sp>
          <p:nvSpPr>
            <p:cNvPr id="33" name="Text Box 55"/>
            <p:cNvSpPr txBox="1">
              <a:spLocks noChangeArrowheads="1"/>
            </p:cNvSpPr>
            <p:nvPr/>
          </p:nvSpPr>
          <p:spPr bwMode="auto">
            <a:xfrm>
              <a:off x="3310" y="2337"/>
              <a:ext cx="504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rgbClr val="FF0000"/>
                  </a:solidFill>
                  <a:latin typeface="+mn-lt"/>
                  <a:ea typeface="+mn-ea"/>
                </a:rPr>
                <a:t>A’s signal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rgbClr val="FF0000"/>
                  </a:solidFill>
                  <a:latin typeface="+mn-lt"/>
                  <a:ea typeface="+mn-ea"/>
                </a:rPr>
                <a:t>strength</a:t>
              </a:r>
            </a:p>
          </p:txBody>
        </p:sp>
        <p:sp>
          <p:nvSpPr>
            <p:cNvPr id="34" name="Line 60"/>
            <p:cNvSpPr>
              <a:spLocks noChangeShapeType="1"/>
            </p:cNvSpPr>
            <p:nvPr/>
          </p:nvSpPr>
          <p:spPr bwMode="auto">
            <a:xfrm>
              <a:off x="3217" y="2985"/>
              <a:ext cx="21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5" name="Line 61"/>
            <p:cNvSpPr>
              <a:spLocks noChangeShapeType="1"/>
            </p:cNvSpPr>
            <p:nvPr/>
          </p:nvSpPr>
          <p:spPr bwMode="auto">
            <a:xfrm>
              <a:off x="3315" y="2145"/>
              <a:ext cx="0" cy="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" name="Freeform 62"/>
            <p:cNvSpPr/>
            <p:nvPr/>
          </p:nvSpPr>
          <p:spPr bwMode="auto">
            <a:xfrm>
              <a:off x="3367" y="2277"/>
              <a:ext cx="1887" cy="681"/>
            </a:xfrm>
            <a:custGeom>
              <a:avLst/>
              <a:gdLst>
                <a:gd name="T0" fmla="*/ 0 w 1887"/>
                <a:gd name="T1" fmla="*/ 0 h 681"/>
                <a:gd name="T2" fmla="*/ 966 w 1887"/>
                <a:gd name="T3" fmla="*/ 151 h 681"/>
                <a:gd name="T4" fmla="*/ 1373 w 1887"/>
                <a:gd name="T5" fmla="*/ 594 h 681"/>
                <a:gd name="T6" fmla="*/ 1887 w 1887"/>
                <a:gd name="T7" fmla="*/ 673 h 6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87"/>
                <a:gd name="T13" fmla="*/ 0 h 681"/>
                <a:gd name="T14" fmla="*/ 1887 w 1887"/>
                <a:gd name="T15" fmla="*/ 681 h 6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7" name="Text Box 63"/>
            <p:cNvSpPr txBox="1">
              <a:spLocks noChangeArrowheads="1"/>
            </p:cNvSpPr>
            <p:nvPr/>
          </p:nvSpPr>
          <p:spPr bwMode="auto">
            <a:xfrm>
              <a:off x="4158" y="2962"/>
              <a:ext cx="33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latin typeface="+mn-lt"/>
                  <a:ea typeface="+mn-ea"/>
                </a:rPr>
                <a:t>space</a:t>
              </a:r>
            </a:p>
          </p:txBody>
        </p:sp>
        <p:sp>
          <p:nvSpPr>
            <p:cNvPr id="42" name="Freeform 65"/>
            <p:cNvSpPr/>
            <p:nvPr/>
          </p:nvSpPr>
          <p:spPr bwMode="auto">
            <a:xfrm flipH="1">
              <a:off x="3427" y="2258"/>
              <a:ext cx="1887" cy="681"/>
            </a:xfrm>
            <a:custGeom>
              <a:avLst/>
              <a:gdLst>
                <a:gd name="T0" fmla="*/ 0 w 1887"/>
                <a:gd name="T1" fmla="*/ 0 h 681"/>
                <a:gd name="T2" fmla="*/ 966 w 1887"/>
                <a:gd name="T3" fmla="*/ 151 h 681"/>
                <a:gd name="T4" fmla="*/ 1373 w 1887"/>
                <a:gd name="T5" fmla="*/ 594 h 681"/>
                <a:gd name="T6" fmla="*/ 1887 w 1887"/>
                <a:gd name="T7" fmla="*/ 673 h 6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87"/>
                <a:gd name="T13" fmla="*/ 0 h 681"/>
                <a:gd name="T14" fmla="*/ 1887 w 1887"/>
                <a:gd name="T15" fmla="*/ 681 h 6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chemeClr val="accent5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4" name="Text Box 66"/>
            <p:cNvSpPr txBox="1">
              <a:spLocks noChangeArrowheads="1"/>
            </p:cNvSpPr>
            <p:nvPr/>
          </p:nvSpPr>
          <p:spPr bwMode="auto">
            <a:xfrm>
              <a:off x="4965" y="2292"/>
              <a:ext cx="534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accent5"/>
                  </a:solidFill>
                  <a:latin typeface="+mn-lt"/>
                  <a:ea typeface="+mn-ea"/>
                </a:rPr>
                <a:t>C’s signal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accent5"/>
                  </a:solidFill>
                  <a:latin typeface="+mn-lt"/>
                  <a:ea typeface="+mn-ea"/>
                </a:rPr>
                <a:t>strength</a:t>
              </a:r>
            </a:p>
          </p:txBody>
        </p:sp>
        <p:sp>
          <p:nvSpPr>
            <p:cNvPr id="48" name="Line 67"/>
            <p:cNvSpPr>
              <a:spLocks noChangeShapeType="1"/>
            </p:cNvSpPr>
            <p:nvPr/>
          </p:nvSpPr>
          <p:spPr bwMode="auto">
            <a:xfrm flipH="1">
              <a:off x="3554" y="2171"/>
              <a:ext cx="17" cy="7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9" name="Line 68"/>
            <p:cNvSpPr>
              <a:spLocks noChangeShapeType="1"/>
            </p:cNvSpPr>
            <p:nvPr/>
          </p:nvSpPr>
          <p:spPr bwMode="auto">
            <a:xfrm>
              <a:off x="4323" y="2214"/>
              <a:ext cx="0" cy="7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1" name="Line 69"/>
            <p:cNvSpPr>
              <a:spLocks noChangeShapeType="1"/>
            </p:cNvSpPr>
            <p:nvPr/>
          </p:nvSpPr>
          <p:spPr bwMode="auto">
            <a:xfrm>
              <a:off x="5004" y="2204"/>
              <a:ext cx="0" cy="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9A071471-D78D-454B-A796-0AF804FB25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35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239185107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Multiple access control protocol</a:t>
            </a:r>
          </a:p>
        </p:txBody>
      </p:sp>
      <p:sp>
        <p:nvSpPr>
          <p:cNvPr id="88069" name="Rectangle 3"/>
          <p:cNvSpPr>
            <a:spLocks noGrp="1" noChangeArrowheads="1"/>
          </p:cNvSpPr>
          <p:nvPr>
            <p:ph idx="4294967295"/>
          </p:nvPr>
        </p:nvSpPr>
        <p:spPr>
          <a:xfrm>
            <a:off x="2247900" y="4248677"/>
            <a:ext cx="7581900" cy="1948234"/>
          </a:xfrm>
        </p:spPr>
        <p:txBody>
          <a:bodyPr/>
          <a:lstStyle/>
          <a:p>
            <a:r>
              <a:rPr lang="en-US" altLang="zh-CN" sz="2400" dirty="0">
                <a:solidFill>
                  <a:srgbClr val="C00000"/>
                </a:solidFill>
                <a:ea typeface="宋体" panose="02010600030101010101" pitchFamily="2" charset="-122"/>
              </a:rPr>
              <a:t>avoid collisions</a:t>
            </a:r>
            <a:r>
              <a:rPr lang="en-US" altLang="zh-CN" sz="2400" dirty="0">
                <a:ea typeface="宋体" panose="02010600030101010101" pitchFamily="2" charset="-122"/>
              </a:rPr>
              <a:t>: 2+ nodes </a:t>
            </a:r>
            <a:r>
              <a:rPr lang="en-US" altLang="zh-CN" sz="2400" dirty="0">
                <a:ea typeface="宋体" panose="02010600030101010101" pitchFamily="2" charset="-122"/>
                <a:sym typeface="Symbol" panose="05050102010706020507" pitchFamily="18" charset="2"/>
              </a:rPr>
              <a:t>transmitting at same time</a:t>
            </a:r>
          </a:p>
          <a:p>
            <a:r>
              <a:rPr lang="en-US" altLang="zh-CN" sz="2400" dirty="0">
                <a:solidFill>
                  <a:srgbClr val="0070C0"/>
                </a:solidFill>
                <a:ea typeface="宋体" panose="02010600030101010101" pitchFamily="2" charset="-122"/>
                <a:sym typeface="Symbol" panose="05050102010706020507" pitchFamily="18" charset="2"/>
              </a:rPr>
              <a:t>CSMA - sense before transmitting</a:t>
            </a:r>
          </a:p>
          <a:p>
            <a:pPr lvl="1"/>
            <a:r>
              <a:rPr lang="en-US" altLang="zh-CN" sz="2000" dirty="0">
                <a:ea typeface="宋体" panose="02010600030101010101" pitchFamily="2" charset="-122"/>
              </a:rPr>
              <a:t>don’t collide with ongoing transmission by other node</a:t>
            </a:r>
          </a:p>
          <a:p>
            <a:pPr lvl="1"/>
            <a:endParaRPr lang="en-US" altLang="zh-CN" sz="2000" dirty="0">
              <a:ea typeface="宋体" panose="02010600030101010101" pitchFamily="2" charset="-122"/>
            </a:endParaRPr>
          </a:p>
          <a:p>
            <a:endParaRPr lang="en-US" altLang="zh-CN" sz="2400" dirty="0">
              <a:ea typeface="宋体" panose="02010600030101010101" pitchFamily="2" charset="-122"/>
            </a:endParaRPr>
          </a:p>
          <a:p>
            <a:endParaRPr lang="en-US" altLang="zh-CN" sz="2400" dirty="0">
              <a:ea typeface="宋体" panose="02010600030101010101" pitchFamily="2" charset="-122"/>
            </a:endParaRPr>
          </a:p>
        </p:txBody>
      </p:sp>
      <p:sp>
        <p:nvSpPr>
          <p:cNvPr id="5" name="Oval 81"/>
          <p:cNvSpPr>
            <a:spLocks noChangeArrowheads="1"/>
          </p:cNvSpPr>
          <p:nvPr/>
        </p:nvSpPr>
        <p:spPr bwMode="auto">
          <a:xfrm>
            <a:off x="2641908" y="1662076"/>
            <a:ext cx="6172200" cy="2224088"/>
          </a:xfrm>
          <a:prstGeom prst="ellipse">
            <a:avLst/>
          </a:prstGeom>
          <a:solidFill>
            <a:schemeClr val="accent1">
              <a:lumMod val="25000"/>
              <a:lumOff val="75000"/>
              <a:alpha val="49019"/>
            </a:schemeClr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6" name="Text Box 83"/>
          <p:cNvSpPr txBox="1">
            <a:spLocks noChangeArrowheads="1"/>
          </p:cNvSpPr>
          <p:nvPr/>
        </p:nvSpPr>
        <p:spPr bwMode="auto">
          <a:xfrm>
            <a:off x="4824413" y="2438540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7" name="Text Box 84"/>
          <p:cNvSpPr txBox="1">
            <a:spLocks noChangeArrowheads="1"/>
          </p:cNvSpPr>
          <p:nvPr/>
        </p:nvSpPr>
        <p:spPr bwMode="auto">
          <a:xfrm>
            <a:off x="5911469" y="2101990"/>
            <a:ext cx="42511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宋体" panose="02010600030101010101" pitchFamily="2" charset="-122"/>
              </a:rPr>
              <a:t>AP</a:t>
            </a:r>
          </a:p>
        </p:txBody>
      </p:sp>
      <p:sp>
        <p:nvSpPr>
          <p:cNvPr id="8" name="Text Box 85"/>
          <p:cNvSpPr txBox="1">
            <a:spLocks noChangeArrowheads="1"/>
          </p:cNvSpPr>
          <p:nvPr/>
        </p:nvSpPr>
        <p:spPr bwMode="auto">
          <a:xfrm>
            <a:off x="4265118" y="3325952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>
                <a:latin typeface="+mn-lt"/>
                <a:ea typeface="宋体" panose="02010600030101010101" pitchFamily="2" charset="-122"/>
              </a:rPr>
              <a:t>H1</a:t>
            </a:r>
          </a:p>
        </p:txBody>
      </p:sp>
      <p:sp>
        <p:nvSpPr>
          <p:cNvPr id="9" name="Text Box 88"/>
          <p:cNvSpPr txBox="1">
            <a:spLocks noChangeArrowheads="1"/>
          </p:cNvSpPr>
          <p:nvPr/>
        </p:nvSpPr>
        <p:spPr bwMode="auto">
          <a:xfrm>
            <a:off x="9219722" y="2638268"/>
            <a:ext cx="79220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b="1" dirty="0">
                <a:latin typeface="+mn-lt"/>
                <a:ea typeface="宋体" panose="02010600030101010101" pitchFamily="2" charset="-122"/>
              </a:rPr>
              <a:t>BSS</a:t>
            </a:r>
          </a:p>
        </p:txBody>
      </p:sp>
      <p:grpSp>
        <p:nvGrpSpPr>
          <p:cNvPr id="10" name="Group 108"/>
          <p:cNvGrpSpPr/>
          <p:nvPr/>
        </p:nvGrpSpPr>
        <p:grpSpPr bwMode="auto">
          <a:xfrm>
            <a:off x="5330825" y="1751064"/>
            <a:ext cx="844550" cy="600075"/>
            <a:chOff x="1160" y="2192"/>
            <a:chExt cx="589" cy="440"/>
          </a:xfrm>
        </p:grpSpPr>
        <p:pic>
          <p:nvPicPr>
            <p:cNvPr id="11" name="Picture 109" descr="31u_bnrz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" name="AutoShape 110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3" name="Freeform 111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4" name="Freeform 112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5" name="Freeform 113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6" name="Freeform 114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7" name="Freeform 115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8" name="Freeform 116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9" name="Freeform 117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20" name="Freeform 118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21" name="Freeform 119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22" name="Freeform 120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23" name="Freeform 121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24" name="Freeform 122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25" name="Freeform 123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26" name="Freeform 124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27" name="Freeform 125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28" name="Freeform 126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</p:grpSp>
      <p:grpSp>
        <p:nvGrpSpPr>
          <p:cNvPr id="29" name="Group 127"/>
          <p:cNvGrpSpPr/>
          <p:nvPr/>
        </p:nvGrpSpPr>
        <p:grpSpPr bwMode="auto">
          <a:xfrm>
            <a:off x="4130180" y="2775090"/>
            <a:ext cx="635000" cy="588962"/>
            <a:chOff x="2870" y="1518"/>
            <a:chExt cx="292" cy="320"/>
          </a:xfrm>
        </p:grpSpPr>
        <p:graphicFrame>
          <p:nvGraphicFramePr>
            <p:cNvPr id="30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7792" name="Clip" r:id="rId5" imgW="826770" imgH="840105" progId="MS_ClipArt_Gallery.2">
                    <p:embed/>
                  </p:oleObj>
                </mc:Choice>
                <mc:Fallback>
                  <p:oleObj name="Clip" r:id="rId5" imgW="826770" imgH="840105" progId="MS_ClipArt_Gallery.2">
                    <p:embed/>
                    <p:pic>
                      <p:nvPicPr>
                        <p:cNvPr id="30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1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7793" name="Clip" r:id="rId7" imgW="1268095" imgH="1199515" progId="MS_ClipArt_Gallery.2">
                    <p:embed/>
                  </p:oleObj>
                </mc:Choice>
                <mc:Fallback>
                  <p:oleObj name="Clip" r:id="rId7" imgW="1268095" imgH="1199515" progId="MS_ClipArt_Gallery.2">
                    <p:embed/>
                    <p:pic>
                      <p:nvPicPr>
                        <p:cNvPr id="31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6" name="Text Box 85"/>
          <p:cNvSpPr txBox="1">
            <a:spLocks noChangeArrowheads="1"/>
          </p:cNvSpPr>
          <p:nvPr/>
        </p:nvSpPr>
        <p:spPr bwMode="auto">
          <a:xfrm>
            <a:off x="5368465" y="3401924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n-lt"/>
                <a:ea typeface="宋体" panose="02010600030101010101" pitchFamily="2" charset="-122"/>
              </a:rPr>
              <a:t>H2</a:t>
            </a:r>
          </a:p>
        </p:txBody>
      </p:sp>
      <p:grpSp>
        <p:nvGrpSpPr>
          <p:cNvPr id="37" name="Group 127"/>
          <p:cNvGrpSpPr/>
          <p:nvPr/>
        </p:nvGrpSpPr>
        <p:grpSpPr bwMode="auto">
          <a:xfrm>
            <a:off x="5233527" y="2851062"/>
            <a:ext cx="635000" cy="588962"/>
            <a:chOff x="2870" y="1518"/>
            <a:chExt cx="292" cy="320"/>
          </a:xfrm>
        </p:grpSpPr>
        <p:graphicFrame>
          <p:nvGraphicFramePr>
            <p:cNvPr id="38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7794" name="Clip" r:id="rId9" imgW="826770" imgH="840105" progId="MS_ClipArt_Gallery.2">
                    <p:embed/>
                  </p:oleObj>
                </mc:Choice>
                <mc:Fallback>
                  <p:oleObj name="Clip" r:id="rId9" imgW="826770" imgH="840105" progId="MS_ClipArt_Gallery.2">
                    <p:embed/>
                    <p:pic>
                      <p:nvPicPr>
                        <p:cNvPr id="38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9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7795" name="Clip" r:id="rId10" imgW="1268095" imgH="1199515" progId="MS_ClipArt_Gallery.2">
                    <p:embed/>
                  </p:oleObj>
                </mc:Choice>
                <mc:Fallback>
                  <p:oleObj name="Clip" r:id="rId10" imgW="1268095" imgH="1199515" progId="MS_ClipArt_Gallery.2">
                    <p:embed/>
                    <p:pic>
                      <p:nvPicPr>
                        <p:cNvPr id="39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40" name="Text Box 85"/>
          <p:cNvSpPr txBox="1">
            <a:spLocks noChangeArrowheads="1"/>
          </p:cNvSpPr>
          <p:nvPr/>
        </p:nvSpPr>
        <p:spPr bwMode="auto">
          <a:xfrm>
            <a:off x="6669728" y="3268173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n-lt"/>
                <a:ea typeface="宋体" panose="02010600030101010101" pitchFamily="2" charset="-122"/>
              </a:rPr>
              <a:t>H3</a:t>
            </a:r>
          </a:p>
        </p:txBody>
      </p:sp>
      <p:grpSp>
        <p:nvGrpSpPr>
          <p:cNvPr id="41" name="Group 127"/>
          <p:cNvGrpSpPr/>
          <p:nvPr/>
        </p:nvGrpSpPr>
        <p:grpSpPr bwMode="auto">
          <a:xfrm>
            <a:off x="6534790" y="2717311"/>
            <a:ext cx="635000" cy="588962"/>
            <a:chOff x="2870" y="1518"/>
            <a:chExt cx="292" cy="320"/>
          </a:xfrm>
        </p:grpSpPr>
        <p:graphicFrame>
          <p:nvGraphicFramePr>
            <p:cNvPr id="42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7796" name="Clip" r:id="rId11" imgW="826770" imgH="840105" progId="MS_ClipArt_Gallery.2">
                    <p:embed/>
                  </p:oleObj>
                </mc:Choice>
                <mc:Fallback>
                  <p:oleObj name="Clip" r:id="rId11" imgW="826770" imgH="840105" progId="MS_ClipArt_Gallery.2">
                    <p:embed/>
                    <p:pic>
                      <p:nvPicPr>
                        <p:cNvPr id="42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43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7797" name="Clip" r:id="rId12" imgW="1268095" imgH="1199515" progId="MS_ClipArt_Gallery.2">
                    <p:embed/>
                  </p:oleObj>
                </mc:Choice>
                <mc:Fallback>
                  <p:oleObj name="Clip" r:id="rId12" imgW="1268095" imgH="1199515" progId="MS_ClipArt_Gallery.2">
                    <p:embed/>
                    <p:pic>
                      <p:nvPicPr>
                        <p:cNvPr id="43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2842FD87-56C0-44FA-B8A4-08447D24DD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36</a:t>
            </a:fld>
            <a:endParaRPr lang="en-US" altLang="zh-CN" dirty="0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3"/>
          <p:cNvGrpSpPr/>
          <p:nvPr/>
        </p:nvGrpSpPr>
        <p:grpSpPr bwMode="auto">
          <a:xfrm>
            <a:off x="7261225" y="2566989"/>
            <a:ext cx="2616200" cy="1690687"/>
            <a:chOff x="3614" y="1617"/>
            <a:chExt cx="1648" cy="1065"/>
          </a:xfrm>
        </p:grpSpPr>
        <p:grpSp>
          <p:nvGrpSpPr>
            <p:cNvPr id="92179" name="Group 22"/>
            <p:cNvGrpSpPr/>
            <p:nvPr/>
          </p:nvGrpSpPr>
          <p:grpSpPr bwMode="auto">
            <a:xfrm>
              <a:off x="3614" y="1617"/>
              <a:ext cx="424" cy="213"/>
              <a:chOff x="3614" y="1617"/>
              <a:chExt cx="424" cy="213"/>
            </a:xfrm>
          </p:grpSpPr>
          <p:sp>
            <p:nvSpPr>
              <p:cNvPr id="92183" name="AutoShape 11"/>
              <p:cNvSpPr/>
              <p:nvPr/>
            </p:nvSpPr>
            <p:spPr bwMode="auto">
              <a:xfrm>
                <a:off x="3984" y="1620"/>
                <a:ext cx="54" cy="162"/>
              </a:xfrm>
              <a:prstGeom prst="leftBrace">
                <a:avLst>
                  <a:gd name="adj1" fmla="val 25000"/>
                  <a:gd name="adj2" fmla="val 50000"/>
                </a:avLst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b="1" dirty="0">
                  <a:latin typeface="+mn-lt"/>
                  <a:ea typeface="+mn-ea"/>
                </a:endParaRPr>
              </a:p>
            </p:txBody>
          </p:sp>
          <p:sp>
            <p:nvSpPr>
              <p:cNvPr id="92184" name="Text Box 12"/>
              <p:cNvSpPr txBox="1">
                <a:spLocks noChangeArrowheads="1"/>
              </p:cNvSpPr>
              <p:nvPr/>
            </p:nvSpPr>
            <p:spPr bwMode="auto">
              <a:xfrm>
                <a:off x="3614" y="1617"/>
                <a:ext cx="358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 b="1" dirty="0">
                    <a:latin typeface="+mn-lt"/>
                    <a:ea typeface="+mn-ea"/>
                  </a:rPr>
                  <a:t>DIFS</a:t>
                </a:r>
              </a:p>
            </p:txBody>
          </p:sp>
        </p:grpSp>
        <p:grpSp>
          <p:nvGrpSpPr>
            <p:cNvPr id="92180" name="Group 20"/>
            <p:cNvGrpSpPr/>
            <p:nvPr/>
          </p:nvGrpSpPr>
          <p:grpSpPr bwMode="auto">
            <a:xfrm>
              <a:off x="4050" y="1782"/>
              <a:ext cx="1212" cy="900"/>
              <a:chOff x="4050" y="1782"/>
              <a:chExt cx="1212" cy="900"/>
            </a:xfrm>
          </p:grpSpPr>
          <p:sp>
            <p:nvSpPr>
              <p:cNvPr id="92181" name="Freeform 13"/>
              <p:cNvSpPr/>
              <p:nvPr/>
            </p:nvSpPr>
            <p:spPr bwMode="auto">
              <a:xfrm>
                <a:off x="4050" y="1782"/>
                <a:ext cx="1212" cy="900"/>
              </a:xfrm>
              <a:custGeom>
                <a:avLst/>
                <a:gdLst>
                  <a:gd name="T0" fmla="*/ 6 w 1212"/>
                  <a:gd name="T1" fmla="*/ 0 h 900"/>
                  <a:gd name="T2" fmla="*/ 1212 w 1212"/>
                  <a:gd name="T3" fmla="*/ 228 h 900"/>
                  <a:gd name="T4" fmla="*/ 1212 w 1212"/>
                  <a:gd name="T5" fmla="*/ 900 h 900"/>
                  <a:gd name="T6" fmla="*/ 0 w 1212"/>
                  <a:gd name="T7" fmla="*/ 660 h 900"/>
                  <a:gd name="T8" fmla="*/ 6 w 1212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12"/>
                  <a:gd name="T16" fmla="*/ 0 h 900"/>
                  <a:gd name="T17" fmla="*/ 1212 w 1212"/>
                  <a:gd name="T18" fmla="*/ 900 h 9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12" h="900">
                    <a:moveTo>
                      <a:pt x="6" y="0"/>
                    </a:moveTo>
                    <a:lnTo>
                      <a:pt x="1212" y="228"/>
                    </a:lnTo>
                    <a:lnTo>
                      <a:pt x="1212" y="900"/>
                    </a:lnTo>
                    <a:lnTo>
                      <a:pt x="0" y="66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 sz="2800" b="1" dirty="0">
                  <a:latin typeface="+mn-lt"/>
                  <a:ea typeface="+mn-ea"/>
                </a:endParaRPr>
              </a:p>
            </p:txBody>
          </p:sp>
          <p:sp>
            <p:nvSpPr>
              <p:cNvPr id="92182" name="Text Box 18"/>
              <p:cNvSpPr txBox="1">
                <a:spLocks noChangeArrowheads="1"/>
              </p:cNvSpPr>
              <p:nvPr/>
            </p:nvSpPr>
            <p:spPr bwMode="auto">
              <a:xfrm>
                <a:off x="4394" y="2108"/>
                <a:ext cx="497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b="1" dirty="0">
                    <a:solidFill>
                      <a:schemeClr val="bg1"/>
                    </a:solidFill>
                    <a:latin typeface="+mn-lt"/>
                    <a:ea typeface="+mn-ea"/>
                  </a:rPr>
                  <a:t>data</a:t>
                </a:r>
              </a:p>
            </p:txBody>
          </p:sp>
        </p:grpSp>
      </p:grpSp>
      <p:grpSp>
        <p:nvGrpSpPr>
          <p:cNvPr id="5" name="Group 24"/>
          <p:cNvGrpSpPr/>
          <p:nvPr/>
        </p:nvGrpSpPr>
        <p:grpSpPr bwMode="auto">
          <a:xfrm>
            <a:off x="7943852" y="4267201"/>
            <a:ext cx="2486026" cy="923925"/>
            <a:chOff x="4044" y="2688"/>
            <a:chExt cx="1566" cy="582"/>
          </a:xfrm>
        </p:grpSpPr>
        <p:sp>
          <p:nvSpPr>
            <p:cNvPr id="92174" name="Text Box 14"/>
            <p:cNvSpPr txBox="1">
              <a:spLocks noChangeArrowheads="1"/>
            </p:cNvSpPr>
            <p:nvPr/>
          </p:nvSpPr>
          <p:spPr bwMode="auto">
            <a:xfrm>
              <a:off x="5258" y="2697"/>
              <a:ext cx="352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b="1" dirty="0">
                  <a:latin typeface="+mn-lt"/>
                  <a:ea typeface="+mn-ea"/>
                </a:rPr>
                <a:t>SIFS</a:t>
              </a:r>
            </a:p>
          </p:txBody>
        </p:sp>
        <p:sp>
          <p:nvSpPr>
            <p:cNvPr id="92175" name="AutoShape 15"/>
            <p:cNvSpPr/>
            <p:nvPr/>
          </p:nvSpPr>
          <p:spPr bwMode="auto">
            <a:xfrm flipH="1">
              <a:off x="5262" y="2688"/>
              <a:ext cx="54" cy="162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b="1" dirty="0">
                <a:latin typeface="+mn-lt"/>
                <a:ea typeface="+mn-ea"/>
              </a:endParaRPr>
            </a:p>
          </p:txBody>
        </p:sp>
        <p:grpSp>
          <p:nvGrpSpPr>
            <p:cNvPr id="92176" name="Group 21"/>
            <p:cNvGrpSpPr/>
            <p:nvPr/>
          </p:nvGrpSpPr>
          <p:grpSpPr bwMode="auto">
            <a:xfrm>
              <a:off x="4044" y="2856"/>
              <a:ext cx="1212" cy="414"/>
              <a:chOff x="4044" y="2856"/>
              <a:chExt cx="1212" cy="414"/>
            </a:xfrm>
          </p:grpSpPr>
          <p:sp>
            <p:nvSpPr>
              <p:cNvPr id="92177" name="Freeform 17"/>
              <p:cNvSpPr/>
              <p:nvPr/>
            </p:nvSpPr>
            <p:spPr bwMode="auto">
              <a:xfrm flipV="1">
                <a:off x="4044" y="2856"/>
                <a:ext cx="1212" cy="414"/>
              </a:xfrm>
              <a:custGeom>
                <a:avLst/>
                <a:gdLst>
                  <a:gd name="T0" fmla="*/ 0 w 1212"/>
                  <a:gd name="T1" fmla="*/ 0 h 414"/>
                  <a:gd name="T2" fmla="*/ 1212 w 1212"/>
                  <a:gd name="T3" fmla="*/ 246 h 414"/>
                  <a:gd name="T4" fmla="*/ 1212 w 1212"/>
                  <a:gd name="T5" fmla="*/ 414 h 414"/>
                  <a:gd name="T6" fmla="*/ 6 w 1212"/>
                  <a:gd name="T7" fmla="*/ 174 h 414"/>
                  <a:gd name="T8" fmla="*/ 0 w 1212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12"/>
                  <a:gd name="T16" fmla="*/ 0 h 414"/>
                  <a:gd name="T17" fmla="*/ 1212 w 1212"/>
                  <a:gd name="T18" fmla="*/ 414 h 4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12" h="414">
                    <a:moveTo>
                      <a:pt x="0" y="0"/>
                    </a:moveTo>
                    <a:lnTo>
                      <a:pt x="1212" y="246"/>
                    </a:lnTo>
                    <a:lnTo>
                      <a:pt x="1212" y="414"/>
                    </a:lnTo>
                    <a:lnTo>
                      <a:pt x="6" y="1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 sz="2800" b="1" dirty="0">
                  <a:latin typeface="+mn-lt"/>
                  <a:ea typeface="+mn-ea"/>
                </a:endParaRPr>
              </a:p>
            </p:txBody>
          </p:sp>
          <p:sp>
            <p:nvSpPr>
              <p:cNvPr id="92178" name="Text Box 19"/>
              <p:cNvSpPr txBox="1">
                <a:spLocks noChangeArrowheads="1"/>
              </p:cNvSpPr>
              <p:nvPr/>
            </p:nvSpPr>
            <p:spPr bwMode="auto">
              <a:xfrm>
                <a:off x="4436" y="2954"/>
                <a:ext cx="374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800" b="1" dirty="0">
                    <a:solidFill>
                      <a:schemeClr val="bg1"/>
                    </a:solidFill>
                    <a:latin typeface="+mn-lt"/>
                    <a:ea typeface="+mn-ea"/>
                  </a:rPr>
                  <a:t>ACK</a:t>
                </a:r>
              </a:p>
            </p:txBody>
          </p:sp>
        </p:grpSp>
      </p:grpSp>
      <p:sp>
        <p:nvSpPr>
          <p:cNvPr id="921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200" dirty="0">
                <a:ea typeface="宋体" panose="02010600030101010101" pitchFamily="2" charset="-122"/>
              </a:rPr>
              <a:t>CSMA for 802.11</a:t>
            </a:r>
          </a:p>
        </p:txBody>
      </p:sp>
      <p:sp>
        <p:nvSpPr>
          <p:cNvPr id="92167" name="Rectangle 3"/>
          <p:cNvSpPr>
            <a:spLocks noGrp="1" noChangeArrowheads="1"/>
          </p:cNvSpPr>
          <p:nvPr>
            <p:ph sz="half" idx="1"/>
          </p:nvPr>
        </p:nvSpPr>
        <p:spPr/>
        <p:txBody>
          <a:bodyPr>
            <a:normAutofit/>
          </a:bodyPr>
          <a:lstStyle/>
          <a:p>
            <a:pPr marL="457200" indent="-457200">
              <a:buFont typeface="ZapfDingbats" pitchFamily="82" charset="2"/>
              <a:buAutoNum type="arabicParenBoth"/>
            </a:pPr>
            <a:r>
              <a:rPr lang="en-US" altLang="zh-CN" sz="2000" dirty="0">
                <a:ea typeface="宋体" panose="02010600030101010101" pitchFamily="2" charset="-122"/>
              </a:rPr>
              <a:t>Sense the channel </a:t>
            </a:r>
          </a:p>
          <a:p>
            <a:pPr marL="857250" lvl="1" indent="-457200">
              <a:buFont typeface="+mj-lt"/>
              <a:buAutoNum type="alphaLcParenR"/>
            </a:pPr>
            <a:r>
              <a:rPr lang="en-US" altLang="zh-CN" sz="1600" b="1" dirty="0">
                <a:ea typeface="宋体" panose="02010600030101010101" pitchFamily="2" charset="-122"/>
              </a:rPr>
              <a:t>If idle for DIFS, </a:t>
            </a:r>
            <a:r>
              <a:rPr lang="en-US" altLang="zh-CN" sz="2000" dirty="0">
                <a:ea typeface="宋体" panose="02010600030101010101" pitchFamily="2" charset="-122"/>
              </a:rPr>
              <a:t>transmit entire frame (no CD), wait for ACK</a:t>
            </a:r>
          </a:p>
          <a:p>
            <a:pPr marL="857250" lvl="1" indent="-457200">
              <a:buFont typeface="+mj-lt"/>
              <a:buAutoNum type="alphaLcParenR"/>
            </a:pPr>
            <a:r>
              <a:rPr lang="en-US" altLang="zh-CN" sz="2000" dirty="0">
                <a:ea typeface="宋体" panose="02010600030101010101" pitchFamily="2" charset="-122"/>
              </a:rPr>
              <a:t>If </a:t>
            </a:r>
            <a:r>
              <a:rPr lang="en-US" altLang="zh-CN" sz="2000" dirty="0">
                <a:solidFill>
                  <a:schemeClr val="accent2"/>
                </a:solidFill>
                <a:ea typeface="宋体" panose="02010600030101010101" pitchFamily="2" charset="-122"/>
              </a:rPr>
              <a:t>busy</a:t>
            </a:r>
            <a:br>
              <a:rPr lang="en-US" altLang="zh-CN" sz="2000" dirty="0">
                <a:ea typeface="宋体" panose="02010600030101010101" pitchFamily="2" charset="-122"/>
              </a:rPr>
            </a:br>
            <a:r>
              <a:rPr lang="en-US" altLang="zh-CN" sz="2000" dirty="0">
                <a:solidFill>
                  <a:schemeClr val="accent5"/>
                </a:solidFill>
                <a:ea typeface="宋体" panose="02010600030101010101" pitchFamily="2" charset="-122"/>
              </a:rPr>
              <a:t>- select random </a:t>
            </a:r>
            <a:r>
              <a:rPr lang="en-US" altLang="zh-CN" sz="2000" dirty="0" err="1">
                <a:solidFill>
                  <a:schemeClr val="accent5"/>
                </a:solidFill>
                <a:ea typeface="宋体" panose="02010600030101010101" pitchFamily="2" charset="-122"/>
              </a:rPr>
              <a:t>backoff</a:t>
            </a:r>
            <a:r>
              <a:rPr lang="en-US" altLang="zh-CN" sz="2000" dirty="0">
                <a:solidFill>
                  <a:schemeClr val="accent5"/>
                </a:solidFill>
                <a:ea typeface="宋体" panose="02010600030101010101" pitchFamily="2" charset="-122"/>
              </a:rPr>
              <a:t> interval</a:t>
            </a:r>
            <a:br>
              <a:rPr lang="en-US" altLang="zh-CN" sz="2000" dirty="0">
                <a:ea typeface="宋体" panose="02010600030101010101" pitchFamily="2" charset="-122"/>
              </a:rPr>
            </a:br>
            <a:r>
              <a:rPr lang="en-US" altLang="zh-CN" sz="2000" dirty="0">
                <a:ea typeface="宋体" panose="02010600030101010101" pitchFamily="2" charset="-122"/>
              </a:rPr>
              <a:t>- timer counts down while channel idle</a:t>
            </a:r>
            <a:br>
              <a:rPr lang="en-US" altLang="zh-CN" sz="2000" dirty="0">
                <a:ea typeface="宋体" panose="02010600030101010101" pitchFamily="2" charset="-122"/>
              </a:rPr>
            </a:br>
            <a:r>
              <a:rPr lang="en-US" altLang="zh-CN" sz="2000" dirty="0">
                <a:ea typeface="宋体" panose="02010600030101010101" pitchFamily="2" charset="-122"/>
              </a:rPr>
              <a:t>- transmit when timer expires</a:t>
            </a:r>
          </a:p>
          <a:p>
            <a:pPr marL="457200" indent="-457200">
              <a:buFont typeface="+mj-lt"/>
              <a:buAutoNum type="arabicParenBoth"/>
            </a:pPr>
            <a:r>
              <a:rPr lang="en-US" altLang="zh-CN" sz="2000" dirty="0">
                <a:ea typeface="宋体" panose="02010600030101010101" pitchFamily="2" charset="-122"/>
              </a:rPr>
              <a:t>Wait for ACK</a:t>
            </a:r>
          </a:p>
          <a:p>
            <a:pPr marL="857250" lvl="1" indent="-457200">
              <a:buFont typeface="+mj-lt"/>
              <a:buAutoNum type="alphaLcParenR"/>
            </a:pPr>
            <a:r>
              <a:rPr lang="en-US" altLang="zh-CN" sz="2000" dirty="0">
                <a:ea typeface="宋体" panose="02010600030101010101" pitchFamily="2" charset="-122"/>
              </a:rPr>
              <a:t>If ACK received, done</a:t>
            </a:r>
          </a:p>
          <a:p>
            <a:pPr marL="857250" lvl="1" indent="-457200">
              <a:buFont typeface="+mj-lt"/>
              <a:buAutoNum type="alphaLcParenR"/>
            </a:pPr>
            <a:r>
              <a:rPr lang="en-US" altLang="zh-CN" sz="2000" dirty="0">
                <a:ea typeface="宋体" panose="02010600030101010101" pitchFamily="2" charset="-122"/>
              </a:rPr>
              <a:t>If </a:t>
            </a:r>
            <a:r>
              <a:rPr lang="en-US" altLang="zh-CN" sz="2000" dirty="0">
                <a:solidFill>
                  <a:schemeClr val="accent2"/>
                </a:solidFill>
                <a:ea typeface="宋体" panose="02010600030101010101" pitchFamily="2" charset="-122"/>
              </a:rPr>
              <a:t>no ACK</a:t>
            </a:r>
            <a:r>
              <a:rPr lang="en-US" altLang="zh-CN" sz="2000" dirty="0">
                <a:ea typeface="宋体" panose="02010600030101010101" pitchFamily="2" charset="-122"/>
              </a:rPr>
              <a:t>, </a:t>
            </a:r>
            <a:r>
              <a:rPr lang="en-US" altLang="zh-CN" sz="2000" dirty="0">
                <a:solidFill>
                  <a:schemeClr val="accent5"/>
                </a:solidFill>
                <a:ea typeface="宋体" panose="02010600030101010101" pitchFamily="2" charset="-122"/>
              </a:rPr>
              <a:t>double contention window and re-select random </a:t>
            </a:r>
            <a:r>
              <a:rPr lang="en-US" altLang="zh-CN" sz="2000" dirty="0" err="1">
                <a:solidFill>
                  <a:schemeClr val="accent5"/>
                </a:solidFill>
                <a:ea typeface="宋体" panose="02010600030101010101" pitchFamily="2" charset="-122"/>
              </a:rPr>
              <a:t>backoff</a:t>
            </a:r>
            <a:r>
              <a:rPr lang="en-US" altLang="zh-CN" sz="2000" dirty="0">
                <a:solidFill>
                  <a:schemeClr val="accent5"/>
                </a:solidFill>
                <a:ea typeface="宋体" panose="02010600030101010101" pitchFamily="2" charset="-122"/>
              </a:rPr>
              <a:t> </a:t>
            </a:r>
            <a:r>
              <a:rPr lang="en-US" altLang="zh-CN" sz="2000" dirty="0">
                <a:ea typeface="宋体" panose="02010600030101010101" pitchFamily="2" charset="-122"/>
              </a:rPr>
              <a:t>interval, repeat</a:t>
            </a:r>
            <a:endParaRPr lang="en-US" altLang="zh-CN" sz="2000" b="1" dirty="0">
              <a:ea typeface="宋体" panose="02010600030101010101" pitchFamily="2" charset="-122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8DD9366-7B7B-454B-8DAB-11B47B8C68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37</a:t>
            </a:fld>
            <a:endParaRPr lang="en-US" altLang="zh-CN" dirty="0"/>
          </a:p>
        </p:txBody>
      </p:sp>
      <p:sp>
        <p:nvSpPr>
          <p:cNvPr id="92168" name="Line 5"/>
          <p:cNvSpPr>
            <a:spLocks noChangeShapeType="1"/>
          </p:cNvSpPr>
          <p:nvPr/>
        </p:nvSpPr>
        <p:spPr bwMode="auto">
          <a:xfrm>
            <a:off x="7956550" y="2270126"/>
            <a:ext cx="0" cy="333851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2800" b="1" dirty="0">
              <a:latin typeface="+mn-lt"/>
              <a:ea typeface="+mn-ea"/>
            </a:endParaRPr>
          </a:p>
        </p:txBody>
      </p:sp>
      <p:sp>
        <p:nvSpPr>
          <p:cNvPr id="92169" name="Line 6"/>
          <p:cNvSpPr>
            <a:spLocks noChangeShapeType="1"/>
          </p:cNvSpPr>
          <p:nvPr/>
        </p:nvSpPr>
        <p:spPr bwMode="auto">
          <a:xfrm>
            <a:off x="9875838" y="2257426"/>
            <a:ext cx="0" cy="333851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2800" b="1" dirty="0">
              <a:latin typeface="+mn-lt"/>
              <a:ea typeface="+mn-ea"/>
            </a:endParaRPr>
          </a:p>
        </p:txBody>
      </p:sp>
      <p:sp>
        <p:nvSpPr>
          <p:cNvPr id="92170" name="Text Box 7"/>
          <p:cNvSpPr txBox="1">
            <a:spLocks noChangeArrowheads="1"/>
          </p:cNvSpPr>
          <p:nvPr/>
        </p:nvSpPr>
        <p:spPr bwMode="auto">
          <a:xfrm>
            <a:off x="7546976" y="1912938"/>
            <a:ext cx="8066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 dirty="0">
                <a:latin typeface="+mn-lt"/>
                <a:ea typeface="+mn-ea"/>
              </a:rPr>
              <a:t>sender</a:t>
            </a:r>
          </a:p>
        </p:txBody>
      </p:sp>
      <p:sp>
        <p:nvSpPr>
          <p:cNvPr id="92171" name="Text Box 8"/>
          <p:cNvSpPr txBox="1">
            <a:spLocks noChangeArrowheads="1"/>
          </p:cNvSpPr>
          <p:nvPr/>
        </p:nvSpPr>
        <p:spPr bwMode="auto">
          <a:xfrm>
            <a:off x="9385301" y="1922463"/>
            <a:ext cx="91403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b="1" dirty="0">
                <a:latin typeface="+mn-lt"/>
                <a:ea typeface="+mn-ea"/>
              </a:rPr>
              <a:t>receiver</a:t>
            </a:r>
          </a:p>
        </p:txBody>
      </p:sp>
      <p:sp>
        <p:nvSpPr>
          <p:cNvPr id="3" name="文本框 2"/>
          <p:cNvSpPr txBox="1"/>
          <p:nvPr/>
        </p:nvSpPr>
        <p:spPr>
          <a:xfrm>
            <a:off x="1967034" y="1019755"/>
            <a:ext cx="2568331" cy="461665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b="1" dirty="0">
                <a:solidFill>
                  <a:schemeClr val="accent2"/>
                </a:solidFill>
                <a:latin typeface="+mn-lt"/>
                <a:ea typeface="+mn-ea"/>
              </a:rPr>
              <a:t>Protocol operations</a:t>
            </a:r>
            <a:endParaRPr lang="zh-CN" altLang="en-US" b="1" dirty="0">
              <a:solidFill>
                <a:schemeClr val="accent2"/>
              </a:solidFill>
              <a:latin typeface="+mn-lt"/>
              <a:ea typeface="+mn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Why two different space intervals (i.e.,</a:t>
            </a:r>
            <a:r>
              <a:rPr lang="zh-CN" altLang="en-US" dirty="0"/>
              <a:t> </a:t>
            </a:r>
            <a:r>
              <a:rPr lang="en-US" altLang="zh-CN" dirty="0"/>
              <a:t>DIFS and SIFS)?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0A840C76-CC46-4768-A15F-B3B454ECA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769371F-0F95-4BDF-9A9A-7FF549C12214}" type="slidenum">
              <a:rPr lang="en-US" altLang="zh-CN" smtClean="0"/>
              <a:t>38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189554623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 err="1"/>
              <a:t>WiFi</a:t>
            </a:r>
            <a:r>
              <a:rPr lang="en-US" altLang="zh-CN" dirty="0"/>
              <a:t> CSMA vs Ethernet</a:t>
            </a:r>
            <a:endParaRPr lang="zh-CN" altLang="en-US" dirty="0"/>
          </a:p>
        </p:txBody>
      </p:sp>
      <p:sp>
        <p:nvSpPr>
          <p:cNvPr id="5" name="文本框 4"/>
          <p:cNvSpPr txBox="1"/>
          <p:nvPr/>
        </p:nvSpPr>
        <p:spPr>
          <a:xfrm>
            <a:off x="2463800" y="1543050"/>
            <a:ext cx="7245350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b="1" dirty="0">
                <a:latin typeface="+mn-lt"/>
                <a:ea typeface="+mn-ea"/>
              </a:rPr>
              <a:t>What are the key differences?</a:t>
            </a:r>
            <a:endParaRPr lang="zh-CN" altLang="en-US" sz="2800" b="1" dirty="0">
              <a:latin typeface="+mn-lt"/>
              <a:ea typeface="+mn-ea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2342842" y="2364797"/>
            <a:ext cx="7366309" cy="40011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accent5"/>
                </a:solidFill>
                <a:latin typeface="+mn-lt"/>
                <a:ea typeface="+mn-ea"/>
              </a:rPr>
              <a:t>(1) </a:t>
            </a:r>
            <a:r>
              <a:rPr lang="en-US" altLang="zh-CN" sz="2000" b="1" dirty="0" err="1">
                <a:solidFill>
                  <a:schemeClr val="accent5"/>
                </a:solidFill>
                <a:latin typeface="+mn-lt"/>
                <a:ea typeface="+mn-ea"/>
              </a:rPr>
              <a:t>WiFi</a:t>
            </a:r>
            <a:r>
              <a:rPr lang="en-US" altLang="zh-CN" sz="2000" b="1" dirty="0">
                <a:solidFill>
                  <a:schemeClr val="accent5"/>
                </a:solidFill>
                <a:latin typeface="+mn-lt"/>
                <a:ea typeface="+mn-ea"/>
              </a:rPr>
              <a:t> has ACK, since radio links are more error prone</a:t>
            </a:r>
            <a:endParaRPr lang="zh-CN" altLang="en-US" sz="2000" b="1" dirty="0">
              <a:solidFill>
                <a:schemeClr val="accent5"/>
              </a:solidFill>
              <a:latin typeface="+mn-lt"/>
              <a:ea typeface="+mn-ea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2342840" y="3171230"/>
            <a:ext cx="7366309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accent5"/>
                </a:solidFill>
                <a:latin typeface="+mn-lt"/>
                <a:ea typeface="+mn-ea"/>
              </a:rPr>
              <a:t>(2) </a:t>
            </a:r>
            <a:r>
              <a:rPr lang="en-US" altLang="zh-CN" sz="2000" b="1" dirty="0" err="1">
                <a:solidFill>
                  <a:schemeClr val="accent5"/>
                </a:solidFill>
                <a:latin typeface="+mn-lt"/>
                <a:ea typeface="+mn-ea"/>
              </a:rPr>
              <a:t>WiFi</a:t>
            </a:r>
            <a:r>
              <a:rPr lang="en-US" altLang="zh-CN" sz="2000" b="1" dirty="0">
                <a:solidFill>
                  <a:schemeClr val="accent5"/>
                </a:solidFill>
                <a:latin typeface="+mn-lt"/>
                <a:ea typeface="+mn-ea"/>
              </a:rPr>
              <a:t> starts random </a:t>
            </a:r>
            <a:r>
              <a:rPr lang="en-US" altLang="zh-CN" sz="2000" b="1" dirty="0" err="1">
                <a:solidFill>
                  <a:schemeClr val="accent5"/>
                </a:solidFill>
                <a:latin typeface="+mn-lt"/>
                <a:ea typeface="+mn-ea"/>
              </a:rPr>
              <a:t>backoff</a:t>
            </a:r>
            <a:r>
              <a:rPr lang="en-US" altLang="zh-CN" sz="2000" b="1" dirty="0">
                <a:solidFill>
                  <a:schemeClr val="accent5"/>
                </a:solidFill>
                <a:latin typeface="+mn-lt"/>
                <a:ea typeface="+mn-ea"/>
              </a:rPr>
              <a:t> as soon as it senses a busy channel, why?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2342838" y="4961810"/>
            <a:ext cx="7366309" cy="40011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b="1" dirty="0">
                <a:latin typeface="+mn-lt"/>
                <a:ea typeface="+mn-ea"/>
              </a:rPr>
              <a:t>But no collision detection, why?</a:t>
            </a:r>
            <a:endParaRPr lang="zh-CN" altLang="en-US" sz="2000" b="1" dirty="0">
              <a:latin typeface="+mn-lt"/>
              <a:ea typeface="+mn-ea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2342841" y="5361921"/>
            <a:ext cx="7366309" cy="1015663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457200" indent="-457200">
              <a:buAutoNum type="alphaLcPeriod"/>
            </a:pPr>
            <a:r>
              <a:rPr lang="en-US" altLang="zh-CN" sz="2000" b="1" dirty="0">
                <a:latin typeface="+mn-lt"/>
                <a:ea typeface="+mn-ea"/>
              </a:rPr>
              <a:t>Difficult to receive while transmitting</a:t>
            </a:r>
          </a:p>
          <a:p>
            <a:pPr marL="457200" indent="-457200">
              <a:buAutoNum type="alphaLcPeriod"/>
            </a:pPr>
            <a:r>
              <a:rPr lang="en-US" altLang="zh-CN" sz="2000" b="1" dirty="0">
                <a:latin typeface="+mn-lt"/>
                <a:ea typeface="+mn-ea"/>
              </a:rPr>
              <a:t>Anyway, </a:t>
            </a:r>
            <a:r>
              <a:rPr lang="en-US" altLang="zh-CN" sz="2000" b="1" dirty="0">
                <a:solidFill>
                  <a:schemeClr val="accent2"/>
                </a:solidFill>
                <a:latin typeface="+mn-lt"/>
                <a:ea typeface="+mn-ea"/>
              </a:rPr>
              <a:t>cannot detect all collisions</a:t>
            </a:r>
            <a:r>
              <a:rPr lang="en-US" altLang="zh-CN" sz="2000" b="1" dirty="0">
                <a:latin typeface="+mn-lt"/>
                <a:ea typeface="+mn-ea"/>
              </a:rPr>
              <a:t>, due to hidden terminal problem</a:t>
            </a:r>
            <a:endParaRPr lang="zh-CN" altLang="en-US" sz="2000" b="1" dirty="0">
              <a:latin typeface="+mn-lt"/>
              <a:ea typeface="+mn-ea"/>
            </a:endParaRPr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40C478EA-A65E-4F9B-BC48-39158F395B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39</a:t>
            </a:fld>
            <a:endParaRPr lang="en-US" altLang="zh-CN" dirty="0"/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FE092155-CFB1-42D6-B0A6-8480D576585A}"/>
              </a:ext>
            </a:extLst>
          </p:cNvPr>
          <p:cNvSpPr txBox="1"/>
          <p:nvPr/>
        </p:nvSpPr>
        <p:spPr>
          <a:xfrm>
            <a:off x="2342839" y="3954052"/>
            <a:ext cx="7366309" cy="40011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accent6"/>
                </a:solidFill>
                <a:latin typeface="+mn-lt"/>
                <a:ea typeface="+mn-ea"/>
              </a:rPr>
              <a:t>No collision detection, so more conservative!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Idea of Avoiding Collisions</a:t>
            </a:r>
          </a:p>
        </p:txBody>
      </p:sp>
      <p:sp>
        <p:nvSpPr>
          <p:cNvPr id="94213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1790700" y="2872740"/>
            <a:ext cx="8747514" cy="2655888"/>
          </a:xfrm>
        </p:spPr>
        <p:txBody>
          <a:bodyPr>
            <a:normAutofit/>
          </a:bodyPr>
          <a:lstStyle/>
          <a:p>
            <a:r>
              <a:rPr lang="en-US" altLang="zh-CN" sz="2000" dirty="0">
                <a:ea typeface="宋体" panose="02010600030101010101" pitchFamily="2" charset="-122"/>
              </a:rPr>
              <a:t>sender first transmits </a:t>
            </a:r>
            <a:r>
              <a:rPr lang="en-US" altLang="zh-CN" sz="2000" i="1" dirty="0">
                <a:ea typeface="宋体" panose="02010600030101010101" pitchFamily="2" charset="-122"/>
              </a:rPr>
              <a:t>small</a:t>
            </a:r>
            <a:r>
              <a:rPr lang="en-US" altLang="zh-CN" sz="2000" dirty="0">
                <a:ea typeface="宋体" panose="02010600030101010101" pitchFamily="2" charset="-122"/>
              </a:rPr>
              <a:t> </a:t>
            </a:r>
            <a:r>
              <a:rPr lang="en-US" altLang="zh-CN" sz="2000" dirty="0">
                <a:solidFill>
                  <a:srgbClr val="C00000"/>
                </a:solidFill>
                <a:ea typeface="宋体" panose="02010600030101010101" pitchFamily="2" charset="-122"/>
              </a:rPr>
              <a:t>request-to-send (RTS) </a:t>
            </a:r>
            <a:r>
              <a:rPr lang="en-US" altLang="zh-CN" sz="2000" dirty="0">
                <a:ea typeface="宋体" panose="02010600030101010101" pitchFamily="2" charset="-122"/>
              </a:rPr>
              <a:t>packets to BS using CSMA</a:t>
            </a:r>
          </a:p>
          <a:p>
            <a:pPr lvl="1"/>
            <a:r>
              <a:rPr lang="en-US" altLang="zh-CN" sz="2000" dirty="0">
                <a:ea typeface="宋体" panose="02010600030101010101" pitchFamily="2" charset="-122"/>
              </a:rPr>
              <a:t>RTSs may still collide with each other (but they’re short)</a:t>
            </a:r>
          </a:p>
          <a:p>
            <a:r>
              <a:rPr lang="en-US" altLang="zh-CN" sz="2000" dirty="0">
                <a:ea typeface="宋体" panose="02010600030101010101" pitchFamily="2" charset="-122"/>
              </a:rPr>
              <a:t>BS broadcasts </a:t>
            </a:r>
            <a:r>
              <a:rPr lang="en-US" altLang="zh-CN" sz="2000" dirty="0">
                <a:solidFill>
                  <a:srgbClr val="C00000"/>
                </a:solidFill>
                <a:ea typeface="宋体" panose="02010600030101010101" pitchFamily="2" charset="-122"/>
              </a:rPr>
              <a:t>clear-to-send (CTS) </a:t>
            </a:r>
            <a:r>
              <a:rPr lang="en-US" altLang="zh-CN" sz="2000" dirty="0">
                <a:ea typeface="宋体" panose="02010600030101010101" pitchFamily="2" charset="-122"/>
              </a:rPr>
              <a:t>in response to RTS</a:t>
            </a:r>
          </a:p>
          <a:p>
            <a:r>
              <a:rPr lang="en-US" altLang="zh-CN" sz="2000" dirty="0">
                <a:ea typeface="宋体" panose="02010600030101010101" pitchFamily="2" charset="-122"/>
              </a:rPr>
              <a:t>CTS heard by all nodes</a:t>
            </a:r>
          </a:p>
          <a:p>
            <a:pPr lvl="1"/>
            <a:r>
              <a:rPr lang="en-US" altLang="zh-CN" sz="2000" dirty="0">
                <a:ea typeface="宋体" panose="02010600030101010101" pitchFamily="2" charset="-122"/>
              </a:rPr>
              <a:t>sender transmits data frame</a:t>
            </a:r>
          </a:p>
          <a:p>
            <a:pPr lvl="1"/>
            <a:r>
              <a:rPr lang="en-US" altLang="zh-CN" sz="2000" dirty="0">
                <a:ea typeface="宋体" panose="02010600030101010101" pitchFamily="2" charset="-122"/>
              </a:rPr>
              <a:t>other stations defer transmissions </a:t>
            </a:r>
          </a:p>
          <a:p>
            <a:pPr lvl="1">
              <a:buFont typeface="ZapfDingbats" pitchFamily="82" charset="2"/>
              <a:buNone/>
            </a:pPr>
            <a:endParaRPr lang="en-US" altLang="zh-CN" sz="2000" dirty="0">
              <a:ea typeface="宋体" panose="02010600030101010101" pitchFamily="2" charset="-122"/>
            </a:endParaRPr>
          </a:p>
        </p:txBody>
      </p:sp>
      <p:sp>
        <p:nvSpPr>
          <p:cNvPr id="54278" name="Text Box 4"/>
          <p:cNvSpPr txBox="1">
            <a:spLocks noChangeArrowheads="1"/>
          </p:cNvSpPr>
          <p:nvPr/>
        </p:nvSpPr>
        <p:spPr bwMode="auto">
          <a:xfrm>
            <a:off x="1524000" y="5558828"/>
            <a:ext cx="9144000" cy="830262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noFill/>
            <a:miter lim="800000"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altLang="zh-CN" dirty="0">
                <a:latin typeface="+mn-lt"/>
                <a:ea typeface="+mn-ea"/>
              </a:rPr>
              <a:t>avoid data frame collisions completely </a:t>
            </a:r>
          </a:p>
          <a:p>
            <a:pPr algn="ctr">
              <a:defRPr/>
            </a:pPr>
            <a:r>
              <a:rPr lang="en-US" altLang="zh-CN" dirty="0">
                <a:latin typeface="+mn-lt"/>
                <a:ea typeface="+mn-ea"/>
              </a:rPr>
              <a:t>using </a:t>
            </a:r>
            <a:r>
              <a:rPr lang="en-US" altLang="zh-CN" dirty="0">
                <a:solidFill>
                  <a:schemeClr val="accent5"/>
                </a:solidFill>
                <a:latin typeface="+mn-lt"/>
                <a:ea typeface="+mn-ea"/>
              </a:rPr>
              <a:t>small reservation packets</a:t>
            </a:r>
            <a:r>
              <a:rPr lang="en-US" altLang="zh-CN" dirty="0">
                <a:latin typeface="+mn-lt"/>
                <a:ea typeface="+mn-ea"/>
              </a:rPr>
              <a:t>!</a:t>
            </a:r>
          </a:p>
        </p:txBody>
      </p:sp>
      <p:sp>
        <p:nvSpPr>
          <p:cNvPr id="8" name="圆角矩形 7"/>
          <p:cNvSpPr/>
          <p:nvPr/>
        </p:nvSpPr>
        <p:spPr bwMode="auto">
          <a:xfrm>
            <a:off x="1524000" y="1421296"/>
            <a:ext cx="9144000" cy="1183907"/>
          </a:xfrm>
          <a:prstGeom prst="roundRect">
            <a:avLst>
              <a:gd name="adj" fmla="val 0"/>
            </a:avLst>
          </a:prstGeom>
          <a:solidFill>
            <a:schemeClr val="accent5">
              <a:lumMod val="75000"/>
            </a:schemeClr>
          </a:solidFill>
          <a:ln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2800" b="1" dirty="0">
                <a:solidFill>
                  <a:schemeClr val="bg1"/>
                </a:solidFill>
                <a:ea typeface="宋体" panose="02010600030101010101" pitchFamily="2" charset="-122"/>
              </a:rPr>
              <a:t>idea: </a:t>
            </a:r>
            <a:r>
              <a:rPr lang="en-US" altLang="zh-CN" b="1" dirty="0">
                <a:solidFill>
                  <a:schemeClr val="bg1"/>
                </a:solidFill>
                <a:ea typeface="宋体" panose="02010600030101010101" pitchFamily="2" charset="-122"/>
              </a:rPr>
              <a:t> allow sender to “reserve” channel rather than random access of data frames: avoid collisions of long data frames</a:t>
            </a:r>
            <a:endParaRPr lang="zh-CN" altLang="en-US" b="1" dirty="0">
              <a:solidFill>
                <a:schemeClr val="bg1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5893BA23-114E-4B62-A46D-A89CF690C1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40</a:t>
            </a:fld>
            <a:endParaRPr lang="en-US" altLang="zh-CN" dirty="0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6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RTS-CTS exchange</a:t>
            </a:r>
            <a:endParaRPr lang="en-US" altLang="zh-CN" dirty="0"/>
          </a:p>
        </p:txBody>
      </p:sp>
      <p:sp>
        <p:nvSpPr>
          <p:cNvPr id="96261" name="Text Box 4"/>
          <p:cNvSpPr txBox="1">
            <a:spLocks noChangeArrowheads="1"/>
          </p:cNvSpPr>
          <p:nvPr/>
        </p:nvSpPr>
        <p:spPr bwMode="auto">
          <a:xfrm>
            <a:off x="4770438" y="746125"/>
            <a:ext cx="184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zh-CN" sz="3200" dirty="0">
              <a:latin typeface="+mn-lt"/>
              <a:ea typeface="+mn-ea"/>
            </a:endParaRPr>
          </a:p>
        </p:txBody>
      </p:sp>
      <p:sp>
        <p:nvSpPr>
          <p:cNvPr id="96262" name="Text Box 15"/>
          <p:cNvSpPr txBox="1">
            <a:spLocks noChangeArrowheads="1"/>
          </p:cNvSpPr>
          <p:nvPr/>
        </p:nvSpPr>
        <p:spPr bwMode="auto">
          <a:xfrm>
            <a:off x="5903336" y="1501249"/>
            <a:ext cx="5212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AP</a:t>
            </a:r>
          </a:p>
        </p:txBody>
      </p:sp>
      <p:grpSp>
        <p:nvGrpSpPr>
          <p:cNvPr id="96263" name="Group 16"/>
          <p:cNvGrpSpPr/>
          <p:nvPr/>
        </p:nvGrpSpPr>
        <p:grpSpPr bwMode="auto">
          <a:xfrm>
            <a:off x="5481061" y="1217086"/>
            <a:ext cx="782637" cy="571500"/>
            <a:chOff x="1160" y="2192"/>
            <a:chExt cx="589" cy="440"/>
          </a:xfrm>
        </p:grpSpPr>
        <p:pic>
          <p:nvPicPr>
            <p:cNvPr id="96306" name="Picture 17" descr="31u_bnrz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6307" name="AutoShape 18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08" name="Freeform 19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09" name="Freeform 20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10" name="Freeform 21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11" name="Freeform 22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12" name="Freeform 23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13" name="Freeform 24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14" name="Freeform 25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15" name="Freeform 26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16" name="Freeform 27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17" name="Freeform 28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18" name="Freeform 29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19" name="Freeform 30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20" name="Freeform 31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21" name="Freeform 32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22" name="Freeform 33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6323" name="Freeform 34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96264" name="Group 35"/>
          <p:cNvGrpSpPr/>
          <p:nvPr/>
        </p:nvGrpSpPr>
        <p:grpSpPr bwMode="auto">
          <a:xfrm>
            <a:off x="2632561" y="1200131"/>
            <a:ext cx="415925" cy="511175"/>
            <a:chOff x="2870" y="1518"/>
            <a:chExt cx="292" cy="320"/>
          </a:xfrm>
        </p:grpSpPr>
        <p:graphicFrame>
          <p:nvGraphicFramePr>
            <p:cNvPr id="96304" name="Object 36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8762" name="Clip" r:id="rId5" imgW="826770" imgH="840105" progId="MS_ClipArt_Gallery.2">
                    <p:embed/>
                  </p:oleObj>
                </mc:Choice>
                <mc:Fallback>
                  <p:oleObj name="Clip" r:id="rId5" imgW="826770" imgH="840105" progId="MS_ClipArt_Gallery.2">
                    <p:embed/>
                    <p:pic>
                      <p:nvPicPr>
                        <p:cNvPr id="96304" name="Object 3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305" name="Object 37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8763" name="Clip" r:id="rId7" imgW="1268095" imgH="1199515" progId="MS_ClipArt_Gallery.2">
                    <p:embed/>
                  </p:oleObj>
                </mc:Choice>
                <mc:Fallback>
                  <p:oleObj name="Clip" r:id="rId7" imgW="1268095" imgH="1199515" progId="MS_ClipArt_Gallery.2">
                    <p:embed/>
                    <p:pic>
                      <p:nvPicPr>
                        <p:cNvPr id="96305" name="Object 3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96265" name="Group 38"/>
          <p:cNvGrpSpPr/>
          <p:nvPr/>
        </p:nvGrpSpPr>
        <p:grpSpPr bwMode="auto">
          <a:xfrm>
            <a:off x="9308523" y="1205974"/>
            <a:ext cx="415925" cy="511175"/>
            <a:chOff x="2870" y="1518"/>
            <a:chExt cx="292" cy="320"/>
          </a:xfrm>
        </p:grpSpPr>
        <p:graphicFrame>
          <p:nvGraphicFramePr>
            <p:cNvPr id="96302" name="Object 39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8764" name="Clip" r:id="rId9" imgW="826770" imgH="840105" progId="MS_ClipArt_Gallery.2">
                    <p:embed/>
                  </p:oleObj>
                </mc:Choice>
                <mc:Fallback>
                  <p:oleObj name="Clip" r:id="rId9" imgW="826770" imgH="840105" progId="MS_ClipArt_Gallery.2">
                    <p:embed/>
                    <p:pic>
                      <p:nvPicPr>
                        <p:cNvPr id="96302" name="Object 3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96303" name="Object 40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8765" name="Clip" r:id="rId10" imgW="1268095" imgH="1199515" progId="MS_ClipArt_Gallery.2">
                    <p:embed/>
                  </p:oleObj>
                </mc:Choice>
                <mc:Fallback>
                  <p:oleObj name="Clip" r:id="rId10" imgW="1268095" imgH="1199515" progId="MS_ClipArt_Gallery.2">
                    <p:embed/>
                    <p:pic>
                      <p:nvPicPr>
                        <p:cNvPr id="96303" name="Object 4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6266" name="Text Box 41"/>
          <p:cNvSpPr txBox="1">
            <a:spLocks noChangeArrowheads="1"/>
          </p:cNvSpPr>
          <p:nvPr/>
        </p:nvSpPr>
        <p:spPr bwMode="auto">
          <a:xfrm>
            <a:off x="3004035" y="1314431"/>
            <a:ext cx="3529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A</a:t>
            </a:r>
          </a:p>
        </p:txBody>
      </p:sp>
      <p:sp>
        <p:nvSpPr>
          <p:cNvPr id="96267" name="Text Box 42"/>
          <p:cNvSpPr txBox="1">
            <a:spLocks noChangeArrowheads="1"/>
          </p:cNvSpPr>
          <p:nvPr/>
        </p:nvSpPr>
        <p:spPr bwMode="auto">
          <a:xfrm>
            <a:off x="8949747" y="1348849"/>
            <a:ext cx="35779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B</a:t>
            </a:r>
          </a:p>
        </p:txBody>
      </p:sp>
      <p:sp>
        <p:nvSpPr>
          <p:cNvPr id="96269" name="Text Box 46"/>
          <p:cNvSpPr txBox="1">
            <a:spLocks noChangeArrowheads="1"/>
          </p:cNvSpPr>
          <p:nvPr/>
        </p:nvSpPr>
        <p:spPr bwMode="auto">
          <a:xfrm rot="5400000">
            <a:off x="2107877" y="3691389"/>
            <a:ext cx="6623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time</a:t>
            </a:r>
          </a:p>
        </p:txBody>
      </p:sp>
      <p:grpSp>
        <p:nvGrpSpPr>
          <p:cNvPr id="5" name="Group 70"/>
          <p:cNvGrpSpPr/>
          <p:nvPr/>
        </p:nvGrpSpPr>
        <p:grpSpPr bwMode="auto">
          <a:xfrm>
            <a:off x="3135358" y="2002899"/>
            <a:ext cx="5954090" cy="817563"/>
            <a:chOff x="1135" y="1194"/>
            <a:chExt cx="3785" cy="515"/>
          </a:xfrm>
        </p:grpSpPr>
        <p:grpSp>
          <p:nvGrpSpPr>
            <p:cNvPr id="96297" name="Group 9"/>
            <p:cNvGrpSpPr/>
            <p:nvPr/>
          </p:nvGrpSpPr>
          <p:grpSpPr bwMode="auto">
            <a:xfrm>
              <a:off x="1135" y="1194"/>
              <a:ext cx="3785" cy="515"/>
              <a:chOff x="594" y="1184"/>
              <a:chExt cx="3785" cy="515"/>
            </a:xfrm>
          </p:grpSpPr>
          <p:sp>
            <p:nvSpPr>
              <p:cNvPr id="96300" name="Freeform 7"/>
              <p:cNvSpPr/>
              <p:nvPr/>
            </p:nvSpPr>
            <p:spPr bwMode="auto">
              <a:xfrm>
                <a:off x="594" y="1238"/>
                <a:ext cx="3642" cy="461"/>
              </a:xfrm>
              <a:custGeom>
                <a:avLst/>
                <a:gdLst>
                  <a:gd name="T0" fmla="*/ 1 w 2996"/>
                  <a:gd name="T1" fmla="*/ 0 h 461"/>
                  <a:gd name="T2" fmla="*/ 68129 w 2996"/>
                  <a:gd name="T3" fmla="*/ 298 h 461"/>
                  <a:gd name="T4" fmla="*/ 68129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96"/>
                  <a:gd name="T16" fmla="*/ 0 h 461"/>
                  <a:gd name="T17" fmla="*/ 2996 w 2996"/>
                  <a:gd name="T18" fmla="*/ 461 h 4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 sz="1600" dirty="0">
                  <a:latin typeface="+mn-lt"/>
                  <a:ea typeface="+mn-ea"/>
                </a:endParaRPr>
              </a:p>
            </p:txBody>
          </p:sp>
          <p:sp>
            <p:nvSpPr>
              <p:cNvPr id="96301" name="Freeform 8"/>
              <p:cNvSpPr/>
              <p:nvPr/>
            </p:nvSpPr>
            <p:spPr bwMode="auto">
              <a:xfrm flipH="1">
                <a:off x="1115" y="1184"/>
                <a:ext cx="3264" cy="461"/>
              </a:xfrm>
              <a:custGeom>
                <a:avLst/>
                <a:gdLst>
                  <a:gd name="T0" fmla="*/ 1 w 2996"/>
                  <a:gd name="T1" fmla="*/ 0 h 461"/>
                  <a:gd name="T2" fmla="*/ 68129 w 2996"/>
                  <a:gd name="T3" fmla="*/ 298 h 461"/>
                  <a:gd name="T4" fmla="*/ 68129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96"/>
                  <a:gd name="T16" fmla="*/ 0 h 461"/>
                  <a:gd name="T17" fmla="*/ 2996 w 2996"/>
                  <a:gd name="T18" fmla="*/ 461 h 4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100000">
                    <a:srgbClr val="FFFFFF">
                      <a:alpha val="6000"/>
                    </a:srgb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prstDash val="solid"/>
                    <a:round/>
                  </a14:hiddenLine>
                </a:ext>
              </a:extLst>
            </p:spPr>
            <p:txBody>
              <a:bodyPr wrap="none"/>
              <a:lstStyle/>
              <a:p>
                <a:endParaRPr lang="zh-CN" altLang="en-US" sz="1600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6298" name="Text Box 51"/>
            <p:cNvSpPr txBox="1">
              <a:spLocks noChangeArrowheads="1"/>
            </p:cNvSpPr>
            <p:nvPr/>
          </p:nvSpPr>
          <p:spPr bwMode="auto">
            <a:xfrm rot="356404">
              <a:off x="1616" y="1288"/>
              <a:ext cx="472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+mn-ea"/>
                </a:rPr>
                <a:t>RTS(A)</a:t>
              </a:r>
            </a:p>
          </p:txBody>
        </p:sp>
        <p:sp>
          <p:nvSpPr>
            <p:cNvPr id="96299" name="Text Box 52"/>
            <p:cNvSpPr txBox="1">
              <a:spLocks noChangeArrowheads="1"/>
            </p:cNvSpPr>
            <p:nvPr/>
          </p:nvSpPr>
          <p:spPr bwMode="auto">
            <a:xfrm rot="21245820">
              <a:off x="3822" y="1235"/>
              <a:ext cx="48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+mn-ea"/>
                </a:rPr>
                <a:t>RTS(B)</a:t>
              </a:r>
            </a:p>
          </p:txBody>
        </p:sp>
      </p:grpSp>
      <p:sp>
        <p:nvSpPr>
          <p:cNvPr id="96291" name="Freeform 48"/>
          <p:cNvSpPr/>
          <p:nvPr/>
        </p:nvSpPr>
        <p:spPr bwMode="auto">
          <a:xfrm>
            <a:off x="3135357" y="2801412"/>
            <a:ext cx="5725491" cy="731838"/>
          </a:xfrm>
          <a:custGeom>
            <a:avLst/>
            <a:gdLst>
              <a:gd name="T0" fmla="*/ 1 w 2996"/>
              <a:gd name="T1" fmla="*/ 0 h 461"/>
              <a:gd name="T2" fmla="*/ 68129 w 2996"/>
              <a:gd name="T3" fmla="*/ 298 h 461"/>
              <a:gd name="T4" fmla="*/ 68129 w 2996"/>
              <a:gd name="T5" fmla="*/ 461 h 461"/>
              <a:gd name="T6" fmla="*/ 0 w 2996"/>
              <a:gd name="T7" fmla="*/ 160 h 461"/>
              <a:gd name="T8" fmla="*/ 1 w 2996"/>
              <a:gd name="T9" fmla="*/ 0 h 46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96"/>
              <a:gd name="T16" fmla="*/ 0 h 461"/>
              <a:gd name="T17" fmla="*/ 2996 w 2996"/>
              <a:gd name="T18" fmla="*/ 461 h 46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96" h="461">
                <a:moveTo>
                  <a:pt x="1" y="0"/>
                </a:moveTo>
                <a:lnTo>
                  <a:pt x="2996" y="298"/>
                </a:lnTo>
                <a:lnTo>
                  <a:pt x="2996" y="461"/>
                </a:lnTo>
                <a:lnTo>
                  <a:pt x="0" y="160"/>
                </a:lnTo>
                <a:lnTo>
                  <a:pt x="1" y="0"/>
                </a:lnTo>
                <a:close/>
              </a:path>
            </a:pathLst>
          </a:custGeom>
          <a:gradFill rotWithShape="1">
            <a:gsLst>
              <a:gs pos="0">
                <a:schemeClr val="accent1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endParaRPr lang="zh-CN" altLang="en-US" sz="1600" dirty="0">
              <a:latin typeface="+mn-lt"/>
              <a:ea typeface="+mn-ea"/>
            </a:endParaRPr>
          </a:p>
        </p:txBody>
      </p:sp>
      <p:sp>
        <p:nvSpPr>
          <p:cNvPr id="96292" name="Text Box 54"/>
          <p:cNvSpPr txBox="1">
            <a:spLocks noChangeArrowheads="1"/>
          </p:cNvSpPr>
          <p:nvPr/>
        </p:nvSpPr>
        <p:spPr bwMode="auto">
          <a:xfrm rot="356404">
            <a:off x="3859488" y="2880579"/>
            <a:ext cx="74283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RTS(A)</a:t>
            </a:r>
          </a:p>
        </p:txBody>
      </p:sp>
      <p:sp>
        <p:nvSpPr>
          <p:cNvPr id="96293" name="Freeform 56"/>
          <p:cNvSpPr/>
          <p:nvPr/>
        </p:nvSpPr>
        <p:spPr bwMode="auto">
          <a:xfrm>
            <a:off x="6031923" y="3415776"/>
            <a:ext cx="3057524" cy="574745"/>
          </a:xfrm>
          <a:custGeom>
            <a:avLst/>
            <a:gdLst>
              <a:gd name="T0" fmla="*/ 0 w 2260"/>
              <a:gd name="T1" fmla="*/ 0 h 355"/>
              <a:gd name="T2" fmla="*/ 2260 w 2260"/>
              <a:gd name="T3" fmla="*/ 186 h 355"/>
              <a:gd name="T4" fmla="*/ 2260 w 2260"/>
              <a:gd name="T5" fmla="*/ 355 h 355"/>
              <a:gd name="T6" fmla="*/ 0 w 2260"/>
              <a:gd name="T7" fmla="*/ 151 h 355"/>
              <a:gd name="T8" fmla="*/ 0 w 2260"/>
              <a:gd name="T9" fmla="*/ 0 h 3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60"/>
              <a:gd name="T16" fmla="*/ 0 h 355"/>
              <a:gd name="T17" fmla="*/ 2260 w 2260"/>
              <a:gd name="T18" fmla="*/ 355 h 3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60" h="355">
                <a:moveTo>
                  <a:pt x="0" y="0"/>
                </a:moveTo>
                <a:lnTo>
                  <a:pt x="2260" y="186"/>
                </a:lnTo>
                <a:lnTo>
                  <a:pt x="2260" y="355"/>
                </a:lnTo>
                <a:lnTo>
                  <a:pt x="0" y="151"/>
                </a:lnTo>
                <a:lnTo>
                  <a:pt x="0" y="0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endParaRPr lang="zh-CN" altLang="en-US" sz="1600" dirty="0">
              <a:latin typeface="+mn-lt"/>
              <a:ea typeface="+mn-ea"/>
            </a:endParaRPr>
          </a:p>
        </p:txBody>
      </p:sp>
      <p:sp>
        <p:nvSpPr>
          <p:cNvPr id="96294" name="Freeform 57"/>
          <p:cNvSpPr/>
          <p:nvPr/>
        </p:nvSpPr>
        <p:spPr bwMode="auto">
          <a:xfrm>
            <a:off x="3079172" y="3411013"/>
            <a:ext cx="2952750" cy="550863"/>
          </a:xfrm>
          <a:custGeom>
            <a:avLst/>
            <a:gdLst>
              <a:gd name="T0" fmla="*/ 1860 w 1860"/>
              <a:gd name="T1" fmla="*/ 0 h 347"/>
              <a:gd name="T2" fmla="*/ 0 w 1860"/>
              <a:gd name="T3" fmla="*/ 179 h 347"/>
              <a:gd name="T4" fmla="*/ 0 w 1860"/>
              <a:gd name="T5" fmla="*/ 347 h 347"/>
              <a:gd name="T6" fmla="*/ 1860 w 1860"/>
              <a:gd name="T7" fmla="*/ 151 h 347"/>
              <a:gd name="T8" fmla="*/ 1860 w 1860"/>
              <a:gd name="T9" fmla="*/ 0 h 3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0"/>
              <a:gd name="T16" fmla="*/ 0 h 347"/>
              <a:gd name="T17" fmla="*/ 1860 w 1860"/>
              <a:gd name="T18" fmla="*/ 347 h 3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0" h="347">
                <a:moveTo>
                  <a:pt x="1860" y="0"/>
                </a:moveTo>
                <a:lnTo>
                  <a:pt x="0" y="179"/>
                </a:lnTo>
                <a:lnTo>
                  <a:pt x="0" y="347"/>
                </a:lnTo>
                <a:lnTo>
                  <a:pt x="1860" y="151"/>
                </a:lnTo>
                <a:lnTo>
                  <a:pt x="1860" y="0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endParaRPr lang="zh-CN" altLang="en-US" sz="1600" dirty="0">
              <a:latin typeface="+mn-lt"/>
              <a:ea typeface="+mn-ea"/>
            </a:endParaRPr>
          </a:p>
        </p:txBody>
      </p:sp>
      <p:sp>
        <p:nvSpPr>
          <p:cNvPr id="96295" name="Text Box 58"/>
          <p:cNvSpPr txBox="1">
            <a:spLocks noChangeArrowheads="1"/>
          </p:cNvSpPr>
          <p:nvPr/>
        </p:nvSpPr>
        <p:spPr bwMode="auto">
          <a:xfrm rot="21220796">
            <a:off x="3908052" y="3545742"/>
            <a:ext cx="74571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CTS(A)</a:t>
            </a:r>
          </a:p>
        </p:txBody>
      </p:sp>
      <p:sp>
        <p:nvSpPr>
          <p:cNvPr id="96296" name="Text Box 59"/>
          <p:cNvSpPr txBox="1">
            <a:spLocks noChangeArrowheads="1"/>
          </p:cNvSpPr>
          <p:nvPr/>
        </p:nvSpPr>
        <p:spPr bwMode="auto">
          <a:xfrm rot="276164">
            <a:off x="7451353" y="3529867"/>
            <a:ext cx="74571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CTS(A)</a:t>
            </a:r>
          </a:p>
        </p:txBody>
      </p:sp>
      <p:sp>
        <p:nvSpPr>
          <p:cNvPr id="96285" name="Freeform 60"/>
          <p:cNvSpPr/>
          <p:nvPr/>
        </p:nvSpPr>
        <p:spPr bwMode="auto">
          <a:xfrm>
            <a:off x="3098222" y="4063474"/>
            <a:ext cx="5797550" cy="1800225"/>
          </a:xfrm>
          <a:custGeom>
            <a:avLst/>
            <a:gdLst>
              <a:gd name="T0" fmla="*/ 0 w 3652"/>
              <a:gd name="T1" fmla="*/ 0 h 1134"/>
              <a:gd name="T2" fmla="*/ 3652 w 3652"/>
              <a:gd name="T3" fmla="*/ 318 h 1134"/>
              <a:gd name="T4" fmla="*/ 3652 w 3652"/>
              <a:gd name="T5" fmla="*/ 1134 h 1134"/>
              <a:gd name="T6" fmla="*/ 1 w 3652"/>
              <a:gd name="T7" fmla="*/ 787 h 1134"/>
              <a:gd name="T8" fmla="*/ 0 w 3652"/>
              <a:gd name="T9" fmla="*/ 0 h 113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52"/>
              <a:gd name="T16" fmla="*/ 0 h 1134"/>
              <a:gd name="T17" fmla="*/ 3652 w 3652"/>
              <a:gd name="T18" fmla="*/ 1134 h 113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52" h="1134">
                <a:moveTo>
                  <a:pt x="0" y="0"/>
                </a:moveTo>
                <a:lnTo>
                  <a:pt x="3652" y="318"/>
                </a:lnTo>
                <a:lnTo>
                  <a:pt x="3652" y="1134"/>
                </a:lnTo>
                <a:lnTo>
                  <a:pt x="1" y="787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endParaRPr lang="zh-CN" altLang="en-US" sz="1600" dirty="0">
              <a:latin typeface="+mn-lt"/>
              <a:ea typeface="+mn-ea"/>
            </a:endParaRPr>
          </a:p>
        </p:txBody>
      </p:sp>
      <p:sp>
        <p:nvSpPr>
          <p:cNvPr id="96286" name="Text Box 61"/>
          <p:cNvSpPr txBox="1">
            <a:spLocks noChangeArrowheads="1"/>
          </p:cNvSpPr>
          <p:nvPr/>
        </p:nvSpPr>
        <p:spPr bwMode="auto">
          <a:xfrm>
            <a:off x="3803073" y="4574648"/>
            <a:ext cx="180181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DATA (A)</a:t>
            </a:r>
          </a:p>
        </p:txBody>
      </p:sp>
      <p:sp>
        <p:nvSpPr>
          <p:cNvPr id="96287" name="Freeform 62"/>
          <p:cNvSpPr/>
          <p:nvPr/>
        </p:nvSpPr>
        <p:spPr bwMode="auto">
          <a:xfrm>
            <a:off x="5982711" y="5674787"/>
            <a:ext cx="3106737" cy="563563"/>
          </a:xfrm>
          <a:custGeom>
            <a:avLst/>
            <a:gdLst>
              <a:gd name="T0" fmla="*/ 0 w 2260"/>
              <a:gd name="T1" fmla="*/ 0 h 355"/>
              <a:gd name="T2" fmla="*/ 2260 w 2260"/>
              <a:gd name="T3" fmla="*/ 186 h 355"/>
              <a:gd name="T4" fmla="*/ 2260 w 2260"/>
              <a:gd name="T5" fmla="*/ 355 h 355"/>
              <a:gd name="T6" fmla="*/ 0 w 2260"/>
              <a:gd name="T7" fmla="*/ 151 h 355"/>
              <a:gd name="T8" fmla="*/ 0 w 2260"/>
              <a:gd name="T9" fmla="*/ 0 h 3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60"/>
              <a:gd name="T16" fmla="*/ 0 h 355"/>
              <a:gd name="T17" fmla="*/ 2260 w 2260"/>
              <a:gd name="T18" fmla="*/ 355 h 3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60" h="355">
                <a:moveTo>
                  <a:pt x="0" y="0"/>
                </a:moveTo>
                <a:lnTo>
                  <a:pt x="2260" y="186"/>
                </a:lnTo>
                <a:lnTo>
                  <a:pt x="2260" y="355"/>
                </a:lnTo>
                <a:lnTo>
                  <a:pt x="0" y="151"/>
                </a:lnTo>
                <a:lnTo>
                  <a:pt x="0" y="0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endParaRPr lang="zh-CN" altLang="en-US" sz="1600" dirty="0">
              <a:latin typeface="+mn-lt"/>
              <a:ea typeface="+mn-ea"/>
            </a:endParaRPr>
          </a:p>
        </p:txBody>
      </p:sp>
      <p:sp>
        <p:nvSpPr>
          <p:cNvPr id="96288" name="Freeform 63"/>
          <p:cNvSpPr/>
          <p:nvPr/>
        </p:nvSpPr>
        <p:spPr bwMode="auto">
          <a:xfrm>
            <a:off x="3098222" y="5673199"/>
            <a:ext cx="2952750" cy="550863"/>
          </a:xfrm>
          <a:custGeom>
            <a:avLst/>
            <a:gdLst>
              <a:gd name="T0" fmla="*/ 1860 w 1860"/>
              <a:gd name="T1" fmla="*/ 0 h 347"/>
              <a:gd name="T2" fmla="*/ 0 w 1860"/>
              <a:gd name="T3" fmla="*/ 179 h 347"/>
              <a:gd name="T4" fmla="*/ 0 w 1860"/>
              <a:gd name="T5" fmla="*/ 347 h 347"/>
              <a:gd name="T6" fmla="*/ 1860 w 1860"/>
              <a:gd name="T7" fmla="*/ 151 h 347"/>
              <a:gd name="T8" fmla="*/ 1860 w 1860"/>
              <a:gd name="T9" fmla="*/ 0 h 3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0"/>
              <a:gd name="T16" fmla="*/ 0 h 347"/>
              <a:gd name="T17" fmla="*/ 1860 w 1860"/>
              <a:gd name="T18" fmla="*/ 347 h 3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0" h="347">
                <a:moveTo>
                  <a:pt x="1860" y="0"/>
                </a:moveTo>
                <a:lnTo>
                  <a:pt x="0" y="179"/>
                </a:lnTo>
                <a:lnTo>
                  <a:pt x="0" y="347"/>
                </a:lnTo>
                <a:lnTo>
                  <a:pt x="1860" y="151"/>
                </a:lnTo>
                <a:lnTo>
                  <a:pt x="1860" y="0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 wrap="none"/>
          <a:lstStyle/>
          <a:p>
            <a:endParaRPr lang="zh-CN" altLang="en-US" sz="1600" dirty="0">
              <a:latin typeface="+mn-lt"/>
              <a:ea typeface="+mn-ea"/>
            </a:endParaRPr>
          </a:p>
        </p:txBody>
      </p:sp>
      <p:sp>
        <p:nvSpPr>
          <p:cNvPr id="96289" name="Text Box 64"/>
          <p:cNvSpPr txBox="1">
            <a:spLocks noChangeArrowheads="1"/>
          </p:cNvSpPr>
          <p:nvPr/>
        </p:nvSpPr>
        <p:spPr bwMode="auto">
          <a:xfrm rot="21220796">
            <a:off x="3917531" y="5807928"/>
            <a:ext cx="75533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ACK(A)</a:t>
            </a:r>
          </a:p>
        </p:txBody>
      </p:sp>
      <p:sp>
        <p:nvSpPr>
          <p:cNvPr id="96290" name="Text Box 65"/>
          <p:cNvSpPr txBox="1">
            <a:spLocks noChangeArrowheads="1"/>
          </p:cNvSpPr>
          <p:nvPr/>
        </p:nvSpPr>
        <p:spPr bwMode="auto">
          <a:xfrm rot="276164">
            <a:off x="7460831" y="5792053"/>
            <a:ext cx="75533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ACK(A)</a:t>
            </a:r>
          </a:p>
        </p:txBody>
      </p:sp>
      <p:grpSp>
        <p:nvGrpSpPr>
          <p:cNvPr id="9" name="Group 66"/>
          <p:cNvGrpSpPr/>
          <p:nvPr/>
        </p:nvGrpSpPr>
        <p:grpSpPr bwMode="auto">
          <a:xfrm>
            <a:off x="5508841" y="2147506"/>
            <a:ext cx="1898649" cy="2159003"/>
            <a:chOff x="2596" y="1330"/>
            <a:chExt cx="1196" cy="1360"/>
          </a:xfrm>
        </p:grpSpPr>
        <p:sp>
          <p:nvSpPr>
            <p:cNvPr id="96283" name="AutoShape 10"/>
            <p:cNvSpPr>
              <a:spLocks noChangeArrowheads="1"/>
            </p:cNvSpPr>
            <p:nvPr/>
          </p:nvSpPr>
          <p:spPr bwMode="auto">
            <a:xfrm>
              <a:off x="2596" y="1330"/>
              <a:ext cx="683" cy="293"/>
            </a:xfrm>
            <a:prstGeom prst="irregularSeal1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600" dirty="0">
                <a:latin typeface="+mn-lt"/>
                <a:ea typeface="+mn-ea"/>
              </a:endParaRPr>
            </a:p>
          </p:txBody>
        </p:sp>
        <p:sp>
          <p:nvSpPr>
            <p:cNvPr id="96284" name="Text Box 11"/>
            <p:cNvSpPr txBox="1">
              <a:spLocks noChangeArrowheads="1"/>
            </p:cNvSpPr>
            <p:nvPr/>
          </p:nvSpPr>
          <p:spPr bwMode="auto">
            <a:xfrm>
              <a:off x="2982" y="2322"/>
              <a:ext cx="810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+mn-ea"/>
                  <a:cs typeface="Arial" panose="020B0604020202020204" pitchFamily="34" charset="0"/>
                </a:rPr>
                <a:t>reservation collision</a:t>
              </a:r>
            </a:p>
          </p:txBody>
        </p:sp>
      </p:grpSp>
      <p:sp>
        <p:nvSpPr>
          <p:cNvPr id="96275" name="Line 71"/>
          <p:cNvSpPr>
            <a:spLocks noChangeShapeType="1"/>
          </p:cNvSpPr>
          <p:nvPr/>
        </p:nvSpPr>
        <p:spPr bwMode="auto">
          <a:xfrm>
            <a:off x="9379729" y="3701523"/>
            <a:ext cx="0" cy="2536826"/>
          </a:xfrm>
          <a:prstGeom prst="line">
            <a:avLst/>
          </a:prstGeom>
          <a:noFill/>
          <a:ln w="57150">
            <a:solidFill>
              <a:srgbClr val="C00000"/>
            </a:solidFill>
            <a:round/>
            <a:headEnd type="stealth" w="lg" len="lg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1600" dirty="0">
              <a:latin typeface="+mn-lt"/>
              <a:ea typeface="+mn-ea"/>
            </a:endParaRPr>
          </a:p>
        </p:txBody>
      </p:sp>
      <p:sp>
        <p:nvSpPr>
          <p:cNvPr id="96276" name="Text Box 72"/>
          <p:cNvSpPr txBox="1">
            <a:spLocks noChangeArrowheads="1"/>
          </p:cNvSpPr>
          <p:nvPr/>
        </p:nvSpPr>
        <p:spPr bwMode="auto">
          <a:xfrm rot="5400000">
            <a:off x="9694551" y="4617330"/>
            <a:ext cx="732893" cy="338554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defer</a:t>
            </a:r>
          </a:p>
        </p:txBody>
      </p:sp>
      <p:sp>
        <p:nvSpPr>
          <p:cNvPr id="2" name="下箭头 1"/>
          <p:cNvSpPr/>
          <p:nvPr/>
        </p:nvSpPr>
        <p:spPr>
          <a:xfrm>
            <a:off x="2329645" y="4420160"/>
            <a:ext cx="172029" cy="895084"/>
          </a:xfrm>
          <a:prstGeom prst="downArrow">
            <a:avLst>
              <a:gd name="adj1" fmla="val 50000"/>
              <a:gd name="adj2" fmla="val 138589"/>
            </a:avLst>
          </a:prstGeom>
          <a:solidFill>
            <a:schemeClr val="accent1">
              <a:lumMod val="25000"/>
              <a:lumOff val="75000"/>
            </a:schemeClr>
          </a:solidFill>
          <a:ln w="3175">
            <a:solidFill>
              <a:schemeClr val="tx1"/>
            </a:solidFill>
          </a:ln>
        </p:spPr>
        <p:txBody>
          <a:bodyPr wrap="square" rtlCol="0" anchor="ctr" anchorCtr="0">
            <a:noAutofit/>
          </a:bodyPr>
          <a:lstStyle/>
          <a:p>
            <a:pPr algn="ctr"/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EDFBE999-D73D-424C-9A69-1A60D99A39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41</a:t>
            </a:fld>
            <a:endParaRPr lang="en-US" altLang="zh-CN" dirty="0"/>
          </a:p>
        </p:txBody>
      </p:sp>
      <p:sp>
        <p:nvSpPr>
          <p:cNvPr id="64" name="Line 45"/>
          <p:cNvSpPr>
            <a:spLocks noChangeShapeType="1"/>
          </p:cNvSpPr>
          <p:nvPr/>
        </p:nvSpPr>
        <p:spPr bwMode="auto">
          <a:xfrm flipH="1">
            <a:off x="3074410" y="2075487"/>
            <a:ext cx="17007" cy="4730037"/>
          </a:xfrm>
          <a:prstGeom prst="line">
            <a:avLst/>
          </a:prstGeom>
          <a:noFill/>
          <a:ln w="76200">
            <a:solidFill>
              <a:srgbClr val="2C3E50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5" name="Line 45"/>
          <p:cNvSpPr>
            <a:spLocks noChangeShapeType="1"/>
          </p:cNvSpPr>
          <p:nvPr/>
        </p:nvSpPr>
        <p:spPr bwMode="auto">
          <a:xfrm flipH="1">
            <a:off x="6036686" y="2055142"/>
            <a:ext cx="17007" cy="4730037"/>
          </a:xfrm>
          <a:prstGeom prst="line">
            <a:avLst/>
          </a:prstGeom>
          <a:noFill/>
          <a:ln w="76200">
            <a:solidFill>
              <a:srgbClr val="2C3E50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66" name="Line 45"/>
          <p:cNvSpPr>
            <a:spLocks noChangeShapeType="1"/>
          </p:cNvSpPr>
          <p:nvPr/>
        </p:nvSpPr>
        <p:spPr bwMode="auto">
          <a:xfrm>
            <a:off x="9133389" y="1983564"/>
            <a:ext cx="10032" cy="4801614"/>
          </a:xfrm>
          <a:prstGeom prst="line">
            <a:avLst/>
          </a:prstGeom>
          <a:noFill/>
          <a:ln w="76200">
            <a:solidFill>
              <a:srgbClr val="2C3E50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A few important design details: </a:t>
            </a:r>
          </a:p>
          <a:p>
            <a:pPr marL="742950" indent="-742950">
              <a:buAutoNum type="arabicParenR"/>
            </a:pPr>
            <a:r>
              <a:rPr lang="en-US" altLang="zh-CN" dirty="0"/>
              <a:t>When</a:t>
            </a:r>
            <a:r>
              <a:rPr lang="zh-CN" altLang="en-US" dirty="0"/>
              <a:t> </a:t>
            </a:r>
            <a:r>
              <a:rPr lang="en-US" altLang="zh-CN" dirty="0"/>
              <a:t>to</a:t>
            </a:r>
            <a:r>
              <a:rPr lang="zh-CN" altLang="en-US" dirty="0"/>
              <a:t> </a:t>
            </a:r>
            <a:r>
              <a:rPr lang="en-US" altLang="zh-CN" dirty="0"/>
              <a:t>decrement the counter, before or after DIFS?</a:t>
            </a:r>
          </a:p>
          <a:p>
            <a:pPr marL="742950" indent="-742950">
              <a:buAutoNum type="arabicParenR"/>
            </a:pPr>
            <a:r>
              <a:rPr lang="en-US" altLang="zh-CN" dirty="0"/>
              <a:t>When to freeze the </a:t>
            </a:r>
            <a:r>
              <a:rPr lang="en-US" altLang="zh-CN" dirty="0" err="1"/>
              <a:t>backoff</a:t>
            </a:r>
            <a:r>
              <a:rPr lang="en-US" altLang="zh-CN" dirty="0"/>
              <a:t> timer?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0A840C76-CC46-4768-A15F-B3B454ECA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769371F-0F95-4BDF-9A9A-7FF549C12214}" type="slidenum">
              <a:rPr lang="en-US" altLang="zh-CN" smtClean="0"/>
              <a:t>42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261178014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Timing of the 802.11</a:t>
            </a:r>
            <a:endParaRPr lang="zh-CN" altLang="en-US" dirty="0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1C5FE0AB-01FE-4C26-B9D5-D03FBAC236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43</a:t>
            </a:fld>
            <a:endParaRPr lang="en-US" altLang="zh-CN" dirty="0"/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69E3A246-54D9-467C-B61E-664198FFCB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14500" y="1133750"/>
            <a:ext cx="8534400" cy="4483604"/>
          </a:xfrm>
          <a:prstGeom prst="rect">
            <a:avLst/>
          </a:prstGeom>
        </p:spPr>
      </p:pic>
      <p:sp>
        <p:nvSpPr>
          <p:cNvPr id="6" name="文本框 5">
            <a:extLst>
              <a:ext uri="{FF2B5EF4-FFF2-40B4-BE49-F238E27FC236}">
                <a16:creationId xmlns:a16="http://schemas.microsoft.com/office/drawing/2014/main" id="{E8387D83-AAAA-4BD0-90E2-9C03DE6B386B}"/>
              </a:ext>
            </a:extLst>
          </p:cNvPr>
          <p:cNvSpPr txBox="1"/>
          <p:nvPr/>
        </p:nvSpPr>
        <p:spPr>
          <a:xfrm>
            <a:off x="1614000" y="5820215"/>
            <a:ext cx="908212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rgbClr val="C00000"/>
                </a:solidFill>
                <a:latin typeface="+mn-lt"/>
              </a:rPr>
              <a:t>In this example, station 6 cannot detect the RTS frame of the transmitting station 2, but the CTS frame of station 1.</a:t>
            </a:r>
            <a:endParaRPr lang="zh-CN" altLang="en-US" sz="2000" dirty="0">
              <a:solidFill>
                <a:srgbClr val="C00000"/>
              </a:solidFill>
              <a:latin typeface="+mn-lt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>
            <a:extLst>
              <a:ext uri="{FF2B5EF4-FFF2-40B4-BE49-F238E27FC236}">
                <a16:creationId xmlns:a16="http://schemas.microsoft.com/office/drawing/2014/main" id="{B61D9B2C-DD02-4BFC-A5C3-E873774CF96F}"/>
              </a:ext>
            </a:extLst>
          </p:cNvPr>
          <p:cNvSpPr/>
          <p:nvPr/>
        </p:nvSpPr>
        <p:spPr>
          <a:xfrm>
            <a:off x="1778000" y="2230120"/>
            <a:ext cx="8566000" cy="2905760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txBody>
          <a:bodyPr wrap="square" rtlCol="0" anchor="ctr" anchorCtr="0">
            <a:noAutofit/>
          </a:bodyPr>
          <a:lstStyle/>
          <a:p>
            <a:pPr algn="ctr"/>
            <a:endParaRPr lang="zh-CN" altLang="en-US" dirty="0">
              <a:latin typeface="Comic Sans MS" panose="030F0702030302020204" pitchFamily="66" charset="0"/>
            </a:endParaRPr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Two Animations</a:t>
            </a:r>
            <a:endParaRPr lang="zh-CN" altLang="en-US" dirty="0"/>
          </a:p>
        </p:txBody>
      </p:sp>
      <p:sp>
        <p:nvSpPr>
          <p:cNvPr id="4" name="椭圆 3">
            <a:hlinkClick r:id="rId2"/>
          </p:cNvPr>
          <p:cNvSpPr/>
          <p:nvPr/>
        </p:nvSpPr>
        <p:spPr bwMode="auto">
          <a:xfrm>
            <a:off x="2368809" y="2616152"/>
            <a:ext cx="3529148" cy="1989776"/>
          </a:xfrm>
          <a:prstGeom prst="ellipse">
            <a:avLst/>
          </a:prstGeom>
          <a:ln>
            <a:headEnd type="none" w="med" len="med"/>
            <a:tailEnd type="none" w="med" len="med"/>
          </a:ln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4400" b="1" dirty="0">
                <a:solidFill>
                  <a:schemeClr val="accent3">
                    <a:lumMod val="20000"/>
                    <a:lumOff val="80000"/>
                  </a:schemeClr>
                </a:solidFill>
                <a:ea typeface="宋体" panose="02010600030101010101" pitchFamily="2" charset="-122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DEMO1</a:t>
            </a:r>
            <a:endParaRPr lang="en-US" altLang="zh-CN" sz="4400" b="1" dirty="0">
              <a:solidFill>
                <a:schemeClr val="accent3">
                  <a:lumMod val="20000"/>
                  <a:lumOff val="80000"/>
                </a:schemeClr>
              </a:solidFill>
              <a:ea typeface="宋体" panose="02010600030101010101" pitchFamily="2" charset="-122"/>
            </a:endParaRPr>
          </a:p>
        </p:txBody>
      </p:sp>
      <p:sp>
        <p:nvSpPr>
          <p:cNvPr id="5" name="椭圆 4">
            <a:hlinkClick r:id="rId4"/>
          </p:cNvPr>
          <p:cNvSpPr/>
          <p:nvPr/>
        </p:nvSpPr>
        <p:spPr bwMode="auto">
          <a:xfrm>
            <a:off x="6500899" y="2616152"/>
            <a:ext cx="3529148" cy="1989776"/>
          </a:xfrm>
          <a:prstGeom prst="ellipse">
            <a:avLst/>
          </a:prstGeom>
          <a:ln>
            <a:headEnd type="none" w="med" len="med"/>
            <a:tailEnd type="none" w="med" len="med"/>
          </a:ln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sz="4400" b="1" dirty="0">
                <a:solidFill>
                  <a:schemeClr val="accent3">
                    <a:lumMod val="20000"/>
                    <a:lumOff val="80000"/>
                  </a:schemeClr>
                </a:solidFill>
                <a:ea typeface="宋体" panose="02010600030101010101" pitchFamily="2" charset="-122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DEMO2</a:t>
            </a:r>
            <a:endParaRPr lang="en-US" altLang="zh-CN" sz="4400" b="1" dirty="0">
              <a:solidFill>
                <a:schemeClr val="accent3">
                  <a:lumMod val="20000"/>
                  <a:lumOff val="80000"/>
                </a:schemeClr>
              </a:solidFill>
              <a:ea typeface="宋体" panose="02010600030101010101" pitchFamily="2" charset="-122"/>
            </a:endParaRP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A2551CED-14D0-4F69-9E9B-D5770D05A1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44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196637406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Three Modes of Service Sets 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3109821" y="1420352"/>
            <a:ext cx="5434501" cy="954107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2800" b="1" dirty="0">
                <a:latin typeface="+mn-lt"/>
                <a:ea typeface="+mn-ea"/>
              </a:rPr>
              <a:t>Mode 1:</a:t>
            </a:r>
          </a:p>
          <a:p>
            <a:pPr algn="ctr"/>
            <a:r>
              <a:rPr lang="en-US" altLang="zh-CN" sz="2800" b="1" dirty="0">
                <a:latin typeface="+mn-lt"/>
                <a:ea typeface="+mn-ea"/>
              </a:rPr>
              <a:t>Independent Basic Service Set (IBSS)</a:t>
            </a:r>
            <a:endParaRPr lang="zh-CN" altLang="en-US" sz="2800" b="1" dirty="0">
              <a:latin typeface="+mn-lt"/>
              <a:ea typeface="+mn-ea"/>
            </a:endParaRPr>
          </a:p>
        </p:txBody>
      </p:sp>
      <p:sp>
        <p:nvSpPr>
          <p:cNvPr id="5" name="Oval 81"/>
          <p:cNvSpPr>
            <a:spLocks noChangeArrowheads="1"/>
          </p:cNvSpPr>
          <p:nvPr/>
        </p:nvSpPr>
        <p:spPr bwMode="auto">
          <a:xfrm>
            <a:off x="2748588" y="3864256"/>
            <a:ext cx="6172200" cy="2224088"/>
          </a:xfrm>
          <a:prstGeom prst="ellipse">
            <a:avLst/>
          </a:prstGeom>
          <a:solidFill>
            <a:schemeClr val="accent1">
              <a:lumMod val="25000"/>
              <a:lumOff val="75000"/>
              <a:alpha val="49019"/>
            </a:schemeClr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ea typeface="宋体" panose="02010600030101010101" pitchFamily="2" charset="-122"/>
            </a:endParaRPr>
          </a:p>
        </p:txBody>
      </p:sp>
      <p:sp>
        <p:nvSpPr>
          <p:cNvPr id="6" name="Text Box 83"/>
          <p:cNvSpPr txBox="1">
            <a:spLocks noChangeArrowheads="1"/>
          </p:cNvSpPr>
          <p:nvPr/>
        </p:nvSpPr>
        <p:spPr bwMode="auto">
          <a:xfrm>
            <a:off x="4931093" y="4640720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ea typeface="宋体" panose="02010600030101010101" pitchFamily="2" charset="-122"/>
            </a:endParaRPr>
          </a:p>
        </p:txBody>
      </p:sp>
      <p:sp>
        <p:nvSpPr>
          <p:cNvPr id="8" name="Text Box 85"/>
          <p:cNvSpPr txBox="1">
            <a:spLocks noChangeArrowheads="1"/>
          </p:cNvSpPr>
          <p:nvPr/>
        </p:nvSpPr>
        <p:spPr bwMode="auto">
          <a:xfrm>
            <a:off x="5217817" y="4466078"/>
            <a:ext cx="445956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>
                <a:latin typeface="+mj-lt"/>
                <a:ea typeface="宋体" panose="02010600030101010101" pitchFamily="2" charset="-122"/>
              </a:rPr>
              <a:t>H1</a:t>
            </a:r>
          </a:p>
        </p:txBody>
      </p:sp>
      <p:grpSp>
        <p:nvGrpSpPr>
          <p:cNvPr id="29" name="Group 127"/>
          <p:cNvGrpSpPr/>
          <p:nvPr/>
        </p:nvGrpSpPr>
        <p:grpSpPr bwMode="auto">
          <a:xfrm>
            <a:off x="5082879" y="3915216"/>
            <a:ext cx="635000" cy="588962"/>
            <a:chOff x="2870" y="1518"/>
            <a:chExt cx="292" cy="320"/>
          </a:xfrm>
        </p:grpSpPr>
        <p:graphicFrame>
          <p:nvGraphicFramePr>
            <p:cNvPr id="30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9840" name="Clip" r:id="rId3" imgW="826770" imgH="840105" progId="MS_ClipArt_Gallery.2">
                    <p:embed/>
                  </p:oleObj>
                </mc:Choice>
                <mc:Fallback>
                  <p:oleObj name="Clip" r:id="rId3" imgW="826770" imgH="840105" progId="MS_ClipArt_Gallery.2">
                    <p:embed/>
                    <p:pic>
                      <p:nvPicPr>
                        <p:cNvPr id="30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1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9841" name="Clip" r:id="rId5" imgW="1268095" imgH="1199515" progId="MS_ClipArt_Gallery.2">
                    <p:embed/>
                  </p:oleObj>
                </mc:Choice>
                <mc:Fallback>
                  <p:oleObj name="Clip" r:id="rId5" imgW="1268095" imgH="1199515" progId="MS_ClipArt_Gallery.2">
                    <p:embed/>
                    <p:pic>
                      <p:nvPicPr>
                        <p:cNvPr id="31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2" name="Text Box 85"/>
          <p:cNvSpPr txBox="1">
            <a:spLocks noChangeArrowheads="1"/>
          </p:cNvSpPr>
          <p:nvPr/>
        </p:nvSpPr>
        <p:spPr bwMode="auto">
          <a:xfrm>
            <a:off x="4348968" y="5432253"/>
            <a:ext cx="445956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j-lt"/>
                <a:ea typeface="宋体" panose="02010600030101010101" pitchFamily="2" charset="-122"/>
              </a:rPr>
              <a:t>H2</a:t>
            </a:r>
          </a:p>
        </p:txBody>
      </p:sp>
      <p:grpSp>
        <p:nvGrpSpPr>
          <p:cNvPr id="33" name="Group 127"/>
          <p:cNvGrpSpPr/>
          <p:nvPr/>
        </p:nvGrpSpPr>
        <p:grpSpPr bwMode="auto">
          <a:xfrm>
            <a:off x="4214030" y="4881391"/>
            <a:ext cx="635000" cy="588962"/>
            <a:chOff x="2870" y="1518"/>
            <a:chExt cx="292" cy="320"/>
          </a:xfrm>
        </p:grpSpPr>
        <p:graphicFrame>
          <p:nvGraphicFramePr>
            <p:cNvPr id="34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9842" name="Clip" r:id="rId7" imgW="826770" imgH="840105" progId="MS_ClipArt_Gallery.2">
                    <p:embed/>
                  </p:oleObj>
                </mc:Choice>
                <mc:Fallback>
                  <p:oleObj name="Clip" r:id="rId7" imgW="826770" imgH="840105" progId="MS_ClipArt_Gallery.2">
                    <p:embed/>
                    <p:pic>
                      <p:nvPicPr>
                        <p:cNvPr id="34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5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9843" name="Clip" r:id="rId8" imgW="1268095" imgH="1199515" progId="MS_ClipArt_Gallery.2">
                    <p:embed/>
                  </p:oleObj>
                </mc:Choice>
                <mc:Fallback>
                  <p:oleObj name="Clip" r:id="rId8" imgW="1268095" imgH="1199515" progId="MS_ClipArt_Gallery.2">
                    <p:embed/>
                    <p:pic>
                      <p:nvPicPr>
                        <p:cNvPr id="35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36" name="Text Box 85"/>
          <p:cNvSpPr txBox="1">
            <a:spLocks noChangeArrowheads="1"/>
          </p:cNvSpPr>
          <p:nvPr/>
        </p:nvSpPr>
        <p:spPr bwMode="auto">
          <a:xfrm>
            <a:off x="6776408" y="5470353"/>
            <a:ext cx="445956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j-lt"/>
                <a:ea typeface="宋体" panose="02010600030101010101" pitchFamily="2" charset="-122"/>
              </a:rPr>
              <a:t>H3</a:t>
            </a:r>
          </a:p>
        </p:txBody>
      </p:sp>
      <p:grpSp>
        <p:nvGrpSpPr>
          <p:cNvPr id="37" name="Group 127"/>
          <p:cNvGrpSpPr/>
          <p:nvPr/>
        </p:nvGrpSpPr>
        <p:grpSpPr bwMode="auto">
          <a:xfrm>
            <a:off x="6641470" y="4919491"/>
            <a:ext cx="635000" cy="588962"/>
            <a:chOff x="2870" y="1518"/>
            <a:chExt cx="292" cy="320"/>
          </a:xfrm>
        </p:grpSpPr>
        <p:graphicFrame>
          <p:nvGraphicFramePr>
            <p:cNvPr id="38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9844" name="Clip" r:id="rId9" imgW="826770" imgH="840105" progId="MS_ClipArt_Gallery.2">
                    <p:embed/>
                  </p:oleObj>
                </mc:Choice>
                <mc:Fallback>
                  <p:oleObj name="Clip" r:id="rId9" imgW="826770" imgH="840105" progId="MS_ClipArt_Gallery.2">
                    <p:embed/>
                    <p:pic>
                      <p:nvPicPr>
                        <p:cNvPr id="38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9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69845" name="Clip" r:id="rId10" imgW="1268095" imgH="1199515" progId="MS_ClipArt_Gallery.2">
                    <p:embed/>
                  </p:oleObj>
                </mc:Choice>
                <mc:Fallback>
                  <p:oleObj name="Clip" r:id="rId10" imgW="1268095" imgH="1199515" progId="MS_ClipArt_Gallery.2">
                    <p:embed/>
                    <p:pic>
                      <p:nvPicPr>
                        <p:cNvPr id="39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9" name="矩形 8"/>
          <p:cNvSpPr/>
          <p:nvPr/>
        </p:nvSpPr>
        <p:spPr>
          <a:xfrm>
            <a:off x="1859280" y="2516407"/>
            <a:ext cx="854964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800" dirty="0">
                <a:latin typeface="+mn-lt"/>
                <a:ea typeface="+mn-ea"/>
              </a:rPr>
              <a:t>Independent Basic Service Set (IBSS) allows two or more devices to communicate directly with each other without a need for a central device</a:t>
            </a:r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56CAEAA6-DA2B-464E-9D35-502738E91B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45</a:t>
            </a:fld>
            <a:endParaRPr lang="en-US" altLang="zh-CN" dirty="0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Three Modes of Service Sets 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4019488" y="1362100"/>
            <a:ext cx="3523721" cy="954107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2800" b="1" dirty="0">
                <a:latin typeface="+mn-lt"/>
                <a:ea typeface="+mn-ea"/>
              </a:rPr>
              <a:t>Mode 2:</a:t>
            </a:r>
          </a:p>
          <a:p>
            <a:pPr algn="ctr"/>
            <a:r>
              <a:rPr lang="en-US" altLang="zh-CN" sz="2800" b="1" dirty="0">
                <a:latin typeface="+mn-lt"/>
                <a:ea typeface="+mn-ea"/>
              </a:rPr>
              <a:t>Basic Service Set (BSS)</a:t>
            </a:r>
            <a:endParaRPr lang="zh-CN" altLang="en-US" sz="2800" b="1" dirty="0">
              <a:latin typeface="+mn-lt"/>
              <a:ea typeface="+mn-ea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1813560" y="2458154"/>
            <a:ext cx="854964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800" dirty="0">
                <a:latin typeface="+mn-lt"/>
                <a:ea typeface="+mn-ea"/>
              </a:rPr>
              <a:t>All mobile devices do not communicate directly, instead through the access point (AP).  </a:t>
            </a:r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20" name="Oval 81"/>
          <p:cNvSpPr>
            <a:spLocks noChangeArrowheads="1"/>
          </p:cNvSpPr>
          <p:nvPr/>
        </p:nvSpPr>
        <p:spPr bwMode="auto">
          <a:xfrm>
            <a:off x="2664768" y="4062376"/>
            <a:ext cx="6172200" cy="2224088"/>
          </a:xfrm>
          <a:prstGeom prst="ellipse">
            <a:avLst/>
          </a:prstGeom>
          <a:solidFill>
            <a:schemeClr val="accent1">
              <a:lumMod val="25000"/>
              <a:lumOff val="75000"/>
              <a:alpha val="49019"/>
            </a:schemeClr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ea typeface="宋体" panose="02010600030101010101" pitchFamily="2" charset="-122"/>
            </a:endParaRPr>
          </a:p>
        </p:txBody>
      </p:sp>
      <p:sp>
        <p:nvSpPr>
          <p:cNvPr id="21" name="Text Box 83"/>
          <p:cNvSpPr txBox="1">
            <a:spLocks noChangeArrowheads="1"/>
          </p:cNvSpPr>
          <p:nvPr/>
        </p:nvSpPr>
        <p:spPr bwMode="auto">
          <a:xfrm>
            <a:off x="4847273" y="4838840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ea typeface="宋体" panose="02010600030101010101" pitchFamily="2" charset="-122"/>
            </a:endParaRPr>
          </a:p>
        </p:txBody>
      </p:sp>
      <p:sp>
        <p:nvSpPr>
          <p:cNvPr id="22" name="Text Box 84"/>
          <p:cNvSpPr txBox="1">
            <a:spLocks noChangeArrowheads="1"/>
          </p:cNvSpPr>
          <p:nvPr/>
        </p:nvSpPr>
        <p:spPr bwMode="auto">
          <a:xfrm>
            <a:off x="5934329" y="4502290"/>
            <a:ext cx="4427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ea typeface="宋体" panose="02010600030101010101" pitchFamily="2" charset="-122"/>
              </a:rPr>
              <a:t>AP</a:t>
            </a:r>
          </a:p>
        </p:txBody>
      </p:sp>
      <p:sp>
        <p:nvSpPr>
          <p:cNvPr id="23" name="Text Box 85"/>
          <p:cNvSpPr txBox="1">
            <a:spLocks noChangeArrowheads="1"/>
          </p:cNvSpPr>
          <p:nvPr/>
        </p:nvSpPr>
        <p:spPr bwMode="auto">
          <a:xfrm>
            <a:off x="4287978" y="5726252"/>
            <a:ext cx="445956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>
                <a:latin typeface="+mj-lt"/>
                <a:ea typeface="宋体" panose="02010600030101010101" pitchFamily="2" charset="-122"/>
              </a:rPr>
              <a:t>H1</a:t>
            </a:r>
          </a:p>
        </p:txBody>
      </p:sp>
      <p:sp>
        <p:nvSpPr>
          <p:cNvPr id="24" name="Text Box 88"/>
          <p:cNvSpPr txBox="1">
            <a:spLocks noChangeArrowheads="1"/>
          </p:cNvSpPr>
          <p:nvPr/>
        </p:nvSpPr>
        <p:spPr bwMode="auto">
          <a:xfrm>
            <a:off x="5362088" y="3633985"/>
            <a:ext cx="59984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ea typeface="宋体" panose="02010600030101010101" pitchFamily="2" charset="-122"/>
              </a:rPr>
              <a:t>BSS</a:t>
            </a:r>
          </a:p>
        </p:txBody>
      </p:sp>
      <p:grpSp>
        <p:nvGrpSpPr>
          <p:cNvPr id="25" name="Group 108"/>
          <p:cNvGrpSpPr/>
          <p:nvPr/>
        </p:nvGrpSpPr>
        <p:grpSpPr bwMode="auto">
          <a:xfrm>
            <a:off x="5353685" y="4151364"/>
            <a:ext cx="844550" cy="600075"/>
            <a:chOff x="1160" y="2192"/>
            <a:chExt cx="589" cy="440"/>
          </a:xfrm>
        </p:grpSpPr>
        <p:pic>
          <p:nvPicPr>
            <p:cNvPr id="26" name="Picture 109" descr="31u_bnrz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AutoShape 110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28" name="Freeform 111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40" name="Freeform 112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41" name="Freeform 113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42" name="Freeform 114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43" name="Freeform 115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44" name="Freeform 116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45" name="Freeform 117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46" name="Freeform 118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47" name="Freeform 119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48" name="Freeform 120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49" name="Freeform 121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50" name="Freeform 122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51" name="Freeform 123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52" name="Freeform 124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53" name="Freeform 125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54" name="Freeform 126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</p:grpSp>
      <p:grpSp>
        <p:nvGrpSpPr>
          <p:cNvPr id="55" name="Group 127"/>
          <p:cNvGrpSpPr/>
          <p:nvPr/>
        </p:nvGrpSpPr>
        <p:grpSpPr bwMode="auto">
          <a:xfrm>
            <a:off x="4153040" y="5175390"/>
            <a:ext cx="635000" cy="588962"/>
            <a:chOff x="2870" y="1518"/>
            <a:chExt cx="292" cy="320"/>
          </a:xfrm>
        </p:grpSpPr>
        <p:graphicFrame>
          <p:nvGraphicFramePr>
            <p:cNvPr id="56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0864" name="Clip" r:id="rId4" imgW="826770" imgH="840105" progId="MS_ClipArt_Gallery.2">
                    <p:embed/>
                  </p:oleObj>
                </mc:Choice>
                <mc:Fallback>
                  <p:oleObj name="Clip" r:id="rId4" imgW="826770" imgH="840105" progId="MS_ClipArt_Gallery.2">
                    <p:embed/>
                    <p:pic>
                      <p:nvPicPr>
                        <p:cNvPr id="56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57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0865" name="Clip" r:id="rId6" imgW="1268095" imgH="1199515" progId="MS_ClipArt_Gallery.2">
                    <p:embed/>
                  </p:oleObj>
                </mc:Choice>
                <mc:Fallback>
                  <p:oleObj name="Clip" r:id="rId6" imgW="1268095" imgH="1199515" progId="MS_ClipArt_Gallery.2">
                    <p:embed/>
                    <p:pic>
                      <p:nvPicPr>
                        <p:cNvPr id="57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58" name="Text Box 85"/>
          <p:cNvSpPr txBox="1">
            <a:spLocks noChangeArrowheads="1"/>
          </p:cNvSpPr>
          <p:nvPr/>
        </p:nvSpPr>
        <p:spPr bwMode="auto">
          <a:xfrm>
            <a:off x="5391325" y="5802224"/>
            <a:ext cx="445956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j-lt"/>
                <a:ea typeface="宋体" panose="02010600030101010101" pitchFamily="2" charset="-122"/>
              </a:rPr>
              <a:t>H2</a:t>
            </a:r>
          </a:p>
        </p:txBody>
      </p:sp>
      <p:grpSp>
        <p:nvGrpSpPr>
          <p:cNvPr id="59" name="Group 127"/>
          <p:cNvGrpSpPr/>
          <p:nvPr/>
        </p:nvGrpSpPr>
        <p:grpSpPr bwMode="auto">
          <a:xfrm>
            <a:off x="5256387" y="5251362"/>
            <a:ext cx="635000" cy="588962"/>
            <a:chOff x="2870" y="1518"/>
            <a:chExt cx="292" cy="320"/>
          </a:xfrm>
        </p:grpSpPr>
        <p:graphicFrame>
          <p:nvGraphicFramePr>
            <p:cNvPr id="60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0866" name="Clip" r:id="rId8" imgW="826770" imgH="840105" progId="MS_ClipArt_Gallery.2">
                    <p:embed/>
                  </p:oleObj>
                </mc:Choice>
                <mc:Fallback>
                  <p:oleObj name="Clip" r:id="rId8" imgW="826770" imgH="840105" progId="MS_ClipArt_Gallery.2">
                    <p:embed/>
                    <p:pic>
                      <p:nvPicPr>
                        <p:cNvPr id="60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1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0867" name="Clip" r:id="rId9" imgW="1268095" imgH="1199515" progId="MS_ClipArt_Gallery.2">
                    <p:embed/>
                  </p:oleObj>
                </mc:Choice>
                <mc:Fallback>
                  <p:oleObj name="Clip" r:id="rId9" imgW="1268095" imgH="1199515" progId="MS_ClipArt_Gallery.2">
                    <p:embed/>
                    <p:pic>
                      <p:nvPicPr>
                        <p:cNvPr id="61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2" name="Text Box 85"/>
          <p:cNvSpPr txBox="1">
            <a:spLocks noChangeArrowheads="1"/>
          </p:cNvSpPr>
          <p:nvPr/>
        </p:nvSpPr>
        <p:spPr bwMode="auto">
          <a:xfrm>
            <a:off x="6692588" y="5668473"/>
            <a:ext cx="445956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j-lt"/>
                <a:ea typeface="宋体" panose="02010600030101010101" pitchFamily="2" charset="-122"/>
              </a:rPr>
              <a:t>H3</a:t>
            </a:r>
          </a:p>
        </p:txBody>
      </p:sp>
      <p:grpSp>
        <p:nvGrpSpPr>
          <p:cNvPr id="63" name="Group 127"/>
          <p:cNvGrpSpPr/>
          <p:nvPr/>
        </p:nvGrpSpPr>
        <p:grpSpPr bwMode="auto">
          <a:xfrm>
            <a:off x="6557650" y="5117611"/>
            <a:ext cx="635000" cy="588962"/>
            <a:chOff x="2870" y="1518"/>
            <a:chExt cx="292" cy="320"/>
          </a:xfrm>
        </p:grpSpPr>
        <p:graphicFrame>
          <p:nvGraphicFramePr>
            <p:cNvPr id="64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0868" name="Clip" r:id="rId10" imgW="826770" imgH="840105" progId="MS_ClipArt_Gallery.2">
                    <p:embed/>
                  </p:oleObj>
                </mc:Choice>
                <mc:Fallback>
                  <p:oleObj name="Clip" r:id="rId10" imgW="826770" imgH="840105" progId="MS_ClipArt_Gallery.2">
                    <p:embed/>
                    <p:pic>
                      <p:nvPicPr>
                        <p:cNvPr id="64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5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0869" name="Clip" r:id="rId11" imgW="1268095" imgH="1199515" progId="MS_ClipArt_Gallery.2">
                    <p:embed/>
                  </p:oleObj>
                </mc:Choice>
                <mc:Fallback>
                  <p:oleObj name="Clip" r:id="rId11" imgW="1268095" imgH="1199515" progId="MS_ClipArt_Gallery.2">
                    <p:embed/>
                    <p:pic>
                      <p:nvPicPr>
                        <p:cNvPr id="65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B4731244-2E82-4052-94B4-4EFE390631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46</a:t>
            </a:fld>
            <a:endParaRPr lang="en-US" altLang="zh-CN" dirty="0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Three Modes of Service Sets 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3758202" y="1362100"/>
            <a:ext cx="4046299" cy="954107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zh-CN" sz="2800" b="1" dirty="0">
                <a:latin typeface="+mn-lt"/>
                <a:ea typeface="+mn-ea"/>
              </a:rPr>
              <a:t>Mode 3:</a:t>
            </a:r>
          </a:p>
          <a:p>
            <a:pPr algn="ctr"/>
            <a:r>
              <a:rPr lang="en-US" altLang="zh-CN" sz="2800" b="1" dirty="0">
                <a:latin typeface="+mn-lt"/>
                <a:ea typeface="+mn-ea"/>
              </a:rPr>
              <a:t>Extended Service Set (ESS)</a:t>
            </a:r>
            <a:endParaRPr lang="zh-CN" altLang="en-US" sz="2800" b="1" dirty="0">
              <a:latin typeface="+mn-lt"/>
              <a:ea typeface="+mn-ea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1813560" y="2458154"/>
            <a:ext cx="854964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800" dirty="0">
                <a:latin typeface="+mn-lt"/>
                <a:ea typeface="+mn-ea"/>
              </a:rPr>
              <a:t>ESS is created by connecting multiple Basic Service Set (BSS) via a distribution system  </a:t>
            </a:r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20" name="Oval 81"/>
          <p:cNvSpPr>
            <a:spLocks noChangeArrowheads="1"/>
          </p:cNvSpPr>
          <p:nvPr/>
        </p:nvSpPr>
        <p:spPr bwMode="auto">
          <a:xfrm>
            <a:off x="1636088" y="4143093"/>
            <a:ext cx="5328612" cy="2224088"/>
          </a:xfrm>
          <a:prstGeom prst="ellipse">
            <a:avLst/>
          </a:prstGeom>
          <a:solidFill>
            <a:schemeClr val="accent1">
              <a:lumMod val="25000"/>
              <a:lumOff val="75000"/>
              <a:alpha val="49019"/>
            </a:schemeClr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21" name="Text Box 83"/>
          <p:cNvSpPr txBox="1">
            <a:spLocks noChangeArrowheads="1"/>
          </p:cNvSpPr>
          <p:nvPr/>
        </p:nvSpPr>
        <p:spPr bwMode="auto">
          <a:xfrm>
            <a:off x="3818593" y="4919557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22" name="Text Box 84"/>
          <p:cNvSpPr txBox="1">
            <a:spLocks noChangeArrowheads="1"/>
          </p:cNvSpPr>
          <p:nvPr/>
        </p:nvSpPr>
        <p:spPr bwMode="auto">
          <a:xfrm>
            <a:off x="4227707" y="4704457"/>
            <a:ext cx="42511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AP</a:t>
            </a:r>
          </a:p>
        </p:txBody>
      </p:sp>
      <p:sp>
        <p:nvSpPr>
          <p:cNvPr id="23" name="Text Box 85"/>
          <p:cNvSpPr txBox="1">
            <a:spLocks noChangeArrowheads="1"/>
          </p:cNvSpPr>
          <p:nvPr/>
        </p:nvSpPr>
        <p:spPr bwMode="auto">
          <a:xfrm>
            <a:off x="3259298" y="5806969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>
                <a:latin typeface="+mn-lt"/>
                <a:ea typeface="+mn-ea"/>
              </a:rPr>
              <a:t>H1</a:t>
            </a:r>
          </a:p>
        </p:txBody>
      </p:sp>
      <p:sp>
        <p:nvSpPr>
          <p:cNvPr id="24" name="Text Box 88"/>
          <p:cNvSpPr txBox="1">
            <a:spLocks noChangeArrowheads="1"/>
          </p:cNvSpPr>
          <p:nvPr/>
        </p:nvSpPr>
        <p:spPr bwMode="auto">
          <a:xfrm>
            <a:off x="3306751" y="6519446"/>
            <a:ext cx="61427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BSS1</a:t>
            </a:r>
          </a:p>
        </p:txBody>
      </p:sp>
      <p:grpSp>
        <p:nvGrpSpPr>
          <p:cNvPr id="25" name="Group 108"/>
          <p:cNvGrpSpPr/>
          <p:nvPr/>
        </p:nvGrpSpPr>
        <p:grpSpPr bwMode="auto">
          <a:xfrm>
            <a:off x="3647063" y="4353531"/>
            <a:ext cx="844550" cy="600075"/>
            <a:chOff x="1160" y="2192"/>
            <a:chExt cx="589" cy="440"/>
          </a:xfrm>
        </p:grpSpPr>
        <p:pic>
          <p:nvPicPr>
            <p:cNvPr id="26" name="Picture 109" descr="31u_bnrz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AutoShape 110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28" name="Freeform 111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0" name="Freeform 112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1" name="Freeform 113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2" name="Freeform 114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3" name="Freeform 115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4" name="Freeform 116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5" name="Freeform 117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6" name="Freeform 118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7" name="Freeform 119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8" name="Freeform 120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49" name="Freeform 121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0" name="Freeform 122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1" name="Freeform 123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2" name="Freeform 124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3" name="Freeform 125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54" name="Freeform 126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55" name="Group 127"/>
          <p:cNvGrpSpPr/>
          <p:nvPr/>
        </p:nvGrpSpPr>
        <p:grpSpPr bwMode="auto">
          <a:xfrm>
            <a:off x="3124360" y="5256107"/>
            <a:ext cx="635000" cy="588962"/>
            <a:chOff x="2870" y="1518"/>
            <a:chExt cx="292" cy="320"/>
          </a:xfrm>
        </p:grpSpPr>
        <p:graphicFrame>
          <p:nvGraphicFramePr>
            <p:cNvPr id="56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014" name="Clip" r:id="rId5" imgW="826770" imgH="840105" progId="MS_ClipArt_Gallery.2">
                    <p:embed/>
                  </p:oleObj>
                </mc:Choice>
                <mc:Fallback>
                  <p:oleObj name="Clip" r:id="rId5" imgW="826770" imgH="840105" progId="MS_ClipArt_Gallery.2">
                    <p:embed/>
                    <p:pic>
                      <p:nvPicPr>
                        <p:cNvPr id="56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57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015" name="Clip" r:id="rId7" imgW="1268095" imgH="1199515" progId="MS_ClipArt_Gallery.2">
                    <p:embed/>
                  </p:oleObj>
                </mc:Choice>
                <mc:Fallback>
                  <p:oleObj name="Clip" r:id="rId7" imgW="1268095" imgH="1199515" progId="MS_ClipArt_Gallery.2">
                    <p:embed/>
                    <p:pic>
                      <p:nvPicPr>
                        <p:cNvPr id="57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58" name="Text Box 85"/>
          <p:cNvSpPr txBox="1">
            <a:spLocks noChangeArrowheads="1"/>
          </p:cNvSpPr>
          <p:nvPr/>
        </p:nvSpPr>
        <p:spPr bwMode="auto">
          <a:xfrm>
            <a:off x="4362645" y="5882941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n-lt"/>
                <a:ea typeface="+mn-ea"/>
              </a:rPr>
              <a:t>H2</a:t>
            </a:r>
          </a:p>
        </p:txBody>
      </p:sp>
      <p:grpSp>
        <p:nvGrpSpPr>
          <p:cNvPr id="59" name="Group 127"/>
          <p:cNvGrpSpPr/>
          <p:nvPr/>
        </p:nvGrpSpPr>
        <p:grpSpPr bwMode="auto">
          <a:xfrm>
            <a:off x="4227707" y="5332079"/>
            <a:ext cx="635000" cy="588962"/>
            <a:chOff x="2870" y="1518"/>
            <a:chExt cx="292" cy="320"/>
          </a:xfrm>
        </p:grpSpPr>
        <p:graphicFrame>
          <p:nvGraphicFramePr>
            <p:cNvPr id="60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016" name="Clip" r:id="rId9" imgW="826770" imgH="840105" progId="MS_ClipArt_Gallery.2">
                    <p:embed/>
                  </p:oleObj>
                </mc:Choice>
                <mc:Fallback>
                  <p:oleObj name="Clip" r:id="rId9" imgW="826770" imgH="840105" progId="MS_ClipArt_Gallery.2">
                    <p:embed/>
                    <p:pic>
                      <p:nvPicPr>
                        <p:cNvPr id="60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1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017" name="Clip" r:id="rId10" imgW="1268095" imgH="1199515" progId="MS_ClipArt_Gallery.2">
                    <p:embed/>
                  </p:oleObj>
                </mc:Choice>
                <mc:Fallback>
                  <p:oleObj name="Clip" r:id="rId10" imgW="1268095" imgH="1199515" progId="MS_ClipArt_Gallery.2">
                    <p:embed/>
                    <p:pic>
                      <p:nvPicPr>
                        <p:cNvPr id="61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62" name="Text Box 85"/>
          <p:cNvSpPr txBox="1">
            <a:spLocks noChangeArrowheads="1"/>
          </p:cNvSpPr>
          <p:nvPr/>
        </p:nvSpPr>
        <p:spPr bwMode="auto">
          <a:xfrm>
            <a:off x="6006808" y="5657750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n-lt"/>
                <a:ea typeface="+mn-ea"/>
              </a:rPr>
              <a:t>H3</a:t>
            </a:r>
          </a:p>
        </p:txBody>
      </p:sp>
      <p:grpSp>
        <p:nvGrpSpPr>
          <p:cNvPr id="63" name="Group 127"/>
          <p:cNvGrpSpPr/>
          <p:nvPr/>
        </p:nvGrpSpPr>
        <p:grpSpPr bwMode="auto">
          <a:xfrm>
            <a:off x="5871870" y="5106888"/>
            <a:ext cx="635000" cy="588962"/>
            <a:chOff x="2870" y="1518"/>
            <a:chExt cx="292" cy="320"/>
          </a:xfrm>
        </p:grpSpPr>
        <p:graphicFrame>
          <p:nvGraphicFramePr>
            <p:cNvPr id="64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018" name="Clip" r:id="rId11" imgW="826770" imgH="840105" progId="MS_ClipArt_Gallery.2">
                    <p:embed/>
                  </p:oleObj>
                </mc:Choice>
                <mc:Fallback>
                  <p:oleObj name="Clip" r:id="rId11" imgW="826770" imgH="840105" progId="MS_ClipArt_Gallery.2">
                    <p:embed/>
                    <p:pic>
                      <p:nvPicPr>
                        <p:cNvPr id="64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65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019" name="Clip" r:id="rId12" imgW="1268095" imgH="1199515" progId="MS_ClipArt_Gallery.2">
                    <p:embed/>
                  </p:oleObj>
                </mc:Choice>
                <mc:Fallback>
                  <p:oleObj name="Clip" r:id="rId12" imgW="1268095" imgH="1199515" progId="MS_ClipArt_Gallery.2">
                    <p:embed/>
                    <p:pic>
                      <p:nvPicPr>
                        <p:cNvPr id="65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51" name="Group 33"/>
          <p:cNvGrpSpPr/>
          <p:nvPr/>
        </p:nvGrpSpPr>
        <p:grpSpPr bwMode="auto">
          <a:xfrm>
            <a:off x="6087152" y="3475776"/>
            <a:ext cx="720725" cy="279400"/>
            <a:chOff x="3913" y="3140"/>
            <a:chExt cx="454" cy="176"/>
          </a:xfrm>
        </p:grpSpPr>
        <p:sp>
          <p:nvSpPr>
            <p:cNvPr id="152" name="Rectangle 29"/>
            <p:cNvSpPr>
              <a:spLocks noChangeArrowheads="1"/>
            </p:cNvSpPr>
            <p:nvPr/>
          </p:nvSpPr>
          <p:spPr bwMode="auto">
            <a:xfrm>
              <a:off x="3913" y="3228"/>
              <a:ext cx="407" cy="88"/>
            </a:xfrm>
            <a:prstGeom prst="rect">
              <a:avLst/>
            </a:prstGeom>
            <a:solidFill>
              <a:schemeClr val="hlink"/>
            </a:solidFill>
            <a:ln w="9525">
              <a:miter lim="800000"/>
            </a:ln>
            <a:scene3d>
              <a:camera prst="legacyObliqueTopRight"/>
              <a:lightRig rig="legacyFlat3" dir="l"/>
            </a:scene3d>
            <a:sp3d extrusionH="430200" prstMaterial="legacyMatte">
              <a:bevelT w="13500" h="13500" prst="angle"/>
              <a:bevelB w="13500" h="13500" prst="angle"/>
              <a:extrusionClr>
                <a:schemeClr val="hlink"/>
              </a:extrusionClr>
              <a:contourClr>
                <a:schemeClr val="hlink"/>
              </a:contourClr>
            </a:sp3d>
          </p:spPr>
          <p:txBody>
            <a:bodyPr wrap="none" anchor="ctr">
              <a:flatTx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53" name="Freeform 30"/>
            <p:cNvSpPr/>
            <p:nvPr/>
          </p:nvSpPr>
          <p:spPr bwMode="auto">
            <a:xfrm>
              <a:off x="3958" y="3145"/>
              <a:ext cx="409" cy="68"/>
            </a:xfrm>
            <a:custGeom>
              <a:avLst/>
              <a:gdLst>
                <a:gd name="T0" fmla="*/ 0 w 280"/>
                <a:gd name="T1" fmla="*/ 247 h 63"/>
                <a:gd name="T2" fmla="*/ 33782 w 280"/>
                <a:gd name="T3" fmla="*/ 244 h 63"/>
                <a:gd name="T4" fmla="*/ 200506 w 280"/>
                <a:gd name="T5" fmla="*/ 0 h 63"/>
                <a:gd name="T6" fmla="*/ 256466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4" name="Freeform 31"/>
            <p:cNvSpPr/>
            <p:nvPr/>
          </p:nvSpPr>
          <p:spPr bwMode="auto">
            <a:xfrm>
              <a:off x="4044" y="3140"/>
              <a:ext cx="251" cy="75"/>
            </a:xfrm>
            <a:custGeom>
              <a:avLst/>
              <a:gdLst>
                <a:gd name="T0" fmla="*/ 0 w 148"/>
                <a:gd name="T1" fmla="*/ 0 h 74"/>
                <a:gd name="T2" fmla="*/ 538514 w 148"/>
                <a:gd name="T3" fmla="*/ 0 h 74"/>
                <a:gd name="T4" fmla="*/ 1372900 w 148"/>
                <a:gd name="T5" fmla="*/ 92 h 74"/>
                <a:gd name="T6" fmla="*/ 1993191 w 148"/>
                <a:gd name="T7" fmla="*/ 92 h 7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8"/>
                <a:gd name="T13" fmla="*/ 0 h 74"/>
                <a:gd name="T14" fmla="*/ 148 w 148"/>
                <a:gd name="T15" fmla="*/ 74 h 7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8" h="74">
                  <a:moveTo>
                    <a:pt x="0" y="0"/>
                  </a:moveTo>
                  <a:lnTo>
                    <a:pt x="40" y="0"/>
                  </a:lnTo>
                  <a:lnTo>
                    <a:pt x="102" y="74"/>
                  </a:lnTo>
                  <a:lnTo>
                    <a:pt x="148" y="74"/>
                  </a:ln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55" name="Oval 81"/>
          <p:cNvSpPr>
            <a:spLocks noChangeArrowheads="1"/>
          </p:cNvSpPr>
          <p:nvPr/>
        </p:nvSpPr>
        <p:spPr bwMode="auto">
          <a:xfrm>
            <a:off x="5209602" y="4143093"/>
            <a:ext cx="5328612" cy="2224088"/>
          </a:xfrm>
          <a:prstGeom prst="ellipse">
            <a:avLst/>
          </a:prstGeom>
          <a:solidFill>
            <a:schemeClr val="accent1">
              <a:lumMod val="25000"/>
              <a:lumOff val="75000"/>
              <a:alpha val="49019"/>
            </a:schemeClr>
          </a:solidFill>
          <a:ln>
            <a:noFill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156" name="Text Box 83"/>
          <p:cNvSpPr txBox="1">
            <a:spLocks noChangeArrowheads="1"/>
          </p:cNvSpPr>
          <p:nvPr/>
        </p:nvSpPr>
        <p:spPr bwMode="auto">
          <a:xfrm>
            <a:off x="7392107" y="4919557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+mn-ea"/>
            </a:endParaRPr>
          </a:p>
        </p:txBody>
      </p:sp>
      <p:sp>
        <p:nvSpPr>
          <p:cNvPr id="157" name="Text Box 84"/>
          <p:cNvSpPr txBox="1">
            <a:spLocks noChangeArrowheads="1"/>
          </p:cNvSpPr>
          <p:nvPr/>
        </p:nvSpPr>
        <p:spPr bwMode="auto">
          <a:xfrm>
            <a:off x="7801221" y="4704457"/>
            <a:ext cx="42511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AP</a:t>
            </a:r>
          </a:p>
        </p:txBody>
      </p:sp>
      <p:sp>
        <p:nvSpPr>
          <p:cNvPr id="158" name="Text Box 85"/>
          <p:cNvSpPr txBox="1">
            <a:spLocks noChangeArrowheads="1"/>
          </p:cNvSpPr>
          <p:nvPr/>
        </p:nvSpPr>
        <p:spPr bwMode="auto">
          <a:xfrm>
            <a:off x="7801221" y="5963371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n-lt"/>
                <a:ea typeface="+mn-ea"/>
              </a:rPr>
              <a:t>H5</a:t>
            </a:r>
          </a:p>
        </p:txBody>
      </p:sp>
      <p:sp>
        <p:nvSpPr>
          <p:cNvPr id="159" name="Text Box 88"/>
          <p:cNvSpPr txBox="1">
            <a:spLocks noChangeArrowheads="1"/>
          </p:cNvSpPr>
          <p:nvPr/>
        </p:nvSpPr>
        <p:spPr bwMode="auto">
          <a:xfrm>
            <a:off x="7921607" y="6510338"/>
            <a:ext cx="61427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BSS2</a:t>
            </a:r>
          </a:p>
        </p:txBody>
      </p:sp>
      <p:grpSp>
        <p:nvGrpSpPr>
          <p:cNvPr id="160" name="Group 108"/>
          <p:cNvGrpSpPr/>
          <p:nvPr/>
        </p:nvGrpSpPr>
        <p:grpSpPr bwMode="auto">
          <a:xfrm>
            <a:off x="7220577" y="4353531"/>
            <a:ext cx="844550" cy="600075"/>
            <a:chOff x="1160" y="2192"/>
            <a:chExt cx="589" cy="440"/>
          </a:xfrm>
        </p:grpSpPr>
        <p:pic>
          <p:nvPicPr>
            <p:cNvPr id="161" name="Picture 109" descr="31u_bnrz[1]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AutoShape 110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3" name="Freeform 111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4" name="Freeform 112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5" name="Freeform 113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" name="Freeform 114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7" name="Freeform 115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8" name="Freeform 116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9" name="Freeform 117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" name="Freeform 118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1" name="Freeform 119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" name="Freeform 120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3" name="Freeform 121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" name="Freeform 122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5" name="Freeform 123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" name="Freeform 124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7" name="Freeform 125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" name="Freeform 126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79" name="Group 127"/>
          <p:cNvGrpSpPr/>
          <p:nvPr/>
        </p:nvGrpSpPr>
        <p:grpSpPr bwMode="auto">
          <a:xfrm>
            <a:off x="7666283" y="5412509"/>
            <a:ext cx="635000" cy="588962"/>
            <a:chOff x="2870" y="1518"/>
            <a:chExt cx="292" cy="320"/>
          </a:xfrm>
        </p:grpSpPr>
        <p:graphicFrame>
          <p:nvGraphicFramePr>
            <p:cNvPr id="180" name="Object 12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020" name="Clip" r:id="rId13" imgW="826770" imgH="840105" progId="MS_ClipArt_Gallery.2">
                    <p:embed/>
                  </p:oleObj>
                </mc:Choice>
                <mc:Fallback>
                  <p:oleObj name="Clip" r:id="rId13" imgW="826770" imgH="840105" progId="MS_ClipArt_Gallery.2">
                    <p:embed/>
                    <p:pic>
                      <p:nvPicPr>
                        <p:cNvPr id="180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81" name="Object 12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021" name="Clip" r:id="rId14" imgW="1268095" imgH="1199515" progId="MS_ClipArt_Gallery.2">
                    <p:embed/>
                  </p:oleObj>
                </mc:Choice>
                <mc:Fallback>
                  <p:oleObj name="Clip" r:id="rId14" imgW="1268095" imgH="1199515" progId="MS_ClipArt_Gallery.2">
                    <p:embed/>
                    <p:pic>
                      <p:nvPicPr>
                        <p:cNvPr id="181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82" name="Text Box 85"/>
          <p:cNvSpPr txBox="1">
            <a:spLocks noChangeArrowheads="1"/>
          </p:cNvSpPr>
          <p:nvPr/>
        </p:nvSpPr>
        <p:spPr bwMode="auto">
          <a:xfrm>
            <a:off x="9256318" y="5733323"/>
            <a:ext cx="399468" cy="33855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1600" dirty="0">
                <a:latin typeface="+mn-lt"/>
                <a:ea typeface="+mn-ea"/>
              </a:rPr>
              <a:t>H4</a:t>
            </a:r>
          </a:p>
        </p:txBody>
      </p:sp>
      <p:grpSp>
        <p:nvGrpSpPr>
          <p:cNvPr id="183" name="Group 127"/>
          <p:cNvGrpSpPr/>
          <p:nvPr/>
        </p:nvGrpSpPr>
        <p:grpSpPr bwMode="auto">
          <a:xfrm>
            <a:off x="9234327" y="5107539"/>
            <a:ext cx="593682" cy="555833"/>
            <a:chOff x="3529" y="1396"/>
            <a:chExt cx="273" cy="302"/>
          </a:xfrm>
        </p:grpSpPr>
        <p:graphicFrame>
          <p:nvGraphicFramePr>
            <p:cNvPr id="184" name="Object 128"/>
            <p:cNvGraphicFramePr>
              <a:graphicFrameLocks noChangeAspect="1"/>
            </p:cNvGraphicFramePr>
            <p:nvPr/>
          </p:nvGraphicFramePr>
          <p:xfrm>
            <a:off x="3529" y="1396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022" name="Clip" r:id="rId15" imgW="826770" imgH="840105" progId="MS_ClipArt_Gallery.2">
                    <p:embed/>
                  </p:oleObj>
                </mc:Choice>
                <mc:Fallback>
                  <p:oleObj name="Clip" r:id="rId15" imgW="826770" imgH="840105" progId="MS_ClipArt_Gallery.2">
                    <p:embed/>
                    <p:pic>
                      <p:nvPicPr>
                        <p:cNvPr id="184" name="Object 12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29" y="1396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85" name="Object 129"/>
            <p:cNvGraphicFramePr>
              <a:graphicFrameLocks noChangeAspect="1"/>
            </p:cNvGraphicFramePr>
            <p:nvPr/>
          </p:nvGraphicFramePr>
          <p:xfrm>
            <a:off x="3553" y="146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023" name="Clip" r:id="rId16" imgW="1268095" imgH="1199515" progId="MS_ClipArt_Gallery.2">
                    <p:embed/>
                  </p:oleObj>
                </mc:Choice>
                <mc:Fallback>
                  <p:oleObj name="Clip" r:id="rId16" imgW="1268095" imgH="1199515" progId="MS_ClipArt_Gallery.2">
                    <p:embed/>
                    <p:pic>
                      <p:nvPicPr>
                        <p:cNvPr id="185" name="Object 12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53" y="146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cxnSp>
        <p:nvCxnSpPr>
          <p:cNvPr id="6" name="直接连接符 5"/>
          <p:cNvCxnSpPr>
            <a:stCxn id="152" idx="2"/>
            <a:endCxn id="26" idx="2"/>
          </p:cNvCxnSpPr>
          <p:nvPr/>
        </p:nvCxnSpPr>
        <p:spPr bwMode="auto">
          <a:xfrm flipH="1">
            <a:off x="4166842" y="3755177"/>
            <a:ext cx="2243367" cy="105318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90" name="直接连接符 189"/>
          <p:cNvCxnSpPr>
            <a:stCxn id="152" idx="2"/>
            <a:endCxn id="161" idx="0"/>
          </p:cNvCxnSpPr>
          <p:nvPr/>
        </p:nvCxnSpPr>
        <p:spPr bwMode="auto">
          <a:xfrm>
            <a:off x="6410208" y="3755177"/>
            <a:ext cx="1136574" cy="105318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91" name="Text Box 88"/>
          <p:cNvSpPr txBox="1">
            <a:spLocks noChangeArrowheads="1"/>
          </p:cNvSpPr>
          <p:nvPr/>
        </p:nvSpPr>
        <p:spPr bwMode="auto">
          <a:xfrm>
            <a:off x="2291188" y="4655143"/>
            <a:ext cx="123335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SSID: </a:t>
            </a:r>
            <a:r>
              <a:rPr lang="en-US" altLang="zh-CN" sz="1600" dirty="0" err="1">
                <a:latin typeface="+mn-lt"/>
                <a:ea typeface="+mn-ea"/>
              </a:rPr>
              <a:t>sameid</a:t>
            </a:r>
            <a:endParaRPr lang="en-US" altLang="zh-CN" sz="1600" dirty="0">
              <a:latin typeface="+mn-lt"/>
              <a:ea typeface="+mn-ea"/>
            </a:endParaRPr>
          </a:p>
        </p:txBody>
      </p:sp>
      <p:sp>
        <p:nvSpPr>
          <p:cNvPr id="192" name="Text Box 88"/>
          <p:cNvSpPr txBox="1">
            <a:spLocks noChangeArrowheads="1"/>
          </p:cNvSpPr>
          <p:nvPr/>
        </p:nvSpPr>
        <p:spPr bwMode="auto">
          <a:xfrm>
            <a:off x="8148668" y="4334959"/>
            <a:ext cx="123335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SSID: </a:t>
            </a:r>
            <a:r>
              <a:rPr lang="en-US" altLang="zh-CN" sz="1600" dirty="0" err="1">
                <a:latin typeface="+mn-lt"/>
                <a:ea typeface="+mn-ea"/>
              </a:rPr>
              <a:t>sameid</a:t>
            </a:r>
            <a:endParaRPr lang="en-US" altLang="zh-CN" sz="1600" dirty="0">
              <a:latin typeface="+mn-lt"/>
              <a:ea typeface="+mn-ea"/>
            </a:endParaRPr>
          </a:p>
        </p:txBody>
      </p:sp>
      <p:sp>
        <p:nvSpPr>
          <p:cNvPr id="193" name="Text Box 88"/>
          <p:cNvSpPr txBox="1">
            <a:spLocks noChangeArrowheads="1"/>
          </p:cNvSpPr>
          <p:nvPr/>
        </p:nvSpPr>
        <p:spPr bwMode="auto">
          <a:xfrm>
            <a:off x="7220578" y="3372980"/>
            <a:ext cx="65274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+mn-ea"/>
              </a:rPr>
              <a:t>switch</a:t>
            </a:r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771CF393-0215-4F54-973C-2F5B608DBA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47</a:t>
            </a:fld>
            <a:endParaRPr lang="en-US" altLang="zh-CN" dirty="0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标题 9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802.11: mobility within same subnet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2319" name="Rectangle 94"/>
          <p:cNvSpPr>
            <a:spLocks noGrp="1" noChangeArrowheads="1"/>
          </p:cNvSpPr>
          <p:nvPr>
            <p:ph sz="half" idx="1"/>
          </p:nvPr>
        </p:nvSpPr>
        <p:spPr/>
        <p:txBody>
          <a:bodyPr>
            <a:normAutofit/>
          </a:bodyPr>
          <a:lstStyle/>
          <a:p>
            <a:pPr>
              <a:defRPr/>
            </a:pPr>
            <a:r>
              <a:rPr lang="en-US" altLang="zh-CN" dirty="0">
                <a:solidFill>
                  <a:srgbClr val="C00000"/>
                </a:solidFill>
              </a:rPr>
              <a:t>H1 remains in same IP subnet: </a:t>
            </a:r>
          </a:p>
          <a:p>
            <a:pPr lvl="1">
              <a:defRPr/>
            </a:pPr>
            <a:r>
              <a:rPr lang="en-US" altLang="zh-CN" dirty="0">
                <a:solidFill>
                  <a:srgbClr val="C00000"/>
                </a:solidFill>
              </a:rPr>
              <a:t>IP address can remain same</a:t>
            </a:r>
          </a:p>
          <a:p>
            <a:pPr>
              <a:defRPr/>
            </a:pPr>
            <a:r>
              <a:rPr lang="en-US" altLang="zh-CN" dirty="0">
                <a:solidFill>
                  <a:srgbClr val="0070C0"/>
                </a:solidFill>
              </a:rPr>
              <a:t>switch: which AP is associated with H1?</a:t>
            </a:r>
          </a:p>
          <a:p>
            <a:pPr lvl="1">
              <a:defRPr/>
            </a:pPr>
            <a:r>
              <a:rPr lang="en-US" altLang="zh-CN" dirty="0"/>
              <a:t>self-learning (Ch. 5): switch will see frame from H1 and “remember” which switch port can be used to reach H1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47BA5113-56F6-4F52-964F-1E4E86C86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E7AFD8E-47EC-4333-9317-F3617AC17F61}" type="slidenum">
              <a:rPr lang="en-US" altLang="zh-CN" smtClean="0"/>
              <a:pPr>
                <a:defRPr/>
              </a:pPr>
              <a:t>48</a:t>
            </a:fld>
            <a:endParaRPr lang="en-US" altLang="zh-CN" dirty="0"/>
          </a:p>
        </p:txBody>
      </p:sp>
      <p:sp>
        <p:nvSpPr>
          <p:cNvPr id="108550" name="Oval 2"/>
          <p:cNvSpPr>
            <a:spLocks noChangeArrowheads="1"/>
          </p:cNvSpPr>
          <p:nvPr/>
        </p:nvSpPr>
        <p:spPr bwMode="auto">
          <a:xfrm>
            <a:off x="7959726" y="3868739"/>
            <a:ext cx="2335213" cy="2224087"/>
          </a:xfrm>
          <a:prstGeom prst="ellipse">
            <a:avLst/>
          </a:prstGeom>
          <a:solidFill>
            <a:schemeClr val="accent1">
              <a:alpha val="49019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08551" name="Oval 3"/>
          <p:cNvSpPr>
            <a:spLocks noChangeArrowheads="1"/>
          </p:cNvSpPr>
          <p:nvPr/>
        </p:nvSpPr>
        <p:spPr bwMode="auto">
          <a:xfrm>
            <a:off x="6103938" y="3803650"/>
            <a:ext cx="2335212" cy="2224088"/>
          </a:xfrm>
          <a:prstGeom prst="ellipse">
            <a:avLst/>
          </a:prstGeom>
          <a:solidFill>
            <a:schemeClr val="accent1">
              <a:alpha val="49019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宋体" panose="02010600030101010101" pitchFamily="2" charset="-122"/>
            </a:endParaRPr>
          </a:p>
        </p:txBody>
      </p:sp>
      <p:grpSp>
        <p:nvGrpSpPr>
          <p:cNvPr id="108552" name="Group 4"/>
          <p:cNvGrpSpPr/>
          <p:nvPr/>
        </p:nvGrpSpPr>
        <p:grpSpPr bwMode="auto">
          <a:xfrm>
            <a:off x="6310314" y="4981575"/>
            <a:ext cx="617537" cy="654050"/>
            <a:chOff x="2870" y="1518"/>
            <a:chExt cx="292" cy="320"/>
          </a:xfrm>
        </p:grpSpPr>
        <p:graphicFrame>
          <p:nvGraphicFramePr>
            <p:cNvPr id="108636" name="Object 5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918" name="Clip" r:id="rId4" imgW="826770" imgH="840105" progId="MS_ClipArt_Gallery.2">
                    <p:embed/>
                  </p:oleObj>
                </mc:Choice>
                <mc:Fallback>
                  <p:oleObj name="Clip" r:id="rId4" imgW="826770" imgH="840105" progId="MS_ClipArt_Gallery.2">
                    <p:embed/>
                    <p:pic>
                      <p:nvPicPr>
                        <p:cNvPr id="108636" name="Object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8637" name="Object 6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919" name="Clip" r:id="rId6" imgW="1268095" imgH="1199515" progId="MS_ClipArt_Gallery.2">
                    <p:embed/>
                  </p:oleObj>
                </mc:Choice>
                <mc:Fallback>
                  <p:oleObj name="Clip" r:id="rId6" imgW="1268095" imgH="1199515" progId="MS_ClipArt_Gallery.2">
                    <p:embed/>
                    <p:pic>
                      <p:nvPicPr>
                        <p:cNvPr id="108637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08553" name="Group 7"/>
          <p:cNvGrpSpPr/>
          <p:nvPr/>
        </p:nvGrpSpPr>
        <p:grpSpPr bwMode="auto">
          <a:xfrm>
            <a:off x="9332914" y="4032250"/>
            <a:ext cx="619125" cy="654050"/>
            <a:chOff x="2870" y="1518"/>
            <a:chExt cx="292" cy="320"/>
          </a:xfrm>
        </p:grpSpPr>
        <p:graphicFrame>
          <p:nvGraphicFramePr>
            <p:cNvPr id="108634" name="Object 8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920" name="Clip" r:id="rId8" imgW="826770" imgH="840105" progId="MS_ClipArt_Gallery.2">
                    <p:embed/>
                  </p:oleObj>
                </mc:Choice>
                <mc:Fallback>
                  <p:oleObj name="Clip" r:id="rId8" imgW="826770" imgH="840105" progId="MS_ClipArt_Gallery.2">
                    <p:embed/>
                    <p:pic>
                      <p:nvPicPr>
                        <p:cNvPr id="108634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8635" name="Object 9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2921" name="Clip" r:id="rId9" imgW="1268095" imgH="1199515" progId="MS_ClipArt_Gallery.2">
                    <p:embed/>
                  </p:oleObj>
                </mc:Choice>
                <mc:Fallback>
                  <p:oleObj name="Clip" r:id="rId9" imgW="1268095" imgH="1199515" progId="MS_ClipArt_Gallery.2">
                    <p:embed/>
                    <p:pic>
                      <p:nvPicPr>
                        <p:cNvPr id="108635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8554" name="Text Box 10"/>
          <p:cNvSpPr txBox="1">
            <a:spLocks noChangeArrowheads="1"/>
          </p:cNvSpPr>
          <p:nvPr/>
        </p:nvSpPr>
        <p:spPr bwMode="auto">
          <a:xfrm>
            <a:off x="8164514" y="3235325"/>
            <a:ext cx="65274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宋体" panose="02010600030101010101" pitchFamily="2" charset="-122"/>
              </a:rPr>
              <a:t>switch</a:t>
            </a:r>
          </a:p>
        </p:txBody>
      </p:sp>
      <p:sp>
        <p:nvSpPr>
          <p:cNvPr id="108555" name="Line 11"/>
          <p:cNvSpPr>
            <a:spLocks noChangeShapeType="1"/>
          </p:cNvSpPr>
          <p:nvPr/>
        </p:nvSpPr>
        <p:spPr bwMode="auto">
          <a:xfrm flipH="1">
            <a:off x="7340600" y="4000501"/>
            <a:ext cx="687388" cy="784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08556" name="Line 12"/>
          <p:cNvSpPr>
            <a:spLocks noChangeShapeType="1"/>
          </p:cNvSpPr>
          <p:nvPr/>
        </p:nvSpPr>
        <p:spPr bwMode="auto">
          <a:xfrm>
            <a:off x="8302625" y="3868739"/>
            <a:ext cx="869950" cy="1112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08557" name="Line 13"/>
          <p:cNvSpPr>
            <a:spLocks noChangeShapeType="1"/>
          </p:cNvSpPr>
          <p:nvPr/>
        </p:nvSpPr>
        <p:spPr bwMode="auto">
          <a:xfrm flipV="1">
            <a:off x="8188325" y="3019426"/>
            <a:ext cx="14288" cy="7731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08558" name="Text Box 14"/>
          <p:cNvSpPr txBox="1">
            <a:spLocks noChangeArrowheads="1"/>
          </p:cNvSpPr>
          <p:nvPr/>
        </p:nvSpPr>
        <p:spPr bwMode="auto">
          <a:xfrm>
            <a:off x="8909050" y="5011738"/>
            <a:ext cx="54566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宋体" panose="02010600030101010101" pitchFamily="2" charset="-122"/>
              </a:rPr>
              <a:t>AP 2</a:t>
            </a:r>
          </a:p>
        </p:txBody>
      </p:sp>
      <p:sp>
        <p:nvSpPr>
          <p:cNvPr id="108559" name="Text Box 15"/>
          <p:cNvSpPr txBox="1">
            <a:spLocks noChangeArrowheads="1"/>
          </p:cNvSpPr>
          <p:nvPr/>
        </p:nvSpPr>
        <p:spPr bwMode="auto">
          <a:xfrm>
            <a:off x="7591425" y="4575175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08560" name="Text Box 16"/>
          <p:cNvSpPr txBox="1">
            <a:spLocks noChangeArrowheads="1"/>
          </p:cNvSpPr>
          <p:nvPr/>
        </p:nvSpPr>
        <p:spPr bwMode="auto">
          <a:xfrm>
            <a:off x="7408863" y="4543425"/>
            <a:ext cx="54566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宋体" panose="02010600030101010101" pitchFamily="2" charset="-122"/>
              </a:rPr>
              <a:t>AP 1</a:t>
            </a:r>
          </a:p>
        </p:txBody>
      </p:sp>
      <p:sp>
        <p:nvSpPr>
          <p:cNvPr id="108561" name="Text Box 18"/>
          <p:cNvSpPr txBox="1">
            <a:spLocks noChangeArrowheads="1"/>
          </p:cNvSpPr>
          <p:nvPr/>
        </p:nvSpPr>
        <p:spPr bwMode="auto">
          <a:xfrm>
            <a:off x="7535863" y="5546725"/>
            <a:ext cx="39946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宋体" panose="02010600030101010101" pitchFamily="2" charset="-122"/>
              </a:rPr>
              <a:t>H1</a:t>
            </a:r>
          </a:p>
        </p:txBody>
      </p:sp>
      <p:sp>
        <p:nvSpPr>
          <p:cNvPr id="108562" name="Text Box 19"/>
          <p:cNvSpPr txBox="1">
            <a:spLocks noChangeArrowheads="1"/>
          </p:cNvSpPr>
          <p:nvPr/>
        </p:nvSpPr>
        <p:spPr bwMode="auto">
          <a:xfrm>
            <a:off x="9598025" y="5394325"/>
            <a:ext cx="1841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6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08563" name="Text Box 20"/>
          <p:cNvSpPr txBox="1">
            <a:spLocks noChangeArrowheads="1"/>
          </p:cNvSpPr>
          <p:nvPr/>
        </p:nvSpPr>
        <p:spPr bwMode="auto">
          <a:xfrm>
            <a:off x="9182100" y="5559425"/>
            <a:ext cx="67037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宋体" panose="02010600030101010101" pitchFamily="2" charset="-122"/>
              </a:rPr>
              <a:t>BBS 2</a:t>
            </a:r>
          </a:p>
        </p:txBody>
      </p:sp>
      <p:sp>
        <p:nvSpPr>
          <p:cNvPr id="108564" name="Text Box 21"/>
          <p:cNvSpPr txBox="1">
            <a:spLocks noChangeArrowheads="1"/>
          </p:cNvSpPr>
          <p:nvPr/>
        </p:nvSpPr>
        <p:spPr bwMode="auto">
          <a:xfrm>
            <a:off x="6707188" y="4056063"/>
            <a:ext cx="67037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latin typeface="+mn-lt"/>
                <a:ea typeface="宋体" panose="02010600030101010101" pitchFamily="2" charset="-122"/>
              </a:rPr>
              <a:t>BBS 1</a:t>
            </a:r>
          </a:p>
        </p:txBody>
      </p:sp>
      <p:grpSp>
        <p:nvGrpSpPr>
          <p:cNvPr id="108565" name="Group 22"/>
          <p:cNvGrpSpPr/>
          <p:nvPr/>
        </p:nvGrpSpPr>
        <p:grpSpPr bwMode="auto">
          <a:xfrm>
            <a:off x="7889875" y="3738563"/>
            <a:ext cx="412750" cy="284162"/>
            <a:chOff x="2016" y="960"/>
            <a:chExt cx="288" cy="209"/>
          </a:xfrm>
        </p:grpSpPr>
        <p:sp>
          <p:nvSpPr>
            <p:cNvPr id="108629" name="Line 23"/>
            <p:cNvSpPr>
              <a:spLocks noChangeShapeType="1"/>
            </p:cNvSpPr>
            <p:nvPr/>
          </p:nvSpPr>
          <p:spPr bwMode="auto">
            <a:xfrm>
              <a:off x="2304" y="960"/>
              <a:ext cx="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30" name="Rectangle 24"/>
            <p:cNvSpPr>
              <a:spLocks noChangeArrowheads="1"/>
            </p:cNvSpPr>
            <p:nvPr/>
          </p:nvSpPr>
          <p:spPr bwMode="auto">
            <a:xfrm>
              <a:off x="2016" y="1104"/>
              <a:ext cx="267" cy="65"/>
            </a:xfrm>
            <a:prstGeom prst="rect">
              <a:avLst/>
            </a:prstGeom>
            <a:solidFill>
              <a:schemeClr val="hlink"/>
            </a:solidFill>
            <a:ln w="9525">
              <a:miter lim="800000"/>
            </a:ln>
            <a:scene3d>
              <a:camera prst="legacyObliqueTopRight"/>
              <a:lightRig rig="legacyFlat3" dir="l"/>
            </a:scene3d>
            <a:sp3d extrusionH="430200" prstMaterial="legacyMatte">
              <a:bevelT w="13500" h="13500" prst="angle"/>
              <a:bevelB w="13500" h="13500" prst="angle"/>
              <a:extrusionClr>
                <a:schemeClr val="hlink"/>
              </a:extrusionClr>
              <a:contourClr>
                <a:schemeClr val="hlink"/>
              </a:contourClr>
            </a:sp3d>
          </p:spPr>
          <p:txBody>
            <a:bodyPr wrap="none" anchor="ctr">
              <a:flatTx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宋体" panose="02010600030101010101" pitchFamily="2" charset="-122"/>
              </a:endParaRPr>
            </a:p>
          </p:txBody>
        </p:sp>
        <p:grpSp>
          <p:nvGrpSpPr>
            <p:cNvPr id="108631" name="Group 25"/>
            <p:cNvGrpSpPr/>
            <p:nvPr/>
          </p:nvGrpSpPr>
          <p:grpSpPr bwMode="auto">
            <a:xfrm>
              <a:off x="2160" y="1008"/>
              <a:ext cx="109" cy="91"/>
              <a:chOff x="576" y="3456"/>
              <a:chExt cx="288" cy="240"/>
            </a:xfrm>
          </p:grpSpPr>
          <p:sp>
            <p:nvSpPr>
              <p:cNvPr id="108632" name="Line 26"/>
              <p:cNvSpPr>
                <a:spLocks noChangeShapeType="1"/>
              </p:cNvSpPr>
              <p:nvPr/>
            </p:nvSpPr>
            <p:spPr bwMode="auto">
              <a:xfrm>
                <a:off x="624" y="3456"/>
                <a:ext cx="192" cy="24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8633" name="Line 27"/>
              <p:cNvSpPr>
                <a:spLocks noChangeShapeType="1"/>
              </p:cNvSpPr>
              <p:nvPr/>
            </p:nvSpPr>
            <p:spPr bwMode="auto">
              <a:xfrm flipH="1">
                <a:off x="576" y="3456"/>
                <a:ext cx="288" cy="24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</p:grpSp>
      <p:grpSp>
        <p:nvGrpSpPr>
          <p:cNvPr id="108566" name="Group 28"/>
          <p:cNvGrpSpPr/>
          <p:nvPr/>
        </p:nvGrpSpPr>
        <p:grpSpPr bwMode="auto">
          <a:xfrm>
            <a:off x="8805863" y="4424364"/>
            <a:ext cx="842962" cy="600075"/>
            <a:chOff x="1160" y="2192"/>
            <a:chExt cx="589" cy="440"/>
          </a:xfrm>
        </p:grpSpPr>
        <p:pic>
          <p:nvPicPr>
            <p:cNvPr id="108611" name="Picture 29" descr="31u_bnrz[1]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612" name="AutoShape 30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13" name="Freeform 31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14" name="Freeform 32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15" name="Freeform 33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16" name="Freeform 34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17" name="Freeform 35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18" name="Freeform 36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19" name="Freeform 37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20" name="Freeform 38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21" name="Freeform 39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22" name="Freeform 40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23" name="Freeform 41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24" name="Freeform 42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25" name="Freeform 43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26" name="Freeform 44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27" name="Freeform 45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28" name="Freeform 46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</p:grpSp>
      <p:grpSp>
        <p:nvGrpSpPr>
          <p:cNvPr id="108567" name="Group 47"/>
          <p:cNvGrpSpPr/>
          <p:nvPr/>
        </p:nvGrpSpPr>
        <p:grpSpPr bwMode="auto">
          <a:xfrm>
            <a:off x="6881813" y="4413251"/>
            <a:ext cx="844550" cy="600075"/>
            <a:chOff x="1160" y="2192"/>
            <a:chExt cx="589" cy="440"/>
          </a:xfrm>
        </p:grpSpPr>
        <p:pic>
          <p:nvPicPr>
            <p:cNvPr id="108593" name="Picture 48" descr="31u_bnrz[1]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1349" y="2458"/>
              <a:ext cx="212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94" name="AutoShape 49"/>
            <p:cNvSpPr>
              <a:spLocks noChangeAspect="1" noChangeArrowheads="1" noTextEdit="1"/>
            </p:cNvSpPr>
            <p:nvPr/>
          </p:nvSpPr>
          <p:spPr bwMode="auto">
            <a:xfrm>
              <a:off x="1160" y="2192"/>
              <a:ext cx="589" cy="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595" name="Freeform 50"/>
            <p:cNvSpPr/>
            <p:nvPr/>
          </p:nvSpPr>
          <p:spPr bwMode="auto">
            <a:xfrm>
              <a:off x="1283" y="2231"/>
              <a:ext cx="83" cy="102"/>
            </a:xfrm>
            <a:custGeom>
              <a:avLst/>
              <a:gdLst>
                <a:gd name="T0" fmla="*/ 0 w 247"/>
                <a:gd name="T1" fmla="*/ 1 h 203"/>
                <a:gd name="T2" fmla="*/ 0 w 247"/>
                <a:gd name="T3" fmla="*/ 1 h 203"/>
                <a:gd name="T4" fmla="*/ 0 w 247"/>
                <a:gd name="T5" fmla="*/ 1 h 203"/>
                <a:gd name="T6" fmla="*/ 0 w 247"/>
                <a:gd name="T7" fmla="*/ 1 h 203"/>
                <a:gd name="T8" fmla="*/ 0 w 247"/>
                <a:gd name="T9" fmla="*/ 1 h 203"/>
                <a:gd name="T10" fmla="*/ 0 w 247"/>
                <a:gd name="T11" fmla="*/ 1 h 203"/>
                <a:gd name="T12" fmla="*/ 0 w 247"/>
                <a:gd name="T13" fmla="*/ 1 h 203"/>
                <a:gd name="T14" fmla="*/ 0 w 247"/>
                <a:gd name="T15" fmla="*/ 1 h 203"/>
                <a:gd name="T16" fmla="*/ 0 w 247"/>
                <a:gd name="T17" fmla="*/ 1 h 203"/>
                <a:gd name="T18" fmla="*/ 0 w 247"/>
                <a:gd name="T19" fmla="*/ 1 h 203"/>
                <a:gd name="T20" fmla="*/ 0 w 247"/>
                <a:gd name="T21" fmla="*/ 1 h 203"/>
                <a:gd name="T22" fmla="*/ 0 w 247"/>
                <a:gd name="T23" fmla="*/ 1 h 203"/>
                <a:gd name="T24" fmla="*/ 0 w 247"/>
                <a:gd name="T25" fmla="*/ 1 h 203"/>
                <a:gd name="T26" fmla="*/ 0 w 247"/>
                <a:gd name="T27" fmla="*/ 1 h 203"/>
                <a:gd name="T28" fmla="*/ 0 w 247"/>
                <a:gd name="T29" fmla="*/ 1 h 203"/>
                <a:gd name="T30" fmla="*/ 0 w 247"/>
                <a:gd name="T31" fmla="*/ 1 h 203"/>
                <a:gd name="T32" fmla="*/ 0 w 247"/>
                <a:gd name="T33" fmla="*/ 1 h 203"/>
                <a:gd name="T34" fmla="*/ 0 w 247"/>
                <a:gd name="T35" fmla="*/ 1 h 203"/>
                <a:gd name="T36" fmla="*/ 0 w 247"/>
                <a:gd name="T37" fmla="*/ 1 h 203"/>
                <a:gd name="T38" fmla="*/ 0 w 247"/>
                <a:gd name="T39" fmla="*/ 1 h 203"/>
                <a:gd name="T40" fmla="*/ 0 w 247"/>
                <a:gd name="T41" fmla="*/ 1 h 203"/>
                <a:gd name="T42" fmla="*/ 0 w 247"/>
                <a:gd name="T43" fmla="*/ 1 h 203"/>
                <a:gd name="T44" fmla="*/ 0 w 247"/>
                <a:gd name="T45" fmla="*/ 1 h 203"/>
                <a:gd name="T46" fmla="*/ 0 w 247"/>
                <a:gd name="T47" fmla="*/ 1 h 203"/>
                <a:gd name="T48" fmla="*/ 0 w 247"/>
                <a:gd name="T49" fmla="*/ 1 h 203"/>
                <a:gd name="T50" fmla="*/ 0 w 247"/>
                <a:gd name="T51" fmla="*/ 1 h 203"/>
                <a:gd name="T52" fmla="*/ 0 w 247"/>
                <a:gd name="T53" fmla="*/ 1 h 203"/>
                <a:gd name="T54" fmla="*/ 0 w 247"/>
                <a:gd name="T55" fmla="*/ 1 h 203"/>
                <a:gd name="T56" fmla="*/ 0 w 247"/>
                <a:gd name="T57" fmla="*/ 1 h 203"/>
                <a:gd name="T58" fmla="*/ 0 w 247"/>
                <a:gd name="T59" fmla="*/ 1 h 203"/>
                <a:gd name="T60" fmla="*/ 0 w 247"/>
                <a:gd name="T61" fmla="*/ 1 h 203"/>
                <a:gd name="T62" fmla="*/ 0 w 247"/>
                <a:gd name="T63" fmla="*/ 1 h 203"/>
                <a:gd name="T64" fmla="*/ 0 w 247"/>
                <a:gd name="T65" fmla="*/ 1 h 203"/>
                <a:gd name="T66" fmla="*/ 0 w 247"/>
                <a:gd name="T67" fmla="*/ 1 h 203"/>
                <a:gd name="T68" fmla="*/ 0 w 247"/>
                <a:gd name="T69" fmla="*/ 1 h 203"/>
                <a:gd name="T70" fmla="*/ 0 w 247"/>
                <a:gd name="T71" fmla="*/ 1 h 203"/>
                <a:gd name="T72" fmla="*/ 0 w 247"/>
                <a:gd name="T73" fmla="*/ 1 h 203"/>
                <a:gd name="T74" fmla="*/ 0 w 247"/>
                <a:gd name="T75" fmla="*/ 1 h 203"/>
                <a:gd name="T76" fmla="*/ 0 w 247"/>
                <a:gd name="T77" fmla="*/ 1 h 203"/>
                <a:gd name="T78" fmla="*/ 0 w 247"/>
                <a:gd name="T79" fmla="*/ 1 h 203"/>
                <a:gd name="T80" fmla="*/ 0 w 247"/>
                <a:gd name="T81" fmla="*/ 1 h 203"/>
                <a:gd name="T82" fmla="*/ 0 w 247"/>
                <a:gd name="T83" fmla="*/ 1 h 203"/>
                <a:gd name="T84" fmla="*/ 0 w 247"/>
                <a:gd name="T85" fmla="*/ 0 h 203"/>
                <a:gd name="T86" fmla="*/ 0 w 247"/>
                <a:gd name="T87" fmla="*/ 1 h 203"/>
                <a:gd name="T88" fmla="*/ 0 w 247"/>
                <a:gd name="T89" fmla="*/ 1 h 203"/>
                <a:gd name="T90" fmla="*/ 0 w 247"/>
                <a:gd name="T91" fmla="*/ 1 h 203"/>
                <a:gd name="T92" fmla="*/ 0 w 247"/>
                <a:gd name="T93" fmla="*/ 1 h 203"/>
                <a:gd name="T94" fmla="*/ 0 w 247"/>
                <a:gd name="T95" fmla="*/ 1 h 203"/>
                <a:gd name="T96" fmla="*/ 0 w 247"/>
                <a:gd name="T97" fmla="*/ 1 h 2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7"/>
                <a:gd name="T148" fmla="*/ 0 h 203"/>
                <a:gd name="T149" fmla="*/ 247 w 247"/>
                <a:gd name="T150" fmla="*/ 203 h 2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7" h="203">
                  <a:moveTo>
                    <a:pt x="87" y="26"/>
                  </a:moveTo>
                  <a:lnTo>
                    <a:pt x="68" y="34"/>
                  </a:lnTo>
                  <a:lnTo>
                    <a:pt x="52" y="44"/>
                  </a:lnTo>
                  <a:lnTo>
                    <a:pt x="38" y="55"/>
                  </a:lnTo>
                  <a:lnTo>
                    <a:pt x="25" y="67"/>
                  </a:lnTo>
                  <a:lnTo>
                    <a:pt x="14" y="80"/>
                  </a:lnTo>
                  <a:lnTo>
                    <a:pt x="7" y="94"/>
                  </a:lnTo>
                  <a:lnTo>
                    <a:pt x="3" y="109"/>
                  </a:lnTo>
                  <a:lnTo>
                    <a:pt x="0" y="124"/>
                  </a:lnTo>
                  <a:lnTo>
                    <a:pt x="3" y="145"/>
                  </a:lnTo>
                  <a:lnTo>
                    <a:pt x="14" y="163"/>
                  </a:lnTo>
                  <a:lnTo>
                    <a:pt x="32" y="178"/>
                  </a:lnTo>
                  <a:lnTo>
                    <a:pt x="55" y="189"/>
                  </a:lnTo>
                  <a:lnTo>
                    <a:pt x="81" y="198"/>
                  </a:lnTo>
                  <a:lnTo>
                    <a:pt x="109" y="202"/>
                  </a:lnTo>
                  <a:lnTo>
                    <a:pt x="138" y="203"/>
                  </a:lnTo>
                  <a:lnTo>
                    <a:pt x="165" y="200"/>
                  </a:lnTo>
                  <a:lnTo>
                    <a:pt x="171" y="200"/>
                  </a:lnTo>
                  <a:lnTo>
                    <a:pt x="177" y="198"/>
                  </a:lnTo>
                  <a:lnTo>
                    <a:pt x="181" y="195"/>
                  </a:lnTo>
                  <a:lnTo>
                    <a:pt x="183" y="191"/>
                  </a:lnTo>
                  <a:lnTo>
                    <a:pt x="180" y="186"/>
                  </a:lnTo>
                  <a:lnTo>
                    <a:pt x="174" y="182"/>
                  </a:lnTo>
                  <a:lnTo>
                    <a:pt x="167" y="178"/>
                  </a:lnTo>
                  <a:lnTo>
                    <a:pt x="160" y="176"/>
                  </a:lnTo>
                  <a:lnTo>
                    <a:pt x="145" y="173"/>
                  </a:lnTo>
                  <a:lnTo>
                    <a:pt x="131" y="171"/>
                  </a:lnTo>
                  <a:lnTo>
                    <a:pt x="116" y="169"/>
                  </a:lnTo>
                  <a:lnTo>
                    <a:pt x="103" y="167"/>
                  </a:lnTo>
                  <a:lnTo>
                    <a:pt x="90" y="164"/>
                  </a:lnTo>
                  <a:lnTo>
                    <a:pt x="77" y="160"/>
                  </a:lnTo>
                  <a:lnTo>
                    <a:pt x="65" y="154"/>
                  </a:lnTo>
                  <a:lnTo>
                    <a:pt x="54" y="146"/>
                  </a:lnTo>
                  <a:lnTo>
                    <a:pt x="49" y="112"/>
                  </a:lnTo>
                  <a:lnTo>
                    <a:pt x="61" y="84"/>
                  </a:lnTo>
                  <a:lnTo>
                    <a:pt x="84" y="62"/>
                  </a:lnTo>
                  <a:lnTo>
                    <a:pt x="116" y="44"/>
                  </a:lnTo>
                  <a:lnTo>
                    <a:pt x="151" y="30"/>
                  </a:lnTo>
                  <a:lnTo>
                    <a:pt x="187" y="19"/>
                  </a:lnTo>
                  <a:lnTo>
                    <a:pt x="220" y="11"/>
                  </a:lnTo>
                  <a:lnTo>
                    <a:pt x="247" y="4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4"/>
                  </a:lnTo>
                  <a:lnTo>
                    <a:pt x="149" y="9"/>
                  </a:lnTo>
                  <a:lnTo>
                    <a:pt x="128" y="14"/>
                  </a:lnTo>
                  <a:lnTo>
                    <a:pt x="106" y="20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596" name="Freeform 51"/>
            <p:cNvSpPr/>
            <p:nvPr/>
          </p:nvSpPr>
          <p:spPr bwMode="auto">
            <a:xfrm>
              <a:off x="1424" y="2230"/>
              <a:ext cx="52" cy="79"/>
            </a:xfrm>
            <a:custGeom>
              <a:avLst/>
              <a:gdLst>
                <a:gd name="T0" fmla="*/ 0 w 158"/>
                <a:gd name="T1" fmla="*/ 1 h 158"/>
                <a:gd name="T2" fmla="*/ 0 w 158"/>
                <a:gd name="T3" fmla="*/ 1 h 158"/>
                <a:gd name="T4" fmla="*/ 0 w 158"/>
                <a:gd name="T5" fmla="*/ 1 h 158"/>
                <a:gd name="T6" fmla="*/ 0 w 158"/>
                <a:gd name="T7" fmla="*/ 1 h 158"/>
                <a:gd name="T8" fmla="*/ 0 w 158"/>
                <a:gd name="T9" fmla="*/ 1 h 158"/>
                <a:gd name="T10" fmla="*/ 0 w 158"/>
                <a:gd name="T11" fmla="*/ 1 h 158"/>
                <a:gd name="T12" fmla="*/ 0 w 158"/>
                <a:gd name="T13" fmla="*/ 1 h 158"/>
                <a:gd name="T14" fmla="*/ 0 w 158"/>
                <a:gd name="T15" fmla="*/ 1 h 158"/>
                <a:gd name="T16" fmla="*/ 0 w 158"/>
                <a:gd name="T17" fmla="*/ 1 h 158"/>
                <a:gd name="T18" fmla="*/ 0 w 158"/>
                <a:gd name="T19" fmla="*/ 1 h 158"/>
                <a:gd name="T20" fmla="*/ 0 w 158"/>
                <a:gd name="T21" fmla="*/ 1 h 158"/>
                <a:gd name="T22" fmla="*/ 0 w 158"/>
                <a:gd name="T23" fmla="*/ 1 h 158"/>
                <a:gd name="T24" fmla="*/ 0 w 158"/>
                <a:gd name="T25" fmla="*/ 1 h 158"/>
                <a:gd name="T26" fmla="*/ 0 w 158"/>
                <a:gd name="T27" fmla="*/ 1 h 158"/>
                <a:gd name="T28" fmla="*/ 0 w 158"/>
                <a:gd name="T29" fmla="*/ 1 h 158"/>
                <a:gd name="T30" fmla="*/ 0 w 158"/>
                <a:gd name="T31" fmla="*/ 1 h 158"/>
                <a:gd name="T32" fmla="*/ 0 w 158"/>
                <a:gd name="T33" fmla="*/ 1 h 158"/>
                <a:gd name="T34" fmla="*/ 0 w 158"/>
                <a:gd name="T35" fmla="*/ 1 h 158"/>
                <a:gd name="T36" fmla="*/ 0 w 158"/>
                <a:gd name="T37" fmla="*/ 1 h 158"/>
                <a:gd name="T38" fmla="*/ 0 w 158"/>
                <a:gd name="T39" fmla="*/ 1 h 158"/>
                <a:gd name="T40" fmla="*/ 0 w 158"/>
                <a:gd name="T41" fmla="*/ 1 h 158"/>
                <a:gd name="T42" fmla="*/ 0 w 158"/>
                <a:gd name="T43" fmla="*/ 1 h 158"/>
                <a:gd name="T44" fmla="*/ 0 w 158"/>
                <a:gd name="T45" fmla="*/ 1 h 158"/>
                <a:gd name="T46" fmla="*/ 0 w 158"/>
                <a:gd name="T47" fmla="*/ 1 h 158"/>
                <a:gd name="T48" fmla="*/ 0 w 158"/>
                <a:gd name="T49" fmla="*/ 1 h 158"/>
                <a:gd name="T50" fmla="*/ 0 w 158"/>
                <a:gd name="T51" fmla="*/ 1 h 158"/>
                <a:gd name="T52" fmla="*/ 0 w 158"/>
                <a:gd name="T53" fmla="*/ 1 h 158"/>
                <a:gd name="T54" fmla="*/ 0 w 158"/>
                <a:gd name="T55" fmla="*/ 1 h 158"/>
                <a:gd name="T56" fmla="*/ 0 w 158"/>
                <a:gd name="T57" fmla="*/ 1 h 158"/>
                <a:gd name="T58" fmla="*/ 0 w 158"/>
                <a:gd name="T59" fmla="*/ 1 h 158"/>
                <a:gd name="T60" fmla="*/ 0 w 158"/>
                <a:gd name="T61" fmla="*/ 0 h 158"/>
                <a:gd name="T62" fmla="*/ 0 w 158"/>
                <a:gd name="T63" fmla="*/ 0 h 158"/>
                <a:gd name="T64" fmla="*/ 0 w 158"/>
                <a:gd name="T65" fmla="*/ 1 h 158"/>
                <a:gd name="T66" fmla="*/ 0 w 158"/>
                <a:gd name="T67" fmla="*/ 1 h 158"/>
                <a:gd name="T68" fmla="*/ 0 w 158"/>
                <a:gd name="T69" fmla="*/ 1 h 158"/>
                <a:gd name="T70" fmla="*/ 0 w 158"/>
                <a:gd name="T71" fmla="*/ 1 h 158"/>
                <a:gd name="T72" fmla="*/ 0 w 158"/>
                <a:gd name="T73" fmla="*/ 1 h 158"/>
                <a:gd name="T74" fmla="*/ 0 w 158"/>
                <a:gd name="T75" fmla="*/ 1 h 158"/>
                <a:gd name="T76" fmla="*/ 0 w 158"/>
                <a:gd name="T77" fmla="*/ 1 h 158"/>
                <a:gd name="T78" fmla="*/ 0 w 158"/>
                <a:gd name="T79" fmla="*/ 1 h 158"/>
                <a:gd name="T80" fmla="*/ 0 w 158"/>
                <a:gd name="T81" fmla="*/ 1 h 15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8"/>
                <a:gd name="T124" fmla="*/ 0 h 158"/>
                <a:gd name="T125" fmla="*/ 158 w 158"/>
                <a:gd name="T126" fmla="*/ 158 h 15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8" h="158">
                  <a:moveTo>
                    <a:pt x="133" y="52"/>
                  </a:moveTo>
                  <a:lnTo>
                    <a:pt x="139" y="68"/>
                  </a:lnTo>
                  <a:lnTo>
                    <a:pt x="137" y="83"/>
                  </a:lnTo>
                  <a:lnTo>
                    <a:pt x="127" y="95"/>
                  </a:lnTo>
                  <a:lnTo>
                    <a:pt x="113" y="106"/>
                  </a:lnTo>
                  <a:lnTo>
                    <a:pt x="95" y="116"/>
                  </a:lnTo>
                  <a:lnTo>
                    <a:pt x="75" y="126"/>
                  </a:lnTo>
                  <a:lnTo>
                    <a:pt x="55" y="135"/>
                  </a:lnTo>
                  <a:lnTo>
                    <a:pt x="37" y="144"/>
                  </a:lnTo>
                  <a:lnTo>
                    <a:pt x="34" y="147"/>
                  </a:lnTo>
                  <a:lnTo>
                    <a:pt x="33" y="149"/>
                  </a:lnTo>
                  <a:lnTo>
                    <a:pt x="33" y="152"/>
                  </a:lnTo>
                  <a:lnTo>
                    <a:pt x="34" y="155"/>
                  </a:lnTo>
                  <a:lnTo>
                    <a:pt x="39" y="157"/>
                  </a:lnTo>
                  <a:lnTo>
                    <a:pt x="43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74" y="148"/>
                  </a:lnTo>
                  <a:lnTo>
                    <a:pt x="95" y="138"/>
                  </a:lnTo>
                  <a:lnTo>
                    <a:pt x="116" y="127"/>
                  </a:lnTo>
                  <a:lnTo>
                    <a:pt x="135" y="114"/>
                  </a:lnTo>
                  <a:lnTo>
                    <a:pt x="148" y="100"/>
                  </a:lnTo>
                  <a:lnTo>
                    <a:pt x="156" y="84"/>
                  </a:lnTo>
                  <a:lnTo>
                    <a:pt x="158" y="67"/>
                  </a:lnTo>
                  <a:lnTo>
                    <a:pt x="152" y="49"/>
                  </a:lnTo>
                  <a:lnTo>
                    <a:pt x="139" y="35"/>
                  </a:lnTo>
                  <a:lnTo>
                    <a:pt x="120" y="23"/>
                  </a:lnTo>
                  <a:lnTo>
                    <a:pt x="97" y="14"/>
                  </a:lnTo>
                  <a:lnTo>
                    <a:pt x="71" y="7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4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6" y="17"/>
                  </a:lnTo>
                  <a:lnTo>
                    <a:pt x="75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3" y="41"/>
                  </a:lnTo>
                  <a:lnTo>
                    <a:pt x="133" y="5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597" name="Freeform 52"/>
            <p:cNvSpPr/>
            <p:nvPr/>
          </p:nvSpPr>
          <p:spPr bwMode="auto">
            <a:xfrm>
              <a:off x="1232" y="2211"/>
              <a:ext cx="133" cy="166"/>
            </a:xfrm>
            <a:custGeom>
              <a:avLst/>
              <a:gdLst>
                <a:gd name="T0" fmla="*/ 0 w 399"/>
                <a:gd name="T1" fmla="*/ 1 h 331"/>
                <a:gd name="T2" fmla="*/ 0 w 399"/>
                <a:gd name="T3" fmla="*/ 1 h 331"/>
                <a:gd name="T4" fmla="*/ 0 w 399"/>
                <a:gd name="T5" fmla="*/ 1 h 331"/>
                <a:gd name="T6" fmla="*/ 0 w 399"/>
                <a:gd name="T7" fmla="*/ 1 h 331"/>
                <a:gd name="T8" fmla="*/ 0 w 399"/>
                <a:gd name="T9" fmla="*/ 1 h 331"/>
                <a:gd name="T10" fmla="*/ 0 w 399"/>
                <a:gd name="T11" fmla="*/ 1 h 331"/>
                <a:gd name="T12" fmla="*/ 0 w 399"/>
                <a:gd name="T13" fmla="*/ 1 h 331"/>
                <a:gd name="T14" fmla="*/ 0 w 399"/>
                <a:gd name="T15" fmla="*/ 1 h 331"/>
                <a:gd name="T16" fmla="*/ 0 w 399"/>
                <a:gd name="T17" fmla="*/ 1 h 331"/>
                <a:gd name="T18" fmla="*/ 0 w 399"/>
                <a:gd name="T19" fmla="*/ 1 h 331"/>
                <a:gd name="T20" fmla="*/ 0 w 399"/>
                <a:gd name="T21" fmla="*/ 1 h 331"/>
                <a:gd name="T22" fmla="*/ 0 w 399"/>
                <a:gd name="T23" fmla="*/ 1 h 331"/>
                <a:gd name="T24" fmla="*/ 0 w 399"/>
                <a:gd name="T25" fmla="*/ 1 h 331"/>
                <a:gd name="T26" fmla="*/ 0 w 399"/>
                <a:gd name="T27" fmla="*/ 1 h 331"/>
                <a:gd name="T28" fmla="*/ 0 w 399"/>
                <a:gd name="T29" fmla="*/ 1 h 331"/>
                <a:gd name="T30" fmla="*/ 0 w 399"/>
                <a:gd name="T31" fmla="*/ 1 h 331"/>
                <a:gd name="T32" fmla="*/ 0 w 399"/>
                <a:gd name="T33" fmla="*/ 1 h 331"/>
                <a:gd name="T34" fmla="*/ 0 w 399"/>
                <a:gd name="T35" fmla="*/ 1 h 331"/>
                <a:gd name="T36" fmla="*/ 0 w 399"/>
                <a:gd name="T37" fmla="*/ 1 h 331"/>
                <a:gd name="T38" fmla="*/ 0 w 399"/>
                <a:gd name="T39" fmla="*/ 1 h 331"/>
                <a:gd name="T40" fmla="*/ 0 w 399"/>
                <a:gd name="T41" fmla="*/ 1 h 331"/>
                <a:gd name="T42" fmla="*/ 0 w 399"/>
                <a:gd name="T43" fmla="*/ 1 h 331"/>
                <a:gd name="T44" fmla="*/ 0 w 399"/>
                <a:gd name="T45" fmla="*/ 1 h 331"/>
                <a:gd name="T46" fmla="*/ 0 w 399"/>
                <a:gd name="T47" fmla="*/ 1 h 331"/>
                <a:gd name="T48" fmla="*/ 0 w 399"/>
                <a:gd name="T49" fmla="*/ 1 h 331"/>
                <a:gd name="T50" fmla="*/ 0 w 399"/>
                <a:gd name="T51" fmla="*/ 1 h 331"/>
                <a:gd name="T52" fmla="*/ 0 w 399"/>
                <a:gd name="T53" fmla="*/ 1 h 331"/>
                <a:gd name="T54" fmla="*/ 0 w 399"/>
                <a:gd name="T55" fmla="*/ 1 h 331"/>
                <a:gd name="T56" fmla="*/ 0 w 399"/>
                <a:gd name="T57" fmla="*/ 1 h 331"/>
                <a:gd name="T58" fmla="*/ 0 w 399"/>
                <a:gd name="T59" fmla="*/ 1 h 331"/>
                <a:gd name="T60" fmla="*/ 0 w 399"/>
                <a:gd name="T61" fmla="*/ 1 h 331"/>
                <a:gd name="T62" fmla="*/ 0 w 399"/>
                <a:gd name="T63" fmla="*/ 1 h 331"/>
                <a:gd name="T64" fmla="*/ 0 w 399"/>
                <a:gd name="T65" fmla="*/ 1 h 331"/>
                <a:gd name="T66" fmla="*/ 0 w 399"/>
                <a:gd name="T67" fmla="*/ 1 h 331"/>
                <a:gd name="T68" fmla="*/ 0 w 399"/>
                <a:gd name="T69" fmla="*/ 1 h 331"/>
                <a:gd name="T70" fmla="*/ 0 w 399"/>
                <a:gd name="T71" fmla="*/ 1 h 331"/>
                <a:gd name="T72" fmla="*/ 0 w 399"/>
                <a:gd name="T73" fmla="*/ 1 h 331"/>
                <a:gd name="T74" fmla="*/ 0 w 399"/>
                <a:gd name="T75" fmla="*/ 1 h 331"/>
                <a:gd name="T76" fmla="*/ 0 w 399"/>
                <a:gd name="T77" fmla="*/ 1 h 331"/>
                <a:gd name="T78" fmla="*/ 0 w 399"/>
                <a:gd name="T79" fmla="*/ 1 h 331"/>
                <a:gd name="T80" fmla="*/ 0 w 399"/>
                <a:gd name="T81" fmla="*/ 0 h 331"/>
                <a:gd name="T82" fmla="*/ 0 w 399"/>
                <a:gd name="T83" fmla="*/ 1 h 331"/>
                <a:gd name="T84" fmla="*/ 0 w 399"/>
                <a:gd name="T85" fmla="*/ 1 h 331"/>
                <a:gd name="T86" fmla="*/ 0 w 399"/>
                <a:gd name="T87" fmla="*/ 1 h 3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1"/>
                <a:gd name="T134" fmla="*/ 399 w 399"/>
                <a:gd name="T135" fmla="*/ 331 h 3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1">
                  <a:moveTo>
                    <a:pt x="155" y="44"/>
                  </a:moveTo>
                  <a:lnTo>
                    <a:pt x="124" y="62"/>
                  </a:lnTo>
                  <a:lnTo>
                    <a:pt x="94" y="80"/>
                  </a:lnTo>
                  <a:lnTo>
                    <a:pt x="66" y="101"/>
                  </a:lnTo>
                  <a:lnTo>
                    <a:pt x="42" y="123"/>
                  </a:lnTo>
                  <a:lnTo>
                    <a:pt x="21" y="146"/>
                  </a:lnTo>
                  <a:lnTo>
                    <a:pt x="7" y="171"/>
                  </a:lnTo>
                  <a:lnTo>
                    <a:pt x="0" y="199"/>
                  </a:lnTo>
                  <a:lnTo>
                    <a:pt x="1" y="227"/>
                  </a:lnTo>
                  <a:lnTo>
                    <a:pt x="4" y="234"/>
                  </a:lnTo>
                  <a:lnTo>
                    <a:pt x="7" y="242"/>
                  </a:lnTo>
                  <a:lnTo>
                    <a:pt x="11" y="248"/>
                  </a:lnTo>
                  <a:lnTo>
                    <a:pt x="17" y="255"/>
                  </a:lnTo>
                  <a:lnTo>
                    <a:pt x="24" y="261"/>
                  </a:lnTo>
                  <a:lnTo>
                    <a:pt x="33" y="267"/>
                  </a:lnTo>
                  <a:lnTo>
                    <a:pt x="40" y="272"/>
                  </a:lnTo>
                  <a:lnTo>
                    <a:pt x="50" y="276"/>
                  </a:lnTo>
                  <a:lnTo>
                    <a:pt x="69" y="284"/>
                  </a:lnTo>
                  <a:lnTo>
                    <a:pt x="88" y="291"/>
                  </a:lnTo>
                  <a:lnTo>
                    <a:pt x="107" y="297"/>
                  </a:lnTo>
                  <a:lnTo>
                    <a:pt x="127" y="302"/>
                  </a:lnTo>
                  <a:lnTo>
                    <a:pt x="148" y="307"/>
                  </a:lnTo>
                  <a:lnTo>
                    <a:pt x="168" y="311"/>
                  </a:lnTo>
                  <a:lnTo>
                    <a:pt x="188" y="315"/>
                  </a:lnTo>
                  <a:lnTo>
                    <a:pt x="209" y="318"/>
                  </a:lnTo>
                  <a:lnTo>
                    <a:pt x="230" y="321"/>
                  </a:lnTo>
                  <a:lnTo>
                    <a:pt x="251" y="323"/>
                  </a:lnTo>
                  <a:lnTo>
                    <a:pt x="272" y="325"/>
                  </a:lnTo>
                  <a:lnTo>
                    <a:pt x="294" y="327"/>
                  </a:lnTo>
                  <a:lnTo>
                    <a:pt x="315" y="328"/>
                  </a:lnTo>
                  <a:lnTo>
                    <a:pt x="336" y="329"/>
                  </a:lnTo>
                  <a:lnTo>
                    <a:pt x="358" y="330"/>
                  </a:lnTo>
                  <a:lnTo>
                    <a:pt x="378" y="331"/>
                  </a:lnTo>
                  <a:lnTo>
                    <a:pt x="386" y="331"/>
                  </a:lnTo>
                  <a:lnTo>
                    <a:pt x="391" y="329"/>
                  </a:lnTo>
                  <a:lnTo>
                    <a:pt x="396" y="325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3" y="307"/>
                  </a:lnTo>
                  <a:lnTo>
                    <a:pt x="364" y="304"/>
                  </a:lnTo>
                  <a:lnTo>
                    <a:pt x="345" y="302"/>
                  </a:lnTo>
                  <a:lnTo>
                    <a:pt x="326" y="299"/>
                  </a:lnTo>
                  <a:lnTo>
                    <a:pt x="306" y="297"/>
                  </a:lnTo>
                  <a:lnTo>
                    <a:pt x="287" y="295"/>
                  </a:lnTo>
                  <a:lnTo>
                    <a:pt x="268" y="293"/>
                  </a:lnTo>
                  <a:lnTo>
                    <a:pt x="248" y="291"/>
                  </a:lnTo>
                  <a:lnTo>
                    <a:pt x="229" y="288"/>
                  </a:lnTo>
                  <a:lnTo>
                    <a:pt x="210" y="286"/>
                  </a:lnTo>
                  <a:lnTo>
                    <a:pt x="191" y="283"/>
                  </a:lnTo>
                  <a:lnTo>
                    <a:pt x="172" y="279"/>
                  </a:lnTo>
                  <a:lnTo>
                    <a:pt x="153" y="276"/>
                  </a:lnTo>
                  <a:lnTo>
                    <a:pt x="136" y="271"/>
                  </a:lnTo>
                  <a:lnTo>
                    <a:pt x="117" y="266"/>
                  </a:lnTo>
                  <a:lnTo>
                    <a:pt x="100" y="261"/>
                  </a:lnTo>
                  <a:lnTo>
                    <a:pt x="82" y="254"/>
                  </a:lnTo>
                  <a:lnTo>
                    <a:pt x="68" y="247"/>
                  </a:lnTo>
                  <a:lnTo>
                    <a:pt x="56" y="238"/>
                  </a:lnTo>
                  <a:lnTo>
                    <a:pt x="48" y="228"/>
                  </a:lnTo>
                  <a:lnTo>
                    <a:pt x="43" y="216"/>
                  </a:lnTo>
                  <a:lnTo>
                    <a:pt x="42" y="204"/>
                  </a:lnTo>
                  <a:lnTo>
                    <a:pt x="43" y="189"/>
                  </a:lnTo>
                  <a:lnTo>
                    <a:pt x="48" y="175"/>
                  </a:lnTo>
                  <a:lnTo>
                    <a:pt x="53" y="164"/>
                  </a:lnTo>
                  <a:lnTo>
                    <a:pt x="64" y="149"/>
                  </a:lnTo>
                  <a:lnTo>
                    <a:pt x="75" y="134"/>
                  </a:lnTo>
                  <a:lnTo>
                    <a:pt x="88" y="121"/>
                  </a:lnTo>
                  <a:lnTo>
                    <a:pt x="103" y="109"/>
                  </a:lnTo>
                  <a:lnTo>
                    <a:pt x="117" y="97"/>
                  </a:lnTo>
                  <a:lnTo>
                    <a:pt x="133" y="85"/>
                  </a:lnTo>
                  <a:lnTo>
                    <a:pt x="152" y="73"/>
                  </a:lnTo>
                  <a:lnTo>
                    <a:pt x="171" y="61"/>
                  </a:lnTo>
                  <a:lnTo>
                    <a:pt x="190" y="51"/>
                  </a:lnTo>
                  <a:lnTo>
                    <a:pt x="214" y="42"/>
                  </a:lnTo>
                  <a:lnTo>
                    <a:pt x="242" y="33"/>
                  </a:lnTo>
                  <a:lnTo>
                    <a:pt x="270" y="25"/>
                  </a:lnTo>
                  <a:lnTo>
                    <a:pt x="294" y="18"/>
                  </a:lnTo>
                  <a:lnTo>
                    <a:pt x="315" y="12"/>
                  </a:lnTo>
                  <a:lnTo>
                    <a:pt x="328" y="6"/>
                  </a:lnTo>
                  <a:lnTo>
                    <a:pt x="332" y="2"/>
                  </a:lnTo>
                  <a:lnTo>
                    <a:pt x="317" y="0"/>
                  </a:lnTo>
                  <a:lnTo>
                    <a:pt x="297" y="1"/>
                  </a:lnTo>
                  <a:lnTo>
                    <a:pt x="274" y="4"/>
                  </a:lnTo>
                  <a:lnTo>
                    <a:pt x="249" y="9"/>
                  </a:lnTo>
                  <a:lnTo>
                    <a:pt x="223" y="16"/>
                  </a:lnTo>
                  <a:lnTo>
                    <a:pt x="198" y="24"/>
                  </a:lnTo>
                  <a:lnTo>
                    <a:pt x="175" y="33"/>
                  </a:lnTo>
                  <a:lnTo>
                    <a:pt x="155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598" name="Freeform 53"/>
            <p:cNvSpPr/>
            <p:nvPr/>
          </p:nvSpPr>
          <p:spPr bwMode="auto">
            <a:xfrm>
              <a:off x="1419" y="2206"/>
              <a:ext cx="116" cy="110"/>
            </a:xfrm>
            <a:custGeom>
              <a:avLst/>
              <a:gdLst>
                <a:gd name="T0" fmla="*/ 0 w 350"/>
                <a:gd name="T1" fmla="*/ 0 h 221"/>
                <a:gd name="T2" fmla="*/ 0 w 350"/>
                <a:gd name="T3" fmla="*/ 0 h 221"/>
                <a:gd name="T4" fmla="*/ 0 w 350"/>
                <a:gd name="T5" fmla="*/ 0 h 221"/>
                <a:gd name="T6" fmla="*/ 0 w 350"/>
                <a:gd name="T7" fmla="*/ 0 h 221"/>
                <a:gd name="T8" fmla="*/ 0 w 350"/>
                <a:gd name="T9" fmla="*/ 0 h 221"/>
                <a:gd name="T10" fmla="*/ 0 w 350"/>
                <a:gd name="T11" fmla="*/ 0 h 221"/>
                <a:gd name="T12" fmla="*/ 0 w 350"/>
                <a:gd name="T13" fmla="*/ 0 h 221"/>
                <a:gd name="T14" fmla="*/ 0 w 350"/>
                <a:gd name="T15" fmla="*/ 0 h 221"/>
                <a:gd name="T16" fmla="*/ 0 w 350"/>
                <a:gd name="T17" fmla="*/ 0 h 221"/>
                <a:gd name="T18" fmla="*/ 0 w 350"/>
                <a:gd name="T19" fmla="*/ 0 h 221"/>
                <a:gd name="T20" fmla="*/ 0 w 350"/>
                <a:gd name="T21" fmla="*/ 0 h 221"/>
                <a:gd name="T22" fmla="*/ 0 w 350"/>
                <a:gd name="T23" fmla="*/ 0 h 221"/>
                <a:gd name="T24" fmla="*/ 0 w 350"/>
                <a:gd name="T25" fmla="*/ 0 h 221"/>
                <a:gd name="T26" fmla="*/ 0 w 350"/>
                <a:gd name="T27" fmla="*/ 0 h 221"/>
                <a:gd name="T28" fmla="*/ 0 w 350"/>
                <a:gd name="T29" fmla="*/ 0 h 221"/>
                <a:gd name="T30" fmla="*/ 0 w 350"/>
                <a:gd name="T31" fmla="*/ 0 h 221"/>
                <a:gd name="T32" fmla="*/ 0 w 350"/>
                <a:gd name="T33" fmla="*/ 0 h 221"/>
                <a:gd name="T34" fmla="*/ 0 w 350"/>
                <a:gd name="T35" fmla="*/ 0 h 221"/>
                <a:gd name="T36" fmla="*/ 0 w 350"/>
                <a:gd name="T37" fmla="*/ 0 h 221"/>
                <a:gd name="T38" fmla="*/ 0 w 350"/>
                <a:gd name="T39" fmla="*/ 0 h 221"/>
                <a:gd name="T40" fmla="*/ 0 w 350"/>
                <a:gd name="T41" fmla="*/ 0 h 221"/>
                <a:gd name="T42" fmla="*/ 0 w 350"/>
                <a:gd name="T43" fmla="*/ 0 h 221"/>
                <a:gd name="T44" fmla="*/ 0 w 350"/>
                <a:gd name="T45" fmla="*/ 0 h 221"/>
                <a:gd name="T46" fmla="*/ 0 w 350"/>
                <a:gd name="T47" fmla="*/ 0 h 221"/>
                <a:gd name="T48" fmla="*/ 0 w 350"/>
                <a:gd name="T49" fmla="*/ 0 h 221"/>
                <a:gd name="T50" fmla="*/ 0 w 350"/>
                <a:gd name="T51" fmla="*/ 0 h 221"/>
                <a:gd name="T52" fmla="*/ 0 w 350"/>
                <a:gd name="T53" fmla="*/ 0 h 221"/>
                <a:gd name="T54" fmla="*/ 0 w 350"/>
                <a:gd name="T55" fmla="*/ 0 h 221"/>
                <a:gd name="T56" fmla="*/ 0 w 350"/>
                <a:gd name="T57" fmla="*/ 0 h 221"/>
                <a:gd name="T58" fmla="*/ 0 w 350"/>
                <a:gd name="T59" fmla="*/ 0 h 221"/>
                <a:gd name="T60" fmla="*/ 0 w 350"/>
                <a:gd name="T61" fmla="*/ 0 h 221"/>
                <a:gd name="T62" fmla="*/ 0 w 350"/>
                <a:gd name="T63" fmla="*/ 0 h 221"/>
                <a:gd name="T64" fmla="*/ 0 w 350"/>
                <a:gd name="T65" fmla="*/ 0 h 221"/>
                <a:gd name="T66" fmla="*/ 0 w 350"/>
                <a:gd name="T67" fmla="*/ 0 h 221"/>
                <a:gd name="T68" fmla="*/ 0 w 350"/>
                <a:gd name="T69" fmla="*/ 0 h 221"/>
                <a:gd name="T70" fmla="*/ 0 w 350"/>
                <a:gd name="T71" fmla="*/ 0 h 221"/>
                <a:gd name="T72" fmla="*/ 0 w 350"/>
                <a:gd name="T73" fmla="*/ 0 h 221"/>
                <a:gd name="T74" fmla="*/ 0 w 350"/>
                <a:gd name="T75" fmla="*/ 0 h 221"/>
                <a:gd name="T76" fmla="*/ 0 w 350"/>
                <a:gd name="T77" fmla="*/ 0 h 221"/>
                <a:gd name="T78" fmla="*/ 0 w 350"/>
                <a:gd name="T79" fmla="*/ 0 h 221"/>
                <a:gd name="T80" fmla="*/ 0 w 350"/>
                <a:gd name="T81" fmla="*/ 0 h 221"/>
                <a:gd name="T82" fmla="*/ 0 w 350"/>
                <a:gd name="T83" fmla="*/ 0 h 221"/>
                <a:gd name="T84" fmla="*/ 0 w 350"/>
                <a:gd name="T85" fmla="*/ 0 h 221"/>
                <a:gd name="T86" fmla="*/ 0 w 350"/>
                <a:gd name="T87" fmla="*/ 0 h 221"/>
                <a:gd name="T88" fmla="*/ 0 w 350"/>
                <a:gd name="T89" fmla="*/ 0 h 221"/>
                <a:gd name="T90" fmla="*/ 0 w 350"/>
                <a:gd name="T91" fmla="*/ 0 h 221"/>
                <a:gd name="T92" fmla="*/ 0 w 350"/>
                <a:gd name="T93" fmla="*/ 0 h 221"/>
                <a:gd name="T94" fmla="*/ 0 w 350"/>
                <a:gd name="T95" fmla="*/ 0 h 221"/>
                <a:gd name="T96" fmla="*/ 0 w 350"/>
                <a:gd name="T97" fmla="*/ 0 h 221"/>
                <a:gd name="T98" fmla="*/ 0 w 350"/>
                <a:gd name="T99" fmla="*/ 0 h 221"/>
                <a:gd name="T100" fmla="*/ 0 w 350"/>
                <a:gd name="T101" fmla="*/ 0 h 221"/>
                <a:gd name="T102" fmla="*/ 0 w 350"/>
                <a:gd name="T103" fmla="*/ 0 h 221"/>
                <a:gd name="T104" fmla="*/ 0 w 350"/>
                <a:gd name="T105" fmla="*/ 0 h 221"/>
                <a:gd name="T106" fmla="*/ 0 w 350"/>
                <a:gd name="T107" fmla="*/ 0 h 221"/>
                <a:gd name="T108" fmla="*/ 0 w 350"/>
                <a:gd name="T109" fmla="*/ 0 h 221"/>
                <a:gd name="T110" fmla="*/ 0 w 350"/>
                <a:gd name="T111" fmla="*/ 0 h 221"/>
                <a:gd name="T112" fmla="*/ 0 w 350"/>
                <a:gd name="T113" fmla="*/ 0 h 221"/>
                <a:gd name="T114" fmla="*/ 0 w 350"/>
                <a:gd name="T115" fmla="*/ 0 h 221"/>
                <a:gd name="T116" fmla="*/ 0 w 350"/>
                <a:gd name="T117" fmla="*/ 0 h 221"/>
                <a:gd name="T118" fmla="*/ 0 w 350"/>
                <a:gd name="T119" fmla="*/ 0 h 221"/>
                <a:gd name="T120" fmla="*/ 0 w 350"/>
                <a:gd name="T121" fmla="*/ 0 h 2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0"/>
                <a:gd name="T184" fmla="*/ 0 h 221"/>
                <a:gd name="T185" fmla="*/ 350 w 350"/>
                <a:gd name="T186" fmla="*/ 221 h 2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0" h="221">
                  <a:moveTo>
                    <a:pt x="290" y="68"/>
                  </a:moveTo>
                  <a:lnTo>
                    <a:pt x="306" y="80"/>
                  </a:lnTo>
                  <a:lnTo>
                    <a:pt x="316" y="94"/>
                  </a:lnTo>
                  <a:lnTo>
                    <a:pt x="321" y="109"/>
                  </a:lnTo>
                  <a:lnTo>
                    <a:pt x="321" y="125"/>
                  </a:lnTo>
                  <a:lnTo>
                    <a:pt x="318" y="138"/>
                  </a:lnTo>
                  <a:lnTo>
                    <a:pt x="312" y="149"/>
                  </a:lnTo>
                  <a:lnTo>
                    <a:pt x="302" y="160"/>
                  </a:lnTo>
                  <a:lnTo>
                    <a:pt x="292" y="169"/>
                  </a:lnTo>
                  <a:lnTo>
                    <a:pt x="279" y="179"/>
                  </a:lnTo>
                  <a:lnTo>
                    <a:pt x="266" y="187"/>
                  </a:lnTo>
                  <a:lnTo>
                    <a:pt x="253" y="196"/>
                  </a:lnTo>
                  <a:lnTo>
                    <a:pt x="240" y="205"/>
                  </a:lnTo>
                  <a:lnTo>
                    <a:pt x="237" y="209"/>
                  </a:lnTo>
                  <a:lnTo>
                    <a:pt x="237" y="212"/>
                  </a:lnTo>
                  <a:lnTo>
                    <a:pt x="237" y="215"/>
                  </a:lnTo>
                  <a:lnTo>
                    <a:pt x="240" y="218"/>
                  </a:lnTo>
                  <a:lnTo>
                    <a:pt x="244" y="220"/>
                  </a:lnTo>
                  <a:lnTo>
                    <a:pt x="250" y="221"/>
                  </a:lnTo>
                  <a:lnTo>
                    <a:pt x="254" y="220"/>
                  </a:lnTo>
                  <a:lnTo>
                    <a:pt x="258" y="218"/>
                  </a:lnTo>
                  <a:lnTo>
                    <a:pt x="287" y="204"/>
                  </a:lnTo>
                  <a:lnTo>
                    <a:pt x="312" y="187"/>
                  </a:lnTo>
                  <a:lnTo>
                    <a:pt x="331" y="168"/>
                  </a:lnTo>
                  <a:lnTo>
                    <a:pt x="344" y="146"/>
                  </a:lnTo>
                  <a:lnTo>
                    <a:pt x="350" y="124"/>
                  </a:lnTo>
                  <a:lnTo>
                    <a:pt x="347" y="101"/>
                  </a:lnTo>
                  <a:lnTo>
                    <a:pt x="335" y="80"/>
                  </a:lnTo>
                  <a:lnTo>
                    <a:pt x="312" y="61"/>
                  </a:lnTo>
                  <a:lnTo>
                    <a:pt x="295" y="50"/>
                  </a:lnTo>
                  <a:lnTo>
                    <a:pt x="274" y="42"/>
                  </a:lnTo>
                  <a:lnTo>
                    <a:pt x="253" y="34"/>
                  </a:lnTo>
                  <a:lnTo>
                    <a:pt x="228" y="27"/>
                  </a:lnTo>
                  <a:lnTo>
                    <a:pt x="203" y="20"/>
                  </a:lnTo>
                  <a:lnTo>
                    <a:pt x="179" y="15"/>
                  </a:lnTo>
                  <a:lnTo>
                    <a:pt x="152" y="11"/>
                  </a:lnTo>
                  <a:lnTo>
                    <a:pt x="128" y="7"/>
                  </a:lnTo>
                  <a:lnTo>
                    <a:pt x="103" y="4"/>
                  </a:lnTo>
                  <a:lnTo>
                    <a:pt x="81" y="2"/>
                  </a:lnTo>
                  <a:lnTo>
                    <a:pt x="60" y="0"/>
                  </a:lnTo>
                  <a:lnTo>
                    <a:pt x="42" y="0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29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1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4"/>
                  </a:lnTo>
                  <a:lnTo>
                    <a:pt x="219" y="39"/>
                  </a:lnTo>
                  <a:lnTo>
                    <a:pt x="238" y="45"/>
                  </a:lnTo>
                  <a:lnTo>
                    <a:pt x="257" y="53"/>
                  </a:lnTo>
                  <a:lnTo>
                    <a:pt x="274" y="60"/>
                  </a:lnTo>
                  <a:lnTo>
                    <a:pt x="290" y="68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599" name="Freeform 54"/>
            <p:cNvSpPr/>
            <p:nvPr/>
          </p:nvSpPr>
          <p:spPr bwMode="auto">
            <a:xfrm>
              <a:off x="1181" y="2256"/>
              <a:ext cx="48" cy="105"/>
            </a:xfrm>
            <a:custGeom>
              <a:avLst/>
              <a:gdLst>
                <a:gd name="T0" fmla="*/ 0 w 142"/>
                <a:gd name="T1" fmla="*/ 1 h 208"/>
                <a:gd name="T2" fmla="*/ 0 w 142"/>
                <a:gd name="T3" fmla="*/ 1 h 208"/>
                <a:gd name="T4" fmla="*/ 0 w 142"/>
                <a:gd name="T5" fmla="*/ 1 h 208"/>
                <a:gd name="T6" fmla="*/ 0 w 142"/>
                <a:gd name="T7" fmla="*/ 1 h 208"/>
                <a:gd name="T8" fmla="*/ 0 w 142"/>
                <a:gd name="T9" fmla="*/ 1 h 208"/>
                <a:gd name="T10" fmla="*/ 0 w 142"/>
                <a:gd name="T11" fmla="*/ 1 h 208"/>
                <a:gd name="T12" fmla="*/ 0 w 142"/>
                <a:gd name="T13" fmla="*/ 1 h 208"/>
                <a:gd name="T14" fmla="*/ 0 w 142"/>
                <a:gd name="T15" fmla="*/ 1 h 208"/>
                <a:gd name="T16" fmla="*/ 0 w 142"/>
                <a:gd name="T17" fmla="*/ 1 h 208"/>
                <a:gd name="T18" fmla="*/ 0 w 142"/>
                <a:gd name="T19" fmla="*/ 1 h 208"/>
                <a:gd name="T20" fmla="*/ 0 w 142"/>
                <a:gd name="T21" fmla="*/ 1 h 208"/>
                <a:gd name="T22" fmla="*/ 0 w 142"/>
                <a:gd name="T23" fmla="*/ 1 h 208"/>
                <a:gd name="T24" fmla="*/ 0 w 142"/>
                <a:gd name="T25" fmla="*/ 1 h 208"/>
                <a:gd name="T26" fmla="*/ 0 w 142"/>
                <a:gd name="T27" fmla="*/ 1 h 208"/>
                <a:gd name="T28" fmla="*/ 0 w 142"/>
                <a:gd name="T29" fmla="*/ 1 h 208"/>
                <a:gd name="T30" fmla="*/ 0 w 142"/>
                <a:gd name="T31" fmla="*/ 1 h 208"/>
                <a:gd name="T32" fmla="*/ 0 w 142"/>
                <a:gd name="T33" fmla="*/ 1 h 208"/>
                <a:gd name="T34" fmla="*/ 0 w 142"/>
                <a:gd name="T35" fmla="*/ 1 h 208"/>
                <a:gd name="T36" fmla="*/ 0 w 142"/>
                <a:gd name="T37" fmla="*/ 1 h 208"/>
                <a:gd name="T38" fmla="*/ 0 w 142"/>
                <a:gd name="T39" fmla="*/ 1 h 208"/>
                <a:gd name="T40" fmla="*/ 0 w 142"/>
                <a:gd name="T41" fmla="*/ 1 h 208"/>
                <a:gd name="T42" fmla="*/ 0 w 142"/>
                <a:gd name="T43" fmla="*/ 1 h 208"/>
                <a:gd name="T44" fmla="*/ 0 w 142"/>
                <a:gd name="T45" fmla="*/ 1 h 208"/>
                <a:gd name="T46" fmla="*/ 0 w 142"/>
                <a:gd name="T47" fmla="*/ 1 h 208"/>
                <a:gd name="T48" fmla="*/ 0 w 142"/>
                <a:gd name="T49" fmla="*/ 1 h 208"/>
                <a:gd name="T50" fmla="*/ 0 w 142"/>
                <a:gd name="T51" fmla="*/ 1 h 208"/>
                <a:gd name="T52" fmla="*/ 0 w 142"/>
                <a:gd name="T53" fmla="*/ 1 h 208"/>
                <a:gd name="T54" fmla="*/ 0 w 142"/>
                <a:gd name="T55" fmla="*/ 1 h 208"/>
                <a:gd name="T56" fmla="*/ 0 w 142"/>
                <a:gd name="T57" fmla="*/ 1 h 208"/>
                <a:gd name="T58" fmla="*/ 0 w 142"/>
                <a:gd name="T59" fmla="*/ 1 h 208"/>
                <a:gd name="T60" fmla="*/ 0 w 142"/>
                <a:gd name="T61" fmla="*/ 1 h 208"/>
                <a:gd name="T62" fmla="*/ 0 w 142"/>
                <a:gd name="T63" fmla="*/ 1 h 208"/>
                <a:gd name="T64" fmla="*/ 0 w 142"/>
                <a:gd name="T65" fmla="*/ 1 h 208"/>
                <a:gd name="T66" fmla="*/ 0 w 142"/>
                <a:gd name="T67" fmla="*/ 0 h 208"/>
                <a:gd name="T68" fmla="*/ 0 w 142"/>
                <a:gd name="T69" fmla="*/ 1 h 208"/>
                <a:gd name="T70" fmla="*/ 0 w 142"/>
                <a:gd name="T71" fmla="*/ 1 h 208"/>
                <a:gd name="T72" fmla="*/ 0 w 142"/>
                <a:gd name="T73" fmla="*/ 1 h 208"/>
                <a:gd name="T74" fmla="*/ 0 w 142"/>
                <a:gd name="T75" fmla="*/ 1 h 208"/>
                <a:gd name="T76" fmla="*/ 0 w 142"/>
                <a:gd name="T77" fmla="*/ 1 h 208"/>
                <a:gd name="T78" fmla="*/ 0 w 142"/>
                <a:gd name="T79" fmla="*/ 1 h 208"/>
                <a:gd name="T80" fmla="*/ 0 w 142"/>
                <a:gd name="T81" fmla="*/ 1 h 2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8"/>
                <a:gd name="T125" fmla="*/ 142 w 142"/>
                <a:gd name="T126" fmla="*/ 208 h 2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8">
                  <a:moveTo>
                    <a:pt x="0" y="114"/>
                  </a:moveTo>
                  <a:lnTo>
                    <a:pt x="0" y="131"/>
                  </a:lnTo>
                  <a:lnTo>
                    <a:pt x="6" y="147"/>
                  </a:lnTo>
                  <a:lnTo>
                    <a:pt x="16" y="162"/>
                  </a:lnTo>
                  <a:lnTo>
                    <a:pt x="30" y="175"/>
                  </a:lnTo>
                  <a:lnTo>
                    <a:pt x="48" y="186"/>
                  </a:lnTo>
                  <a:lnTo>
                    <a:pt x="68" y="196"/>
                  </a:lnTo>
                  <a:lnTo>
                    <a:pt x="91" y="203"/>
                  </a:lnTo>
                  <a:lnTo>
                    <a:pt x="114" y="207"/>
                  </a:lnTo>
                  <a:lnTo>
                    <a:pt x="122" y="208"/>
                  </a:lnTo>
                  <a:lnTo>
                    <a:pt x="129" y="206"/>
                  </a:lnTo>
                  <a:lnTo>
                    <a:pt x="135" y="203"/>
                  </a:lnTo>
                  <a:lnTo>
                    <a:pt x="138" y="199"/>
                  </a:lnTo>
                  <a:lnTo>
                    <a:pt x="138" y="194"/>
                  </a:lnTo>
                  <a:lnTo>
                    <a:pt x="136" y="189"/>
                  </a:lnTo>
                  <a:lnTo>
                    <a:pt x="132" y="185"/>
                  </a:lnTo>
                  <a:lnTo>
                    <a:pt x="125" y="183"/>
                  </a:lnTo>
                  <a:lnTo>
                    <a:pt x="101" y="177"/>
                  </a:lnTo>
                  <a:lnTo>
                    <a:pt x="80" y="169"/>
                  </a:lnTo>
                  <a:lnTo>
                    <a:pt x="62" y="158"/>
                  </a:lnTo>
                  <a:lnTo>
                    <a:pt x="49" y="146"/>
                  </a:lnTo>
                  <a:lnTo>
                    <a:pt x="40" y="131"/>
                  </a:lnTo>
                  <a:lnTo>
                    <a:pt x="36" y="115"/>
                  </a:lnTo>
                  <a:lnTo>
                    <a:pt x="36" y="97"/>
                  </a:lnTo>
                  <a:lnTo>
                    <a:pt x="43" y="79"/>
                  </a:lnTo>
                  <a:lnTo>
                    <a:pt x="52" y="66"/>
                  </a:lnTo>
                  <a:lnTo>
                    <a:pt x="64" y="54"/>
                  </a:lnTo>
                  <a:lnTo>
                    <a:pt x="77" y="43"/>
                  </a:lnTo>
                  <a:lnTo>
                    <a:pt x="91" y="33"/>
                  </a:lnTo>
                  <a:lnTo>
                    <a:pt x="104" y="24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69" y="31"/>
                  </a:lnTo>
                  <a:lnTo>
                    <a:pt x="46" y="50"/>
                  </a:lnTo>
                  <a:lnTo>
                    <a:pt x="24" y="70"/>
                  </a:lnTo>
                  <a:lnTo>
                    <a:pt x="9" y="92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00" name="Freeform 55"/>
            <p:cNvSpPr/>
            <p:nvPr/>
          </p:nvSpPr>
          <p:spPr bwMode="auto">
            <a:xfrm>
              <a:off x="1515" y="2198"/>
              <a:ext cx="101" cy="136"/>
            </a:xfrm>
            <a:custGeom>
              <a:avLst/>
              <a:gdLst>
                <a:gd name="T0" fmla="*/ 0 w 304"/>
                <a:gd name="T1" fmla="*/ 1 h 272"/>
                <a:gd name="T2" fmla="*/ 0 w 304"/>
                <a:gd name="T3" fmla="*/ 1 h 272"/>
                <a:gd name="T4" fmla="*/ 0 w 304"/>
                <a:gd name="T5" fmla="*/ 1 h 272"/>
                <a:gd name="T6" fmla="*/ 0 w 304"/>
                <a:gd name="T7" fmla="*/ 1 h 272"/>
                <a:gd name="T8" fmla="*/ 0 w 304"/>
                <a:gd name="T9" fmla="*/ 1 h 272"/>
                <a:gd name="T10" fmla="*/ 0 w 304"/>
                <a:gd name="T11" fmla="*/ 1 h 272"/>
                <a:gd name="T12" fmla="*/ 0 w 304"/>
                <a:gd name="T13" fmla="*/ 1 h 272"/>
                <a:gd name="T14" fmla="*/ 0 w 304"/>
                <a:gd name="T15" fmla="*/ 1 h 272"/>
                <a:gd name="T16" fmla="*/ 0 w 304"/>
                <a:gd name="T17" fmla="*/ 1 h 272"/>
                <a:gd name="T18" fmla="*/ 0 w 304"/>
                <a:gd name="T19" fmla="*/ 1 h 272"/>
                <a:gd name="T20" fmla="*/ 0 w 304"/>
                <a:gd name="T21" fmla="*/ 1 h 272"/>
                <a:gd name="T22" fmla="*/ 0 w 304"/>
                <a:gd name="T23" fmla="*/ 1 h 272"/>
                <a:gd name="T24" fmla="*/ 0 w 304"/>
                <a:gd name="T25" fmla="*/ 1 h 272"/>
                <a:gd name="T26" fmla="*/ 0 w 304"/>
                <a:gd name="T27" fmla="*/ 1 h 272"/>
                <a:gd name="T28" fmla="*/ 0 w 304"/>
                <a:gd name="T29" fmla="*/ 1 h 272"/>
                <a:gd name="T30" fmla="*/ 0 w 304"/>
                <a:gd name="T31" fmla="*/ 1 h 272"/>
                <a:gd name="T32" fmla="*/ 0 w 304"/>
                <a:gd name="T33" fmla="*/ 1 h 272"/>
                <a:gd name="T34" fmla="*/ 0 w 304"/>
                <a:gd name="T35" fmla="*/ 1 h 272"/>
                <a:gd name="T36" fmla="*/ 0 w 304"/>
                <a:gd name="T37" fmla="*/ 1 h 272"/>
                <a:gd name="T38" fmla="*/ 0 w 304"/>
                <a:gd name="T39" fmla="*/ 1 h 272"/>
                <a:gd name="T40" fmla="*/ 0 w 304"/>
                <a:gd name="T41" fmla="*/ 1 h 272"/>
                <a:gd name="T42" fmla="*/ 0 w 304"/>
                <a:gd name="T43" fmla="*/ 1 h 272"/>
                <a:gd name="T44" fmla="*/ 0 w 304"/>
                <a:gd name="T45" fmla="*/ 1 h 272"/>
                <a:gd name="T46" fmla="*/ 0 w 304"/>
                <a:gd name="T47" fmla="*/ 1 h 272"/>
                <a:gd name="T48" fmla="*/ 0 w 304"/>
                <a:gd name="T49" fmla="*/ 1 h 272"/>
                <a:gd name="T50" fmla="*/ 0 w 304"/>
                <a:gd name="T51" fmla="*/ 1 h 272"/>
                <a:gd name="T52" fmla="*/ 0 w 304"/>
                <a:gd name="T53" fmla="*/ 1 h 272"/>
                <a:gd name="T54" fmla="*/ 0 w 304"/>
                <a:gd name="T55" fmla="*/ 1 h 272"/>
                <a:gd name="T56" fmla="*/ 0 w 304"/>
                <a:gd name="T57" fmla="*/ 1 h 272"/>
                <a:gd name="T58" fmla="*/ 0 w 304"/>
                <a:gd name="T59" fmla="*/ 1 h 272"/>
                <a:gd name="T60" fmla="*/ 0 w 304"/>
                <a:gd name="T61" fmla="*/ 1 h 272"/>
                <a:gd name="T62" fmla="*/ 0 w 304"/>
                <a:gd name="T63" fmla="*/ 1 h 272"/>
                <a:gd name="T64" fmla="*/ 0 w 304"/>
                <a:gd name="T65" fmla="*/ 1 h 272"/>
                <a:gd name="T66" fmla="*/ 0 w 304"/>
                <a:gd name="T67" fmla="*/ 1 h 272"/>
                <a:gd name="T68" fmla="*/ 0 w 304"/>
                <a:gd name="T69" fmla="*/ 1 h 272"/>
                <a:gd name="T70" fmla="*/ 0 w 304"/>
                <a:gd name="T71" fmla="*/ 1 h 272"/>
                <a:gd name="T72" fmla="*/ 0 w 304"/>
                <a:gd name="T73" fmla="*/ 1 h 272"/>
                <a:gd name="T74" fmla="*/ 0 w 304"/>
                <a:gd name="T75" fmla="*/ 1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4"/>
                <a:gd name="T115" fmla="*/ 0 h 272"/>
                <a:gd name="T116" fmla="*/ 304 w 304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4" h="272">
                  <a:moveTo>
                    <a:pt x="246" y="102"/>
                  </a:moveTo>
                  <a:lnTo>
                    <a:pt x="257" y="109"/>
                  </a:lnTo>
                  <a:lnTo>
                    <a:pt x="265" y="117"/>
                  </a:lnTo>
                  <a:lnTo>
                    <a:pt x="271" y="126"/>
                  </a:lnTo>
                  <a:lnTo>
                    <a:pt x="277" y="135"/>
                  </a:lnTo>
                  <a:lnTo>
                    <a:pt x="278" y="144"/>
                  </a:lnTo>
                  <a:lnTo>
                    <a:pt x="278" y="154"/>
                  </a:lnTo>
                  <a:lnTo>
                    <a:pt x="274" y="164"/>
                  </a:lnTo>
                  <a:lnTo>
                    <a:pt x="268" y="173"/>
                  </a:lnTo>
                  <a:lnTo>
                    <a:pt x="258" y="183"/>
                  </a:lnTo>
                  <a:lnTo>
                    <a:pt x="246" y="192"/>
                  </a:lnTo>
                  <a:lnTo>
                    <a:pt x="233" y="200"/>
                  </a:lnTo>
                  <a:lnTo>
                    <a:pt x="219" y="208"/>
                  </a:lnTo>
                  <a:lnTo>
                    <a:pt x="206" y="215"/>
                  </a:lnTo>
                  <a:lnTo>
                    <a:pt x="191" y="224"/>
                  </a:lnTo>
                  <a:lnTo>
                    <a:pt x="177" y="232"/>
                  </a:lnTo>
                  <a:lnTo>
                    <a:pt x="164" y="241"/>
                  </a:lnTo>
                  <a:lnTo>
                    <a:pt x="159" y="244"/>
                  </a:lnTo>
                  <a:lnTo>
                    <a:pt x="157" y="248"/>
                  </a:lnTo>
                  <a:lnTo>
                    <a:pt x="154" y="252"/>
                  </a:lnTo>
                  <a:lnTo>
                    <a:pt x="151" y="256"/>
                  </a:lnTo>
                  <a:lnTo>
                    <a:pt x="149" y="260"/>
                  </a:lnTo>
                  <a:lnTo>
                    <a:pt x="149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7" y="272"/>
                  </a:lnTo>
                  <a:lnTo>
                    <a:pt x="172" y="271"/>
                  </a:lnTo>
                  <a:lnTo>
                    <a:pt x="177" y="268"/>
                  </a:lnTo>
                  <a:lnTo>
                    <a:pt x="191" y="257"/>
                  </a:lnTo>
                  <a:lnTo>
                    <a:pt x="207" y="246"/>
                  </a:lnTo>
                  <a:lnTo>
                    <a:pt x="223" y="236"/>
                  </a:lnTo>
                  <a:lnTo>
                    <a:pt x="241" y="226"/>
                  </a:lnTo>
                  <a:lnTo>
                    <a:pt x="257" y="215"/>
                  </a:lnTo>
                  <a:lnTo>
                    <a:pt x="271" y="204"/>
                  </a:lnTo>
                  <a:lnTo>
                    <a:pt x="286" y="192"/>
                  </a:lnTo>
                  <a:lnTo>
                    <a:pt x="296" y="179"/>
                  </a:lnTo>
                  <a:lnTo>
                    <a:pt x="303" y="164"/>
                  </a:lnTo>
                  <a:lnTo>
                    <a:pt x="304" y="149"/>
                  </a:lnTo>
                  <a:lnTo>
                    <a:pt x="300" y="134"/>
                  </a:lnTo>
                  <a:lnTo>
                    <a:pt x="293" y="120"/>
                  </a:lnTo>
                  <a:lnTo>
                    <a:pt x="281" y="106"/>
                  </a:lnTo>
                  <a:lnTo>
                    <a:pt x="267" y="94"/>
                  </a:lnTo>
                  <a:lnTo>
                    <a:pt x="249" y="83"/>
                  </a:lnTo>
                  <a:lnTo>
                    <a:pt x="232" y="73"/>
                  </a:lnTo>
                  <a:lnTo>
                    <a:pt x="219" y="65"/>
                  </a:lnTo>
                  <a:lnTo>
                    <a:pt x="204" y="59"/>
                  </a:lnTo>
                  <a:lnTo>
                    <a:pt x="188" y="52"/>
                  </a:lnTo>
                  <a:lnTo>
                    <a:pt x="172" y="45"/>
                  </a:lnTo>
                  <a:lnTo>
                    <a:pt x="157" y="38"/>
                  </a:lnTo>
                  <a:lnTo>
                    <a:pt x="139" y="31"/>
                  </a:lnTo>
                  <a:lnTo>
                    <a:pt x="122" y="25"/>
                  </a:lnTo>
                  <a:lnTo>
                    <a:pt x="106" y="19"/>
                  </a:lnTo>
                  <a:lnTo>
                    <a:pt x="90" y="14"/>
                  </a:lnTo>
                  <a:lnTo>
                    <a:pt x="74" y="9"/>
                  </a:lnTo>
                  <a:lnTo>
                    <a:pt x="58" y="6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3"/>
                  </a:lnTo>
                  <a:lnTo>
                    <a:pt x="10" y="5"/>
                  </a:lnTo>
                  <a:lnTo>
                    <a:pt x="22" y="8"/>
                  </a:lnTo>
                  <a:lnTo>
                    <a:pt x="35" y="12"/>
                  </a:lnTo>
                  <a:lnTo>
                    <a:pt x="48" y="16"/>
                  </a:lnTo>
                  <a:lnTo>
                    <a:pt x="64" y="21"/>
                  </a:lnTo>
                  <a:lnTo>
                    <a:pt x="80" y="26"/>
                  </a:lnTo>
                  <a:lnTo>
                    <a:pt x="97" y="32"/>
                  </a:lnTo>
                  <a:lnTo>
                    <a:pt x="114" y="38"/>
                  </a:lnTo>
                  <a:lnTo>
                    <a:pt x="132" y="45"/>
                  </a:lnTo>
                  <a:lnTo>
                    <a:pt x="149" y="52"/>
                  </a:lnTo>
                  <a:lnTo>
                    <a:pt x="167" y="60"/>
                  </a:lnTo>
                  <a:lnTo>
                    <a:pt x="184" y="69"/>
                  </a:lnTo>
                  <a:lnTo>
                    <a:pt x="201" y="77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01" name="Freeform 56"/>
            <p:cNvSpPr/>
            <p:nvPr/>
          </p:nvSpPr>
          <p:spPr bwMode="auto">
            <a:xfrm>
              <a:off x="1403" y="2357"/>
              <a:ext cx="34" cy="82"/>
            </a:xfrm>
            <a:custGeom>
              <a:avLst/>
              <a:gdLst>
                <a:gd name="T0" fmla="*/ 0 w 103"/>
                <a:gd name="T1" fmla="*/ 1 h 164"/>
                <a:gd name="T2" fmla="*/ 0 w 103"/>
                <a:gd name="T3" fmla="*/ 1 h 164"/>
                <a:gd name="T4" fmla="*/ 0 w 103"/>
                <a:gd name="T5" fmla="*/ 1 h 164"/>
                <a:gd name="T6" fmla="*/ 0 w 103"/>
                <a:gd name="T7" fmla="*/ 1 h 164"/>
                <a:gd name="T8" fmla="*/ 0 w 103"/>
                <a:gd name="T9" fmla="*/ 0 h 164"/>
                <a:gd name="T10" fmla="*/ 0 w 103"/>
                <a:gd name="T11" fmla="*/ 1 h 164"/>
                <a:gd name="T12" fmla="*/ 0 w 103"/>
                <a:gd name="T13" fmla="*/ 1 h 164"/>
                <a:gd name="T14" fmla="*/ 0 w 103"/>
                <a:gd name="T15" fmla="*/ 1 h 164"/>
                <a:gd name="T16" fmla="*/ 0 w 103"/>
                <a:gd name="T17" fmla="*/ 1 h 164"/>
                <a:gd name="T18" fmla="*/ 0 w 103"/>
                <a:gd name="T19" fmla="*/ 1 h 164"/>
                <a:gd name="T20" fmla="*/ 0 w 103"/>
                <a:gd name="T21" fmla="*/ 1 h 164"/>
                <a:gd name="T22" fmla="*/ 0 w 103"/>
                <a:gd name="T23" fmla="*/ 1 h 164"/>
                <a:gd name="T24" fmla="*/ 0 w 103"/>
                <a:gd name="T25" fmla="*/ 1 h 164"/>
                <a:gd name="T26" fmla="*/ 0 w 103"/>
                <a:gd name="T27" fmla="*/ 1 h 164"/>
                <a:gd name="T28" fmla="*/ 0 w 103"/>
                <a:gd name="T29" fmla="*/ 1 h 164"/>
                <a:gd name="T30" fmla="*/ 0 w 103"/>
                <a:gd name="T31" fmla="*/ 1 h 164"/>
                <a:gd name="T32" fmla="*/ 0 w 103"/>
                <a:gd name="T33" fmla="*/ 1 h 164"/>
                <a:gd name="T34" fmla="*/ 0 w 103"/>
                <a:gd name="T35" fmla="*/ 1 h 164"/>
                <a:gd name="T36" fmla="*/ 0 w 103"/>
                <a:gd name="T37" fmla="*/ 1 h 164"/>
                <a:gd name="T38" fmla="*/ 0 w 103"/>
                <a:gd name="T39" fmla="*/ 1 h 164"/>
                <a:gd name="T40" fmla="*/ 0 w 103"/>
                <a:gd name="T41" fmla="*/ 1 h 164"/>
                <a:gd name="T42" fmla="*/ 0 w 103"/>
                <a:gd name="T43" fmla="*/ 1 h 164"/>
                <a:gd name="T44" fmla="*/ 0 w 103"/>
                <a:gd name="T45" fmla="*/ 1 h 164"/>
                <a:gd name="T46" fmla="*/ 0 w 103"/>
                <a:gd name="T47" fmla="*/ 1 h 164"/>
                <a:gd name="T48" fmla="*/ 0 w 103"/>
                <a:gd name="T49" fmla="*/ 1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3"/>
                <a:gd name="T76" fmla="*/ 0 h 164"/>
                <a:gd name="T77" fmla="*/ 103 w 103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3" h="164">
                  <a:moveTo>
                    <a:pt x="39" y="12"/>
                  </a:moveTo>
                  <a:lnTo>
                    <a:pt x="37" y="7"/>
                  </a:lnTo>
                  <a:lnTo>
                    <a:pt x="32" y="3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8" y="37"/>
                  </a:lnTo>
                  <a:lnTo>
                    <a:pt x="19" y="63"/>
                  </a:lnTo>
                  <a:lnTo>
                    <a:pt x="34" y="88"/>
                  </a:lnTo>
                  <a:lnTo>
                    <a:pt x="51" y="112"/>
                  </a:lnTo>
                  <a:lnTo>
                    <a:pt x="68" y="133"/>
                  </a:lnTo>
                  <a:lnTo>
                    <a:pt x="84" y="150"/>
                  </a:lnTo>
                  <a:lnTo>
                    <a:pt x="96" y="161"/>
                  </a:lnTo>
                  <a:lnTo>
                    <a:pt x="103" y="164"/>
                  </a:lnTo>
                  <a:lnTo>
                    <a:pt x="100" y="153"/>
                  </a:lnTo>
                  <a:lnTo>
                    <a:pt x="93" y="139"/>
                  </a:lnTo>
                  <a:lnTo>
                    <a:pt x="84" y="121"/>
                  </a:lnTo>
                  <a:lnTo>
                    <a:pt x="74" y="100"/>
                  </a:lnTo>
                  <a:lnTo>
                    <a:pt x="64" y="78"/>
                  </a:lnTo>
                  <a:lnTo>
                    <a:pt x="54" y="55"/>
                  </a:lnTo>
                  <a:lnTo>
                    <a:pt x="45" y="33"/>
                  </a:lnTo>
                  <a:lnTo>
                    <a:pt x="3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02" name="Freeform 57"/>
            <p:cNvSpPr/>
            <p:nvPr/>
          </p:nvSpPr>
          <p:spPr bwMode="auto">
            <a:xfrm>
              <a:off x="1388" y="2313"/>
              <a:ext cx="18" cy="42"/>
            </a:xfrm>
            <a:custGeom>
              <a:avLst/>
              <a:gdLst>
                <a:gd name="T0" fmla="*/ 0 w 54"/>
                <a:gd name="T1" fmla="*/ 1 h 82"/>
                <a:gd name="T2" fmla="*/ 0 w 54"/>
                <a:gd name="T3" fmla="*/ 1 h 82"/>
                <a:gd name="T4" fmla="*/ 0 w 54"/>
                <a:gd name="T5" fmla="*/ 1 h 82"/>
                <a:gd name="T6" fmla="*/ 0 w 54"/>
                <a:gd name="T7" fmla="*/ 0 h 82"/>
                <a:gd name="T8" fmla="*/ 0 w 54"/>
                <a:gd name="T9" fmla="*/ 0 h 82"/>
                <a:gd name="T10" fmla="*/ 0 w 54"/>
                <a:gd name="T11" fmla="*/ 1 h 82"/>
                <a:gd name="T12" fmla="*/ 0 w 54"/>
                <a:gd name="T13" fmla="*/ 1 h 82"/>
                <a:gd name="T14" fmla="*/ 0 w 54"/>
                <a:gd name="T15" fmla="*/ 1 h 82"/>
                <a:gd name="T16" fmla="*/ 0 w 54"/>
                <a:gd name="T17" fmla="*/ 1 h 82"/>
                <a:gd name="T18" fmla="*/ 0 w 54"/>
                <a:gd name="T19" fmla="*/ 1 h 82"/>
                <a:gd name="T20" fmla="*/ 0 w 54"/>
                <a:gd name="T21" fmla="*/ 1 h 82"/>
                <a:gd name="T22" fmla="*/ 0 w 54"/>
                <a:gd name="T23" fmla="*/ 1 h 82"/>
                <a:gd name="T24" fmla="*/ 0 w 54"/>
                <a:gd name="T25" fmla="*/ 1 h 82"/>
                <a:gd name="T26" fmla="*/ 0 w 54"/>
                <a:gd name="T27" fmla="*/ 1 h 82"/>
                <a:gd name="T28" fmla="*/ 0 w 54"/>
                <a:gd name="T29" fmla="*/ 1 h 82"/>
                <a:gd name="T30" fmla="*/ 0 w 54"/>
                <a:gd name="T31" fmla="*/ 1 h 82"/>
                <a:gd name="T32" fmla="*/ 0 w 54"/>
                <a:gd name="T33" fmla="*/ 1 h 82"/>
                <a:gd name="T34" fmla="*/ 0 w 54"/>
                <a:gd name="T35" fmla="*/ 1 h 82"/>
                <a:gd name="T36" fmla="*/ 0 w 54"/>
                <a:gd name="T37" fmla="*/ 1 h 82"/>
                <a:gd name="T38" fmla="*/ 0 w 54"/>
                <a:gd name="T39" fmla="*/ 1 h 82"/>
                <a:gd name="T40" fmla="*/ 0 w 54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82"/>
                <a:gd name="T65" fmla="*/ 54 w 54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82">
                  <a:moveTo>
                    <a:pt x="28" y="9"/>
                  </a:moveTo>
                  <a:lnTo>
                    <a:pt x="26" y="5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" y="33"/>
                  </a:lnTo>
                  <a:lnTo>
                    <a:pt x="10" y="45"/>
                  </a:lnTo>
                  <a:lnTo>
                    <a:pt x="18" y="57"/>
                  </a:lnTo>
                  <a:lnTo>
                    <a:pt x="26" y="68"/>
                  </a:lnTo>
                  <a:lnTo>
                    <a:pt x="35" y="76"/>
                  </a:lnTo>
                  <a:lnTo>
                    <a:pt x="45" y="81"/>
                  </a:lnTo>
                  <a:lnTo>
                    <a:pt x="53" y="82"/>
                  </a:lnTo>
                  <a:lnTo>
                    <a:pt x="54" y="66"/>
                  </a:lnTo>
                  <a:lnTo>
                    <a:pt x="47" y="47"/>
                  </a:lnTo>
                  <a:lnTo>
                    <a:pt x="38" y="28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03" name="Freeform 58"/>
            <p:cNvSpPr/>
            <p:nvPr/>
          </p:nvSpPr>
          <p:spPr bwMode="auto">
            <a:xfrm>
              <a:off x="1373" y="2283"/>
              <a:ext cx="16" cy="24"/>
            </a:xfrm>
            <a:custGeom>
              <a:avLst/>
              <a:gdLst>
                <a:gd name="T0" fmla="*/ 0 w 46"/>
                <a:gd name="T1" fmla="*/ 1 h 47"/>
                <a:gd name="T2" fmla="*/ 0 w 46"/>
                <a:gd name="T3" fmla="*/ 1 h 47"/>
                <a:gd name="T4" fmla="*/ 0 w 46"/>
                <a:gd name="T5" fmla="*/ 1 h 47"/>
                <a:gd name="T6" fmla="*/ 0 w 46"/>
                <a:gd name="T7" fmla="*/ 1 h 47"/>
                <a:gd name="T8" fmla="*/ 0 w 46"/>
                <a:gd name="T9" fmla="*/ 1 h 47"/>
                <a:gd name="T10" fmla="*/ 0 w 46"/>
                <a:gd name="T11" fmla="*/ 1 h 47"/>
                <a:gd name="T12" fmla="*/ 0 w 46"/>
                <a:gd name="T13" fmla="*/ 1 h 47"/>
                <a:gd name="T14" fmla="*/ 0 w 46"/>
                <a:gd name="T15" fmla="*/ 0 h 47"/>
                <a:gd name="T16" fmla="*/ 0 w 46"/>
                <a:gd name="T17" fmla="*/ 0 h 47"/>
                <a:gd name="T18" fmla="*/ 0 w 46"/>
                <a:gd name="T19" fmla="*/ 1 h 47"/>
                <a:gd name="T20" fmla="*/ 0 w 46"/>
                <a:gd name="T21" fmla="*/ 1 h 47"/>
                <a:gd name="T22" fmla="*/ 0 w 46"/>
                <a:gd name="T23" fmla="*/ 1 h 47"/>
                <a:gd name="T24" fmla="*/ 0 w 46"/>
                <a:gd name="T25" fmla="*/ 1 h 47"/>
                <a:gd name="T26" fmla="*/ 0 w 46"/>
                <a:gd name="T27" fmla="*/ 1 h 47"/>
                <a:gd name="T28" fmla="*/ 0 w 46"/>
                <a:gd name="T29" fmla="*/ 1 h 47"/>
                <a:gd name="T30" fmla="*/ 0 w 46"/>
                <a:gd name="T31" fmla="*/ 1 h 47"/>
                <a:gd name="T32" fmla="*/ 0 w 46"/>
                <a:gd name="T33" fmla="*/ 1 h 47"/>
                <a:gd name="T34" fmla="*/ 0 w 46"/>
                <a:gd name="T35" fmla="*/ 1 h 47"/>
                <a:gd name="T36" fmla="*/ 0 w 46"/>
                <a:gd name="T37" fmla="*/ 1 h 47"/>
                <a:gd name="T38" fmla="*/ 0 w 46"/>
                <a:gd name="T39" fmla="*/ 1 h 47"/>
                <a:gd name="T40" fmla="*/ 0 w 46"/>
                <a:gd name="T41" fmla="*/ 1 h 47"/>
                <a:gd name="T42" fmla="*/ 0 w 46"/>
                <a:gd name="T43" fmla="*/ 1 h 47"/>
                <a:gd name="T44" fmla="*/ 0 w 46"/>
                <a:gd name="T45" fmla="*/ 1 h 47"/>
                <a:gd name="T46" fmla="*/ 0 w 46"/>
                <a:gd name="T47" fmla="*/ 1 h 47"/>
                <a:gd name="T48" fmla="*/ 0 w 46"/>
                <a:gd name="T49" fmla="*/ 1 h 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47"/>
                <a:gd name="T77" fmla="*/ 46 w 46"/>
                <a:gd name="T78" fmla="*/ 47 h 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47">
                  <a:moveTo>
                    <a:pt x="24" y="6"/>
                  </a:moveTo>
                  <a:lnTo>
                    <a:pt x="24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4"/>
                  </a:lnTo>
                  <a:lnTo>
                    <a:pt x="24" y="40"/>
                  </a:lnTo>
                  <a:lnTo>
                    <a:pt x="33" y="44"/>
                  </a:lnTo>
                  <a:lnTo>
                    <a:pt x="40" y="47"/>
                  </a:lnTo>
                  <a:lnTo>
                    <a:pt x="46" y="47"/>
                  </a:lnTo>
                  <a:lnTo>
                    <a:pt x="45" y="37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04" name="Freeform 59"/>
            <p:cNvSpPr/>
            <p:nvPr/>
          </p:nvSpPr>
          <p:spPr bwMode="auto">
            <a:xfrm>
              <a:off x="1360" y="2263"/>
              <a:ext cx="21" cy="16"/>
            </a:xfrm>
            <a:custGeom>
              <a:avLst/>
              <a:gdLst>
                <a:gd name="T0" fmla="*/ 0 w 63"/>
                <a:gd name="T1" fmla="*/ 1 h 31"/>
                <a:gd name="T2" fmla="*/ 0 w 63"/>
                <a:gd name="T3" fmla="*/ 1 h 31"/>
                <a:gd name="T4" fmla="*/ 0 w 63"/>
                <a:gd name="T5" fmla="*/ 1 h 31"/>
                <a:gd name="T6" fmla="*/ 0 w 63"/>
                <a:gd name="T7" fmla="*/ 1 h 31"/>
                <a:gd name="T8" fmla="*/ 0 w 63"/>
                <a:gd name="T9" fmla="*/ 1 h 31"/>
                <a:gd name="T10" fmla="*/ 0 w 63"/>
                <a:gd name="T11" fmla="*/ 1 h 31"/>
                <a:gd name="T12" fmla="*/ 0 w 63"/>
                <a:gd name="T13" fmla="*/ 1 h 31"/>
                <a:gd name="T14" fmla="*/ 0 w 63"/>
                <a:gd name="T15" fmla="*/ 0 h 31"/>
                <a:gd name="T16" fmla="*/ 0 w 63"/>
                <a:gd name="T17" fmla="*/ 0 h 31"/>
                <a:gd name="T18" fmla="*/ 0 w 63"/>
                <a:gd name="T19" fmla="*/ 0 h 31"/>
                <a:gd name="T20" fmla="*/ 0 w 63"/>
                <a:gd name="T21" fmla="*/ 1 h 31"/>
                <a:gd name="T22" fmla="*/ 0 w 63"/>
                <a:gd name="T23" fmla="*/ 1 h 31"/>
                <a:gd name="T24" fmla="*/ 0 w 63"/>
                <a:gd name="T25" fmla="*/ 1 h 31"/>
                <a:gd name="T26" fmla="*/ 0 w 63"/>
                <a:gd name="T27" fmla="*/ 1 h 31"/>
                <a:gd name="T28" fmla="*/ 0 w 63"/>
                <a:gd name="T29" fmla="*/ 1 h 31"/>
                <a:gd name="T30" fmla="*/ 0 w 63"/>
                <a:gd name="T31" fmla="*/ 1 h 31"/>
                <a:gd name="T32" fmla="*/ 0 w 63"/>
                <a:gd name="T33" fmla="*/ 1 h 31"/>
                <a:gd name="T34" fmla="*/ 0 w 63"/>
                <a:gd name="T35" fmla="*/ 1 h 31"/>
                <a:gd name="T36" fmla="*/ 0 w 63"/>
                <a:gd name="T37" fmla="*/ 1 h 31"/>
                <a:gd name="T38" fmla="*/ 0 w 63"/>
                <a:gd name="T39" fmla="*/ 1 h 31"/>
                <a:gd name="T40" fmla="*/ 0 w 63"/>
                <a:gd name="T41" fmla="*/ 1 h 31"/>
                <a:gd name="T42" fmla="*/ 0 w 63"/>
                <a:gd name="T43" fmla="*/ 1 h 31"/>
                <a:gd name="T44" fmla="*/ 0 w 63"/>
                <a:gd name="T45" fmla="*/ 1 h 31"/>
                <a:gd name="T46" fmla="*/ 0 w 63"/>
                <a:gd name="T47" fmla="*/ 1 h 31"/>
                <a:gd name="T48" fmla="*/ 0 w 63"/>
                <a:gd name="T49" fmla="*/ 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"/>
                <a:gd name="T76" fmla="*/ 0 h 31"/>
                <a:gd name="T77" fmla="*/ 63 w 63"/>
                <a:gd name="T78" fmla="*/ 31 h 3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" h="31">
                  <a:moveTo>
                    <a:pt x="50" y="23"/>
                  </a:moveTo>
                  <a:lnTo>
                    <a:pt x="56" y="21"/>
                  </a:lnTo>
                  <a:lnTo>
                    <a:pt x="62" y="18"/>
                  </a:lnTo>
                  <a:lnTo>
                    <a:pt x="63" y="14"/>
                  </a:lnTo>
                  <a:lnTo>
                    <a:pt x="63" y="10"/>
                  </a:lnTo>
                  <a:lnTo>
                    <a:pt x="61" y="5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6" y="3"/>
                  </a:lnTo>
                  <a:lnTo>
                    <a:pt x="16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9"/>
                  </a:lnTo>
                  <a:lnTo>
                    <a:pt x="10" y="31"/>
                  </a:lnTo>
                  <a:lnTo>
                    <a:pt x="16" y="31"/>
                  </a:lnTo>
                  <a:lnTo>
                    <a:pt x="21" y="31"/>
                  </a:lnTo>
                  <a:lnTo>
                    <a:pt x="29" y="29"/>
                  </a:lnTo>
                  <a:lnTo>
                    <a:pt x="36" y="28"/>
                  </a:lnTo>
                  <a:lnTo>
                    <a:pt x="43" y="26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05" name="Freeform 60"/>
            <p:cNvSpPr/>
            <p:nvPr/>
          </p:nvSpPr>
          <p:spPr bwMode="auto">
            <a:xfrm>
              <a:off x="1261" y="2237"/>
              <a:ext cx="81" cy="103"/>
            </a:xfrm>
            <a:custGeom>
              <a:avLst/>
              <a:gdLst>
                <a:gd name="T0" fmla="*/ 0 w 245"/>
                <a:gd name="T1" fmla="*/ 1 h 206"/>
                <a:gd name="T2" fmla="*/ 0 w 245"/>
                <a:gd name="T3" fmla="*/ 1 h 206"/>
                <a:gd name="T4" fmla="*/ 0 w 245"/>
                <a:gd name="T5" fmla="*/ 1 h 206"/>
                <a:gd name="T6" fmla="*/ 0 w 245"/>
                <a:gd name="T7" fmla="*/ 1 h 206"/>
                <a:gd name="T8" fmla="*/ 0 w 245"/>
                <a:gd name="T9" fmla="*/ 1 h 206"/>
                <a:gd name="T10" fmla="*/ 0 w 245"/>
                <a:gd name="T11" fmla="*/ 1 h 206"/>
                <a:gd name="T12" fmla="*/ 0 w 245"/>
                <a:gd name="T13" fmla="*/ 1 h 206"/>
                <a:gd name="T14" fmla="*/ 0 w 245"/>
                <a:gd name="T15" fmla="*/ 1 h 206"/>
                <a:gd name="T16" fmla="*/ 0 w 245"/>
                <a:gd name="T17" fmla="*/ 1 h 206"/>
                <a:gd name="T18" fmla="*/ 0 w 245"/>
                <a:gd name="T19" fmla="*/ 1 h 206"/>
                <a:gd name="T20" fmla="*/ 0 w 245"/>
                <a:gd name="T21" fmla="*/ 1 h 206"/>
                <a:gd name="T22" fmla="*/ 0 w 245"/>
                <a:gd name="T23" fmla="*/ 1 h 206"/>
                <a:gd name="T24" fmla="*/ 0 w 245"/>
                <a:gd name="T25" fmla="*/ 1 h 206"/>
                <a:gd name="T26" fmla="*/ 0 w 245"/>
                <a:gd name="T27" fmla="*/ 1 h 206"/>
                <a:gd name="T28" fmla="*/ 0 w 245"/>
                <a:gd name="T29" fmla="*/ 1 h 206"/>
                <a:gd name="T30" fmla="*/ 0 w 245"/>
                <a:gd name="T31" fmla="*/ 1 h 206"/>
                <a:gd name="T32" fmla="*/ 0 w 245"/>
                <a:gd name="T33" fmla="*/ 1 h 206"/>
                <a:gd name="T34" fmla="*/ 0 w 245"/>
                <a:gd name="T35" fmla="*/ 1 h 206"/>
                <a:gd name="T36" fmla="*/ 0 w 245"/>
                <a:gd name="T37" fmla="*/ 1 h 206"/>
                <a:gd name="T38" fmla="*/ 0 w 245"/>
                <a:gd name="T39" fmla="*/ 1 h 206"/>
                <a:gd name="T40" fmla="*/ 0 w 245"/>
                <a:gd name="T41" fmla="*/ 1 h 206"/>
                <a:gd name="T42" fmla="*/ 0 w 245"/>
                <a:gd name="T43" fmla="*/ 1 h 206"/>
                <a:gd name="T44" fmla="*/ 0 w 245"/>
                <a:gd name="T45" fmla="*/ 1 h 206"/>
                <a:gd name="T46" fmla="*/ 0 w 245"/>
                <a:gd name="T47" fmla="*/ 1 h 206"/>
                <a:gd name="T48" fmla="*/ 0 w 245"/>
                <a:gd name="T49" fmla="*/ 1 h 206"/>
                <a:gd name="T50" fmla="*/ 0 w 245"/>
                <a:gd name="T51" fmla="*/ 1 h 206"/>
                <a:gd name="T52" fmla="*/ 0 w 245"/>
                <a:gd name="T53" fmla="*/ 1 h 206"/>
                <a:gd name="T54" fmla="*/ 0 w 245"/>
                <a:gd name="T55" fmla="*/ 1 h 206"/>
                <a:gd name="T56" fmla="*/ 0 w 245"/>
                <a:gd name="T57" fmla="*/ 1 h 206"/>
                <a:gd name="T58" fmla="*/ 0 w 245"/>
                <a:gd name="T59" fmla="*/ 1 h 206"/>
                <a:gd name="T60" fmla="*/ 0 w 245"/>
                <a:gd name="T61" fmla="*/ 1 h 206"/>
                <a:gd name="T62" fmla="*/ 0 w 245"/>
                <a:gd name="T63" fmla="*/ 1 h 206"/>
                <a:gd name="T64" fmla="*/ 0 w 245"/>
                <a:gd name="T65" fmla="*/ 1 h 206"/>
                <a:gd name="T66" fmla="*/ 0 w 245"/>
                <a:gd name="T67" fmla="*/ 1 h 206"/>
                <a:gd name="T68" fmla="*/ 0 w 245"/>
                <a:gd name="T69" fmla="*/ 1 h 206"/>
                <a:gd name="T70" fmla="*/ 0 w 245"/>
                <a:gd name="T71" fmla="*/ 1 h 206"/>
                <a:gd name="T72" fmla="*/ 0 w 245"/>
                <a:gd name="T73" fmla="*/ 1 h 206"/>
                <a:gd name="T74" fmla="*/ 0 w 245"/>
                <a:gd name="T75" fmla="*/ 1 h 206"/>
                <a:gd name="T76" fmla="*/ 0 w 245"/>
                <a:gd name="T77" fmla="*/ 1 h 206"/>
                <a:gd name="T78" fmla="*/ 0 w 245"/>
                <a:gd name="T79" fmla="*/ 1 h 206"/>
                <a:gd name="T80" fmla="*/ 0 w 245"/>
                <a:gd name="T81" fmla="*/ 1 h 206"/>
                <a:gd name="T82" fmla="*/ 0 w 245"/>
                <a:gd name="T83" fmla="*/ 1 h 206"/>
                <a:gd name="T84" fmla="*/ 0 w 245"/>
                <a:gd name="T85" fmla="*/ 1 h 206"/>
                <a:gd name="T86" fmla="*/ 0 w 245"/>
                <a:gd name="T87" fmla="*/ 1 h 206"/>
                <a:gd name="T88" fmla="*/ 0 w 245"/>
                <a:gd name="T89" fmla="*/ 1 h 206"/>
                <a:gd name="T90" fmla="*/ 0 w 245"/>
                <a:gd name="T91" fmla="*/ 1 h 206"/>
                <a:gd name="T92" fmla="*/ 0 w 245"/>
                <a:gd name="T93" fmla="*/ 1 h 206"/>
                <a:gd name="T94" fmla="*/ 0 w 245"/>
                <a:gd name="T95" fmla="*/ 1 h 206"/>
                <a:gd name="T96" fmla="*/ 0 w 245"/>
                <a:gd name="T97" fmla="*/ 1 h 206"/>
                <a:gd name="T98" fmla="*/ 0 w 245"/>
                <a:gd name="T99" fmla="*/ 1 h 206"/>
                <a:gd name="T100" fmla="*/ 0 w 245"/>
                <a:gd name="T101" fmla="*/ 1 h 206"/>
                <a:gd name="T102" fmla="*/ 0 w 245"/>
                <a:gd name="T103" fmla="*/ 1 h 206"/>
                <a:gd name="T104" fmla="*/ 0 w 245"/>
                <a:gd name="T105" fmla="*/ 1 h 206"/>
                <a:gd name="T106" fmla="*/ 0 w 245"/>
                <a:gd name="T107" fmla="*/ 1 h 206"/>
                <a:gd name="T108" fmla="*/ 0 w 245"/>
                <a:gd name="T109" fmla="*/ 0 h 206"/>
                <a:gd name="T110" fmla="*/ 0 w 245"/>
                <a:gd name="T111" fmla="*/ 1 h 206"/>
                <a:gd name="T112" fmla="*/ 0 w 245"/>
                <a:gd name="T113" fmla="*/ 1 h 206"/>
                <a:gd name="T114" fmla="*/ 0 w 245"/>
                <a:gd name="T115" fmla="*/ 1 h 206"/>
                <a:gd name="T116" fmla="*/ 0 w 245"/>
                <a:gd name="T117" fmla="*/ 1 h 206"/>
                <a:gd name="T118" fmla="*/ 0 w 245"/>
                <a:gd name="T119" fmla="*/ 1 h 206"/>
                <a:gd name="T120" fmla="*/ 0 w 245"/>
                <a:gd name="T121" fmla="*/ 1 h 2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5"/>
                <a:gd name="T184" fmla="*/ 0 h 206"/>
                <a:gd name="T185" fmla="*/ 245 w 245"/>
                <a:gd name="T186" fmla="*/ 206 h 20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5" h="206">
                  <a:moveTo>
                    <a:pt x="90" y="31"/>
                  </a:moveTo>
                  <a:lnTo>
                    <a:pt x="72" y="40"/>
                  </a:lnTo>
                  <a:lnTo>
                    <a:pt x="56" y="50"/>
                  </a:lnTo>
                  <a:lnTo>
                    <a:pt x="40" y="62"/>
                  </a:lnTo>
                  <a:lnTo>
                    <a:pt x="27" y="74"/>
                  </a:lnTo>
                  <a:lnTo>
                    <a:pt x="17" y="87"/>
                  </a:lnTo>
                  <a:lnTo>
                    <a:pt x="8" y="100"/>
                  </a:lnTo>
                  <a:lnTo>
                    <a:pt x="3" y="113"/>
                  </a:lnTo>
                  <a:lnTo>
                    <a:pt x="0" y="127"/>
                  </a:lnTo>
                  <a:lnTo>
                    <a:pt x="3" y="149"/>
                  </a:lnTo>
                  <a:lnTo>
                    <a:pt x="14" y="166"/>
                  </a:lnTo>
                  <a:lnTo>
                    <a:pt x="32" y="181"/>
                  </a:lnTo>
                  <a:lnTo>
                    <a:pt x="53" y="192"/>
                  </a:lnTo>
                  <a:lnTo>
                    <a:pt x="80" y="200"/>
                  </a:lnTo>
                  <a:lnTo>
                    <a:pt x="109" y="205"/>
                  </a:lnTo>
                  <a:lnTo>
                    <a:pt x="136" y="206"/>
                  </a:lnTo>
                  <a:lnTo>
                    <a:pt x="164" y="203"/>
                  </a:lnTo>
                  <a:lnTo>
                    <a:pt x="169" y="203"/>
                  </a:lnTo>
                  <a:lnTo>
                    <a:pt x="175" y="201"/>
                  </a:lnTo>
                  <a:lnTo>
                    <a:pt x="180" y="197"/>
                  </a:lnTo>
                  <a:lnTo>
                    <a:pt x="181" y="193"/>
                  </a:lnTo>
                  <a:lnTo>
                    <a:pt x="180" y="191"/>
                  </a:lnTo>
                  <a:lnTo>
                    <a:pt x="175" y="191"/>
                  </a:lnTo>
                  <a:lnTo>
                    <a:pt x="169" y="190"/>
                  </a:lnTo>
                  <a:lnTo>
                    <a:pt x="162" y="190"/>
                  </a:lnTo>
                  <a:lnTo>
                    <a:pt x="154" y="190"/>
                  </a:lnTo>
                  <a:lnTo>
                    <a:pt x="146" y="190"/>
                  </a:lnTo>
                  <a:lnTo>
                    <a:pt x="139" y="190"/>
                  </a:lnTo>
                  <a:lnTo>
                    <a:pt x="135" y="190"/>
                  </a:lnTo>
                  <a:lnTo>
                    <a:pt x="120" y="189"/>
                  </a:lnTo>
                  <a:lnTo>
                    <a:pt x="107" y="188"/>
                  </a:lnTo>
                  <a:lnTo>
                    <a:pt x="93" y="187"/>
                  </a:lnTo>
                  <a:lnTo>
                    <a:pt x="78" y="184"/>
                  </a:lnTo>
                  <a:lnTo>
                    <a:pt x="64" y="181"/>
                  </a:lnTo>
                  <a:lnTo>
                    <a:pt x="49" y="174"/>
                  </a:lnTo>
                  <a:lnTo>
                    <a:pt x="36" y="165"/>
                  </a:lnTo>
                  <a:lnTo>
                    <a:pt x="22" y="152"/>
                  </a:lnTo>
                  <a:lnTo>
                    <a:pt x="19" y="136"/>
                  </a:lnTo>
                  <a:lnTo>
                    <a:pt x="20" y="122"/>
                  </a:lnTo>
                  <a:lnTo>
                    <a:pt x="26" y="108"/>
                  </a:lnTo>
                  <a:lnTo>
                    <a:pt x="35" y="95"/>
                  </a:lnTo>
                  <a:lnTo>
                    <a:pt x="48" y="83"/>
                  </a:lnTo>
                  <a:lnTo>
                    <a:pt x="62" y="71"/>
                  </a:lnTo>
                  <a:lnTo>
                    <a:pt x="78" y="61"/>
                  </a:lnTo>
                  <a:lnTo>
                    <a:pt x="97" y="51"/>
                  </a:lnTo>
                  <a:lnTo>
                    <a:pt x="116" y="42"/>
                  </a:lnTo>
                  <a:lnTo>
                    <a:pt x="136" y="34"/>
                  </a:lnTo>
                  <a:lnTo>
                    <a:pt x="156" y="27"/>
                  </a:lnTo>
                  <a:lnTo>
                    <a:pt x="175" y="21"/>
                  </a:lnTo>
                  <a:lnTo>
                    <a:pt x="196" y="16"/>
                  </a:lnTo>
                  <a:lnTo>
                    <a:pt x="213" y="11"/>
                  </a:lnTo>
                  <a:lnTo>
                    <a:pt x="230" y="8"/>
                  </a:lnTo>
                  <a:lnTo>
                    <a:pt x="245" y="6"/>
                  </a:lnTo>
                  <a:lnTo>
                    <a:pt x="235" y="2"/>
                  </a:lnTo>
                  <a:lnTo>
                    <a:pt x="219" y="0"/>
                  </a:lnTo>
                  <a:lnTo>
                    <a:pt x="200" y="2"/>
                  </a:lnTo>
                  <a:lnTo>
                    <a:pt x="178" y="5"/>
                  </a:lnTo>
                  <a:lnTo>
                    <a:pt x="154" y="10"/>
                  </a:lnTo>
                  <a:lnTo>
                    <a:pt x="130" y="16"/>
                  </a:lnTo>
                  <a:lnTo>
                    <a:pt x="109" y="24"/>
                  </a:lnTo>
                  <a:lnTo>
                    <a:pt x="9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06" name="Freeform 61"/>
            <p:cNvSpPr/>
            <p:nvPr/>
          </p:nvSpPr>
          <p:spPr bwMode="auto">
            <a:xfrm>
              <a:off x="1401" y="2236"/>
              <a:ext cx="53" cy="80"/>
            </a:xfrm>
            <a:custGeom>
              <a:avLst/>
              <a:gdLst>
                <a:gd name="T0" fmla="*/ 0 w 159"/>
                <a:gd name="T1" fmla="*/ 1 h 160"/>
                <a:gd name="T2" fmla="*/ 0 w 159"/>
                <a:gd name="T3" fmla="*/ 1 h 160"/>
                <a:gd name="T4" fmla="*/ 0 w 159"/>
                <a:gd name="T5" fmla="*/ 1 h 160"/>
                <a:gd name="T6" fmla="*/ 0 w 159"/>
                <a:gd name="T7" fmla="*/ 1 h 160"/>
                <a:gd name="T8" fmla="*/ 0 w 159"/>
                <a:gd name="T9" fmla="*/ 1 h 160"/>
                <a:gd name="T10" fmla="*/ 0 w 159"/>
                <a:gd name="T11" fmla="*/ 1 h 160"/>
                <a:gd name="T12" fmla="*/ 0 w 159"/>
                <a:gd name="T13" fmla="*/ 1 h 160"/>
                <a:gd name="T14" fmla="*/ 0 w 159"/>
                <a:gd name="T15" fmla="*/ 1 h 160"/>
                <a:gd name="T16" fmla="*/ 0 w 159"/>
                <a:gd name="T17" fmla="*/ 1 h 160"/>
                <a:gd name="T18" fmla="*/ 0 w 159"/>
                <a:gd name="T19" fmla="*/ 1 h 160"/>
                <a:gd name="T20" fmla="*/ 0 w 159"/>
                <a:gd name="T21" fmla="*/ 1 h 160"/>
                <a:gd name="T22" fmla="*/ 0 w 159"/>
                <a:gd name="T23" fmla="*/ 1 h 160"/>
                <a:gd name="T24" fmla="*/ 0 w 159"/>
                <a:gd name="T25" fmla="*/ 1 h 160"/>
                <a:gd name="T26" fmla="*/ 0 w 159"/>
                <a:gd name="T27" fmla="*/ 1 h 160"/>
                <a:gd name="T28" fmla="*/ 0 w 159"/>
                <a:gd name="T29" fmla="*/ 1 h 160"/>
                <a:gd name="T30" fmla="*/ 0 w 159"/>
                <a:gd name="T31" fmla="*/ 1 h 160"/>
                <a:gd name="T32" fmla="*/ 0 w 159"/>
                <a:gd name="T33" fmla="*/ 1 h 160"/>
                <a:gd name="T34" fmla="*/ 0 w 159"/>
                <a:gd name="T35" fmla="*/ 1 h 160"/>
                <a:gd name="T36" fmla="*/ 0 w 159"/>
                <a:gd name="T37" fmla="*/ 1 h 160"/>
                <a:gd name="T38" fmla="*/ 0 w 159"/>
                <a:gd name="T39" fmla="*/ 1 h 160"/>
                <a:gd name="T40" fmla="*/ 0 w 159"/>
                <a:gd name="T41" fmla="*/ 1 h 160"/>
                <a:gd name="T42" fmla="*/ 0 w 159"/>
                <a:gd name="T43" fmla="*/ 1 h 160"/>
                <a:gd name="T44" fmla="*/ 0 w 159"/>
                <a:gd name="T45" fmla="*/ 1 h 160"/>
                <a:gd name="T46" fmla="*/ 0 w 159"/>
                <a:gd name="T47" fmla="*/ 1 h 160"/>
                <a:gd name="T48" fmla="*/ 0 w 159"/>
                <a:gd name="T49" fmla="*/ 1 h 160"/>
                <a:gd name="T50" fmla="*/ 0 w 159"/>
                <a:gd name="T51" fmla="*/ 1 h 160"/>
                <a:gd name="T52" fmla="*/ 0 w 159"/>
                <a:gd name="T53" fmla="*/ 1 h 160"/>
                <a:gd name="T54" fmla="*/ 0 w 159"/>
                <a:gd name="T55" fmla="*/ 1 h 160"/>
                <a:gd name="T56" fmla="*/ 0 w 159"/>
                <a:gd name="T57" fmla="*/ 1 h 160"/>
                <a:gd name="T58" fmla="*/ 0 w 159"/>
                <a:gd name="T59" fmla="*/ 1 h 160"/>
                <a:gd name="T60" fmla="*/ 0 w 159"/>
                <a:gd name="T61" fmla="*/ 0 h 160"/>
                <a:gd name="T62" fmla="*/ 0 w 159"/>
                <a:gd name="T63" fmla="*/ 1 h 160"/>
                <a:gd name="T64" fmla="*/ 0 w 159"/>
                <a:gd name="T65" fmla="*/ 1 h 160"/>
                <a:gd name="T66" fmla="*/ 0 w 159"/>
                <a:gd name="T67" fmla="*/ 1 h 160"/>
                <a:gd name="T68" fmla="*/ 0 w 159"/>
                <a:gd name="T69" fmla="*/ 1 h 160"/>
                <a:gd name="T70" fmla="*/ 0 w 159"/>
                <a:gd name="T71" fmla="*/ 1 h 160"/>
                <a:gd name="T72" fmla="*/ 0 w 159"/>
                <a:gd name="T73" fmla="*/ 1 h 160"/>
                <a:gd name="T74" fmla="*/ 0 w 159"/>
                <a:gd name="T75" fmla="*/ 1 h 160"/>
                <a:gd name="T76" fmla="*/ 0 w 159"/>
                <a:gd name="T77" fmla="*/ 1 h 160"/>
                <a:gd name="T78" fmla="*/ 0 w 159"/>
                <a:gd name="T79" fmla="*/ 1 h 160"/>
                <a:gd name="T80" fmla="*/ 0 w 159"/>
                <a:gd name="T81" fmla="*/ 1 h 1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60"/>
                <a:gd name="T125" fmla="*/ 159 w 159"/>
                <a:gd name="T126" fmla="*/ 160 h 1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60">
                  <a:moveTo>
                    <a:pt x="134" y="53"/>
                  </a:moveTo>
                  <a:lnTo>
                    <a:pt x="138" y="70"/>
                  </a:lnTo>
                  <a:lnTo>
                    <a:pt x="135" y="84"/>
                  </a:lnTo>
                  <a:lnTo>
                    <a:pt x="125" y="96"/>
                  </a:lnTo>
                  <a:lnTo>
                    <a:pt x="111" y="107"/>
                  </a:lnTo>
                  <a:lnTo>
                    <a:pt x="93" y="117"/>
                  </a:lnTo>
                  <a:lnTo>
                    <a:pt x="74" y="126"/>
                  </a:lnTo>
                  <a:lnTo>
                    <a:pt x="54" y="136"/>
                  </a:lnTo>
                  <a:lnTo>
                    <a:pt x="37" y="146"/>
                  </a:lnTo>
                  <a:lnTo>
                    <a:pt x="34" y="149"/>
                  </a:lnTo>
                  <a:lnTo>
                    <a:pt x="32" y="151"/>
                  </a:lnTo>
                  <a:lnTo>
                    <a:pt x="32" y="154"/>
                  </a:lnTo>
                  <a:lnTo>
                    <a:pt x="35" y="157"/>
                  </a:lnTo>
                  <a:lnTo>
                    <a:pt x="38" y="159"/>
                  </a:lnTo>
                  <a:lnTo>
                    <a:pt x="43" y="160"/>
                  </a:lnTo>
                  <a:lnTo>
                    <a:pt x="47" y="160"/>
                  </a:lnTo>
                  <a:lnTo>
                    <a:pt x="51" y="159"/>
                  </a:lnTo>
                  <a:lnTo>
                    <a:pt x="73" y="150"/>
                  </a:lnTo>
                  <a:lnTo>
                    <a:pt x="95" y="139"/>
                  </a:lnTo>
                  <a:lnTo>
                    <a:pt x="115" y="128"/>
                  </a:lnTo>
                  <a:lnTo>
                    <a:pt x="134" y="115"/>
                  </a:lnTo>
                  <a:lnTo>
                    <a:pt x="147" y="101"/>
                  </a:lnTo>
                  <a:lnTo>
                    <a:pt x="156" y="85"/>
                  </a:lnTo>
                  <a:lnTo>
                    <a:pt x="159" y="68"/>
                  </a:lnTo>
                  <a:lnTo>
                    <a:pt x="153" y="50"/>
                  </a:lnTo>
                  <a:lnTo>
                    <a:pt x="140" y="36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6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5"/>
                  </a:lnTo>
                  <a:lnTo>
                    <a:pt x="21" y="9"/>
                  </a:lnTo>
                  <a:lnTo>
                    <a:pt x="41" y="12"/>
                  </a:lnTo>
                  <a:lnTo>
                    <a:pt x="60" y="15"/>
                  </a:lnTo>
                  <a:lnTo>
                    <a:pt x="79" y="19"/>
                  </a:lnTo>
                  <a:lnTo>
                    <a:pt x="96" y="24"/>
                  </a:lnTo>
                  <a:lnTo>
                    <a:pt x="112" y="31"/>
                  </a:lnTo>
                  <a:lnTo>
                    <a:pt x="125" y="40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07" name="Freeform 62"/>
            <p:cNvSpPr/>
            <p:nvPr/>
          </p:nvSpPr>
          <p:spPr bwMode="auto">
            <a:xfrm>
              <a:off x="1208" y="2218"/>
              <a:ext cx="133" cy="166"/>
            </a:xfrm>
            <a:custGeom>
              <a:avLst/>
              <a:gdLst>
                <a:gd name="T0" fmla="*/ 0 w 399"/>
                <a:gd name="T1" fmla="*/ 1 h 332"/>
                <a:gd name="T2" fmla="*/ 0 w 399"/>
                <a:gd name="T3" fmla="*/ 1 h 332"/>
                <a:gd name="T4" fmla="*/ 0 w 399"/>
                <a:gd name="T5" fmla="*/ 1 h 332"/>
                <a:gd name="T6" fmla="*/ 0 w 399"/>
                <a:gd name="T7" fmla="*/ 1 h 332"/>
                <a:gd name="T8" fmla="*/ 0 w 399"/>
                <a:gd name="T9" fmla="*/ 1 h 332"/>
                <a:gd name="T10" fmla="*/ 0 w 399"/>
                <a:gd name="T11" fmla="*/ 1 h 332"/>
                <a:gd name="T12" fmla="*/ 0 w 399"/>
                <a:gd name="T13" fmla="*/ 1 h 332"/>
                <a:gd name="T14" fmla="*/ 0 w 399"/>
                <a:gd name="T15" fmla="*/ 1 h 332"/>
                <a:gd name="T16" fmla="*/ 0 w 399"/>
                <a:gd name="T17" fmla="*/ 1 h 332"/>
                <a:gd name="T18" fmla="*/ 0 w 399"/>
                <a:gd name="T19" fmla="*/ 1 h 332"/>
                <a:gd name="T20" fmla="*/ 0 w 399"/>
                <a:gd name="T21" fmla="*/ 1 h 332"/>
                <a:gd name="T22" fmla="*/ 0 w 399"/>
                <a:gd name="T23" fmla="*/ 1 h 332"/>
                <a:gd name="T24" fmla="*/ 0 w 399"/>
                <a:gd name="T25" fmla="*/ 1 h 332"/>
                <a:gd name="T26" fmla="*/ 0 w 399"/>
                <a:gd name="T27" fmla="*/ 1 h 332"/>
                <a:gd name="T28" fmla="*/ 0 w 399"/>
                <a:gd name="T29" fmla="*/ 1 h 332"/>
                <a:gd name="T30" fmla="*/ 0 w 399"/>
                <a:gd name="T31" fmla="*/ 1 h 332"/>
                <a:gd name="T32" fmla="*/ 0 w 399"/>
                <a:gd name="T33" fmla="*/ 1 h 332"/>
                <a:gd name="T34" fmla="*/ 0 w 399"/>
                <a:gd name="T35" fmla="*/ 1 h 332"/>
                <a:gd name="T36" fmla="*/ 0 w 399"/>
                <a:gd name="T37" fmla="*/ 1 h 332"/>
                <a:gd name="T38" fmla="*/ 0 w 399"/>
                <a:gd name="T39" fmla="*/ 1 h 332"/>
                <a:gd name="T40" fmla="*/ 0 w 399"/>
                <a:gd name="T41" fmla="*/ 1 h 332"/>
                <a:gd name="T42" fmla="*/ 0 w 399"/>
                <a:gd name="T43" fmla="*/ 1 h 332"/>
                <a:gd name="T44" fmla="*/ 0 w 399"/>
                <a:gd name="T45" fmla="*/ 1 h 332"/>
                <a:gd name="T46" fmla="*/ 0 w 399"/>
                <a:gd name="T47" fmla="*/ 1 h 332"/>
                <a:gd name="T48" fmla="*/ 0 w 399"/>
                <a:gd name="T49" fmla="*/ 1 h 332"/>
                <a:gd name="T50" fmla="*/ 0 w 399"/>
                <a:gd name="T51" fmla="*/ 1 h 332"/>
                <a:gd name="T52" fmla="*/ 0 w 399"/>
                <a:gd name="T53" fmla="*/ 1 h 332"/>
                <a:gd name="T54" fmla="*/ 0 w 399"/>
                <a:gd name="T55" fmla="*/ 1 h 332"/>
                <a:gd name="T56" fmla="*/ 0 w 399"/>
                <a:gd name="T57" fmla="*/ 1 h 332"/>
                <a:gd name="T58" fmla="*/ 0 w 399"/>
                <a:gd name="T59" fmla="*/ 1 h 332"/>
                <a:gd name="T60" fmla="*/ 0 w 399"/>
                <a:gd name="T61" fmla="*/ 1 h 332"/>
                <a:gd name="T62" fmla="*/ 0 w 399"/>
                <a:gd name="T63" fmla="*/ 1 h 332"/>
                <a:gd name="T64" fmla="*/ 0 w 399"/>
                <a:gd name="T65" fmla="*/ 1 h 332"/>
                <a:gd name="T66" fmla="*/ 0 w 399"/>
                <a:gd name="T67" fmla="*/ 1 h 332"/>
                <a:gd name="T68" fmla="*/ 0 w 399"/>
                <a:gd name="T69" fmla="*/ 1 h 332"/>
                <a:gd name="T70" fmla="*/ 0 w 399"/>
                <a:gd name="T71" fmla="*/ 1 h 332"/>
                <a:gd name="T72" fmla="*/ 0 w 399"/>
                <a:gd name="T73" fmla="*/ 1 h 332"/>
                <a:gd name="T74" fmla="*/ 0 w 399"/>
                <a:gd name="T75" fmla="*/ 1 h 332"/>
                <a:gd name="T76" fmla="*/ 0 w 399"/>
                <a:gd name="T77" fmla="*/ 1 h 332"/>
                <a:gd name="T78" fmla="*/ 0 w 399"/>
                <a:gd name="T79" fmla="*/ 1 h 332"/>
                <a:gd name="T80" fmla="*/ 0 w 399"/>
                <a:gd name="T81" fmla="*/ 0 h 332"/>
                <a:gd name="T82" fmla="*/ 0 w 399"/>
                <a:gd name="T83" fmla="*/ 1 h 332"/>
                <a:gd name="T84" fmla="*/ 0 w 399"/>
                <a:gd name="T85" fmla="*/ 1 h 332"/>
                <a:gd name="T86" fmla="*/ 0 w 399"/>
                <a:gd name="T87" fmla="*/ 1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9"/>
                <a:gd name="T133" fmla="*/ 0 h 332"/>
                <a:gd name="T134" fmla="*/ 399 w 399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9" h="332">
                  <a:moveTo>
                    <a:pt x="155" y="45"/>
                  </a:moveTo>
                  <a:lnTo>
                    <a:pt x="125" y="62"/>
                  </a:lnTo>
                  <a:lnTo>
                    <a:pt x="94" y="81"/>
                  </a:lnTo>
                  <a:lnTo>
                    <a:pt x="67" y="101"/>
                  </a:lnTo>
                  <a:lnTo>
                    <a:pt x="42" y="123"/>
                  </a:lnTo>
                  <a:lnTo>
                    <a:pt x="22" y="147"/>
                  </a:lnTo>
                  <a:lnTo>
                    <a:pt x="7" y="172"/>
                  </a:lnTo>
                  <a:lnTo>
                    <a:pt x="0" y="200"/>
                  </a:lnTo>
                  <a:lnTo>
                    <a:pt x="2" y="228"/>
                  </a:lnTo>
                  <a:lnTo>
                    <a:pt x="4" y="235"/>
                  </a:lnTo>
                  <a:lnTo>
                    <a:pt x="9" y="243"/>
                  </a:lnTo>
                  <a:lnTo>
                    <a:pt x="13" y="249"/>
                  </a:lnTo>
                  <a:lnTo>
                    <a:pt x="19" y="256"/>
                  </a:lnTo>
                  <a:lnTo>
                    <a:pt x="26" y="262"/>
                  </a:lnTo>
                  <a:lnTo>
                    <a:pt x="33" y="268"/>
                  </a:lnTo>
                  <a:lnTo>
                    <a:pt x="42" y="273"/>
                  </a:lnTo>
                  <a:lnTo>
                    <a:pt x="51" y="277"/>
                  </a:lnTo>
                  <a:lnTo>
                    <a:pt x="70" y="285"/>
                  </a:lnTo>
                  <a:lnTo>
                    <a:pt x="89" y="292"/>
                  </a:lnTo>
                  <a:lnTo>
                    <a:pt x="107" y="298"/>
                  </a:lnTo>
                  <a:lnTo>
                    <a:pt x="128" y="303"/>
                  </a:lnTo>
                  <a:lnTo>
                    <a:pt x="148" y="308"/>
                  </a:lnTo>
                  <a:lnTo>
                    <a:pt x="168" y="312"/>
                  </a:lnTo>
                  <a:lnTo>
                    <a:pt x="189" y="316"/>
                  </a:lnTo>
                  <a:lnTo>
                    <a:pt x="209" y="319"/>
                  </a:lnTo>
                  <a:lnTo>
                    <a:pt x="231" y="322"/>
                  </a:lnTo>
                  <a:lnTo>
                    <a:pt x="253" y="324"/>
                  </a:lnTo>
                  <a:lnTo>
                    <a:pt x="273" y="326"/>
                  </a:lnTo>
                  <a:lnTo>
                    <a:pt x="295" y="328"/>
                  </a:lnTo>
                  <a:lnTo>
                    <a:pt x="316" y="329"/>
                  </a:lnTo>
                  <a:lnTo>
                    <a:pt x="338" y="330"/>
                  </a:lnTo>
                  <a:lnTo>
                    <a:pt x="358" y="331"/>
                  </a:lnTo>
                  <a:lnTo>
                    <a:pt x="380" y="332"/>
                  </a:lnTo>
                  <a:lnTo>
                    <a:pt x="386" y="332"/>
                  </a:lnTo>
                  <a:lnTo>
                    <a:pt x="392" y="329"/>
                  </a:lnTo>
                  <a:lnTo>
                    <a:pt x="396" y="326"/>
                  </a:lnTo>
                  <a:lnTo>
                    <a:pt x="399" y="321"/>
                  </a:lnTo>
                  <a:lnTo>
                    <a:pt x="399" y="316"/>
                  </a:lnTo>
                  <a:lnTo>
                    <a:pt x="396" y="312"/>
                  </a:lnTo>
                  <a:lnTo>
                    <a:pt x="390" y="309"/>
                  </a:lnTo>
                  <a:lnTo>
                    <a:pt x="385" y="308"/>
                  </a:lnTo>
                  <a:lnTo>
                    <a:pt x="364" y="308"/>
                  </a:lnTo>
                  <a:lnTo>
                    <a:pt x="345" y="308"/>
                  </a:lnTo>
                  <a:lnTo>
                    <a:pt x="325" y="307"/>
                  </a:lnTo>
                  <a:lnTo>
                    <a:pt x="306" y="306"/>
                  </a:lnTo>
                  <a:lnTo>
                    <a:pt x="286" y="305"/>
                  </a:lnTo>
                  <a:lnTo>
                    <a:pt x="266" y="303"/>
                  </a:lnTo>
                  <a:lnTo>
                    <a:pt x="247" y="301"/>
                  </a:lnTo>
                  <a:lnTo>
                    <a:pt x="226" y="299"/>
                  </a:lnTo>
                  <a:lnTo>
                    <a:pt x="208" y="296"/>
                  </a:lnTo>
                  <a:lnTo>
                    <a:pt x="187" y="293"/>
                  </a:lnTo>
                  <a:lnTo>
                    <a:pt x="168" y="289"/>
                  </a:lnTo>
                  <a:lnTo>
                    <a:pt x="150" y="285"/>
                  </a:lnTo>
                  <a:lnTo>
                    <a:pt x="131" y="281"/>
                  </a:lnTo>
                  <a:lnTo>
                    <a:pt x="113" y="275"/>
                  </a:lnTo>
                  <a:lnTo>
                    <a:pt x="94" y="269"/>
                  </a:lnTo>
                  <a:lnTo>
                    <a:pt x="77" y="263"/>
                  </a:lnTo>
                  <a:lnTo>
                    <a:pt x="62" y="256"/>
                  </a:lnTo>
                  <a:lnTo>
                    <a:pt x="51" y="246"/>
                  </a:lnTo>
                  <a:lnTo>
                    <a:pt x="44" y="236"/>
                  </a:lnTo>
                  <a:lnTo>
                    <a:pt x="38" y="224"/>
                  </a:lnTo>
                  <a:lnTo>
                    <a:pt x="38" y="210"/>
                  </a:lnTo>
                  <a:lnTo>
                    <a:pt x="41" y="192"/>
                  </a:lnTo>
                  <a:lnTo>
                    <a:pt x="46" y="173"/>
                  </a:lnTo>
                  <a:lnTo>
                    <a:pt x="52" y="160"/>
                  </a:lnTo>
                  <a:lnTo>
                    <a:pt x="62" y="145"/>
                  </a:lnTo>
                  <a:lnTo>
                    <a:pt x="74" y="132"/>
                  </a:lnTo>
                  <a:lnTo>
                    <a:pt x="84" y="120"/>
                  </a:lnTo>
                  <a:lnTo>
                    <a:pt x="97" y="109"/>
                  </a:lnTo>
                  <a:lnTo>
                    <a:pt x="110" y="98"/>
                  </a:lnTo>
                  <a:lnTo>
                    <a:pt x="125" y="88"/>
                  </a:lnTo>
                  <a:lnTo>
                    <a:pt x="141" y="78"/>
                  </a:lnTo>
                  <a:lnTo>
                    <a:pt x="160" y="67"/>
                  </a:lnTo>
                  <a:lnTo>
                    <a:pt x="179" y="57"/>
                  </a:lnTo>
                  <a:lnTo>
                    <a:pt x="200" y="47"/>
                  </a:lnTo>
                  <a:lnTo>
                    <a:pt x="223" y="37"/>
                  </a:lnTo>
                  <a:lnTo>
                    <a:pt x="248" y="28"/>
                  </a:lnTo>
                  <a:lnTo>
                    <a:pt x="271" y="19"/>
                  </a:lnTo>
                  <a:lnTo>
                    <a:pt x="293" y="12"/>
                  </a:lnTo>
                  <a:lnTo>
                    <a:pt x="313" y="6"/>
                  </a:lnTo>
                  <a:lnTo>
                    <a:pt x="331" y="1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3" y="5"/>
                  </a:lnTo>
                  <a:lnTo>
                    <a:pt x="248" y="10"/>
                  </a:lnTo>
                  <a:lnTo>
                    <a:pt x="223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08" name="Freeform 63"/>
            <p:cNvSpPr/>
            <p:nvPr/>
          </p:nvSpPr>
          <p:spPr bwMode="auto">
            <a:xfrm>
              <a:off x="1396" y="2213"/>
              <a:ext cx="116" cy="110"/>
            </a:xfrm>
            <a:custGeom>
              <a:avLst/>
              <a:gdLst>
                <a:gd name="T0" fmla="*/ 0 w 348"/>
                <a:gd name="T1" fmla="*/ 0 h 222"/>
                <a:gd name="T2" fmla="*/ 0 w 348"/>
                <a:gd name="T3" fmla="*/ 0 h 222"/>
                <a:gd name="T4" fmla="*/ 0 w 348"/>
                <a:gd name="T5" fmla="*/ 0 h 222"/>
                <a:gd name="T6" fmla="*/ 0 w 348"/>
                <a:gd name="T7" fmla="*/ 0 h 222"/>
                <a:gd name="T8" fmla="*/ 0 w 348"/>
                <a:gd name="T9" fmla="*/ 0 h 222"/>
                <a:gd name="T10" fmla="*/ 0 w 348"/>
                <a:gd name="T11" fmla="*/ 0 h 222"/>
                <a:gd name="T12" fmla="*/ 0 w 348"/>
                <a:gd name="T13" fmla="*/ 0 h 222"/>
                <a:gd name="T14" fmla="*/ 0 w 348"/>
                <a:gd name="T15" fmla="*/ 0 h 222"/>
                <a:gd name="T16" fmla="*/ 0 w 348"/>
                <a:gd name="T17" fmla="*/ 0 h 222"/>
                <a:gd name="T18" fmla="*/ 0 w 348"/>
                <a:gd name="T19" fmla="*/ 0 h 222"/>
                <a:gd name="T20" fmla="*/ 0 w 348"/>
                <a:gd name="T21" fmla="*/ 0 h 222"/>
                <a:gd name="T22" fmla="*/ 0 w 348"/>
                <a:gd name="T23" fmla="*/ 0 h 222"/>
                <a:gd name="T24" fmla="*/ 0 w 348"/>
                <a:gd name="T25" fmla="*/ 0 h 222"/>
                <a:gd name="T26" fmla="*/ 0 w 348"/>
                <a:gd name="T27" fmla="*/ 0 h 222"/>
                <a:gd name="T28" fmla="*/ 0 w 348"/>
                <a:gd name="T29" fmla="*/ 0 h 222"/>
                <a:gd name="T30" fmla="*/ 0 w 348"/>
                <a:gd name="T31" fmla="*/ 0 h 222"/>
                <a:gd name="T32" fmla="*/ 0 w 348"/>
                <a:gd name="T33" fmla="*/ 0 h 222"/>
                <a:gd name="T34" fmla="*/ 0 w 348"/>
                <a:gd name="T35" fmla="*/ 0 h 222"/>
                <a:gd name="T36" fmla="*/ 0 w 348"/>
                <a:gd name="T37" fmla="*/ 0 h 222"/>
                <a:gd name="T38" fmla="*/ 0 w 348"/>
                <a:gd name="T39" fmla="*/ 0 h 222"/>
                <a:gd name="T40" fmla="*/ 0 w 348"/>
                <a:gd name="T41" fmla="*/ 0 h 222"/>
                <a:gd name="T42" fmla="*/ 0 w 348"/>
                <a:gd name="T43" fmla="*/ 0 h 222"/>
                <a:gd name="T44" fmla="*/ 0 w 348"/>
                <a:gd name="T45" fmla="*/ 0 h 222"/>
                <a:gd name="T46" fmla="*/ 0 w 348"/>
                <a:gd name="T47" fmla="*/ 0 h 222"/>
                <a:gd name="T48" fmla="*/ 0 w 348"/>
                <a:gd name="T49" fmla="*/ 0 h 222"/>
                <a:gd name="T50" fmla="*/ 0 w 348"/>
                <a:gd name="T51" fmla="*/ 0 h 222"/>
                <a:gd name="T52" fmla="*/ 0 w 348"/>
                <a:gd name="T53" fmla="*/ 0 h 222"/>
                <a:gd name="T54" fmla="*/ 0 w 348"/>
                <a:gd name="T55" fmla="*/ 0 h 222"/>
                <a:gd name="T56" fmla="*/ 0 w 348"/>
                <a:gd name="T57" fmla="*/ 0 h 222"/>
                <a:gd name="T58" fmla="*/ 0 w 348"/>
                <a:gd name="T59" fmla="*/ 0 h 222"/>
                <a:gd name="T60" fmla="*/ 0 w 348"/>
                <a:gd name="T61" fmla="*/ 0 h 222"/>
                <a:gd name="T62" fmla="*/ 0 w 348"/>
                <a:gd name="T63" fmla="*/ 0 h 222"/>
                <a:gd name="T64" fmla="*/ 0 w 348"/>
                <a:gd name="T65" fmla="*/ 0 h 222"/>
                <a:gd name="T66" fmla="*/ 0 w 348"/>
                <a:gd name="T67" fmla="*/ 0 h 222"/>
                <a:gd name="T68" fmla="*/ 0 w 348"/>
                <a:gd name="T69" fmla="*/ 0 h 222"/>
                <a:gd name="T70" fmla="*/ 0 w 348"/>
                <a:gd name="T71" fmla="*/ 0 h 222"/>
                <a:gd name="T72" fmla="*/ 0 w 348"/>
                <a:gd name="T73" fmla="*/ 0 h 222"/>
                <a:gd name="T74" fmla="*/ 0 w 348"/>
                <a:gd name="T75" fmla="*/ 0 h 222"/>
                <a:gd name="T76" fmla="*/ 0 w 348"/>
                <a:gd name="T77" fmla="*/ 0 h 222"/>
                <a:gd name="T78" fmla="*/ 0 w 348"/>
                <a:gd name="T79" fmla="*/ 0 h 222"/>
                <a:gd name="T80" fmla="*/ 0 w 348"/>
                <a:gd name="T81" fmla="*/ 0 h 222"/>
                <a:gd name="T82" fmla="*/ 0 w 348"/>
                <a:gd name="T83" fmla="*/ 0 h 222"/>
                <a:gd name="T84" fmla="*/ 0 w 348"/>
                <a:gd name="T85" fmla="*/ 0 h 222"/>
                <a:gd name="T86" fmla="*/ 0 w 348"/>
                <a:gd name="T87" fmla="*/ 0 h 222"/>
                <a:gd name="T88" fmla="*/ 0 w 348"/>
                <a:gd name="T89" fmla="*/ 0 h 222"/>
                <a:gd name="T90" fmla="*/ 0 w 348"/>
                <a:gd name="T91" fmla="*/ 0 h 222"/>
                <a:gd name="T92" fmla="*/ 0 w 348"/>
                <a:gd name="T93" fmla="*/ 0 h 222"/>
                <a:gd name="T94" fmla="*/ 0 w 348"/>
                <a:gd name="T95" fmla="*/ 0 h 222"/>
                <a:gd name="T96" fmla="*/ 0 w 348"/>
                <a:gd name="T97" fmla="*/ 0 h 222"/>
                <a:gd name="T98" fmla="*/ 0 w 348"/>
                <a:gd name="T99" fmla="*/ 0 h 222"/>
                <a:gd name="T100" fmla="*/ 0 w 348"/>
                <a:gd name="T101" fmla="*/ 0 h 222"/>
                <a:gd name="T102" fmla="*/ 0 w 348"/>
                <a:gd name="T103" fmla="*/ 0 h 222"/>
                <a:gd name="T104" fmla="*/ 0 w 348"/>
                <a:gd name="T105" fmla="*/ 0 h 222"/>
                <a:gd name="T106" fmla="*/ 0 w 348"/>
                <a:gd name="T107" fmla="*/ 0 h 222"/>
                <a:gd name="T108" fmla="*/ 0 w 348"/>
                <a:gd name="T109" fmla="*/ 0 h 222"/>
                <a:gd name="T110" fmla="*/ 0 w 348"/>
                <a:gd name="T111" fmla="*/ 0 h 222"/>
                <a:gd name="T112" fmla="*/ 0 w 348"/>
                <a:gd name="T113" fmla="*/ 0 h 222"/>
                <a:gd name="T114" fmla="*/ 0 w 348"/>
                <a:gd name="T115" fmla="*/ 0 h 222"/>
                <a:gd name="T116" fmla="*/ 0 w 348"/>
                <a:gd name="T117" fmla="*/ 0 h 222"/>
                <a:gd name="T118" fmla="*/ 0 w 348"/>
                <a:gd name="T119" fmla="*/ 0 h 222"/>
                <a:gd name="T120" fmla="*/ 0 w 348"/>
                <a:gd name="T121" fmla="*/ 0 h 2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48"/>
                <a:gd name="T184" fmla="*/ 0 h 222"/>
                <a:gd name="T185" fmla="*/ 348 w 348"/>
                <a:gd name="T186" fmla="*/ 222 h 2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48" h="222">
                  <a:moveTo>
                    <a:pt x="290" y="69"/>
                  </a:moveTo>
                  <a:lnTo>
                    <a:pt x="306" y="81"/>
                  </a:lnTo>
                  <a:lnTo>
                    <a:pt x="315" y="95"/>
                  </a:lnTo>
                  <a:lnTo>
                    <a:pt x="321" y="110"/>
                  </a:lnTo>
                  <a:lnTo>
                    <a:pt x="321" y="126"/>
                  </a:lnTo>
                  <a:lnTo>
                    <a:pt x="318" y="139"/>
                  </a:lnTo>
                  <a:lnTo>
                    <a:pt x="312" y="150"/>
                  </a:lnTo>
                  <a:lnTo>
                    <a:pt x="302" y="161"/>
                  </a:lnTo>
                  <a:lnTo>
                    <a:pt x="292" y="170"/>
                  </a:lnTo>
                  <a:lnTo>
                    <a:pt x="279" y="180"/>
                  </a:lnTo>
                  <a:lnTo>
                    <a:pt x="265" y="188"/>
                  </a:lnTo>
                  <a:lnTo>
                    <a:pt x="252" y="198"/>
                  </a:lnTo>
                  <a:lnTo>
                    <a:pt x="239" y="207"/>
                  </a:lnTo>
                  <a:lnTo>
                    <a:pt x="236" y="210"/>
                  </a:lnTo>
                  <a:lnTo>
                    <a:pt x="235" y="213"/>
                  </a:lnTo>
                  <a:lnTo>
                    <a:pt x="236" y="216"/>
                  </a:lnTo>
                  <a:lnTo>
                    <a:pt x="239" y="219"/>
                  </a:lnTo>
                  <a:lnTo>
                    <a:pt x="244" y="221"/>
                  </a:lnTo>
                  <a:lnTo>
                    <a:pt x="248" y="222"/>
                  </a:lnTo>
                  <a:lnTo>
                    <a:pt x="254" y="221"/>
                  </a:lnTo>
                  <a:lnTo>
                    <a:pt x="258" y="219"/>
                  </a:lnTo>
                  <a:lnTo>
                    <a:pt x="287" y="206"/>
                  </a:lnTo>
                  <a:lnTo>
                    <a:pt x="310" y="188"/>
                  </a:lnTo>
                  <a:lnTo>
                    <a:pt x="331" y="168"/>
                  </a:lnTo>
                  <a:lnTo>
                    <a:pt x="344" y="147"/>
                  </a:lnTo>
                  <a:lnTo>
                    <a:pt x="348" y="124"/>
                  </a:lnTo>
                  <a:lnTo>
                    <a:pt x="345" y="102"/>
                  </a:lnTo>
                  <a:lnTo>
                    <a:pt x="334" y="81"/>
                  </a:lnTo>
                  <a:lnTo>
                    <a:pt x="310" y="62"/>
                  </a:lnTo>
                  <a:lnTo>
                    <a:pt x="293" y="52"/>
                  </a:lnTo>
                  <a:lnTo>
                    <a:pt x="273" y="43"/>
                  </a:lnTo>
                  <a:lnTo>
                    <a:pt x="249" y="34"/>
                  </a:lnTo>
                  <a:lnTo>
                    <a:pt x="226" y="27"/>
                  </a:lnTo>
                  <a:lnTo>
                    <a:pt x="202" y="21"/>
                  </a:lnTo>
                  <a:lnTo>
                    <a:pt x="176" y="16"/>
                  </a:lnTo>
                  <a:lnTo>
                    <a:pt x="151" y="11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8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4" y="3"/>
                  </a:lnTo>
                  <a:lnTo>
                    <a:pt x="0" y="5"/>
                  </a:lnTo>
                  <a:lnTo>
                    <a:pt x="14" y="7"/>
                  </a:lnTo>
                  <a:lnTo>
                    <a:pt x="30" y="8"/>
                  </a:lnTo>
                  <a:lnTo>
                    <a:pt x="46" y="10"/>
                  </a:lnTo>
                  <a:lnTo>
                    <a:pt x="64" y="12"/>
                  </a:lnTo>
                  <a:lnTo>
                    <a:pt x="83" y="14"/>
                  </a:lnTo>
                  <a:lnTo>
                    <a:pt x="102" y="16"/>
                  </a:lnTo>
                  <a:lnTo>
                    <a:pt x="120" y="19"/>
                  </a:lnTo>
                  <a:lnTo>
                    <a:pt x="141" y="22"/>
                  </a:lnTo>
                  <a:lnTo>
                    <a:pt x="160" y="26"/>
                  </a:lnTo>
                  <a:lnTo>
                    <a:pt x="180" y="30"/>
                  </a:lnTo>
                  <a:lnTo>
                    <a:pt x="200" y="35"/>
                  </a:lnTo>
                  <a:lnTo>
                    <a:pt x="219" y="41"/>
                  </a:lnTo>
                  <a:lnTo>
                    <a:pt x="238" y="47"/>
                  </a:lnTo>
                  <a:lnTo>
                    <a:pt x="257" y="53"/>
                  </a:lnTo>
                  <a:lnTo>
                    <a:pt x="274" y="61"/>
                  </a:lnTo>
                  <a:lnTo>
                    <a:pt x="29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09" name="Freeform 64"/>
            <p:cNvSpPr/>
            <p:nvPr/>
          </p:nvSpPr>
          <p:spPr bwMode="auto">
            <a:xfrm>
              <a:off x="1162" y="2273"/>
              <a:ext cx="48" cy="103"/>
            </a:xfrm>
            <a:custGeom>
              <a:avLst/>
              <a:gdLst>
                <a:gd name="T0" fmla="*/ 0 w 142"/>
                <a:gd name="T1" fmla="*/ 0 h 207"/>
                <a:gd name="T2" fmla="*/ 0 w 142"/>
                <a:gd name="T3" fmla="*/ 0 h 207"/>
                <a:gd name="T4" fmla="*/ 0 w 142"/>
                <a:gd name="T5" fmla="*/ 0 h 207"/>
                <a:gd name="T6" fmla="*/ 0 w 142"/>
                <a:gd name="T7" fmla="*/ 0 h 207"/>
                <a:gd name="T8" fmla="*/ 0 w 142"/>
                <a:gd name="T9" fmla="*/ 0 h 207"/>
                <a:gd name="T10" fmla="*/ 0 w 142"/>
                <a:gd name="T11" fmla="*/ 0 h 207"/>
                <a:gd name="T12" fmla="*/ 0 w 142"/>
                <a:gd name="T13" fmla="*/ 0 h 207"/>
                <a:gd name="T14" fmla="*/ 0 w 142"/>
                <a:gd name="T15" fmla="*/ 0 h 207"/>
                <a:gd name="T16" fmla="*/ 0 w 142"/>
                <a:gd name="T17" fmla="*/ 0 h 207"/>
                <a:gd name="T18" fmla="*/ 0 w 142"/>
                <a:gd name="T19" fmla="*/ 0 h 207"/>
                <a:gd name="T20" fmla="*/ 0 w 142"/>
                <a:gd name="T21" fmla="*/ 0 h 207"/>
                <a:gd name="T22" fmla="*/ 0 w 142"/>
                <a:gd name="T23" fmla="*/ 0 h 207"/>
                <a:gd name="T24" fmla="*/ 0 w 142"/>
                <a:gd name="T25" fmla="*/ 0 h 207"/>
                <a:gd name="T26" fmla="*/ 0 w 142"/>
                <a:gd name="T27" fmla="*/ 0 h 207"/>
                <a:gd name="T28" fmla="*/ 0 w 142"/>
                <a:gd name="T29" fmla="*/ 0 h 207"/>
                <a:gd name="T30" fmla="*/ 0 w 142"/>
                <a:gd name="T31" fmla="*/ 0 h 207"/>
                <a:gd name="T32" fmla="*/ 0 w 142"/>
                <a:gd name="T33" fmla="*/ 0 h 207"/>
                <a:gd name="T34" fmla="*/ 0 w 142"/>
                <a:gd name="T35" fmla="*/ 0 h 207"/>
                <a:gd name="T36" fmla="*/ 0 w 142"/>
                <a:gd name="T37" fmla="*/ 0 h 207"/>
                <a:gd name="T38" fmla="*/ 0 w 142"/>
                <a:gd name="T39" fmla="*/ 0 h 207"/>
                <a:gd name="T40" fmla="*/ 0 w 142"/>
                <a:gd name="T41" fmla="*/ 0 h 207"/>
                <a:gd name="T42" fmla="*/ 0 w 142"/>
                <a:gd name="T43" fmla="*/ 0 h 207"/>
                <a:gd name="T44" fmla="*/ 0 w 142"/>
                <a:gd name="T45" fmla="*/ 0 h 207"/>
                <a:gd name="T46" fmla="*/ 0 w 142"/>
                <a:gd name="T47" fmla="*/ 0 h 207"/>
                <a:gd name="T48" fmla="*/ 0 w 142"/>
                <a:gd name="T49" fmla="*/ 0 h 207"/>
                <a:gd name="T50" fmla="*/ 0 w 142"/>
                <a:gd name="T51" fmla="*/ 0 h 207"/>
                <a:gd name="T52" fmla="*/ 0 w 142"/>
                <a:gd name="T53" fmla="*/ 0 h 207"/>
                <a:gd name="T54" fmla="*/ 0 w 142"/>
                <a:gd name="T55" fmla="*/ 0 h 207"/>
                <a:gd name="T56" fmla="*/ 0 w 142"/>
                <a:gd name="T57" fmla="*/ 0 h 207"/>
                <a:gd name="T58" fmla="*/ 0 w 142"/>
                <a:gd name="T59" fmla="*/ 0 h 207"/>
                <a:gd name="T60" fmla="*/ 0 w 142"/>
                <a:gd name="T61" fmla="*/ 0 h 207"/>
                <a:gd name="T62" fmla="*/ 0 w 142"/>
                <a:gd name="T63" fmla="*/ 0 h 207"/>
                <a:gd name="T64" fmla="*/ 0 w 142"/>
                <a:gd name="T65" fmla="*/ 0 h 207"/>
                <a:gd name="T66" fmla="*/ 0 w 142"/>
                <a:gd name="T67" fmla="*/ 0 h 207"/>
                <a:gd name="T68" fmla="*/ 0 w 142"/>
                <a:gd name="T69" fmla="*/ 0 h 207"/>
                <a:gd name="T70" fmla="*/ 0 w 142"/>
                <a:gd name="T71" fmla="*/ 0 h 207"/>
                <a:gd name="T72" fmla="*/ 0 w 142"/>
                <a:gd name="T73" fmla="*/ 0 h 207"/>
                <a:gd name="T74" fmla="*/ 0 w 142"/>
                <a:gd name="T75" fmla="*/ 0 h 207"/>
                <a:gd name="T76" fmla="*/ 0 w 142"/>
                <a:gd name="T77" fmla="*/ 0 h 207"/>
                <a:gd name="T78" fmla="*/ 0 w 142"/>
                <a:gd name="T79" fmla="*/ 0 h 207"/>
                <a:gd name="T80" fmla="*/ 0 w 142"/>
                <a:gd name="T81" fmla="*/ 0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2"/>
                <a:gd name="T124" fmla="*/ 0 h 207"/>
                <a:gd name="T125" fmla="*/ 142 w 142"/>
                <a:gd name="T126" fmla="*/ 207 h 20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2" h="207">
                  <a:moveTo>
                    <a:pt x="0" y="113"/>
                  </a:moveTo>
                  <a:lnTo>
                    <a:pt x="0" y="130"/>
                  </a:lnTo>
                  <a:lnTo>
                    <a:pt x="6" y="146"/>
                  </a:lnTo>
                  <a:lnTo>
                    <a:pt x="16" y="161"/>
                  </a:lnTo>
                  <a:lnTo>
                    <a:pt x="31" y="174"/>
                  </a:lnTo>
                  <a:lnTo>
                    <a:pt x="48" y="185"/>
                  </a:lnTo>
                  <a:lnTo>
                    <a:pt x="68" y="195"/>
                  </a:lnTo>
                  <a:lnTo>
                    <a:pt x="92" y="202"/>
                  </a:lnTo>
                  <a:lnTo>
                    <a:pt x="115" y="206"/>
                  </a:lnTo>
                  <a:lnTo>
                    <a:pt x="122" y="207"/>
                  </a:lnTo>
                  <a:lnTo>
                    <a:pt x="129" y="205"/>
                  </a:lnTo>
                  <a:lnTo>
                    <a:pt x="135" y="202"/>
                  </a:lnTo>
                  <a:lnTo>
                    <a:pt x="138" y="198"/>
                  </a:lnTo>
                  <a:lnTo>
                    <a:pt x="138" y="193"/>
                  </a:lnTo>
                  <a:lnTo>
                    <a:pt x="137" y="188"/>
                  </a:lnTo>
                  <a:lnTo>
                    <a:pt x="132" y="184"/>
                  </a:lnTo>
                  <a:lnTo>
                    <a:pt x="125" y="182"/>
                  </a:lnTo>
                  <a:lnTo>
                    <a:pt x="102" y="176"/>
                  </a:lnTo>
                  <a:lnTo>
                    <a:pt x="80" y="168"/>
                  </a:lnTo>
                  <a:lnTo>
                    <a:pt x="63" y="157"/>
                  </a:lnTo>
                  <a:lnTo>
                    <a:pt x="50" y="145"/>
                  </a:lnTo>
                  <a:lnTo>
                    <a:pt x="41" y="130"/>
                  </a:lnTo>
                  <a:lnTo>
                    <a:pt x="37" y="114"/>
                  </a:lnTo>
                  <a:lnTo>
                    <a:pt x="37" y="97"/>
                  </a:lnTo>
                  <a:lnTo>
                    <a:pt x="44" y="79"/>
                  </a:lnTo>
                  <a:lnTo>
                    <a:pt x="54" y="65"/>
                  </a:lnTo>
                  <a:lnTo>
                    <a:pt x="70" y="52"/>
                  </a:lnTo>
                  <a:lnTo>
                    <a:pt x="87" y="40"/>
                  </a:lnTo>
                  <a:lnTo>
                    <a:pt x="106" y="29"/>
                  </a:lnTo>
                  <a:lnTo>
                    <a:pt x="122" y="20"/>
                  </a:lnTo>
                  <a:lnTo>
                    <a:pt x="135" y="11"/>
                  </a:lnTo>
                  <a:lnTo>
                    <a:pt x="142" y="5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06" y="11"/>
                  </a:lnTo>
                  <a:lnTo>
                    <a:pt x="84" y="23"/>
                  </a:lnTo>
                  <a:lnTo>
                    <a:pt x="61" y="37"/>
                  </a:lnTo>
                  <a:lnTo>
                    <a:pt x="39" y="53"/>
                  </a:lnTo>
                  <a:lnTo>
                    <a:pt x="22" y="72"/>
                  </a:lnTo>
                  <a:lnTo>
                    <a:pt x="8" y="9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610" name="Freeform 65"/>
            <p:cNvSpPr/>
            <p:nvPr/>
          </p:nvSpPr>
          <p:spPr bwMode="auto">
            <a:xfrm>
              <a:off x="1492" y="2206"/>
              <a:ext cx="101" cy="135"/>
            </a:xfrm>
            <a:custGeom>
              <a:avLst/>
              <a:gdLst>
                <a:gd name="T0" fmla="*/ 0 w 303"/>
                <a:gd name="T1" fmla="*/ 0 h 272"/>
                <a:gd name="T2" fmla="*/ 0 w 303"/>
                <a:gd name="T3" fmla="*/ 0 h 272"/>
                <a:gd name="T4" fmla="*/ 0 w 303"/>
                <a:gd name="T5" fmla="*/ 0 h 272"/>
                <a:gd name="T6" fmla="*/ 0 w 303"/>
                <a:gd name="T7" fmla="*/ 0 h 272"/>
                <a:gd name="T8" fmla="*/ 0 w 303"/>
                <a:gd name="T9" fmla="*/ 0 h 272"/>
                <a:gd name="T10" fmla="*/ 0 w 303"/>
                <a:gd name="T11" fmla="*/ 0 h 272"/>
                <a:gd name="T12" fmla="*/ 0 w 303"/>
                <a:gd name="T13" fmla="*/ 0 h 272"/>
                <a:gd name="T14" fmla="*/ 0 w 303"/>
                <a:gd name="T15" fmla="*/ 0 h 272"/>
                <a:gd name="T16" fmla="*/ 0 w 303"/>
                <a:gd name="T17" fmla="*/ 0 h 272"/>
                <a:gd name="T18" fmla="*/ 0 w 303"/>
                <a:gd name="T19" fmla="*/ 0 h 272"/>
                <a:gd name="T20" fmla="*/ 0 w 303"/>
                <a:gd name="T21" fmla="*/ 0 h 272"/>
                <a:gd name="T22" fmla="*/ 0 w 303"/>
                <a:gd name="T23" fmla="*/ 0 h 272"/>
                <a:gd name="T24" fmla="*/ 0 w 303"/>
                <a:gd name="T25" fmla="*/ 0 h 272"/>
                <a:gd name="T26" fmla="*/ 0 w 303"/>
                <a:gd name="T27" fmla="*/ 0 h 272"/>
                <a:gd name="T28" fmla="*/ 0 w 303"/>
                <a:gd name="T29" fmla="*/ 0 h 272"/>
                <a:gd name="T30" fmla="*/ 0 w 303"/>
                <a:gd name="T31" fmla="*/ 0 h 272"/>
                <a:gd name="T32" fmla="*/ 0 w 303"/>
                <a:gd name="T33" fmla="*/ 0 h 272"/>
                <a:gd name="T34" fmla="*/ 0 w 303"/>
                <a:gd name="T35" fmla="*/ 0 h 272"/>
                <a:gd name="T36" fmla="*/ 0 w 303"/>
                <a:gd name="T37" fmla="*/ 0 h 272"/>
                <a:gd name="T38" fmla="*/ 0 w 303"/>
                <a:gd name="T39" fmla="*/ 0 h 272"/>
                <a:gd name="T40" fmla="*/ 0 w 303"/>
                <a:gd name="T41" fmla="*/ 0 h 272"/>
                <a:gd name="T42" fmla="*/ 0 w 303"/>
                <a:gd name="T43" fmla="*/ 0 h 272"/>
                <a:gd name="T44" fmla="*/ 0 w 303"/>
                <a:gd name="T45" fmla="*/ 0 h 272"/>
                <a:gd name="T46" fmla="*/ 0 w 303"/>
                <a:gd name="T47" fmla="*/ 0 h 272"/>
                <a:gd name="T48" fmla="*/ 0 w 303"/>
                <a:gd name="T49" fmla="*/ 0 h 272"/>
                <a:gd name="T50" fmla="*/ 0 w 303"/>
                <a:gd name="T51" fmla="*/ 0 h 272"/>
                <a:gd name="T52" fmla="*/ 0 w 303"/>
                <a:gd name="T53" fmla="*/ 0 h 272"/>
                <a:gd name="T54" fmla="*/ 0 w 303"/>
                <a:gd name="T55" fmla="*/ 0 h 272"/>
                <a:gd name="T56" fmla="*/ 0 w 303"/>
                <a:gd name="T57" fmla="*/ 0 h 272"/>
                <a:gd name="T58" fmla="*/ 0 w 303"/>
                <a:gd name="T59" fmla="*/ 0 h 272"/>
                <a:gd name="T60" fmla="*/ 0 w 303"/>
                <a:gd name="T61" fmla="*/ 0 h 272"/>
                <a:gd name="T62" fmla="*/ 0 w 303"/>
                <a:gd name="T63" fmla="*/ 0 h 272"/>
                <a:gd name="T64" fmla="*/ 0 w 303"/>
                <a:gd name="T65" fmla="*/ 0 h 272"/>
                <a:gd name="T66" fmla="*/ 0 w 303"/>
                <a:gd name="T67" fmla="*/ 0 h 272"/>
                <a:gd name="T68" fmla="*/ 0 w 303"/>
                <a:gd name="T69" fmla="*/ 0 h 272"/>
                <a:gd name="T70" fmla="*/ 0 w 303"/>
                <a:gd name="T71" fmla="*/ 0 h 272"/>
                <a:gd name="T72" fmla="*/ 0 w 303"/>
                <a:gd name="T73" fmla="*/ 0 h 272"/>
                <a:gd name="T74" fmla="*/ 0 w 303"/>
                <a:gd name="T75" fmla="*/ 0 h 2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3"/>
                <a:gd name="T115" fmla="*/ 0 h 272"/>
                <a:gd name="T116" fmla="*/ 303 w 303"/>
                <a:gd name="T117" fmla="*/ 272 h 2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3" h="272">
                  <a:moveTo>
                    <a:pt x="246" y="102"/>
                  </a:moveTo>
                  <a:lnTo>
                    <a:pt x="256" y="109"/>
                  </a:lnTo>
                  <a:lnTo>
                    <a:pt x="264" y="117"/>
                  </a:lnTo>
                  <a:lnTo>
                    <a:pt x="271" y="126"/>
                  </a:lnTo>
                  <a:lnTo>
                    <a:pt x="275" y="135"/>
                  </a:lnTo>
                  <a:lnTo>
                    <a:pt x="278" y="144"/>
                  </a:lnTo>
                  <a:lnTo>
                    <a:pt x="277" y="154"/>
                  </a:lnTo>
                  <a:lnTo>
                    <a:pt x="274" y="164"/>
                  </a:lnTo>
                  <a:lnTo>
                    <a:pt x="267" y="173"/>
                  </a:lnTo>
                  <a:lnTo>
                    <a:pt x="256" y="183"/>
                  </a:lnTo>
                  <a:lnTo>
                    <a:pt x="245" y="192"/>
                  </a:lnTo>
                  <a:lnTo>
                    <a:pt x="232" y="200"/>
                  </a:lnTo>
                  <a:lnTo>
                    <a:pt x="219" y="209"/>
                  </a:lnTo>
                  <a:lnTo>
                    <a:pt x="204" y="216"/>
                  </a:lnTo>
                  <a:lnTo>
                    <a:pt x="190" y="224"/>
                  </a:lnTo>
                  <a:lnTo>
                    <a:pt x="175" y="232"/>
                  </a:lnTo>
                  <a:lnTo>
                    <a:pt x="162" y="241"/>
                  </a:lnTo>
                  <a:lnTo>
                    <a:pt x="158" y="244"/>
                  </a:lnTo>
                  <a:lnTo>
                    <a:pt x="155" y="248"/>
                  </a:lnTo>
                  <a:lnTo>
                    <a:pt x="152" y="252"/>
                  </a:lnTo>
                  <a:lnTo>
                    <a:pt x="149" y="256"/>
                  </a:lnTo>
                  <a:lnTo>
                    <a:pt x="148" y="260"/>
                  </a:lnTo>
                  <a:lnTo>
                    <a:pt x="148" y="264"/>
                  </a:lnTo>
                  <a:lnTo>
                    <a:pt x="151" y="268"/>
                  </a:lnTo>
                  <a:lnTo>
                    <a:pt x="155" y="271"/>
                  </a:lnTo>
                  <a:lnTo>
                    <a:pt x="161" y="272"/>
                  </a:lnTo>
                  <a:lnTo>
                    <a:pt x="166" y="272"/>
                  </a:lnTo>
                  <a:lnTo>
                    <a:pt x="171" y="271"/>
                  </a:lnTo>
                  <a:lnTo>
                    <a:pt x="175" y="268"/>
                  </a:lnTo>
                  <a:lnTo>
                    <a:pt x="190" y="256"/>
                  </a:lnTo>
                  <a:lnTo>
                    <a:pt x="206" y="246"/>
                  </a:lnTo>
                  <a:lnTo>
                    <a:pt x="222" y="236"/>
                  </a:lnTo>
                  <a:lnTo>
                    <a:pt x="239" y="226"/>
                  </a:lnTo>
                  <a:lnTo>
                    <a:pt x="255" y="216"/>
                  </a:lnTo>
                  <a:lnTo>
                    <a:pt x="271" y="204"/>
                  </a:lnTo>
                  <a:lnTo>
                    <a:pt x="284" y="192"/>
                  </a:lnTo>
                  <a:lnTo>
                    <a:pt x="294" y="179"/>
                  </a:lnTo>
                  <a:lnTo>
                    <a:pt x="301" y="163"/>
                  </a:lnTo>
                  <a:lnTo>
                    <a:pt x="303" y="148"/>
                  </a:lnTo>
                  <a:lnTo>
                    <a:pt x="300" y="133"/>
                  </a:lnTo>
                  <a:lnTo>
                    <a:pt x="293" y="118"/>
                  </a:lnTo>
                  <a:lnTo>
                    <a:pt x="281" y="105"/>
                  </a:lnTo>
                  <a:lnTo>
                    <a:pt x="268" y="92"/>
                  </a:lnTo>
                  <a:lnTo>
                    <a:pt x="251" y="82"/>
                  </a:lnTo>
                  <a:lnTo>
                    <a:pt x="232" y="73"/>
                  </a:lnTo>
                  <a:lnTo>
                    <a:pt x="217" y="67"/>
                  </a:lnTo>
                  <a:lnTo>
                    <a:pt x="201" y="61"/>
                  </a:lnTo>
                  <a:lnTo>
                    <a:pt x="185" y="54"/>
                  </a:lnTo>
                  <a:lnTo>
                    <a:pt x="168" y="47"/>
                  </a:lnTo>
                  <a:lnTo>
                    <a:pt x="151" y="40"/>
                  </a:lnTo>
                  <a:lnTo>
                    <a:pt x="132" y="34"/>
                  </a:lnTo>
                  <a:lnTo>
                    <a:pt x="114" y="27"/>
                  </a:lnTo>
                  <a:lnTo>
                    <a:pt x="97" y="21"/>
                  </a:lnTo>
                  <a:lnTo>
                    <a:pt x="81" y="16"/>
                  </a:lnTo>
                  <a:lnTo>
                    <a:pt x="65" y="11"/>
                  </a:lnTo>
                  <a:lnTo>
                    <a:pt x="49" y="7"/>
                  </a:lnTo>
                  <a:lnTo>
                    <a:pt x="36" y="4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8" y="22"/>
                  </a:lnTo>
                  <a:lnTo>
                    <a:pt x="74" y="27"/>
                  </a:lnTo>
                  <a:lnTo>
                    <a:pt x="90" y="32"/>
                  </a:lnTo>
                  <a:lnTo>
                    <a:pt x="106" y="38"/>
                  </a:lnTo>
                  <a:lnTo>
                    <a:pt x="122" y="44"/>
                  </a:lnTo>
                  <a:lnTo>
                    <a:pt x="139" y="50"/>
                  </a:lnTo>
                  <a:lnTo>
                    <a:pt x="155" y="57"/>
                  </a:lnTo>
                  <a:lnTo>
                    <a:pt x="171" y="63"/>
                  </a:lnTo>
                  <a:lnTo>
                    <a:pt x="187" y="70"/>
                  </a:lnTo>
                  <a:lnTo>
                    <a:pt x="203" y="78"/>
                  </a:lnTo>
                  <a:lnTo>
                    <a:pt x="217" y="85"/>
                  </a:lnTo>
                  <a:lnTo>
                    <a:pt x="232" y="93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</p:grpSp>
      <p:grpSp>
        <p:nvGrpSpPr>
          <p:cNvPr id="108568" name="Group 66"/>
          <p:cNvGrpSpPr/>
          <p:nvPr/>
        </p:nvGrpSpPr>
        <p:grpSpPr bwMode="auto">
          <a:xfrm>
            <a:off x="7421563" y="4979988"/>
            <a:ext cx="1325562" cy="588962"/>
            <a:chOff x="1697" y="583"/>
            <a:chExt cx="726" cy="368"/>
          </a:xfrm>
        </p:grpSpPr>
        <p:grpSp>
          <p:nvGrpSpPr>
            <p:cNvPr id="108586" name="Group 67"/>
            <p:cNvGrpSpPr/>
            <p:nvPr/>
          </p:nvGrpSpPr>
          <p:grpSpPr bwMode="auto">
            <a:xfrm>
              <a:off x="1809" y="583"/>
              <a:ext cx="348" cy="368"/>
              <a:chOff x="2870" y="1518"/>
              <a:chExt cx="292" cy="320"/>
            </a:xfrm>
          </p:grpSpPr>
          <p:graphicFrame>
            <p:nvGraphicFramePr>
              <p:cNvPr id="108591" name="Object 68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2922" name="Clip" r:id="rId11" imgW="826770" imgH="840105" progId="MS_ClipArt_Gallery.2">
                      <p:embed/>
                    </p:oleObj>
                  </mc:Choice>
                  <mc:Fallback>
                    <p:oleObj name="Clip" r:id="rId11" imgW="826770" imgH="840105" progId="MS_ClipArt_Gallery.2">
                      <p:embed/>
                      <p:pic>
                        <p:nvPicPr>
                          <p:cNvPr id="108591" name="Object 6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08592" name="Object 69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2923" name="Clip" r:id="rId12" imgW="1268095" imgH="1199515" progId="MS_ClipArt_Gallery.2">
                      <p:embed/>
                    </p:oleObj>
                  </mc:Choice>
                  <mc:Fallback>
                    <p:oleObj name="Clip" r:id="rId12" imgW="1268095" imgH="1199515" progId="MS_ClipArt_Gallery.2">
                      <p:embed/>
                      <p:pic>
                        <p:nvPicPr>
                          <p:cNvPr id="108592" name="Object 6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08587" name="Line 70"/>
            <p:cNvSpPr>
              <a:spLocks noChangeShapeType="1"/>
            </p:cNvSpPr>
            <p:nvPr/>
          </p:nvSpPr>
          <p:spPr bwMode="auto">
            <a:xfrm>
              <a:off x="2158" y="793"/>
              <a:ext cx="265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588" name="Line 71"/>
            <p:cNvSpPr>
              <a:spLocks noChangeShapeType="1"/>
            </p:cNvSpPr>
            <p:nvPr/>
          </p:nvSpPr>
          <p:spPr bwMode="auto">
            <a:xfrm flipH="1">
              <a:off x="1734" y="715"/>
              <a:ext cx="16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589" name="Line 72"/>
            <p:cNvSpPr>
              <a:spLocks noChangeShapeType="1"/>
            </p:cNvSpPr>
            <p:nvPr/>
          </p:nvSpPr>
          <p:spPr bwMode="auto">
            <a:xfrm flipH="1">
              <a:off x="1747" y="776"/>
              <a:ext cx="165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8590" name="Line 73"/>
            <p:cNvSpPr>
              <a:spLocks noChangeShapeType="1"/>
            </p:cNvSpPr>
            <p:nvPr/>
          </p:nvSpPr>
          <p:spPr bwMode="auto">
            <a:xfrm flipH="1">
              <a:off x="1697" y="830"/>
              <a:ext cx="16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</p:grpSp>
      <p:grpSp>
        <p:nvGrpSpPr>
          <p:cNvPr id="108569" name="Group 77"/>
          <p:cNvGrpSpPr/>
          <p:nvPr/>
        </p:nvGrpSpPr>
        <p:grpSpPr bwMode="auto">
          <a:xfrm>
            <a:off x="7707313" y="2319338"/>
            <a:ext cx="844550" cy="717550"/>
            <a:chOff x="2863" y="1318"/>
            <a:chExt cx="532" cy="452"/>
          </a:xfrm>
        </p:grpSpPr>
        <p:grpSp>
          <p:nvGrpSpPr>
            <p:cNvPr id="108571" name="Group 78"/>
            <p:cNvGrpSpPr/>
            <p:nvPr/>
          </p:nvGrpSpPr>
          <p:grpSpPr bwMode="auto">
            <a:xfrm>
              <a:off x="3024" y="1623"/>
              <a:ext cx="315" cy="147"/>
              <a:chOff x="3600" y="219"/>
              <a:chExt cx="360" cy="175"/>
            </a:xfrm>
          </p:grpSpPr>
          <p:sp>
            <p:nvSpPr>
              <p:cNvPr id="108573" name="Oval 79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8574" name="Line 80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8575" name="Line 81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8576" name="Rectangle 82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8577" name="Oval 83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108578" name="Group 84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08583" name="Line 8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8584" name="Line 8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8585" name="Line 8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</p:grpSp>
          <p:grpSp>
            <p:nvGrpSpPr>
              <p:cNvPr id="108579" name="Group 88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08580" name="Line 89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8581" name="Line 90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8582" name="Line 91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</p:grpSp>
        </p:grpSp>
        <p:sp>
          <p:nvSpPr>
            <p:cNvPr id="108572" name="Text Box 92"/>
            <p:cNvSpPr txBox="1">
              <a:spLocks noChangeArrowheads="1"/>
            </p:cNvSpPr>
            <p:nvPr/>
          </p:nvSpPr>
          <p:spPr bwMode="auto">
            <a:xfrm>
              <a:off x="2863" y="1318"/>
              <a:ext cx="53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宋体" panose="02010600030101010101" pitchFamily="2" charset="-122"/>
                </a:rPr>
                <a:t>router</a:t>
              </a:r>
            </a:p>
          </p:txBody>
        </p:sp>
      </p:grpSp>
      <p:sp>
        <p:nvSpPr>
          <p:cNvPr id="93" name="圆角矩形标注 92"/>
          <p:cNvSpPr/>
          <p:nvPr/>
        </p:nvSpPr>
        <p:spPr bwMode="auto">
          <a:xfrm>
            <a:off x="7297635" y="1232622"/>
            <a:ext cx="3287526" cy="946159"/>
          </a:xfrm>
          <a:prstGeom prst="wedgeRoundRectCallout">
            <a:avLst>
              <a:gd name="adj1" fmla="val 3031"/>
              <a:gd name="adj2" fmla="val 209454"/>
              <a:gd name="adj3" fmla="val 16667"/>
            </a:avLst>
          </a:prstGeom>
          <a:noFill/>
          <a:ln w="19050">
            <a:solidFill>
              <a:schemeClr val="accent5">
                <a:lumMod val="50000"/>
              </a:schemeClr>
            </a:solidFill>
            <a:prstDash val="sysDot"/>
            <a:headEnd type="none" w="med" len="med"/>
            <a:tailEnd type="none" w="med" len="med"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b="1" dirty="0">
                <a:solidFill>
                  <a:schemeClr val="tx1"/>
                </a:solidFill>
                <a:ea typeface="宋体" panose="02010600030101010101" pitchFamily="2" charset="-122"/>
              </a:rPr>
              <a:t>Good, but what about switching?</a:t>
            </a:r>
            <a:endParaRPr lang="zh-CN" altLang="en-US" b="1" dirty="0">
              <a:solidFill>
                <a:schemeClr val="tx1"/>
              </a:solidFill>
              <a:ea typeface="宋体" panose="02010600030101010101" pitchFamily="2" charset="-122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>
            <a:extLst>
              <a:ext uri="{FF2B5EF4-FFF2-40B4-BE49-F238E27FC236}">
                <a16:creationId xmlns:a16="http://schemas.microsoft.com/office/drawing/2014/main" id="{D0E04B14-7FE3-4784-9AC7-8B27294EF4E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980510" y="2143069"/>
            <a:ext cx="590550" cy="590550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46D81343-9C98-421F-BF2F-F5BBE7A2B96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37055" y="1196433"/>
            <a:ext cx="7600950" cy="5629275"/>
          </a:xfrm>
          <a:prstGeom prst="rect">
            <a:avLst/>
          </a:prstGeom>
        </p:spPr>
      </p:pic>
      <p:sp>
        <p:nvSpPr>
          <p:cNvPr id="100354" name="标题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Sending Frames between H1 &amp; A Remote Host</a:t>
            </a:r>
          </a:p>
        </p:txBody>
      </p:sp>
      <p:sp>
        <p:nvSpPr>
          <p:cNvPr id="2" name="右箭头 1"/>
          <p:cNvSpPr/>
          <p:nvPr/>
        </p:nvSpPr>
        <p:spPr>
          <a:xfrm rot="20167349">
            <a:off x="1650290" y="3864961"/>
            <a:ext cx="1373533" cy="914400"/>
          </a:xfrm>
          <a:prstGeom prst="rightArrow">
            <a:avLst>
              <a:gd name="adj1" fmla="val 26306"/>
              <a:gd name="adj2" fmla="val 89997"/>
            </a:avLst>
          </a:prstGeom>
          <a:solidFill>
            <a:schemeClr val="accent2">
              <a:lumMod val="20000"/>
              <a:lumOff val="80000"/>
            </a:schemeClr>
          </a:solidFill>
          <a:ln w="3175">
            <a:noFill/>
          </a:ln>
        </p:spPr>
        <p:txBody>
          <a:bodyPr wrap="square" rtlCol="0" anchor="ctr" anchorCtr="0">
            <a:noAutofit/>
          </a:bodyPr>
          <a:lstStyle/>
          <a:p>
            <a:pPr algn="ctr"/>
            <a:endParaRPr lang="zh-CN" altLang="en-US" dirty="0">
              <a:latin typeface="Comic Sans MS" panose="030F0702030302020204" pitchFamily="66" charset="0"/>
            </a:endParaRPr>
          </a:p>
        </p:txBody>
      </p:sp>
      <p:sp>
        <p:nvSpPr>
          <p:cNvPr id="6" name="右箭头 5"/>
          <p:cNvSpPr/>
          <p:nvPr/>
        </p:nvSpPr>
        <p:spPr>
          <a:xfrm rot="10800000">
            <a:off x="10709017" y="1981144"/>
            <a:ext cx="1373533" cy="914400"/>
          </a:xfrm>
          <a:prstGeom prst="rightArrow">
            <a:avLst>
              <a:gd name="adj1" fmla="val 26306"/>
              <a:gd name="adj2" fmla="val 89997"/>
            </a:avLst>
          </a:prstGeom>
          <a:solidFill>
            <a:schemeClr val="accent2">
              <a:lumMod val="20000"/>
              <a:lumOff val="80000"/>
            </a:schemeClr>
          </a:solidFill>
          <a:ln w="3175">
            <a:noFill/>
          </a:ln>
        </p:spPr>
        <p:txBody>
          <a:bodyPr wrap="square" rtlCol="0" anchor="ctr" anchorCtr="0">
            <a:noAutofit/>
          </a:bodyPr>
          <a:lstStyle/>
          <a:p>
            <a:pPr algn="ctr"/>
            <a:endParaRPr lang="zh-CN" altLang="en-US" dirty="0">
              <a:latin typeface="Comic Sans MS" panose="030F0702030302020204" pitchFamily="66" charset="0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2167534" y="5810044"/>
            <a:ext cx="3372206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accent2"/>
                </a:solidFill>
                <a:latin typeface="+mn-lt"/>
                <a:ea typeface="+mn-ea"/>
              </a:rPr>
              <a:t>Note: </a:t>
            </a:r>
          </a:p>
          <a:p>
            <a:pPr algn="ctr"/>
            <a:r>
              <a:rPr lang="en-US" altLang="zh-CN" sz="2000" b="1" dirty="0">
                <a:solidFill>
                  <a:schemeClr val="accent2"/>
                </a:solidFill>
                <a:latin typeface="+mn-lt"/>
                <a:ea typeface="+mn-ea"/>
              </a:rPr>
              <a:t>Two link-layer technologies</a:t>
            </a:r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EC38AB65-033C-406E-963C-315C8E032D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49</a:t>
            </a:fld>
            <a:endParaRPr lang="en-US" altLang="zh-CN" dirty="0"/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9EB358E2-0C81-4B47-AD77-198CCFAB49DD}"/>
              </a:ext>
            </a:extLst>
          </p:cNvPr>
          <p:cNvSpPr txBox="1"/>
          <p:nvPr/>
        </p:nvSpPr>
        <p:spPr>
          <a:xfrm>
            <a:off x="9771337" y="2778922"/>
            <a:ext cx="9694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dirty="0">
                <a:latin typeface="+mn-lt"/>
              </a:rPr>
              <a:t>Remote Host</a:t>
            </a:r>
            <a:endParaRPr lang="zh-CN" altLang="en-US" sz="1600" b="1" dirty="0">
              <a:latin typeface="+mn-lt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7518D2B6-006B-4694-91AC-CA572443C904}"/>
              </a:ext>
            </a:extLst>
          </p:cNvPr>
          <p:cNvSpPr txBox="1"/>
          <p:nvPr/>
        </p:nvSpPr>
        <p:spPr>
          <a:xfrm>
            <a:off x="8409416" y="4725305"/>
            <a:ext cx="2161644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b="1" dirty="0">
                <a:solidFill>
                  <a:schemeClr val="accent5"/>
                </a:solidFill>
                <a:latin typeface="+mn-lt"/>
              </a:rPr>
              <a:t>Can we use Ethernet frame format for WLAN?</a:t>
            </a:r>
            <a:endParaRPr lang="zh-CN" altLang="en-US" b="1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3A3F5841-06F2-49B4-A34E-C58ADB4AC279}"/>
              </a:ext>
            </a:extLst>
          </p:cNvPr>
          <p:cNvSpPr txBox="1"/>
          <p:nvPr/>
        </p:nvSpPr>
        <p:spPr>
          <a:xfrm>
            <a:off x="6293711" y="1794633"/>
            <a:ext cx="19549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dirty="0">
                <a:solidFill>
                  <a:schemeClr val="accent3"/>
                </a:solidFill>
                <a:latin typeface="+mn-lt"/>
              </a:rPr>
              <a:t>R1 not aware of existence of AP</a:t>
            </a:r>
            <a:endParaRPr lang="zh-CN" altLang="en-US" sz="1600" b="1" dirty="0">
              <a:solidFill>
                <a:schemeClr val="accent3"/>
              </a:solidFill>
              <a:latin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18" name="Rectangle 3"/>
          <p:cNvSpPr>
            <a:spLocks noChangeArrowheads="1"/>
          </p:cNvSpPr>
          <p:nvPr/>
        </p:nvSpPr>
        <p:spPr bwMode="auto">
          <a:xfrm>
            <a:off x="1950085" y="2025333"/>
            <a:ext cx="838200" cy="609600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frame</a:t>
            </a:r>
          </a:p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control</a:t>
            </a:r>
          </a:p>
        </p:txBody>
      </p:sp>
      <p:sp>
        <p:nvSpPr>
          <p:cNvPr id="98319" name="Rectangle 4"/>
          <p:cNvSpPr>
            <a:spLocks noChangeArrowheads="1"/>
          </p:cNvSpPr>
          <p:nvPr/>
        </p:nvSpPr>
        <p:spPr bwMode="auto">
          <a:xfrm>
            <a:off x="2788285" y="2025333"/>
            <a:ext cx="838200" cy="609600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duration</a:t>
            </a:r>
          </a:p>
        </p:txBody>
      </p:sp>
      <p:sp>
        <p:nvSpPr>
          <p:cNvPr id="98320" name="Rectangle 5"/>
          <p:cNvSpPr>
            <a:spLocks noChangeArrowheads="1"/>
          </p:cNvSpPr>
          <p:nvPr/>
        </p:nvSpPr>
        <p:spPr bwMode="auto">
          <a:xfrm>
            <a:off x="3626485" y="2025333"/>
            <a:ext cx="838200" cy="609600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address</a:t>
            </a:r>
          </a:p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1</a:t>
            </a:r>
          </a:p>
        </p:txBody>
      </p:sp>
      <p:sp>
        <p:nvSpPr>
          <p:cNvPr id="98321" name="Rectangle 6"/>
          <p:cNvSpPr>
            <a:spLocks noChangeArrowheads="1"/>
          </p:cNvSpPr>
          <p:nvPr/>
        </p:nvSpPr>
        <p:spPr bwMode="auto">
          <a:xfrm>
            <a:off x="4464685" y="2025333"/>
            <a:ext cx="838200" cy="609600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address</a:t>
            </a:r>
          </a:p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98322" name="Rectangle 7"/>
          <p:cNvSpPr>
            <a:spLocks noChangeArrowheads="1"/>
          </p:cNvSpPr>
          <p:nvPr/>
        </p:nvSpPr>
        <p:spPr bwMode="auto">
          <a:xfrm>
            <a:off x="6979285" y="2025333"/>
            <a:ext cx="838200" cy="609600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address</a:t>
            </a:r>
          </a:p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98323" name="Rectangle 8"/>
          <p:cNvSpPr>
            <a:spLocks noChangeArrowheads="1"/>
          </p:cNvSpPr>
          <p:nvPr/>
        </p:nvSpPr>
        <p:spPr bwMode="auto">
          <a:xfrm>
            <a:off x="5302885" y="2025333"/>
            <a:ext cx="838200" cy="609600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address</a:t>
            </a:r>
          </a:p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3</a:t>
            </a:r>
          </a:p>
        </p:txBody>
      </p:sp>
      <p:sp>
        <p:nvSpPr>
          <p:cNvPr id="98324" name="Rectangle 9"/>
          <p:cNvSpPr>
            <a:spLocks noChangeArrowheads="1"/>
          </p:cNvSpPr>
          <p:nvPr/>
        </p:nvSpPr>
        <p:spPr bwMode="auto">
          <a:xfrm>
            <a:off x="6141085" y="2025333"/>
            <a:ext cx="838200" cy="609600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endParaRPr lang="zh-CN" altLang="zh-CN" sz="1100" b="1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98325" name="Rectangle 10"/>
          <p:cNvSpPr>
            <a:spLocks noChangeArrowheads="1"/>
          </p:cNvSpPr>
          <p:nvPr/>
        </p:nvSpPr>
        <p:spPr bwMode="auto">
          <a:xfrm>
            <a:off x="7817485" y="2025333"/>
            <a:ext cx="1371600" cy="6096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payload</a:t>
            </a:r>
          </a:p>
        </p:txBody>
      </p:sp>
      <p:sp>
        <p:nvSpPr>
          <p:cNvPr id="98326" name="Rectangle 11"/>
          <p:cNvSpPr>
            <a:spLocks noChangeArrowheads="1"/>
          </p:cNvSpPr>
          <p:nvPr/>
        </p:nvSpPr>
        <p:spPr bwMode="auto">
          <a:xfrm>
            <a:off x="9189085" y="2025333"/>
            <a:ext cx="838200" cy="609600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CRC</a:t>
            </a:r>
          </a:p>
        </p:txBody>
      </p:sp>
      <p:sp>
        <p:nvSpPr>
          <p:cNvPr id="98327" name="Text Box 12"/>
          <p:cNvSpPr txBox="1">
            <a:spLocks noChangeArrowheads="1"/>
          </p:cNvSpPr>
          <p:nvPr/>
        </p:nvSpPr>
        <p:spPr bwMode="auto">
          <a:xfrm>
            <a:off x="2331085" y="1700689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 dirty="0">
                <a:latin typeface="+mn-lt"/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98328" name="Text Box 13"/>
          <p:cNvSpPr txBox="1">
            <a:spLocks noChangeArrowheads="1"/>
          </p:cNvSpPr>
          <p:nvPr/>
        </p:nvSpPr>
        <p:spPr bwMode="auto">
          <a:xfrm>
            <a:off x="3132278" y="1700689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 dirty="0">
                <a:latin typeface="+mn-lt"/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98329" name="Text Box 14"/>
          <p:cNvSpPr txBox="1">
            <a:spLocks noChangeArrowheads="1"/>
          </p:cNvSpPr>
          <p:nvPr/>
        </p:nvSpPr>
        <p:spPr bwMode="auto">
          <a:xfrm>
            <a:off x="3933471" y="1700689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 dirty="0">
                <a:latin typeface="+mn-lt"/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98330" name="Text Box 15"/>
          <p:cNvSpPr txBox="1">
            <a:spLocks noChangeArrowheads="1"/>
          </p:cNvSpPr>
          <p:nvPr/>
        </p:nvSpPr>
        <p:spPr bwMode="auto">
          <a:xfrm>
            <a:off x="4734664" y="1700689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 dirty="0">
                <a:latin typeface="+mn-lt"/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98331" name="Text Box 16"/>
          <p:cNvSpPr txBox="1">
            <a:spLocks noChangeArrowheads="1"/>
          </p:cNvSpPr>
          <p:nvPr/>
        </p:nvSpPr>
        <p:spPr bwMode="auto">
          <a:xfrm>
            <a:off x="5535857" y="1700689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 dirty="0">
                <a:latin typeface="+mn-lt"/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98332" name="Text Box 17"/>
          <p:cNvSpPr txBox="1">
            <a:spLocks noChangeArrowheads="1"/>
          </p:cNvSpPr>
          <p:nvPr/>
        </p:nvSpPr>
        <p:spPr bwMode="auto">
          <a:xfrm>
            <a:off x="6337050" y="1700689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 dirty="0">
                <a:latin typeface="+mn-lt"/>
                <a:ea typeface="宋体" panose="02010600030101010101" pitchFamily="2" charset="-122"/>
              </a:rPr>
              <a:t>2</a:t>
            </a:r>
          </a:p>
        </p:txBody>
      </p:sp>
      <p:sp>
        <p:nvSpPr>
          <p:cNvPr id="98333" name="Text Box 18"/>
          <p:cNvSpPr txBox="1">
            <a:spLocks noChangeArrowheads="1"/>
          </p:cNvSpPr>
          <p:nvPr/>
        </p:nvSpPr>
        <p:spPr bwMode="auto">
          <a:xfrm>
            <a:off x="7138243" y="1700689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 dirty="0">
                <a:latin typeface="+mn-lt"/>
                <a:ea typeface="宋体" panose="02010600030101010101" pitchFamily="2" charset="-122"/>
              </a:rPr>
              <a:t>6</a:t>
            </a:r>
          </a:p>
        </p:txBody>
      </p:sp>
      <p:sp>
        <p:nvSpPr>
          <p:cNvPr id="98334" name="Text Box 19"/>
          <p:cNvSpPr txBox="1">
            <a:spLocks noChangeArrowheads="1"/>
          </p:cNvSpPr>
          <p:nvPr/>
        </p:nvSpPr>
        <p:spPr bwMode="auto">
          <a:xfrm>
            <a:off x="7939437" y="1700689"/>
            <a:ext cx="95571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 dirty="0">
                <a:latin typeface="+mn-lt"/>
                <a:ea typeface="宋体" panose="02010600030101010101" pitchFamily="2" charset="-122"/>
              </a:rPr>
              <a:t>0 - 2312</a:t>
            </a:r>
          </a:p>
        </p:txBody>
      </p:sp>
      <p:sp>
        <p:nvSpPr>
          <p:cNvPr id="98335" name="Text Box 20"/>
          <p:cNvSpPr txBox="1">
            <a:spLocks noChangeArrowheads="1"/>
          </p:cNvSpPr>
          <p:nvPr/>
        </p:nvSpPr>
        <p:spPr bwMode="auto">
          <a:xfrm>
            <a:off x="9478010" y="1700689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b="1" dirty="0">
                <a:latin typeface="+mn-lt"/>
                <a:ea typeface="宋体" panose="02010600030101010101" pitchFamily="2" charset="-122"/>
              </a:rPr>
              <a:t>4</a:t>
            </a:r>
          </a:p>
        </p:txBody>
      </p:sp>
      <p:sp>
        <p:nvSpPr>
          <p:cNvPr id="98336" name="Text Box 21"/>
          <p:cNvSpPr txBox="1">
            <a:spLocks noChangeArrowheads="1"/>
          </p:cNvSpPr>
          <p:nvPr/>
        </p:nvSpPr>
        <p:spPr bwMode="auto">
          <a:xfrm>
            <a:off x="6310386" y="2085659"/>
            <a:ext cx="575799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 err="1">
                <a:latin typeface="+mn-lt"/>
                <a:ea typeface="宋体" panose="02010600030101010101" pitchFamily="2" charset="-122"/>
              </a:rPr>
              <a:t>seq</a:t>
            </a:r>
            <a:endParaRPr lang="en-US" altLang="zh-CN" sz="1100" b="1" dirty="0">
              <a:latin typeface="+mn-lt"/>
              <a:ea typeface="宋体" panose="02010600030101010101" pitchFamily="2" charset="-122"/>
            </a:endParaRPr>
          </a:p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100" b="1" dirty="0">
                <a:latin typeface="+mn-lt"/>
                <a:ea typeface="宋体" panose="02010600030101010101" pitchFamily="2" charset="-122"/>
              </a:rPr>
              <a:t>control</a:t>
            </a:r>
          </a:p>
        </p:txBody>
      </p:sp>
      <p:sp>
        <p:nvSpPr>
          <p:cNvPr id="98309" name="Rectangle 4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802.11 frame: addressing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7B6737CA-973B-48C0-B474-13AE13916A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E7AFD8E-47EC-4333-9317-F3617AC17F61}" type="slidenum">
              <a:rPr lang="en-US" altLang="zh-CN" smtClean="0"/>
              <a:pPr>
                <a:defRPr/>
              </a:pPr>
              <a:t>50</a:t>
            </a:fld>
            <a:endParaRPr lang="en-US" altLang="zh-CN" dirty="0"/>
          </a:p>
        </p:txBody>
      </p:sp>
      <p:sp>
        <p:nvSpPr>
          <p:cNvPr id="48134" name="Text Box 52"/>
          <p:cNvSpPr txBox="1">
            <a:spLocks noChangeArrowheads="1"/>
          </p:cNvSpPr>
          <p:nvPr/>
        </p:nvSpPr>
        <p:spPr bwMode="auto">
          <a:xfrm>
            <a:off x="2994661" y="5424171"/>
            <a:ext cx="3220753" cy="1015663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j-lt"/>
                <a:ea typeface="宋体" panose="02010600030101010101" pitchFamily="2" charset="-122"/>
              </a:rPr>
              <a:t>Address 2:</a:t>
            </a:r>
            <a:r>
              <a:rPr lang="en-US" altLang="zh-CN" sz="2000" b="1" dirty="0">
                <a:latin typeface="+mj-lt"/>
                <a:ea typeface="宋体" panose="02010600030101010101" pitchFamily="2" charset="-122"/>
              </a:rPr>
              <a:t> MAC address</a:t>
            </a:r>
          </a:p>
          <a:p>
            <a:pPr>
              <a:defRPr/>
            </a:pPr>
            <a:r>
              <a:rPr lang="en-US" altLang="zh-CN" sz="2000" b="1" dirty="0">
                <a:latin typeface="+mj-lt"/>
                <a:ea typeface="宋体" panose="02010600030101010101" pitchFamily="2" charset="-122"/>
              </a:rPr>
              <a:t>of wireless host or AP </a:t>
            </a:r>
          </a:p>
          <a:p>
            <a:pPr>
              <a:defRPr/>
            </a:pPr>
            <a:r>
              <a:rPr lang="en-US" altLang="zh-CN" sz="2000" b="1" dirty="0">
                <a:latin typeface="+mj-lt"/>
                <a:ea typeface="宋体" panose="02010600030101010101" pitchFamily="2" charset="-122"/>
              </a:rPr>
              <a:t>transmitting this frame</a:t>
            </a:r>
          </a:p>
        </p:txBody>
      </p:sp>
      <p:sp>
        <p:nvSpPr>
          <p:cNvPr id="98311" name="Line 53"/>
          <p:cNvSpPr>
            <a:spLocks noChangeShapeType="1"/>
          </p:cNvSpPr>
          <p:nvPr/>
        </p:nvSpPr>
        <p:spPr bwMode="auto">
          <a:xfrm flipV="1">
            <a:off x="2635886" y="2703195"/>
            <a:ext cx="1235075" cy="7302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Comic Sans MS" panose="030F0702030302020204" pitchFamily="66" charset="0"/>
            </a:endParaRPr>
          </a:p>
        </p:txBody>
      </p:sp>
      <p:sp>
        <p:nvSpPr>
          <p:cNvPr id="98312" name="Line 54"/>
          <p:cNvSpPr>
            <a:spLocks noChangeShapeType="1"/>
          </p:cNvSpPr>
          <p:nvPr/>
        </p:nvSpPr>
        <p:spPr bwMode="auto">
          <a:xfrm flipV="1">
            <a:off x="4461510" y="2717484"/>
            <a:ext cx="414338" cy="26749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Comic Sans MS" panose="030F0702030302020204" pitchFamily="66" charset="0"/>
            </a:endParaRPr>
          </a:p>
        </p:txBody>
      </p:sp>
      <p:sp>
        <p:nvSpPr>
          <p:cNvPr id="48137" name="Text Box 55"/>
          <p:cNvSpPr txBox="1">
            <a:spLocks noChangeArrowheads="1"/>
          </p:cNvSpPr>
          <p:nvPr/>
        </p:nvSpPr>
        <p:spPr bwMode="auto">
          <a:xfrm>
            <a:off x="1935799" y="3354071"/>
            <a:ext cx="3220753" cy="1015663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j-lt"/>
                <a:ea typeface="宋体" panose="02010600030101010101" pitchFamily="2" charset="-122"/>
              </a:rPr>
              <a:t>Address 1:</a:t>
            </a:r>
            <a:r>
              <a:rPr lang="en-US" altLang="zh-CN" sz="2000" b="1" dirty="0">
                <a:latin typeface="+mj-lt"/>
                <a:ea typeface="宋体" panose="02010600030101010101" pitchFamily="2" charset="-122"/>
              </a:rPr>
              <a:t> MAC address</a:t>
            </a:r>
          </a:p>
          <a:p>
            <a:pPr>
              <a:defRPr/>
            </a:pPr>
            <a:r>
              <a:rPr lang="en-US" altLang="zh-CN" sz="2000" b="1" dirty="0">
                <a:latin typeface="+mj-lt"/>
                <a:ea typeface="宋体" panose="02010600030101010101" pitchFamily="2" charset="-122"/>
              </a:rPr>
              <a:t>of wireless host or AP </a:t>
            </a:r>
          </a:p>
          <a:p>
            <a:pPr>
              <a:defRPr/>
            </a:pPr>
            <a:r>
              <a:rPr lang="en-US" altLang="zh-CN" sz="2000" b="1" dirty="0">
                <a:latin typeface="+mj-lt"/>
                <a:ea typeface="宋体" panose="02010600030101010101" pitchFamily="2" charset="-122"/>
              </a:rPr>
              <a:t>to receive this frame</a:t>
            </a:r>
          </a:p>
        </p:txBody>
      </p:sp>
      <p:sp>
        <p:nvSpPr>
          <p:cNvPr id="98314" name="Line 56"/>
          <p:cNvSpPr>
            <a:spLocks noChangeShapeType="1"/>
          </p:cNvSpPr>
          <p:nvPr/>
        </p:nvSpPr>
        <p:spPr bwMode="auto">
          <a:xfrm flipH="1" flipV="1">
            <a:off x="5639435" y="2747646"/>
            <a:ext cx="609600" cy="8366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Comic Sans MS" panose="030F0702030302020204" pitchFamily="66" charset="0"/>
            </a:endParaRPr>
          </a:p>
        </p:txBody>
      </p:sp>
      <p:sp>
        <p:nvSpPr>
          <p:cNvPr id="48139" name="Text Box 57"/>
          <p:cNvSpPr txBox="1">
            <a:spLocks noChangeArrowheads="1"/>
          </p:cNvSpPr>
          <p:nvPr/>
        </p:nvSpPr>
        <p:spPr bwMode="auto">
          <a:xfrm>
            <a:off x="5260024" y="3719196"/>
            <a:ext cx="3049587" cy="132343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b="1" dirty="0">
                <a:solidFill>
                  <a:srgbClr val="FF0000"/>
                </a:solidFill>
                <a:latin typeface="+mj-lt"/>
                <a:ea typeface="宋体" panose="02010600030101010101" pitchFamily="2" charset="-122"/>
              </a:rPr>
              <a:t>Address 3:</a:t>
            </a:r>
            <a:r>
              <a:rPr lang="en-US" altLang="zh-CN" sz="2000" b="1" dirty="0">
                <a:latin typeface="+mj-lt"/>
                <a:ea typeface="宋体" panose="02010600030101010101" pitchFamily="2" charset="-122"/>
              </a:rPr>
              <a:t> MAC address</a:t>
            </a:r>
          </a:p>
          <a:p>
            <a:pPr>
              <a:defRPr/>
            </a:pPr>
            <a:r>
              <a:rPr lang="en-US" altLang="zh-CN" sz="2000" b="1" dirty="0">
                <a:latin typeface="+mj-lt"/>
                <a:ea typeface="宋体" panose="02010600030101010101" pitchFamily="2" charset="-122"/>
              </a:rPr>
              <a:t>of router interface to which AP is attached</a:t>
            </a:r>
          </a:p>
        </p:txBody>
      </p:sp>
      <p:sp>
        <p:nvSpPr>
          <p:cNvPr id="48140" name="Text Box 58"/>
          <p:cNvSpPr txBox="1">
            <a:spLocks noChangeArrowheads="1"/>
          </p:cNvSpPr>
          <p:nvPr/>
        </p:nvSpPr>
        <p:spPr bwMode="auto">
          <a:xfrm>
            <a:off x="7499986" y="2939734"/>
            <a:ext cx="2606675" cy="1015663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b="1">
                <a:solidFill>
                  <a:srgbClr val="FF0000"/>
                </a:solidFill>
                <a:latin typeface="+mj-lt"/>
                <a:ea typeface="宋体" panose="02010600030101010101" pitchFamily="2" charset="-122"/>
              </a:rPr>
              <a:t>Address 4:</a:t>
            </a:r>
            <a:r>
              <a:rPr lang="en-US" altLang="zh-CN" sz="2000" b="1">
                <a:latin typeface="+mj-lt"/>
                <a:ea typeface="宋体" panose="02010600030101010101" pitchFamily="2" charset="-122"/>
              </a:rPr>
              <a:t> used only in ad hoc mode</a:t>
            </a:r>
          </a:p>
        </p:txBody>
      </p:sp>
      <p:sp>
        <p:nvSpPr>
          <p:cNvPr id="98317" name="Line 59"/>
          <p:cNvSpPr>
            <a:spLocks noChangeShapeType="1"/>
          </p:cNvSpPr>
          <p:nvPr/>
        </p:nvSpPr>
        <p:spPr bwMode="auto">
          <a:xfrm flipH="1" flipV="1">
            <a:off x="7255511" y="2701608"/>
            <a:ext cx="290513" cy="37941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Comic Sans MS" panose="030F0702030302020204" pitchFamily="66" charset="0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标题 11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802.11 frame: addressing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2405" name="Oval 3"/>
          <p:cNvSpPr>
            <a:spLocks noChangeArrowheads="1"/>
          </p:cNvSpPr>
          <p:nvPr/>
        </p:nvSpPr>
        <p:spPr bwMode="auto">
          <a:xfrm>
            <a:off x="3125789" y="1216025"/>
            <a:ext cx="2454275" cy="2374900"/>
          </a:xfrm>
          <a:prstGeom prst="ellipse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02406" name="Line 23"/>
          <p:cNvSpPr>
            <a:spLocks noChangeShapeType="1"/>
          </p:cNvSpPr>
          <p:nvPr/>
        </p:nvSpPr>
        <p:spPr bwMode="auto">
          <a:xfrm>
            <a:off x="5105400" y="2728913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02407" name="Line 25"/>
          <p:cNvSpPr>
            <a:spLocks noChangeShapeType="1"/>
          </p:cNvSpPr>
          <p:nvPr/>
        </p:nvSpPr>
        <p:spPr bwMode="auto">
          <a:xfrm flipV="1">
            <a:off x="6781800" y="2271713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grpSp>
        <p:nvGrpSpPr>
          <p:cNvPr id="102408" name="Group 26"/>
          <p:cNvGrpSpPr/>
          <p:nvPr/>
        </p:nvGrpSpPr>
        <p:grpSpPr bwMode="auto">
          <a:xfrm>
            <a:off x="7543800" y="1433514"/>
            <a:ext cx="2362200" cy="1762125"/>
            <a:chOff x="3744" y="1392"/>
            <a:chExt cx="1488" cy="1110"/>
          </a:xfrm>
        </p:grpSpPr>
        <p:sp>
          <p:nvSpPr>
            <p:cNvPr id="102513" name="Freeform 27"/>
            <p:cNvSpPr/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1 w 2135"/>
                <a:gd name="T1" fmla="*/ 1 h 1662"/>
                <a:gd name="T2" fmla="*/ 1 w 2135"/>
                <a:gd name="T3" fmla="*/ 1 h 1662"/>
                <a:gd name="T4" fmla="*/ 2 w 2135"/>
                <a:gd name="T5" fmla="*/ 1 h 1662"/>
                <a:gd name="T6" fmla="*/ 4 w 2135"/>
                <a:gd name="T7" fmla="*/ 1 h 1662"/>
                <a:gd name="T8" fmla="*/ 6 w 2135"/>
                <a:gd name="T9" fmla="*/ 1 h 1662"/>
                <a:gd name="T10" fmla="*/ 6 w 2135"/>
                <a:gd name="T11" fmla="*/ 2 h 1662"/>
                <a:gd name="T12" fmla="*/ 5 w 2135"/>
                <a:gd name="T13" fmla="*/ 3 h 1662"/>
                <a:gd name="T14" fmla="*/ 2 w 2135"/>
                <a:gd name="T15" fmla="*/ 2 h 1662"/>
                <a:gd name="T16" fmla="*/ 1 w 2135"/>
                <a:gd name="T17" fmla="*/ 2 h 1662"/>
                <a:gd name="T18" fmla="*/ 1 w 2135"/>
                <a:gd name="T19" fmla="*/ 2 h 1662"/>
                <a:gd name="T20" fmla="*/ 1 w 2135"/>
                <a:gd name="T21" fmla="*/ 1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2514" name="Text Box 28"/>
            <p:cNvSpPr txBox="1">
              <a:spLocks noChangeArrowheads="1"/>
            </p:cNvSpPr>
            <p:nvPr/>
          </p:nvSpPr>
          <p:spPr bwMode="auto">
            <a:xfrm>
              <a:off x="4128" y="1776"/>
              <a:ext cx="65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宋体" panose="02010600030101010101" pitchFamily="2" charset="-122"/>
                </a:rPr>
                <a:t>Internet</a:t>
              </a:r>
            </a:p>
          </p:txBody>
        </p:sp>
      </p:grpSp>
      <p:grpSp>
        <p:nvGrpSpPr>
          <p:cNvPr id="102409" name="Group 161"/>
          <p:cNvGrpSpPr/>
          <p:nvPr/>
        </p:nvGrpSpPr>
        <p:grpSpPr bwMode="auto">
          <a:xfrm>
            <a:off x="6203950" y="2033589"/>
            <a:ext cx="844550" cy="776287"/>
            <a:chOff x="2948" y="1281"/>
            <a:chExt cx="532" cy="489"/>
          </a:xfrm>
        </p:grpSpPr>
        <p:grpSp>
          <p:nvGrpSpPr>
            <p:cNvPr id="102498" name="Group 4"/>
            <p:cNvGrpSpPr/>
            <p:nvPr/>
          </p:nvGrpSpPr>
          <p:grpSpPr bwMode="auto">
            <a:xfrm>
              <a:off x="3024" y="1623"/>
              <a:ext cx="315" cy="147"/>
              <a:chOff x="3600" y="219"/>
              <a:chExt cx="360" cy="175"/>
            </a:xfrm>
          </p:grpSpPr>
          <p:sp>
            <p:nvSpPr>
              <p:cNvPr id="102500" name="Oval 5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501" name="Line 6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502" name="Line 7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503" name="Rectangle 8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504" name="Oval 9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102505" name="Group 10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02510" name="Line 1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2511" name="Line 1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2512" name="Line 1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</p:grpSp>
          <p:grpSp>
            <p:nvGrpSpPr>
              <p:cNvPr id="102506" name="Group 14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02507" name="Line 1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2508" name="Line 1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2509" name="Line 1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</p:grpSp>
        </p:grpSp>
        <p:sp>
          <p:nvSpPr>
            <p:cNvPr id="102499" name="Text Box 29"/>
            <p:cNvSpPr txBox="1">
              <a:spLocks noChangeArrowheads="1"/>
            </p:cNvSpPr>
            <p:nvPr/>
          </p:nvSpPr>
          <p:spPr bwMode="auto">
            <a:xfrm>
              <a:off x="2948" y="1281"/>
              <a:ext cx="53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宋体" panose="02010600030101010101" pitchFamily="2" charset="-122"/>
                </a:rPr>
                <a:t>router</a:t>
              </a:r>
            </a:p>
          </p:txBody>
        </p:sp>
      </p:grpSp>
      <p:grpSp>
        <p:nvGrpSpPr>
          <p:cNvPr id="102410" name="Group 30"/>
          <p:cNvGrpSpPr/>
          <p:nvPr/>
        </p:nvGrpSpPr>
        <p:grpSpPr bwMode="auto">
          <a:xfrm>
            <a:off x="4546600" y="2157413"/>
            <a:ext cx="935038" cy="1135062"/>
            <a:chOff x="1952" y="1032"/>
            <a:chExt cx="589" cy="715"/>
          </a:xfrm>
        </p:grpSpPr>
        <p:sp>
          <p:nvSpPr>
            <p:cNvPr id="102478" name="Text Box 31"/>
            <p:cNvSpPr txBox="1">
              <a:spLocks noChangeArrowheads="1"/>
            </p:cNvSpPr>
            <p:nvPr/>
          </p:nvSpPr>
          <p:spPr bwMode="auto">
            <a:xfrm>
              <a:off x="2080" y="1456"/>
              <a:ext cx="32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宋体" panose="02010600030101010101" pitchFamily="2" charset="-122"/>
                </a:rPr>
                <a:t>AP</a:t>
              </a:r>
            </a:p>
          </p:txBody>
        </p:sp>
        <p:grpSp>
          <p:nvGrpSpPr>
            <p:cNvPr id="102479" name="Group 32"/>
            <p:cNvGrpSpPr/>
            <p:nvPr/>
          </p:nvGrpSpPr>
          <p:grpSpPr bwMode="auto">
            <a:xfrm>
              <a:off x="1952" y="1032"/>
              <a:ext cx="589" cy="440"/>
              <a:chOff x="1160" y="2192"/>
              <a:chExt cx="589" cy="440"/>
            </a:xfrm>
          </p:grpSpPr>
          <p:pic>
            <p:nvPicPr>
              <p:cNvPr id="102480" name="Picture 33" descr="31u_bnrz[1]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-5400000">
                <a:off x="1349" y="2458"/>
                <a:ext cx="212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481" name="AutoShape 34"/>
              <p:cNvSpPr>
                <a:spLocks noChangeAspect="1" noChangeArrowheads="1" noTextEdit="1"/>
              </p:cNvSpPr>
              <p:nvPr/>
            </p:nvSpPr>
            <p:spPr bwMode="auto">
              <a:xfrm>
                <a:off x="1160" y="2192"/>
                <a:ext cx="589" cy="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82" name="Freeform 35"/>
              <p:cNvSpPr/>
              <p:nvPr/>
            </p:nvSpPr>
            <p:spPr bwMode="auto">
              <a:xfrm>
                <a:off x="1283" y="2231"/>
                <a:ext cx="83" cy="102"/>
              </a:xfrm>
              <a:custGeom>
                <a:avLst/>
                <a:gdLst>
                  <a:gd name="T0" fmla="*/ 0 w 247"/>
                  <a:gd name="T1" fmla="*/ 1 h 203"/>
                  <a:gd name="T2" fmla="*/ 0 w 247"/>
                  <a:gd name="T3" fmla="*/ 1 h 203"/>
                  <a:gd name="T4" fmla="*/ 0 w 247"/>
                  <a:gd name="T5" fmla="*/ 1 h 203"/>
                  <a:gd name="T6" fmla="*/ 0 w 247"/>
                  <a:gd name="T7" fmla="*/ 1 h 203"/>
                  <a:gd name="T8" fmla="*/ 0 w 247"/>
                  <a:gd name="T9" fmla="*/ 1 h 203"/>
                  <a:gd name="T10" fmla="*/ 0 w 247"/>
                  <a:gd name="T11" fmla="*/ 1 h 203"/>
                  <a:gd name="T12" fmla="*/ 0 w 247"/>
                  <a:gd name="T13" fmla="*/ 1 h 203"/>
                  <a:gd name="T14" fmla="*/ 0 w 247"/>
                  <a:gd name="T15" fmla="*/ 1 h 203"/>
                  <a:gd name="T16" fmla="*/ 0 w 247"/>
                  <a:gd name="T17" fmla="*/ 1 h 203"/>
                  <a:gd name="T18" fmla="*/ 0 w 247"/>
                  <a:gd name="T19" fmla="*/ 1 h 203"/>
                  <a:gd name="T20" fmla="*/ 0 w 247"/>
                  <a:gd name="T21" fmla="*/ 1 h 203"/>
                  <a:gd name="T22" fmla="*/ 0 w 247"/>
                  <a:gd name="T23" fmla="*/ 1 h 203"/>
                  <a:gd name="T24" fmla="*/ 0 w 247"/>
                  <a:gd name="T25" fmla="*/ 1 h 203"/>
                  <a:gd name="T26" fmla="*/ 0 w 247"/>
                  <a:gd name="T27" fmla="*/ 1 h 203"/>
                  <a:gd name="T28" fmla="*/ 0 w 247"/>
                  <a:gd name="T29" fmla="*/ 1 h 203"/>
                  <a:gd name="T30" fmla="*/ 0 w 247"/>
                  <a:gd name="T31" fmla="*/ 1 h 203"/>
                  <a:gd name="T32" fmla="*/ 0 w 247"/>
                  <a:gd name="T33" fmla="*/ 1 h 203"/>
                  <a:gd name="T34" fmla="*/ 0 w 247"/>
                  <a:gd name="T35" fmla="*/ 1 h 203"/>
                  <a:gd name="T36" fmla="*/ 0 w 247"/>
                  <a:gd name="T37" fmla="*/ 1 h 203"/>
                  <a:gd name="T38" fmla="*/ 0 w 247"/>
                  <a:gd name="T39" fmla="*/ 1 h 203"/>
                  <a:gd name="T40" fmla="*/ 0 w 247"/>
                  <a:gd name="T41" fmla="*/ 1 h 203"/>
                  <a:gd name="T42" fmla="*/ 0 w 247"/>
                  <a:gd name="T43" fmla="*/ 1 h 203"/>
                  <a:gd name="T44" fmla="*/ 0 w 247"/>
                  <a:gd name="T45" fmla="*/ 1 h 203"/>
                  <a:gd name="T46" fmla="*/ 0 w 247"/>
                  <a:gd name="T47" fmla="*/ 1 h 203"/>
                  <a:gd name="T48" fmla="*/ 0 w 247"/>
                  <a:gd name="T49" fmla="*/ 1 h 203"/>
                  <a:gd name="T50" fmla="*/ 0 w 247"/>
                  <a:gd name="T51" fmla="*/ 1 h 203"/>
                  <a:gd name="T52" fmla="*/ 0 w 247"/>
                  <a:gd name="T53" fmla="*/ 1 h 203"/>
                  <a:gd name="T54" fmla="*/ 0 w 247"/>
                  <a:gd name="T55" fmla="*/ 1 h 203"/>
                  <a:gd name="T56" fmla="*/ 0 w 247"/>
                  <a:gd name="T57" fmla="*/ 1 h 203"/>
                  <a:gd name="T58" fmla="*/ 0 w 247"/>
                  <a:gd name="T59" fmla="*/ 1 h 203"/>
                  <a:gd name="T60" fmla="*/ 0 w 247"/>
                  <a:gd name="T61" fmla="*/ 1 h 203"/>
                  <a:gd name="T62" fmla="*/ 0 w 247"/>
                  <a:gd name="T63" fmla="*/ 1 h 203"/>
                  <a:gd name="T64" fmla="*/ 0 w 247"/>
                  <a:gd name="T65" fmla="*/ 1 h 203"/>
                  <a:gd name="T66" fmla="*/ 0 w 247"/>
                  <a:gd name="T67" fmla="*/ 1 h 203"/>
                  <a:gd name="T68" fmla="*/ 0 w 247"/>
                  <a:gd name="T69" fmla="*/ 1 h 203"/>
                  <a:gd name="T70" fmla="*/ 0 w 247"/>
                  <a:gd name="T71" fmla="*/ 1 h 203"/>
                  <a:gd name="T72" fmla="*/ 0 w 247"/>
                  <a:gd name="T73" fmla="*/ 1 h 203"/>
                  <a:gd name="T74" fmla="*/ 0 w 247"/>
                  <a:gd name="T75" fmla="*/ 1 h 203"/>
                  <a:gd name="T76" fmla="*/ 0 w 247"/>
                  <a:gd name="T77" fmla="*/ 1 h 203"/>
                  <a:gd name="T78" fmla="*/ 0 w 247"/>
                  <a:gd name="T79" fmla="*/ 1 h 203"/>
                  <a:gd name="T80" fmla="*/ 0 w 247"/>
                  <a:gd name="T81" fmla="*/ 1 h 203"/>
                  <a:gd name="T82" fmla="*/ 0 w 247"/>
                  <a:gd name="T83" fmla="*/ 1 h 203"/>
                  <a:gd name="T84" fmla="*/ 0 w 247"/>
                  <a:gd name="T85" fmla="*/ 0 h 203"/>
                  <a:gd name="T86" fmla="*/ 0 w 247"/>
                  <a:gd name="T87" fmla="*/ 1 h 203"/>
                  <a:gd name="T88" fmla="*/ 0 w 247"/>
                  <a:gd name="T89" fmla="*/ 1 h 203"/>
                  <a:gd name="T90" fmla="*/ 0 w 247"/>
                  <a:gd name="T91" fmla="*/ 1 h 203"/>
                  <a:gd name="T92" fmla="*/ 0 w 247"/>
                  <a:gd name="T93" fmla="*/ 1 h 203"/>
                  <a:gd name="T94" fmla="*/ 0 w 247"/>
                  <a:gd name="T95" fmla="*/ 1 h 203"/>
                  <a:gd name="T96" fmla="*/ 0 w 247"/>
                  <a:gd name="T97" fmla="*/ 1 h 20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7"/>
                  <a:gd name="T148" fmla="*/ 0 h 203"/>
                  <a:gd name="T149" fmla="*/ 247 w 247"/>
                  <a:gd name="T150" fmla="*/ 203 h 20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7" h="203">
                    <a:moveTo>
                      <a:pt x="87" y="26"/>
                    </a:moveTo>
                    <a:lnTo>
                      <a:pt x="68" y="34"/>
                    </a:lnTo>
                    <a:lnTo>
                      <a:pt x="52" y="44"/>
                    </a:lnTo>
                    <a:lnTo>
                      <a:pt x="38" y="55"/>
                    </a:lnTo>
                    <a:lnTo>
                      <a:pt x="25" y="67"/>
                    </a:lnTo>
                    <a:lnTo>
                      <a:pt x="14" y="80"/>
                    </a:lnTo>
                    <a:lnTo>
                      <a:pt x="7" y="94"/>
                    </a:lnTo>
                    <a:lnTo>
                      <a:pt x="3" y="109"/>
                    </a:lnTo>
                    <a:lnTo>
                      <a:pt x="0" y="124"/>
                    </a:lnTo>
                    <a:lnTo>
                      <a:pt x="3" y="145"/>
                    </a:lnTo>
                    <a:lnTo>
                      <a:pt x="14" y="163"/>
                    </a:lnTo>
                    <a:lnTo>
                      <a:pt x="32" y="178"/>
                    </a:lnTo>
                    <a:lnTo>
                      <a:pt x="55" y="189"/>
                    </a:lnTo>
                    <a:lnTo>
                      <a:pt x="81" y="198"/>
                    </a:lnTo>
                    <a:lnTo>
                      <a:pt x="109" y="202"/>
                    </a:lnTo>
                    <a:lnTo>
                      <a:pt x="138" y="203"/>
                    </a:lnTo>
                    <a:lnTo>
                      <a:pt x="165" y="200"/>
                    </a:lnTo>
                    <a:lnTo>
                      <a:pt x="171" y="200"/>
                    </a:lnTo>
                    <a:lnTo>
                      <a:pt x="177" y="198"/>
                    </a:lnTo>
                    <a:lnTo>
                      <a:pt x="181" y="195"/>
                    </a:lnTo>
                    <a:lnTo>
                      <a:pt x="183" y="191"/>
                    </a:lnTo>
                    <a:lnTo>
                      <a:pt x="180" y="186"/>
                    </a:lnTo>
                    <a:lnTo>
                      <a:pt x="174" y="182"/>
                    </a:lnTo>
                    <a:lnTo>
                      <a:pt x="167" y="178"/>
                    </a:lnTo>
                    <a:lnTo>
                      <a:pt x="160" y="176"/>
                    </a:lnTo>
                    <a:lnTo>
                      <a:pt x="145" y="173"/>
                    </a:lnTo>
                    <a:lnTo>
                      <a:pt x="131" y="171"/>
                    </a:lnTo>
                    <a:lnTo>
                      <a:pt x="116" y="169"/>
                    </a:lnTo>
                    <a:lnTo>
                      <a:pt x="103" y="167"/>
                    </a:lnTo>
                    <a:lnTo>
                      <a:pt x="90" y="164"/>
                    </a:lnTo>
                    <a:lnTo>
                      <a:pt x="77" y="160"/>
                    </a:lnTo>
                    <a:lnTo>
                      <a:pt x="65" y="154"/>
                    </a:lnTo>
                    <a:lnTo>
                      <a:pt x="54" y="146"/>
                    </a:lnTo>
                    <a:lnTo>
                      <a:pt x="49" y="112"/>
                    </a:lnTo>
                    <a:lnTo>
                      <a:pt x="61" y="84"/>
                    </a:lnTo>
                    <a:lnTo>
                      <a:pt x="84" y="62"/>
                    </a:lnTo>
                    <a:lnTo>
                      <a:pt x="116" y="44"/>
                    </a:lnTo>
                    <a:lnTo>
                      <a:pt x="151" y="30"/>
                    </a:lnTo>
                    <a:lnTo>
                      <a:pt x="187" y="19"/>
                    </a:lnTo>
                    <a:lnTo>
                      <a:pt x="220" y="11"/>
                    </a:lnTo>
                    <a:lnTo>
                      <a:pt x="247" y="4"/>
                    </a:lnTo>
                    <a:lnTo>
                      <a:pt x="231" y="1"/>
                    </a:lnTo>
                    <a:lnTo>
                      <a:pt x="213" y="0"/>
                    </a:lnTo>
                    <a:lnTo>
                      <a:pt x="193" y="2"/>
                    </a:lnTo>
                    <a:lnTo>
                      <a:pt x="171" y="4"/>
                    </a:lnTo>
                    <a:lnTo>
                      <a:pt x="149" y="9"/>
                    </a:lnTo>
                    <a:lnTo>
                      <a:pt x="128" y="14"/>
                    </a:lnTo>
                    <a:lnTo>
                      <a:pt x="106" y="20"/>
                    </a:lnTo>
                    <a:lnTo>
                      <a:pt x="87" y="2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83" name="Freeform 36"/>
              <p:cNvSpPr/>
              <p:nvPr/>
            </p:nvSpPr>
            <p:spPr bwMode="auto">
              <a:xfrm>
                <a:off x="1424" y="2230"/>
                <a:ext cx="52" cy="79"/>
              </a:xfrm>
              <a:custGeom>
                <a:avLst/>
                <a:gdLst>
                  <a:gd name="T0" fmla="*/ 0 w 158"/>
                  <a:gd name="T1" fmla="*/ 1 h 158"/>
                  <a:gd name="T2" fmla="*/ 0 w 158"/>
                  <a:gd name="T3" fmla="*/ 1 h 158"/>
                  <a:gd name="T4" fmla="*/ 0 w 158"/>
                  <a:gd name="T5" fmla="*/ 1 h 158"/>
                  <a:gd name="T6" fmla="*/ 0 w 158"/>
                  <a:gd name="T7" fmla="*/ 1 h 158"/>
                  <a:gd name="T8" fmla="*/ 0 w 158"/>
                  <a:gd name="T9" fmla="*/ 1 h 158"/>
                  <a:gd name="T10" fmla="*/ 0 w 158"/>
                  <a:gd name="T11" fmla="*/ 1 h 158"/>
                  <a:gd name="T12" fmla="*/ 0 w 158"/>
                  <a:gd name="T13" fmla="*/ 1 h 158"/>
                  <a:gd name="T14" fmla="*/ 0 w 158"/>
                  <a:gd name="T15" fmla="*/ 1 h 158"/>
                  <a:gd name="T16" fmla="*/ 0 w 158"/>
                  <a:gd name="T17" fmla="*/ 1 h 158"/>
                  <a:gd name="T18" fmla="*/ 0 w 158"/>
                  <a:gd name="T19" fmla="*/ 1 h 158"/>
                  <a:gd name="T20" fmla="*/ 0 w 158"/>
                  <a:gd name="T21" fmla="*/ 1 h 158"/>
                  <a:gd name="T22" fmla="*/ 0 w 158"/>
                  <a:gd name="T23" fmla="*/ 1 h 158"/>
                  <a:gd name="T24" fmla="*/ 0 w 158"/>
                  <a:gd name="T25" fmla="*/ 1 h 158"/>
                  <a:gd name="T26" fmla="*/ 0 w 158"/>
                  <a:gd name="T27" fmla="*/ 1 h 158"/>
                  <a:gd name="T28" fmla="*/ 0 w 158"/>
                  <a:gd name="T29" fmla="*/ 1 h 158"/>
                  <a:gd name="T30" fmla="*/ 0 w 158"/>
                  <a:gd name="T31" fmla="*/ 1 h 158"/>
                  <a:gd name="T32" fmla="*/ 0 w 158"/>
                  <a:gd name="T33" fmla="*/ 1 h 158"/>
                  <a:gd name="T34" fmla="*/ 0 w 158"/>
                  <a:gd name="T35" fmla="*/ 1 h 158"/>
                  <a:gd name="T36" fmla="*/ 0 w 158"/>
                  <a:gd name="T37" fmla="*/ 1 h 158"/>
                  <a:gd name="T38" fmla="*/ 0 w 158"/>
                  <a:gd name="T39" fmla="*/ 1 h 158"/>
                  <a:gd name="T40" fmla="*/ 0 w 158"/>
                  <a:gd name="T41" fmla="*/ 1 h 158"/>
                  <a:gd name="T42" fmla="*/ 0 w 158"/>
                  <a:gd name="T43" fmla="*/ 1 h 158"/>
                  <a:gd name="T44" fmla="*/ 0 w 158"/>
                  <a:gd name="T45" fmla="*/ 1 h 158"/>
                  <a:gd name="T46" fmla="*/ 0 w 158"/>
                  <a:gd name="T47" fmla="*/ 1 h 158"/>
                  <a:gd name="T48" fmla="*/ 0 w 158"/>
                  <a:gd name="T49" fmla="*/ 1 h 158"/>
                  <a:gd name="T50" fmla="*/ 0 w 158"/>
                  <a:gd name="T51" fmla="*/ 1 h 158"/>
                  <a:gd name="T52" fmla="*/ 0 w 158"/>
                  <a:gd name="T53" fmla="*/ 1 h 158"/>
                  <a:gd name="T54" fmla="*/ 0 w 158"/>
                  <a:gd name="T55" fmla="*/ 1 h 158"/>
                  <a:gd name="T56" fmla="*/ 0 w 158"/>
                  <a:gd name="T57" fmla="*/ 1 h 158"/>
                  <a:gd name="T58" fmla="*/ 0 w 158"/>
                  <a:gd name="T59" fmla="*/ 1 h 158"/>
                  <a:gd name="T60" fmla="*/ 0 w 158"/>
                  <a:gd name="T61" fmla="*/ 0 h 158"/>
                  <a:gd name="T62" fmla="*/ 0 w 158"/>
                  <a:gd name="T63" fmla="*/ 0 h 158"/>
                  <a:gd name="T64" fmla="*/ 0 w 158"/>
                  <a:gd name="T65" fmla="*/ 1 h 158"/>
                  <a:gd name="T66" fmla="*/ 0 w 158"/>
                  <a:gd name="T67" fmla="*/ 1 h 158"/>
                  <a:gd name="T68" fmla="*/ 0 w 158"/>
                  <a:gd name="T69" fmla="*/ 1 h 158"/>
                  <a:gd name="T70" fmla="*/ 0 w 158"/>
                  <a:gd name="T71" fmla="*/ 1 h 158"/>
                  <a:gd name="T72" fmla="*/ 0 w 158"/>
                  <a:gd name="T73" fmla="*/ 1 h 158"/>
                  <a:gd name="T74" fmla="*/ 0 w 158"/>
                  <a:gd name="T75" fmla="*/ 1 h 158"/>
                  <a:gd name="T76" fmla="*/ 0 w 158"/>
                  <a:gd name="T77" fmla="*/ 1 h 158"/>
                  <a:gd name="T78" fmla="*/ 0 w 158"/>
                  <a:gd name="T79" fmla="*/ 1 h 158"/>
                  <a:gd name="T80" fmla="*/ 0 w 158"/>
                  <a:gd name="T81" fmla="*/ 1 h 1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58"/>
                  <a:gd name="T124" fmla="*/ 0 h 158"/>
                  <a:gd name="T125" fmla="*/ 158 w 158"/>
                  <a:gd name="T126" fmla="*/ 158 h 1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58" h="158">
                    <a:moveTo>
                      <a:pt x="133" y="52"/>
                    </a:moveTo>
                    <a:lnTo>
                      <a:pt x="139" y="68"/>
                    </a:lnTo>
                    <a:lnTo>
                      <a:pt x="137" y="83"/>
                    </a:lnTo>
                    <a:lnTo>
                      <a:pt x="127" y="95"/>
                    </a:lnTo>
                    <a:lnTo>
                      <a:pt x="113" y="106"/>
                    </a:lnTo>
                    <a:lnTo>
                      <a:pt x="95" y="116"/>
                    </a:lnTo>
                    <a:lnTo>
                      <a:pt x="75" y="126"/>
                    </a:lnTo>
                    <a:lnTo>
                      <a:pt x="55" y="135"/>
                    </a:lnTo>
                    <a:lnTo>
                      <a:pt x="37" y="144"/>
                    </a:lnTo>
                    <a:lnTo>
                      <a:pt x="34" y="147"/>
                    </a:lnTo>
                    <a:lnTo>
                      <a:pt x="33" y="149"/>
                    </a:lnTo>
                    <a:lnTo>
                      <a:pt x="33" y="152"/>
                    </a:lnTo>
                    <a:lnTo>
                      <a:pt x="34" y="155"/>
                    </a:lnTo>
                    <a:lnTo>
                      <a:pt x="39" y="157"/>
                    </a:lnTo>
                    <a:lnTo>
                      <a:pt x="43" y="158"/>
                    </a:lnTo>
                    <a:lnTo>
                      <a:pt x="46" y="158"/>
                    </a:lnTo>
                    <a:lnTo>
                      <a:pt x="50" y="157"/>
                    </a:lnTo>
                    <a:lnTo>
                      <a:pt x="74" y="148"/>
                    </a:lnTo>
                    <a:lnTo>
                      <a:pt x="95" y="138"/>
                    </a:lnTo>
                    <a:lnTo>
                      <a:pt x="116" y="127"/>
                    </a:lnTo>
                    <a:lnTo>
                      <a:pt x="135" y="114"/>
                    </a:lnTo>
                    <a:lnTo>
                      <a:pt x="148" y="100"/>
                    </a:lnTo>
                    <a:lnTo>
                      <a:pt x="156" y="84"/>
                    </a:lnTo>
                    <a:lnTo>
                      <a:pt x="158" y="67"/>
                    </a:lnTo>
                    <a:lnTo>
                      <a:pt x="152" y="49"/>
                    </a:lnTo>
                    <a:lnTo>
                      <a:pt x="139" y="35"/>
                    </a:lnTo>
                    <a:lnTo>
                      <a:pt x="120" y="23"/>
                    </a:lnTo>
                    <a:lnTo>
                      <a:pt x="97" y="14"/>
                    </a:lnTo>
                    <a:lnTo>
                      <a:pt x="71" y="7"/>
                    </a:lnTo>
                    <a:lnTo>
                      <a:pt x="45" y="2"/>
                    </a:lnTo>
                    <a:lnTo>
                      <a:pt x="23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7" y="9"/>
                    </a:lnTo>
                    <a:lnTo>
                      <a:pt x="36" y="13"/>
                    </a:lnTo>
                    <a:lnTo>
                      <a:pt x="56" y="17"/>
                    </a:lnTo>
                    <a:lnTo>
                      <a:pt x="75" y="21"/>
                    </a:lnTo>
                    <a:lnTo>
                      <a:pt x="94" y="26"/>
                    </a:lnTo>
                    <a:lnTo>
                      <a:pt x="110" y="33"/>
                    </a:lnTo>
                    <a:lnTo>
                      <a:pt x="123" y="41"/>
                    </a:lnTo>
                    <a:lnTo>
                      <a:pt x="133" y="5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84" name="Freeform 37"/>
              <p:cNvSpPr/>
              <p:nvPr/>
            </p:nvSpPr>
            <p:spPr bwMode="auto">
              <a:xfrm>
                <a:off x="1232" y="2211"/>
                <a:ext cx="133" cy="166"/>
              </a:xfrm>
              <a:custGeom>
                <a:avLst/>
                <a:gdLst>
                  <a:gd name="T0" fmla="*/ 0 w 399"/>
                  <a:gd name="T1" fmla="*/ 1 h 331"/>
                  <a:gd name="T2" fmla="*/ 0 w 399"/>
                  <a:gd name="T3" fmla="*/ 1 h 331"/>
                  <a:gd name="T4" fmla="*/ 0 w 399"/>
                  <a:gd name="T5" fmla="*/ 1 h 331"/>
                  <a:gd name="T6" fmla="*/ 0 w 399"/>
                  <a:gd name="T7" fmla="*/ 1 h 331"/>
                  <a:gd name="T8" fmla="*/ 0 w 399"/>
                  <a:gd name="T9" fmla="*/ 1 h 331"/>
                  <a:gd name="T10" fmla="*/ 0 w 399"/>
                  <a:gd name="T11" fmla="*/ 1 h 331"/>
                  <a:gd name="T12" fmla="*/ 0 w 399"/>
                  <a:gd name="T13" fmla="*/ 1 h 331"/>
                  <a:gd name="T14" fmla="*/ 0 w 399"/>
                  <a:gd name="T15" fmla="*/ 1 h 331"/>
                  <a:gd name="T16" fmla="*/ 0 w 399"/>
                  <a:gd name="T17" fmla="*/ 1 h 331"/>
                  <a:gd name="T18" fmla="*/ 0 w 399"/>
                  <a:gd name="T19" fmla="*/ 1 h 331"/>
                  <a:gd name="T20" fmla="*/ 0 w 399"/>
                  <a:gd name="T21" fmla="*/ 1 h 331"/>
                  <a:gd name="T22" fmla="*/ 0 w 399"/>
                  <a:gd name="T23" fmla="*/ 1 h 331"/>
                  <a:gd name="T24" fmla="*/ 0 w 399"/>
                  <a:gd name="T25" fmla="*/ 1 h 331"/>
                  <a:gd name="T26" fmla="*/ 0 w 399"/>
                  <a:gd name="T27" fmla="*/ 1 h 331"/>
                  <a:gd name="T28" fmla="*/ 0 w 399"/>
                  <a:gd name="T29" fmla="*/ 1 h 331"/>
                  <a:gd name="T30" fmla="*/ 0 w 399"/>
                  <a:gd name="T31" fmla="*/ 1 h 331"/>
                  <a:gd name="T32" fmla="*/ 0 w 399"/>
                  <a:gd name="T33" fmla="*/ 1 h 331"/>
                  <a:gd name="T34" fmla="*/ 0 w 399"/>
                  <a:gd name="T35" fmla="*/ 1 h 331"/>
                  <a:gd name="T36" fmla="*/ 0 w 399"/>
                  <a:gd name="T37" fmla="*/ 1 h 331"/>
                  <a:gd name="T38" fmla="*/ 0 w 399"/>
                  <a:gd name="T39" fmla="*/ 1 h 331"/>
                  <a:gd name="T40" fmla="*/ 0 w 399"/>
                  <a:gd name="T41" fmla="*/ 1 h 331"/>
                  <a:gd name="T42" fmla="*/ 0 w 399"/>
                  <a:gd name="T43" fmla="*/ 1 h 331"/>
                  <a:gd name="T44" fmla="*/ 0 w 399"/>
                  <a:gd name="T45" fmla="*/ 1 h 331"/>
                  <a:gd name="T46" fmla="*/ 0 w 399"/>
                  <a:gd name="T47" fmla="*/ 1 h 331"/>
                  <a:gd name="T48" fmla="*/ 0 w 399"/>
                  <a:gd name="T49" fmla="*/ 1 h 331"/>
                  <a:gd name="T50" fmla="*/ 0 w 399"/>
                  <a:gd name="T51" fmla="*/ 1 h 331"/>
                  <a:gd name="T52" fmla="*/ 0 w 399"/>
                  <a:gd name="T53" fmla="*/ 1 h 331"/>
                  <a:gd name="T54" fmla="*/ 0 w 399"/>
                  <a:gd name="T55" fmla="*/ 1 h 331"/>
                  <a:gd name="T56" fmla="*/ 0 w 399"/>
                  <a:gd name="T57" fmla="*/ 1 h 331"/>
                  <a:gd name="T58" fmla="*/ 0 w 399"/>
                  <a:gd name="T59" fmla="*/ 1 h 331"/>
                  <a:gd name="T60" fmla="*/ 0 w 399"/>
                  <a:gd name="T61" fmla="*/ 1 h 331"/>
                  <a:gd name="T62" fmla="*/ 0 w 399"/>
                  <a:gd name="T63" fmla="*/ 1 h 331"/>
                  <a:gd name="T64" fmla="*/ 0 w 399"/>
                  <a:gd name="T65" fmla="*/ 1 h 331"/>
                  <a:gd name="T66" fmla="*/ 0 w 399"/>
                  <a:gd name="T67" fmla="*/ 1 h 331"/>
                  <a:gd name="T68" fmla="*/ 0 w 399"/>
                  <a:gd name="T69" fmla="*/ 1 h 331"/>
                  <a:gd name="T70" fmla="*/ 0 w 399"/>
                  <a:gd name="T71" fmla="*/ 1 h 331"/>
                  <a:gd name="T72" fmla="*/ 0 w 399"/>
                  <a:gd name="T73" fmla="*/ 1 h 331"/>
                  <a:gd name="T74" fmla="*/ 0 w 399"/>
                  <a:gd name="T75" fmla="*/ 1 h 331"/>
                  <a:gd name="T76" fmla="*/ 0 w 399"/>
                  <a:gd name="T77" fmla="*/ 1 h 331"/>
                  <a:gd name="T78" fmla="*/ 0 w 399"/>
                  <a:gd name="T79" fmla="*/ 1 h 331"/>
                  <a:gd name="T80" fmla="*/ 0 w 399"/>
                  <a:gd name="T81" fmla="*/ 0 h 331"/>
                  <a:gd name="T82" fmla="*/ 0 w 399"/>
                  <a:gd name="T83" fmla="*/ 1 h 331"/>
                  <a:gd name="T84" fmla="*/ 0 w 399"/>
                  <a:gd name="T85" fmla="*/ 1 h 331"/>
                  <a:gd name="T86" fmla="*/ 0 w 399"/>
                  <a:gd name="T87" fmla="*/ 1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99"/>
                  <a:gd name="T133" fmla="*/ 0 h 331"/>
                  <a:gd name="T134" fmla="*/ 399 w 399"/>
                  <a:gd name="T135" fmla="*/ 331 h 3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99" h="331">
                    <a:moveTo>
                      <a:pt x="155" y="44"/>
                    </a:moveTo>
                    <a:lnTo>
                      <a:pt x="124" y="62"/>
                    </a:lnTo>
                    <a:lnTo>
                      <a:pt x="94" y="80"/>
                    </a:lnTo>
                    <a:lnTo>
                      <a:pt x="66" y="101"/>
                    </a:lnTo>
                    <a:lnTo>
                      <a:pt x="42" y="123"/>
                    </a:lnTo>
                    <a:lnTo>
                      <a:pt x="21" y="146"/>
                    </a:lnTo>
                    <a:lnTo>
                      <a:pt x="7" y="171"/>
                    </a:lnTo>
                    <a:lnTo>
                      <a:pt x="0" y="199"/>
                    </a:lnTo>
                    <a:lnTo>
                      <a:pt x="1" y="227"/>
                    </a:lnTo>
                    <a:lnTo>
                      <a:pt x="4" y="234"/>
                    </a:lnTo>
                    <a:lnTo>
                      <a:pt x="7" y="242"/>
                    </a:lnTo>
                    <a:lnTo>
                      <a:pt x="11" y="248"/>
                    </a:lnTo>
                    <a:lnTo>
                      <a:pt x="17" y="255"/>
                    </a:lnTo>
                    <a:lnTo>
                      <a:pt x="24" y="261"/>
                    </a:lnTo>
                    <a:lnTo>
                      <a:pt x="33" y="267"/>
                    </a:lnTo>
                    <a:lnTo>
                      <a:pt x="40" y="272"/>
                    </a:lnTo>
                    <a:lnTo>
                      <a:pt x="50" y="276"/>
                    </a:lnTo>
                    <a:lnTo>
                      <a:pt x="69" y="284"/>
                    </a:lnTo>
                    <a:lnTo>
                      <a:pt x="88" y="291"/>
                    </a:lnTo>
                    <a:lnTo>
                      <a:pt x="107" y="297"/>
                    </a:lnTo>
                    <a:lnTo>
                      <a:pt x="127" y="302"/>
                    </a:lnTo>
                    <a:lnTo>
                      <a:pt x="148" y="307"/>
                    </a:lnTo>
                    <a:lnTo>
                      <a:pt x="168" y="311"/>
                    </a:lnTo>
                    <a:lnTo>
                      <a:pt x="188" y="315"/>
                    </a:lnTo>
                    <a:lnTo>
                      <a:pt x="209" y="318"/>
                    </a:lnTo>
                    <a:lnTo>
                      <a:pt x="230" y="321"/>
                    </a:lnTo>
                    <a:lnTo>
                      <a:pt x="251" y="323"/>
                    </a:lnTo>
                    <a:lnTo>
                      <a:pt x="272" y="325"/>
                    </a:lnTo>
                    <a:lnTo>
                      <a:pt x="294" y="327"/>
                    </a:lnTo>
                    <a:lnTo>
                      <a:pt x="315" y="328"/>
                    </a:lnTo>
                    <a:lnTo>
                      <a:pt x="336" y="329"/>
                    </a:lnTo>
                    <a:lnTo>
                      <a:pt x="358" y="330"/>
                    </a:lnTo>
                    <a:lnTo>
                      <a:pt x="378" y="331"/>
                    </a:lnTo>
                    <a:lnTo>
                      <a:pt x="386" y="331"/>
                    </a:lnTo>
                    <a:lnTo>
                      <a:pt x="391" y="329"/>
                    </a:lnTo>
                    <a:lnTo>
                      <a:pt x="396" y="325"/>
                    </a:lnTo>
                    <a:lnTo>
                      <a:pt x="399" y="321"/>
                    </a:lnTo>
                    <a:lnTo>
                      <a:pt x="399" y="316"/>
                    </a:lnTo>
                    <a:lnTo>
                      <a:pt x="396" y="312"/>
                    </a:lnTo>
                    <a:lnTo>
                      <a:pt x="390" y="309"/>
                    </a:lnTo>
                    <a:lnTo>
                      <a:pt x="383" y="307"/>
                    </a:lnTo>
                    <a:lnTo>
                      <a:pt x="364" y="304"/>
                    </a:lnTo>
                    <a:lnTo>
                      <a:pt x="345" y="302"/>
                    </a:lnTo>
                    <a:lnTo>
                      <a:pt x="326" y="299"/>
                    </a:lnTo>
                    <a:lnTo>
                      <a:pt x="306" y="297"/>
                    </a:lnTo>
                    <a:lnTo>
                      <a:pt x="287" y="295"/>
                    </a:lnTo>
                    <a:lnTo>
                      <a:pt x="268" y="293"/>
                    </a:lnTo>
                    <a:lnTo>
                      <a:pt x="248" y="291"/>
                    </a:lnTo>
                    <a:lnTo>
                      <a:pt x="229" y="288"/>
                    </a:lnTo>
                    <a:lnTo>
                      <a:pt x="210" y="286"/>
                    </a:lnTo>
                    <a:lnTo>
                      <a:pt x="191" y="283"/>
                    </a:lnTo>
                    <a:lnTo>
                      <a:pt x="172" y="279"/>
                    </a:lnTo>
                    <a:lnTo>
                      <a:pt x="153" y="276"/>
                    </a:lnTo>
                    <a:lnTo>
                      <a:pt x="136" y="271"/>
                    </a:lnTo>
                    <a:lnTo>
                      <a:pt x="117" y="266"/>
                    </a:lnTo>
                    <a:lnTo>
                      <a:pt x="100" y="261"/>
                    </a:lnTo>
                    <a:lnTo>
                      <a:pt x="82" y="254"/>
                    </a:lnTo>
                    <a:lnTo>
                      <a:pt x="68" y="247"/>
                    </a:lnTo>
                    <a:lnTo>
                      <a:pt x="56" y="238"/>
                    </a:lnTo>
                    <a:lnTo>
                      <a:pt x="48" y="228"/>
                    </a:lnTo>
                    <a:lnTo>
                      <a:pt x="43" y="216"/>
                    </a:lnTo>
                    <a:lnTo>
                      <a:pt x="42" y="204"/>
                    </a:lnTo>
                    <a:lnTo>
                      <a:pt x="43" y="189"/>
                    </a:lnTo>
                    <a:lnTo>
                      <a:pt x="48" y="175"/>
                    </a:lnTo>
                    <a:lnTo>
                      <a:pt x="53" y="164"/>
                    </a:lnTo>
                    <a:lnTo>
                      <a:pt x="64" y="149"/>
                    </a:lnTo>
                    <a:lnTo>
                      <a:pt x="75" y="134"/>
                    </a:lnTo>
                    <a:lnTo>
                      <a:pt x="88" y="121"/>
                    </a:lnTo>
                    <a:lnTo>
                      <a:pt x="103" y="109"/>
                    </a:lnTo>
                    <a:lnTo>
                      <a:pt x="117" y="97"/>
                    </a:lnTo>
                    <a:lnTo>
                      <a:pt x="133" y="85"/>
                    </a:lnTo>
                    <a:lnTo>
                      <a:pt x="152" y="73"/>
                    </a:lnTo>
                    <a:lnTo>
                      <a:pt x="171" y="61"/>
                    </a:lnTo>
                    <a:lnTo>
                      <a:pt x="190" y="51"/>
                    </a:lnTo>
                    <a:lnTo>
                      <a:pt x="214" y="42"/>
                    </a:lnTo>
                    <a:lnTo>
                      <a:pt x="242" y="33"/>
                    </a:lnTo>
                    <a:lnTo>
                      <a:pt x="270" y="25"/>
                    </a:lnTo>
                    <a:lnTo>
                      <a:pt x="294" y="18"/>
                    </a:lnTo>
                    <a:lnTo>
                      <a:pt x="315" y="12"/>
                    </a:lnTo>
                    <a:lnTo>
                      <a:pt x="328" y="6"/>
                    </a:lnTo>
                    <a:lnTo>
                      <a:pt x="332" y="2"/>
                    </a:lnTo>
                    <a:lnTo>
                      <a:pt x="317" y="0"/>
                    </a:lnTo>
                    <a:lnTo>
                      <a:pt x="297" y="1"/>
                    </a:lnTo>
                    <a:lnTo>
                      <a:pt x="274" y="4"/>
                    </a:lnTo>
                    <a:lnTo>
                      <a:pt x="249" y="9"/>
                    </a:lnTo>
                    <a:lnTo>
                      <a:pt x="223" y="16"/>
                    </a:lnTo>
                    <a:lnTo>
                      <a:pt x="198" y="24"/>
                    </a:lnTo>
                    <a:lnTo>
                      <a:pt x="175" y="33"/>
                    </a:lnTo>
                    <a:lnTo>
                      <a:pt x="155" y="4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85" name="Freeform 38"/>
              <p:cNvSpPr/>
              <p:nvPr/>
            </p:nvSpPr>
            <p:spPr bwMode="auto">
              <a:xfrm>
                <a:off x="1419" y="2206"/>
                <a:ext cx="116" cy="110"/>
              </a:xfrm>
              <a:custGeom>
                <a:avLst/>
                <a:gdLst>
                  <a:gd name="T0" fmla="*/ 0 w 350"/>
                  <a:gd name="T1" fmla="*/ 0 h 221"/>
                  <a:gd name="T2" fmla="*/ 0 w 350"/>
                  <a:gd name="T3" fmla="*/ 0 h 221"/>
                  <a:gd name="T4" fmla="*/ 0 w 350"/>
                  <a:gd name="T5" fmla="*/ 0 h 221"/>
                  <a:gd name="T6" fmla="*/ 0 w 350"/>
                  <a:gd name="T7" fmla="*/ 0 h 221"/>
                  <a:gd name="T8" fmla="*/ 0 w 350"/>
                  <a:gd name="T9" fmla="*/ 0 h 221"/>
                  <a:gd name="T10" fmla="*/ 0 w 350"/>
                  <a:gd name="T11" fmla="*/ 0 h 221"/>
                  <a:gd name="T12" fmla="*/ 0 w 350"/>
                  <a:gd name="T13" fmla="*/ 0 h 221"/>
                  <a:gd name="T14" fmla="*/ 0 w 350"/>
                  <a:gd name="T15" fmla="*/ 0 h 221"/>
                  <a:gd name="T16" fmla="*/ 0 w 350"/>
                  <a:gd name="T17" fmla="*/ 0 h 221"/>
                  <a:gd name="T18" fmla="*/ 0 w 350"/>
                  <a:gd name="T19" fmla="*/ 0 h 221"/>
                  <a:gd name="T20" fmla="*/ 0 w 350"/>
                  <a:gd name="T21" fmla="*/ 0 h 221"/>
                  <a:gd name="T22" fmla="*/ 0 w 350"/>
                  <a:gd name="T23" fmla="*/ 0 h 221"/>
                  <a:gd name="T24" fmla="*/ 0 w 350"/>
                  <a:gd name="T25" fmla="*/ 0 h 221"/>
                  <a:gd name="T26" fmla="*/ 0 w 350"/>
                  <a:gd name="T27" fmla="*/ 0 h 221"/>
                  <a:gd name="T28" fmla="*/ 0 w 350"/>
                  <a:gd name="T29" fmla="*/ 0 h 221"/>
                  <a:gd name="T30" fmla="*/ 0 w 350"/>
                  <a:gd name="T31" fmla="*/ 0 h 221"/>
                  <a:gd name="T32" fmla="*/ 0 w 350"/>
                  <a:gd name="T33" fmla="*/ 0 h 221"/>
                  <a:gd name="T34" fmla="*/ 0 w 350"/>
                  <a:gd name="T35" fmla="*/ 0 h 221"/>
                  <a:gd name="T36" fmla="*/ 0 w 350"/>
                  <a:gd name="T37" fmla="*/ 0 h 221"/>
                  <a:gd name="T38" fmla="*/ 0 w 350"/>
                  <a:gd name="T39" fmla="*/ 0 h 221"/>
                  <a:gd name="T40" fmla="*/ 0 w 350"/>
                  <a:gd name="T41" fmla="*/ 0 h 221"/>
                  <a:gd name="T42" fmla="*/ 0 w 350"/>
                  <a:gd name="T43" fmla="*/ 0 h 221"/>
                  <a:gd name="T44" fmla="*/ 0 w 350"/>
                  <a:gd name="T45" fmla="*/ 0 h 221"/>
                  <a:gd name="T46" fmla="*/ 0 w 350"/>
                  <a:gd name="T47" fmla="*/ 0 h 221"/>
                  <a:gd name="T48" fmla="*/ 0 w 350"/>
                  <a:gd name="T49" fmla="*/ 0 h 221"/>
                  <a:gd name="T50" fmla="*/ 0 w 350"/>
                  <a:gd name="T51" fmla="*/ 0 h 221"/>
                  <a:gd name="T52" fmla="*/ 0 w 350"/>
                  <a:gd name="T53" fmla="*/ 0 h 221"/>
                  <a:gd name="T54" fmla="*/ 0 w 350"/>
                  <a:gd name="T55" fmla="*/ 0 h 221"/>
                  <a:gd name="T56" fmla="*/ 0 w 350"/>
                  <a:gd name="T57" fmla="*/ 0 h 221"/>
                  <a:gd name="T58" fmla="*/ 0 w 350"/>
                  <a:gd name="T59" fmla="*/ 0 h 221"/>
                  <a:gd name="T60" fmla="*/ 0 w 350"/>
                  <a:gd name="T61" fmla="*/ 0 h 221"/>
                  <a:gd name="T62" fmla="*/ 0 w 350"/>
                  <a:gd name="T63" fmla="*/ 0 h 221"/>
                  <a:gd name="T64" fmla="*/ 0 w 350"/>
                  <a:gd name="T65" fmla="*/ 0 h 221"/>
                  <a:gd name="T66" fmla="*/ 0 w 350"/>
                  <a:gd name="T67" fmla="*/ 0 h 221"/>
                  <a:gd name="T68" fmla="*/ 0 w 350"/>
                  <a:gd name="T69" fmla="*/ 0 h 221"/>
                  <a:gd name="T70" fmla="*/ 0 w 350"/>
                  <a:gd name="T71" fmla="*/ 0 h 221"/>
                  <a:gd name="T72" fmla="*/ 0 w 350"/>
                  <a:gd name="T73" fmla="*/ 0 h 221"/>
                  <a:gd name="T74" fmla="*/ 0 w 350"/>
                  <a:gd name="T75" fmla="*/ 0 h 221"/>
                  <a:gd name="T76" fmla="*/ 0 w 350"/>
                  <a:gd name="T77" fmla="*/ 0 h 221"/>
                  <a:gd name="T78" fmla="*/ 0 w 350"/>
                  <a:gd name="T79" fmla="*/ 0 h 221"/>
                  <a:gd name="T80" fmla="*/ 0 w 350"/>
                  <a:gd name="T81" fmla="*/ 0 h 221"/>
                  <a:gd name="T82" fmla="*/ 0 w 350"/>
                  <a:gd name="T83" fmla="*/ 0 h 221"/>
                  <a:gd name="T84" fmla="*/ 0 w 350"/>
                  <a:gd name="T85" fmla="*/ 0 h 221"/>
                  <a:gd name="T86" fmla="*/ 0 w 350"/>
                  <a:gd name="T87" fmla="*/ 0 h 221"/>
                  <a:gd name="T88" fmla="*/ 0 w 350"/>
                  <a:gd name="T89" fmla="*/ 0 h 221"/>
                  <a:gd name="T90" fmla="*/ 0 w 350"/>
                  <a:gd name="T91" fmla="*/ 0 h 221"/>
                  <a:gd name="T92" fmla="*/ 0 w 350"/>
                  <a:gd name="T93" fmla="*/ 0 h 221"/>
                  <a:gd name="T94" fmla="*/ 0 w 350"/>
                  <a:gd name="T95" fmla="*/ 0 h 221"/>
                  <a:gd name="T96" fmla="*/ 0 w 350"/>
                  <a:gd name="T97" fmla="*/ 0 h 221"/>
                  <a:gd name="T98" fmla="*/ 0 w 350"/>
                  <a:gd name="T99" fmla="*/ 0 h 221"/>
                  <a:gd name="T100" fmla="*/ 0 w 350"/>
                  <a:gd name="T101" fmla="*/ 0 h 221"/>
                  <a:gd name="T102" fmla="*/ 0 w 350"/>
                  <a:gd name="T103" fmla="*/ 0 h 221"/>
                  <a:gd name="T104" fmla="*/ 0 w 350"/>
                  <a:gd name="T105" fmla="*/ 0 h 221"/>
                  <a:gd name="T106" fmla="*/ 0 w 350"/>
                  <a:gd name="T107" fmla="*/ 0 h 221"/>
                  <a:gd name="T108" fmla="*/ 0 w 350"/>
                  <a:gd name="T109" fmla="*/ 0 h 221"/>
                  <a:gd name="T110" fmla="*/ 0 w 350"/>
                  <a:gd name="T111" fmla="*/ 0 h 221"/>
                  <a:gd name="T112" fmla="*/ 0 w 350"/>
                  <a:gd name="T113" fmla="*/ 0 h 221"/>
                  <a:gd name="T114" fmla="*/ 0 w 350"/>
                  <a:gd name="T115" fmla="*/ 0 h 221"/>
                  <a:gd name="T116" fmla="*/ 0 w 350"/>
                  <a:gd name="T117" fmla="*/ 0 h 221"/>
                  <a:gd name="T118" fmla="*/ 0 w 350"/>
                  <a:gd name="T119" fmla="*/ 0 h 221"/>
                  <a:gd name="T120" fmla="*/ 0 w 350"/>
                  <a:gd name="T121" fmla="*/ 0 h 2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0"/>
                  <a:gd name="T184" fmla="*/ 0 h 221"/>
                  <a:gd name="T185" fmla="*/ 350 w 350"/>
                  <a:gd name="T186" fmla="*/ 221 h 22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0" h="221">
                    <a:moveTo>
                      <a:pt x="290" y="68"/>
                    </a:moveTo>
                    <a:lnTo>
                      <a:pt x="306" y="80"/>
                    </a:lnTo>
                    <a:lnTo>
                      <a:pt x="316" y="94"/>
                    </a:lnTo>
                    <a:lnTo>
                      <a:pt x="321" y="109"/>
                    </a:lnTo>
                    <a:lnTo>
                      <a:pt x="321" y="125"/>
                    </a:lnTo>
                    <a:lnTo>
                      <a:pt x="318" y="138"/>
                    </a:lnTo>
                    <a:lnTo>
                      <a:pt x="312" y="149"/>
                    </a:lnTo>
                    <a:lnTo>
                      <a:pt x="302" y="160"/>
                    </a:lnTo>
                    <a:lnTo>
                      <a:pt x="292" y="169"/>
                    </a:lnTo>
                    <a:lnTo>
                      <a:pt x="279" y="179"/>
                    </a:lnTo>
                    <a:lnTo>
                      <a:pt x="266" y="187"/>
                    </a:lnTo>
                    <a:lnTo>
                      <a:pt x="253" y="196"/>
                    </a:lnTo>
                    <a:lnTo>
                      <a:pt x="240" y="205"/>
                    </a:lnTo>
                    <a:lnTo>
                      <a:pt x="237" y="209"/>
                    </a:lnTo>
                    <a:lnTo>
                      <a:pt x="237" y="212"/>
                    </a:lnTo>
                    <a:lnTo>
                      <a:pt x="237" y="215"/>
                    </a:lnTo>
                    <a:lnTo>
                      <a:pt x="240" y="218"/>
                    </a:lnTo>
                    <a:lnTo>
                      <a:pt x="244" y="220"/>
                    </a:lnTo>
                    <a:lnTo>
                      <a:pt x="250" y="221"/>
                    </a:lnTo>
                    <a:lnTo>
                      <a:pt x="254" y="220"/>
                    </a:lnTo>
                    <a:lnTo>
                      <a:pt x="258" y="218"/>
                    </a:lnTo>
                    <a:lnTo>
                      <a:pt x="287" y="204"/>
                    </a:lnTo>
                    <a:lnTo>
                      <a:pt x="312" y="187"/>
                    </a:lnTo>
                    <a:lnTo>
                      <a:pt x="331" y="168"/>
                    </a:lnTo>
                    <a:lnTo>
                      <a:pt x="344" y="146"/>
                    </a:lnTo>
                    <a:lnTo>
                      <a:pt x="350" y="124"/>
                    </a:lnTo>
                    <a:lnTo>
                      <a:pt x="347" y="101"/>
                    </a:lnTo>
                    <a:lnTo>
                      <a:pt x="335" y="80"/>
                    </a:lnTo>
                    <a:lnTo>
                      <a:pt x="312" y="61"/>
                    </a:lnTo>
                    <a:lnTo>
                      <a:pt x="295" y="50"/>
                    </a:lnTo>
                    <a:lnTo>
                      <a:pt x="274" y="42"/>
                    </a:lnTo>
                    <a:lnTo>
                      <a:pt x="253" y="34"/>
                    </a:lnTo>
                    <a:lnTo>
                      <a:pt x="228" y="27"/>
                    </a:lnTo>
                    <a:lnTo>
                      <a:pt x="203" y="20"/>
                    </a:lnTo>
                    <a:lnTo>
                      <a:pt x="179" y="15"/>
                    </a:lnTo>
                    <a:lnTo>
                      <a:pt x="152" y="11"/>
                    </a:lnTo>
                    <a:lnTo>
                      <a:pt x="128" y="7"/>
                    </a:lnTo>
                    <a:lnTo>
                      <a:pt x="103" y="4"/>
                    </a:lnTo>
                    <a:lnTo>
                      <a:pt x="81" y="2"/>
                    </a:lnTo>
                    <a:lnTo>
                      <a:pt x="60" y="0"/>
                    </a:lnTo>
                    <a:lnTo>
                      <a:pt x="42" y="0"/>
                    </a:lnTo>
                    <a:lnTo>
                      <a:pt x="26" y="0"/>
                    </a:lnTo>
                    <a:lnTo>
                      <a:pt x="13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15" y="6"/>
                    </a:lnTo>
                    <a:lnTo>
                      <a:pt x="29" y="7"/>
                    </a:lnTo>
                    <a:lnTo>
                      <a:pt x="47" y="9"/>
                    </a:lnTo>
                    <a:lnTo>
                      <a:pt x="64" y="11"/>
                    </a:lnTo>
                    <a:lnTo>
                      <a:pt x="81" y="14"/>
                    </a:lnTo>
                    <a:lnTo>
                      <a:pt x="102" y="16"/>
                    </a:lnTo>
                    <a:lnTo>
                      <a:pt x="121" y="19"/>
                    </a:lnTo>
                    <a:lnTo>
                      <a:pt x="141" y="22"/>
                    </a:lnTo>
                    <a:lnTo>
                      <a:pt x="160" y="26"/>
                    </a:lnTo>
                    <a:lnTo>
                      <a:pt x="180" y="30"/>
                    </a:lnTo>
                    <a:lnTo>
                      <a:pt x="200" y="34"/>
                    </a:lnTo>
                    <a:lnTo>
                      <a:pt x="219" y="39"/>
                    </a:lnTo>
                    <a:lnTo>
                      <a:pt x="238" y="45"/>
                    </a:lnTo>
                    <a:lnTo>
                      <a:pt x="257" y="53"/>
                    </a:lnTo>
                    <a:lnTo>
                      <a:pt x="274" y="60"/>
                    </a:lnTo>
                    <a:lnTo>
                      <a:pt x="290" y="6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86" name="Freeform 39"/>
              <p:cNvSpPr/>
              <p:nvPr/>
            </p:nvSpPr>
            <p:spPr bwMode="auto">
              <a:xfrm>
                <a:off x="1181" y="2256"/>
                <a:ext cx="48" cy="105"/>
              </a:xfrm>
              <a:custGeom>
                <a:avLst/>
                <a:gdLst>
                  <a:gd name="T0" fmla="*/ 0 w 142"/>
                  <a:gd name="T1" fmla="*/ 1 h 208"/>
                  <a:gd name="T2" fmla="*/ 0 w 142"/>
                  <a:gd name="T3" fmla="*/ 1 h 208"/>
                  <a:gd name="T4" fmla="*/ 0 w 142"/>
                  <a:gd name="T5" fmla="*/ 1 h 208"/>
                  <a:gd name="T6" fmla="*/ 0 w 142"/>
                  <a:gd name="T7" fmla="*/ 1 h 208"/>
                  <a:gd name="T8" fmla="*/ 0 w 142"/>
                  <a:gd name="T9" fmla="*/ 1 h 208"/>
                  <a:gd name="T10" fmla="*/ 0 w 142"/>
                  <a:gd name="T11" fmla="*/ 1 h 208"/>
                  <a:gd name="T12" fmla="*/ 0 w 142"/>
                  <a:gd name="T13" fmla="*/ 1 h 208"/>
                  <a:gd name="T14" fmla="*/ 0 w 142"/>
                  <a:gd name="T15" fmla="*/ 1 h 208"/>
                  <a:gd name="T16" fmla="*/ 0 w 142"/>
                  <a:gd name="T17" fmla="*/ 1 h 208"/>
                  <a:gd name="T18" fmla="*/ 0 w 142"/>
                  <a:gd name="T19" fmla="*/ 1 h 208"/>
                  <a:gd name="T20" fmla="*/ 0 w 142"/>
                  <a:gd name="T21" fmla="*/ 1 h 208"/>
                  <a:gd name="T22" fmla="*/ 0 w 142"/>
                  <a:gd name="T23" fmla="*/ 1 h 208"/>
                  <a:gd name="T24" fmla="*/ 0 w 142"/>
                  <a:gd name="T25" fmla="*/ 1 h 208"/>
                  <a:gd name="T26" fmla="*/ 0 w 142"/>
                  <a:gd name="T27" fmla="*/ 1 h 208"/>
                  <a:gd name="T28" fmla="*/ 0 w 142"/>
                  <a:gd name="T29" fmla="*/ 1 h 208"/>
                  <a:gd name="T30" fmla="*/ 0 w 142"/>
                  <a:gd name="T31" fmla="*/ 1 h 208"/>
                  <a:gd name="T32" fmla="*/ 0 w 142"/>
                  <a:gd name="T33" fmla="*/ 1 h 208"/>
                  <a:gd name="T34" fmla="*/ 0 w 142"/>
                  <a:gd name="T35" fmla="*/ 1 h 208"/>
                  <a:gd name="T36" fmla="*/ 0 w 142"/>
                  <a:gd name="T37" fmla="*/ 1 h 208"/>
                  <a:gd name="T38" fmla="*/ 0 w 142"/>
                  <a:gd name="T39" fmla="*/ 1 h 208"/>
                  <a:gd name="T40" fmla="*/ 0 w 142"/>
                  <a:gd name="T41" fmla="*/ 1 h 208"/>
                  <a:gd name="T42" fmla="*/ 0 w 142"/>
                  <a:gd name="T43" fmla="*/ 1 h 208"/>
                  <a:gd name="T44" fmla="*/ 0 w 142"/>
                  <a:gd name="T45" fmla="*/ 1 h 208"/>
                  <a:gd name="T46" fmla="*/ 0 w 142"/>
                  <a:gd name="T47" fmla="*/ 1 h 208"/>
                  <a:gd name="T48" fmla="*/ 0 w 142"/>
                  <a:gd name="T49" fmla="*/ 1 h 208"/>
                  <a:gd name="T50" fmla="*/ 0 w 142"/>
                  <a:gd name="T51" fmla="*/ 1 h 208"/>
                  <a:gd name="T52" fmla="*/ 0 w 142"/>
                  <a:gd name="T53" fmla="*/ 1 h 208"/>
                  <a:gd name="T54" fmla="*/ 0 w 142"/>
                  <a:gd name="T55" fmla="*/ 1 h 208"/>
                  <a:gd name="T56" fmla="*/ 0 w 142"/>
                  <a:gd name="T57" fmla="*/ 1 h 208"/>
                  <a:gd name="T58" fmla="*/ 0 w 142"/>
                  <a:gd name="T59" fmla="*/ 1 h 208"/>
                  <a:gd name="T60" fmla="*/ 0 w 142"/>
                  <a:gd name="T61" fmla="*/ 1 h 208"/>
                  <a:gd name="T62" fmla="*/ 0 w 142"/>
                  <a:gd name="T63" fmla="*/ 1 h 208"/>
                  <a:gd name="T64" fmla="*/ 0 w 142"/>
                  <a:gd name="T65" fmla="*/ 1 h 208"/>
                  <a:gd name="T66" fmla="*/ 0 w 142"/>
                  <a:gd name="T67" fmla="*/ 0 h 208"/>
                  <a:gd name="T68" fmla="*/ 0 w 142"/>
                  <a:gd name="T69" fmla="*/ 1 h 208"/>
                  <a:gd name="T70" fmla="*/ 0 w 142"/>
                  <a:gd name="T71" fmla="*/ 1 h 208"/>
                  <a:gd name="T72" fmla="*/ 0 w 142"/>
                  <a:gd name="T73" fmla="*/ 1 h 208"/>
                  <a:gd name="T74" fmla="*/ 0 w 142"/>
                  <a:gd name="T75" fmla="*/ 1 h 208"/>
                  <a:gd name="T76" fmla="*/ 0 w 142"/>
                  <a:gd name="T77" fmla="*/ 1 h 208"/>
                  <a:gd name="T78" fmla="*/ 0 w 142"/>
                  <a:gd name="T79" fmla="*/ 1 h 208"/>
                  <a:gd name="T80" fmla="*/ 0 w 142"/>
                  <a:gd name="T81" fmla="*/ 1 h 20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2"/>
                  <a:gd name="T124" fmla="*/ 0 h 208"/>
                  <a:gd name="T125" fmla="*/ 142 w 142"/>
                  <a:gd name="T126" fmla="*/ 208 h 20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2" h="208">
                    <a:moveTo>
                      <a:pt x="0" y="114"/>
                    </a:moveTo>
                    <a:lnTo>
                      <a:pt x="0" y="131"/>
                    </a:lnTo>
                    <a:lnTo>
                      <a:pt x="6" y="147"/>
                    </a:lnTo>
                    <a:lnTo>
                      <a:pt x="16" y="162"/>
                    </a:lnTo>
                    <a:lnTo>
                      <a:pt x="30" y="175"/>
                    </a:lnTo>
                    <a:lnTo>
                      <a:pt x="48" y="186"/>
                    </a:lnTo>
                    <a:lnTo>
                      <a:pt x="68" y="196"/>
                    </a:lnTo>
                    <a:lnTo>
                      <a:pt x="91" y="203"/>
                    </a:lnTo>
                    <a:lnTo>
                      <a:pt x="114" y="207"/>
                    </a:lnTo>
                    <a:lnTo>
                      <a:pt x="122" y="208"/>
                    </a:lnTo>
                    <a:lnTo>
                      <a:pt x="129" y="206"/>
                    </a:lnTo>
                    <a:lnTo>
                      <a:pt x="135" y="203"/>
                    </a:lnTo>
                    <a:lnTo>
                      <a:pt x="138" y="199"/>
                    </a:lnTo>
                    <a:lnTo>
                      <a:pt x="138" y="194"/>
                    </a:lnTo>
                    <a:lnTo>
                      <a:pt x="136" y="189"/>
                    </a:lnTo>
                    <a:lnTo>
                      <a:pt x="132" y="185"/>
                    </a:lnTo>
                    <a:lnTo>
                      <a:pt x="125" y="183"/>
                    </a:lnTo>
                    <a:lnTo>
                      <a:pt x="101" y="177"/>
                    </a:lnTo>
                    <a:lnTo>
                      <a:pt x="80" y="169"/>
                    </a:lnTo>
                    <a:lnTo>
                      <a:pt x="62" y="158"/>
                    </a:lnTo>
                    <a:lnTo>
                      <a:pt x="49" y="146"/>
                    </a:lnTo>
                    <a:lnTo>
                      <a:pt x="40" y="131"/>
                    </a:lnTo>
                    <a:lnTo>
                      <a:pt x="36" y="115"/>
                    </a:lnTo>
                    <a:lnTo>
                      <a:pt x="36" y="97"/>
                    </a:lnTo>
                    <a:lnTo>
                      <a:pt x="43" y="79"/>
                    </a:lnTo>
                    <a:lnTo>
                      <a:pt x="52" y="66"/>
                    </a:lnTo>
                    <a:lnTo>
                      <a:pt x="64" y="54"/>
                    </a:lnTo>
                    <a:lnTo>
                      <a:pt x="77" y="43"/>
                    </a:lnTo>
                    <a:lnTo>
                      <a:pt x="91" y="33"/>
                    </a:lnTo>
                    <a:lnTo>
                      <a:pt x="104" y="24"/>
                    </a:lnTo>
                    <a:lnTo>
                      <a:pt x="119" y="16"/>
                    </a:lnTo>
                    <a:lnTo>
                      <a:pt x="132" y="8"/>
                    </a:lnTo>
                    <a:lnTo>
                      <a:pt x="142" y="1"/>
                    </a:lnTo>
                    <a:lnTo>
                      <a:pt x="132" y="0"/>
                    </a:lnTo>
                    <a:lnTo>
                      <a:pt x="116" y="5"/>
                    </a:lnTo>
                    <a:lnTo>
                      <a:pt x="94" y="16"/>
                    </a:lnTo>
                    <a:lnTo>
                      <a:pt x="69" y="31"/>
                    </a:lnTo>
                    <a:lnTo>
                      <a:pt x="46" y="50"/>
                    </a:lnTo>
                    <a:lnTo>
                      <a:pt x="24" y="70"/>
                    </a:lnTo>
                    <a:lnTo>
                      <a:pt x="9" y="92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87" name="Freeform 40"/>
              <p:cNvSpPr/>
              <p:nvPr/>
            </p:nvSpPr>
            <p:spPr bwMode="auto">
              <a:xfrm>
                <a:off x="1515" y="2198"/>
                <a:ext cx="101" cy="136"/>
              </a:xfrm>
              <a:custGeom>
                <a:avLst/>
                <a:gdLst>
                  <a:gd name="T0" fmla="*/ 0 w 304"/>
                  <a:gd name="T1" fmla="*/ 1 h 272"/>
                  <a:gd name="T2" fmla="*/ 0 w 304"/>
                  <a:gd name="T3" fmla="*/ 1 h 272"/>
                  <a:gd name="T4" fmla="*/ 0 w 304"/>
                  <a:gd name="T5" fmla="*/ 1 h 272"/>
                  <a:gd name="T6" fmla="*/ 0 w 304"/>
                  <a:gd name="T7" fmla="*/ 1 h 272"/>
                  <a:gd name="T8" fmla="*/ 0 w 304"/>
                  <a:gd name="T9" fmla="*/ 1 h 272"/>
                  <a:gd name="T10" fmla="*/ 0 w 304"/>
                  <a:gd name="T11" fmla="*/ 1 h 272"/>
                  <a:gd name="T12" fmla="*/ 0 w 304"/>
                  <a:gd name="T13" fmla="*/ 1 h 272"/>
                  <a:gd name="T14" fmla="*/ 0 w 304"/>
                  <a:gd name="T15" fmla="*/ 1 h 272"/>
                  <a:gd name="T16" fmla="*/ 0 w 304"/>
                  <a:gd name="T17" fmla="*/ 1 h 272"/>
                  <a:gd name="T18" fmla="*/ 0 w 304"/>
                  <a:gd name="T19" fmla="*/ 1 h 272"/>
                  <a:gd name="T20" fmla="*/ 0 w 304"/>
                  <a:gd name="T21" fmla="*/ 1 h 272"/>
                  <a:gd name="T22" fmla="*/ 0 w 304"/>
                  <a:gd name="T23" fmla="*/ 1 h 272"/>
                  <a:gd name="T24" fmla="*/ 0 w 304"/>
                  <a:gd name="T25" fmla="*/ 1 h 272"/>
                  <a:gd name="T26" fmla="*/ 0 w 304"/>
                  <a:gd name="T27" fmla="*/ 1 h 272"/>
                  <a:gd name="T28" fmla="*/ 0 w 304"/>
                  <a:gd name="T29" fmla="*/ 1 h 272"/>
                  <a:gd name="T30" fmla="*/ 0 w 304"/>
                  <a:gd name="T31" fmla="*/ 1 h 272"/>
                  <a:gd name="T32" fmla="*/ 0 w 304"/>
                  <a:gd name="T33" fmla="*/ 1 h 272"/>
                  <a:gd name="T34" fmla="*/ 0 w 304"/>
                  <a:gd name="T35" fmla="*/ 1 h 272"/>
                  <a:gd name="T36" fmla="*/ 0 w 304"/>
                  <a:gd name="T37" fmla="*/ 1 h 272"/>
                  <a:gd name="T38" fmla="*/ 0 w 304"/>
                  <a:gd name="T39" fmla="*/ 1 h 272"/>
                  <a:gd name="T40" fmla="*/ 0 w 304"/>
                  <a:gd name="T41" fmla="*/ 1 h 272"/>
                  <a:gd name="T42" fmla="*/ 0 w 304"/>
                  <a:gd name="T43" fmla="*/ 1 h 272"/>
                  <a:gd name="T44" fmla="*/ 0 w 304"/>
                  <a:gd name="T45" fmla="*/ 1 h 272"/>
                  <a:gd name="T46" fmla="*/ 0 w 304"/>
                  <a:gd name="T47" fmla="*/ 1 h 272"/>
                  <a:gd name="T48" fmla="*/ 0 w 304"/>
                  <a:gd name="T49" fmla="*/ 1 h 272"/>
                  <a:gd name="T50" fmla="*/ 0 w 304"/>
                  <a:gd name="T51" fmla="*/ 1 h 272"/>
                  <a:gd name="T52" fmla="*/ 0 w 304"/>
                  <a:gd name="T53" fmla="*/ 1 h 272"/>
                  <a:gd name="T54" fmla="*/ 0 w 304"/>
                  <a:gd name="T55" fmla="*/ 1 h 272"/>
                  <a:gd name="T56" fmla="*/ 0 w 304"/>
                  <a:gd name="T57" fmla="*/ 1 h 272"/>
                  <a:gd name="T58" fmla="*/ 0 w 304"/>
                  <a:gd name="T59" fmla="*/ 1 h 272"/>
                  <a:gd name="T60" fmla="*/ 0 w 304"/>
                  <a:gd name="T61" fmla="*/ 1 h 272"/>
                  <a:gd name="T62" fmla="*/ 0 w 304"/>
                  <a:gd name="T63" fmla="*/ 1 h 272"/>
                  <a:gd name="T64" fmla="*/ 0 w 304"/>
                  <a:gd name="T65" fmla="*/ 1 h 272"/>
                  <a:gd name="T66" fmla="*/ 0 w 304"/>
                  <a:gd name="T67" fmla="*/ 1 h 272"/>
                  <a:gd name="T68" fmla="*/ 0 w 304"/>
                  <a:gd name="T69" fmla="*/ 1 h 272"/>
                  <a:gd name="T70" fmla="*/ 0 w 304"/>
                  <a:gd name="T71" fmla="*/ 1 h 272"/>
                  <a:gd name="T72" fmla="*/ 0 w 304"/>
                  <a:gd name="T73" fmla="*/ 1 h 272"/>
                  <a:gd name="T74" fmla="*/ 0 w 304"/>
                  <a:gd name="T75" fmla="*/ 1 h 27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4"/>
                  <a:gd name="T115" fmla="*/ 0 h 272"/>
                  <a:gd name="T116" fmla="*/ 304 w 304"/>
                  <a:gd name="T117" fmla="*/ 272 h 27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4" h="272">
                    <a:moveTo>
                      <a:pt x="246" y="102"/>
                    </a:moveTo>
                    <a:lnTo>
                      <a:pt x="257" y="109"/>
                    </a:lnTo>
                    <a:lnTo>
                      <a:pt x="265" y="117"/>
                    </a:lnTo>
                    <a:lnTo>
                      <a:pt x="271" y="126"/>
                    </a:lnTo>
                    <a:lnTo>
                      <a:pt x="277" y="135"/>
                    </a:lnTo>
                    <a:lnTo>
                      <a:pt x="278" y="144"/>
                    </a:lnTo>
                    <a:lnTo>
                      <a:pt x="278" y="154"/>
                    </a:lnTo>
                    <a:lnTo>
                      <a:pt x="274" y="164"/>
                    </a:lnTo>
                    <a:lnTo>
                      <a:pt x="268" y="173"/>
                    </a:lnTo>
                    <a:lnTo>
                      <a:pt x="258" y="183"/>
                    </a:lnTo>
                    <a:lnTo>
                      <a:pt x="246" y="192"/>
                    </a:lnTo>
                    <a:lnTo>
                      <a:pt x="233" y="200"/>
                    </a:lnTo>
                    <a:lnTo>
                      <a:pt x="219" y="208"/>
                    </a:lnTo>
                    <a:lnTo>
                      <a:pt x="206" y="215"/>
                    </a:lnTo>
                    <a:lnTo>
                      <a:pt x="191" y="224"/>
                    </a:lnTo>
                    <a:lnTo>
                      <a:pt x="177" y="232"/>
                    </a:lnTo>
                    <a:lnTo>
                      <a:pt x="164" y="241"/>
                    </a:lnTo>
                    <a:lnTo>
                      <a:pt x="159" y="244"/>
                    </a:lnTo>
                    <a:lnTo>
                      <a:pt x="157" y="248"/>
                    </a:lnTo>
                    <a:lnTo>
                      <a:pt x="154" y="252"/>
                    </a:lnTo>
                    <a:lnTo>
                      <a:pt x="151" y="256"/>
                    </a:lnTo>
                    <a:lnTo>
                      <a:pt x="149" y="260"/>
                    </a:lnTo>
                    <a:lnTo>
                      <a:pt x="149" y="264"/>
                    </a:lnTo>
                    <a:lnTo>
                      <a:pt x="151" y="268"/>
                    </a:lnTo>
                    <a:lnTo>
                      <a:pt x="155" y="271"/>
                    </a:lnTo>
                    <a:lnTo>
                      <a:pt x="161" y="272"/>
                    </a:lnTo>
                    <a:lnTo>
                      <a:pt x="167" y="272"/>
                    </a:lnTo>
                    <a:lnTo>
                      <a:pt x="172" y="271"/>
                    </a:lnTo>
                    <a:lnTo>
                      <a:pt x="177" y="268"/>
                    </a:lnTo>
                    <a:lnTo>
                      <a:pt x="191" y="257"/>
                    </a:lnTo>
                    <a:lnTo>
                      <a:pt x="207" y="246"/>
                    </a:lnTo>
                    <a:lnTo>
                      <a:pt x="223" y="236"/>
                    </a:lnTo>
                    <a:lnTo>
                      <a:pt x="241" y="226"/>
                    </a:lnTo>
                    <a:lnTo>
                      <a:pt x="257" y="215"/>
                    </a:lnTo>
                    <a:lnTo>
                      <a:pt x="271" y="204"/>
                    </a:lnTo>
                    <a:lnTo>
                      <a:pt x="286" y="192"/>
                    </a:lnTo>
                    <a:lnTo>
                      <a:pt x="296" y="179"/>
                    </a:lnTo>
                    <a:lnTo>
                      <a:pt x="303" y="164"/>
                    </a:lnTo>
                    <a:lnTo>
                      <a:pt x="304" y="149"/>
                    </a:lnTo>
                    <a:lnTo>
                      <a:pt x="300" y="134"/>
                    </a:lnTo>
                    <a:lnTo>
                      <a:pt x="293" y="120"/>
                    </a:lnTo>
                    <a:lnTo>
                      <a:pt x="281" y="106"/>
                    </a:lnTo>
                    <a:lnTo>
                      <a:pt x="267" y="94"/>
                    </a:lnTo>
                    <a:lnTo>
                      <a:pt x="249" y="83"/>
                    </a:lnTo>
                    <a:lnTo>
                      <a:pt x="232" y="73"/>
                    </a:lnTo>
                    <a:lnTo>
                      <a:pt x="219" y="65"/>
                    </a:lnTo>
                    <a:lnTo>
                      <a:pt x="204" y="59"/>
                    </a:lnTo>
                    <a:lnTo>
                      <a:pt x="188" y="52"/>
                    </a:lnTo>
                    <a:lnTo>
                      <a:pt x="172" y="45"/>
                    </a:lnTo>
                    <a:lnTo>
                      <a:pt x="157" y="38"/>
                    </a:lnTo>
                    <a:lnTo>
                      <a:pt x="139" y="31"/>
                    </a:lnTo>
                    <a:lnTo>
                      <a:pt x="122" y="25"/>
                    </a:lnTo>
                    <a:lnTo>
                      <a:pt x="106" y="19"/>
                    </a:lnTo>
                    <a:lnTo>
                      <a:pt x="90" y="14"/>
                    </a:lnTo>
                    <a:lnTo>
                      <a:pt x="74" y="9"/>
                    </a:lnTo>
                    <a:lnTo>
                      <a:pt x="58" y="6"/>
                    </a:lnTo>
                    <a:lnTo>
                      <a:pt x="43" y="3"/>
                    </a:lnTo>
                    <a:lnTo>
                      <a:pt x="30" y="1"/>
                    </a:lnTo>
                    <a:lnTo>
                      <a:pt x="19" y="0"/>
                    </a:lnTo>
                    <a:lnTo>
                      <a:pt x="9" y="1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2" y="8"/>
                    </a:lnTo>
                    <a:lnTo>
                      <a:pt x="35" y="12"/>
                    </a:lnTo>
                    <a:lnTo>
                      <a:pt x="48" y="16"/>
                    </a:lnTo>
                    <a:lnTo>
                      <a:pt x="64" y="21"/>
                    </a:lnTo>
                    <a:lnTo>
                      <a:pt x="80" y="26"/>
                    </a:lnTo>
                    <a:lnTo>
                      <a:pt x="97" y="32"/>
                    </a:lnTo>
                    <a:lnTo>
                      <a:pt x="114" y="38"/>
                    </a:lnTo>
                    <a:lnTo>
                      <a:pt x="132" y="45"/>
                    </a:lnTo>
                    <a:lnTo>
                      <a:pt x="149" y="52"/>
                    </a:lnTo>
                    <a:lnTo>
                      <a:pt x="167" y="60"/>
                    </a:lnTo>
                    <a:lnTo>
                      <a:pt x="184" y="69"/>
                    </a:lnTo>
                    <a:lnTo>
                      <a:pt x="201" y="77"/>
                    </a:lnTo>
                    <a:lnTo>
                      <a:pt x="217" y="85"/>
                    </a:lnTo>
                    <a:lnTo>
                      <a:pt x="232" y="93"/>
                    </a:lnTo>
                    <a:lnTo>
                      <a:pt x="246" y="10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88" name="Freeform 41"/>
              <p:cNvSpPr/>
              <p:nvPr/>
            </p:nvSpPr>
            <p:spPr bwMode="auto">
              <a:xfrm>
                <a:off x="1403" y="2357"/>
                <a:ext cx="34" cy="82"/>
              </a:xfrm>
              <a:custGeom>
                <a:avLst/>
                <a:gdLst>
                  <a:gd name="T0" fmla="*/ 0 w 103"/>
                  <a:gd name="T1" fmla="*/ 1 h 164"/>
                  <a:gd name="T2" fmla="*/ 0 w 103"/>
                  <a:gd name="T3" fmla="*/ 1 h 164"/>
                  <a:gd name="T4" fmla="*/ 0 w 103"/>
                  <a:gd name="T5" fmla="*/ 1 h 164"/>
                  <a:gd name="T6" fmla="*/ 0 w 103"/>
                  <a:gd name="T7" fmla="*/ 1 h 164"/>
                  <a:gd name="T8" fmla="*/ 0 w 103"/>
                  <a:gd name="T9" fmla="*/ 0 h 164"/>
                  <a:gd name="T10" fmla="*/ 0 w 103"/>
                  <a:gd name="T11" fmla="*/ 1 h 164"/>
                  <a:gd name="T12" fmla="*/ 0 w 103"/>
                  <a:gd name="T13" fmla="*/ 1 h 164"/>
                  <a:gd name="T14" fmla="*/ 0 w 103"/>
                  <a:gd name="T15" fmla="*/ 1 h 164"/>
                  <a:gd name="T16" fmla="*/ 0 w 103"/>
                  <a:gd name="T17" fmla="*/ 1 h 164"/>
                  <a:gd name="T18" fmla="*/ 0 w 103"/>
                  <a:gd name="T19" fmla="*/ 1 h 164"/>
                  <a:gd name="T20" fmla="*/ 0 w 103"/>
                  <a:gd name="T21" fmla="*/ 1 h 164"/>
                  <a:gd name="T22" fmla="*/ 0 w 103"/>
                  <a:gd name="T23" fmla="*/ 1 h 164"/>
                  <a:gd name="T24" fmla="*/ 0 w 103"/>
                  <a:gd name="T25" fmla="*/ 1 h 164"/>
                  <a:gd name="T26" fmla="*/ 0 w 103"/>
                  <a:gd name="T27" fmla="*/ 1 h 164"/>
                  <a:gd name="T28" fmla="*/ 0 w 103"/>
                  <a:gd name="T29" fmla="*/ 1 h 164"/>
                  <a:gd name="T30" fmla="*/ 0 w 103"/>
                  <a:gd name="T31" fmla="*/ 1 h 164"/>
                  <a:gd name="T32" fmla="*/ 0 w 103"/>
                  <a:gd name="T33" fmla="*/ 1 h 164"/>
                  <a:gd name="T34" fmla="*/ 0 w 103"/>
                  <a:gd name="T35" fmla="*/ 1 h 164"/>
                  <a:gd name="T36" fmla="*/ 0 w 103"/>
                  <a:gd name="T37" fmla="*/ 1 h 164"/>
                  <a:gd name="T38" fmla="*/ 0 w 103"/>
                  <a:gd name="T39" fmla="*/ 1 h 164"/>
                  <a:gd name="T40" fmla="*/ 0 w 103"/>
                  <a:gd name="T41" fmla="*/ 1 h 164"/>
                  <a:gd name="T42" fmla="*/ 0 w 103"/>
                  <a:gd name="T43" fmla="*/ 1 h 164"/>
                  <a:gd name="T44" fmla="*/ 0 w 103"/>
                  <a:gd name="T45" fmla="*/ 1 h 164"/>
                  <a:gd name="T46" fmla="*/ 0 w 103"/>
                  <a:gd name="T47" fmla="*/ 1 h 164"/>
                  <a:gd name="T48" fmla="*/ 0 w 103"/>
                  <a:gd name="T49" fmla="*/ 1 h 16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3"/>
                  <a:gd name="T76" fmla="*/ 0 h 164"/>
                  <a:gd name="T77" fmla="*/ 103 w 103"/>
                  <a:gd name="T78" fmla="*/ 164 h 16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3" h="164">
                    <a:moveTo>
                      <a:pt x="39" y="12"/>
                    </a:moveTo>
                    <a:lnTo>
                      <a:pt x="37" y="7"/>
                    </a:lnTo>
                    <a:lnTo>
                      <a:pt x="32" y="3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8" y="37"/>
                    </a:lnTo>
                    <a:lnTo>
                      <a:pt x="19" y="63"/>
                    </a:lnTo>
                    <a:lnTo>
                      <a:pt x="34" y="88"/>
                    </a:lnTo>
                    <a:lnTo>
                      <a:pt x="51" y="112"/>
                    </a:lnTo>
                    <a:lnTo>
                      <a:pt x="68" y="133"/>
                    </a:lnTo>
                    <a:lnTo>
                      <a:pt x="84" y="150"/>
                    </a:lnTo>
                    <a:lnTo>
                      <a:pt x="96" y="161"/>
                    </a:lnTo>
                    <a:lnTo>
                      <a:pt x="103" y="164"/>
                    </a:lnTo>
                    <a:lnTo>
                      <a:pt x="100" y="153"/>
                    </a:lnTo>
                    <a:lnTo>
                      <a:pt x="93" y="139"/>
                    </a:lnTo>
                    <a:lnTo>
                      <a:pt x="84" y="121"/>
                    </a:lnTo>
                    <a:lnTo>
                      <a:pt x="74" y="100"/>
                    </a:lnTo>
                    <a:lnTo>
                      <a:pt x="64" y="78"/>
                    </a:lnTo>
                    <a:lnTo>
                      <a:pt x="54" y="55"/>
                    </a:lnTo>
                    <a:lnTo>
                      <a:pt x="45" y="33"/>
                    </a:lnTo>
                    <a:lnTo>
                      <a:pt x="3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89" name="Freeform 42"/>
              <p:cNvSpPr/>
              <p:nvPr/>
            </p:nvSpPr>
            <p:spPr bwMode="auto">
              <a:xfrm>
                <a:off x="1388" y="2313"/>
                <a:ext cx="18" cy="42"/>
              </a:xfrm>
              <a:custGeom>
                <a:avLst/>
                <a:gdLst>
                  <a:gd name="T0" fmla="*/ 0 w 54"/>
                  <a:gd name="T1" fmla="*/ 1 h 82"/>
                  <a:gd name="T2" fmla="*/ 0 w 54"/>
                  <a:gd name="T3" fmla="*/ 1 h 82"/>
                  <a:gd name="T4" fmla="*/ 0 w 54"/>
                  <a:gd name="T5" fmla="*/ 1 h 82"/>
                  <a:gd name="T6" fmla="*/ 0 w 54"/>
                  <a:gd name="T7" fmla="*/ 0 h 82"/>
                  <a:gd name="T8" fmla="*/ 0 w 54"/>
                  <a:gd name="T9" fmla="*/ 0 h 82"/>
                  <a:gd name="T10" fmla="*/ 0 w 54"/>
                  <a:gd name="T11" fmla="*/ 1 h 82"/>
                  <a:gd name="T12" fmla="*/ 0 w 54"/>
                  <a:gd name="T13" fmla="*/ 1 h 82"/>
                  <a:gd name="T14" fmla="*/ 0 w 54"/>
                  <a:gd name="T15" fmla="*/ 1 h 82"/>
                  <a:gd name="T16" fmla="*/ 0 w 54"/>
                  <a:gd name="T17" fmla="*/ 1 h 82"/>
                  <a:gd name="T18" fmla="*/ 0 w 54"/>
                  <a:gd name="T19" fmla="*/ 1 h 82"/>
                  <a:gd name="T20" fmla="*/ 0 w 54"/>
                  <a:gd name="T21" fmla="*/ 1 h 82"/>
                  <a:gd name="T22" fmla="*/ 0 w 54"/>
                  <a:gd name="T23" fmla="*/ 1 h 82"/>
                  <a:gd name="T24" fmla="*/ 0 w 54"/>
                  <a:gd name="T25" fmla="*/ 1 h 82"/>
                  <a:gd name="T26" fmla="*/ 0 w 54"/>
                  <a:gd name="T27" fmla="*/ 1 h 82"/>
                  <a:gd name="T28" fmla="*/ 0 w 54"/>
                  <a:gd name="T29" fmla="*/ 1 h 82"/>
                  <a:gd name="T30" fmla="*/ 0 w 54"/>
                  <a:gd name="T31" fmla="*/ 1 h 82"/>
                  <a:gd name="T32" fmla="*/ 0 w 54"/>
                  <a:gd name="T33" fmla="*/ 1 h 82"/>
                  <a:gd name="T34" fmla="*/ 0 w 54"/>
                  <a:gd name="T35" fmla="*/ 1 h 82"/>
                  <a:gd name="T36" fmla="*/ 0 w 54"/>
                  <a:gd name="T37" fmla="*/ 1 h 82"/>
                  <a:gd name="T38" fmla="*/ 0 w 54"/>
                  <a:gd name="T39" fmla="*/ 1 h 82"/>
                  <a:gd name="T40" fmla="*/ 0 w 54"/>
                  <a:gd name="T41" fmla="*/ 1 h 8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4"/>
                  <a:gd name="T64" fmla="*/ 0 h 82"/>
                  <a:gd name="T65" fmla="*/ 54 w 54"/>
                  <a:gd name="T66" fmla="*/ 82 h 8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4" h="82">
                    <a:moveTo>
                      <a:pt x="28" y="9"/>
                    </a:moveTo>
                    <a:lnTo>
                      <a:pt x="26" y="5"/>
                    </a:lnTo>
                    <a:lnTo>
                      <a:pt x="22" y="2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8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21"/>
                    </a:lnTo>
                    <a:lnTo>
                      <a:pt x="5" y="33"/>
                    </a:lnTo>
                    <a:lnTo>
                      <a:pt x="10" y="45"/>
                    </a:lnTo>
                    <a:lnTo>
                      <a:pt x="18" y="57"/>
                    </a:lnTo>
                    <a:lnTo>
                      <a:pt x="26" y="68"/>
                    </a:lnTo>
                    <a:lnTo>
                      <a:pt x="35" y="76"/>
                    </a:lnTo>
                    <a:lnTo>
                      <a:pt x="45" y="81"/>
                    </a:lnTo>
                    <a:lnTo>
                      <a:pt x="53" y="82"/>
                    </a:lnTo>
                    <a:lnTo>
                      <a:pt x="54" y="66"/>
                    </a:lnTo>
                    <a:lnTo>
                      <a:pt x="47" y="47"/>
                    </a:lnTo>
                    <a:lnTo>
                      <a:pt x="38" y="28"/>
                    </a:lnTo>
                    <a:lnTo>
                      <a:pt x="28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90" name="Freeform 43"/>
              <p:cNvSpPr/>
              <p:nvPr/>
            </p:nvSpPr>
            <p:spPr bwMode="auto">
              <a:xfrm>
                <a:off x="1373" y="2283"/>
                <a:ext cx="16" cy="24"/>
              </a:xfrm>
              <a:custGeom>
                <a:avLst/>
                <a:gdLst>
                  <a:gd name="T0" fmla="*/ 0 w 46"/>
                  <a:gd name="T1" fmla="*/ 1 h 47"/>
                  <a:gd name="T2" fmla="*/ 0 w 46"/>
                  <a:gd name="T3" fmla="*/ 1 h 47"/>
                  <a:gd name="T4" fmla="*/ 0 w 46"/>
                  <a:gd name="T5" fmla="*/ 1 h 47"/>
                  <a:gd name="T6" fmla="*/ 0 w 46"/>
                  <a:gd name="T7" fmla="*/ 1 h 47"/>
                  <a:gd name="T8" fmla="*/ 0 w 46"/>
                  <a:gd name="T9" fmla="*/ 1 h 47"/>
                  <a:gd name="T10" fmla="*/ 0 w 46"/>
                  <a:gd name="T11" fmla="*/ 1 h 47"/>
                  <a:gd name="T12" fmla="*/ 0 w 46"/>
                  <a:gd name="T13" fmla="*/ 1 h 47"/>
                  <a:gd name="T14" fmla="*/ 0 w 46"/>
                  <a:gd name="T15" fmla="*/ 0 h 47"/>
                  <a:gd name="T16" fmla="*/ 0 w 46"/>
                  <a:gd name="T17" fmla="*/ 0 h 47"/>
                  <a:gd name="T18" fmla="*/ 0 w 46"/>
                  <a:gd name="T19" fmla="*/ 1 h 47"/>
                  <a:gd name="T20" fmla="*/ 0 w 46"/>
                  <a:gd name="T21" fmla="*/ 1 h 47"/>
                  <a:gd name="T22" fmla="*/ 0 w 46"/>
                  <a:gd name="T23" fmla="*/ 1 h 47"/>
                  <a:gd name="T24" fmla="*/ 0 w 46"/>
                  <a:gd name="T25" fmla="*/ 1 h 47"/>
                  <a:gd name="T26" fmla="*/ 0 w 46"/>
                  <a:gd name="T27" fmla="*/ 1 h 47"/>
                  <a:gd name="T28" fmla="*/ 0 w 46"/>
                  <a:gd name="T29" fmla="*/ 1 h 47"/>
                  <a:gd name="T30" fmla="*/ 0 w 46"/>
                  <a:gd name="T31" fmla="*/ 1 h 47"/>
                  <a:gd name="T32" fmla="*/ 0 w 46"/>
                  <a:gd name="T33" fmla="*/ 1 h 47"/>
                  <a:gd name="T34" fmla="*/ 0 w 46"/>
                  <a:gd name="T35" fmla="*/ 1 h 47"/>
                  <a:gd name="T36" fmla="*/ 0 w 46"/>
                  <a:gd name="T37" fmla="*/ 1 h 47"/>
                  <a:gd name="T38" fmla="*/ 0 w 46"/>
                  <a:gd name="T39" fmla="*/ 1 h 47"/>
                  <a:gd name="T40" fmla="*/ 0 w 46"/>
                  <a:gd name="T41" fmla="*/ 1 h 47"/>
                  <a:gd name="T42" fmla="*/ 0 w 46"/>
                  <a:gd name="T43" fmla="*/ 1 h 47"/>
                  <a:gd name="T44" fmla="*/ 0 w 46"/>
                  <a:gd name="T45" fmla="*/ 1 h 47"/>
                  <a:gd name="T46" fmla="*/ 0 w 46"/>
                  <a:gd name="T47" fmla="*/ 1 h 47"/>
                  <a:gd name="T48" fmla="*/ 0 w 46"/>
                  <a:gd name="T49" fmla="*/ 1 h 4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6"/>
                  <a:gd name="T76" fmla="*/ 0 h 47"/>
                  <a:gd name="T77" fmla="*/ 46 w 46"/>
                  <a:gd name="T78" fmla="*/ 47 h 4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6" h="47">
                    <a:moveTo>
                      <a:pt x="24" y="6"/>
                    </a:moveTo>
                    <a:lnTo>
                      <a:pt x="24" y="7"/>
                    </a:lnTo>
                    <a:lnTo>
                      <a:pt x="23" y="4"/>
                    </a:lnTo>
                    <a:lnTo>
                      <a:pt x="19" y="1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21"/>
                    </a:lnTo>
                    <a:lnTo>
                      <a:pt x="10" y="28"/>
                    </a:lnTo>
                    <a:lnTo>
                      <a:pt x="17" y="34"/>
                    </a:lnTo>
                    <a:lnTo>
                      <a:pt x="24" y="40"/>
                    </a:lnTo>
                    <a:lnTo>
                      <a:pt x="33" y="44"/>
                    </a:lnTo>
                    <a:lnTo>
                      <a:pt x="40" y="47"/>
                    </a:lnTo>
                    <a:lnTo>
                      <a:pt x="46" y="47"/>
                    </a:lnTo>
                    <a:lnTo>
                      <a:pt x="45" y="37"/>
                    </a:lnTo>
                    <a:lnTo>
                      <a:pt x="39" y="25"/>
                    </a:lnTo>
                    <a:lnTo>
                      <a:pt x="30" y="14"/>
                    </a:lnTo>
                    <a:lnTo>
                      <a:pt x="2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91" name="Freeform 44"/>
              <p:cNvSpPr/>
              <p:nvPr/>
            </p:nvSpPr>
            <p:spPr bwMode="auto">
              <a:xfrm>
                <a:off x="1360" y="2263"/>
                <a:ext cx="21" cy="16"/>
              </a:xfrm>
              <a:custGeom>
                <a:avLst/>
                <a:gdLst>
                  <a:gd name="T0" fmla="*/ 0 w 63"/>
                  <a:gd name="T1" fmla="*/ 1 h 31"/>
                  <a:gd name="T2" fmla="*/ 0 w 63"/>
                  <a:gd name="T3" fmla="*/ 1 h 31"/>
                  <a:gd name="T4" fmla="*/ 0 w 63"/>
                  <a:gd name="T5" fmla="*/ 1 h 31"/>
                  <a:gd name="T6" fmla="*/ 0 w 63"/>
                  <a:gd name="T7" fmla="*/ 1 h 31"/>
                  <a:gd name="T8" fmla="*/ 0 w 63"/>
                  <a:gd name="T9" fmla="*/ 1 h 31"/>
                  <a:gd name="T10" fmla="*/ 0 w 63"/>
                  <a:gd name="T11" fmla="*/ 1 h 31"/>
                  <a:gd name="T12" fmla="*/ 0 w 63"/>
                  <a:gd name="T13" fmla="*/ 1 h 31"/>
                  <a:gd name="T14" fmla="*/ 0 w 63"/>
                  <a:gd name="T15" fmla="*/ 0 h 31"/>
                  <a:gd name="T16" fmla="*/ 0 w 63"/>
                  <a:gd name="T17" fmla="*/ 0 h 31"/>
                  <a:gd name="T18" fmla="*/ 0 w 63"/>
                  <a:gd name="T19" fmla="*/ 0 h 31"/>
                  <a:gd name="T20" fmla="*/ 0 w 63"/>
                  <a:gd name="T21" fmla="*/ 1 h 31"/>
                  <a:gd name="T22" fmla="*/ 0 w 63"/>
                  <a:gd name="T23" fmla="*/ 1 h 31"/>
                  <a:gd name="T24" fmla="*/ 0 w 63"/>
                  <a:gd name="T25" fmla="*/ 1 h 31"/>
                  <a:gd name="T26" fmla="*/ 0 w 63"/>
                  <a:gd name="T27" fmla="*/ 1 h 31"/>
                  <a:gd name="T28" fmla="*/ 0 w 63"/>
                  <a:gd name="T29" fmla="*/ 1 h 31"/>
                  <a:gd name="T30" fmla="*/ 0 w 63"/>
                  <a:gd name="T31" fmla="*/ 1 h 31"/>
                  <a:gd name="T32" fmla="*/ 0 w 63"/>
                  <a:gd name="T33" fmla="*/ 1 h 31"/>
                  <a:gd name="T34" fmla="*/ 0 w 63"/>
                  <a:gd name="T35" fmla="*/ 1 h 31"/>
                  <a:gd name="T36" fmla="*/ 0 w 63"/>
                  <a:gd name="T37" fmla="*/ 1 h 31"/>
                  <a:gd name="T38" fmla="*/ 0 w 63"/>
                  <a:gd name="T39" fmla="*/ 1 h 31"/>
                  <a:gd name="T40" fmla="*/ 0 w 63"/>
                  <a:gd name="T41" fmla="*/ 1 h 31"/>
                  <a:gd name="T42" fmla="*/ 0 w 63"/>
                  <a:gd name="T43" fmla="*/ 1 h 31"/>
                  <a:gd name="T44" fmla="*/ 0 w 63"/>
                  <a:gd name="T45" fmla="*/ 1 h 31"/>
                  <a:gd name="T46" fmla="*/ 0 w 63"/>
                  <a:gd name="T47" fmla="*/ 1 h 31"/>
                  <a:gd name="T48" fmla="*/ 0 w 63"/>
                  <a:gd name="T49" fmla="*/ 1 h 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31"/>
                  <a:gd name="T77" fmla="*/ 63 w 63"/>
                  <a:gd name="T78" fmla="*/ 31 h 3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31">
                    <a:moveTo>
                      <a:pt x="50" y="23"/>
                    </a:moveTo>
                    <a:lnTo>
                      <a:pt x="56" y="21"/>
                    </a:lnTo>
                    <a:lnTo>
                      <a:pt x="62" y="18"/>
                    </a:lnTo>
                    <a:lnTo>
                      <a:pt x="63" y="14"/>
                    </a:lnTo>
                    <a:lnTo>
                      <a:pt x="63" y="10"/>
                    </a:lnTo>
                    <a:lnTo>
                      <a:pt x="61" y="5"/>
                    </a:lnTo>
                    <a:lnTo>
                      <a:pt x="56" y="2"/>
                    </a:lnTo>
                    <a:lnTo>
                      <a:pt x="50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4" y="1"/>
                    </a:lnTo>
                    <a:lnTo>
                      <a:pt x="26" y="3"/>
                    </a:lnTo>
                    <a:lnTo>
                      <a:pt x="16" y="7"/>
                    </a:lnTo>
                    <a:lnTo>
                      <a:pt x="7" y="13"/>
                    </a:lnTo>
                    <a:lnTo>
                      <a:pt x="3" y="19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10" y="31"/>
                    </a:lnTo>
                    <a:lnTo>
                      <a:pt x="16" y="31"/>
                    </a:lnTo>
                    <a:lnTo>
                      <a:pt x="21" y="31"/>
                    </a:lnTo>
                    <a:lnTo>
                      <a:pt x="29" y="29"/>
                    </a:lnTo>
                    <a:lnTo>
                      <a:pt x="36" y="28"/>
                    </a:lnTo>
                    <a:lnTo>
                      <a:pt x="43" y="26"/>
                    </a:lnTo>
                    <a:lnTo>
                      <a:pt x="5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92" name="Freeform 45"/>
              <p:cNvSpPr/>
              <p:nvPr/>
            </p:nvSpPr>
            <p:spPr bwMode="auto">
              <a:xfrm>
                <a:off x="1261" y="2237"/>
                <a:ext cx="81" cy="103"/>
              </a:xfrm>
              <a:custGeom>
                <a:avLst/>
                <a:gdLst>
                  <a:gd name="T0" fmla="*/ 0 w 245"/>
                  <a:gd name="T1" fmla="*/ 1 h 206"/>
                  <a:gd name="T2" fmla="*/ 0 w 245"/>
                  <a:gd name="T3" fmla="*/ 1 h 206"/>
                  <a:gd name="T4" fmla="*/ 0 w 245"/>
                  <a:gd name="T5" fmla="*/ 1 h 206"/>
                  <a:gd name="T6" fmla="*/ 0 w 245"/>
                  <a:gd name="T7" fmla="*/ 1 h 206"/>
                  <a:gd name="T8" fmla="*/ 0 w 245"/>
                  <a:gd name="T9" fmla="*/ 1 h 206"/>
                  <a:gd name="T10" fmla="*/ 0 w 245"/>
                  <a:gd name="T11" fmla="*/ 1 h 206"/>
                  <a:gd name="T12" fmla="*/ 0 w 245"/>
                  <a:gd name="T13" fmla="*/ 1 h 206"/>
                  <a:gd name="T14" fmla="*/ 0 w 245"/>
                  <a:gd name="T15" fmla="*/ 1 h 206"/>
                  <a:gd name="T16" fmla="*/ 0 w 245"/>
                  <a:gd name="T17" fmla="*/ 1 h 206"/>
                  <a:gd name="T18" fmla="*/ 0 w 245"/>
                  <a:gd name="T19" fmla="*/ 1 h 206"/>
                  <a:gd name="T20" fmla="*/ 0 w 245"/>
                  <a:gd name="T21" fmla="*/ 1 h 206"/>
                  <a:gd name="T22" fmla="*/ 0 w 245"/>
                  <a:gd name="T23" fmla="*/ 1 h 206"/>
                  <a:gd name="T24" fmla="*/ 0 w 245"/>
                  <a:gd name="T25" fmla="*/ 1 h 206"/>
                  <a:gd name="T26" fmla="*/ 0 w 245"/>
                  <a:gd name="T27" fmla="*/ 1 h 206"/>
                  <a:gd name="T28" fmla="*/ 0 w 245"/>
                  <a:gd name="T29" fmla="*/ 1 h 206"/>
                  <a:gd name="T30" fmla="*/ 0 w 245"/>
                  <a:gd name="T31" fmla="*/ 1 h 206"/>
                  <a:gd name="T32" fmla="*/ 0 w 245"/>
                  <a:gd name="T33" fmla="*/ 1 h 206"/>
                  <a:gd name="T34" fmla="*/ 0 w 245"/>
                  <a:gd name="T35" fmla="*/ 1 h 206"/>
                  <a:gd name="T36" fmla="*/ 0 w 245"/>
                  <a:gd name="T37" fmla="*/ 1 h 206"/>
                  <a:gd name="T38" fmla="*/ 0 w 245"/>
                  <a:gd name="T39" fmla="*/ 1 h 206"/>
                  <a:gd name="T40" fmla="*/ 0 w 245"/>
                  <a:gd name="T41" fmla="*/ 1 h 206"/>
                  <a:gd name="T42" fmla="*/ 0 w 245"/>
                  <a:gd name="T43" fmla="*/ 1 h 206"/>
                  <a:gd name="T44" fmla="*/ 0 w 245"/>
                  <a:gd name="T45" fmla="*/ 1 h 206"/>
                  <a:gd name="T46" fmla="*/ 0 w 245"/>
                  <a:gd name="T47" fmla="*/ 1 h 206"/>
                  <a:gd name="T48" fmla="*/ 0 w 245"/>
                  <a:gd name="T49" fmla="*/ 1 h 206"/>
                  <a:gd name="T50" fmla="*/ 0 w 245"/>
                  <a:gd name="T51" fmla="*/ 1 h 206"/>
                  <a:gd name="T52" fmla="*/ 0 w 245"/>
                  <a:gd name="T53" fmla="*/ 1 h 206"/>
                  <a:gd name="T54" fmla="*/ 0 w 245"/>
                  <a:gd name="T55" fmla="*/ 1 h 206"/>
                  <a:gd name="T56" fmla="*/ 0 w 245"/>
                  <a:gd name="T57" fmla="*/ 1 h 206"/>
                  <a:gd name="T58" fmla="*/ 0 w 245"/>
                  <a:gd name="T59" fmla="*/ 1 h 206"/>
                  <a:gd name="T60" fmla="*/ 0 w 245"/>
                  <a:gd name="T61" fmla="*/ 1 h 206"/>
                  <a:gd name="T62" fmla="*/ 0 w 245"/>
                  <a:gd name="T63" fmla="*/ 1 h 206"/>
                  <a:gd name="T64" fmla="*/ 0 w 245"/>
                  <a:gd name="T65" fmla="*/ 1 h 206"/>
                  <a:gd name="T66" fmla="*/ 0 w 245"/>
                  <a:gd name="T67" fmla="*/ 1 h 206"/>
                  <a:gd name="T68" fmla="*/ 0 w 245"/>
                  <a:gd name="T69" fmla="*/ 1 h 206"/>
                  <a:gd name="T70" fmla="*/ 0 w 245"/>
                  <a:gd name="T71" fmla="*/ 1 h 206"/>
                  <a:gd name="T72" fmla="*/ 0 w 245"/>
                  <a:gd name="T73" fmla="*/ 1 h 206"/>
                  <a:gd name="T74" fmla="*/ 0 w 245"/>
                  <a:gd name="T75" fmla="*/ 1 h 206"/>
                  <a:gd name="T76" fmla="*/ 0 w 245"/>
                  <a:gd name="T77" fmla="*/ 1 h 206"/>
                  <a:gd name="T78" fmla="*/ 0 w 245"/>
                  <a:gd name="T79" fmla="*/ 1 h 206"/>
                  <a:gd name="T80" fmla="*/ 0 w 245"/>
                  <a:gd name="T81" fmla="*/ 1 h 206"/>
                  <a:gd name="T82" fmla="*/ 0 w 245"/>
                  <a:gd name="T83" fmla="*/ 1 h 206"/>
                  <a:gd name="T84" fmla="*/ 0 w 245"/>
                  <a:gd name="T85" fmla="*/ 1 h 206"/>
                  <a:gd name="T86" fmla="*/ 0 w 245"/>
                  <a:gd name="T87" fmla="*/ 1 h 206"/>
                  <a:gd name="T88" fmla="*/ 0 w 245"/>
                  <a:gd name="T89" fmla="*/ 1 h 206"/>
                  <a:gd name="T90" fmla="*/ 0 w 245"/>
                  <a:gd name="T91" fmla="*/ 1 h 206"/>
                  <a:gd name="T92" fmla="*/ 0 w 245"/>
                  <a:gd name="T93" fmla="*/ 1 h 206"/>
                  <a:gd name="T94" fmla="*/ 0 w 245"/>
                  <a:gd name="T95" fmla="*/ 1 h 206"/>
                  <a:gd name="T96" fmla="*/ 0 w 245"/>
                  <a:gd name="T97" fmla="*/ 1 h 206"/>
                  <a:gd name="T98" fmla="*/ 0 w 245"/>
                  <a:gd name="T99" fmla="*/ 1 h 206"/>
                  <a:gd name="T100" fmla="*/ 0 w 245"/>
                  <a:gd name="T101" fmla="*/ 1 h 206"/>
                  <a:gd name="T102" fmla="*/ 0 w 245"/>
                  <a:gd name="T103" fmla="*/ 1 h 206"/>
                  <a:gd name="T104" fmla="*/ 0 w 245"/>
                  <a:gd name="T105" fmla="*/ 1 h 206"/>
                  <a:gd name="T106" fmla="*/ 0 w 245"/>
                  <a:gd name="T107" fmla="*/ 1 h 206"/>
                  <a:gd name="T108" fmla="*/ 0 w 245"/>
                  <a:gd name="T109" fmla="*/ 0 h 206"/>
                  <a:gd name="T110" fmla="*/ 0 w 245"/>
                  <a:gd name="T111" fmla="*/ 1 h 206"/>
                  <a:gd name="T112" fmla="*/ 0 w 245"/>
                  <a:gd name="T113" fmla="*/ 1 h 206"/>
                  <a:gd name="T114" fmla="*/ 0 w 245"/>
                  <a:gd name="T115" fmla="*/ 1 h 206"/>
                  <a:gd name="T116" fmla="*/ 0 w 245"/>
                  <a:gd name="T117" fmla="*/ 1 h 206"/>
                  <a:gd name="T118" fmla="*/ 0 w 245"/>
                  <a:gd name="T119" fmla="*/ 1 h 206"/>
                  <a:gd name="T120" fmla="*/ 0 w 245"/>
                  <a:gd name="T121" fmla="*/ 1 h 20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45"/>
                  <a:gd name="T184" fmla="*/ 0 h 206"/>
                  <a:gd name="T185" fmla="*/ 245 w 245"/>
                  <a:gd name="T186" fmla="*/ 206 h 20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45" h="206">
                    <a:moveTo>
                      <a:pt x="90" y="31"/>
                    </a:moveTo>
                    <a:lnTo>
                      <a:pt x="72" y="40"/>
                    </a:lnTo>
                    <a:lnTo>
                      <a:pt x="56" y="50"/>
                    </a:lnTo>
                    <a:lnTo>
                      <a:pt x="40" y="62"/>
                    </a:lnTo>
                    <a:lnTo>
                      <a:pt x="27" y="74"/>
                    </a:lnTo>
                    <a:lnTo>
                      <a:pt x="17" y="87"/>
                    </a:lnTo>
                    <a:lnTo>
                      <a:pt x="8" y="100"/>
                    </a:lnTo>
                    <a:lnTo>
                      <a:pt x="3" y="113"/>
                    </a:lnTo>
                    <a:lnTo>
                      <a:pt x="0" y="127"/>
                    </a:lnTo>
                    <a:lnTo>
                      <a:pt x="3" y="149"/>
                    </a:lnTo>
                    <a:lnTo>
                      <a:pt x="14" y="166"/>
                    </a:lnTo>
                    <a:lnTo>
                      <a:pt x="32" y="181"/>
                    </a:lnTo>
                    <a:lnTo>
                      <a:pt x="53" y="192"/>
                    </a:lnTo>
                    <a:lnTo>
                      <a:pt x="80" y="200"/>
                    </a:lnTo>
                    <a:lnTo>
                      <a:pt x="109" y="205"/>
                    </a:lnTo>
                    <a:lnTo>
                      <a:pt x="136" y="206"/>
                    </a:lnTo>
                    <a:lnTo>
                      <a:pt x="164" y="203"/>
                    </a:lnTo>
                    <a:lnTo>
                      <a:pt x="169" y="203"/>
                    </a:lnTo>
                    <a:lnTo>
                      <a:pt x="175" y="201"/>
                    </a:lnTo>
                    <a:lnTo>
                      <a:pt x="180" y="197"/>
                    </a:lnTo>
                    <a:lnTo>
                      <a:pt x="181" y="193"/>
                    </a:lnTo>
                    <a:lnTo>
                      <a:pt x="180" y="191"/>
                    </a:lnTo>
                    <a:lnTo>
                      <a:pt x="175" y="191"/>
                    </a:lnTo>
                    <a:lnTo>
                      <a:pt x="169" y="190"/>
                    </a:lnTo>
                    <a:lnTo>
                      <a:pt x="162" y="190"/>
                    </a:lnTo>
                    <a:lnTo>
                      <a:pt x="154" y="190"/>
                    </a:lnTo>
                    <a:lnTo>
                      <a:pt x="146" y="190"/>
                    </a:lnTo>
                    <a:lnTo>
                      <a:pt x="139" y="190"/>
                    </a:lnTo>
                    <a:lnTo>
                      <a:pt x="135" y="190"/>
                    </a:lnTo>
                    <a:lnTo>
                      <a:pt x="120" y="189"/>
                    </a:lnTo>
                    <a:lnTo>
                      <a:pt x="107" y="188"/>
                    </a:lnTo>
                    <a:lnTo>
                      <a:pt x="93" y="187"/>
                    </a:lnTo>
                    <a:lnTo>
                      <a:pt x="78" y="184"/>
                    </a:lnTo>
                    <a:lnTo>
                      <a:pt x="64" y="181"/>
                    </a:lnTo>
                    <a:lnTo>
                      <a:pt x="49" y="174"/>
                    </a:lnTo>
                    <a:lnTo>
                      <a:pt x="36" y="165"/>
                    </a:lnTo>
                    <a:lnTo>
                      <a:pt x="22" y="152"/>
                    </a:lnTo>
                    <a:lnTo>
                      <a:pt x="19" y="136"/>
                    </a:lnTo>
                    <a:lnTo>
                      <a:pt x="20" y="122"/>
                    </a:lnTo>
                    <a:lnTo>
                      <a:pt x="26" y="108"/>
                    </a:lnTo>
                    <a:lnTo>
                      <a:pt x="35" y="95"/>
                    </a:lnTo>
                    <a:lnTo>
                      <a:pt x="48" y="83"/>
                    </a:lnTo>
                    <a:lnTo>
                      <a:pt x="62" y="71"/>
                    </a:lnTo>
                    <a:lnTo>
                      <a:pt x="78" y="61"/>
                    </a:lnTo>
                    <a:lnTo>
                      <a:pt x="97" y="51"/>
                    </a:lnTo>
                    <a:lnTo>
                      <a:pt x="116" y="42"/>
                    </a:lnTo>
                    <a:lnTo>
                      <a:pt x="136" y="34"/>
                    </a:lnTo>
                    <a:lnTo>
                      <a:pt x="156" y="27"/>
                    </a:lnTo>
                    <a:lnTo>
                      <a:pt x="175" y="21"/>
                    </a:lnTo>
                    <a:lnTo>
                      <a:pt x="196" y="16"/>
                    </a:lnTo>
                    <a:lnTo>
                      <a:pt x="213" y="11"/>
                    </a:lnTo>
                    <a:lnTo>
                      <a:pt x="230" y="8"/>
                    </a:lnTo>
                    <a:lnTo>
                      <a:pt x="245" y="6"/>
                    </a:lnTo>
                    <a:lnTo>
                      <a:pt x="235" y="2"/>
                    </a:lnTo>
                    <a:lnTo>
                      <a:pt x="219" y="0"/>
                    </a:lnTo>
                    <a:lnTo>
                      <a:pt x="200" y="2"/>
                    </a:lnTo>
                    <a:lnTo>
                      <a:pt x="178" y="5"/>
                    </a:lnTo>
                    <a:lnTo>
                      <a:pt x="154" y="10"/>
                    </a:lnTo>
                    <a:lnTo>
                      <a:pt x="130" y="16"/>
                    </a:lnTo>
                    <a:lnTo>
                      <a:pt x="109" y="24"/>
                    </a:lnTo>
                    <a:lnTo>
                      <a:pt x="9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93" name="Freeform 46"/>
              <p:cNvSpPr/>
              <p:nvPr/>
            </p:nvSpPr>
            <p:spPr bwMode="auto">
              <a:xfrm>
                <a:off x="1401" y="2236"/>
                <a:ext cx="53" cy="80"/>
              </a:xfrm>
              <a:custGeom>
                <a:avLst/>
                <a:gdLst>
                  <a:gd name="T0" fmla="*/ 0 w 159"/>
                  <a:gd name="T1" fmla="*/ 1 h 160"/>
                  <a:gd name="T2" fmla="*/ 0 w 159"/>
                  <a:gd name="T3" fmla="*/ 1 h 160"/>
                  <a:gd name="T4" fmla="*/ 0 w 159"/>
                  <a:gd name="T5" fmla="*/ 1 h 160"/>
                  <a:gd name="T6" fmla="*/ 0 w 159"/>
                  <a:gd name="T7" fmla="*/ 1 h 160"/>
                  <a:gd name="T8" fmla="*/ 0 w 159"/>
                  <a:gd name="T9" fmla="*/ 1 h 160"/>
                  <a:gd name="T10" fmla="*/ 0 w 159"/>
                  <a:gd name="T11" fmla="*/ 1 h 160"/>
                  <a:gd name="T12" fmla="*/ 0 w 159"/>
                  <a:gd name="T13" fmla="*/ 1 h 160"/>
                  <a:gd name="T14" fmla="*/ 0 w 159"/>
                  <a:gd name="T15" fmla="*/ 1 h 160"/>
                  <a:gd name="T16" fmla="*/ 0 w 159"/>
                  <a:gd name="T17" fmla="*/ 1 h 160"/>
                  <a:gd name="T18" fmla="*/ 0 w 159"/>
                  <a:gd name="T19" fmla="*/ 1 h 160"/>
                  <a:gd name="T20" fmla="*/ 0 w 159"/>
                  <a:gd name="T21" fmla="*/ 1 h 160"/>
                  <a:gd name="T22" fmla="*/ 0 w 159"/>
                  <a:gd name="T23" fmla="*/ 1 h 160"/>
                  <a:gd name="T24" fmla="*/ 0 w 159"/>
                  <a:gd name="T25" fmla="*/ 1 h 160"/>
                  <a:gd name="T26" fmla="*/ 0 w 159"/>
                  <a:gd name="T27" fmla="*/ 1 h 160"/>
                  <a:gd name="T28" fmla="*/ 0 w 159"/>
                  <a:gd name="T29" fmla="*/ 1 h 160"/>
                  <a:gd name="T30" fmla="*/ 0 w 159"/>
                  <a:gd name="T31" fmla="*/ 1 h 160"/>
                  <a:gd name="T32" fmla="*/ 0 w 159"/>
                  <a:gd name="T33" fmla="*/ 1 h 160"/>
                  <a:gd name="T34" fmla="*/ 0 w 159"/>
                  <a:gd name="T35" fmla="*/ 1 h 160"/>
                  <a:gd name="T36" fmla="*/ 0 w 159"/>
                  <a:gd name="T37" fmla="*/ 1 h 160"/>
                  <a:gd name="T38" fmla="*/ 0 w 159"/>
                  <a:gd name="T39" fmla="*/ 1 h 160"/>
                  <a:gd name="T40" fmla="*/ 0 w 159"/>
                  <a:gd name="T41" fmla="*/ 1 h 160"/>
                  <a:gd name="T42" fmla="*/ 0 w 159"/>
                  <a:gd name="T43" fmla="*/ 1 h 160"/>
                  <a:gd name="T44" fmla="*/ 0 w 159"/>
                  <a:gd name="T45" fmla="*/ 1 h 160"/>
                  <a:gd name="T46" fmla="*/ 0 w 159"/>
                  <a:gd name="T47" fmla="*/ 1 h 160"/>
                  <a:gd name="T48" fmla="*/ 0 w 159"/>
                  <a:gd name="T49" fmla="*/ 1 h 160"/>
                  <a:gd name="T50" fmla="*/ 0 w 159"/>
                  <a:gd name="T51" fmla="*/ 1 h 160"/>
                  <a:gd name="T52" fmla="*/ 0 w 159"/>
                  <a:gd name="T53" fmla="*/ 1 h 160"/>
                  <a:gd name="T54" fmla="*/ 0 w 159"/>
                  <a:gd name="T55" fmla="*/ 1 h 160"/>
                  <a:gd name="T56" fmla="*/ 0 w 159"/>
                  <a:gd name="T57" fmla="*/ 1 h 160"/>
                  <a:gd name="T58" fmla="*/ 0 w 159"/>
                  <a:gd name="T59" fmla="*/ 1 h 160"/>
                  <a:gd name="T60" fmla="*/ 0 w 159"/>
                  <a:gd name="T61" fmla="*/ 0 h 160"/>
                  <a:gd name="T62" fmla="*/ 0 w 159"/>
                  <a:gd name="T63" fmla="*/ 1 h 160"/>
                  <a:gd name="T64" fmla="*/ 0 w 159"/>
                  <a:gd name="T65" fmla="*/ 1 h 160"/>
                  <a:gd name="T66" fmla="*/ 0 w 159"/>
                  <a:gd name="T67" fmla="*/ 1 h 160"/>
                  <a:gd name="T68" fmla="*/ 0 w 159"/>
                  <a:gd name="T69" fmla="*/ 1 h 160"/>
                  <a:gd name="T70" fmla="*/ 0 w 159"/>
                  <a:gd name="T71" fmla="*/ 1 h 160"/>
                  <a:gd name="T72" fmla="*/ 0 w 159"/>
                  <a:gd name="T73" fmla="*/ 1 h 160"/>
                  <a:gd name="T74" fmla="*/ 0 w 159"/>
                  <a:gd name="T75" fmla="*/ 1 h 160"/>
                  <a:gd name="T76" fmla="*/ 0 w 159"/>
                  <a:gd name="T77" fmla="*/ 1 h 160"/>
                  <a:gd name="T78" fmla="*/ 0 w 159"/>
                  <a:gd name="T79" fmla="*/ 1 h 160"/>
                  <a:gd name="T80" fmla="*/ 0 w 159"/>
                  <a:gd name="T81" fmla="*/ 1 h 1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59"/>
                  <a:gd name="T124" fmla="*/ 0 h 160"/>
                  <a:gd name="T125" fmla="*/ 159 w 159"/>
                  <a:gd name="T126" fmla="*/ 160 h 16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59" h="160">
                    <a:moveTo>
                      <a:pt x="134" y="53"/>
                    </a:moveTo>
                    <a:lnTo>
                      <a:pt x="138" y="70"/>
                    </a:lnTo>
                    <a:lnTo>
                      <a:pt x="135" y="84"/>
                    </a:lnTo>
                    <a:lnTo>
                      <a:pt x="125" y="96"/>
                    </a:lnTo>
                    <a:lnTo>
                      <a:pt x="111" y="107"/>
                    </a:lnTo>
                    <a:lnTo>
                      <a:pt x="93" y="117"/>
                    </a:lnTo>
                    <a:lnTo>
                      <a:pt x="74" y="126"/>
                    </a:lnTo>
                    <a:lnTo>
                      <a:pt x="54" y="136"/>
                    </a:lnTo>
                    <a:lnTo>
                      <a:pt x="37" y="146"/>
                    </a:lnTo>
                    <a:lnTo>
                      <a:pt x="34" y="149"/>
                    </a:lnTo>
                    <a:lnTo>
                      <a:pt x="32" y="151"/>
                    </a:lnTo>
                    <a:lnTo>
                      <a:pt x="32" y="154"/>
                    </a:lnTo>
                    <a:lnTo>
                      <a:pt x="35" y="157"/>
                    </a:lnTo>
                    <a:lnTo>
                      <a:pt x="38" y="159"/>
                    </a:lnTo>
                    <a:lnTo>
                      <a:pt x="43" y="160"/>
                    </a:lnTo>
                    <a:lnTo>
                      <a:pt x="47" y="160"/>
                    </a:lnTo>
                    <a:lnTo>
                      <a:pt x="51" y="159"/>
                    </a:lnTo>
                    <a:lnTo>
                      <a:pt x="73" y="150"/>
                    </a:lnTo>
                    <a:lnTo>
                      <a:pt x="95" y="139"/>
                    </a:lnTo>
                    <a:lnTo>
                      <a:pt x="115" y="128"/>
                    </a:lnTo>
                    <a:lnTo>
                      <a:pt x="134" y="115"/>
                    </a:lnTo>
                    <a:lnTo>
                      <a:pt x="147" y="101"/>
                    </a:lnTo>
                    <a:lnTo>
                      <a:pt x="156" y="85"/>
                    </a:lnTo>
                    <a:lnTo>
                      <a:pt x="159" y="68"/>
                    </a:lnTo>
                    <a:lnTo>
                      <a:pt x="153" y="50"/>
                    </a:lnTo>
                    <a:lnTo>
                      <a:pt x="140" y="36"/>
                    </a:lnTo>
                    <a:lnTo>
                      <a:pt x="122" y="24"/>
                    </a:lnTo>
                    <a:lnTo>
                      <a:pt x="99" y="14"/>
                    </a:lnTo>
                    <a:lnTo>
                      <a:pt x="76" y="7"/>
                    </a:lnTo>
                    <a:lnTo>
                      <a:pt x="51" y="2"/>
                    </a:lnTo>
                    <a:lnTo>
                      <a:pt x="29" y="0"/>
                    </a:lnTo>
                    <a:lnTo>
                      <a:pt x="12" y="1"/>
                    </a:lnTo>
                    <a:lnTo>
                      <a:pt x="0" y="5"/>
                    </a:lnTo>
                    <a:lnTo>
                      <a:pt x="21" y="9"/>
                    </a:lnTo>
                    <a:lnTo>
                      <a:pt x="41" y="12"/>
                    </a:lnTo>
                    <a:lnTo>
                      <a:pt x="60" y="15"/>
                    </a:lnTo>
                    <a:lnTo>
                      <a:pt x="79" y="19"/>
                    </a:lnTo>
                    <a:lnTo>
                      <a:pt x="96" y="24"/>
                    </a:lnTo>
                    <a:lnTo>
                      <a:pt x="112" y="31"/>
                    </a:lnTo>
                    <a:lnTo>
                      <a:pt x="125" y="40"/>
                    </a:lnTo>
                    <a:lnTo>
                      <a:pt x="134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94" name="Freeform 47"/>
              <p:cNvSpPr/>
              <p:nvPr/>
            </p:nvSpPr>
            <p:spPr bwMode="auto">
              <a:xfrm>
                <a:off x="1208" y="2218"/>
                <a:ext cx="133" cy="166"/>
              </a:xfrm>
              <a:custGeom>
                <a:avLst/>
                <a:gdLst>
                  <a:gd name="T0" fmla="*/ 0 w 399"/>
                  <a:gd name="T1" fmla="*/ 1 h 332"/>
                  <a:gd name="T2" fmla="*/ 0 w 399"/>
                  <a:gd name="T3" fmla="*/ 1 h 332"/>
                  <a:gd name="T4" fmla="*/ 0 w 399"/>
                  <a:gd name="T5" fmla="*/ 1 h 332"/>
                  <a:gd name="T6" fmla="*/ 0 w 399"/>
                  <a:gd name="T7" fmla="*/ 1 h 332"/>
                  <a:gd name="T8" fmla="*/ 0 w 399"/>
                  <a:gd name="T9" fmla="*/ 1 h 332"/>
                  <a:gd name="T10" fmla="*/ 0 w 399"/>
                  <a:gd name="T11" fmla="*/ 1 h 332"/>
                  <a:gd name="T12" fmla="*/ 0 w 399"/>
                  <a:gd name="T13" fmla="*/ 1 h 332"/>
                  <a:gd name="T14" fmla="*/ 0 w 399"/>
                  <a:gd name="T15" fmla="*/ 1 h 332"/>
                  <a:gd name="T16" fmla="*/ 0 w 399"/>
                  <a:gd name="T17" fmla="*/ 1 h 332"/>
                  <a:gd name="T18" fmla="*/ 0 w 399"/>
                  <a:gd name="T19" fmla="*/ 1 h 332"/>
                  <a:gd name="T20" fmla="*/ 0 w 399"/>
                  <a:gd name="T21" fmla="*/ 1 h 332"/>
                  <a:gd name="T22" fmla="*/ 0 w 399"/>
                  <a:gd name="T23" fmla="*/ 1 h 332"/>
                  <a:gd name="T24" fmla="*/ 0 w 399"/>
                  <a:gd name="T25" fmla="*/ 1 h 332"/>
                  <a:gd name="T26" fmla="*/ 0 w 399"/>
                  <a:gd name="T27" fmla="*/ 1 h 332"/>
                  <a:gd name="T28" fmla="*/ 0 w 399"/>
                  <a:gd name="T29" fmla="*/ 1 h 332"/>
                  <a:gd name="T30" fmla="*/ 0 w 399"/>
                  <a:gd name="T31" fmla="*/ 1 h 332"/>
                  <a:gd name="T32" fmla="*/ 0 w 399"/>
                  <a:gd name="T33" fmla="*/ 1 h 332"/>
                  <a:gd name="T34" fmla="*/ 0 w 399"/>
                  <a:gd name="T35" fmla="*/ 1 h 332"/>
                  <a:gd name="T36" fmla="*/ 0 w 399"/>
                  <a:gd name="T37" fmla="*/ 1 h 332"/>
                  <a:gd name="T38" fmla="*/ 0 w 399"/>
                  <a:gd name="T39" fmla="*/ 1 h 332"/>
                  <a:gd name="T40" fmla="*/ 0 w 399"/>
                  <a:gd name="T41" fmla="*/ 1 h 332"/>
                  <a:gd name="T42" fmla="*/ 0 w 399"/>
                  <a:gd name="T43" fmla="*/ 1 h 332"/>
                  <a:gd name="T44" fmla="*/ 0 w 399"/>
                  <a:gd name="T45" fmla="*/ 1 h 332"/>
                  <a:gd name="T46" fmla="*/ 0 w 399"/>
                  <a:gd name="T47" fmla="*/ 1 h 332"/>
                  <a:gd name="T48" fmla="*/ 0 w 399"/>
                  <a:gd name="T49" fmla="*/ 1 h 332"/>
                  <a:gd name="T50" fmla="*/ 0 w 399"/>
                  <a:gd name="T51" fmla="*/ 1 h 332"/>
                  <a:gd name="T52" fmla="*/ 0 w 399"/>
                  <a:gd name="T53" fmla="*/ 1 h 332"/>
                  <a:gd name="T54" fmla="*/ 0 w 399"/>
                  <a:gd name="T55" fmla="*/ 1 h 332"/>
                  <a:gd name="T56" fmla="*/ 0 w 399"/>
                  <a:gd name="T57" fmla="*/ 1 h 332"/>
                  <a:gd name="T58" fmla="*/ 0 w 399"/>
                  <a:gd name="T59" fmla="*/ 1 h 332"/>
                  <a:gd name="T60" fmla="*/ 0 w 399"/>
                  <a:gd name="T61" fmla="*/ 1 h 332"/>
                  <a:gd name="T62" fmla="*/ 0 w 399"/>
                  <a:gd name="T63" fmla="*/ 1 h 332"/>
                  <a:gd name="T64" fmla="*/ 0 w 399"/>
                  <a:gd name="T65" fmla="*/ 1 h 332"/>
                  <a:gd name="T66" fmla="*/ 0 w 399"/>
                  <a:gd name="T67" fmla="*/ 1 h 332"/>
                  <a:gd name="T68" fmla="*/ 0 w 399"/>
                  <a:gd name="T69" fmla="*/ 1 h 332"/>
                  <a:gd name="T70" fmla="*/ 0 w 399"/>
                  <a:gd name="T71" fmla="*/ 1 h 332"/>
                  <a:gd name="T72" fmla="*/ 0 w 399"/>
                  <a:gd name="T73" fmla="*/ 1 h 332"/>
                  <a:gd name="T74" fmla="*/ 0 w 399"/>
                  <a:gd name="T75" fmla="*/ 1 h 332"/>
                  <a:gd name="T76" fmla="*/ 0 w 399"/>
                  <a:gd name="T77" fmla="*/ 1 h 332"/>
                  <a:gd name="T78" fmla="*/ 0 w 399"/>
                  <a:gd name="T79" fmla="*/ 1 h 332"/>
                  <a:gd name="T80" fmla="*/ 0 w 399"/>
                  <a:gd name="T81" fmla="*/ 0 h 332"/>
                  <a:gd name="T82" fmla="*/ 0 w 399"/>
                  <a:gd name="T83" fmla="*/ 1 h 332"/>
                  <a:gd name="T84" fmla="*/ 0 w 399"/>
                  <a:gd name="T85" fmla="*/ 1 h 332"/>
                  <a:gd name="T86" fmla="*/ 0 w 399"/>
                  <a:gd name="T87" fmla="*/ 1 h 3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99"/>
                  <a:gd name="T133" fmla="*/ 0 h 332"/>
                  <a:gd name="T134" fmla="*/ 399 w 399"/>
                  <a:gd name="T135" fmla="*/ 332 h 33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99" h="332">
                    <a:moveTo>
                      <a:pt x="155" y="45"/>
                    </a:moveTo>
                    <a:lnTo>
                      <a:pt x="125" y="62"/>
                    </a:lnTo>
                    <a:lnTo>
                      <a:pt x="94" y="81"/>
                    </a:lnTo>
                    <a:lnTo>
                      <a:pt x="67" y="101"/>
                    </a:lnTo>
                    <a:lnTo>
                      <a:pt x="42" y="123"/>
                    </a:lnTo>
                    <a:lnTo>
                      <a:pt x="22" y="147"/>
                    </a:lnTo>
                    <a:lnTo>
                      <a:pt x="7" y="172"/>
                    </a:lnTo>
                    <a:lnTo>
                      <a:pt x="0" y="200"/>
                    </a:lnTo>
                    <a:lnTo>
                      <a:pt x="2" y="228"/>
                    </a:lnTo>
                    <a:lnTo>
                      <a:pt x="4" y="235"/>
                    </a:lnTo>
                    <a:lnTo>
                      <a:pt x="9" y="243"/>
                    </a:lnTo>
                    <a:lnTo>
                      <a:pt x="13" y="249"/>
                    </a:lnTo>
                    <a:lnTo>
                      <a:pt x="19" y="256"/>
                    </a:lnTo>
                    <a:lnTo>
                      <a:pt x="26" y="262"/>
                    </a:lnTo>
                    <a:lnTo>
                      <a:pt x="33" y="268"/>
                    </a:lnTo>
                    <a:lnTo>
                      <a:pt x="42" y="273"/>
                    </a:lnTo>
                    <a:lnTo>
                      <a:pt x="51" y="277"/>
                    </a:lnTo>
                    <a:lnTo>
                      <a:pt x="70" y="285"/>
                    </a:lnTo>
                    <a:lnTo>
                      <a:pt x="89" y="292"/>
                    </a:lnTo>
                    <a:lnTo>
                      <a:pt x="107" y="298"/>
                    </a:lnTo>
                    <a:lnTo>
                      <a:pt x="128" y="303"/>
                    </a:lnTo>
                    <a:lnTo>
                      <a:pt x="148" y="308"/>
                    </a:lnTo>
                    <a:lnTo>
                      <a:pt x="168" y="312"/>
                    </a:lnTo>
                    <a:lnTo>
                      <a:pt x="189" y="316"/>
                    </a:lnTo>
                    <a:lnTo>
                      <a:pt x="209" y="319"/>
                    </a:lnTo>
                    <a:lnTo>
                      <a:pt x="231" y="322"/>
                    </a:lnTo>
                    <a:lnTo>
                      <a:pt x="253" y="324"/>
                    </a:lnTo>
                    <a:lnTo>
                      <a:pt x="273" y="326"/>
                    </a:lnTo>
                    <a:lnTo>
                      <a:pt x="295" y="328"/>
                    </a:lnTo>
                    <a:lnTo>
                      <a:pt x="316" y="329"/>
                    </a:lnTo>
                    <a:lnTo>
                      <a:pt x="338" y="330"/>
                    </a:lnTo>
                    <a:lnTo>
                      <a:pt x="358" y="331"/>
                    </a:lnTo>
                    <a:lnTo>
                      <a:pt x="380" y="332"/>
                    </a:lnTo>
                    <a:lnTo>
                      <a:pt x="386" y="332"/>
                    </a:lnTo>
                    <a:lnTo>
                      <a:pt x="392" y="329"/>
                    </a:lnTo>
                    <a:lnTo>
                      <a:pt x="396" y="326"/>
                    </a:lnTo>
                    <a:lnTo>
                      <a:pt x="399" y="321"/>
                    </a:lnTo>
                    <a:lnTo>
                      <a:pt x="399" y="316"/>
                    </a:lnTo>
                    <a:lnTo>
                      <a:pt x="396" y="312"/>
                    </a:lnTo>
                    <a:lnTo>
                      <a:pt x="390" y="309"/>
                    </a:lnTo>
                    <a:lnTo>
                      <a:pt x="385" y="308"/>
                    </a:lnTo>
                    <a:lnTo>
                      <a:pt x="364" y="308"/>
                    </a:lnTo>
                    <a:lnTo>
                      <a:pt x="345" y="308"/>
                    </a:lnTo>
                    <a:lnTo>
                      <a:pt x="325" y="307"/>
                    </a:lnTo>
                    <a:lnTo>
                      <a:pt x="306" y="306"/>
                    </a:lnTo>
                    <a:lnTo>
                      <a:pt x="286" y="305"/>
                    </a:lnTo>
                    <a:lnTo>
                      <a:pt x="266" y="303"/>
                    </a:lnTo>
                    <a:lnTo>
                      <a:pt x="247" y="301"/>
                    </a:lnTo>
                    <a:lnTo>
                      <a:pt x="226" y="299"/>
                    </a:lnTo>
                    <a:lnTo>
                      <a:pt x="208" y="296"/>
                    </a:lnTo>
                    <a:lnTo>
                      <a:pt x="187" y="293"/>
                    </a:lnTo>
                    <a:lnTo>
                      <a:pt x="168" y="289"/>
                    </a:lnTo>
                    <a:lnTo>
                      <a:pt x="150" y="285"/>
                    </a:lnTo>
                    <a:lnTo>
                      <a:pt x="131" y="281"/>
                    </a:lnTo>
                    <a:lnTo>
                      <a:pt x="113" y="275"/>
                    </a:lnTo>
                    <a:lnTo>
                      <a:pt x="94" y="269"/>
                    </a:lnTo>
                    <a:lnTo>
                      <a:pt x="77" y="263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4" y="236"/>
                    </a:lnTo>
                    <a:lnTo>
                      <a:pt x="38" y="224"/>
                    </a:lnTo>
                    <a:lnTo>
                      <a:pt x="38" y="210"/>
                    </a:lnTo>
                    <a:lnTo>
                      <a:pt x="41" y="192"/>
                    </a:lnTo>
                    <a:lnTo>
                      <a:pt x="46" y="173"/>
                    </a:lnTo>
                    <a:lnTo>
                      <a:pt x="52" y="160"/>
                    </a:lnTo>
                    <a:lnTo>
                      <a:pt x="62" y="145"/>
                    </a:lnTo>
                    <a:lnTo>
                      <a:pt x="74" y="132"/>
                    </a:lnTo>
                    <a:lnTo>
                      <a:pt x="84" y="120"/>
                    </a:lnTo>
                    <a:lnTo>
                      <a:pt x="97" y="109"/>
                    </a:lnTo>
                    <a:lnTo>
                      <a:pt x="110" y="98"/>
                    </a:lnTo>
                    <a:lnTo>
                      <a:pt x="125" y="88"/>
                    </a:lnTo>
                    <a:lnTo>
                      <a:pt x="141" y="78"/>
                    </a:lnTo>
                    <a:lnTo>
                      <a:pt x="160" y="67"/>
                    </a:lnTo>
                    <a:lnTo>
                      <a:pt x="179" y="57"/>
                    </a:lnTo>
                    <a:lnTo>
                      <a:pt x="200" y="47"/>
                    </a:lnTo>
                    <a:lnTo>
                      <a:pt x="223" y="37"/>
                    </a:lnTo>
                    <a:lnTo>
                      <a:pt x="248" y="28"/>
                    </a:lnTo>
                    <a:lnTo>
                      <a:pt x="271" y="19"/>
                    </a:lnTo>
                    <a:lnTo>
                      <a:pt x="293" y="12"/>
                    </a:lnTo>
                    <a:lnTo>
                      <a:pt x="313" y="6"/>
                    </a:lnTo>
                    <a:lnTo>
                      <a:pt x="331" y="1"/>
                    </a:lnTo>
                    <a:lnTo>
                      <a:pt x="315" y="0"/>
                    </a:lnTo>
                    <a:lnTo>
                      <a:pt x="295" y="1"/>
                    </a:lnTo>
                    <a:lnTo>
                      <a:pt x="273" y="5"/>
                    </a:lnTo>
                    <a:lnTo>
                      <a:pt x="248" y="10"/>
                    </a:lnTo>
                    <a:lnTo>
                      <a:pt x="223" y="17"/>
                    </a:lnTo>
                    <a:lnTo>
                      <a:pt x="199" y="25"/>
                    </a:lnTo>
                    <a:lnTo>
                      <a:pt x="176" y="35"/>
                    </a:lnTo>
                    <a:lnTo>
                      <a:pt x="155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95" name="Freeform 48"/>
              <p:cNvSpPr/>
              <p:nvPr/>
            </p:nvSpPr>
            <p:spPr bwMode="auto">
              <a:xfrm>
                <a:off x="1396" y="2213"/>
                <a:ext cx="116" cy="110"/>
              </a:xfrm>
              <a:custGeom>
                <a:avLst/>
                <a:gdLst>
                  <a:gd name="T0" fmla="*/ 0 w 348"/>
                  <a:gd name="T1" fmla="*/ 0 h 222"/>
                  <a:gd name="T2" fmla="*/ 0 w 348"/>
                  <a:gd name="T3" fmla="*/ 0 h 222"/>
                  <a:gd name="T4" fmla="*/ 0 w 348"/>
                  <a:gd name="T5" fmla="*/ 0 h 222"/>
                  <a:gd name="T6" fmla="*/ 0 w 348"/>
                  <a:gd name="T7" fmla="*/ 0 h 222"/>
                  <a:gd name="T8" fmla="*/ 0 w 348"/>
                  <a:gd name="T9" fmla="*/ 0 h 222"/>
                  <a:gd name="T10" fmla="*/ 0 w 348"/>
                  <a:gd name="T11" fmla="*/ 0 h 222"/>
                  <a:gd name="T12" fmla="*/ 0 w 348"/>
                  <a:gd name="T13" fmla="*/ 0 h 222"/>
                  <a:gd name="T14" fmla="*/ 0 w 348"/>
                  <a:gd name="T15" fmla="*/ 0 h 222"/>
                  <a:gd name="T16" fmla="*/ 0 w 348"/>
                  <a:gd name="T17" fmla="*/ 0 h 222"/>
                  <a:gd name="T18" fmla="*/ 0 w 348"/>
                  <a:gd name="T19" fmla="*/ 0 h 222"/>
                  <a:gd name="T20" fmla="*/ 0 w 348"/>
                  <a:gd name="T21" fmla="*/ 0 h 222"/>
                  <a:gd name="T22" fmla="*/ 0 w 348"/>
                  <a:gd name="T23" fmla="*/ 0 h 222"/>
                  <a:gd name="T24" fmla="*/ 0 w 348"/>
                  <a:gd name="T25" fmla="*/ 0 h 222"/>
                  <a:gd name="T26" fmla="*/ 0 w 348"/>
                  <a:gd name="T27" fmla="*/ 0 h 222"/>
                  <a:gd name="T28" fmla="*/ 0 w 348"/>
                  <a:gd name="T29" fmla="*/ 0 h 222"/>
                  <a:gd name="T30" fmla="*/ 0 w 348"/>
                  <a:gd name="T31" fmla="*/ 0 h 222"/>
                  <a:gd name="T32" fmla="*/ 0 w 348"/>
                  <a:gd name="T33" fmla="*/ 0 h 222"/>
                  <a:gd name="T34" fmla="*/ 0 w 348"/>
                  <a:gd name="T35" fmla="*/ 0 h 222"/>
                  <a:gd name="T36" fmla="*/ 0 w 348"/>
                  <a:gd name="T37" fmla="*/ 0 h 222"/>
                  <a:gd name="T38" fmla="*/ 0 w 348"/>
                  <a:gd name="T39" fmla="*/ 0 h 222"/>
                  <a:gd name="T40" fmla="*/ 0 w 348"/>
                  <a:gd name="T41" fmla="*/ 0 h 222"/>
                  <a:gd name="T42" fmla="*/ 0 w 348"/>
                  <a:gd name="T43" fmla="*/ 0 h 222"/>
                  <a:gd name="T44" fmla="*/ 0 w 348"/>
                  <a:gd name="T45" fmla="*/ 0 h 222"/>
                  <a:gd name="T46" fmla="*/ 0 w 348"/>
                  <a:gd name="T47" fmla="*/ 0 h 222"/>
                  <a:gd name="T48" fmla="*/ 0 w 348"/>
                  <a:gd name="T49" fmla="*/ 0 h 222"/>
                  <a:gd name="T50" fmla="*/ 0 w 348"/>
                  <a:gd name="T51" fmla="*/ 0 h 222"/>
                  <a:gd name="T52" fmla="*/ 0 w 348"/>
                  <a:gd name="T53" fmla="*/ 0 h 222"/>
                  <a:gd name="T54" fmla="*/ 0 w 348"/>
                  <a:gd name="T55" fmla="*/ 0 h 222"/>
                  <a:gd name="T56" fmla="*/ 0 w 348"/>
                  <a:gd name="T57" fmla="*/ 0 h 222"/>
                  <a:gd name="T58" fmla="*/ 0 w 348"/>
                  <a:gd name="T59" fmla="*/ 0 h 222"/>
                  <a:gd name="T60" fmla="*/ 0 w 348"/>
                  <a:gd name="T61" fmla="*/ 0 h 222"/>
                  <a:gd name="T62" fmla="*/ 0 w 348"/>
                  <a:gd name="T63" fmla="*/ 0 h 222"/>
                  <a:gd name="T64" fmla="*/ 0 w 348"/>
                  <a:gd name="T65" fmla="*/ 0 h 222"/>
                  <a:gd name="T66" fmla="*/ 0 w 348"/>
                  <a:gd name="T67" fmla="*/ 0 h 222"/>
                  <a:gd name="T68" fmla="*/ 0 w 348"/>
                  <a:gd name="T69" fmla="*/ 0 h 222"/>
                  <a:gd name="T70" fmla="*/ 0 w 348"/>
                  <a:gd name="T71" fmla="*/ 0 h 222"/>
                  <a:gd name="T72" fmla="*/ 0 w 348"/>
                  <a:gd name="T73" fmla="*/ 0 h 222"/>
                  <a:gd name="T74" fmla="*/ 0 w 348"/>
                  <a:gd name="T75" fmla="*/ 0 h 222"/>
                  <a:gd name="T76" fmla="*/ 0 w 348"/>
                  <a:gd name="T77" fmla="*/ 0 h 222"/>
                  <a:gd name="T78" fmla="*/ 0 w 348"/>
                  <a:gd name="T79" fmla="*/ 0 h 222"/>
                  <a:gd name="T80" fmla="*/ 0 w 348"/>
                  <a:gd name="T81" fmla="*/ 0 h 222"/>
                  <a:gd name="T82" fmla="*/ 0 w 348"/>
                  <a:gd name="T83" fmla="*/ 0 h 222"/>
                  <a:gd name="T84" fmla="*/ 0 w 348"/>
                  <a:gd name="T85" fmla="*/ 0 h 222"/>
                  <a:gd name="T86" fmla="*/ 0 w 348"/>
                  <a:gd name="T87" fmla="*/ 0 h 222"/>
                  <a:gd name="T88" fmla="*/ 0 w 348"/>
                  <a:gd name="T89" fmla="*/ 0 h 222"/>
                  <a:gd name="T90" fmla="*/ 0 w 348"/>
                  <a:gd name="T91" fmla="*/ 0 h 222"/>
                  <a:gd name="T92" fmla="*/ 0 w 348"/>
                  <a:gd name="T93" fmla="*/ 0 h 222"/>
                  <a:gd name="T94" fmla="*/ 0 w 348"/>
                  <a:gd name="T95" fmla="*/ 0 h 222"/>
                  <a:gd name="T96" fmla="*/ 0 w 348"/>
                  <a:gd name="T97" fmla="*/ 0 h 222"/>
                  <a:gd name="T98" fmla="*/ 0 w 348"/>
                  <a:gd name="T99" fmla="*/ 0 h 222"/>
                  <a:gd name="T100" fmla="*/ 0 w 348"/>
                  <a:gd name="T101" fmla="*/ 0 h 222"/>
                  <a:gd name="T102" fmla="*/ 0 w 348"/>
                  <a:gd name="T103" fmla="*/ 0 h 222"/>
                  <a:gd name="T104" fmla="*/ 0 w 348"/>
                  <a:gd name="T105" fmla="*/ 0 h 222"/>
                  <a:gd name="T106" fmla="*/ 0 w 348"/>
                  <a:gd name="T107" fmla="*/ 0 h 222"/>
                  <a:gd name="T108" fmla="*/ 0 w 348"/>
                  <a:gd name="T109" fmla="*/ 0 h 222"/>
                  <a:gd name="T110" fmla="*/ 0 w 348"/>
                  <a:gd name="T111" fmla="*/ 0 h 222"/>
                  <a:gd name="T112" fmla="*/ 0 w 348"/>
                  <a:gd name="T113" fmla="*/ 0 h 222"/>
                  <a:gd name="T114" fmla="*/ 0 w 348"/>
                  <a:gd name="T115" fmla="*/ 0 h 222"/>
                  <a:gd name="T116" fmla="*/ 0 w 348"/>
                  <a:gd name="T117" fmla="*/ 0 h 222"/>
                  <a:gd name="T118" fmla="*/ 0 w 348"/>
                  <a:gd name="T119" fmla="*/ 0 h 222"/>
                  <a:gd name="T120" fmla="*/ 0 w 348"/>
                  <a:gd name="T121" fmla="*/ 0 h 22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48"/>
                  <a:gd name="T184" fmla="*/ 0 h 222"/>
                  <a:gd name="T185" fmla="*/ 348 w 348"/>
                  <a:gd name="T186" fmla="*/ 222 h 22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48" h="222">
                    <a:moveTo>
                      <a:pt x="290" y="69"/>
                    </a:moveTo>
                    <a:lnTo>
                      <a:pt x="306" y="81"/>
                    </a:lnTo>
                    <a:lnTo>
                      <a:pt x="315" y="95"/>
                    </a:lnTo>
                    <a:lnTo>
                      <a:pt x="321" y="110"/>
                    </a:lnTo>
                    <a:lnTo>
                      <a:pt x="321" y="126"/>
                    </a:lnTo>
                    <a:lnTo>
                      <a:pt x="318" y="139"/>
                    </a:lnTo>
                    <a:lnTo>
                      <a:pt x="312" y="150"/>
                    </a:lnTo>
                    <a:lnTo>
                      <a:pt x="302" y="161"/>
                    </a:lnTo>
                    <a:lnTo>
                      <a:pt x="292" y="170"/>
                    </a:lnTo>
                    <a:lnTo>
                      <a:pt x="279" y="180"/>
                    </a:lnTo>
                    <a:lnTo>
                      <a:pt x="265" y="188"/>
                    </a:lnTo>
                    <a:lnTo>
                      <a:pt x="252" y="198"/>
                    </a:lnTo>
                    <a:lnTo>
                      <a:pt x="239" y="207"/>
                    </a:lnTo>
                    <a:lnTo>
                      <a:pt x="236" y="210"/>
                    </a:lnTo>
                    <a:lnTo>
                      <a:pt x="235" y="213"/>
                    </a:lnTo>
                    <a:lnTo>
                      <a:pt x="236" y="216"/>
                    </a:lnTo>
                    <a:lnTo>
                      <a:pt x="239" y="219"/>
                    </a:lnTo>
                    <a:lnTo>
                      <a:pt x="244" y="221"/>
                    </a:lnTo>
                    <a:lnTo>
                      <a:pt x="248" y="222"/>
                    </a:lnTo>
                    <a:lnTo>
                      <a:pt x="254" y="221"/>
                    </a:lnTo>
                    <a:lnTo>
                      <a:pt x="258" y="219"/>
                    </a:lnTo>
                    <a:lnTo>
                      <a:pt x="287" y="206"/>
                    </a:lnTo>
                    <a:lnTo>
                      <a:pt x="310" y="188"/>
                    </a:lnTo>
                    <a:lnTo>
                      <a:pt x="331" y="168"/>
                    </a:lnTo>
                    <a:lnTo>
                      <a:pt x="344" y="147"/>
                    </a:lnTo>
                    <a:lnTo>
                      <a:pt x="348" y="124"/>
                    </a:lnTo>
                    <a:lnTo>
                      <a:pt x="345" y="102"/>
                    </a:lnTo>
                    <a:lnTo>
                      <a:pt x="334" y="81"/>
                    </a:lnTo>
                    <a:lnTo>
                      <a:pt x="310" y="62"/>
                    </a:lnTo>
                    <a:lnTo>
                      <a:pt x="293" y="52"/>
                    </a:lnTo>
                    <a:lnTo>
                      <a:pt x="273" y="43"/>
                    </a:lnTo>
                    <a:lnTo>
                      <a:pt x="249" y="34"/>
                    </a:lnTo>
                    <a:lnTo>
                      <a:pt x="226" y="27"/>
                    </a:lnTo>
                    <a:lnTo>
                      <a:pt x="202" y="21"/>
                    </a:lnTo>
                    <a:lnTo>
                      <a:pt x="176" y="16"/>
                    </a:lnTo>
                    <a:lnTo>
                      <a:pt x="151" y="11"/>
                    </a:lnTo>
                    <a:lnTo>
                      <a:pt x="125" y="7"/>
                    </a:lnTo>
                    <a:lnTo>
                      <a:pt x="102" y="4"/>
                    </a:lnTo>
                    <a:lnTo>
                      <a:pt x="78" y="2"/>
                    </a:lnTo>
                    <a:lnTo>
                      <a:pt x="58" y="0"/>
                    </a:lnTo>
                    <a:lnTo>
                      <a:pt x="39" y="0"/>
                    </a:lnTo>
                    <a:lnTo>
                      <a:pt x="23" y="0"/>
                    </a:lnTo>
                    <a:lnTo>
                      <a:pt x="12" y="1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14" y="7"/>
                    </a:lnTo>
                    <a:lnTo>
                      <a:pt x="30" y="8"/>
                    </a:lnTo>
                    <a:lnTo>
                      <a:pt x="46" y="10"/>
                    </a:lnTo>
                    <a:lnTo>
                      <a:pt x="64" y="12"/>
                    </a:lnTo>
                    <a:lnTo>
                      <a:pt x="83" y="14"/>
                    </a:lnTo>
                    <a:lnTo>
                      <a:pt x="102" y="16"/>
                    </a:lnTo>
                    <a:lnTo>
                      <a:pt x="120" y="19"/>
                    </a:lnTo>
                    <a:lnTo>
                      <a:pt x="141" y="22"/>
                    </a:lnTo>
                    <a:lnTo>
                      <a:pt x="160" y="26"/>
                    </a:lnTo>
                    <a:lnTo>
                      <a:pt x="180" y="30"/>
                    </a:lnTo>
                    <a:lnTo>
                      <a:pt x="200" y="35"/>
                    </a:lnTo>
                    <a:lnTo>
                      <a:pt x="219" y="41"/>
                    </a:lnTo>
                    <a:lnTo>
                      <a:pt x="238" y="47"/>
                    </a:lnTo>
                    <a:lnTo>
                      <a:pt x="257" y="53"/>
                    </a:lnTo>
                    <a:lnTo>
                      <a:pt x="274" y="61"/>
                    </a:lnTo>
                    <a:lnTo>
                      <a:pt x="290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96" name="Freeform 49"/>
              <p:cNvSpPr/>
              <p:nvPr/>
            </p:nvSpPr>
            <p:spPr bwMode="auto">
              <a:xfrm>
                <a:off x="1162" y="2273"/>
                <a:ext cx="48" cy="103"/>
              </a:xfrm>
              <a:custGeom>
                <a:avLst/>
                <a:gdLst>
                  <a:gd name="T0" fmla="*/ 0 w 142"/>
                  <a:gd name="T1" fmla="*/ 0 h 207"/>
                  <a:gd name="T2" fmla="*/ 0 w 142"/>
                  <a:gd name="T3" fmla="*/ 0 h 207"/>
                  <a:gd name="T4" fmla="*/ 0 w 142"/>
                  <a:gd name="T5" fmla="*/ 0 h 207"/>
                  <a:gd name="T6" fmla="*/ 0 w 142"/>
                  <a:gd name="T7" fmla="*/ 0 h 207"/>
                  <a:gd name="T8" fmla="*/ 0 w 142"/>
                  <a:gd name="T9" fmla="*/ 0 h 207"/>
                  <a:gd name="T10" fmla="*/ 0 w 142"/>
                  <a:gd name="T11" fmla="*/ 0 h 207"/>
                  <a:gd name="T12" fmla="*/ 0 w 142"/>
                  <a:gd name="T13" fmla="*/ 0 h 207"/>
                  <a:gd name="T14" fmla="*/ 0 w 142"/>
                  <a:gd name="T15" fmla="*/ 0 h 207"/>
                  <a:gd name="T16" fmla="*/ 0 w 142"/>
                  <a:gd name="T17" fmla="*/ 0 h 207"/>
                  <a:gd name="T18" fmla="*/ 0 w 142"/>
                  <a:gd name="T19" fmla="*/ 0 h 207"/>
                  <a:gd name="T20" fmla="*/ 0 w 142"/>
                  <a:gd name="T21" fmla="*/ 0 h 207"/>
                  <a:gd name="T22" fmla="*/ 0 w 142"/>
                  <a:gd name="T23" fmla="*/ 0 h 207"/>
                  <a:gd name="T24" fmla="*/ 0 w 142"/>
                  <a:gd name="T25" fmla="*/ 0 h 207"/>
                  <a:gd name="T26" fmla="*/ 0 w 142"/>
                  <a:gd name="T27" fmla="*/ 0 h 207"/>
                  <a:gd name="T28" fmla="*/ 0 w 142"/>
                  <a:gd name="T29" fmla="*/ 0 h 207"/>
                  <a:gd name="T30" fmla="*/ 0 w 142"/>
                  <a:gd name="T31" fmla="*/ 0 h 207"/>
                  <a:gd name="T32" fmla="*/ 0 w 142"/>
                  <a:gd name="T33" fmla="*/ 0 h 207"/>
                  <a:gd name="T34" fmla="*/ 0 w 142"/>
                  <a:gd name="T35" fmla="*/ 0 h 207"/>
                  <a:gd name="T36" fmla="*/ 0 w 142"/>
                  <a:gd name="T37" fmla="*/ 0 h 207"/>
                  <a:gd name="T38" fmla="*/ 0 w 142"/>
                  <a:gd name="T39" fmla="*/ 0 h 207"/>
                  <a:gd name="T40" fmla="*/ 0 w 142"/>
                  <a:gd name="T41" fmla="*/ 0 h 207"/>
                  <a:gd name="T42" fmla="*/ 0 w 142"/>
                  <a:gd name="T43" fmla="*/ 0 h 207"/>
                  <a:gd name="T44" fmla="*/ 0 w 142"/>
                  <a:gd name="T45" fmla="*/ 0 h 207"/>
                  <a:gd name="T46" fmla="*/ 0 w 142"/>
                  <a:gd name="T47" fmla="*/ 0 h 207"/>
                  <a:gd name="T48" fmla="*/ 0 w 142"/>
                  <a:gd name="T49" fmla="*/ 0 h 207"/>
                  <a:gd name="T50" fmla="*/ 0 w 142"/>
                  <a:gd name="T51" fmla="*/ 0 h 207"/>
                  <a:gd name="T52" fmla="*/ 0 w 142"/>
                  <a:gd name="T53" fmla="*/ 0 h 207"/>
                  <a:gd name="T54" fmla="*/ 0 w 142"/>
                  <a:gd name="T55" fmla="*/ 0 h 207"/>
                  <a:gd name="T56" fmla="*/ 0 w 142"/>
                  <a:gd name="T57" fmla="*/ 0 h 207"/>
                  <a:gd name="T58" fmla="*/ 0 w 142"/>
                  <a:gd name="T59" fmla="*/ 0 h 207"/>
                  <a:gd name="T60" fmla="*/ 0 w 142"/>
                  <a:gd name="T61" fmla="*/ 0 h 207"/>
                  <a:gd name="T62" fmla="*/ 0 w 142"/>
                  <a:gd name="T63" fmla="*/ 0 h 207"/>
                  <a:gd name="T64" fmla="*/ 0 w 142"/>
                  <a:gd name="T65" fmla="*/ 0 h 207"/>
                  <a:gd name="T66" fmla="*/ 0 w 142"/>
                  <a:gd name="T67" fmla="*/ 0 h 207"/>
                  <a:gd name="T68" fmla="*/ 0 w 142"/>
                  <a:gd name="T69" fmla="*/ 0 h 207"/>
                  <a:gd name="T70" fmla="*/ 0 w 142"/>
                  <a:gd name="T71" fmla="*/ 0 h 207"/>
                  <a:gd name="T72" fmla="*/ 0 w 142"/>
                  <a:gd name="T73" fmla="*/ 0 h 207"/>
                  <a:gd name="T74" fmla="*/ 0 w 142"/>
                  <a:gd name="T75" fmla="*/ 0 h 207"/>
                  <a:gd name="T76" fmla="*/ 0 w 142"/>
                  <a:gd name="T77" fmla="*/ 0 h 207"/>
                  <a:gd name="T78" fmla="*/ 0 w 142"/>
                  <a:gd name="T79" fmla="*/ 0 h 207"/>
                  <a:gd name="T80" fmla="*/ 0 w 142"/>
                  <a:gd name="T81" fmla="*/ 0 h 2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2"/>
                  <a:gd name="T124" fmla="*/ 0 h 207"/>
                  <a:gd name="T125" fmla="*/ 142 w 142"/>
                  <a:gd name="T126" fmla="*/ 207 h 20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2" h="207">
                    <a:moveTo>
                      <a:pt x="0" y="113"/>
                    </a:moveTo>
                    <a:lnTo>
                      <a:pt x="0" y="130"/>
                    </a:lnTo>
                    <a:lnTo>
                      <a:pt x="6" y="146"/>
                    </a:lnTo>
                    <a:lnTo>
                      <a:pt x="16" y="161"/>
                    </a:lnTo>
                    <a:lnTo>
                      <a:pt x="31" y="174"/>
                    </a:lnTo>
                    <a:lnTo>
                      <a:pt x="48" y="185"/>
                    </a:lnTo>
                    <a:lnTo>
                      <a:pt x="68" y="195"/>
                    </a:lnTo>
                    <a:lnTo>
                      <a:pt x="92" y="202"/>
                    </a:lnTo>
                    <a:lnTo>
                      <a:pt x="115" y="206"/>
                    </a:lnTo>
                    <a:lnTo>
                      <a:pt x="122" y="207"/>
                    </a:lnTo>
                    <a:lnTo>
                      <a:pt x="129" y="205"/>
                    </a:lnTo>
                    <a:lnTo>
                      <a:pt x="135" y="202"/>
                    </a:lnTo>
                    <a:lnTo>
                      <a:pt x="138" y="198"/>
                    </a:lnTo>
                    <a:lnTo>
                      <a:pt x="138" y="193"/>
                    </a:lnTo>
                    <a:lnTo>
                      <a:pt x="137" y="188"/>
                    </a:lnTo>
                    <a:lnTo>
                      <a:pt x="132" y="184"/>
                    </a:lnTo>
                    <a:lnTo>
                      <a:pt x="125" y="182"/>
                    </a:lnTo>
                    <a:lnTo>
                      <a:pt x="102" y="176"/>
                    </a:lnTo>
                    <a:lnTo>
                      <a:pt x="80" y="168"/>
                    </a:lnTo>
                    <a:lnTo>
                      <a:pt x="63" y="157"/>
                    </a:lnTo>
                    <a:lnTo>
                      <a:pt x="50" y="145"/>
                    </a:lnTo>
                    <a:lnTo>
                      <a:pt x="41" y="130"/>
                    </a:lnTo>
                    <a:lnTo>
                      <a:pt x="37" y="114"/>
                    </a:lnTo>
                    <a:lnTo>
                      <a:pt x="37" y="97"/>
                    </a:lnTo>
                    <a:lnTo>
                      <a:pt x="44" y="79"/>
                    </a:lnTo>
                    <a:lnTo>
                      <a:pt x="54" y="65"/>
                    </a:lnTo>
                    <a:lnTo>
                      <a:pt x="70" y="52"/>
                    </a:lnTo>
                    <a:lnTo>
                      <a:pt x="87" y="40"/>
                    </a:lnTo>
                    <a:lnTo>
                      <a:pt x="106" y="29"/>
                    </a:lnTo>
                    <a:lnTo>
                      <a:pt x="122" y="20"/>
                    </a:lnTo>
                    <a:lnTo>
                      <a:pt x="135" y="11"/>
                    </a:lnTo>
                    <a:lnTo>
                      <a:pt x="142" y="5"/>
                    </a:lnTo>
                    <a:lnTo>
                      <a:pt x="142" y="0"/>
                    </a:lnTo>
                    <a:lnTo>
                      <a:pt x="126" y="4"/>
                    </a:lnTo>
                    <a:lnTo>
                      <a:pt x="106" y="11"/>
                    </a:lnTo>
                    <a:lnTo>
                      <a:pt x="84" y="23"/>
                    </a:lnTo>
                    <a:lnTo>
                      <a:pt x="61" y="37"/>
                    </a:lnTo>
                    <a:lnTo>
                      <a:pt x="39" y="53"/>
                    </a:lnTo>
                    <a:lnTo>
                      <a:pt x="22" y="72"/>
                    </a:lnTo>
                    <a:lnTo>
                      <a:pt x="8" y="9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97" name="Freeform 50"/>
              <p:cNvSpPr/>
              <p:nvPr/>
            </p:nvSpPr>
            <p:spPr bwMode="auto">
              <a:xfrm>
                <a:off x="1492" y="2206"/>
                <a:ext cx="101" cy="135"/>
              </a:xfrm>
              <a:custGeom>
                <a:avLst/>
                <a:gdLst>
                  <a:gd name="T0" fmla="*/ 0 w 303"/>
                  <a:gd name="T1" fmla="*/ 0 h 272"/>
                  <a:gd name="T2" fmla="*/ 0 w 303"/>
                  <a:gd name="T3" fmla="*/ 0 h 272"/>
                  <a:gd name="T4" fmla="*/ 0 w 303"/>
                  <a:gd name="T5" fmla="*/ 0 h 272"/>
                  <a:gd name="T6" fmla="*/ 0 w 303"/>
                  <a:gd name="T7" fmla="*/ 0 h 272"/>
                  <a:gd name="T8" fmla="*/ 0 w 303"/>
                  <a:gd name="T9" fmla="*/ 0 h 272"/>
                  <a:gd name="T10" fmla="*/ 0 w 303"/>
                  <a:gd name="T11" fmla="*/ 0 h 272"/>
                  <a:gd name="T12" fmla="*/ 0 w 303"/>
                  <a:gd name="T13" fmla="*/ 0 h 272"/>
                  <a:gd name="T14" fmla="*/ 0 w 303"/>
                  <a:gd name="T15" fmla="*/ 0 h 272"/>
                  <a:gd name="T16" fmla="*/ 0 w 303"/>
                  <a:gd name="T17" fmla="*/ 0 h 272"/>
                  <a:gd name="T18" fmla="*/ 0 w 303"/>
                  <a:gd name="T19" fmla="*/ 0 h 272"/>
                  <a:gd name="T20" fmla="*/ 0 w 303"/>
                  <a:gd name="T21" fmla="*/ 0 h 272"/>
                  <a:gd name="T22" fmla="*/ 0 w 303"/>
                  <a:gd name="T23" fmla="*/ 0 h 272"/>
                  <a:gd name="T24" fmla="*/ 0 w 303"/>
                  <a:gd name="T25" fmla="*/ 0 h 272"/>
                  <a:gd name="T26" fmla="*/ 0 w 303"/>
                  <a:gd name="T27" fmla="*/ 0 h 272"/>
                  <a:gd name="T28" fmla="*/ 0 w 303"/>
                  <a:gd name="T29" fmla="*/ 0 h 272"/>
                  <a:gd name="T30" fmla="*/ 0 w 303"/>
                  <a:gd name="T31" fmla="*/ 0 h 272"/>
                  <a:gd name="T32" fmla="*/ 0 w 303"/>
                  <a:gd name="T33" fmla="*/ 0 h 272"/>
                  <a:gd name="T34" fmla="*/ 0 w 303"/>
                  <a:gd name="T35" fmla="*/ 0 h 272"/>
                  <a:gd name="T36" fmla="*/ 0 w 303"/>
                  <a:gd name="T37" fmla="*/ 0 h 272"/>
                  <a:gd name="T38" fmla="*/ 0 w 303"/>
                  <a:gd name="T39" fmla="*/ 0 h 272"/>
                  <a:gd name="T40" fmla="*/ 0 w 303"/>
                  <a:gd name="T41" fmla="*/ 0 h 272"/>
                  <a:gd name="T42" fmla="*/ 0 w 303"/>
                  <a:gd name="T43" fmla="*/ 0 h 272"/>
                  <a:gd name="T44" fmla="*/ 0 w 303"/>
                  <a:gd name="T45" fmla="*/ 0 h 272"/>
                  <a:gd name="T46" fmla="*/ 0 w 303"/>
                  <a:gd name="T47" fmla="*/ 0 h 272"/>
                  <a:gd name="T48" fmla="*/ 0 w 303"/>
                  <a:gd name="T49" fmla="*/ 0 h 272"/>
                  <a:gd name="T50" fmla="*/ 0 w 303"/>
                  <a:gd name="T51" fmla="*/ 0 h 272"/>
                  <a:gd name="T52" fmla="*/ 0 w 303"/>
                  <a:gd name="T53" fmla="*/ 0 h 272"/>
                  <a:gd name="T54" fmla="*/ 0 w 303"/>
                  <a:gd name="T55" fmla="*/ 0 h 272"/>
                  <a:gd name="T56" fmla="*/ 0 w 303"/>
                  <a:gd name="T57" fmla="*/ 0 h 272"/>
                  <a:gd name="T58" fmla="*/ 0 w 303"/>
                  <a:gd name="T59" fmla="*/ 0 h 272"/>
                  <a:gd name="T60" fmla="*/ 0 w 303"/>
                  <a:gd name="T61" fmla="*/ 0 h 272"/>
                  <a:gd name="T62" fmla="*/ 0 w 303"/>
                  <a:gd name="T63" fmla="*/ 0 h 272"/>
                  <a:gd name="T64" fmla="*/ 0 w 303"/>
                  <a:gd name="T65" fmla="*/ 0 h 272"/>
                  <a:gd name="T66" fmla="*/ 0 w 303"/>
                  <a:gd name="T67" fmla="*/ 0 h 272"/>
                  <a:gd name="T68" fmla="*/ 0 w 303"/>
                  <a:gd name="T69" fmla="*/ 0 h 272"/>
                  <a:gd name="T70" fmla="*/ 0 w 303"/>
                  <a:gd name="T71" fmla="*/ 0 h 272"/>
                  <a:gd name="T72" fmla="*/ 0 w 303"/>
                  <a:gd name="T73" fmla="*/ 0 h 272"/>
                  <a:gd name="T74" fmla="*/ 0 w 303"/>
                  <a:gd name="T75" fmla="*/ 0 h 27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3"/>
                  <a:gd name="T115" fmla="*/ 0 h 272"/>
                  <a:gd name="T116" fmla="*/ 303 w 303"/>
                  <a:gd name="T117" fmla="*/ 272 h 27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3" h="272">
                    <a:moveTo>
                      <a:pt x="246" y="102"/>
                    </a:moveTo>
                    <a:lnTo>
                      <a:pt x="256" y="109"/>
                    </a:lnTo>
                    <a:lnTo>
                      <a:pt x="264" y="117"/>
                    </a:lnTo>
                    <a:lnTo>
                      <a:pt x="271" y="126"/>
                    </a:lnTo>
                    <a:lnTo>
                      <a:pt x="275" y="135"/>
                    </a:lnTo>
                    <a:lnTo>
                      <a:pt x="278" y="144"/>
                    </a:lnTo>
                    <a:lnTo>
                      <a:pt x="277" y="154"/>
                    </a:lnTo>
                    <a:lnTo>
                      <a:pt x="274" y="164"/>
                    </a:lnTo>
                    <a:lnTo>
                      <a:pt x="267" y="173"/>
                    </a:lnTo>
                    <a:lnTo>
                      <a:pt x="256" y="183"/>
                    </a:lnTo>
                    <a:lnTo>
                      <a:pt x="245" y="192"/>
                    </a:lnTo>
                    <a:lnTo>
                      <a:pt x="232" y="200"/>
                    </a:lnTo>
                    <a:lnTo>
                      <a:pt x="219" y="209"/>
                    </a:lnTo>
                    <a:lnTo>
                      <a:pt x="204" y="216"/>
                    </a:lnTo>
                    <a:lnTo>
                      <a:pt x="190" y="224"/>
                    </a:lnTo>
                    <a:lnTo>
                      <a:pt x="175" y="232"/>
                    </a:lnTo>
                    <a:lnTo>
                      <a:pt x="162" y="241"/>
                    </a:lnTo>
                    <a:lnTo>
                      <a:pt x="158" y="244"/>
                    </a:lnTo>
                    <a:lnTo>
                      <a:pt x="155" y="248"/>
                    </a:lnTo>
                    <a:lnTo>
                      <a:pt x="152" y="252"/>
                    </a:lnTo>
                    <a:lnTo>
                      <a:pt x="149" y="256"/>
                    </a:lnTo>
                    <a:lnTo>
                      <a:pt x="148" y="260"/>
                    </a:lnTo>
                    <a:lnTo>
                      <a:pt x="148" y="264"/>
                    </a:lnTo>
                    <a:lnTo>
                      <a:pt x="151" y="268"/>
                    </a:lnTo>
                    <a:lnTo>
                      <a:pt x="155" y="271"/>
                    </a:lnTo>
                    <a:lnTo>
                      <a:pt x="161" y="272"/>
                    </a:lnTo>
                    <a:lnTo>
                      <a:pt x="166" y="272"/>
                    </a:lnTo>
                    <a:lnTo>
                      <a:pt x="171" y="271"/>
                    </a:lnTo>
                    <a:lnTo>
                      <a:pt x="175" y="268"/>
                    </a:lnTo>
                    <a:lnTo>
                      <a:pt x="190" y="256"/>
                    </a:lnTo>
                    <a:lnTo>
                      <a:pt x="206" y="246"/>
                    </a:lnTo>
                    <a:lnTo>
                      <a:pt x="222" y="236"/>
                    </a:lnTo>
                    <a:lnTo>
                      <a:pt x="239" y="226"/>
                    </a:lnTo>
                    <a:lnTo>
                      <a:pt x="255" y="216"/>
                    </a:lnTo>
                    <a:lnTo>
                      <a:pt x="271" y="204"/>
                    </a:lnTo>
                    <a:lnTo>
                      <a:pt x="284" y="192"/>
                    </a:lnTo>
                    <a:lnTo>
                      <a:pt x="294" y="179"/>
                    </a:lnTo>
                    <a:lnTo>
                      <a:pt x="301" y="163"/>
                    </a:lnTo>
                    <a:lnTo>
                      <a:pt x="303" y="148"/>
                    </a:lnTo>
                    <a:lnTo>
                      <a:pt x="300" y="133"/>
                    </a:lnTo>
                    <a:lnTo>
                      <a:pt x="293" y="118"/>
                    </a:lnTo>
                    <a:lnTo>
                      <a:pt x="281" y="105"/>
                    </a:lnTo>
                    <a:lnTo>
                      <a:pt x="268" y="92"/>
                    </a:lnTo>
                    <a:lnTo>
                      <a:pt x="251" y="82"/>
                    </a:lnTo>
                    <a:lnTo>
                      <a:pt x="232" y="73"/>
                    </a:lnTo>
                    <a:lnTo>
                      <a:pt x="217" y="67"/>
                    </a:lnTo>
                    <a:lnTo>
                      <a:pt x="201" y="61"/>
                    </a:lnTo>
                    <a:lnTo>
                      <a:pt x="185" y="54"/>
                    </a:lnTo>
                    <a:lnTo>
                      <a:pt x="168" y="47"/>
                    </a:lnTo>
                    <a:lnTo>
                      <a:pt x="151" y="40"/>
                    </a:lnTo>
                    <a:lnTo>
                      <a:pt x="132" y="34"/>
                    </a:lnTo>
                    <a:lnTo>
                      <a:pt x="114" y="27"/>
                    </a:lnTo>
                    <a:lnTo>
                      <a:pt x="97" y="21"/>
                    </a:lnTo>
                    <a:lnTo>
                      <a:pt x="81" y="16"/>
                    </a:lnTo>
                    <a:lnTo>
                      <a:pt x="65" y="11"/>
                    </a:lnTo>
                    <a:lnTo>
                      <a:pt x="49" y="7"/>
                    </a:lnTo>
                    <a:lnTo>
                      <a:pt x="36" y="4"/>
                    </a:lnTo>
                    <a:lnTo>
                      <a:pt x="24" y="1"/>
                    </a:lnTo>
                    <a:lnTo>
                      <a:pt x="14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3" y="7"/>
                    </a:lnTo>
                    <a:lnTo>
                      <a:pt x="27" y="12"/>
                    </a:lnTo>
                    <a:lnTo>
                      <a:pt x="43" y="17"/>
                    </a:lnTo>
                    <a:lnTo>
                      <a:pt x="58" y="22"/>
                    </a:lnTo>
                    <a:lnTo>
                      <a:pt x="74" y="27"/>
                    </a:lnTo>
                    <a:lnTo>
                      <a:pt x="90" y="32"/>
                    </a:lnTo>
                    <a:lnTo>
                      <a:pt x="106" y="38"/>
                    </a:lnTo>
                    <a:lnTo>
                      <a:pt x="122" y="44"/>
                    </a:lnTo>
                    <a:lnTo>
                      <a:pt x="139" y="50"/>
                    </a:lnTo>
                    <a:lnTo>
                      <a:pt x="155" y="57"/>
                    </a:lnTo>
                    <a:lnTo>
                      <a:pt x="171" y="63"/>
                    </a:lnTo>
                    <a:lnTo>
                      <a:pt x="187" y="70"/>
                    </a:lnTo>
                    <a:lnTo>
                      <a:pt x="203" y="78"/>
                    </a:lnTo>
                    <a:lnTo>
                      <a:pt x="217" y="85"/>
                    </a:lnTo>
                    <a:lnTo>
                      <a:pt x="232" y="93"/>
                    </a:lnTo>
                    <a:lnTo>
                      <a:pt x="246" y="10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</p:grpSp>
      <p:grpSp>
        <p:nvGrpSpPr>
          <p:cNvPr id="102411" name="Group 51"/>
          <p:cNvGrpSpPr/>
          <p:nvPr/>
        </p:nvGrpSpPr>
        <p:grpSpPr bwMode="auto">
          <a:xfrm>
            <a:off x="3467100" y="1827213"/>
            <a:ext cx="495300" cy="622300"/>
            <a:chOff x="2870" y="1518"/>
            <a:chExt cx="292" cy="320"/>
          </a:xfrm>
        </p:grpSpPr>
        <p:graphicFrame>
          <p:nvGraphicFramePr>
            <p:cNvPr id="102476" name="Object 52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3882" name="Clip" r:id="rId5" imgW="826770" imgH="840105" progId="MS_ClipArt_Gallery.2">
                    <p:embed/>
                  </p:oleObj>
                </mc:Choice>
                <mc:Fallback>
                  <p:oleObj name="Clip" r:id="rId5" imgW="826770" imgH="840105" progId="MS_ClipArt_Gallery.2">
                    <p:embed/>
                    <p:pic>
                      <p:nvPicPr>
                        <p:cNvPr id="102476" name="Object 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2477" name="Object 53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3883" name="Clip" r:id="rId7" imgW="1268095" imgH="1199515" progId="MS_ClipArt_Gallery.2">
                    <p:embed/>
                  </p:oleObj>
                </mc:Choice>
                <mc:Fallback>
                  <p:oleObj name="Clip" r:id="rId7" imgW="1268095" imgH="1199515" progId="MS_ClipArt_Gallery.2">
                    <p:embed/>
                    <p:pic>
                      <p:nvPicPr>
                        <p:cNvPr id="102477" name="Object 5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02412" name="Group 54"/>
          <p:cNvGrpSpPr/>
          <p:nvPr/>
        </p:nvGrpSpPr>
        <p:grpSpPr bwMode="auto">
          <a:xfrm>
            <a:off x="4325938" y="1347788"/>
            <a:ext cx="495300" cy="622300"/>
            <a:chOff x="2870" y="1518"/>
            <a:chExt cx="292" cy="320"/>
          </a:xfrm>
        </p:grpSpPr>
        <p:graphicFrame>
          <p:nvGraphicFramePr>
            <p:cNvPr id="102474" name="Object 55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3884" name="Clip" r:id="rId9" imgW="826770" imgH="840105" progId="MS_ClipArt_Gallery.2">
                    <p:embed/>
                  </p:oleObj>
                </mc:Choice>
                <mc:Fallback>
                  <p:oleObj name="Clip" r:id="rId9" imgW="826770" imgH="840105" progId="MS_ClipArt_Gallery.2">
                    <p:embed/>
                    <p:pic>
                      <p:nvPicPr>
                        <p:cNvPr id="102474" name="Object 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2475" name="Object 56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3885" name="Clip" r:id="rId10" imgW="1268095" imgH="1199515" progId="MS_ClipArt_Gallery.2">
                    <p:embed/>
                  </p:oleObj>
                </mc:Choice>
                <mc:Fallback>
                  <p:oleObj name="Clip" r:id="rId10" imgW="1268095" imgH="1199515" progId="MS_ClipArt_Gallery.2">
                    <p:embed/>
                    <p:pic>
                      <p:nvPicPr>
                        <p:cNvPr id="102475" name="Object 5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2413" name="Text Box 90"/>
          <p:cNvSpPr txBox="1">
            <a:spLocks noChangeArrowheads="1"/>
          </p:cNvSpPr>
          <p:nvPr/>
        </p:nvSpPr>
        <p:spPr bwMode="auto">
          <a:xfrm>
            <a:off x="3251201" y="2347914"/>
            <a:ext cx="50847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宋体" panose="02010600030101010101" pitchFamily="2" charset="-122"/>
              </a:rPr>
              <a:t>H1</a:t>
            </a:r>
          </a:p>
        </p:txBody>
      </p:sp>
      <p:sp>
        <p:nvSpPr>
          <p:cNvPr id="102414" name="Text Box 93"/>
          <p:cNvSpPr txBox="1">
            <a:spLocks noChangeArrowheads="1"/>
          </p:cNvSpPr>
          <p:nvPr/>
        </p:nvSpPr>
        <p:spPr bwMode="auto">
          <a:xfrm>
            <a:off x="5726114" y="2289176"/>
            <a:ext cx="52450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宋体" panose="02010600030101010101" pitchFamily="2" charset="-122"/>
              </a:rPr>
              <a:t>R1</a:t>
            </a:r>
          </a:p>
        </p:txBody>
      </p:sp>
      <p:sp>
        <p:nvSpPr>
          <p:cNvPr id="102445" name="Line 94"/>
          <p:cNvSpPr>
            <a:spLocks noChangeShapeType="1"/>
          </p:cNvSpPr>
          <p:nvPr/>
        </p:nvSpPr>
        <p:spPr bwMode="auto">
          <a:xfrm flipH="1" flipV="1">
            <a:off x="3971925" y="2281238"/>
            <a:ext cx="877888" cy="379412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</a:endParaRPr>
          </a:p>
        </p:txBody>
      </p:sp>
      <p:grpSp>
        <p:nvGrpSpPr>
          <p:cNvPr id="4" name="组合 3">
            <a:extLst>
              <a:ext uri="{FF2B5EF4-FFF2-40B4-BE49-F238E27FC236}">
                <a16:creationId xmlns:a16="http://schemas.microsoft.com/office/drawing/2014/main" id="{4615C39B-05D6-457A-A5D5-EC30B49CF116}"/>
              </a:ext>
            </a:extLst>
          </p:cNvPr>
          <p:cNvGrpSpPr/>
          <p:nvPr/>
        </p:nvGrpSpPr>
        <p:grpSpPr>
          <a:xfrm>
            <a:off x="1835151" y="2605088"/>
            <a:ext cx="6099176" cy="3795712"/>
            <a:chOff x="1835151" y="2605088"/>
            <a:chExt cx="6099176" cy="3795712"/>
          </a:xfrm>
        </p:grpSpPr>
        <p:sp>
          <p:nvSpPr>
            <p:cNvPr id="102446" name="Rectangle 98"/>
            <p:cNvSpPr>
              <a:spLocks noChangeArrowheads="1"/>
            </p:cNvSpPr>
            <p:nvPr/>
          </p:nvSpPr>
          <p:spPr bwMode="auto">
            <a:xfrm>
              <a:off x="1978025" y="5118101"/>
              <a:ext cx="5207000" cy="42703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2449" name="Text Box 97"/>
            <p:cNvSpPr txBox="1">
              <a:spLocks noChangeArrowheads="1"/>
            </p:cNvSpPr>
            <p:nvPr/>
          </p:nvSpPr>
          <p:spPr bwMode="auto">
            <a:xfrm>
              <a:off x="2266950" y="5159375"/>
              <a:ext cx="430028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H1 MAC </a:t>
              </a:r>
              <a:r>
                <a:rPr lang="en-US" altLang="zh-CN" sz="1600" dirty="0" err="1">
                  <a:latin typeface="+mn-lt"/>
                  <a:ea typeface="宋体" panose="02010600030101010101" pitchFamily="2" charset="-122"/>
                </a:rPr>
                <a:t>addr</a:t>
              </a: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          AP MAC </a:t>
              </a:r>
              <a:r>
                <a:rPr lang="en-US" altLang="zh-CN" sz="1600" dirty="0" err="1">
                  <a:latin typeface="+mn-lt"/>
                  <a:ea typeface="宋体" panose="02010600030101010101" pitchFamily="2" charset="-122"/>
                </a:rPr>
                <a:t>addr</a:t>
              </a: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             R1 MAC </a:t>
              </a:r>
              <a:r>
                <a:rPr lang="en-US" altLang="zh-CN" sz="1600" dirty="0" err="1">
                  <a:latin typeface="+mn-lt"/>
                  <a:ea typeface="宋体" panose="02010600030101010101" pitchFamily="2" charset="-122"/>
                </a:rPr>
                <a:t>addr</a:t>
              </a:r>
              <a:endParaRPr lang="en-US" altLang="zh-CN" sz="16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2450" name="Line 99"/>
            <p:cNvSpPr>
              <a:spLocks noChangeShapeType="1"/>
            </p:cNvSpPr>
            <p:nvPr/>
          </p:nvSpPr>
          <p:spPr bwMode="auto">
            <a:xfrm>
              <a:off x="2298700" y="5118101"/>
              <a:ext cx="0" cy="4286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2451" name="Line 100"/>
            <p:cNvSpPr>
              <a:spLocks noChangeShapeType="1"/>
            </p:cNvSpPr>
            <p:nvPr/>
          </p:nvSpPr>
          <p:spPr bwMode="auto">
            <a:xfrm>
              <a:off x="3756025" y="5118101"/>
              <a:ext cx="0" cy="4286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2452" name="Line 101"/>
            <p:cNvSpPr>
              <a:spLocks noChangeShapeType="1"/>
            </p:cNvSpPr>
            <p:nvPr/>
          </p:nvSpPr>
          <p:spPr bwMode="auto">
            <a:xfrm>
              <a:off x="5145088" y="5118101"/>
              <a:ext cx="0" cy="4286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grpSp>
          <p:nvGrpSpPr>
            <p:cNvPr id="102453" name="Group 106"/>
            <p:cNvGrpSpPr/>
            <p:nvPr/>
          </p:nvGrpSpPr>
          <p:grpSpPr bwMode="auto">
            <a:xfrm>
              <a:off x="2038350" y="5451476"/>
              <a:ext cx="190500" cy="180975"/>
              <a:chOff x="1300" y="3186"/>
              <a:chExt cx="120" cy="114"/>
            </a:xfrm>
          </p:grpSpPr>
          <p:sp>
            <p:nvSpPr>
              <p:cNvPr id="102471" name="Rectangle 105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472" name="Freeform 103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73" name="Freeform 104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102454" name="Group 107"/>
            <p:cNvGrpSpPr/>
            <p:nvPr/>
          </p:nvGrpSpPr>
          <p:grpSpPr bwMode="auto">
            <a:xfrm>
              <a:off x="2063750" y="5026026"/>
              <a:ext cx="190500" cy="180975"/>
              <a:chOff x="1300" y="3186"/>
              <a:chExt cx="120" cy="114"/>
            </a:xfrm>
          </p:grpSpPr>
          <p:sp>
            <p:nvSpPr>
              <p:cNvPr id="102468" name="Rectangle 108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469" name="Freeform 109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70" name="Freeform 110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102455" name="Group 111"/>
            <p:cNvGrpSpPr/>
            <p:nvPr/>
          </p:nvGrpSpPr>
          <p:grpSpPr bwMode="auto">
            <a:xfrm>
              <a:off x="6896100" y="5045076"/>
              <a:ext cx="190500" cy="180975"/>
              <a:chOff x="1300" y="3186"/>
              <a:chExt cx="120" cy="114"/>
            </a:xfrm>
          </p:grpSpPr>
          <p:sp>
            <p:nvSpPr>
              <p:cNvPr id="102465" name="Rectangle 112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466" name="Freeform 113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67" name="Freeform 114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sp>
          <p:nvSpPr>
            <p:cNvPr id="102456" name="Line 115"/>
            <p:cNvSpPr>
              <a:spLocks noChangeShapeType="1"/>
            </p:cNvSpPr>
            <p:nvPr/>
          </p:nvSpPr>
          <p:spPr bwMode="auto">
            <a:xfrm>
              <a:off x="6813550" y="5127626"/>
              <a:ext cx="0" cy="4286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grpSp>
          <p:nvGrpSpPr>
            <p:cNvPr id="102457" name="Group 116"/>
            <p:cNvGrpSpPr/>
            <p:nvPr/>
          </p:nvGrpSpPr>
          <p:grpSpPr bwMode="auto">
            <a:xfrm>
              <a:off x="6905625" y="5445126"/>
              <a:ext cx="190500" cy="180975"/>
              <a:chOff x="1300" y="3186"/>
              <a:chExt cx="120" cy="114"/>
            </a:xfrm>
          </p:grpSpPr>
          <p:sp>
            <p:nvSpPr>
              <p:cNvPr id="102462" name="Rectangle 117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463" name="Freeform 118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64" name="Freeform 119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2" name="组合 1">
              <a:extLst>
                <a:ext uri="{FF2B5EF4-FFF2-40B4-BE49-F238E27FC236}">
                  <a16:creationId xmlns:a16="http://schemas.microsoft.com/office/drawing/2014/main" id="{820C5390-DC8F-4BA3-A885-977D2082B258}"/>
                </a:ext>
              </a:extLst>
            </p:cNvPr>
            <p:cNvGrpSpPr/>
            <p:nvPr/>
          </p:nvGrpSpPr>
          <p:grpSpPr>
            <a:xfrm>
              <a:off x="1835151" y="2605088"/>
              <a:ext cx="6099176" cy="3795712"/>
              <a:chOff x="1835151" y="2605088"/>
              <a:chExt cx="6099176" cy="3795712"/>
            </a:xfrm>
          </p:grpSpPr>
          <p:sp>
            <p:nvSpPr>
              <p:cNvPr id="102447" name="Freeform 95"/>
              <p:cNvSpPr/>
              <p:nvPr/>
            </p:nvSpPr>
            <p:spPr bwMode="auto">
              <a:xfrm>
                <a:off x="1835151" y="2782888"/>
                <a:ext cx="5356225" cy="2647950"/>
              </a:xfrm>
              <a:custGeom>
                <a:avLst/>
                <a:gdLst>
                  <a:gd name="T0" fmla="*/ 1397 w 3374"/>
                  <a:gd name="T1" fmla="*/ 0 h 1668"/>
                  <a:gd name="T2" fmla="*/ 104 w 3374"/>
                  <a:gd name="T3" fmla="*/ 1445 h 1668"/>
                  <a:gd name="T4" fmla="*/ 1294 w 3374"/>
                  <a:gd name="T5" fmla="*/ 1418 h 1668"/>
                  <a:gd name="T6" fmla="*/ 3374 w 3374"/>
                  <a:gd name="T7" fmla="*/ 1445 h 1668"/>
                  <a:gd name="T8" fmla="*/ 1585 w 3374"/>
                  <a:gd name="T9" fmla="*/ 75 h 1668"/>
                  <a:gd name="T10" fmla="*/ 1397 w 3374"/>
                  <a:gd name="T11" fmla="*/ 0 h 16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74"/>
                  <a:gd name="T19" fmla="*/ 0 h 1668"/>
                  <a:gd name="T20" fmla="*/ 3374 w 3374"/>
                  <a:gd name="T21" fmla="*/ 1668 h 16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74" h="1668">
                    <a:moveTo>
                      <a:pt x="1397" y="0"/>
                    </a:moveTo>
                    <a:cubicBezTo>
                      <a:pt x="1255" y="557"/>
                      <a:pt x="999" y="1064"/>
                      <a:pt x="104" y="1445"/>
                    </a:cubicBezTo>
                    <a:cubicBezTo>
                      <a:pt x="0" y="1641"/>
                      <a:pt x="719" y="1436"/>
                      <a:pt x="1294" y="1418"/>
                    </a:cubicBezTo>
                    <a:cubicBezTo>
                      <a:pt x="1839" y="1418"/>
                      <a:pt x="3326" y="1668"/>
                      <a:pt x="3374" y="1445"/>
                    </a:cubicBezTo>
                    <a:cubicBezTo>
                      <a:pt x="1983" y="1002"/>
                      <a:pt x="1929" y="582"/>
                      <a:pt x="1585" y="75"/>
                    </a:cubicBezTo>
                    <a:cubicBezTo>
                      <a:pt x="1491" y="25"/>
                      <a:pt x="1529" y="67"/>
                      <a:pt x="1397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100000">
                    <a:schemeClr val="bg1">
                      <a:alpha val="17998"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48" name="Rectangle 96"/>
              <p:cNvSpPr>
                <a:spLocks noChangeArrowheads="1"/>
              </p:cNvSpPr>
              <p:nvPr/>
            </p:nvSpPr>
            <p:spPr bwMode="auto">
              <a:xfrm rot="1284652">
                <a:off x="3983039" y="2605088"/>
                <a:ext cx="563563" cy="182562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458" name="Text Box 120"/>
              <p:cNvSpPr txBox="1">
                <a:spLocks noChangeArrowheads="1"/>
              </p:cNvSpPr>
              <p:nvPr/>
            </p:nvSpPr>
            <p:spPr bwMode="auto">
              <a:xfrm>
                <a:off x="2239964" y="5570539"/>
                <a:ext cx="83227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 dirty="0">
                    <a:latin typeface="+mn-lt"/>
                    <a:ea typeface="宋体" panose="02010600030101010101" pitchFamily="2" charset="-122"/>
                    <a:cs typeface="Arial" panose="020B0604020202020204" pitchFamily="34" charset="0"/>
                  </a:rPr>
                  <a:t>address 1</a:t>
                </a:r>
              </a:p>
            </p:txBody>
          </p:sp>
          <p:sp>
            <p:nvSpPr>
              <p:cNvPr id="102459" name="Text Box 121"/>
              <p:cNvSpPr txBox="1">
                <a:spLocks noChangeArrowheads="1"/>
              </p:cNvSpPr>
              <p:nvPr/>
            </p:nvSpPr>
            <p:spPr bwMode="auto">
              <a:xfrm>
                <a:off x="3790951" y="5567364"/>
                <a:ext cx="83227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 dirty="0">
                    <a:latin typeface="+mn-lt"/>
                    <a:ea typeface="宋体" panose="02010600030101010101" pitchFamily="2" charset="-122"/>
                    <a:cs typeface="Arial" panose="020B0604020202020204" pitchFamily="34" charset="0"/>
                  </a:rPr>
                  <a:t>address 2</a:t>
                </a:r>
              </a:p>
            </p:txBody>
          </p:sp>
          <p:sp>
            <p:nvSpPr>
              <p:cNvPr id="102460" name="Text Box 122"/>
              <p:cNvSpPr txBox="1">
                <a:spLocks noChangeArrowheads="1"/>
              </p:cNvSpPr>
              <p:nvPr/>
            </p:nvSpPr>
            <p:spPr bwMode="auto">
              <a:xfrm>
                <a:off x="5346701" y="5553076"/>
                <a:ext cx="83227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 dirty="0">
                    <a:latin typeface="+mn-lt"/>
                    <a:ea typeface="宋体" panose="02010600030101010101" pitchFamily="2" charset="-122"/>
                    <a:cs typeface="Arial" panose="020B0604020202020204" pitchFamily="34" charset="0"/>
                  </a:rPr>
                  <a:t>address 3</a:t>
                </a:r>
              </a:p>
            </p:txBody>
          </p:sp>
          <p:sp>
            <p:nvSpPr>
              <p:cNvPr id="11328" name="Text Box 123"/>
              <p:cNvSpPr txBox="1">
                <a:spLocks noChangeArrowheads="1"/>
              </p:cNvSpPr>
              <p:nvPr/>
            </p:nvSpPr>
            <p:spPr bwMode="auto">
              <a:xfrm>
                <a:off x="5567364" y="5938838"/>
                <a:ext cx="2366963" cy="461962"/>
              </a:xfrm>
              <a:prstGeom prst="rect">
                <a:avLst/>
              </a:prstGeom>
            </p:spPr>
            <p:style>
              <a:lnRef idx="2">
                <a:schemeClr val="accent6"/>
              </a:lnRef>
              <a:fillRef idx="1">
                <a:schemeClr val="lt1"/>
              </a:fillRef>
              <a:effectRef idx="0">
                <a:schemeClr val="accent6"/>
              </a:effectRef>
              <a:fontRef idx="minor">
                <a:schemeClr val="dk1"/>
              </a:fontRef>
            </p:style>
            <p:txBody>
              <a:bodyPr>
                <a:spAutoFit/>
              </a:bodyPr>
              <a:lstStyle/>
              <a:p>
                <a:pPr algn="ctr">
                  <a:defRPr/>
                </a:pPr>
                <a:r>
                  <a:rPr lang="en-US" altLang="zh-CN" dirty="0">
                    <a:ea typeface="宋体" panose="02010600030101010101" pitchFamily="2" charset="-122"/>
                  </a:rPr>
                  <a:t>802.</a:t>
                </a:r>
                <a:r>
                  <a:rPr lang="en-US" altLang="zh-CN" b="1" dirty="0">
                    <a:solidFill>
                      <a:srgbClr val="FF0000"/>
                    </a:solidFill>
                    <a:ea typeface="宋体" panose="02010600030101010101" pitchFamily="2" charset="-122"/>
                  </a:rPr>
                  <a:t>11</a:t>
                </a:r>
                <a:r>
                  <a:rPr lang="en-US" altLang="zh-CN" dirty="0">
                    <a:ea typeface="宋体" panose="02010600030101010101" pitchFamily="2" charset="-122"/>
                  </a:rPr>
                  <a:t> frame</a:t>
                </a:r>
              </a:p>
            </p:txBody>
          </p:sp>
        </p:grpSp>
      </p:grpSp>
      <p:grpSp>
        <p:nvGrpSpPr>
          <p:cNvPr id="16" name="Group 160"/>
          <p:cNvGrpSpPr/>
          <p:nvPr/>
        </p:nvGrpSpPr>
        <p:grpSpPr bwMode="auto">
          <a:xfrm>
            <a:off x="5324475" y="2808289"/>
            <a:ext cx="4852988" cy="2251075"/>
            <a:chOff x="2394" y="1769"/>
            <a:chExt cx="3057" cy="1418"/>
          </a:xfrm>
        </p:grpSpPr>
        <p:sp>
          <p:nvSpPr>
            <p:cNvPr id="102418" name="Freeform 130"/>
            <p:cNvSpPr/>
            <p:nvPr/>
          </p:nvSpPr>
          <p:spPr bwMode="auto">
            <a:xfrm>
              <a:off x="2592" y="2002"/>
              <a:ext cx="2419" cy="441"/>
            </a:xfrm>
            <a:custGeom>
              <a:avLst/>
              <a:gdLst>
                <a:gd name="T0" fmla="*/ 54 w 2419"/>
                <a:gd name="T1" fmla="*/ 9 h 441"/>
                <a:gd name="T2" fmla="*/ 0 w 2419"/>
                <a:gd name="T3" fmla="*/ 437 h 441"/>
                <a:gd name="T4" fmla="*/ 2419 w 2419"/>
                <a:gd name="T5" fmla="*/ 369 h 441"/>
                <a:gd name="T6" fmla="*/ 336 w 2419"/>
                <a:gd name="T7" fmla="*/ 5 h 441"/>
                <a:gd name="T8" fmla="*/ 54 w 2419"/>
                <a:gd name="T9" fmla="*/ 9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19"/>
                <a:gd name="T16" fmla="*/ 0 h 441"/>
                <a:gd name="T17" fmla="*/ 2419 w 2419"/>
                <a:gd name="T18" fmla="*/ 441 h 4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19" h="441">
                  <a:moveTo>
                    <a:pt x="54" y="9"/>
                  </a:moveTo>
                  <a:cubicBezTo>
                    <a:pt x="45" y="275"/>
                    <a:pt x="38" y="312"/>
                    <a:pt x="0" y="437"/>
                  </a:cubicBezTo>
                  <a:cubicBezTo>
                    <a:pt x="499" y="418"/>
                    <a:pt x="2363" y="441"/>
                    <a:pt x="2419" y="369"/>
                  </a:cubicBezTo>
                  <a:cubicBezTo>
                    <a:pt x="921" y="148"/>
                    <a:pt x="719" y="337"/>
                    <a:pt x="336" y="5"/>
                  </a:cubicBezTo>
                  <a:cubicBezTo>
                    <a:pt x="205" y="9"/>
                    <a:pt x="231" y="0"/>
                    <a:pt x="54" y="9"/>
                  </a:cubicBezTo>
                  <a:close/>
                </a:path>
              </a:pathLst>
            </a:custGeom>
            <a:gradFill rotWithShape="1">
              <a:gsLst>
                <a:gs pos="0">
                  <a:schemeClr val="tx1"/>
                </a:gs>
                <a:gs pos="100000">
                  <a:schemeClr val="bg1">
                    <a:alpha val="17998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2419" name="Line 127"/>
            <p:cNvSpPr>
              <a:spLocks noChangeShapeType="1"/>
            </p:cNvSpPr>
            <p:nvPr/>
          </p:nvSpPr>
          <p:spPr bwMode="auto">
            <a:xfrm flipH="1">
              <a:off x="2394" y="1769"/>
              <a:ext cx="626" cy="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2420" name="Rectangle 129"/>
            <p:cNvSpPr>
              <a:spLocks noChangeArrowheads="1"/>
            </p:cNvSpPr>
            <p:nvPr/>
          </p:nvSpPr>
          <p:spPr bwMode="auto">
            <a:xfrm>
              <a:off x="2620" y="2398"/>
              <a:ext cx="2385" cy="269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2421" name="Rectangle 131"/>
            <p:cNvSpPr>
              <a:spLocks noChangeArrowheads="1"/>
            </p:cNvSpPr>
            <p:nvPr/>
          </p:nvSpPr>
          <p:spPr bwMode="auto">
            <a:xfrm>
              <a:off x="2563" y="1848"/>
              <a:ext cx="355" cy="11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2422" name="Text Box 132"/>
            <p:cNvSpPr txBox="1">
              <a:spLocks noChangeArrowheads="1"/>
            </p:cNvSpPr>
            <p:nvPr/>
          </p:nvSpPr>
          <p:spPr bwMode="auto">
            <a:xfrm>
              <a:off x="2802" y="2424"/>
              <a:ext cx="177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H1 MAC </a:t>
              </a:r>
              <a:r>
                <a:rPr lang="en-US" altLang="zh-CN" sz="1600" dirty="0" err="1">
                  <a:latin typeface="+mn-lt"/>
                  <a:ea typeface="宋体" panose="02010600030101010101" pitchFamily="2" charset="-122"/>
                </a:rPr>
                <a:t>addr</a:t>
              </a: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            R1 MAC </a:t>
              </a:r>
              <a:r>
                <a:rPr lang="en-US" altLang="zh-CN" sz="1600" dirty="0" err="1">
                  <a:latin typeface="+mn-lt"/>
                  <a:ea typeface="宋体" panose="02010600030101010101" pitchFamily="2" charset="-122"/>
                </a:rPr>
                <a:t>addr</a:t>
              </a: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 </a:t>
              </a:r>
            </a:p>
          </p:txBody>
        </p:sp>
        <p:sp>
          <p:nvSpPr>
            <p:cNvPr id="102423" name="Line 133"/>
            <p:cNvSpPr>
              <a:spLocks noChangeShapeType="1"/>
            </p:cNvSpPr>
            <p:nvPr/>
          </p:nvSpPr>
          <p:spPr bwMode="auto">
            <a:xfrm>
              <a:off x="2822" y="2398"/>
              <a:ext cx="0" cy="2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2424" name="Line 134"/>
            <p:cNvSpPr>
              <a:spLocks noChangeShapeType="1"/>
            </p:cNvSpPr>
            <p:nvPr/>
          </p:nvSpPr>
          <p:spPr bwMode="auto">
            <a:xfrm>
              <a:off x="3721" y="2398"/>
              <a:ext cx="0" cy="2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2425" name="Line 135"/>
            <p:cNvSpPr>
              <a:spLocks noChangeShapeType="1"/>
            </p:cNvSpPr>
            <p:nvPr/>
          </p:nvSpPr>
          <p:spPr bwMode="auto">
            <a:xfrm>
              <a:off x="4742" y="2398"/>
              <a:ext cx="0" cy="2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grpSp>
          <p:nvGrpSpPr>
            <p:cNvPr id="102426" name="Group 136"/>
            <p:cNvGrpSpPr/>
            <p:nvPr/>
          </p:nvGrpSpPr>
          <p:grpSpPr bwMode="auto">
            <a:xfrm>
              <a:off x="2658" y="2608"/>
              <a:ext cx="120" cy="114"/>
              <a:chOff x="1300" y="3186"/>
              <a:chExt cx="120" cy="114"/>
            </a:xfrm>
          </p:grpSpPr>
          <p:sp>
            <p:nvSpPr>
              <p:cNvPr id="102442" name="Rectangle 137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443" name="Freeform 138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44" name="Freeform 139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102427" name="Group 140"/>
            <p:cNvGrpSpPr/>
            <p:nvPr/>
          </p:nvGrpSpPr>
          <p:grpSpPr bwMode="auto">
            <a:xfrm>
              <a:off x="2674" y="2340"/>
              <a:ext cx="120" cy="114"/>
              <a:chOff x="1300" y="3186"/>
              <a:chExt cx="120" cy="114"/>
            </a:xfrm>
          </p:grpSpPr>
          <p:sp>
            <p:nvSpPr>
              <p:cNvPr id="102439" name="Rectangle 141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440" name="Freeform 142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41" name="Freeform 143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102428" name="Group 144"/>
            <p:cNvGrpSpPr/>
            <p:nvPr/>
          </p:nvGrpSpPr>
          <p:grpSpPr bwMode="auto">
            <a:xfrm>
              <a:off x="4814" y="2352"/>
              <a:ext cx="120" cy="114"/>
              <a:chOff x="1300" y="3186"/>
              <a:chExt cx="120" cy="114"/>
            </a:xfrm>
          </p:grpSpPr>
          <p:sp>
            <p:nvSpPr>
              <p:cNvPr id="102436" name="Rectangle 145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437" name="Freeform 146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38" name="Freeform 147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102429" name="Group 149"/>
            <p:cNvGrpSpPr/>
            <p:nvPr/>
          </p:nvGrpSpPr>
          <p:grpSpPr bwMode="auto">
            <a:xfrm>
              <a:off x="4820" y="2604"/>
              <a:ext cx="120" cy="114"/>
              <a:chOff x="1300" y="3186"/>
              <a:chExt cx="120" cy="114"/>
            </a:xfrm>
          </p:grpSpPr>
          <p:sp>
            <p:nvSpPr>
              <p:cNvPr id="102433" name="Rectangle 150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2434" name="Freeform 151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2435" name="Freeform 152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sp>
          <p:nvSpPr>
            <p:cNvPr id="102430" name="Text Box 153"/>
            <p:cNvSpPr txBox="1">
              <a:spLocks noChangeArrowheads="1"/>
            </p:cNvSpPr>
            <p:nvPr/>
          </p:nvSpPr>
          <p:spPr bwMode="auto">
            <a:xfrm>
              <a:off x="2785" y="2683"/>
              <a:ext cx="70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 err="1">
                  <a:latin typeface="+mn-lt"/>
                  <a:ea typeface="宋体" panose="02010600030101010101" pitchFamily="2" charset="-122"/>
                  <a:cs typeface="Arial" panose="020B0604020202020204" pitchFamily="34" charset="0"/>
                </a:rPr>
                <a:t>dest</a:t>
              </a:r>
              <a:r>
                <a:rPr lang="en-US" altLang="zh-CN" sz="1400" dirty="0">
                  <a:latin typeface="+mn-lt"/>
                  <a:ea typeface="宋体" panose="02010600030101010101" pitchFamily="2" charset="-122"/>
                  <a:cs typeface="Arial" panose="020B0604020202020204" pitchFamily="34" charset="0"/>
                </a:rPr>
                <a:t>. address </a:t>
              </a:r>
            </a:p>
          </p:txBody>
        </p:sp>
        <p:sp>
          <p:nvSpPr>
            <p:cNvPr id="102431" name="Text Box 154"/>
            <p:cNvSpPr txBox="1">
              <a:spLocks noChangeArrowheads="1"/>
            </p:cNvSpPr>
            <p:nvPr/>
          </p:nvSpPr>
          <p:spPr bwMode="auto">
            <a:xfrm>
              <a:off x="3762" y="2681"/>
              <a:ext cx="77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  <a:cs typeface="Arial" panose="020B0604020202020204" pitchFamily="34" charset="0"/>
                </a:rPr>
                <a:t>source address </a:t>
              </a:r>
            </a:p>
          </p:txBody>
        </p:sp>
        <p:sp>
          <p:nvSpPr>
            <p:cNvPr id="11299" name="Text Box 156"/>
            <p:cNvSpPr txBox="1">
              <a:spLocks noChangeArrowheads="1"/>
            </p:cNvSpPr>
            <p:nvPr/>
          </p:nvSpPr>
          <p:spPr bwMode="auto">
            <a:xfrm>
              <a:off x="4146" y="2896"/>
              <a:ext cx="1305" cy="291"/>
            </a:xfrm>
            <a:prstGeom prst="rect">
              <a:avLst/>
            </a:prstGeom>
          </p:spPr>
          <p:style>
            <a:lnRef idx="2">
              <a:schemeClr val="accent4"/>
            </a:lnRef>
            <a:fillRef idx="1">
              <a:schemeClr val="lt1"/>
            </a:fillRef>
            <a:effectRef idx="0">
              <a:schemeClr val="accent4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altLang="zh-CN" dirty="0">
                  <a:ea typeface="宋体" panose="02010600030101010101" pitchFamily="2" charset="-122"/>
                </a:rPr>
                <a:t>802.</a:t>
              </a:r>
              <a:r>
                <a:rPr lang="en-US" altLang="zh-CN" b="1" dirty="0">
                  <a:solidFill>
                    <a:srgbClr val="FF0000"/>
                  </a:solidFill>
                  <a:ea typeface="宋体" panose="02010600030101010101" pitchFamily="2" charset="-122"/>
                </a:rPr>
                <a:t>3</a:t>
              </a:r>
              <a:r>
                <a:rPr lang="en-US" altLang="zh-CN" dirty="0">
                  <a:solidFill>
                    <a:srgbClr val="FF0000"/>
                  </a:solidFill>
                  <a:ea typeface="宋体" panose="02010600030101010101" pitchFamily="2" charset="-122"/>
                </a:rPr>
                <a:t> </a:t>
              </a:r>
              <a:r>
                <a:rPr lang="en-US" altLang="zh-CN" dirty="0">
                  <a:ea typeface="宋体" panose="02010600030101010101" pitchFamily="2" charset="-122"/>
                </a:rPr>
                <a:t>frame</a:t>
              </a:r>
            </a:p>
          </p:txBody>
        </p:sp>
      </p:grpSp>
      <p:sp>
        <p:nvSpPr>
          <p:cNvPr id="102417" name="TextBox 113"/>
          <p:cNvSpPr txBox="1">
            <a:spLocks noChangeArrowheads="1"/>
          </p:cNvSpPr>
          <p:nvPr/>
        </p:nvSpPr>
        <p:spPr bwMode="auto">
          <a:xfrm>
            <a:off x="7958053" y="5275563"/>
            <a:ext cx="22092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solidFill>
                  <a:schemeClr val="accent2"/>
                </a:solidFill>
                <a:latin typeface="+mn-lt"/>
                <a:ea typeface="宋体" panose="02010600030101010101" pitchFamily="2" charset="-122"/>
              </a:rPr>
              <a:t>Frame conversion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FC159E33-6B90-4DC1-B893-374AB9C444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51</a:t>
            </a:fld>
            <a:endParaRPr lang="en-US" altLang="zh-CN" dirty="0"/>
          </a:p>
        </p:txBody>
      </p:sp>
      <p:pic>
        <p:nvPicPr>
          <p:cNvPr id="114" name="图片 113">
            <a:extLst>
              <a:ext uri="{FF2B5EF4-FFF2-40B4-BE49-F238E27FC236}">
                <a16:creationId xmlns:a16="http://schemas.microsoft.com/office/drawing/2014/main" id="{E6952730-1F73-48BD-A6B4-4B050FECAA68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852219" y="596050"/>
            <a:ext cx="590550" cy="590550"/>
          </a:xfrm>
          <a:prstGeom prst="rect">
            <a:avLst/>
          </a:prstGeom>
        </p:spPr>
      </p:pic>
      <p:sp>
        <p:nvSpPr>
          <p:cNvPr id="115" name="文本框 114">
            <a:extLst>
              <a:ext uri="{FF2B5EF4-FFF2-40B4-BE49-F238E27FC236}">
                <a16:creationId xmlns:a16="http://schemas.microsoft.com/office/drawing/2014/main" id="{6A90CAC6-91CF-4466-8405-B81472E91A32}"/>
              </a:ext>
            </a:extLst>
          </p:cNvPr>
          <p:cNvSpPr txBox="1"/>
          <p:nvPr/>
        </p:nvSpPr>
        <p:spPr>
          <a:xfrm>
            <a:off x="9643046" y="1231903"/>
            <a:ext cx="9694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dirty="0">
                <a:latin typeface="+mn-lt"/>
              </a:rPr>
              <a:t>Remote Host</a:t>
            </a:r>
            <a:endParaRPr lang="zh-CN" altLang="en-US" sz="1600" b="1" dirty="0">
              <a:latin typeface="+mn-lt"/>
            </a:endParaRPr>
          </a:p>
        </p:txBody>
      </p:sp>
      <p:sp>
        <p:nvSpPr>
          <p:cNvPr id="116" name="文本框 12">
            <a:extLst>
              <a:ext uri="{FF2B5EF4-FFF2-40B4-BE49-F238E27FC236}">
                <a16:creationId xmlns:a16="http://schemas.microsoft.com/office/drawing/2014/main" id="{3A3F5841-06F2-49B4-A34E-C58ADB4AC279}"/>
              </a:ext>
            </a:extLst>
          </p:cNvPr>
          <p:cNvSpPr txBox="1"/>
          <p:nvPr/>
        </p:nvSpPr>
        <p:spPr>
          <a:xfrm>
            <a:off x="5589537" y="1491801"/>
            <a:ext cx="19549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+mn-cs"/>
              </a:defRPr>
            </a:lvl9pPr>
          </a:lstStyle>
          <a:p>
            <a:pPr algn="ctr"/>
            <a:r>
              <a:rPr lang="en-US" altLang="zh-CN" sz="1600" b="1" dirty="0">
                <a:solidFill>
                  <a:schemeClr val="accent3"/>
                </a:solidFill>
                <a:latin typeface="+mn-lt"/>
              </a:rPr>
              <a:t>R1 not aware of existence of AP</a:t>
            </a:r>
            <a:endParaRPr lang="zh-CN" altLang="en-US" sz="1600" b="1" dirty="0">
              <a:solidFill>
                <a:schemeClr val="accent3"/>
              </a:solidFill>
              <a:latin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标题 11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802.11 frame: addressing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04453" name="Oval 3"/>
          <p:cNvSpPr>
            <a:spLocks noChangeArrowheads="1"/>
          </p:cNvSpPr>
          <p:nvPr/>
        </p:nvSpPr>
        <p:spPr bwMode="auto">
          <a:xfrm>
            <a:off x="3125789" y="1216025"/>
            <a:ext cx="2454275" cy="2374900"/>
          </a:xfrm>
          <a:prstGeom prst="ellipse">
            <a:avLst/>
          </a:pr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04454" name="Line 23"/>
          <p:cNvSpPr>
            <a:spLocks noChangeShapeType="1"/>
          </p:cNvSpPr>
          <p:nvPr/>
        </p:nvSpPr>
        <p:spPr bwMode="auto">
          <a:xfrm>
            <a:off x="5105400" y="2728913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04455" name="Line 25"/>
          <p:cNvSpPr>
            <a:spLocks noChangeShapeType="1"/>
          </p:cNvSpPr>
          <p:nvPr/>
        </p:nvSpPr>
        <p:spPr bwMode="auto">
          <a:xfrm flipV="1">
            <a:off x="6781800" y="2271713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grpSp>
        <p:nvGrpSpPr>
          <p:cNvPr id="104456" name="Group 26"/>
          <p:cNvGrpSpPr/>
          <p:nvPr/>
        </p:nvGrpSpPr>
        <p:grpSpPr bwMode="auto">
          <a:xfrm>
            <a:off x="7543800" y="1433514"/>
            <a:ext cx="2362200" cy="1762125"/>
            <a:chOff x="3744" y="1392"/>
            <a:chExt cx="1488" cy="1110"/>
          </a:xfrm>
        </p:grpSpPr>
        <p:sp>
          <p:nvSpPr>
            <p:cNvPr id="104561" name="Freeform 27"/>
            <p:cNvSpPr/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1 w 2135"/>
                <a:gd name="T1" fmla="*/ 1 h 1662"/>
                <a:gd name="T2" fmla="*/ 1 w 2135"/>
                <a:gd name="T3" fmla="*/ 1 h 1662"/>
                <a:gd name="T4" fmla="*/ 2 w 2135"/>
                <a:gd name="T5" fmla="*/ 1 h 1662"/>
                <a:gd name="T6" fmla="*/ 4 w 2135"/>
                <a:gd name="T7" fmla="*/ 1 h 1662"/>
                <a:gd name="T8" fmla="*/ 6 w 2135"/>
                <a:gd name="T9" fmla="*/ 1 h 1662"/>
                <a:gd name="T10" fmla="*/ 6 w 2135"/>
                <a:gd name="T11" fmla="*/ 2 h 1662"/>
                <a:gd name="T12" fmla="*/ 5 w 2135"/>
                <a:gd name="T13" fmla="*/ 3 h 1662"/>
                <a:gd name="T14" fmla="*/ 2 w 2135"/>
                <a:gd name="T15" fmla="*/ 2 h 1662"/>
                <a:gd name="T16" fmla="*/ 1 w 2135"/>
                <a:gd name="T17" fmla="*/ 2 h 1662"/>
                <a:gd name="T18" fmla="*/ 1 w 2135"/>
                <a:gd name="T19" fmla="*/ 2 h 1662"/>
                <a:gd name="T20" fmla="*/ 1 w 2135"/>
                <a:gd name="T21" fmla="*/ 1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4562" name="Text Box 28"/>
            <p:cNvSpPr txBox="1">
              <a:spLocks noChangeArrowheads="1"/>
            </p:cNvSpPr>
            <p:nvPr/>
          </p:nvSpPr>
          <p:spPr bwMode="auto">
            <a:xfrm>
              <a:off x="4128" y="1776"/>
              <a:ext cx="65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宋体" panose="02010600030101010101" pitchFamily="2" charset="-122"/>
                </a:rPr>
                <a:t>Internet</a:t>
              </a:r>
            </a:p>
          </p:txBody>
        </p:sp>
      </p:grpSp>
      <p:grpSp>
        <p:nvGrpSpPr>
          <p:cNvPr id="104457" name="Group 161"/>
          <p:cNvGrpSpPr/>
          <p:nvPr/>
        </p:nvGrpSpPr>
        <p:grpSpPr bwMode="auto">
          <a:xfrm>
            <a:off x="6203950" y="2033589"/>
            <a:ext cx="844550" cy="776287"/>
            <a:chOff x="2948" y="1281"/>
            <a:chExt cx="532" cy="489"/>
          </a:xfrm>
        </p:grpSpPr>
        <p:grpSp>
          <p:nvGrpSpPr>
            <p:cNvPr id="104546" name="Group 4"/>
            <p:cNvGrpSpPr/>
            <p:nvPr/>
          </p:nvGrpSpPr>
          <p:grpSpPr bwMode="auto">
            <a:xfrm>
              <a:off x="3024" y="1623"/>
              <a:ext cx="315" cy="147"/>
              <a:chOff x="3600" y="219"/>
              <a:chExt cx="360" cy="175"/>
            </a:xfrm>
          </p:grpSpPr>
          <p:sp>
            <p:nvSpPr>
              <p:cNvPr id="104548" name="Oval 5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4549" name="Line 6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50" name="Line 7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51" name="Rectangle 8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4552" name="Oval 9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grpSp>
            <p:nvGrpSpPr>
              <p:cNvPr id="104553" name="Group 10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04558" name="Line 11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4559" name="Line 12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4560" name="Line 13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</p:grpSp>
          <p:grpSp>
            <p:nvGrpSpPr>
              <p:cNvPr id="104554" name="Group 14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04555" name="Line 15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4556" name="Line 16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04557" name="Line 17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</p:grpSp>
        </p:grpSp>
        <p:sp>
          <p:nvSpPr>
            <p:cNvPr id="104547" name="Text Box 29"/>
            <p:cNvSpPr txBox="1">
              <a:spLocks noChangeArrowheads="1"/>
            </p:cNvSpPr>
            <p:nvPr/>
          </p:nvSpPr>
          <p:spPr bwMode="auto">
            <a:xfrm>
              <a:off x="2948" y="1281"/>
              <a:ext cx="53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宋体" panose="02010600030101010101" pitchFamily="2" charset="-122"/>
                </a:rPr>
                <a:t>router</a:t>
              </a:r>
            </a:p>
          </p:txBody>
        </p:sp>
      </p:grpSp>
      <p:grpSp>
        <p:nvGrpSpPr>
          <p:cNvPr id="104458" name="Group 30"/>
          <p:cNvGrpSpPr/>
          <p:nvPr/>
        </p:nvGrpSpPr>
        <p:grpSpPr bwMode="auto">
          <a:xfrm>
            <a:off x="4546600" y="2157413"/>
            <a:ext cx="935038" cy="1135062"/>
            <a:chOff x="1952" y="1032"/>
            <a:chExt cx="589" cy="715"/>
          </a:xfrm>
        </p:grpSpPr>
        <p:sp>
          <p:nvSpPr>
            <p:cNvPr id="104526" name="Text Box 31"/>
            <p:cNvSpPr txBox="1">
              <a:spLocks noChangeArrowheads="1"/>
            </p:cNvSpPr>
            <p:nvPr/>
          </p:nvSpPr>
          <p:spPr bwMode="auto">
            <a:xfrm>
              <a:off x="2080" y="1456"/>
              <a:ext cx="32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宋体" panose="02010600030101010101" pitchFamily="2" charset="-122"/>
                </a:rPr>
                <a:t>AP</a:t>
              </a:r>
            </a:p>
          </p:txBody>
        </p:sp>
        <p:grpSp>
          <p:nvGrpSpPr>
            <p:cNvPr id="104527" name="Group 32"/>
            <p:cNvGrpSpPr/>
            <p:nvPr/>
          </p:nvGrpSpPr>
          <p:grpSpPr bwMode="auto">
            <a:xfrm>
              <a:off x="1952" y="1032"/>
              <a:ext cx="589" cy="440"/>
              <a:chOff x="1160" y="2192"/>
              <a:chExt cx="589" cy="440"/>
            </a:xfrm>
          </p:grpSpPr>
          <p:pic>
            <p:nvPicPr>
              <p:cNvPr id="104528" name="Picture 33" descr="31u_bnrz[1]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-5400000">
                <a:off x="1349" y="2458"/>
                <a:ext cx="212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529" name="AutoShape 34"/>
              <p:cNvSpPr>
                <a:spLocks noChangeAspect="1" noChangeArrowheads="1" noTextEdit="1"/>
              </p:cNvSpPr>
              <p:nvPr/>
            </p:nvSpPr>
            <p:spPr bwMode="auto">
              <a:xfrm>
                <a:off x="1160" y="2192"/>
                <a:ext cx="589" cy="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30" name="Freeform 35"/>
              <p:cNvSpPr/>
              <p:nvPr/>
            </p:nvSpPr>
            <p:spPr bwMode="auto">
              <a:xfrm>
                <a:off x="1283" y="2231"/>
                <a:ext cx="83" cy="102"/>
              </a:xfrm>
              <a:custGeom>
                <a:avLst/>
                <a:gdLst>
                  <a:gd name="T0" fmla="*/ 0 w 247"/>
                  <a:gd name="T1" fmla="*/ 1 h 203"/>
                  <a:gd name="T2" fmla="*/ 0 w 247"/>
                  <a:gd name="T3" fmla="*/ 1 h 203"/>
                  <a:gd name="T4" fmla="*/ 0 w 247"/>
                  <a:gd name="T5" fmla="*/ 1 h 203"/>
                  <a:gd name="T6" fmla="*/ 0 w 247"/>
                  <a:gd name="T7" fmla="*/ 1 h 203"/>
                  <a:gd name="T8" fmla="*/ 0 w 247"/>
                  <a:gd name="T9" fmla="*/ 1 h 203"/>
                  <a:gd name="T10" fmla="*/ 0 w 247"/>
                  <a:gd name="T11" fmla="*/ 1 h 203"/>
                  <a:gd name="T12" fmla="*/ 0 w 247"/>
                  <a:gd name="T13" fmla="*/ 1 h 203"/>
                  <a:gd name="T14" fmla="*/ 0 w 247"/>
                  <a:gd name="T15" fmla="*/ 1 h 203"/>
                  <a:gd name="T16" fmla="*/ 0 w 247"/>
                  <a:gd name="T17" fmla="*/ 1 h 203"/>
                  <a:gd name="T18" fmla="*/ 0 w 247"/>
                  <a:gd name="T19" fmla="*/ 1 h 203"/>
                  <a:gd name="T20" fmla="*/ 0 w 247"/>
                  <a:gd name="T21" fmla="*/ 1 h 203"/>
                  <a:gd name="T22" fmla="*/ 0 w 247"/>
                  <a:gd name="T23" fmla="*/ 1 h 203"/>
                  <a:gd name="T24" fmla="*/ 0 w 247"/>
                  <a:gd name="T25" fmla="*/ 1 h 203"/>
                  <a:gd name="T26" fmla="*/ 0 w 247"/>
                  <a:gd name="T27" fmla="*/ 1 h 203"/>
                  <a:gd name="T28" fmla="*/ 0 w 247"/>
                  <a:gd name="T29" fmla="*/ 1 h 203"/>
                  <a:gd name="T30" fmla="*/ 0 w 247"/>
                  <a:gd name="T31" fmla="*/ 1 h 203"/>
                  <a:gd name="T32" fmla="*/ 0 w 247"/>
                  <a:gd name="T33" fmla="*/ 1 h 203"/>
                  <a:gd name="T34" fmla="*/ 0 w 247"/>
                  <a:gd name="T35" fmla="*/ 1 h 203"/>
                  <a:gd name="T36" fmla="*/ 0 w 247"/>
                  <a:gd name="T37" fmla="*/ 1 h 203"/>
                  <a:gd name="T38" fmla="*/ 0 w 247"/>
                  <a:gd name="T39" fmla="*/ 1 h 203"/>
                  <a:gd name="T40" fmla="*/ 0 w 247"/>
                  <a:gd name="T41" fmla="*/ 1 h 203"/>
                  <a:gd name="T42" fmla="*/ 0 w 247"/>
                  <a:gd name="T43" fmla="*/ 1 h 203"/>
                  <a:gd name="T44" fmla="*/ 0 w 247"/>
                  <a:gd name="T45" fmla="*/ 1 h 203"/>
                  <a:gd name="T46" fmla="*/ 0 w 247"/>
                  <a:gd name="T47" fmla="*/ 1 h 203"/>
                  <a:gd name="T48" fmla="*/ 0 w 247"/>
                  <a:gd name="T49" fmla="*/ 1 h 203"/>
                  <a:gd name="T50" fmla="*/ 0 w 247"/>
                  <a:gd name="T51" fmla="*/ 1 h 203"/>
                  <a:gd name="T52" fmla="*/ 0 w 247"/>
                  <a:gd name="T53" fmla="*/ 1 h 203"/>
                  <a:gd name="T54" fmla="*/ 0 w 247"/>
                  <a:gd name="T55" fmla="*/ 1 h 203"/>
                  <a:gd name="T56" fmla="*/ 0 w 247"/>
                  <a:gd name="T57" fmla="*/ 1 h 203"/>
                  <a:gd name="T58" fmla="*/ 0 w 247"/>
                  <a:gd name="T59" fmla="*/ 1 h 203"/>
                  <a:gd name="T60" fmla="*/ 0 w 247"/>
                  <a:gd name="T61" fmla="*/ 1 h 203"/>
                  <a:gd name="T62" fmla="*/ 0 w 247"/>
                  <a:gd name="T63" fmla="*/ 1 h 203"/>
                  <a:gd name="T64" fmla="*/ 0 w 247"/>
                  <a:gd name="T65" fmla="*/ 1 h 203"/>
                  <a:gd name="T66" fmla="*/ 0 w 247"/>
                  <a:gd name="T67" fmla="*/ 1 h 203"/>
                  <a:gd name="T68" fmla="*/ 0 w 247"/>
                  <a:gd name="T69" fmla="*/ 1 h 203"/>
                  <a:gd name="T70" fmla="*/ 0 w 247"/>
                  <a:gd name="T71" fmla="*/ 1 h 203"/>
                  <a:gd name="T72" fmla="*/ 0 w 247"/>
                  <a:gd name="T73" fmla="*/ 1 h 203"/>
                  <a:gd name="T74" fmla="*/ 0 w 247"/>
                  <a:gd name="T75" fmla="*/ 1 h 203"/>
                  <a:gd name="T76" fmla="*/ 0 w 247"/>
                  <a:gd name="T77" fmla="*/ 1 h 203"/>
                  <a:gd name="T78" fmla="*/ 0 w 247"/>
                  <a:gd name="T79" fmla="*/ 1 h 203"/>
                  <a:gd name="T80" fmla="*/ 0 w 247"/>
                  <a:gd name="T81" fmla="*/ 1 h 203"/>
                  <a:gd name="T82" fmla="*/ 0 w 247"/>
                  <a:gd name="T83" fmla="*/ 1 h 203"/>
                  <a:gd name="T84" fmla="*/ 0 w 247"/>
                  <a:gd name="T85" fmla="*/ 0 h 203"/>
                  <a:gd name="T86" fmla="*/ 0 w 247"/>
                  <a:gd name="T87" fmla="*/ 1 h 203"/>
                  <a:gd name="T88" fmla="*/ 0 w 247"/>
                  <a:gd name="T89" fmla="*/ 1 h 203"/>
                  <a:gd name="T90" fmla="*/ 0 w 247"/>
                  <a:gd name="T91" fmla="*/ 1 h 203"/>
                  <a:gd name="T92" fmla="*/ 0 w 247"/>
                  <a:gd name="T93" fmla="*/ 1 h 203"/>
                  <a:gd name="T94" fmla="*/ 0 w 247"/>
                  <a:gd name="T95" fmla="*/ 1 h 203"/>
                  <a:gd name="T96" fmla="*/ 0 w 247"/>
                  <a:gd name="T97" fmla="*/ 1 h 20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7"/>
                  <a:gd name="T148" fmla="*/ 0 h 203"/>
                  <a:gd name="T149" fmla="*/ 247 w 247"/>
                  <a:gd name="T150" fmla="*/ 203 h 20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7" h="203">
                    <a:moveTo>
                      <a:pt x="87" y="26"/>
                    </a:moveTo>
                    <a:lnTo>
                      <a:pt x="68" y="34"/>
                    </a:lnTo>
                    <a:lnTo>
                      <a:pt x="52" y="44"/>
                    </a:lnTo>
                    <a:lnTo>
                      <a:pt x="38" y="55"/>
                    </a:lnTo>
                    <a:lnTo>
                      <a:pt x="25" y="67"/>
                    </a:lnTo>
                    <a:lnTo>
                      <a:pt x="14" y="80"/>
                    </a:lnTo>
                    <a:lnTo>
                      <a:pt x="7" y="94"/>
                    </a:lnTo>
                    <a:lnTo>
                      <a:pt x="3" y="109"/>
                    </a:lnTo>
                    <a:lnTo>
                      <a:pt x="0" y="124"/>
                    </a:lnTo>
                    <a:lnTo>
                      <a:pt x="3" y="145"/>
                    </a:lnTo>
                    <a:lnTo>
                      <a:pt x="14" y="163"/>
                    </a:lnTo>
                    <a:lnTo>
                      <a:pt x="32" y="178"/>
                    </a:lnTo>
                    <a:lnTo>
                      <a:pt x="55" y="189"/>
                    </a:lnTo>
                    <a:lnTo>
                      <a:pt x="81" y="198"/>
                    </a:lnTo>
                    <a:lnTo>
                      <a:pt x="109" y="202"/>
                    </a:lnTo>
                    <a:lnTo>
                      <a:pt x="138" y="203"/>
                    </a:lnTo>
                    <a:lnTo>
                      <a:pt x="165" y="200"/>
                    </a:lnTo>
                    <a:lnTo>
                      <a:pt x="171" y="200"/>
                    </a:lnTo>
                    <a:lnTo>
                      <a:pt x="177" y="198"/>
                    </a:lnTo>
                    <a:lnTo>
                      <a:pt x="181" y="195"/>
                    </a:lnTo>
                    <a:lnTo>
                      <a:pt x="183" y="191"/>
                    </a:lnTo>
                    <a:lnTo>
                      <a:pt x="180" y="186"/>
                    </a:lnTo>
                    <a:lnTo>
                      <a:pt x="174" y="182"/>
                    </a:lnTo>
                    <a:lnTo>
                      <a:pt x="167" y="178"/>
                    </a:lnTo>
                    <a:lnTo>
                      <a:pt x="160" y="176"/>
                    </a:lnTo>
                    <a:lnTo>
                      <a:pt x="145" y="173"/>
                    </a:lnTo>
                    <a:lnTo>
                      <a:pt x="131" y="171"/>
                    </a:lnTo>
                    <a:lnTo>
                      <a:pt x="116" y="169"/>
                    </a:lnTo>
                    <a:lnTo>
                      <a:pt x="103" y="167"/>
                    </a:lnTo>
                    <a:lnTo>
                      <a:pt x="90" y="164"/>
                    </a:lnTo>
                    <a:lnTo>
                      <a:pt x="77" y="160"/>
                    </a:lnTo>
                    <a:lnTo>
                      <a:pt x="65" y="154"/>
                    </a:lnTo>
                    <a:lnTo>
                      <a:pt x="54" y="146"/>
                    </a:lnTo>
                    <a:lnTo>
                      <a:pt x="49" y="112"/>
                    </a:lnTo>
                    <a:lnTo>
                      <a:pt x="61" y="84"/>
                    </a:lnTo>
                    <a:lnTo>
                      <a:pt x="84" y="62"/>
                    </a:lnTo>
                    <a:lnTo>
                      <a:pt x="116" y="44"/>
                    </a:lnTo>
                    <a:lnTo>
                      <a:pt x="151" y="30"/>
                    </a:lnTo>
                    <a:lnTo>
                      <a:pt x="187" y="19"/>
                    </a:lnTo>
                    <a:lnTo>
                      <a:pt x="220" y="11"/>
                    </a:lnTo>
                    <a:lnTo>
                      <a:pt x="247" y="4"/>
                    </a:lnTo>
                    <a:lnTo>
                      <a:pt x="231" y="1"/>
                    </a:lnTo>
                    <a:lnTo>
                      <a:pt x="213" y="0"/>
                    </a:lnTo>
                    <a:lnTo>
                      <a:pt x="193" y="2"/>
                    </a:lnTo>
                    <a:lnTo>
                      <a:pt x="171" y="4"/>
                    </a:lnTo>
                    <a:lnTo>
                      <a:pt x="149" y="9"/>
                    </a:lnTo>
                    <a:lnTo>
                      <a:pt x="128" y="14"/>
                    </a:lnTo>
                    <a:lnTo>
                      <a:pt x="106" y="20"/>
                    </a:lnTo>
                    <a:lnTo>
                      <a:pt x="87" y="2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31" name="Freeform 36"/>
              <p:cNvSpPr/>
              <p:nvPr/>
            </p:nvSpPr>
            <p:spPr bwMode="auto">
              <a:xfrm>
                <a:off x="1424" y="2230"/>
                <a:ext cx="52" cy="79"/>
              </a:xfrm>
              <a:custGeom>
                <a:avLst/>
                <a:gdLst>
                  <a:gd name="T0" fmla="*/ 0 w 158"/>
                  <a:gd name="T1" fmla="*/ 1 h 158"/>
                  <a:gd name="T2" fmla="*/ 0 w 158"/>
                  <a:gd name="T3" fmla="*/ 1 h 158"/>
                  <a:gd name="T4" fmla="*/ 0 w 158"/>
                  <a:gd name="T5" fmla="*/ 1 h 158"/>
                  <a:gd name="T6" fmla="*/ 0 w 158"/>
                  <a:gd name="T7" fmla="*/ 1 h 158"/>
                  <a:gd name="T8" fmla="*/ 0 w 158"/>
                  <a:gd name="T9" fmla="*/ 1 h 158"/>
                  <a:gd name="T10" fmla="*/ 0 w 158"/>
                  <a:gd name="T11" fmla="*/ 1 h 158"/>
                  <a:gd name="T12" fmla="*/ 0 w 158"/>
                  <a:gd name="T13" fmla="*/ 1 h 158"/>
                  <a:gd name="T14" fmla="*/ 0 w 158"/>
                  <a:gd name="T15" fmla="*/ 1 h 158"/>
                  <a:gd name="T16" fmla="*/ 0 w 158"/>
                  <a:gd name="T17" fmla="*/ 1 h 158"/>
                  <a:gd name="T18" fmla="*/ 0 w 158"/>
                  <a:gd name="T19" fmla="*/ 1 h 158"/>
                  <a:gd name="T20" fmla="*/ 0 w 158"/>
                  <a:gd name="T21" fmla="*/ 1 h 158"/>
                  <a:gd name="T22" fmla="*/ 0 w 158"/>
                  <a:gd name="T23" fmla="*/ 1 h 158"/>
                  <a:gd name="T24" fmla="*/ 0 w 158"/>
                  <a:gd name="T25" fmla="*/ 1 h 158"/>
                  <a:gd name="T26" fmla="*/ 0 w 158"/>
                  <a:gd name="T27" fmla="*/ 1 h 158"/>
                  <a:gd name="T28" fmla="*/ 0 w 158"/>
                  <a:gd name="T29" fmla="*/ 1 h 158"/>
                  <a:gd name="T30" fmla="*/ 0 w 158"/>
                  <a:gd name="T31" fmla="*/ 1 h 158"/>
                  <a:gd name="T32" fmla="*/ 0 w 158"/>
                  <a:gd name="T33" fmla="*/ 1 h 158"/>
                  <a:gd name="T34" fmla="*/ 0 w 158"/>
                  <a:gd name="T35" fmla="*/ 1 h 158"/>
                  <a:gd name="T36" fmla="*/ 0 w 158"/>
                  <a:gd name="T37" fmla="*/ 1 h 158"/>
                  <a:gd name="T38" fmla="*/ 0 w 158"/>
                  <a:gd name="T39" fmla="*/ 1 h 158"/>
                  <a:gd name="T40" fmla="*/ 0 w 158"/>
                  <a:gd name="T41" fmla="*/ 1 h 158"/>
                  <a:gd name="T42" fmla="*/ 0 w 158"/>
                  <a:gd name="T43" fmla="*/ 1 h 158"/>
                  <a:gd name="T44" fmla="*/ 0 w 158"/>
                  <a:gd name="T45" fmla="*/ 1 h 158"/>
                  <a:gd name="T46" fmla="*/ 0 w 158"/>
                  <a:gd name="T47" fmla="*/ 1 h 158"/>
                  <a:gd name="T48" fmla="*/ 0 w 158"/>
                  <a:gd name="T49" fmla="*/ 1 h 158"/>
                  <a:gd name="T50" fmla="*/ 0 w 158"/>
                  <a:gd name="T51" fmla="*/ 1 h 158"/>
                  <a:gd name="T52" fmla="*/ 0 w 158"/>
                  <a:gd name="T53" fmla="*/ 1 h 158"/>
                  <a:gd name="T54" fmla="*/ 0 w 158"/>
                  <a:gd name="T55" fmla="*/ 1 h 158"/>
                  <a:gd name="T56" fmla="*/ 0 w 158"/>
                  <a:gd name="T57" fmla="*/ 1 h 158"/>
                  <a:gd name="T58" fmla="*/ 0 w 158"/>
                  <a:gd name="T59" fmla="*/ 1 h 158"/>
                  <a:gd name="T60" fmla="*/ 0 w 158"/>
                  <a:gd name="T61" fmla="*/ 0 h 158"/>
                  <a:gd name="T62" fmla="*/ 0 w 158"/>
                  <a:gd name="T63" fmla="*/ 0 h 158"/>
                  <a:gd name="T64" fmla="*/ 0 w 158"/>
                  <a:gd name="T65" fmla="*/ 1 h 158"/>
                  <a:gd name="T66" fmla="*/ 0 w 158"/>
                  <a:gd name="T67" fmla="*/ 1 h 158"/>
                  <a:gd name="T68" fmla="*/ 0 w 158"/>
                  <a:gd name="T69" fmla="*/ 1 h 158"/>
                  <a:gd name="T70" fmla="*/ 0 w 158"/>
                  <a:gd name="T71" fmla="*/ 1 h 158"/>
                  <a:gd name="T72" fmla="*/ 0 w 158"/>
                  <a:gd name="T73" fmla="*/ 1 h 158"/>
                  <a:gd name="T74" fmla="*/ 0 w 158"/>
                  <a:gd name="T75" fmla="*/ 1 h 158"/>
                  <a:gd name="T76" fmla="*/ 0 w 158"/>
                  <a:gd name="T77" fmla="*/ 1 h 158"/>
                  <a:gd name="T78" fmla="*/ 0 w 158"/>
                  <a:gd name="T79" fmla="*/ 1 h 158"/>
                  <a:gd name="T80" fmla="*/ 0 w 158"/>
                  <a:gd name="T81" fmla="*/ 1 h 1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58"/>
                  <a:gd name="T124" fmla="*/ 0 h 158"/>
                  <a:gd name="T125" fmla="*/ 158 w 158"/>
                  <a:gd name="T126" fmla="*/ 158 h 1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58" h="158">
                    <a:moveTo>
                      <a:pt x="133" y="52"/>
                    </a:moveTo>
                    <a:lnTo>
                      <a:pt x="139" y="68"/>
                    </a:lnTo>
                    <a:lnTo>
                      <a:pt x="137" y="83"/>
                    </a:lnTo>
                    <a:lnTo>
                      <a:pt x="127" y="95"/>
                    </a:lnTo>
                    <a:lnTo>
                      <a:pt x="113" y="106"/>
                    </a:lnTo>
                    <a:lnTo>
                      <a:pt x="95" y="116"/>
                    </a:lnTo>
                    <a:lnTo>
                      <a:pt x="75" y="126"/>
                    </a:lnTo>
                    <a:lnTo>
                      <a:pt x="55" y="135"/>
                    </a:lnTo>
                    <a:lnTo>
                      <a:pt x="37" y="144"/>
                    </a:lnTo>
                    <a:lnTo>
                      <a:pt x="34" y="147"/>
                    </a:lnTo>
                    <a:lnTo>
                      <a:pt x="33" y="149"/>
                    </a:lnTo>
                    <a:lnTo>
                      <a:pt x="33" y="152"/>
                    </a:lnTo>
                    <a:lnTo>
                      <a:pt x="34" y="155"/>
                    </a:lnTo>
                    <a:lnTo>
                      <a:pt x="39" y="157"/>
                    </a:lnTo>
                    <a:lnTo>
                      <a:pt x="43" y="158"/>
                    </a:lnTo>
                    <a:lnTo>
                      <a:pt x="46" y="158"/>
                    </a:lnTo>
                    <a:lnTo>
                      <a:pt x="50" y="157"/>
                    </a:lnTo>
                    <a:lnTo>
                      <a:pt x="74" y="148"/>
                    </a:lnTo>
                    <a:lnTo>
                      <a:pt x="95" y="138"/>
                    </a:lnTo>
                    <a:lnTo>
                      <a:pt x="116" y="127"/>
                    </a:lnTo>
                    <a:lnTo>
                      <a:pt x="135" y="114"/>
                    </a:lnTo>
                    <a:lnTo>
                      <a:pt x="148" y="100"/>
                    </a:lnTo>
                    <a:lnTo>
                      <a:pt x="156" y="84"/>
                    </a:lnTo>
                    <a:lnTo>
                      <a:pt x="158" y="67"/>
                    </a:lnTo>
                    <a:lnTo>
                      <a:pt x="152" y="49"/>
                    </a:lnTo>
                    <a:lnTo>
                      <a:pt x="139" y="35"/>
                    </a:lnTo>
                    <a:lnTo>
                      <a:pt x="120" y="23"/>
                    </a:lnTo>
                    <a:lnTo>
                      <a:pt x="97" y="14"/>
                    </a:lnTo>
                    <a:lnTo>
                      <a:pt x="71" y="7"/>
                    </a:lnTo>
                    <a:lnTo>
                      <a:pt x="45" y="2"/>
                    </a:lnTo>
                    <a:lnTo>
                      <a:pt x="23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7" y="9"/>
                    </a:lnTo>
                    <a:lnTo>
                      <a:pt x="36" y="13"/>
                    </a:lnTo>
                    <a:lnTo>
                      <a:pt x="56" y="17"/>
                    </a:lnTo>
                    <a:lnTo>
                      <a:pt x="75" y="21"/>
                    </a:lnTo>
                    <a:lnTo>
                      <a:pt x="94" y="26"/>
                    </a:lnTo>
                    <a:lnTo>
                      <a:pt x="110" y="33"/>
                    </a:lnTo>
                    <a:lnTo>
                      <a:pt x="123" y="41"/>
                    </a:lnTo>
                    <a:lnTo>
                      <a:pt x="133" y="5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32" name="Freeform 37"/>
              <p:cNvSpPr/>
              <p:nvPr/>
            </p:nvSpPr>
            <p:spPr bwMode="auto">
              <a:xfrm>
                <a:off x="1232" y="2211"/>
                <a:ext cx="133" cy="166"/>
              </a:xfrm>
              <a:custGeom>
                <a:avLst/>
                <a:gdLst>
                  <a:gd name="T0" fmla="*/ 0 w 399"/>
                  <a:gd name="T1" fmla="*/ 1 h 331"/>
                  <a:gd name="T2" fmla="*/ 0 w 399"/>
                  <a:gd name="T3" fmla="*/ 1 h 331"/>
                  <a:gd name="T4" fmla="*/ 0 w 399"/>
                  <a:gd name="T5" fmla="*/ 1 h 331"/>
                  <a:gd name="T6" fmla="*/ 0 w 399"/>
                  <a:gd name="T7" fmla="*/ 1 h 331"/>
                  <a:gd name="T8" fmla="*/ 0 w 399"/>
                  <a:gd name="T9" fmla="*/ 1 h 331"/>
                  <a:gd name="T10" fmla="*/ 0 w 399"/>
                  <a:gd name="T11" fmla="*/ 1 h 331"/>
                  <a:gd name="T12" fmla="*/ 0 w 399"/>
                  <a:gd name="T13" fmla="*/ 1 h 331"/>
                  <a:gd name="T14" fmla="*/ 0 w 399"/>
                  <a:gd name="T15" fmla="*/ 1 h 331"/>
                  <a:gd name="T16" fmla="*/ 0 w 399"/>
                  <a:gd name="T17" fmla="*/ 1 h 331"/>
                  <a:gd name="T18" fmla="*/ 0 w 399"/>
                  <a:gd name="T19" fmla="*/ 1 h 331"/>
                  <a:gd name="T20" fmla="*/ 0 w 399"/>
                  <a:gd name="T21" fmla="*/ 1 h 331"/>
                  <a:gd name="T22" fmla="*/ 0 w 399"/>
                  <a:gd name="T23" fmla="*/ 1 h 331"/>
                  <a:gd name="T24" fmla="*/ 0 w 399"/>
                  <a:gd name="T25" fmla="*/ 1 h 331"/>
                  <a:gd name="T26" fmla="*/ 0 w 399"/>
                  <a:gd name="T27" fmla="*/ 1 h 331"/>
                  <a:gd name="T28" fmla="*/ 0 w 399"/>
                  <a:gd name="T29" fmla="*/ 1 h 331"/>
                  <a:gd name="T30" fmla="*/ 0 w 399"/>
                  <a:gd name="T31" fmla="*/ 1 h 331"/>
                  <a:gd name="T32" fmla="*/ 0 w 399"/>
                  <a:gd name="T33" fmla="*/ 1 h 331"/>
                  <a:gd name="T34" fmla="*/ 0 w 399"/>
                  <a:gd name="T35" fmla="*/ 1 h 331"/>
                  <a:gd name="T36" fmla="*/ 0 w 399"/>
                  <a:gd name="T37" fmla="*/ 1 h 331"/>
                  <a:gd name="T38" fmla="*/ 0 w 399"/>
                  <a:gd name="T39" fmla="*/ 1 h 331"/>
                  <a:gd name="T40" fmla="*/ 0 w 399"/>
                  <a:gd name="T41" fmla="*/ 1 h 331"/>
                  <a:gd name="T42" fmla="*/ 0 w 399"/>
                  <a:gd name="T43" fmla="*/ 1 h 331"/>
                  <a:gd name="T44" fmla="*/ 0 w 399"/>
                  <a:gd name="T45" fmla="*/ 1 h 331"/>
                  <a:gd name="T46" fmla="*/ 0 w 399"/>
                  <a:gd name="T47" fmla="*/ 1 h 331"/>
                  <a:gd name="T48" fmla="*/ 0 w 399"/>
                  <a:gd name="T49" fmla="*/ 1 h 331"/>
                  <a:gd name="T50" fmla="*/ 0 w 399"/>
                  <a:gd name="T51" fmla="*/ 1 h 331"/>
                  <a:gd name="T52" fmla="*/ 0 w 399"/>
                  <a:gd name="T53" fmla="*/ 1 h 331"/>
                  <a:gd name="T54" fmla="*/ 0 w 399"/>
                  <a:gd name="T55" fmla="*/ 1 h 331"/>
                  <a:gd name="T56" fmla="*/ 0 w 399"/>
                  <a:gd name="T57" fmla="*/ 1 h 331"/>
                  <a:gd name="T58" fmla="*/ 0 w 399"/>
                  <a:gd name="T59" fmla="*/ 1 h 331"/>
                  <a:gd name="T60" fmla="*/ 0 w 399"/>
                  <a:gd name="T61" fmla="*/ 1 h 331"/>
                  <a:gd name="T62" fmla="*/ 0 w 399"/>
                  <a:gd name="T63" fmla="*/ 1 h 331"/>
                  <a:gd name="T64" fmla="*/ 0 w 399"/>
                  <a:gd name="T65" fmla="*/ 1 h 331"/>
                  <a:gd name="T66" fmla="*/ 0 w 399"/>
                  <a:gd name="T67" fmla="*/ 1 h 331"/>
                  <a:gd name="T68" fmla="*/ 0 w 399"/>
                  <a:gd name="T69" fmla="*/ 1 h 331"/>
                  <a:gd name="T70" fmla="*/ 0 w 399"/>
                  <a:gd name="T71" fmla="*/ 1 h 331"/>
                  <a:gd name="T72" fmla="*/ 0 w 399"/>
                  <a:gd name="T73" fmla="*/ 1 h 331"/>
                  <a:gd name="T74" fmla="*/ 0 w 399"/>
                  <a:gd name="T75" fmla="*/ 1 h 331"/>
                  <a:gd name="T76" fmla="*/ 0 w 399"/>
                  <a:gd name="T77" fmla="*/ 1 h 331"/>
                  <a:gd name="T78" fmla="*/ 0 w 399"/>
                  <a:gd name="T79" fmla="*/ 1 h 331"/>
                  <a:gd name="T80" fmla="*/ 0 w 399"/>
                  <a:gd name="T81" fmla="*/ 0 h 331"/>
                  <a:gd name="T82" fmla="*/ 0 w 399"/>
                  <a:gd name="T83" fmla="*/ 1 h 331"/>
                  <a:gd name="T84" fmla="*/ 0 w 399"/>
                  <a:gd name="T85" fmla="*/ 1 h 331"/>
                  <a:gd name="T86" fmla="*/ 0 w 399"/>
                  <a:gd name="T87" fmla="*/ 1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99"/>
                  <a:gd name="T133" fmla="*/ 0 h 331"/>
                  <a:gd name="T134" fmla="*/ 399 w 399"/>
                  <a:gd name="T135" fmla="*/ 331 h 3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99" h="331">
                    <a:moveTo>
                      <a:pt x="155" y="44"/>
                    </a:moveTo>
                    <a:lnTo>
                      <a:pt x="124" y="62"/>
                    </a:lnTo>
                    <a:lnTo>
                      <a:pt x="94" y="80"/>
                    </a:lnTo>
                    <a:lnTo>
                      <a:pt x="66" y="101"/>
                    </a:lnTo>
                    <a:lnTo>
                      <a:pt x="42" y="123"/>
                    </a:lnTo>
                    <a:lnTo>
                      <a:pt x="21" y="146"/>
                    </a:lnTo>
                    <a:lnTo>
                      <a:pt x="7" y="171"/>
                    </a:lnTo>
                    <a:lnTo>
                      <a:pt x="0" y="199"/>
                    </a:lnTo>
                    <a:lnTo>
                      <a:pt x="1" y="227"/>
                    </a:lnTo>
                    <a:lnTo>
                      <a:pt x="4" y="234"/>
                    </a:lnTo>
                    <a:lnTo>
                      <a:pt x="7" y="242"/>
                    </a:lnTo>
                    <a:lnTo>
                      <a:pt x="11" y="248"/>
                    </a:lnTo>
                    <a:lnTo>
                      <a:pt x="17" y="255"/>
                    </a:lnTo>
                    <a:lnTo>
                      <a:pt x="24" y="261"/>
                    </a:lnTo>
                    <a:lnTo>
                      <a:pt x="33" y="267"/>
                    </a:lnTo>
                    <a:lnTo>
                      <a:pt x="40" y="272"/>
                    </a:lnTo>
                    <a:lnTo>
                      <a:pt x="50" y="276"/>
                    </a:lnTo>
                    <a:lnTo>
                      <a:pt x="69" y="284"/>
                    </a:lnTo>
                    <a:lnTo>
                      <a:pt x="88" y="291"/>
                    </a:lnTo>
                    <a:lnTo>
                      <a:pt x="107" y="297"/>
                    </a:lnTo>
                    <a:lnTo>
                      <a:pt x="127" y="302"/>
                    </a:lnTo>
                    <a:lnTo>
                      <a:pt x="148" y="307"/>
                    </a:lnTo>
                    <a:lnTo>
                      <a:pt x="168" y="311"/>
                    </a:lnTo>
                    <a:lnTo>
                      <a:pt x="188" y="315"/>
                    </a:lnTo>
                    <a:lnTo>
                      <a:pt x="209" y="318"/>
                    </a:lnTo>
                    <a:lnTo>
                      <a:pt x="230" y="321"/>
                    </a:lnTo>
                    <a:lnTo>
                      <a:pt x="251" y="323"/>
                    </a:lnTo>
                    <a:lnTo>
                      <a:pt x="272" y="325"/>
                    </a:lnTo>
                    <a:lnTo>
                      <a:pt x="294" y="327"/>
                    </a:lnTo>
                    <a:lnTo>
                      <a:pt x="315" y="328"/>
                    </a:lnTo>
                    <a:lnTo>
                      <a:pt x="336" y="329"/>
                    </a:lnTo>
                    <a:lnTo>
                      <a:pt x="358" y="330"/>
                    </a:lnTo>
                    <a:lnTo>
                      <a:pt x="378" y="331"/>
                    </a:lnTo>
                    <a:lnTo>
                      <a:pt x="386" y="331"/>
                    </a:lnTo>
                    <a:lnTo>
                      <a:pt x="391" y="329"/>
                    </a:lnTo>
                    <a:lnTo>
                      <a:pt x="396" y="325"/>
                    </a:lnTo>
                    <a:lnTo>
                      <a:pt x="399" y="321"/>
                    </a:lnTo>
                    <a:lnTo>
                      <a:pt x="399" y="316"/>
                    </a:lnTo>
                    <a:lnTo>
                      <a:pt x="396" y="312"/>
                    </a:lnTo>
                    <a:lnTo>
                      <a:pt x="390" y="309"/>
                    </a:lnTo>
                    <a:lnTo>
                      <a:pt x="383" y="307"/>
                    </a:lnTo>
                    <a:lnTo>
                      <a:pt x="364" y="304"/>
                    </a:lnTo>
                    <a:lnTo>
                      <a:pt x="345" y="302"/>
                    </a:lnTo>
                    <a:lnTo>
                      <a:pt x="326" y="299"/>
                    </a:lnTo>
                    <a:lnTo>
                      <a:pt x="306" y="297"/>
                    </a:lnTo>
                    <a:lnTo>
                      <a:pt x="287" y="295"/>
                    </a:lnTo>
                    <a:lnTo>
                      <a:pt x="268" y="293"/>
                    </a:lnTo>
                    <a:lnTo>
                      <a:pt x="248" y="291"/>
                    </a:lnTo>
                    <a:lnTo>
                      <a:pt x="229" y="288"/>
                    </a:lnTo>
                    <a:lnTo>
                      <a:pt x="210" y="286"/>
                    </a:lnTo>
                    <a:lnTo>
                      <a:pt x="191" y="283"/>
                    </a:lnTo>
                    <a:lnTo>
                      <a:pt x="172" y="279"/>
                    </a:lnTo>
                    <a:lnTo>
                      <a:pt x="153" y="276"/>
                    </a:lnTo>
                    <a:lnTo>
                      <a:pt x="136" y="271"/>
                    </a:lnTo>
                    <a:lnTo>
                      <a:pt x="117" y="266"/>
                    </a:lnTo>
                    <a:lnTo>
                      <a:pt x="100" y="261"/>
                    </a:lnTo>
                    <a:lnTo>
                      <a:pt x="82" y="254"/>
                    </a:lnTo>
                    <a:lnTo>
                      <a:pt x="68" y="247"/>
                    </a:lnTo>
                    <a:lnTo>
                      <a:pt x="56" y="238"/>
                    </a:lnTo>
                    <a:lnTo>
                      <a:pt x="48" y="228"/>
                    </a:lnTo>
                    <a:lnTo>
                      <a:pt x="43" y="216"/>
                    </a:lnTo>
                    <a:lnTo>
                      <a:pt x="42" y="204"/>
                    </a:lnTo>
                    <a:lnTo>
                      <a:pt x="43" y="189"/>
                    </a:lnTo>
                    <a:lnTo>
                      <a:pt x="48" y="175"/>
                    </a:lnTo>
                    <a:lnTo>
                      <a:pt x="53" y="164"/>
                    </a:lnTo>
                    <a:lnTo>
                      <a:pt x="64" y="149"/>
                    </a:lnTo>
                    <a:lnTo>
                      <a:pt x="75" y="134"/>
                    </a:lnTo>
                    <a:lnTo>
                      <a:pt x="88" y="121"/>
                    </a:lnTo>
                    <a:lnTo>
                      <a:pt x="103" y="109"/>
                    </a:lnTo>
                    <a:lnTo>
                      <a:pt x="117" y="97"/>
                    </a:lnTo>
                    <a:lnTo>
                      <a:pt x="133" y="85"/>
                    </a:lnTo>
                    <a:lnTo>
                      <a:pt x="152" y="73"/>
                    </a:lnTo>
                    <a:lnTo>
                      <a:pt x="171" y="61"/>
                    </a:lnTo>
                    <a:lnTo>
                      <a:pt x="190" y="51"/>
                    </a:lnTo>
                    <a:lnTo>
                      <a:pt x="214" y="42"/>
                    </a:lnTo>
                    <a:lnTo>
                      <a:pt x="242" y="33"/>
                    </a:lnTo>
                    <a:lnTo>
                      <a:pt x="270" y="25"/>
                    </a:lnTo>
                    <a:lnTo>
                      <a:pt x="294" y="18"/>
                    </a:lnTo>
                    <a:lnTo>
                      <a:pt x="315" y="12"/>
                    </a:lnTo>
                    <a:lnTo>
                      <a:pt x="328" y="6"/>
                    </a:lnTo>
                    <a:lnTo>
                      <a:pt x="332" y="2"/>
                    </a:lnTo>
                    <a:lnTo>
                      <a:pt x="317" y="0"/>
                    </a:lnTo>
                    <a:lnTo>
                      <a:pt x="297" y="1"/>
                    </a:lnTo>
                    <a:lnTo>
                      <a:pt x="274" y="4"/>
                    </a:lnTo>
                    <a:lnTo>
                      <a:pt x="249" y="9"/>
                    </a:lnTo>
                    <a:lnTo>
                      <a:pt x="223" y="16"/>
                    </a:lnTo>
                    <a:lnTo>
                      <a:pt x="198" y="24"/>
                    </a:lnTo>
                    <a:lnTo>
                      <a:pt x="175" y="33"/>
                    </a:lnTo>
                    <a:lnTo>
                      <a:pt x="155" y="4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33" name="Freeform 38"/>
              <p:cNvSpPr/>
              <p:nvPr/>
            </p:nvSpPr>
            <p:spPr bwMode="auto">
              <a:xfrm>
                <a:off x="1419" y="2206"/>
                <a:ext cx="116" cy="110"/>
              </a:xfrm>
              <a:custGeom>
                <a:avLst/>
                <a:gdLst>
                  <a:gd name="T0" fmla="*/ 0 w 350"/>
                  <a:gd name="T1" fmla="*/ 0 h 221"/>
                  <a:gd name="T2" fmla="*/ 0 w 350"/>
                  <a:gd name="T3" fmla="*/ 0 h 221"/>
                  <a:gd name="T4" fmla="*/ 0 w 350"/>
                  <a:gd name="T5" fmla="*/ 0 h 221"/>
                  <a:gd name="T6" fmla="*/ 0 w 350"/>
                  <a:gd name="T7" fmla="*/ 0 h 221"/>
                  <a:gd name="T8" fmla="*/ 0 w 350"/>
                  <a:gd name="T9" fmla="*/ 0 h 221"/>
                  <a:gd name="T10" fmla="*/ 0 w 350"/>
                  <a:gd name="T11" fmla="*/ 0 h 221"/>
                  <a:gd name="T12" fmla="*/ 0 w 350"/>
                  <a:gd name="T13" fmla="*/ 0 h 221"/>
                  <a:gd name="T14" fmla="*/ 0 w 350"/>
                  <a:gd name="T15" fmla="*/ 0 h 221"/>
                  <a:gd name="T16" fmla="*/ 0 w 350"/>
                  <a:gd name="T17" fmla="*/ 0 h 221"/>
                  <a:gd name="T18" fmla="*/ 0 w 350"/>
                  <a:gd name="T19" fmla="*/ 0 h 221"/>
                  <a:gd name="T20" fmla="*/ 0 w 350"/>
                  <a:gd name="T21" fmla="*/ 0 h 221"/>
                  <a:gd name="T22" fmla="*/ 0 w 350"/>
                  <a:gd name="T23" fmla="*/ 0 h 221"/>
                  <a:gd name="T24" fmla="*/ 0 w 350"/>
                  <a:gd name="T25" fmla="*/ 0 h 221"/>
                  <a:gd name="T26" fmla="*/ 0 w 350"/>
                  <a:gd name="T27" fmla="*/ 0 h 221"/>
                  <a:gd name="T28" fmla="*/ 0 w 350"/>
                  <a:gd name="T29" fmla="*/ 0 h 221"/>
                  <a:gd name="T30" fmla="*/ 0 w 350"/>
                  <a:gd name="T31" fmla="*/ 0 h 221"/>
                  <a:gd name="T32" fmla="*/ 0 w 350"/>
                  <a:gd name="T33" fmla="*/ 0 h 221"/>
                  <a:gd name="T34" fmla="*/ 0 w 350"/>
                  <a:gd name="T35" fmla="*/ 0 h 221"/>
                  <a:gd name="T36" fmla="*/ 0 w 350"/>
                  <a:gd name="T37" fmla="*/ 0 h 221"/>
                  <a:gd name="T38" fmla="*/ 0 w 350"/>
                  <a:gd name="T39" fmla="*/ 0 h 221"/>
                  <a:gd name="T40" fmla="*/ 0 w 350"/>
                  <a:gd name="T41" fmla="*/ 0 h 221"/>
                  <a:gd name="T42" fmla="*/ 0 w 350"/>
                  <a:gd name="T43" fmla="*/ 0 h 221"/>
                  <a:gd name="T44" fmla="*/ 0 w 350"/>
                  <a:gd name="T45" fmla="*/ 0 h 221"/>
                  <a:gd name="T46" fmla="*/ 0 w 350"/>
                  <a:gd name="T47" fmla="*/ 0 h 221"/>
                  <a:gd name="T48" fmla="*/ 0 w 350"/>
                  <a:gd name="T49" fmla="*/ 0 h 221"/>
                  <a:gd name="T50" fmla="*/ 0 w 350"/>
                  <a:gd name="T51" fmla="*/ 0 h 221"/>
                  <a:gd name="T52" fmla="*/ 0 w 350"/>
                  <a:gd name="T53" fmla="*/ 0 h 221"/>
                  <a:gd name="T54" fmla="*/ 0 w 350"/>
                  <a:gd name="T55" fmla="*/ 0 h 221"/>
                  <a:gd name="T56" fmla="*/ 0 w 350"/>
                  <a:gd name="T57" fmla="*/ 0 h 221"/>
                  <a:gd name="T58" fmla="*/ 0 w 350"/>
                  <a:gd name="T59" fmla="*/ 0 h 221"/>
                  <a:gd name="T60" fmla="*/ 0 w 350"/>
                  <a:gd name="T61" fmla="*/ 0 h 221"/>
                  <a:gd name="T62" fmla="*/ 0 w 350"/>
                  <a:gd name="T63" fmla="*/ 0 h 221"/>
                  <a:gd name="T64" fmla="*/ 0 w 350"/>
                  <a:gd name="T65" fmla="*/ 0 h 221"/>
                  <a:gd name="T66" fmla="*/ 0 w 350"/>
                  <a:gd name="T67" fmla="*/ 0 h 221"/>
                  <a:gd name="T68" fmla="*/ 0 w 350"/>
                  <a:gd name="T69" fmla="*/ 0 h 221"/>
                  <a:gd name="T70" fmla="*/ 0 w 350"/>
                  <a:gd name="T71" fmla="*/ 0 h 221"/>
                  <a:gd name="T72" fmla="*/ 0 w 350"/>
                  <a:gd name="T73" fmla="*/ 0 h 221"/>
                  <a:gd name="T74" fmla="*/ 0 w 350"/>
                  <a:gd name="T75" fmla="*/ 0 h 221"/>
                  <a:gd name="T76" fmla="*/ 0 w 350"/>
                  <a:gd name="T77" fmla="*/ 0 h 221"/>
                  <a:gd name="T78" fmla="*/ 0 w 350"/>
                  <a:gd name="T79" fmla="*/ 0 h 221"/>
                  <a:gd name="T80" fmla="*/ 0 w 350"/>
                  <a:gd name="T81" fmla="*/ 0 h 221"/>
                  <a:gd name="T82" fmla="*/ 0 w 350"/>
                  <a:gd name="T83" fmla="*/ 0 h 221"/>
                  <a:gd name="T84" fmla="*/ 0 w 350"/>
                  <a:gd name="T85" fmla="*/ 0 h 221"/>
                  <a:gd name="T86" fmla="*/ 0 w 350"/>
                  <a:gd name="T87" fmla="*/ 0 h 221"/>
                  <a:gd name="T88" fmla="*/ 0 w 350"/>
                  <a:gd name="T89" fmla="*/ 0 h 221"/>
                  <a:gd name="T90" fmla="*/ 0 w 350"/>
                  <a:gd name="T91" fmla="*/ 0 h 221"/>
                  <a:gd name="T92" fmla="*/ 0 w 350"/>
                  <a:gd name="T93" fmla="*/ 0 h 221"/>
                  <a:gd name="T94" fmla="*/ 0 w 350"/>
                  <a:gd name="T95" fmla="*/ 0 h 221"/>
                  <a:gd name="T96" fmla="*/ 0 w 350"/>
                  <a:gd name="T97" fmla="*/ 0 h 221"/>
                  <a:gd name="T98" fmla="*/ 0 w 350"/>
                  <a:gd name="T99" fmla="*/ 0 h 221"/>
                  <a:gd name="T100" fmla="*/ 0 w 350"/>
                  <a:gd name="T101" fmla="*/ 0 h 221"/>
                  <a:gd name="T102" fmla="*/ 0 w 350"/>
                  <a:gd name="T103" fmla="*/ 0 h 221"/>
                  <a:gd name="T104" fmla="*/ 0 w 350"/>
                  <a:gd name="T105" fmla="*/ 0 h 221"/>
                  <a:gd name="T106" fmla="*/ 0 w 350"/>
                  <a:gd name="T107" fmla="*/ 0 h 221"/>
                  <a:gd name="T108" fmla="*/ 0 w 350"/>
                  <a:gd name="T109" fmla="*/ 0 h 221"/>
                  <a:gd name="T110" fmla="*/ 0 w 350"/>
                  <a:gd name="T111" fmla="*/ 0 h 221"/>
                  <a:gd name="T112" fmla="*/ 0 w 350"/>
                  <a:gd name="T113" fmla="*/ 0 h 221"/>
                  <a:gd name="T114" fmla="*/ 0 w 350"/>
                  <a:gd name="T115" fmla="*/ 0 h 221"/>
                  <a:gd name="T116" fmla="*/ 0 w 350"/>
                  <a:gd name="T117" fmla="*/ 0 h 221"/>
                  <a:gd name="T118" fmla="*/ 0 w 350"/>
                  <a:gd name="T119" fmla="*/ 0 h 221"/>
                  <a:gd name="T120" fmla="*/ 0 w 350"/>
                  <a:gd name="T121" fmla="*/ 0 h 2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0"/>
                  <a:gd name="T184" fmla="*/ 0 h 221"/>
                  <a:gd name="T185" fmla="*/ 350 w 350"/>
                  <a:gd name="T186" fmla="*/ 221 h 22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0" h="221">
                    <a:moveTo>
                      <a:pt x="290" y="68"/>
                    </a:moveTo>
                    <a:lnTo>
                      <a:pt x="306" y="80"/>
                    </a:lnTo>
                    <a:lnTo>
                      <a:pt x="316" y="94"/>
                    </a:lnTo>
                    <a:lnTo>
                      <a:pt x="321" y="109"/>
                    </a:lnTo>
                    <a:lnTo>
                      <a:pt x="321" y="125"/>
                    </a:lnTo>
                    <a:lnTo>
                      <a:pt x="318" y="138"/>
                    </a:lnTo>
                    <a:lnTo>
                      <a:pt x="312" y="149"/>
                    </a:lnTo>
                    <a:lnTo>
                      <a:pt x="302" y="160"/>
                    </a:lnTo>
                    <a:lnTo>
                      <a:pt x="292" y="169"/>
                    </a:lnTo>
                    <a:lnTo>
                      <a:pt x="279" y="179"/>
                    </a:lnTo>
                    <a:lnTo>
                      <a:pt x="266" y="187"/>
                    </a:lnTo>
                    <a:lnTo>
                      <a:pt x="253" y="196"/>
                    </a:lnTo>
                    <a:lnTo>
                      <a:pt x="240" y="205"/>
                    </a:lnTo>
                    <a:lnTo>
                      <a:pt x="237" y="209"/>
                    </a:lnTo>
                    <a:lnTo>
                      <a:pt x="237" y="212"/>
                    </a:lnTo>
                    <a:lnTo>
                      <a:pt x="237" y="215"/>
                    </a:lnTo>
                    <a:lnTo>
                      <a:pt x="240" y="218"/>
                    </a:lnTo>
                    <a:lnTo>
                      <a:pt x="244" y="220"/>
                    </a:lnTo>
                    <a:lnTo>
                      <a:pt x="250" y="221"/>
                    </a:lnTo>
                    <a:lnTo>
                      <a:pt x="254" y="220"/>
                    </a:lnTo>
                    <a:lnTo>
                      <a:pt x="258" y="218"/>
                    </a:lnTo>
                    <a:lnTo>
                      <a:pt x="287" y="204"/>
                    </a:lnTo>
                    <a:lnTo>
                      <a:pt x="312" y="187"/>
                    </a:lnTo>
                    <a:lnTo>
                      <a:pt x="331" y="168"/>
                    </a:lnTo>
                    <a:lnTo>
                      <a:pt x="344" y="146"/>
                    </a:lnTo>
                    <a:lnTo>
                      <a:pt x="350" y="124"/>
                    </a:lnTo>
                    <a:lnTo>
                      <a:pt x="347" y="101"/>
                    </a:lnTo>
                    <a:lnTo>
                      <a:pt x="335" y="80"/>
                    </a:lnTo>
                    <a:lnTo>
                      <a:pt x="312" y="61"/>
                    </a:lnTo>
                    <a:lnTo>
                      <a:pt x="295" y="50"/>
                    </a:lnTo>
                    <a:lnTo>
                      <a:pt x="274" y="42"/>
                    </a:lnTo>
                    <a:lnTo>
                      <a:pt x="253" y="34"/>
                    </a:lnTo>
                    <a:lnTo>
                      <a:pt x="228" y="27"/>
                    </a:lnTo>
                    <a:lnTo>
                      <a:pt x="203" y="20"/>
                    </a:lnTo>
                    <a:lnTo>
                      <a:pt x="179" y="15"/>
                    </a:lnTo>
                    <a:lnTo>
                      <a:pt x="152" y="11"/>
                    </a:lnTo>
                    <a:lnTo>
                      <a:pt x="128" y="7"/>
                    </a:lnTo>
                    <a:lnTo>
                      <a:pt x="103" y="4"/>
                    </a:lnTo>
                    <a:lnTo>
                      <a:pt x="81" y="2"/>
                    </a:lnTo>
                    <a:lnTo>
                      <a:pt x="60" y="0"/>
                    </a:lnTo>
                    <a:lnTo>
                      <a:pt x="42" y="0"/>
                    </a:lnTo>
                    <a:lnTo>
                      <a:pt x="26" y="0"/>
                    </a:lnTo>
                    <a:lnTo>
                      <a:pt x="13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15" y="6"/>
                    </a:lnTo>
                    <a:lnTo>
                      <a:pt x="29" y="7"/>
                    </a:lnTo>
                    <a:lnTo>
                      <a:pt x="47" y="9"/>
                    </a:lnTo>
                    <a:lnTo>
                      <a:pt x="64" y="11"/>
                    </a:lnTo>
                    <a:lnTo>
                      <a:pt x="81" y="14"/>
                    </a:lnTo>
                    <a:lnTo>
                      <a:pt x="102" y="16"/>
                    </a:lnTo>
                    <a:lnTo>
                      <a:pt x="121" y="19"/>
                    </a:lnTo>
                    <a:lnTo>
                      <a:pt x="141" y="22"/>
                    </a:lnTo>
                    <a:lnTo>
                      <a:pt x="160" y="26"/>
                    </a:lnTo>
                    <a:lnTo>
                      <a:pt x="180" y="30"/>
                    </a:lnTo>
                    <a:lnTo>
                      <a:pt x="200" y="34"/>
                    </a:lnTo>
                    <a:lnTo>
                      <a:pt x="219" y="39"/>
                    </a:lnTo>
                    <a:lnTo>
                      <a:pt x="238" y="45"/>
                    </a:lnTo>
                    <a:lnTo>
                      <a:pt x="257" y="53"/>
                    </a:lnTo>
                    <a:lnTo>
                      <a:pt x="274" y="60"/>
                    </a:lnTo>
                    <a:lnTo>
                      <a:pt x="290" y="6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34" name="Freeform 39"/>
              <p:cNvSpPr/>
              <p:nvPr/>
            </p:nvSpPr>
            <p:spPr bwMode="auto">
              <a:xfrm>
                <a:off x="1181" y="2256"/>
                <a:ext cx="48" cy="105"/>
              </a:xfrm>
              <a:custGeom>
                <a:avLst/>
                <a:gdLst>
                  <a:gd name="T0" fmla="*/ 0 w 142"/>
                  <a:gd name="T1" fmla="*/ 1 h 208"/>
                  <a:gd name="T2" fmla="*/ 0 w 142"/>
                  <a:gd name="T3" fmla="*/ 1 h 208"/>
                  <a:gd name="T4" fmla="*/ 0 w 142"/>
                  <a:gd name="T5" fmla="*/ 1 h 208"/>
                  <a:gd name="T6" fmla="*/ 0 w 142"/>
                  <a:gd name="T7" fmla="*/ 1 h 208"/>
                  <a:gd name="T8" fmla="*/ 0 w 142"/>
                  <a:gd name="T9" fmla="*/ 1 h 208"/>
                  <a:gd name="T10" fmla="*/ 0 w 142"/>
                  <a:gd name="T11" fmla="*/ 1 h 208"/>
                  <a:gd name="T12" fmla="*/ 0 w 142"/>
                  <a:gd name="T13" fmla="*/ 1 h 208"/>
                  <a:gd name="T14" fmla="*/ 0 w 142"/>
                  <a:gd name="T15" fmla="*/ 1 h 208"/>
                  <a:gd name="T16" fmla="*/ 0 w 142"/>
                  <a:gd name="T17" fmla="*/ 1 h 208"/>
                  <a:gd name="T18" fmla="*/ 0 w 142"/>
                  <a:gd name="T19" fmla="*/ 1 h 208"/>
                  <a:gd name="T20" fmla="*/ 0 w 142"/>
                  <a:gd name="T21" fmla="*/ 1 h 208"/>
                  <a:gd name="T22" fmla="*/ 0 w 142"/>
                  <a:gd name="T23" fmla="*/ 1 h 208"/>
                  <a:gd name="T24" fmla="*/ 0 w 142"/>
                  <a:gd name="T25" fmla="*/ 1 h 208"/>
                  <a:gd name="T26" fmla="*/ 0 w 142"/>
                  <a:gd name="T27" fmla="*/ 1 h 208"/>
                  <a:gd name="T28" fmla="*/ 0 w 142"/>
                  <a:gd name="T29" fmla="*/ 1 h 208"/>
                  <a:gd name="T30" fmla="*/ 0 w 142"/>
                  <a:gd name="T31" fmla="*/ 1 h 208"/>
                  <a:gd name="T32" fmla="*/ 0 w 142"/>
                  <a:gd name="T33" fmla="*/ 1 h 208"/>
                  <a:gd name="T34" fmla="*/ 0 w 142"/>
                  <a:gd name="T35" fmla="*/ 1 h 208"/>
                  <a:gd name="T36" fmla="*/ 0 w 142"/>
                  <a:gd name="T37" fmla="*/ 1 h 208"/>
                  <a:gd name="T38" fmla="*/ 0 w 142"/>
                  <a:gd name="T39" fmla="*/ 1 h 208"/>
                  <a:gd name="T40" fmla="*/ 0 w 142"/>
                  <a:gd name="T41" fmla="*/ 1 h 208"/>
                  <a:gd name="T42" fmla="*/ 0 w 142"/>
                  <a:gd name="T43" fmla="*/ 1 h 208"/>
                  <a:gd name="T44" fmla="*/ 0 w 142"/>
                  <a:gd name="T45" fmla="*/ 1 h 208"/>
                  <a:gd name="T46" fmla="*/ 0 w 142"/>
                  <a:gd name="T47" fmla="*/ 1 h 208"/>
                  <a:gd name="T48" fmla="*/ 0 w 142"/>
                  <a:gd name="T49" fmla="*/ 1 h 208"/>
                  <a:gd name="T50" fmla="*/ 0 w 142"/>
                  <a:gd name="T51" fmla="*/ 1 h 208"/>
                  <a:gd name="T52" fmla="*/ 0 w 142"/>
                  <a:gd name="T53" fmla="*/ 1 h 208"/>
                  <a:gd name="T54" fmla="*/ 0 w 142"/>
                  <a:gd name="T55" fmla="*/ 1 h 208"/>
                  <a:gd name="T56" fmla="*/ 0 w 142"/>
                  <a:gd name="T57" fmla="*/ 1 h 208"/>
                  <a:gd name="T58" fmla="*/ 0 w 142"/>
                  <a:gd name="T59" fmla="*/ 1 h 208"/>
                  <a:gd name="T60" fmla="*/ 0 w 142"/>
                  <a:gd name="T61" fmla="*/ 1 h 208"/>
                  <a:gd name="T62" fmla="*/ 0 w 142"/>
                  <a:gd name="T63" fmla="*/ 1 h 208"/>
                  <a:gd name="T64" fmla="*/ 0 w 142"/>
                  <a:gd name="T65" fmla="*/ 1 h 208"/>
                  <a:gd name="T66" fmla="*/ 0 w 142"/>
                  <a:gd name="T67" fmla="*/ 0 h 208"/>
                  <a:gd name="T68" fmla="*/ 0 w 142"/>
                  <a:gd name="T69" fmla="*/ 1 h 208"/>
                  <a:gd name="T70" fmla="*/ 0 w 142"/>
                  <a:gd name="T71" fmla="*/ 1 h 208"/>
                  <a:gd name="T72" fmla="*/ 0 w 142"/>
                  <a:gd name="T73" fmla="*/ 1 h 208"/>
                  <a:gd name="T74" fmla="*/ 0 w 142"/>
                  <a:gd name="T75" fmla="*/ 1 h 208"/>
                  <a:gd name="T76" fmla="*/ 0 w 142"/>
                  <a:gd name="T77" fmla="*/ 1 h 208"/>
                  <a:gd name="T78" fmla="*/ 0 w 142"/>
                  <a:gd name="T79" fmla="*/ 1 h 208"/>
                  <a:gd name="T80" fmla="*/ 0 w 142"/>
                  <a:gd name="T81" fmla="*/ 1 h 20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2"/>
                  <a:gd name="T124" fmla="*/ 0 h 208"/>
                  <a:gd name="T125" fmla="*/ 142 w 142"/>
                  <a:gd name="T126" fmla="*/ 208 h 20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2" h="208">
                    <a:moveTo>
                      <a:pt x="0" y="114"/>
                    </a:moveTo>
                    <a:lnTo>
                      <a:pt x="0" y="131"/>
                    </a:lnTo>
                    <a:lnTo>
                      <a:pt x="6" y="147"/>
                    </a:lnTo>
                    <a:lnTo>
                      <a:pt x="16" y="162"/>
                    </a:lnTo>
                    <a:lnTo>
                      <a:pt x="30" y="175"/>
                    </a:lnTo>
                    <a:lnTo>
                      <a:pt x="48" y="186"/>
                    </a:lnTo>
                    <a:lnTo>
                      <a:pt x="68" y="196"/>
                    </a:lnTo>
                    <a:lnTo>
                      <a:pt x="91" y="203"/>
                    </a:lnTo>
                    <a:lnTo>
                      <a:pt x="114" y="207"/>
                    </a:lnTo>
                    <a:lnTo>
                      <a:pt x="122" y="208"/>
                    </a:lnTo>
                    <a:lnTo>
                      <a:pt x="129" y="206"/>
                    </a:lnTo>
                    <a:lnTo>
                      <a:pt x="135" y="203"/>
                    </a:lnTo>
                    <a:lnTo>
                      <a:pt x="138" y="199"/>
                    </a:lnTo>
                    <a:lnTo>
                      <a:pt x="138" y="194"/>
                    </a:lnTo>
                    <a:lnTo>
                      <a:pt x="136" y="189"/>
                    </a:lnTo>
                    <a:lnTo>
                      <a:pt x="132" y="185"/>
                    </a:lnTo>
                    <a:lnTo>
                      <a:pt x="125" y="183"/>
                    </a:lnTo>
                    <a:lnTo>
                      <a:pt x="101" y="177"/>
                    </a:lnTo>
                    <a:lnTo>
                      <a:pt x="80" y="169"/>
                    </a:lnTo>
                    <a:lnTo>
                      <a:pt x="62" y="158"/>
                    </a:lnTo>
                    <a:lnTo>
                      <a:pt x="49" y="146"/>
                    </a:lnTo>
                    <a:lnTo>
                      <a:pt x="40" y="131"/>
                    </a:lnTo>
                    <a:lnTo>
                      <a:pt x="36" y="115"/>
                    </a:lnTo>
                    <a:lnTo>
                      <a:pt x="36" y="97"/>
                    </a:lnTo>
                    <a:lnTo>
                      <a:pt x="43" y="79"/>
                    </a:lnTo>
                    <a:lnTo>
                      <a:pt x="52" y="66"/>
                    </a:lnTo>
                    <a:lnTo>
                      <a:pt x="64" y="54"/>
                    </a:lnTo>
                    <a:lnTo>
                      <a:pt x="77" y="43"/>
                    </a:lnTo>
                    <a:lnTo>
                      <a:pt x="91" y="33"/>
                    </a:lnTo>
                    <a:lnTo>
                      <a:pt x="104" y="24"/>
                    </a:lnTo>
                    <a:lnTo>
                      <a:pt x="119" y="16"/>
                    </a:lnTo>
                    <a:lnTo>
                      <a:pt x="132" y="8"/>
                    </a:lnTo>
                    <a:lnTo>
                      <a:pt x="142" y="1"/>
                    </a:lnTo>
                    <a:lnTo>
                      <a:pt x="132" y="0"/>
                    </a:lnTo>
                    <a:lnTo>
                      <a:pt x="116" y="5"/>
                    </a:lnTo>
                    <a:lnTo>
                      <a:pt x="94" y="16"/>
                    </a:lnTo>
                    <a:lnTo>
                      <a:pt x="69" y="31"/>
                    </a:lnTo>
                    <a:lnTo>
                      <a:pt x="46" y="50"/>
                    </a:lnTo>
                    <a:lnTo>
                      <a:pt x="24" y="70"/>
                    </a:lnTo>
                    <a:lnTo>
                      <a:pt x="9" y="92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35" name="Freeform 40"/>
              <p:cNvSpPr/>
              <p:nvPr/>
            </p:nvSpPr>
            <p:spPr bwMode="auto">
              <a:xfrm>
                <a:off x="1515" y="2198"/>
                <a:ext cx="101" cy="136"/>
              </a:xfrm>
              <a:custGeom>
                <a:avLst/>
                <a:gdLst>
                  <a:gd name="T0" fmla="*/ 0 w 304"/>
                  <a:gd name="T1" fmla="*/ 1 h 272"/>
                  <a:gd name="T2" fmla="*/ 0 w 304"/>
                  <a:gd name="T3" fmla="*/ 1 h 272"/>
                  <a:gd name="T4" fmla="*/ 0 w 304"/>
                  <a:gd name="T5" fmla="*/ 1 h 272"/>
                  <a:gd name="T6" fmla="*/ 0 w 304"/>
                  <a:gd name="T7" fmla="*/ 1 h 272"/>
                  <a:gd name="T8" fmla="*/ 0 w 304"/>
                  <a:gd name="T9" fmla="*/ 1 h 272"/>
                  <a:gd name="T10" fmla="*/ 0 w 304"/>
                  <a:gd name="T11" fmla="*/ 1 h 272"/>
                  <a:gd name="T12" fmla="*/ 0 w 304"/>
                  <a:gd name="T13" fmla="*/ 1 h 272"/>
                  <a:gd name="T14" fmla="*/ 0 w 304"/>
                  <a:gd name="T15" fmla="*/ 1 h 272"/>
                  <a:gd name="T16" fmla="*/ 0 w 304"/>
                  <a:gd name="T17" fmla="*/ 1 h 272"/>
                  <a:gd name="T18" fmla="*/ 0 w 304"/>
                  <a:gd name="T19" fmla="*/ 1 h 272"/>
                  <a:gd name="T20" fmla="*/ 0 w 304"/>
                  <a:gd name="T21" fmla="*/ 1 h 272"/>
                  <a:gd name="T22" fmla="*/ 0 w 304"/>
                  <a:gd name="T23" fmla="*/ 1 h 272"/>
                  <a:gd name="T24" fmla="*/ 0 w 304"/>
                  <a:gd name="T25" fmla="*/ 1 h 272"/>
                  <a:gd name="T26" fmla="*/ 0 w 304"/>
                  <a:gd name="T27" fmla="*/ 1 h 272"/>
                  <a:gd name="T28" fmla="*/ 0 w 304"/>
                  <a:gd name="T29" fmla="*/ 1 h 272"/>
                  <a:gd name="T30" fmla="*/ 0 w 304"/>
                  <a:gd name="T31" fmla="*/ 1 h 272"/>
                  <a:gd name="T32" fmla="*/ 0 w 304"/>
                  <a:gd name="T33" fmla="*/ 1 h 272"/>
                  <a:gd name="T34" fmla="*/ 0 w 304"/>
                  <a:gd name="T35" fmla="*/ 1 h 272"/>
                  <a:gd name="T36" fmla="*/ 0 w 304"/>
                  <a:gd name="T37" fmla="*/ 1 h 272"/>
                  <a:gd name="T38" fmla="*/ 0 w 304"/>
                  <a:gd name="T39" fmla="*/ 1 h 272"/>
                  <a:gd name="T40" fmla="*/ 0 w 304"/>
                  <a:gd name="T41" fmla="*/ 1 h 272"/>
                  <a:gd name="T42" fmla="*/ 0 w 304"/>
                  <a:gd name="T43" fmla="*/ 1 h 272"/>
                  <a:gd name="T44" fmla="*/ 0 w 304"/>
                  <a:gd name="T45" fmla="*/ 1 h 272"/>
                  <a:gd name="T46" fmla="*/ 0 w 304"/>
                  <a:gd name="T47" fmla="*/ 1 h 272"/>
                  <a:gd name="T48" fmla="*/ 0 w 304"/>
                  <a:gd name="T49" fmla="*/ 1 h 272"/>
                  <a:gd name="T50" fmla="*/ 0 w 304"/>
                  <a:gd name="T51" fmla="*/ 1 h 272"/>
                  <a:gd name="T52" fmla="*/ 0 w 304"/>
                  <a:gd name="T53" fmla="*/ 1 h 272"/>
                  <a:gd name="T54" fmla="*/ 0 w 304"/>
                  <a:gd name="T55" fmla="*/ 1 h 272"/>
                  <a:gd name="T56" fmla="*/ 0 w 304"/>
                  <a:gd name="T57" fmla="*/ 1 h 272"/>
                  <a:gd name="T58" fmla="*/ 0 w 304"/>
                  <a:gd name="T59" fmla="*/ 1 h 272"/>
                  <a:gd name="T60" fmla="*/ 0 w 304"/>
                  <a:gd name="T61" fmla="*/ 1 h 272"/>
                  <a:gd name="T62" fmla="*/ 0 w 304"/>
                  <a:gd name="T63" fmla="*/ 1 h 272"/>
                  <a:gd name="T64" fmla="*/ 0 w 304"/>
                  <a:gd name="T65" fmla="*/ 1 h 272"/>
                  <a:gd name="T66" fmla="*/ 0 w 304"/>
                  <a:gd name="T67" fmla="*/ 1 h 272"/>
                  <a:gd name="T68" fmla="*/ 0 w 304"/>
                  <a:gd name="T69" fmla="*/ 1 h 272"/>
                  <a:gd name="T70" fmla="*/ 0 w 304"/>
                  <a:gd name="T71" fmla="*/ 1 h 272"/>
                  <a:gd name="T72" fmla="*/ 0 w 304"/>
                  <a:gd name="T73" fmla="*/ 1 h 272"/>
                  <a:gd name="T74" fmla="*/ 0 w 304"/>
                  <a:gd name="T75" fmla="*/ 1 h 27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4"/>
                  <a:gd name="T115" fmla="*/ 0 h 272"/>
                  <a:gd name="T116" fmla="*/ 304 w 304"/>
                  <a:gd name="T117" fmla="*/ 272 h 27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4" h="272">
                    <a:moveTo>
                      <a:pt x="246" y="102"/>
                    </a:moveTo>
                    <a:lnTo>
                      <a:pt x="257" y="109"/>
                    </a:lnTo>
                    <a:lnTo>
                      <a:pt x="265" y="117"/>
                    </a:lnTo>
                    <a:lnTo>
                      <a:pt x="271" y="126"/>
                    </a:lnTo>
                    <a:lnTo>
                      <a:pt x="277" y="135"/>
                    </a:lnTo>
                    <a:lnTo>
                      <a:pt x="278" y="144"/>
                    </a:lnTo>
                    <a:lnTo>
                      <a:pt x="278" y="154"/>
                    </a:lnTo>
                    <a:lnTo>
                      <a:pt x="274" y="164"/>
                    </a:lnTo>
                    <a:lnTo>
                      <a:pt x="268" y="173"/>
                    </a:lnTo>
                    <a:lnTo>
                      <a:pt x="258" y="183"/>
                    </a:lnTo>
                    <a:lnTo>
                      <a:pt x="246" y="192"/>
                    </a:lnTo>
                    <a:lnTo>
                      <a:pt x="233" y="200"/>
                    </a:lnTo>
                    <a:lnTo>
                      <a:pt x="219" y="208"/>
                    </a:lnTo>
                    <a:lnTo>
                      <a:pt x="206" y="215"/>
                    </a:lnTo>
                    <a:lnTo>
                      <a:pt x="191" y="224"/>
                    </a:lnTo>
                    <a:lnTo>
                      <a:pt x="177" y="232"/>
                    </a:lnTo>
                    <a:lnTo>
                      <a:pt x="164" y="241"/>
                    </a:lnTo>
                    <a:lnTo>
                      <a:pt x="159" y="244"/>
                    </a:lnTo>
                    <a:lnTo>
                      <a:pt x="157" y="248"/>
                    </a:lnTo>
                    <a:lnTo>
                      <a:pt x="154" y="252"/>
                    </a:lnTo>
                    <a:lnTo>
                      <a:pt x="151" y="256"/>
                    </a:lnTo>
                    <a:lnTo>
                      <a:pt x="149" y="260"/>
                    </a:lnTo>
                    <a:lnTo>
                      <a:pt x="149" y="264"/>
                    </a:lnTo>
                    <a:lnTo>
                      <a:pt x="151" y="268"/>
                    </a:lnTo>
                    <a:lnTo>
                      <a:pt x="155" y="271"/>
                    </a:lnTo>
                    <a:lnTo>
                      <a:pt x="161" y="272"/>
                    </a:lnTo>
                    <a:lnTo>
                      <a:pt x="167" y="272"/>
                    </a:lnTo>
                    <a:lnTo>
                      <a:pt x="172" y="271"/>
                    </a:lnTo>
                    <a:lnTo>
                      <a:pt x="177" y="268"/>
                    </a:lnTo>
                    <a:lnTo>
                      <a:pt x="191" y="257"/>
                    </a:lnTo>
                    <a:lnTo>
                      <a:pt x="207" y="246"/>
                    </a:lnTo>
                    <a:lnTo>
                      <a:pt x="223" y="236"/>
                    </a:lnTo>
                    <a:lnTo>
                      <a:pt x="241" y="226"/>
                    </a:lnTo>
                    <a:lnTo>
                      <a:pt x="257" y="215"/>
                    </a:lnTo>
                    <a:lnTo>
                      <a:pt x="271" y="204"/>
                    </a:lnTo>
                    <a:lnTo>
                      <a:pt x="286" y="192"/>
                    </a:lnTo>
                    <a:lnTo>
                      <a:pt x="296" y="179"/>
                    </a:lnTo>
                    <a:lnTo>
                      <a:pt x="303" y="164"/>
                    </a:lnTo>
                    <a:lnTo>
                      <a:pt x="304" y="149"/>
                    </a:lnTo>
                    <a:lnTo>
                      <a:pt x="300" y="134"/>
                    </a:lnTo>
                    <a:lnTo>
                      <a:pt x="293" y="120"/>
                    </a:lnTo>
                    <a:lnTo>
                      <a:pt x="281" y="106"/>
                    </a:lnTo>
                    <a:lnTo>
                      <a:pt x="267" y="94"/>
                    </a:lnTo>
                    <a:lnTo>
                      <a:pt x="249" y="83"/>
                    </a:lnTo>
                    <a:lnTo>
                      <a:pt x="232" y="73"/>
                    </a:lnTo>
                    <a:lnTo>
                      <a:pt x="219" y="65"/>
                    </a:lnTo>
                    <a:lnTo>
                      <a:pt x="204" y="59"/>
                    </a:lnTo>
                    <a:lnTo>
                      <a:pt x="188" y="52"/>
                    </a:lnTo>
                    <a:lnTo>
                      <a:pt x="172" y="45"/>
                    </a:lnTo>
                    <a:lnTo>
                      <a:pt x="157" y="38"/>
                    </a:lnTo>
                    <a:lnTo>
                      <a:pt x="139" y="31"/>
                    </a:lnTo>
                    <a:lnTo>
                      <a:pt x="122" y="25"/>
                    </a:lnTo>
                    <a:lnTo>
                      <a:pt x="106" y="19"/>
                    </a:lnTo>
                    <a:lnTo>
                      <a:pt x="90" y="14"/>
                    </a:lnTo>
                    <a:lnTo>
                      <a:pt x="74" y="9"/>
                    </a:lnTo>
                    <a:lnTo>
                      <a:pt x="58" y="6"/>
                    </a:lnTo>
                    <a:lnTo>
                      <a:pt x="43" y="3"/>
                    </a:lnTo>
                    <a:lnTo>
                      <a:pt x="30" y="1"/>
                    </a:lnTo>
                    <a:lnTo>
                      <a:pt x="19" y="0"/>
                    </a:lnTo>
                    <a:lnTo>
                      <a:pt x="9" y="1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2" y="8"/>
                    </a:lnTo>
                    <a:lnTo>
                      <a:pt x="35" y="12"/>
                    </a:lnTo>
                    <a:lnTo>
                      <a:pt x="48" y="16"/>
                    </a:lnTo>
                    <a:lnTo>
                      <a:pt x="64" y="21"/>
                    </a:lnTo>
                    <a:lnTo>
                      <a:pt x="80" y="26"/>
                    </a:lnTo>
                    <a:lnTo>
                      <a:pt x="97" y="32"/>
                    </a:lnTo>
                    <a:lnTo>
                      <a:pt x="114" y="38"/>
                    </a:lnTo>
                    <a:lnTo>
                      <a:pt x="132" y="45"/>
                    </a:lnTo>
                    <a:lnTo>
                      <a:pt x="149" y="52"/>
                    </a:lnTo>
                    <a:lnTo>
                      <a:pt x="167" y="60"/>
                    </a:lnTo>
                    <a:lnTo>
                      <a:pt x="184" y="69"/>
                    </a:lnTo>
                    <a:lnTo>
                      <a:pt x="201" y="77"/>
                    </a:lnTo>
                    <a:lnTo>
                      <a:pt x="217" y="85"/>
                    </a:lnTo>
                    <a:lnTo>
                      <a:pt x="232" y="93"/>
                    </a:lnTo>
                    <a:lnTo>
                      <a:pt x="246" y="10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36" name="Freeform 41"/>
              <p:cNvSpPr/>
              <p:nvPr/>
            </p:nvSpPr>
            <p:spPr bwMode="auto">
              <a:xfrm>
                <a:off x="1403" y="2357"/>
                <a:ext cx="34" cy="82"/>
              </a:xfrm>
              <a:custGeom>
                <a:avLst/>
                <a:gdLst>
                  <a:gd name="T0" fmla="*/ 0 w 103"/>
                  <a:gd name="T1" fmla="*/ 1 h 164"/>
                  <a:gd name="T2" fmla="*/ 0 w 103"/>
                  <a:gd name="T3" fmla="*/ 1 h 164"/>
                  <a:gd name="T4" fmla="*/ 0 w 103"/>
                  <a:gd name="T5" fmla="*/ 1 h 164"/>
                  <a:gd name="T6" fmla="*/ 0 w 103"/>
                  <a:gd name="T7" fmla="*/ 1 h 164"/>
                  <a:gd name="T8" fmla="*/ 0 w 103"/>
                  <a:gd name="T9" fmla="*/ 0 h 164"/>
                  <a:gd name="T10" fmla="*/ 0 w 103"/>
                  <a:gd name="T11" fmla="*/ 1 h 164"/>
                  <a:gd name="T12" fmla="*/ 0 w 103"/>
                  <a:gd name="T13" fmla="*/ 1 h 164"/>
                  <a:gd name="T14" fmla="*/ 0 w 103"/>
                  <a:gd name="T15" fmla="*/ 1 h 164"/>
                  <a:gd name="T16" fmla="*/ 0 w 103"/>
                  <a:gd name="T17" fmla="*/ 1 h 164"/>
                  <a:gd name="T18" fmla="*/ 0 w 103"/>
                  <a:gd name="T19" fmla="*/ 1 h 164"/>
                  <a:gd name="T20" fmla="*/ 0 w 103"/>
                  <a:gd name="T21" fmla="*/ 1 h 164"/>
                  <a:gd name="T22" fmla="*/ 0 w 103"/>
                  <a:gd name="T23" fmla="*/ 1 h 164"/>
                  <a:gd name="T24" fmla="*/ 0 w 103"/>
                  <a:gd name="T25" fmla="*/ 1 h 164"/>
                  <a:gd name="T26" fmla="*/ 0 w 103"/>
                  <a:gd name="T27" fmla="*/ 1 h 164"/>
                  <a:gd name="T28" fmla="*/ 0 w 103"/>
                  <a:gd name="T29" fmla="*/ 1 h 164"/>
                  <a:gd name="T30" fmla="*/ 0 w 103"/>
                  <a:gd name="T31" fmla="*/ 1 h 164"/>
                  <a:gd name="T32" fmla="*/ 0 w 103"/>
                  <a:gd name="T33" fmla="*/ 1 h 164"/>
                  <a:gd name="T34" fmla="*/ 0 w 103"/>
                  <a:gd name="T35" fmla="*/ 1 h 164"/>
                  <a:gd name="T36" fmla="*/ 0 w 103"/>
                  <a:gd name="T37" fmla="*/ 1 h 164"/>
                  <a:gd name="T38" fmla="*/ 0 w 103"/>
                  <a:gd name="T39" fmla="*/ 1 h 164"/>
                  <a:gd name="T40" fmla="*/ 0 w 103"/>
                  <a:gd name="T41" fmla="*/ 1 h 164"/>
                  <a:gd name="T42" fmla="*/ 0 w 103"/>
                  <a:gd name="T43" fmla="*/ 1 h 164"/>
                  <a:gd name="T44" fmla="*/ 0 w 103"/>
                  <a:gd name="T45" fmla="*/ 1 h 164"/>
                  <a:gd name="T46" fmla="*/ 0 w 103"/>
                  <a:gd name="T47" fmla="*/ 1 h 164"/>
                  <a:gd name="T48" fmla="*/ 0 w 103"/>
                  <a:gd name="T49" fmla="*/ 1 h 16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3"/>
                  <a:gd name="T76" fmla="*/ 0 h 164"/>
                  <a:gd name="T77" fmla="*/ 103 w 103"/>
                  <a:gd name="T78" fmla="*/ 164 h 16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3" h="164">
                    <a:moveTo>
                      <a:pt x="39" y="12"/>
                    </a:moveTo>
                    <a:lnTo>
                      <a:pt x="37" y="7"/>
                    </a:lnTo>
                    <a:lnTo>
                      <a:pt x="32" y="3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5" y="5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8" y="37"/>
                    </a:lnTo>
                    <a:lnTo>
                      <a:pt x="19" y="63"/>
                    </a:lnTo>
                    <a:lnTo>
                      <a:pt x="34" y="88"/>
                    </a:lnTo>
                    <a:lnTo>
                      <a:pt x="51" y="112"/>
                    </a:lnTo>
                    <a:lnTo>
                      <a:pt x="68" y="133"/>
                    </a:lnTo>
                    <a:lnTo>
                      <a:pt x="84" y="150"/>
                    </a:lnTo>
                    <a:lnTo>
                      <a:pt x="96" y="161"/>
                    </a:lnTo>
                    <a:lnTo>
                      <a:pt x="103" y="164"/>
                    </a:lnTo>
                    <a:lnTo>
                      <a:pt x="100" y="153"/>
                    </a:lnTo>
                    <a:lnTo>
                      <a:pt x="93" y="139"/>
                    </a:lnTo>
                    <a:lnTo>
                      <a:pt x="84" y="121"/>
                    </a:lnTo>
                    <a:lnTo>
                      <a:pt x="74" y="100"/>
                    </a:lnTo>
                    <a:lnTo>
                      <a:pt x="64" y="78"/>
                    </a:lnTo>
                    <a:lnTo>
                      <a:pt x="54" y="55"/>
                    </a:lnTo>
                    <a:lnTo>
                      <a:pt x="45" y="33"/>
                    </a:lnTo>
                    <a:lnTo>
                      <a:pt x="3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37" name="Freeform 42"/>
              <p:cNvSpPr/>
              <p:nvPr/>
            </p:nvSpPr>
            <p:spPr bwMode="auto">
              <a:xfrm>
                <a:off x="1388" y="2313"/>
                <a:ext cx="18" cy="42"/>
              </a:xfrm>
              <a:custGeom>
                <a:avLst/>
                <a:gdLst>
                  <a:gd name="T0" fmla="*/ 0 w 54"/>
                  <a:gd name="T1" fmla="*/ 1 h 82"/>
                  <a:gd name="T2" fmla="*/ 0 w 54"/>
                  <a:gd name="T3" fmla="*/ 1 h 82"/>
                  <a:gd name="T4" fmla="*/ 0 w 54"/>
                  <a:gd name="T5" fmla="*/ 1 h 82"/>
                  <a:gd name="T6" fmla="*/ 0 w 54"/>
                  <a:gd name="T7" fmla="*/ 0 h 82"/>
                  <a:gd name="T8" fmla="*/ 0 w 54"/>
                  <a:gd name="T9" fmla="*/ 0 h 82"/>
                  <a:gd name="T10" fmla="*/ 0 w 54"/>
                  <a:gd name="T11" fmla="*/ 1 h 82"/>
                  <a:gd name="T12" fmla="*/ 0 w 54"/>
                  <a:gd name="T13" fmla="*/ 1 h 82"/>
                  <a:gd name="T14" fmla="*/ 0 w 54"/>
                  <a:gd name="T15" fmla="*/ 1 h 82"/>
                  <a:gd name="T16" fmla="*/ 0 w 54"/>
                  <a:gd name="T17" fmla="*/ 1 h 82"/>
                  <a:gd name="T18" fmla="*/ 0 w 54"/>
                  <a:gd name="T19" fmla="*/ 1 h 82"/>
                  <a:gd name="T20" fmla="*/ 0 w 54"/>
                  <a:gd name="T21" fmla="*/ 1 h 82"/>
                  <a:gd name="T22" fmla="*/ 0 w 54"/>
                  <a:gd name="T23" fmla="*/ 1 h 82"/>
                  <a:gd name="T24" fmla="*/ 0 w 54"/>
                  <a:gd name="T25" fmla="*/ 1 h 82"/>
                  <a:gd name="T26" fmla="*/ 0 w 54"/>
                  <a:gd name="T27" fmla="*/ 1 h 82"/>
                  <a:gd name="T28" fmla="*/ 0 w 54"/>
                  <a:gd name="T29" fmla="*/ 1 h 82"/>
                  <a:gd name="T30" fmla="*/ 0 w 54"/>
                  <a:gd name="T31" fmla="*/ 1 h 82"/>
                  <a:gd name="T32" fmla="*/ 0 w 54"/>
                  <a:gd name="T33" fmla="*/ 1 h 82"/>
                  <a:gd name="T34" fmla="*/ 0 w 54"/>
                  <a:gd name="T35" fmla="*/ 1 h 82"/>
                  <a:gd name="T36" fmla="*/ 0 w 54"/>
                  <a:gd name="T37" fmla="*/ 1 h 82"/>
                  <a:gd name="T38" fmla="*/ 0 w 54"/>
                  <a:gd name="T39" fmla="*/ 1 h 82"/>
                  <a:gd name="T40" fmla="*/ 0 w 54"/>
                  <a:gd name="T41" fmla="*/ 1 h 8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4"/>
                  <a:gd name="T64" fmla="*/ 0 h 82"/>
                  <a:gd name="T65" fmla="*/ 54 w 54"/>
                  <a:gd name="T66" fmla="*/ 82 h 8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4" h="82">
                    <a:moveTo>
                      <a:pt x="28" y="9"/>
                    </a:moveTo>
                    <a:lnTo>
                      <a:pt x="26" y="5"/>
                    </a:lnTo>
                    <a:lnTo>
                      <a:pt x="22" y="2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8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21"/>
                    </a:lnTo>
                    <a:lnTo>
                      <a:pt x="5" y="33"/>
                    </a:lnTo>
                    <a:lnTo>
                      <a:pt x="10" y="45"/>
                    </a:lnTo>
                    <a:lnTo>
                      <a:pt x="18" y="57"/>
                    </a:lnTo>
                    <a:lnTo>
                      <a:pt x="26" y="68"/>
                    </a:lnTo>
                    <a:lnTo>
                      <a:pt x="35" y="76"/>
                    </a:lnTo>
                    <a:lnTo>
                      <a:pt x="45" y="81"/>
                    </a:lnTo>
                    <a:lnTo>
                      <a:pt x="53" y="82"/>
                    </a:lnTo>
                    <a:lnTo>
                      <a:pt x="54" y="66"/>
                    </a:lnTo>
                    <a:lnTo>
                      <a:pt x="47" y="47"/>
                    </a:lnTo>
                    <a:lnTo>
                      <a:pt x="38" y="28"/>
                    </a:lnTo>
                    <a:lnTo>
                      <a:pt x="28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38" name="Freeform 43"/>
              <p:cNvSpPr/>
              <p:nvPr/>
            </p:nvSpPr>
            <p:spPr bwMode="auto">
              <a:xfrm>
                <a:off x="1373" y="2283"/>
                <a:ext cx="16" cy="24"/>
              </a:xfrm>
              <a:custGeom>
                <a:avLst/>
                <a:gdLst>
                  <a:gd name="T0" fmla="*/ 0 w 46"/>
                  <a:gd name="T1" fmla="*/ 1 h 47"/>
                  <a:gd name="T2" fmla="*/ 0 w 46"/>
                  <a:gd name="T3" fmla="*/ 1 h 47"/>
                  <a:gd name="T4" fmla="*/ 0 w 46"/>
                  <a:gd name="T5" fmla="*/ 1 h 47"/>
                  <a:gd name="T6" fmla="*/ 0 w 46"/>
                  <a:gd name="T7" fmla="*/ 1 h 47"/>
                  <a:gd name="T8" fmla="*/ 0 w 46"/>
                  <a:gd name="T9" fmla="*/ 1 h 47"/>
                  <a:gd name="T10" fmla="*/ 0 w 46"/>
                  <a:gd name="T11" fmla="*/ 1 h 47"/>
                  <a:gd name="T12" fmla="*/ 0 w 46"/>
                  <a:gd name="T13" fmla="*/ 1 h 47"/>
                  <a:gd name="T14" fmla="*/ 0 w 46"/>
                  <a:gd name="T15" fmla="*/ 0 h 47"/>
                  <a:gd name="T16" fmla="*/ 0 w 46"/>
                  <a:gd name="T17" fmla="*/ 0 h 47"/>
                  <a:gd name="T18" fmla="*/ 0 w 46"/>
                  <a:gd name="T19" fmla="*/ 1 h 47"/>
                  <a:gd name="T20" fmla="*/ 0 w 46"/>
                  <a:gd name="T21" fmla="*/ 1 h 47"/>
                  <a:gd name="T22" fmla="*/ 0 w 46"/>
                  <a:gd name="T23" fmla="*/ 1 h 47"/>
                  <a:gd name="T24" fmla="*/ 0 w 46"/>
                  <a:gd name="T25" fmla="*/ 1 h 47"/>
                  <a:gd name="T26" fmla="*/ 0 w 46"/>
                  <a:gd name="T27" fmla="*/ 1 h 47"/>
                  <a:gd name="T28" fmla="*/ 0 w 46"/>
                  <a:gd name="T29" fmla="*/ 1 h 47"/>
                  <a:gd name="T30" fmla="*/ 0 w 46"/>
                  <a:gd name="T31" fmla="*/ 1 h 47"/>
                  <a:gd name="T32" fmla="*/ 0 w 46"/>
                  <a:gd name="T33" fmla="*/ 1 h 47"/>
                  <a:gd name="T34" fmla="*/ 0 w 46"/>
                  <a:gd name="T35" fmla="*/ 1 h 47"/>
                  <a:gd name="T36" fmla="*/ 0 w 46"/>
                  <a:gd name="T37" fmla="*/ 1 h 47"/>
                  <a:gd name="T38" fmla="*/ 0 w 46"/>
                  <a:gd name="T39" fmla="*/ 1 h 47"/>
                  <a:gd name="T40" fmla="*/ 0 w 46"/>
                  <a:gd name="T41" fmla="*/ 1 h 47"/>
                  <a:gd name="T42" fmla="*/ 0 w 46"/>
                  <a:gd name="T43" fmla="*/ 1 h 47"/>
                  <a:gd name="T44" fmla="*/ 0 w 46"/>
                  <a:gd name="T45" fmla="*/ 1 h 47"/>
                  <a:gd name="T46" fmla="*/ 0 w 46"/>
                  <a:gd name="T47" fmla="*/ 1 h 47"/>
                  <a:gd name="T48" fmla="*/ 0 w 46"/>
                  <a:gd name="T49" fmla="*/ 1 h 4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6"/>
                  <a:gd name="T76" fmla="*/ 0 h 47"/>
                  <a:gd name="T77" fmla="*/ 46 w 46"/>
                  <a:gd name="T78" fmla="*/ 47 h 4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6" h="47">
                    <a:moveTo>
                      <a:pt x="24" y="6"/>
                    </a:moveTo>
                    <a:lnTo>
                      <a:pt x="24" y="7"/>
                    </a:lnTo>
                    <a:lnTo>
                      <a:pt x="23" y="4"/>
                    </a:lnTo>
                    <a:lnTo>
                      <a:pt x="19" y="1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21"/>
                    </a:lnTo>
                    <a:lnTo>
                      <a:pt x="10" y="28"/>
                    </a:lnTo>
                    <a:lnTo>
                      <a:pt x="17" y="34"/>
                    </a:lnTo>
                    <a:lnTo>
                      <a:pt x="24" y="40"/>
                    </a:lnTo>
                    <a:lnTo>
                      <a:pt x="33" y="44"/>
                    </a:lnTo>
                    <a:lnTo>
                      <a:pt x="40" y="47"/>
                    </a:lnTo>
                    <a:lnTo>
                      <a:pt x="46" y="47"/>
                    </a:lnTo>
                    <a:lnTo>
                      <a:pt x="45" y="37"/>
                    </a:lnTo>
                    <a:lnTo>
                      <a:pt x="39" y="25"/>
                    </a:lnTo>
                    <a:lnTo>
                      <a:pt x="30" y="14"/>
                    </a:lnTo>
                    <a:lnTo>
                      <a:pt x="2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39" name="Freeform 44"/>
              <p:cNvSpPr/>
              <p:nvPr/>
            </p:nvSpPr>
            <p:spPr bwMode="auto">
              <a:xfrm>
                <a:off x="1360" y="2263"/>
                <a:ext cx="21" cy="16"/>
              </a:xfrm>
              <a:custGeom>
                <a:avLst/>
                <a:gdLst>
                  <a:gd name="T0" fmla="*/ 0 w 63"/>
                  <a:gd name="T1" fmla="*/ 1 h 31"/>
                  <a:gd name="T2" fmla="*/ 0 w 63"/>
                  <a:gd name="T3" fmla="*/ 1 h 31"/>
                  <a:gd name="T4" fmla="*/ 0 w 63"/>
                  <a:gd name="T5" fmla="*/ 1 h 31"/>
                  <a:gd name="T6" fmla="*/ 0 w 63"/>
                  <a:gd name="T7" fmla="*/ 1 h 31"/>
                  <a:gd name="T8" fmla="*/ 0 w 63"/>
                  <a:gd name="T9" fmla="*/ 1 h 31"/>
                  <a:gd name="T10" fmla="*/ 0 w 63"/>
                  <a:gd name="T11" fmla="*/ 1 h 31"/>
                  <a:gd name="T12" fmla="*/ 0 w 63"/>
                  <a:gd name="T13" fmla="*/ 1 h 31"/>
                  <a:gd name="T14" fmla="*/ 0 w 63"/>
                  <a:gd name="T15" fmla="*/ 0 h 31"/>
                  <a:gd name="T16" fmla="*/ 0 w 63"/>
                  <a:gd name="T17" fmla="*/ 0 h 31"/>
                  <a:gd name="T18" fmla="*/ 0 w 63"/>
                  <a:gd name="T19" fmla="*/ 0 h 31"/>
                  <a:gd name="T20" fmla="*/ 0 w 63"/>
                  <a:gd name="T21" fmla="*/ 1 h 31"/>
                  <a:gd name="T22" fmla="*/ 0 w 63"/>
                  <a:gd name="T23" fmla="*/ 1 h 31"/>
                  <a:gd name="T24" fmla="*/ 0 w 63"/>
                  <a:gd name="T25" fmla="*/ 1 h 31"/>
                  <a:gd name="T26" fmla="*/ 0 w 63"/>
                  <a:gd name="T27" fmla="*/ 1 h 31"/>
                  <a:gd name="T28" fmla="*/ 0 w 63"/>
                  <a:gd name="T29" fmla="*/ 1 h 31"/>
                  <a:gd name="T30" fmla="*/ 0 w 63"/>
                  <a:gd name="T31" fmla="*/ 1 h 31"/>
                  <a:gd name="T32" fmla="*/ 0 w 63"/>
                  <a:gd name="T33" fmla="*/ 1 h 31"/>
                  <a:gd name="T34" fmla="*/ 0 w 63"/>
                  <a:gd name="T35" fmla="*/ 1 h 31"/>
                  <a:gd name="T36" fmla="*/ 0 w 63"/>
                  <a:gd name="T37" fmla="*/ 1 h 31"/>
                  <a:gd name="T38" fmla="*/ 0 w 63"/>
                  <a:gd name="T39" fmla="*/ 1 h 31"/>
                  <a:gd name="T40" fmla="*/ 0 w 63"/>
                  <a:gd name="T41" fmla="*/ 1 h 31"/>
                  <a:gd name="T42" fmla="*/ 0 w 63"/>
                  <a:gd name="T43" fmla="*/ 1 h 31"/>
                  <a:gd name="T44" fmla="*/ 0 w 63"/>
                  <a:gd name="T45" fmla="*/ 1 h 31"/>
                  <a:gd name="T46" fmla="*/ 0 w 63"/>
                  <a:gd name="T47" fmla="*/ 1 h 31"/>
                  <a:gd name="T48" fmla="*/ 0 w 63"/>
                  <a:gd name="T49" fmla="*/ 1 h 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31"/>
                  <a:gd name="T77" fmla="*/ 63 w 63"/>
                  <a:gd name="T78" fmla="*/ 31 h 3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31">
                    <a:moveTo>
                      <a:pt x="50" y="23"/>
                    </a:moveTo>
                    <a:lnTo>
                      <a:pt x="56" y="21"/>
                    </a:lnTo>
                    <a:lnTo>
                      <a:pt x="62" y="18"/>
                    </a:lnTo>
                    <a:lnTo>
                      <a:pt x="63" y="14"/>
                    </a:lnTo>
                    <a:lnTo>
                      <a:pt x="63" y="10"/>
                    </a:lnTo>
                    <a:lnTo>
                      <a:pt x="61" y="5"/>
                    </a:lnTo>
                    <a:lnTo>
                      <a:pt x="56" y="2"/>
                    </a:lnTo>
                    <a:lnTo>
                      <a:pt x="50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4" y="1"/>
                    </a:lnTo>
                    <a:lnTo>
                      <a:pt x="26" y="3"/>
                    </a:lnTo>
                    <a:lnTo>
                      <a:pt x="16" y="7"/>
                    </a:lnTo>
                    <a:lnTo>
                      <a:pt x="7" y="13"/>
                    </a:lnTo>
                    <a:lnTo>
                      <a:pt x="3" y="19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4" y="29"/>
                    </a:lnTo>
                    <a:lnTo>
                      <a:pt x="10" y="31"/>
                    </a:lnTo>
                    <a:lnTo>
                      <a:pt x="16" y="31"/>
                    </a:lnTo>
                    <a:lnTo>
                      <a:pt x="21" y="31"/>
                    </a:lnTo>
                    <a:lnTo>
                      <a:pt x="29" y="29"/>
                    </a:lnTo>
                    <a:lnTo>
                      <a:pt x="36" y="28"/>
                    </a:lnTo>
                    <a:lnTo>
                      <a:pt x="43" y="26"/>
                    </a:lnTo>
                    <a:lnTo>
                      <a:pt x="5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40" name="Freeform 45"/>
              <p:cNvSpPr/>
              <p:nvPr/>
            </p:nvSpPr>
            <p:spPr bwMode="auto">
              <a:xfrm>
                <a:off x="1261" y="2237"/>
                <a:ext cx="81" cy="103"/>
              </a:xfrm>
              <a:custGeom>
                <a:avLst/>
                <a:gdLst>
                  <a:gd name="T0" fmla="*/ 0 w 245"/>
                  <a:gd name="T1" fmla="*/ 1 h 206"/>
                  <a:gd name="T2" fmla="*/ 0 w 245"/>
                  <a:gd name="T3" fmla="*/ 1 h 206"/>
                  <a:gd name="T4" fmla="*/ 0 w 245"/>
                  <a:gd name="T5" fmla="*/ 1 h 206"/>
                  <a:gd name="T6" fmla="*/ 0 w 245"/>
                  <a:gd name="T7" fmla="*/ 1 h 206"/>
                  <a:gd name="T8" fmla="*/ 0 w 245"/>
                  <a:gd name="T9" fmla="*/ 1 h 206"/>
                  <a:gd name="T10" fmla="*/ 0 w 245"/>
                  <a:gd name="T11" fmla="*/ 1 h 206"/>
                  <a:gd name="T12" fmla="*/ 0 w 245"/>
                  <a:gd name="T13" fmla="*/ 1 h 206"/>
                  <a:gd name="T14" fmla="*/ 0 w 245"/>
                  <a:gd name="T15" fmla="*/ 1 h 206"/>
                  <a:gd name="T16" fmla="*/ 0 w 245"/>
                  <a:gd name="T17" fmla="*/ 1 h 206"/>
                  <a:gd name="T18" fmla="*/ 0 w 245"/>
                  <a:gd name="T19" fmla="*/ 1 h 206"/>
                  <a:gd name="T20" fmla="*/ 0 w 245"/>
                  <a:gd name="T21" fmla="*/ 1 h 206"/>
                  <a:gd name="T22" fmla="*/ 0 w 245"/>
                  <a:gd name="T23" fmla="*/ 1 h 206"/>
                  <a:gd name="T24" fmla="*/ 0 w 245"/>
                  <a:gd name="T25" fmla="*/ 1 h 206"/>
                  <a:gd name="T26" fmla="*/ 0 w 245"/>
                  <a:gd name="T27" fmla="*/ 1 h 206"/>
                  <a:gd name="T28" fmla="*/ 0 w 245"/>
                  <a:gd name="T29" fmla="*/ 1 h 206"/>
                  <a:gd name="T30" fmla="*/ 0 w 245"/>
                  <a:gd name="T31" fmla="*/ 1 h 206"/>
                  <a:gd name="T32" fmla="*/ 0 w 245"/>
                  <a:gd name="T33" fmla="*/ 1 h 206"/>
                  <a:gd name="T34" fmla="*/ 0 w 245"/>
                  <a:gd name="T35" fmla="*/ 1 h 206"/>
                  <a:gd name="T36" fmla="*/ 0 w 245"/>
                  <a:gd name="T37" fmla="*/ 1 h 206"/>
                  <a:gd name="T38" fmla="*/ 0 w 245"/>
                  <a:gd name="T39" fmla="*/ 1 h 206"/>
                  <a:gd name="T40" fmla="*/ 0 w 245"/>
                  <a:gd name="T41" fmla="*/ 1 h 206"/>
                  <a:gd name="T42" fmla="*/ 0 w 245"/>
                  <a:gd name="T43" fmla="*/ 1 h 206"/>
                  <a:gd name="T44" fmla="*/ 0 w 245"/>
                  <a:gd name="T45" fmla="*/ 1 h 206"/>
                  <a:gd name="T46" fmla="*/ 0 w 245"/>
                  <a:gd name="T47" fmla="*/ 1 h 206"/>
                  <a:gd name="T48" fmla="*/ 0 w 245"/>
                  <a:gd name="T49" fmla="*/ 1 h 206"/>
                  <a:gd name="T50" fmla="*/ 0 w 245"/>
                  <a:gd name="T51" fmla="*/ 1 h 206"/>
                  <a:gd name="T52" fmla="*/ 0 w 245"/>
                  <a:gd name="T53" fmla="*/ 1 h 206"/>
                  <a:gd name="T54" fmla="*/ 0 w 245"/>
                  <a:gd name="T55" fmla="*/ 1 h 206"/>
                  <a:gd name="T56" fmla="*/ 0 w 245"/>
                  <a:gd name="T57" fmla="*/ 1 h 206"/>
                  <a:gd name="T58" fmla="*/ 0 w 245"/>
                  <a:gd name="T59" fmla="*/ 1 h 206"/>
                  <a:gd name="T60" fmla="*/ 0 w 245"/>
                  <a:gd name="T61" fmla="*/ 1 h 206"/>
                  <a:gd name="T62" fmla="*/ 0 w 245"/>
                  <a:gd name="T63" fmla="*/ 1 h 206"/>
                  <a:gd name="T64" fmla="*/ 0 w 245"/>
                  <a:gd name="T65" fmla="*/ 1 h 206"/>
                  <a:gd name="T66" fmla="*/ 0 w 245"/>
                  <a:gd name="T67" fmla="*/ 1 h 206"/>
                  <a:gd name="T68" fmla="*/ 0 w 245"/>
                  <a:gd name="T69" fmla="*/ 1 h 206"/>
                  <a:gd name="T70" fmla="*/ 0 w 245"/>
                  <a:gd name="T71" fmla="*/ 1 h 206"/>
                  <a:gd name="T72" fmla="*/ 0 w 245"/>
                  <a:gd name="T73" fmla="*/ 1 h 206"/>
                  <a:gd name="T74" fmla="*/ 0 w 245"/>
                  <a:gd name="T75" fmla="*/ 1 h 206"/>
                  <a:gd name="T76" fmla="*/ 0 w 245"/>
                  <a:gd name="T77" fmla="*/ 1 h 206"/>
                  <a:gd name="T78" fmla="*/ 0 w 245"/>
                  <a:gd name="T79" fmla="*/ 1 h 206"/>
                  <a:gd name="T80" fmla="*/ 0 w 245"/>
                  <a:gd name="T81" fmla="*/ 1 h 206"/>
                  <a:gd name="T82" fmla="*/ 0 w 245"/>
                  <a:gd name="T83" fmla="*/ 1 h 206"/>
                  <a:gd name="T84" fmla="*/ 0 w 245"/>
                  <a:gd name="T85" fmla="*/ 1 h 206"/>
                  <a:gd name="T86" fmla="*/ 0 w 245"/>
                  <a:gd name="T87" fmla="*/ 1 h 206"/>
                  <a:gd name="T88" fmla="*/ 0 w 245"/>
                  <a:gd name="T89" fmla="*/ 1 h 206"/>
                  <a:gd name="T90" fmla="*/ 0 w 245"/>
                  <a:gd name="T91" fmla="*/ 1 h 206"/>
                  <a:gd name="T92" fmla="*/ 0 w 245"/>
                  <a:gd name="T93" fmla="*/ 1 h 206"/>
                  <a:gd name="T94" fmla="*/ 0 w 245"/>
                  <a:gd name="T95" fmla="*/ 1 h 206"/>
                  <a:gd name="T96" fmla="*/ 0 w 245"/>
                  <a:gd name="T97" fmla="*/ 1 h 206"/>
                  <a:gd name="T98" fmla="*/ 0 w 245"/>
                  <a:gd name="T99" fmla="*/ 1 h 206"/>
                  <a:gd name="T100" fmla="*/ 0 w 245"/>
                  <a:gd name="T101" fmla="*/ 1 h 206"/>
                  <a:gd name="T102" fmla="*/ 0 w 245"/>
                  <a:gd name="T103" fmla="*/ 1 h 206"/>
                  <a:gd name="T104" fmla="*/ 0 w 245"/>
                  <a:gd name="T105" fmla="*/ 1 h 206"/>
                  <a:gd name="T106" fmla="*/ 0 w 245"/>
                  <a:gd name="T107" fmla="*/ 1 h 206"/>
                  <a:gd name="T108" fmla="*/ 0 w 245"/>
                  <a:gd name="T109" fmla="*/ 0 h 206"/>
                  <a:gd name="T110" fmla="*/ 0 w 245"/>
                  <a:gd name="T111" fmla="*/ 1 h 206"/>
                  <a:gd name="T112" fmla="*/ 0 w 245"/>
                  <a:gd name="T113" fmla="*/ 1 h 206"/>
                  <a:gd name="T114" fmla="*/ 0 w 245"/>
                  <a:gd name="T115" fmla="*/ 1 h 206"/>
                  <a:gd name="T116" fmla="*/ 0 w 245"/>
                  <a:gd name="T117" fmla="*/ 1 h 206"/>
                  <a:gd name="T118" fmla="*/ 0 w 245"/>
                  <a:gd name="T119" fmla="*/ 1 h 206"/>
                  <a:gd name="T120" fmla="*/ 0 w 245"/>
                  <a:gd name="T121" fmla="*/ 1 h 20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45"/>
                  <a:gd name="T184" fmla="*/ 0 h 206"/>
                  <a:gd name="T185" fmla="*/ 245 w 245"/>
                  <a:gd name="T186" fmla="*/ 206 h 20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45" h="206">
                    <a:moveTo>
                      <a:pt x="90" y="31"/>
                    </a:moveTo>
                    <a:lnTo>
                      <a:pt x="72" y="40"/>
                    </a:lnTo>
                    <a:lnTo>
                      <a:pt x="56" y="50"/>
                    </a:lnTo>
                    <a:lnTo>
                      <a:pt x="40" y="62"/>
                    </a:lnTo>
                    <a:lnTo>
                      <a:pt x="27" y="74"/>
                    </a:lnTo>
                    <a:lnTo>
                      <a:pt x="17" y="87"/>
                    </a:lnTo>
                    <a:lnTo>
                      <a:pt x="8" y="100"/>
                    </a:lnTo>
                    <a:lnTo>
                      <a:pt x="3" y="113"/>
                    </a:lnTo>
                    <a:lnTo>
                      <a:pt x="0" y="127"/>
                    </a:lnTo>
                    <a:lnTo>
                      <a:pt x="3" y="149"/>
                    </a:lnTo>
                    <a:lnTo>
                      <a:pt x="14" y="166"/>
                    </a:lnTo>
                    <a:lnTo>
                      <a:pt x="32" y="181"/>
                    </a:lnTo>
                    <a:lnTo>
                      <a:pt x="53" y="192"/>
                    </a:lnTo>
                    <a:lnTo>
                      <a:pt x="80" y="200"/>
                    </a:lnTo>
                    <a:lnTo>
                      <a:pt x="109" y="205"/>
                    </a:lnTo>
                    <a:lnTo>
                      <a:pt x="136" y="206"/>
                    </a:lnTo>
                    <a:lnTo>
                      <a:pt x="164" y="203"/>
                    </a:lnTo>
                    <a:lnTo>
                      <a:pt x="169" y="203"/>
                    </a:lnTo>
                    <a:lnTo>
                      <a:pt x="175" y="201"/>
                    </a:lnTo>
                    <a:lnTo>
                      <a:pt x="180" y="197"/>
                    </a:lnTo>
                    <a:lnTo>
                      <a:pt x="181" y="193"/>
                    </a:lnTo>
                    <a:lnTo>
                      <a:pt x="180" y="191"/>
                    </a:lnTo>
                    <a:lnTo>
                      <a:pt x="175" y="191"/>
                    </a:lnTo>
                    <a:lnTo>
                      <a:pt x="169" y="190"/>
                    </a:lnTo>
                    <a:lnTo>
                      <a:pt x="162" y="190"/>
                    </a:lnTo>
                    <a:lnTo>
                      <a:pt x="154" y="190"/>
                    </a:lnTo>
                    <a:lnTo>
                      <a:pt x="146" y="190"/>
                    </a:lnTo>
                    <a:lnTo>
                      <a:pt x="139" y="190"/>
                    </a:lnTo>
                    <a:lnTo>
                      <a:pt x="135" y="190"/>
                    </a:lnTo>
                    <a:lnTo>
                      <a:pt x="120" y="189"/>
                    </a:lnTo>
                    <a:lnTo>
                      <a:pt x="107" y="188"/>
                    </a:lnTo>
                    <a:lnTo>
                      <a:pt x="93" y="187"/>
                    </a:lnTo>
                    <a:lnTo>
                      <a:pt x="78" y="184"/>
                    </a:lnTo>
                    <a:lnTo>
                      <a:pt x="64" y="181"/>
                    </a:lnTo>
                    <a:lnTo>
                      <a:pt x="49" y="174"/>
                    </a:lnTo>
                    <a:lnTo>
                      <a:pt x="36" y="165"/>
                    </a:lnTo>
                    <a:lnTo>
                      <a:pt x="22" y="152"/>
                    </a:lnTo>
                    <a:lnTo>
                      <a:pt x="19" y="136"/>
                    </a:lnTo>
                    <a:lnTo>
                      <a:pt x="20" y="122"/>
                    </a:lnTo>
                    <a:lnTo>
                      <a:pt x="26" y="108"/>
                    </a:lnTo>
                    <a:lnTo>
                      <a:pt x="35" y="95"/>
                    </a:lnTo>
                    <a:lnTo>
                      <a:pt x="48" y="83"/>
                    </a:lnTo>
                    <a:lnTo>
                      <a:pt x="62" y="71"/>
                    </a:lnTo>
                    <a:lnTo>
                      <a:pt x="78" y="61"/>
                    </a:lnTo>
                    <a:lnTo>
                      <a:pt x="97" y="51"/>
                    </a:lnTo>
                    <a:lnTo>
                      <a:pt x="116" y="42"/>
                    </a:lnTo>
                    <a:lnTo>
                      <a:pt x="136" y="34"/>
                    </a:lnTo>
                    <a:lnTo>
                      <a:pt x="156" y="27"/>
                    </a:lnTo>
                    <a:lnTo>
                      <a:pt x="175" y="21"/>
                    </a:lnTo>
                    <a:lnTo>
                      <a:pt x="196" y="16"/>
                    </a:lnTo>
                    <a:lnTo>
                      <a:pt x="213" y="11"/>
                    </a:lnTo>
                    <a:lnTo>
                      <a:pt x="230" y="8"/>
                    </a:lnTo>
                    <a:lnTo>
                      <a:pt x="245" y="6"/>
                    </a:lnTo>
                    <a:lnTo>
                      <a:pt x="235" y="2"/>
                    </a:lnTo>
                    <a:lnTo>
                      <a:pt x="219" y="0"/>
                    </a:lnTo>
                    <a:lnTo>
                      <a:pt x="200" y="2"/>
                    </a:lnTo>
                    <a:lnTo>
                      <a:pt x="178" y="5"/>
                    </a:lnTo>
                    <a:lnTo>
                      <a:pt x="154" y="10"/>
                    </a:lnTo>
                    <a:lnTo>
                      <a:pt x="130" y="16"/>
                    </a:lnTo>
                    <a:lnTo>
                      <a:pt x="109" y="24"/>
                    </a:lnTo>
                    <a:lnTo>
                      <a:pt x="9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41" name="Freeform 46"/>
              <p:cNvSpPr/>
              <p:nvPr/>
            </p:nvSpPr>
            <p:spPr bwMode="auto">
              <a:xfrm>
                <a:off x="1401" y="2236"/>
                <a:ext cx="53" cy="80"/>
              </a:xfrm>
              <a:custGeom>
                <a:avLst/>
                <a:gdLst>
                  <a:gd name="T0" fmla="*/ 0 w 159"/>
                  <a:gd name="T1" fmla="*/ 1 h 160"/>
                  <a:gd name="T2" fmla="*/ 0 w 159"/>
                  <a:gd name="T3" fmla="*/ 1 h 160"/>
                  <a:gd name="T4" fmla="*/ 0 w 159"/>
                  <a:gd name="T5" fmla="*/ 1 h 160"/>
                  <a:gd name="T6" fmla="*/ 0 w 159"/>
                  <a:gd name="T7" fmla="*/ 1 h 160"/>
                  <a:gd name="T8" fmla="*/ 0 w 159"/>
                  <a:gd name="T9" fmla="*/ 1 h 160"/>
                  <a:gd name="T10" fmla="*/ 0 w 159"/>
                  <a:gd name="T11" fmla="*/ 1 h 160"/>
                  <a:gd name="T12" fmla="*/ 0 w 159"/>
                  <a:gd name="T13" fmla="*/ 1 h 160"/>
                  <a:gd name="T14" fmla="*/ 0 w 159"/>
                  <a:gd name="T15" fmla="*/ 1 h 160"/>
                  <a:gd name="T16" fmla="*/ 0 w 159"/>
                  <a:gd name="T17" fmla="*/ 1 h 160"/>
                  <a:gd name="T18" fmla="*/ 0 w 159"/>
                  <a:gd name="T19" fmla="*/ 1 h 160"/>
                  <a:gd name="T20" fmla="*/ 0 w 159"/>
                  <a:gd name="T21" fmla="*/ 1 h 160"/>
                  <a:gd name="T22" fmla="*/ 0 w 159"/>
                  <a:gd name="T23" fmla="*/ 1 h 160"/>
                  <a:gd name="T24" fmla="*/ 0 w 159"/>
                  <a:gd name="T25" fmla="*/ 1 h 160"/>
                  <a:gd name="T26" fmla="*/ 0 w 159"/>
                  <a:gd name="T27" fmla="*/ 1 h 160"/>
                  <a:gd name="T28" fmla="*/ 0 w 159"/>
                  <a:gd name="T29" fmla="*/ 1 h 160"/>
                  <a:gd name="T30" fmla="*/ 0 w 159"/>
                  <a:gd name="T31" fmla="*/ 1 h 160"/>
                  <a:gd name="T32" fmla="*/ 0 w 159"/>
                  <a:gd name="T33" fmla="*/ 1 h 160"/>
                  <a:gd name="T34" fmla="*/ 0 w 159"/>
                  <a:gd name="T35" fmla="*/ 1 h 160"/>
                  <a:gd name="T36" fmla="*/ 0 w 159"/>
                  <a:gd name="T37" fmla="*/ 1 h 160"/>
                  <a:gd name="T38" fmla="*/ 0 w 159"/>
                  <a:gd name="T39" fmla="*/ 1 h 160"/>
                  <a:gd name="T40" fmla="*/ 0 w 159"/>
                  <a:gd name="T41" fmla="*/ 1 h 160"/>
                  <a:gd name="T42" fmla="*/ 0 w 159"/>
                  <a:gd name="T43" fmla="*/ 1 h 160"/>
                  <a:gd name="T44" fmla="*/ 0 w 159"/>
                  <a:gd name="T45" fmla="*/ 1 h 160"/>
                  <a:gd name="T46" fmla="*/ 0 w 159"/>
                  <a:gd name="T47" fmla="*/ 1 h 160"/>
                  <a:gd name="T48" fmla="*/ 0 w 159"/>
                  <a:gd name="T49" fmla="*/ 1 h 160"/>
                  <a:gd name="T50" fmla="*/ 0 w 159"/>
                  <a:gd name="T51" fmla="*/ 1 h 160"/>
                  <a:gd name="T52" fmla="*/ 0 w 159"/>
                  <a:gd name="T53" fmla="*/ 1 h 160"/>
                  <a:gd name="T54" fmla="*/ 0 w 159"/>
                  <a:gd name="T55" fmla="*/ 1 h 160"/>
                  <a:gd name="T56" fmla="*/ 0 w 159"/>
                  <a:gd name="T57" fmla="*/ 1 h 160"/>
                  <a:gd name="T58" fmla="*/ 0 w 159"/>
                  <a:gd name="T59" fmla="*/ 1 h 160"/>
                  <a:gd name="T60" fmla="*/ 0 w 159"/>
                  <a:gd name="T61" fmla="*/ 0 h 160"/>
                  <a:gd name="T62" fmla="*/ 0 w 159"/>
                  <a:gd name="T63" fmla="*/ 1 h 160"/>
                  <a:gd name="T64" fmla="*/ 0 w 159"/>
                  <a:gd name="T65" fmla="*/ 1 h 160"/>
                  <a:gd name="T66" fmla="*/ 0 w 159"/>
                  <a:gd name="T67" fmla="*/ 1 h 160"/>
                  <a:gd name="T68" fmla="*/ 0 w 159"/>
                  <a:gd name="T69" fmla="*/ 1 h 160"/>
                  <a:gd name="T70" fmla="*/ 0 w 159"/>
                  <a:gd name="T71" fmla="*/ 1 h 160"/>
                  <a:gd name="T72" fmla="*/ 0 w 159"/>
                  <a:gd name="T73" fmla="*/ 1 h 160"/>
                  <a:gd name="T74" fmla="*/ 0 w 159"/>
                  <a:gd name="T75" fmla="*/ 1 h 160"/>
                  <a:gd name="T76" fmla="*/ 0 w 159"/>
                  <a:gd name="T77" fmla="*/ 1 h 160"/>
                  <a:gd name="T78" fmla="*/ 0 w 159"/>
                  <a:gd name="T79" fmla="*/ 1 h 160"/>
                  <a:gd name="T80" fmla="*/ 0 w 159"/>
                  <a:gd name="T81" fmla="*/ 1 h 1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59"/>
                  <a:gd name="T124" fmla="*/ 0 h 160"/>
                  <a:gd name="T125" fmla="*/ 159 w 159"/>
                  <a:gd name="T126" fmla="*/ 160 h 16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59" h="160">
                    <a:moveTo>
                      <a:pt x="134" y="53"/>
                    </a:moveTo>
                    <a:lnTo>
                      <a:pt x="138" y="70"/>
                    </a:lnTo>
                    <a:lnTo>
                      <a:pt x="135" y="84"/>
                    </a:lnTo>
                    <a:lnTo>
                      <a:pt x="125" y="96"/>
                    </a:lnTo>
                    <a:lnTo>
                      <a:pt x="111" y="107"/>
                    </a:lnTo>
                    <a:lnTo>
                      <a:pt x="93" y="117"/>
                    </a:lnTo>
                    <a:lnTo>
                      <a:pt x="74" y="126"/>
                    </a:lnTo>
                    <a:lnTo>
                      <a:pt x="54" y="136"/>
                    </a:lnTo>
                    <a:lnTo>
                      <a:pt x="37" y="146"/>
                    </a:lnTo>
                    <a:lnTo>
                      <a:pt x="34" y="149"/>
                    </a:lnTo>
                    <a:lnTo>
                      <a:pt x="32" y="151"/>
                    </a:lnTo>
                    <a:lnTo>
                      <a:pt x="32" y="154"/>
                    </a:lnTo>
                    <a:lnTo>
                      <a:pt x="35" y="157"/>
                    </a:lnTo>
                    <a:lnTo>
                      <a:pt x="38" y="159"/>
                    </a:lnTo>
                    <a:lnTo>
                      <a:pt x="43" y="160"/>
                    </a:lnTo>
                    <a:lnTo>
                      <a:pt x="47" y="160"/>
                    </a:lnTo>
                    <a:lnTo>
                      <a:pt x="51" y="159"/>
                    </a:lnTo>
                    <a:lnTo>
                      <a:pt x="73" y="150"/>
                    </a:lnTo>
                    <a:lnTo>
                      <a:pt x="95" y="139"/>
                    </a:lnTo>
                    <a:lnTo>
                      <a:pt x="115" y="128"/>
                    </a:lnTo>
                    <a:lnTo>
                      <a:pt x="134" y="115"/>
                    </a:lnTo>
                    <a:lnTo>
                      <a:pt x="147" y="101"/>
                    </a:lnTo>
                    <a:lnTo>
                      <a:pt x="156" y="85"/>
                    </a:lnTo>
                    <a:lnTo>
                      <a:pt x="159" y="68"/>
                    </a:lnTo>
                    <a:lnTo>
                      <a:pt x="153" y="50"/>
                    </a:lnTo>
                    <a:lnTo>
                      <a:pt x="140" y="36"/>
                    </a:lnTo>
                    <a:lnTo>
                      <a:pt x="122" y="24"/>
                    </a:lnTo>
                    <a:lnTo>
                      <a:pt x="99" y="14"/>
                    </a:lnTo>
                    <a:lnTo>
                      <a:pt x="76" y="7"/>
                    </a:lnTo>
                    <a:lnTo>
                      <a:pt x="51" y="2"/>
                    </a:lnTo>
                    <a:lnTo>
                      <a:pt x="29" y="0"/>
                    </a:lnTo>
                    <a:lnTo>
                      <a:pt x="12" y="1"/>
                    </a:lnTo>
                    <a:lnTo>
                      <a:pt x="0" y="5"/>
                    </a:lnTo>
                    <a:lnTo>
                      <a:pt x="21" y="9"/>
                    </a:lnTo>
                    <a:lnTo>
                      <a:pt x="41" y="12"/>
                    </a:lnTo>
                    <a:lnTo>
                      <a:pt x="60" y="15"/>
                    </a:lnTo>
                    <a:lnTo>
                      <a:pt x="79" y="19"/>
                    </a:lnTo>
                    <a:lnTo>
                      <a:pt x="96" y="24"/>
                    </a:lnTo>
                    <a:lnTo>
                      <a:pt x="112" y="31"/>
                    </a:lnTo>
                    <a:lnTo>
                      <a:pt x="125" y="40"/>
                    </a:lnTo>
                    <a:lnTo>
                      <a:pt x="134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42" name="Freeform 47"/>
              <p:cNvSpPr/>
              <p:nvPr/>
            </p:nvSpPr>
            <p:spPr bwMode="auto">
              <a:xfrm>
                <a:off x="1208" y="2218"/>
                <a:ext cx="133" cy="166"/>
              </a:xfrm>
              <a:custGeom>
                <a:avLst/>
                <a:gdLst>
                  <a:gd name="T0" fmla="*/ 0 w 399"/>
                  <a:gd name="T1" fmla="*/ 1 h 332"/>
                  <a:gd name="T2" fmla="*/ 0 w 399"/>
                  <a:gd name="T3" fmla="*/ 1 h 332"/>
                  <a:gd name="T4" fmla="*/ 0 w 399"/>
                  <a:gd name="T5" fmla="*/ 1 h 332"/>
                  <a:gd name="T6" fmla="*/ 0 w 399"/>
                  <a:gd name="T7" fmla="*/ 1 h 332"/>
                  <a:gd name="T8" fmla="*/ 0 w 399"/>
                  <a:gd name="T9" fmla="*/ 1 h 332"/>
                  <a:gd name="T10" fmla="*/ 0 w 399"/>
                  <a:gd name="T11" fmla="*/ 1 h 332"/>
                  <a:gd name="T12" fmla="*/ 0 w 399"/>
                  <a:gd name="T13" fmla="*/ 1 h 332"/>
                  <a:gd name="T14" fmla="*/ 0 w 399"/>
                  <a:gd name="T15" fmla="*/ 1 h 332"/>
                  <a:gd name="T16" fmla="*/ 0 w 399"/>
                  <a:gd name="T17" fmla="*/ 1 h 332"/>
                  <a:gd name="T18" fmla="*/ 0 w 399"/>
                  <a:gd name="T19" fmla="*/ 1 h 332"/>
                  <a:gd name="T20" fmla="*/ 0 w 399"/>
                  <a:gd name="T21" fmla="*/ 1 h 332"/>
                  <a:gd name="T22" fmla="*/ 0 w 399"/>
                  <a:gd name="T23" fmla="*/ 1 h 332"/>
                  <a:gd name="T24" fmla="*/ 0 w 399"/>
                  <a:gd name="T25" fmla="*/ 1 h 332"/>
                  <a:gd name="T26" fmla="*/ 0 w 399"/>
                  <a:gd name="T27" fmla="*/ 1 h 332"/>
                  <a:gd name="T28" fmla="*/ 0 w 399"/>
                  <a:gd name="T29" fmla="*/ 1 h 332"/>
                  <a:gd name="T30" fmla="*/ 0 w 399"/>
                  <a:gd name="T31" fmla="*/ 1 h 332"/>
                  <a:gd name="T32" fmla="*/ 0 w 399"/>
                  <a:gd name="T33" fmla="*/ 1 h 332"/>
                  <a:gd name="T34" fmla="*/ 0 w 399"/>
                  <a:gd name="T35" fmla="*/ 1 h 332"/>
                  <a:gd name="T36" fmla="*/ 0 w 399"/>
                  <a:gd name="T37" fmla="*/ 1 h 332"/>
                  <a:gd name="T38" fmla="*/ 0 w 399"/>
                  <a:gd name="T39" fmla="*/ 1 h 332"/>
                  <a:gd name="T40" fmla="*/ 0 w 399"/>
                  <a:gd name="T41" fmla="*/ 1 h 332"/>
                  <a:gd name="T42" fmla="*/ 0 w 399"/>
                  <a:gd name="T43" fmla="*/ 1 h 332"/>
                  <a:gd name="T44" fmla="*/ 0 w 399"/>
                  <a:gd name="T45" fmla="*/ 1 h 332"/>
                  <a:gd name="T46" fmla="*/ 0 w 399"/>
                  <a:gd name="T47" fmla="*/ 1 h 332"/>
                  <a:gd name="T48" fmla="*/ 0 w 399"/>
                  <a:gd name="T49" fmla="*/ 1 h 332"/>
                  <a:gd name="T50" fmla="*/ 0 w 399"/>
                  <a:gd name="T51" fmla="*/ 1 h 332"/>
                  <a:gd name="T52" fmla="*/ 0 w 399"/>
                  <a:gd name="T53" fmla="*/ 1 h 332"/>
                  <a:gd name="T54" fmla="*/ 0 w 399"/>
                  <a:gd name="T55" fmla="*/ 1 h 332"/>
                  <a:gd name="T56" fmla="*/ 0 w 399"/>
                  <a:gd name="T57" fmla="*/ 1 h 332"/>
                  <a:gd name="T58" fmla="*/ 0 w 399"/>
                  <a:gd name="T59" fmla="*/ 1 h 332"/>
                  <a:gd name="T60" fmla="*/ 0 w 399"/>
                  <a:gd name="T61" fmla="*/ 1 h 332"/>
                  <a:gd name="T62" fmla="*/ 0 w 399"/>
                  <a:gd name="T63" fmla="*/ 1 h 332"/>
                  <a:gd name="T64" fmla="*/ 0 w 399"/>
                  <a:gd name="T65" fmla="*/ 1 h 332"/>
                  <a:gd name="T66" fmla="*/ 0 w 399"/>
                  <a:gd name="T67" fmla="*/ 1 h 332"/>
                  <a:gd name="T68" fmla="*/ 0 w 399"/>
                  <a:gd name="T69" fmla="*/ 1 h 332"/>
                  <a:gd name="T70" fmla="*/ 0 w 399"/>
                  <a:gd name="T71" fmla="*/ 1 h 332"/>
                  <a:gd name="T72" fmla="*/ 0 w 399"/>
                  <a:gd name="T73" fmla="*/ 1 h 332"/>
                  <a:gd name="T74" fmla="*/ 0 w 399"/>
                  <a:gd name="T75" fmla="*/ 1 h 332"/>
                  <a:gd name="T76" fmla="*/ 0 w 399"/>
                  <a:gd name="T77" fmla="*/ 1 h 332"/>
                  <a:gd name="T78" fmla="*/ 0 w 399"/>
                  <a:gd name="T79" fmla="*/ 1 h 332"/>
                  <a:gd name="T80" fmla="*/ 0 w 399"/>
                  <a:gd name="T81" fmla="*/ 0 h 332"/>
                  <a:gd name="T82" fmla="*/ 0 w 399"/>
                  <a:gd name="T83" fmla="*/ 1 h 332"/>
                  <a:gd name="T84" fmla="*/ 0 w 399"/>
                  <a:gd name="T85" fmla="*/ 1 h 332"/>
                  <a:gd name="T86" fmla="*/ 0 w 399"/>
                  <a:gd name="T87" fmla="*/ 1 h 3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99"/>
                  <a:gd name="T133" fmla="*/ 0 h 332"/>
                  <a:gd name="T134" fmla="*/ 399 w 399"/>
                  <a:gd name="T135" fmla="*/ 332 h 33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99" h="332">
                    <a:moveTo>
                      <a:pt x="155" y="45"/>
                    </a:moveTo>
                    <a:lnTo>
                      <a:pt x="125" y="62"/>
                    </a:lnTo>
                    <a:lnTo>
                      <a:pt x="94" y="81"/>
                    </a:lnTo>
                    <a:lnTo>
                      <a:pt x="67" y="101"/>
                    </a:lnTo>
                    <a:lnTo>
                      <a:pt x="42" y="123"/>
                    </a:lnTo>
                    <a:lnTo>
                      <a:pt x="22" y="147"/>
                    </a:lnTo>
                    <a:lnTo>
                      <a:pt x="7" y="172"/>
                    </a:lnTo>
                    <a:lnTo>
                      <a:pt x="0" y="200"/>
                    </a:lnTo>
                    <a:lnTo>
                      <a:pt x="2" y="228"/>
                    </a:lnTo>
                    <a:lnTo>
                      <a:pt x="4" y="235"/>
                    </a:lnTo>
                    <a:lnTo>
                      <a:pt x="9" y="243"/>
                    </a:lnTo>
                    <a:lnTo>
                      <a:pt x="13" y="249"/>
                    </a:lnTo>
                    <a:lnTo>
                      <a:pt x="19" y="256"/>
                    </a:lnTo>
                    <a:lnTo>
                      <a:pt x="26" y="262"/>
                    </a:lnTo>
                    <a:lnTo>
                      <a:pt x="33" y="268"/>
                    </a:lnTo>
                    <a:lnTo>
                      <a:pt x="42" y="273"/>
                    </a:lnTo>
                    <a:lnTo>
                      <a:pt x="51" y="277"/>
                    </a:lnTo>
                    <a:lnTo>
                      <a:pt x="70" y="285"/>
                    </a:lnTo>
                    <a:lnTo>
                      <a:pt x="89" y="292"/>
                    </a:lnTo>
                    <a:lnTo>
                      <a:pt x="107" y="298"/>
                    </a:lnTo>
                    <a:lnTo>
                      <a:pt x="128" y="303"/>
                    </a:lnTo>
                    <a:lnTo>
                      <a:pt x="148" y="308"/>
                    </a:lnTo>
                    <a:lnTo>
                      <a:pt x="168" y="312"/>
                    </a:lnTo>
                    <a:lnTo>
                      <a:pt x="189" y="316"/>
                    </a:lnTo>
                    <a:lnTo>
                      <a:pt x="209" y="319"/>
                    </a:lnTo>
                    <a:lnTo>
                      <a:pt x="231" y="322"/>
                    </a:lnTo>
                    <a:lnTo>
                      <a:pt x="253" y="324"/>
                    </a:lnTo>
                    <a:lnTo>
                      <a:pt x="273" y="326"/>
                    </a:lnTo>
                    <a:lnTo>
                      <a:pt x="295" y="328"/>
                    </a:lnTo>
                    <a:lnTo>
                      <a:pt x="316" y="329"/>
                    </a:lnTo>
                    <a:lnTo>
                      <a:pt x="338" y="330"/>
                    </a:lnTo>
                    <a:lnTo>
                      <a:pt x="358" y="331"/>
                    </a:lnTo>
                    <a:lnTo>
                      <a:pt x="380" y="332"/>
                    </a:lnTo>
                    <a:lnTo>
                      <a:pt x="386" y="332"/>
                    </a:lnTo>
                    <a:lnTo>
                      <a:pt x="392" y="329"/>
                    </a:lnTo>
                    <a:lnTo>
                      <a:pt x="396" y="326"/>
                    </a:lnTo>
                    <a:lnTo>
                      <a:pt x="399" y="321"/>
                    </a:lnTo>
                    <a:lnTo>
                      <a:pt x="399" y="316"/>
                    </a:lnTo>
                    <a:lnTo>
                      <a:pt x="396" y="312"/>
                    </a:lnTo>
                    <a:lnTo>
                      <a:pt x="390" y="309"/>
                    </a:lnTo>
                    <a:lnTo>
                      <a:pt x="385" y="308"/>
                    </a:lnTo>
                    <a:lnTo>
                      <a:pt x="364" y="308"/>
                    </a:lnTo>
                    <a:lnTo>
                      <a:pt x="345" y="308"/>
                    </a:lnTo>
                    <a:lnTo>
                      <a:pt x="325" y="307"/>
                    </a:lnTo>
                    <a:lnTo>
                      <a:pt x="306" y="306"/>
                    </a:lnTo>
                    <a:lnTo>
                      <a:pt x="286" y="305"/>
                    </a:lnTo>
                    <a:lnTo>
                      <a:pt x="266" y="303"/>
                    </a:lnTo>
                    <a:lnTo>
                      <a:pt x="247" y="301"/>
                    </a:lnTo>
                    <a:lnTo>
                      <a:pt x="226" y="299"/>
                    </a:lnTo>
                    <a:lnTo>
                      <a:pt x="208" y="296"/>
                    </a:lnTo>
                    <a:lnTo>
                      <a:pt x="187" y="293"/>
                    </a:lnTo>
                    <a:lnTo>
                      <a:pt x="168" y="289"/>
                    </a:lnTo>
                    <a:lnTo>
                      <a:pt x="150" y="285"/>
                    </a:lnTo>
                    <a:lnTo>
                      <a:pt x="131" y="281"/>
                    </a:lnTo>
                    <a:lnTo>
                      <a:pt x="113" y="275"/>
                    </a:lnTo>
                    <a:lnTo>
                      <a:pt x="94" y="269"/>
                    </a:lnTo>
                    <a:lnTo>
                      <a:pt x="77" y="263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4" y="236"/>
                    </a:lnTo>
                    <a:lnTo>
                      <a:pt x="38" y="224"/>
                    </a:lnTo>
                    <a:lnTo>
                      <a:pt x="38" y="210"/>
                    </a:lnTo>
                    <a:lnTo>
                      <a:pt x="41" y="192"/>
                    </a:lnTo>
                    <a:lnTo>
                      <a:pt x="46" y="173"/>
                    </a:lnTo>
                    <a:lnTo>
                      <a:pt x="52" y="160"/>
                    </a:lnTo>
                    <a:lnTo>
                      <a:pt x="62" y="145"/>
                    </a:lnTo>
                    <a:lnTo>
                      <a:pt x="74" y="132"/>
                    </a:lnTo>
                    <a:lnTo>
                      <a:pt x="84" y="120"/>
                    </a:lnTo>
                    <a:lnTo>
                      <a:pt x="97" y="109"/>
                    </a:lnTo>
                    <a:lnTo>
                      <a:pt x="110" y="98"/>
                    </a:lnTo>
                    <a:lnTo>
                      <a:pt x="125" y="88"/>
                    </a:lnTo>
                    <a:lnTo>
                      <a:pt x="141" y="78"/>
                    </a:lnTo>
                    <a:lnTo>
                      <a:pt x="160" y="67"/>
                    </a:lnTo>
                    <a:lnTo>
                      <a:pt x="179" y="57"/>
                    </a:lnTo>
                    <a:lnTo>
                      <a:pt x="200" y="47"/>
                    </a:lnTo>
                    <a:lnTo>
                      <a:pt x="223" y="37"/>
                    </a:lnTo>
                    <a:lnTo>
                      <a:pt x="248" y="28"/>
                    </a:lnTo>
                    <a:lnTo>
                      <a:pt x="271" y="19"/>
                    </a:lnTo>
                    <a:lnTo>
                      <a:pt x="293" y="12"/>
                    </a:lnTo>
                    <a:lnTo>
                      <a:pt x="313" y="6"/>
                    </a:lnTo>
                    <a:lnTo>
                      <a:pt x="331" y="1"/>
                    </a:lnTo>
                    <a:lnTo>
                      <a:pt x="315" y="0"/>
                    </a:lnTo>
                    <a:lnTo>
                      <a:pt x="295" y="1"/>
                    </a:lnTo>
                    <a:lnTo>
                      <a:pt x="273" y="5"/>
                    </a:lnTo>
                    <a:lnTo>
                      <a:pt x="248" y="10"/>
                    </a:lnTo>
                    <a:lnTo>
                      <a:pt x="223" y="17"/>
                    </a:lnTo>
                    <a:lnTo>
                      <a:pt x="199" y="25"/>
                    </a:lnTo>
                    <a:lnTo>
                      <a:pt x="176" y="35"/>
                    </a:lnTo>
                    <a:lnTo>
                      <a:pt x="155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43" name="Freeform 48"/>
              <p:cNvSpPr/>
              <p:nvPr/>
            </p:nvSpPr>
            <p:spPr bwMode="auto">
              <a:xfrm>
                <a:off x="1396" y="2213"/>
                <a:ext cx="116" cy="110"/>
              </a:xfrm>
              <a:custGeom>
                <a:avLst/>
                <a:gdLst>
                  <a:gd name="T0" fmla="*/ 0 w 348"/>
                  <a:gd name="T1" fmla="*/ 0 h 222"/>
                  <a:gd name="T2" fmla="*/ 0 w 348"/>
                  <a:gd name="T3" fmla="*/ 0 h 222"/>
                  <a:gd name="T4" fmla="*/ 0 w 348"/>
                  <a:gd name="T5" fmla="*/ 0 h 222"/>
                  <a:gd name="T6" fmla="*/ 0 w 348"/>
                  <a:gd name="T7" fmla="*/ 0 h 222"/>
                  <a:gd name="T8" fmla="*/ 0 w 348"/>
                  <a:gd name="T9" fmla="*/ 0 h 222"/>
                  <a:gd name="T10" fmla="*/ 0 w 348"/>
                  <a:gd name="T11" fmla="*/ 0 h 222"/>
                  <a:gd name="T12" fmla="*/ 0 w 348"/>
                  <a:gd name="T13" fmla="*/ 0 h 222"/>
                  <a:gd name="T14" fmla="*/ 0 w 348"/>
                  <a:gd name="T15" fmla="*/ 0 h 222"/>
                  <a:gd name="T16" fmla="*/ 0 w 348"/>
                  <a:gd name="T17" fmla="*/ 0 h 222"/>
                  <a:gd name="T18" fmla="*/ 0 w 348"/>
                  <a:gd name="T19" fmla="*/ 0 h 222"/>
                  <a:gd name="T20" fmla="*/ 0 w 348"/>
                  <a:gd name="T21" fmla="*/ 0 h 222"/>
                  <a:gd name="T22" fmla="*/ 0 w 348"/>
                  <a:gd name="T23" fmla="*/ 0 h 222"/>
                  <a:gd name="T24" fmla="*/ 0 w 348"/>
                  <a:gd name="T25" fmla="*/ 0 h 222"/>
                  <a:gd name="T26" fmla="*/ 0 w 348"/>
                  <a:gd name="T27" fmla="*/ 0 h 222"/>
                  <a:gd name="T28" fmla="*/ 0 w 348"/>
                  <a:gd name="T29" fmla="*/ 0 h 222"/>
                  <a:gd name="T30" fmla="*/ 0 w 348"/>
                  <a:gd name="T31" fmla="*/ 0 h 222"/>
                  <a:gd name="T32" fmla="*/ 0 w 348"/>
                  <a:gd name="T33" fmla="*/ 0 h 222"/>
                  <a:gd name="T34" fmla="*/ 0 w 348"/>
                  <a:gd name="T35" fmla="*/ 0 h 222"/>
                  <a:gd name="T36" fmla="*/ 0 w 348"/>
                  <a:gd name="T37" fmla="*/ 0 h 222"/>
                  <a:gd name="T38" fmla="*/ 0 w 348"/>
                  <a:gd name="T39" fmla="*/ 0 h 222"/>
                  <a:gd name="T40" fmla="*/ 0 w 348"/>
                  <a:gd name="T41" fmla="*/ 0 h 222"/>
                  <a:gd name="T42" fmla="*/ 0 w 348"/>
                  <a:gd name="T43" fmla="*/ 0 h 222"/>
                  <a:gd name="T44" fmla="*/ 0 w 348"/>
                  <a:gd name="T45" fmla="*/ 0 h 222"/>
                  <a:gd name="T46" fmla="*/ 0 w 348"/>
                  <a:gd name="T47" fmla="*/ 0 h 222"/>
                  <a:gd name="T48" fmla="*/ 0 w 348"/>
                  <a:gd name="T49" fmla="*/ 0 h 222"/>
                  <a:gd name="T50" fmla="*/ 0 w 348"/>
                  <a:gd name="T51" fmla="*/ 0 h 222"/>
                  <a:gd name="T52" fmla="*/ 0 w 348"/>
                  <a:gd name="T53" fmla="*/ 0 h 222"/>
                  <a:gd name="T54" fmla="*/ 0 w 348"/>
                  <a:gd name="T55" fmla="*/ 0 h 222"/>
                  <a:gd name="T56" fmla="*/ 0 w 348"/>
                  <a:gd name="T57" fmla="*/ 0 h 222"/>
                  <a:gd name="T58" fmla="*/ 0 w 348"/>
                  <a:gd name="T59" fmla="*/ 0 h 222"/>
                  <a:gd name="T60" fmla="*/ 0 w 348"/>
                  <a:gd name="T61" fmla="*/ 0 h 222"/>
                  <a:gd name="T62" fmla="*/ 0 w 348"/>
                  <a:gd name="T63" fmla="*/ 0 h 222"/>
                  <a:gd name="T64" fmla="*/ 0 w 348"/>
                  <a:gd name="T65" fmla="*/ 0 h 222"/>
                  <a:gd name="T66" fmla="*/ 0 w 348"/>
                  <a:gd name="T67" fmla="*/ 0 h 222"/>
                  <a:gd name="T68" fmla="*/ 0 w 348"/>
                  <a:gd name="T69" fmla="*/ 0 h 222"/>
                  <a:gd name="T70" fmla="*/ 0 w 348"/>
                  <a:gd name="T71" fmla="*/ 0 h 222"/>
                  <a:gd name="T72" fmla="*/ 0 w 348"/>
                  <a:gd name="T73" fmla="*/ 0 h 222"/>
                  <a:gd name="T74" fmla="*/ 0 w 348"/>
                  <a:gd name="T75" fmla="*/ 0 h 222"/>
                  <a:gd name="T76" fmla="*/ 0 w 348"/>
                  <a:gd name="T77" fmla="*/ 0 h 222"/>
                  <a:gd name="T78" fmla="*/ 0 w 348"/>
                  <a:gd name="T79" fmla="*/ 0 h 222"/>
                  <a:gd name="T80" fmla="*/ 0 w 348"/>
                  <a:gd name="T81" fmla="*/ 0 h 222"/>
                  <a:gd name="T82" fmla="*/ 0 w 348"/>
                  <a:gd name="T83" fmla="*/ 0 h 222"/>
                  <a:gd name="T84" fmla="*/ 0 w 348"/>
                  <a:gd name="T85" fmla="*/ 0 h 222"/>
                  <a:gd name="T86" fmla="*/ 0 w 348"/>
                  <a:gd name="T87" fmla="*/ 0 h 222"/>
                  <a:gd name="T88" fmla="*/ 0 w 348"/>
                  <a:gd name="T89" fmla="*/ 0 h 222"/>
                  <a:gd name="T90" fmla="*/ 0 w 348"/>
                  <a:gd name="T91" fmla="*/ 0 h 222"/>
                  <a:gd name="T92" fmla="*/ 0 w 348"/>
                  <a:gd name="T93" fmla="*/ 0 h 222"/>
                  <a:gd name="T94" fmla="*/ 0 w 348"/>
                  <a:gd name="T95" fmla="*/ 0 h 222"/>
                  <a:gd name="T96" fmla="*/ 0 w 348"/>
                  <a:gd name="T97" fmla="*/ 0 h 222"/>
                  <a:gd name="T98" fmla="*/ 0 w 348"/>
                  <a:gd name="T99" fmla="*/ 0 h 222"/>
                  <a:gd name="T100" fmla="*/ 0 w 348"/>
                  <a:gd name="T101" fmla="*/ 0 h 222"/>
                  <a:gd name="T102" fmla="*/ 0 w 348"/>
                  <a:gd name="T103" fmla="*/ 0 h 222"/>
                  <a:gd name="T104" fmla="*/ 0 w 348"/>
                  <a:gd name="T105" fmla="*/ 0 h 222"/>
                  <a:gd name="T106" fmla="*/ 0 w 348"/>
                  <a:gd name="T107" fmla="*/ 0 h 222"/>
                  <a:gd name="T108" fmla="*/ 0 w 348"/>
                  <a:gd name="T109" fmla="*/ 0 h 222"/>
                  <a:gd name="T110" fmla="*/ 0 w 348"/>
                  <a:gd name="T111" fmla="*/ 0 h 222"/>
                  <a:gd name="T112" fmla="*/ 0 w 348"/>
                  <a:gd name="T113" fmla="*/ 0 h 222"/>
                  <a:gd name="T114" fmla="*/ 0 w 348"/>
                  <a:gd name="T115" fmla="*/ 0 h 222"/>
                  <a:gd name="T116" fmla="*/ 0 w 348"/>
                  <a:gd name="T117" fmla="*/ 0 h 222"/>
                  <a:gd name="T118" fmla="*/ 0 w 348"/>
                  <a:gd name="T119" fmla="*/ 0 h 222"/>
                  <a:gd name="T120" fmla="*/ 0 w 348"/>
                  <a:gd name="T121" fmla="*/ 0 h 22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48"/>
                  <a:gd name="T184" fmla="*/ 0 h 222"/>
                  <a:gd name="T185" fmla="*/ 348 w 348"/>
                  <a:gd name="T186" fmla="*/ 222 h 22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48" h="222">
                    <a:moveTo>
                      <a:pt x="290" y="69"/>
                    </a:moveTo>
                    <a:lnTo>
                      <a:pt x="306" y="81"/>
                    </a:lnTo>
                    <a:lnTo>
                      <a:pt x="315" y="95"/>
                    </a:lnTo>
                    <a:lnTo>
                      <a:pt x="321" y="110"/>
                    </a:lnTo>
                    <a:lnTo>
                      <a:pt x="321" y="126"/>
                    </a:lnTo>
                    <a:lnTo>
                      <a:pt x="318" y="139"/>
                    </a:lnTo>
                    <a:lnTo>
                      <a:pt x="312" y="150"/>
                    </a:lnTo>
                    <a:lnTo>
                      <a:pt x="302" y="161"/>
                    </a:lnTo>
                    <a:lnTo>
                      <a:pt x="292" y="170"/>
                    </a:lnTo>
                    <a:lnTo>
                      <a:pt x="279" y="180"/>
                    </a:lnTo>
                    <a:lnTo>
                      <a:pt x="265" y="188"/>
                    </a:lnTo>
                    <a:lnTo>
                      <a:pt x="252" y="198"/>
                    </a:lnTo>
                    <a:lnTo>
                      <a:pt x="239" y="207"/>
                    </a:lnTo>
                    <a:lnTo>
                      <a:pt x="236" y="210"/>
                    </a:lnTo>
                    <a:lnTo>
                      <a:pt x="235" y="213"/>
                    </a:lnTo>
                    <a:lnTo>
                      <a:pt x="236" y="216"/>
                    </a:lnTo>
                    <a:lnTo>
                      <a:pt x="239" y="219"/>
                    </a:lnTo>
                    <a:lnTo>
                      <a:pt x="244" y="221"/>
                    </a:lnTo>
                    <a:lnTo>
                      <a:pt x="248" y="222"/>
                    </a:lnTo>
                    <a:lnTo>
                      <a:pt x="254" y="221"/>
                    </a:lnTo>
                    <a:lnTo>
                      <a:pt x="258" y="219"/>
                    </a:lnTo>
                    <a:lnTo>
                      <a:pt x="287" y="206"/>
                    </a:lnTo>
                    <a:lnTo>
                      <a:pt x="310" y="188"/>
                    </a:lnTo>
                    <a:lnTo>
                      <a:pt x="331" y="168"/>
                    </a:lnTo>
                    <a:lnTo>
                      <a:pt x="344" y="147"/>
                    </a:lnTo>
                    <a:lnTo>
                      <a:pt x="348" y="124"/>
                    </a:lnTo>
                    <a:lnTo>
                      <a:pt x="345" y="102"/>
                    </a:lnTo>
                    <a:lnTo>
                      <a:pt x="334" y="81"/>
                    </a:lnTo>
                    <a:lnTo>
                      <a:pt x="310" y="62"/>
                    </a:lnTo>
                    <a:lnTo>
                      <a:pt x="293" y="52"/>
                    </a:lnTo>
                    <a:lnTo>
                      <a:pt x="273" y="43"/>
                    </a:lnTo>
                    <a:lnTo>
                      <a:pt x="249" y="34"/>
                    </a:lnTo>
                    <a:lnTo>
                      <a:pt x="226" y="27"/>
                    </a:lnTo>
                    <a:lnTo>
                      <a:pt x="202" y="21"/>
                    </a:lnTo>
                    <a:lnTo>
                      <a:pt x="176" y="16"/>
                    </a:lnTo>
                    <a:lnTo>
                      <a:pt x="151" y="11"/>
                    </a:lnTo>
                    <a:lnTo>
                      <a:pt x="125" y="7"/>
                    </a:lnTo>
                    <a:lnTo>
                      <a:pt x="102" y="4"/>
                    </a:lnTo>
                    <a:lnTo>
                      <a:pt x="78" y="2"/>
                    </a:lnTo>
                    <a:lnTo>
                      <a:pt x="58" y="0"/>
                    </a:lnTo>
                    <a:lnTo>
                      <a:pt x="39" y="0"/>
                    </a:lnTo>
                    <a:lnTo>
                      <a:pt x="23" y="0"/>
                    </a:lnTo>
                    <a:lnTo>
                      <a:pt x="12" y="1"/>
                    </a:lnTo>
                    <a:lnTo>
                      <a:pt x="4" y="3"/>
                    </a:lnTo>
                    <a:lnTo>
                      <a:pt x="0" y="5"/>
                    </a:lnTo>
                    <a:lnTo>
                      <a:pt x="14" y="7"/>
                    </a:lnTo>
                    <a:lnTo>
                      <a:pt x="30" y="8"/>
                    </a:lnTo>
                    <a:lnTo>
                      <a:pt x="46" y="10"/>
                    </a:lnTo>
                    <a:lnTo>
                      <a:pt x="64" y="12"/>
                    </a:lnTo>
                    <a:lnTo>
                      <a:pt x="83" y="14"/>
                    </a:lnTo>
                    <a:lnTo>
                      <a:pt x="102" y="16"/>
                    </a:lnTo>
                    <a:lnTo>
                      <a:pt x="120" y="19"/>
                    </a:lnTo>
                    <a:lnTo>
                      <a:pt x="141" y="22"/>
                    </a:lnTo>
                    <a:lnTo>
                      <a:pt x="160" y="26"/>
                    </a:lnTo>
                    <a:lnTo>
                      <a:pt x="180" y="30"/>
                    </a:lnTo>
                    <a:lnTo>
                      <a:pt x="200" y="35"/>
                    </a:lnTo>
                    <a:lnTo>
                      <a:pt x="219" y="41"/>
                    </a:lnTo>
                    <a:lnTo>
                      <a:pt x="238" y="47"/>
                    </a:lnTo>
                    <a:lnTo>
                      <a:pt x="257" y="53"/>
                    </a:lnTo>
                    <a:lnTo>
                      <a:pt x="274" y="61"/>
                    </a:lnTo>
                    <a:lnTo>
                      <a:pt x="290" y="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44" name="Freeform 49"/>
              <p:cNvSpPr/>
              <p:nvPr/>
            </p:nvSpPr>
            <p:spPr bwMode="auto">
              <a:xfrm>
                <a:off x="1162" y="2273"/>
                <a:ext cx="48" cy="103"/>
              </a:xfrm>
              <a:custGeom>
                <a:avLst/>
                <a:gdLst>
                  <a:gd name="T0" fmla="*/ 0 w 142"/>
                  <a:gd name="T1" fmla="*/ 0 h 207"/>
                  <a:gd name="T2" fmla="*/ 0 w 142"/>
                  <a:gd name="T3" fmla="*/ 0 h 207"/>
                  <a:gd name="T4" fmla="*/ 0 w 142"/>
                  <a:gd name="T5" fmla="*/ 0 h 207"/>
                  <a:gd name="T6" fmla="*/ 0 w 142"/>
                  <a:gd name="T7" fmla="*/ 0 h 207"/>
                  <a:gd name="T8" fmla="*/ 0 w 142"/>
                  <a:gd name="T9" fmla="*/ 0 h 207"/>
                  <a:gd name="T10" fmla="*/ 0 w 142"/>
                  <a:gd name="T11" fmla="*/ 0 h 207"/>
                  <a:gd name="T12" fmla="*/ 0 w 142"/>
                  <a:gd name="T13" fmla="*/ 0 h 207"/>
                  <a:gd name="T14" fmla="*/ 0 w 142"/>
                  <a:gd name="T15" fmla="*/ 0 h 207"/>
                  <a:gd name="T16" fmla="*/ 0 w 142"/>
                  <a:gd name="T17" fmla="*/ 0 h 207"/>
                  <a:gd name="T18" fmla="*/ 0 w 142"/>
                  <a:gd name="T19" fmla="*/ 0 h 207"/>
                  <a:gd name="T20" fmla="*/ 0 w 142"/>
                  <a:gd name="T21" fmla="*/ 0 h 207"/>
                  <a:gd name="T22" fmla="*/ 0 w 142"/>
                  <a:gd name="T23" fmla="*/ 0 h 207"/>
                  <a:gd name="T24" fmla="*/ 0 w 142"/>
                  <a:gd name="T25" fmla="*/ 0 h 207"/>
                  <a:gd name="T26" fmla="*/ 0 w 142"/>
                  <a:gd name="T27" fmla="*/ 0 h 207"/>
                  <a:gd name="T28" fmla="*/ 0 w 142"/>
                  <a:gd name="T29" fmla="*/ 0 h 207"/>
                  <a:gd name="T30" fmla="*/ 0 w 142"/>
                  <a:gd name="T31" fmla="*/ 0 h 207"/>
                  <a:gd name="T32" fmla="*/ 0 w 142"/>
                  <a:gd name="T33" fmla="*/ 0 h 207"/>
                  <a:gd name="T34" fmla="*/ 0 w 142"/>
                  <a:gd name="T35" fmla="*/ 0 h 207"/>
                  <a:gd name="T36" fmla="*/ 0 w 142"/>
                  <a:gd name="T37" fmla="*/ 0 h 207"/>
                  <a:gd name="T38" fmla="*/ 0 w 142"/>
                  <a:gd name="T39" fmla="*/ 0 h 207"/>
                  <a:gd name="T40" fmla="*/ 0 w 142"/>
                  <a:gd name="T41" fmla="*/ 0 h 207"/>
                  <a:gd name="T42" fmla="*/ 0 w 142"/>
                  <a:gd name="T43" fmla="*/ 0 h 207"/>
                  <a:gd name="T44" fmla="*/ 0 w 142"/>
                  <a:gd name="T45" fmla="*/ 0 h 207"/>
                  <a:gd name="T46" fmla="*/ 0 w 142"/>
                  <a:gd name="T47" fmla="*/ 0 h 207"/>
                  <a:gd name="T48" fmla="*/ 0 w 142"/>
                  <a:gd name="T49" fmla="*/ 0 h 207"/>
                  <a:gd name="T50" fmla="*/ 0 w 142"/>
                  <a:gd name="T51" fmla="*/ 0 h 207"/>
                  <a:gd name="T52" fmla="*/ 0 w 142"/>
                  <a:gd name="T53" fmla="*/ 0 h 207"/>
                  <a:gd name="T54" fmla="*/ 0 w 142"/>
                  <a:gd name="T55" fmla="*/ 0 h 207"/>
                  <a:gd name="T56" fmla="*/ 0 w 142"/>
                  <a:gd name="T57" fmla="*/ 0 h 207"/>
                  <a:gd name="T58" fmla="*/ 0 w 142"/>
                  <a:gd name="T59" fmla="*/ 0 h 207"/>
                  <a:gd name="T60" fmla="*/ 0 w 142"/>
                  <a:gd name="T61" fmla="*/ 0 h 207"/>
                  <a:gd name="T62" fmla="*/ 0 w 142"/>
                  <a:gd name="T63" fmla="*/ 0 h 207"/>
                  <a:gd name="T64" fmla="*/ 0 w 142"/>
                  <a:gd name="T65" fmla="*/ 0 h 207"/>
                  <a:gd name="T66" fmla="*/ 0 w 142"/>
                  <a:gd name="T67" fmla="*/ 0 h 207"/>
                  <a:gd name="T68" fmla="*/ 0 w 142"/>
                  <a:gd name="T69" fmla="*/ 0 h 207"/>
                  <a:gd name="T70" fmla="*/ 0 w 142"/>
                  <a:gd name="T71" fmla="*/ 0 h 207"/>
                  <a:gd name="T72" fmla="*/ 0 w 142"/>
                  <a:gd name="T73" fmla="*/ 0 h 207"/>
                  <a:gd name="T74" fmla="*/ 0 w 142"/>
                  <a:gd name="T75" fmla="*/ 0 h 207"/>
                  <a:gd name="T76" fmla="*/ 0 w 142"/>
                  <a:gd name="T77" fmla="*/ 0 h 207"/>
                  <a:gd name="T78" fmla="*/ 0 w 142"/>
                  <a:gd name="T79" fmla="*/ 0 h 207"/>
                  <a:gd name="T80" fmla="*/ 0 w 142"/>
                  <a:gd name="T81" fmla="*/ 0 h 20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2"/>
                  <a:gd name="T124" fmla="*/ 0 h 207"/>
                  <a:gd name="T125" fmla="*/ 142 w 142"/>
                  <a:gd name="T126" fmla="*/ 207 h 20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2" h="207">
                    <a:moveTo>
                      <a:pt x="0" y="113"/>
                    </a:moveTo>
                    <a:lnTo>
                      <a:pt x="0" y="130"/>
                    </a:lnTo>
                    <a:lnTo>
                      <a:pt x="6" y="146"/>
                    </a:lnTo>
                    <a:lnTo>
                      <a:pt x="16" y="161"/>
                    </a:lnTo>
                    <a:lnTo>
                      <a:pt x="31" y="174"/>
                    </a:lnTo>
                    <a:lnTo>
                      <a:pt x="48" y="185"/>
                    </a:lnTo>
                    <a:lnTo>
                      <a:pt x="68" y="195"/>
                    </a:lnTo>
                    <a:lnTo>
                      <a:pt x="92" y="202"/>
                    </a:lnTo>
                    <a:lnTo>
                      <a:pt x="115" y="206"/>
                    </a:lnTo>
                    <a:lnTo>
                      <a:pt x="122" y="207"/>
                    </a:lnTo>
                    <a:lnTo>
                      <a:pt x="129" y="205"/>
                    </a:lnTo>
                    <a:lnTo>
                      <a:pt x="135" y="202"/>
                    </a:lnTo>
                    <a:lnTo>
                      <a:pt x="138" y="198"/>
                    </a:lnTo>
                    <a:lnTo>
                      <a:pt x="138" y="193"/>
                    </a:lnTo>
                    <a:lnTo>
                      <a:pt x="137" y="188"/>
                    </a:lnTo>
                    <a:lnTo>
                      <a:pt x="132" y="184"/>
                    </a:lnTo>
                    <a:lnTo>
                      <a:pt x="125" y="182"/>
                    </a:lnTo>
                    <a:lnTo>
                      <a:pt x="102" y="176"/>
                    </a:lnTo>
                    <a:lnTo>
                      <a:pt x="80" y="168"/>
                    </a:lnTo>
                    <a:lnTo>
                      <a:pt x="63" y="157"/>
                    </a:lnTo>
                    <a:lnTo>
                      <a:pt x="50" y="145"/>
                    </a:lnTo>
                    <a:lnTo>
                      <a:pt x="41" y="130"/>
                    </a:lnTo>
                    <a:lnTo>
                      <a:pt x="37" y="114"/>
                    </a:lnTo>
                    <a:lnTo>
                      <a:pt x="37" y="97"/>
                    </a:lnTo>
                    <a:lnTo>
                      <a:pt x="44" y="79"/>
                    </a:lnTo>
                    <a:lnTo>
                      <a:pt x="54" y="65"/>
                    </a:lnTo>
                    <a:lnTo>
                      <a:pt x="70" y="52"/>
                    </a:lnTo>
                    <a:lnTo>
                      <a:pt x="87" y="40"/>
                    </a:lnTo>
                    <a:lnTo>
                      <a:pt x="106" y="29"/>
                    </a:lnTo>
                    <a:lnTo>
                      <a:pt x="122" y="20"/>
                    </a:lnTo>
                    <a:lnTo>
                      <a:pt x="135" y="11"/>
                    </a:lnTo>
                    <a:lnTo>
                      <a:pt x="142" y="5"/>
                    </a:lnTo>
                    <a:lnTo>
                      <a:pt x="142" y="0"/>
                    </a:lnTo>
                    <a:lnTo>
                      <a:pt x="126" y="4"/>
                    </a:lnTo>
                    <a:lnTo>
                      <a:pt x="106" y="11"/>
                    </a:lnTo>
                    <a:lnTo>
                      <a:pt x="84" y="23"/>
                    </a:lnTo>
                    <a:lnTo>
                      <a:pt x="61" y="37"/>
                    </a:lnTo>
                    <a:lnTo>
                      <a:pt x="39" y="53"/>
                    </a:lnTo>
                    <a:lnTo>
                      <a:pt x="22" y="72"/>
                    </a:lnTo>
                    <a:lnTo>
                      <a:pt x="8" y="9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45" name="Freeform 50"/>
              <p:cNvSpPr/>
              <p:nvPr/>
            </p:nvSpPr>
            <p:spPr bwMode="auto">
              <a:xfrm>
                <a:off x="1492" y="2206"/>
                <a:ext cx="101" cy="135"/>
              </a:xfrm>
              <a:custGeom>
                <a:avLst/>
                <a:gdLst>
                  <a:gd name="T0" fmla="*/ 0 w 303"/>
                  <a:gd name="T1" fmla="*/ 0 h 272"/>
                  <a:gd name="T2" fmla="*/ 0 w 303"/>
                  <a:gd name="T3" fmla="*/ 0 h 272"/>
                  <a:gd name="T4" fmla="*/ 0 w 303"/>
                  <a:gd name="T5" fmla="*/ 0 h 272"/>
                  <a:gd name="T6" fmla="*/ 0 w 303"/>
                  <a:gd name="T7" fmla="*/ 0 h 272"/>
                  <a:gd name="T8" fmla="*/ 0 w 303"/>
                  <a:gd name="T9" fmla="*/ 0 h 272"/>
                  <a:gd name="T10" fmla="*/ 0 w 303"/>
                  <a:gd name="T11" fmla="*/ 0 h 272"/>
                  <a:gd name="T12" fmla="*/ 0 w 303"/>
                  <a:gd name="T13" fmla="*/ 0 h 272"/>
                  <a:gd name="T14" fmla="*/ 0 w 303"/>
                  <a:gd name="T15" fmla="*/ 0 h 272"/>
                  <a:gd name="T16" fmla="*/ 0 w 303"/>
                  <a:gd name="T17" fmla="*/ 0 h 272"/>
                  <a:gd name="T18" fmla="*/ 0 w 303"/>
                  <a:gd name="T19" fmla="*/ 0 h 272"/>
                  <a:gd name="T20" fmla="*/ 0 w 303"/>
                  <a:gd name="T21" fmla="*/ 0 h 272"/>
                  <a:gd name="T22" fmla="*/ 0 w 303"/>
                  <a:gd name="T23" fmla="*/ 0 h 272"/>
                  <a:gd name="T24" fmla="*/ 0 w 303"/>
                  <a:gd name="T25" fmla="*/ 0 h 272"/>
                  <a:gd name="T26" fmla="*/ 0 w 303"/>
                  <a:gd name="T27" fmla="*/ 0 h 272"/>
                  <a:gd name="T28" fmla="*/ 0 w 303"/>
                  <a:gd name="T29" fmla="*/ 0 h 272"/>
                  <a:gd name="T30" fmla="*/ 0 w 303"/>
                  <a:gd name="T31" fmla="*/ 0 h 272"/>
                  <a:gd name="T32" fmla="*/ 0 w 303"/>
                  <a:gd name="T33" fmla="*/ 0 h 272"/>
                  <a:gd name="T34" fmla="*/ 0 w 303"/>
                  <a:gd name="T35" fmla="*/ 0 h 272"/>
                  <a:gd name="T36" fmla="*/ 0 w 303"/>
                  <a:gd name="T37" fmla="*/ 0 h 272"/>
                  <a:gd name="T38" fmla="*/ 0 w 303"/>
                  <a:gd name="T39" fmla="*/ 0 h 272"/>
                  <a:gd name="T40" fmla="*/ 0 w 303"/>
                  <a:gd name="T41" fmla="*/ 0 h 272"/>
                  <a:gd name="T42" fmla="*/ 0 w 303"/>
                  <a:gd name="T43" fmla="*/ 0 h 272"/>
                  <a:gd name="T44" fmla="*/ 0 w 303"/>
                  <a:gd name="T45" fmla="*/ 0 h 272"/>
                  <a:gd name="T46" fmla="*/ 0 w 303"/>
                  <a:gd name="T47" fmla="*/ 0 h 272"/>
                  <a:gd name="T48" fmla="*/ 0 w 303"/>
                  <a:gd name="T49" fmla="*/ 0 h 272"/>
                  <a:gd name="T50" fmla="*/ 0 w 303"/>
                  <a:gd name="T51" fmla="*/ 0 h 272"/>
                  <a:gd name="T52" fmla="*/ 0 w 303"/>
                  <a:gd name="T53" fmla="*/ 0 h 272"/>
                  <a:gd name="T54" fmla="*/ 0 w 303"/>
                  <a:gd name="T55" fmla="*/ 0 h 272"/>
                  <a:gd name="T56" fmla="*/ 0 w 303"/>
                  <a:gd name="T57" fmla="*/ 0 h 272"/>
                  <a:gd name="T58" fmla="*/ 0 w 303"/>
                  <a:gd name="T59" fmla="*/ 0 h 272"/>
                  <a:gd name="T60" fmla="*/ 0 w 303"/>
                  <a:gd name="T61" fmla="*/ 0 h 272"/>
                  <a:gd name="T62" fmla="*/ 0 w 303"/>
                  <a:gd name="T63" fmla="*/ 0 h 272"/>
                  <a:gd name="T64" fmla="*/ 0 w 303"/>
                  <a:gd name="T65" fmla="*/ 0 h 272"/>
                  <a:gd name="T66" fmla="*/ 0 w 303"/>
                  <a:gd name="T67" fmla="*/ 0 h 272"/>
                  <a:gd name="T68" fmla="*/ 0 w 303"/>
                  <a:gd name="T69" fmla="*/ 0 h 272"/>
                  <a:gd name="T70" fmla="*/ 0 w 303"/>
                  <a:gd name="T71" fmla="*/ 0 h 272"/>
                  <a:gd name="T72" fmla="*/ 0 w 303"/>
                  <a:gd name="T73" fmla="*/ 0 h 272"/>
                  <a:gd name="T74" fmla="*/ 0 w 303"/>
                  <a:gd name="T75" fmla="*/ 0 h 27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3"/>
                  <a:gd name="T115" fmla="*/ 0 h 272"/>
                  <a:gd name="T116" fmla="*/ 303 w 303"/>
                  <a:gd name="T117" fmla="*/ 272 h 27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3" h="272">
                    <a:moveTo>
                      <a:pt x="246" y="102"/>
                    </a:moveTo>
                    <a:lnTo>
                      <a:pt x="256" y="109"/>
                    </a:lnTo>
                    <a:lnTo>
                      <a:pt x="264" y="117"/>
                    </a:lnTo>
                    <a:lnTo>
                      <a:pt x="271" y="126"/>
                    </a:lnTo>
                    <a:lnTo>
                      <a:pt x="275" y="135"/>
                    </a:lnTo>
                    <a:lnTo>
                      <a:pt x="278" y="144"/>
                    </a:lnTo>
                    <a:lnTo>
                      <a:pt x="277" y="154"/>
                    </a:lnTo>
                    <a:lnTo>
                      <a:pt x="274" y="164"/>
                    </a:lnTo>
                    <a:lnTo>
                      <a:pt x="267" y="173"/>
                    </a:lnTo>
                    <a:lnTo>
                      <a:pt x="256" y="183"/>
                    </a:lnTo>
                    <a:lnTo>
                      <a:pt x="245" y="192"/>
                    </a:lnTo>
                    <a:lnTo>
                      <a:pt x="232" y="200"/>
                    </a:lnTo>
                    <a:lnTo>
                      <a:pt x="219" y="209"/>
                    </a:lnTo>
                    <a:lnTo>
                      <a:pt x="204" y="216"/>
                    </a:lnTo>
                    <a:lnTo>
                      <a:pt x="190" y="224"/>
                    </a:lnTo>
                    <a:lnTo>
                      <a:pt x="175" y="232"/>
                    </a:lnTo>
                    <a:lnTo>
                      <a:pt x="162" y="241"/>
                    </a:lnTo>
                    <a:lnTo>
                      <a:pt x="158" y="244"/>
                    </a:lnTo>
                    <a:lnTo>
                      <a:pt x="155" y="248"/>
                    </a:lnTo>
                    <a:lnTo>
                      <a:pt x="152" y="252"/>
                    </a:lnTo>
                    <a:lnTo>
                      <a:pt x="149" y="256"/>
                    </a:lnTo>
                    <a:lnTo>
                      <a:pt x="148" y="260"/>
                    </a:lnTo>
                    <a:lnTo>
                      <a:pt x="148" y="264"/>
                    </a:lnTo>
                    <a:lnTo>
                      <a:pt x="151" y="268"/>
                    </a:lnTo>
                    <a:lnTo>
                      <a:pt x="155" y="271"/>
                    </a:lnTo>
                    <a:lnTo>
                      <a:pt x="161" y="272"/>
                    </a:lnTo>
                    <a:lnTo>
                      <a:pt x="166" y="272"/>
                    </a:lnTo>
                    <a:lnTo>
                      <a:pt x="171" y="271"/>
                    </a:lnTo>
                    <a:lnTo>
                      <a:pt x="175" y="268"/>
                    </a:lnTo>
                    <a:lnTo>
                      <a:pt x="190" y="256"/>
                    </a:lnTo>
                    <a:lnTo>
                      <a:pt x="206" y="246"/>
                    </a:lnTo>
                    <a:lnTo>
                      <a:pt x="222" y="236"/>
                    </a:lnTo>
                    <a:lnTo>
                      <a:pt x="239" y="226"/>
                    </a:lnTo>
                    <a:lnTo>
                      <a:pt x="255" y="216"/>
                    </a:lnTo>
                    <a:lnTo>
                      <a:pt x="271" y="204"/>
                    </a:lnTo>
                    <a:lnTo>
                      <a:pt x="284" y="192"/>
                    </a:lnTo>
                    <a:lnTo>
                      <a:pt x="294" y="179"/>
                    </a:lnTo>
                    <a:lnTo>
                      <a:pt x="301" y="163"/>
                    </a:lnTo>
                    <a:lnTo>
                      <a:pt x="303" y="148"/>
                    </a:lnTo>
                    <a:lnTo>
                      <a:pt x="300" y="133"/>
                    </a:lnTo>
                    <a:lnTo>
                      <a:pt x="293" y="118"/>
                    </a:lnTo>
                    <a:lnTo>
                      <a:pt x="281" y="105"/>
                    </a:lnTo>
                    <a:lnTo>
                      <a:pt x="268" y="92"/>
                    </a:lnTo>
                    <a:lnTo>
                      <a:pt x="251" y="82"/>
                    </a:lnTo>
                    <a:lnTo>
                      <a:pt x="232" y="73"/>
                    </a:lnTo>
                    <a:lnTo>
                      <a:pt x="217" y="67"/>
                    </a:lnTo>
                    <a:lnTo>
                      <a:pt x="201" y="61"/>
                    </a:lnTo>
                    <a:lnTo>
                      <a:pt x="185" y="54"/>
                    </a:lnTo>
                    <a:lnTo>
                      <a:pt x="168" y="47"/>
                    </a:lnTo>
                    <a:lnTo>
                      <a:pt x="151" y="40"/>
                    </a:lnTo>
                    <a:lnTo>
                      <a:pt x="132" y="34"/>
                    </a:lnTo>
                    <a:lnTo>
                      <a:pt x="114" y="27"/>
                    </a:lnTo>
                    <a:lnTo>
                      <a:pt x="97" y="21"/>
                    </a:lnTo>
                    <a:lnTo>
                      <a:pt x="81" y="16"/>
                    </a:lnTo>
                    <a:lnTo>
                      <a:pt x="65" y="11"/>
                    </a:lnTo>
                    <a:lnTo>
                      <a:pt x="49" y="7"/>
                    </a:lnTo>
                    <a:lnTo>
                      <a:pt x="36" y="4"/>
                    </a:lnTo>
                    <a:lnTo>
                      <a:pt x="24" y="1"/>
                    </a:lnTo>
                    <a:lnTo>
                      <a:pt x="14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3" y="7"/>
                    </a:lnTo>
                    <a:lnTo>
                      <a:pt x="27" y="12"/>
                    </a:lnTo>
                    <a:lnTo>
                      <a:pt x="43" y="17"/>
                    </a:lnTo>
                    <a:lnTo>
                      <a:pt x="58" y="22"/>
                    </a:lnTo>
                    <a:lnTo>
                      <a:pt x="74" y="27"/>
                    </a:lnTo>
                    <a:lnTo>
                      <a:pt x="90" y="32"/>
                    </a:lnTo>
                    <a:lnTo>
                      <a:pt x="106" y="38"/>
                    </a:lnTo>
                    <a:lnTo>
                      <a:pt x="122" y="44"/>
                    </a:lnTo>
                    <a:lnTo>
                      <a:pt x="139" y="50"/>
                    </a:lnTo>
                    <a:lnTo>
                      <a:pt x="155" y="57"/>
                    </a:lnTo>
                    <a:lnTo>
                      <a:pt x="171" y="63"/>
                    </a:lnTo>
                    <a:lnTo>
                      <a:pt x="187" y="70"/>
                    </a:lnTo>
                    <a:lnTo>
                      <a:pt x="203" y="78"/>
                    </a:lnTo>
                    <a:lnTo>
                      <a:pt x="217" y="85"/>
                    </a:lnTo>
                    <a:lnTo>
                      <a:pt x="232" y="93"/>
                    </a:lnTo>
                    <a:lnTo>
                      <a:pt x="246" y="10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</p:grpSp>
      <p:grpSp>
        <p:nvGrpSpPr>
          <p:cNvPr id="104459" name="Group 51"/>
          <p:cNvGrpSpPr/>
          <p:nvPr/>
        </p:nvGrpSpPr>
        <p:grpSpPr bwMode="auto">
          <a:xfrm>
            <a:off x="3467100" y="1827213"/>
            <a:ext cx="495300" cy="622300"/>
            <a:chOff x="2870" y="1518"/>
            <a:chExt cx="292" cy="320"/>
          </a:xfrm>
        </p:grpSpPr>
        <p:graphicFrame>
          <p:nvGraphicFramePr>
            <p:cNvPr id="104524" name="Object 52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4906" name="Clip" r:id="rId5" imgW="826770" imgH="840105" progId="MS_ClipArt_Gallery.2">
                    <p:embed/>
                  </p:oleObj>
                </mc:Choice>
                <mc:Fallback>
                  <p:oleObj name="Clip" r:id="rId5" imgW="826770" imgH="840105" progId="MS_ClipArt_Gallery.2">
                    <p:embed/>
                    <p:pic>
                      <p:nvPicPr>
                        <p:cNvPr id="104524" name="Object 5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4525" name="Object 53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4907" name="Clip" r:id="rId7" imgW="1268095" imgH="1199515" progId="MS_ClipArt_Gallery.2">
                    <p:embed/>
                  </p:oleObj>
                </mc:Choice>
                <mc:Fallback>
                  <p:oleObj name="Clip" r:id="rId7" imgW="1268095" imgH="1199515" progId="MS_ClipArt_Gallery.2">
                    <p:embed/>
                    <p:pic>
                      <p:nvPicPr>
                        <p:cNvPr id="104525" name="Object 5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04460" name="Group 54"/>
          <p:cNvGrpSpPr/>
          <p:nvPr/>
        </p:nvGrpSpPr>
        <p:grpSpPr bwMode="auto">
          <a:xfrm>
            <a:off x="4325938" y="1347788"/>
            <a:ext cx="495300" cy="622300"/>
            <a:chOff x="2870" y="1518"/>
            <a:chExt cx="292" cy="320"/>
          </a:xfrm>
        </p:grpSpPr>
        <p:graphicFrame>
          <p:nvGraphicFramePr>
            <p:cNvPr id="104522" name="Object 55"/>
            <p:cNvGraphicFramePr>
              <a:graphicFrameLocks noChangeAspect="1"/>
            </p:cNvGraphicFramePr>
            <p:nvPr/>
          </p:nvGraphicFramePr>
          <p:xfrm>
            <a:off x="2870" y="1518"/>
            <a:ext cx="272" cy="28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4908" name="Clip" r:id="rId9" imgW="826770" imgH="840105" progId="MS_ClipArt_Gallery.2">
                    <p:embed/>
                  </p:oleObj>
                </mc:Choice>
                <mc:Fallback>
                  <p:oleObj name="Clip" r:id="rId9" imgW="826770" imgH="840105" progId="MS_ClipArt_Gallery.2">
                    <p:embed/>
                    <p:pic>
                      <p:nvPicPr>
                        <p:cNvPr id="104522" name="Object 5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70" y="1518"/>
                          <a:ext cx="272" cy="28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4523" name="Object 56"/>
            <p:cNvGraphicFramePr>
              <a:graphicFrameLocks noChangeAspect="1"/>
            </p:cNvGraphicFramePr>
            <p:nvPr/>
          </p:nvGraphicFramePr>
          <p:xfrm>
            <a:off x="2913" y="1602"/>
            <a:ext cx="249" cy="2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4909" name="Clip" r:id="rId10" imgW="1268095" imgH="1199515" progId="MS_ClipArt_Gallery.2">
                    <p:embed/>
                  </p:oleObj>
                </mc:Choice>
                <mc:Fallback>
                  <p:oleObj name="Clip" r:id="rId10" imgW="1268095" imgH="1199515" progId="MS_ClipArt_Gallery.2">
                    <p:embed/>
                    <p:pic>
                      <p:nvPicPr>
                        <p:cNvPr id="104523" name="Object 5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913" y="1602"/>
                          <a:ext cx="249" cy="2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04461" name="Text Box 90"/>
          <p:cNvSpPr txBox="1">
            <a:spLocks noChangeArrowheads="1"/>
          </p:cNvSpPr>
          <p:nvPr/>
        </p:nvSpPr>
        <p:spPr bwMode="auto">
          <a:xfrm>
            <a:off x="3251201" y="2347914"/>
            <a:ext cx="50847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宋体" panose="02010600030101010101" pitchFamily="2" charset="-122"/>
              </a:rPr>
              <a:t>H1</a:t>
            </a:r>
          </a:p>
        </p:txBody>
      </p:sp>
      <p:sp>
        <p:nvSpPr>
          <p:cNvPr id="104462" name="Text Box 93"/>
          <p:cNvSpPr txBox="1">
            <a:spLocks noChangeArrowheads="1"/>
          </p:cNvSpPr>
          <p:nvPr/>
        </p:nvSpPr>
        <p:spPr bwMode="auto">
          <a:xfrm>
            <a:off x="5726114" y="2289176"/>
            <a:ext cx="52450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宋体" panose="02010600030101010101" pitchFamily="2" charset="-122"/>
              </a:rPr>
              <a:t>R1</a:t>
            </a:r>
          </a:p>
        </p:txBody>
      </p:sp>
      <p:grpSp>
        <p:nvGrpSpPr>
          <p:cNvPr id="11" name="Group 157"/>
          <p:cNvGrpSpPr/>
          <p:nvPr/>
        </p:nvGrpSpPr>
        <p:grpSpPr bwMode="auto">
          <a:xfrm>
            <a:off x="1835151" y="2392364"/>
            <a:ext cx="6099175" cy="4008437"/>
            <a:chOff x="268" y="1180"/>
            <a:chExt cx="3842" cy="2525"/>
          </a:xfrm>
        </p:grpSpPr>
        <p:sp>
          <p:nvSpPr>
            <p:cNvPr id="104493" name="Line 94"/>
            <p:cNvSpPr>
              <a:spLocks noChangeShapeType="1"/>
            </p:cNvSpPr>
            <p:nvPr/>
          </p:nvSpPr>
          <p:spPr bwMode="auto">
            <a:xfrm>
              <a:off x="1612" y="1180"/>
              <a:ext cx="566" cy="2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4494" name="Rectangle 98"/>
            <p:cNvSpPr>
              <a:spLocks noChangeArrowheads="1"/>
            </p:cNvSpPr>
            <p:nvPr/>
          </p:nvSpPr>
          <p:spPr bwMode="auto">
            <a:xfrm>
              <a:off x="358" y="2897"/>
              <a:ext cx="3280" cy="269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4495" name="Freeform 95"/>
            <p:cNvSpPr/>
            <p:nvPr/>
          </p:nvSpPr>
          <p:spPr bwMode="auto">
            <a:xfrm>
              <a:off x="268" y="1426"/>
              <a:ext cx="3374" cy="1668"/>
            </a:xfrm>
            <a:custGeom>
              <a:avLst/>
              <a:gdLst>
                <a:gd name="T0" fmla="*/ 1397 w 3374"/>
                <a:gd name="T1" fmla="*/ 0 h 1668"/>
                <a:gd name="T2" fmla="*/ 104 w 3374"/>
                <a:gd name="T3" fmla="*/ 1445 h 1668"/>
                <a:gd name="T4" fmla="*/ 1294 w 3374"/>
                <a:gd name="T5" fmla="*/ 1418 h 1668"/>
                <a:gd name="T6" fmla="*/ 3374 w 3374"/>
                <a:gd name="T7" fmla="*/ 1445 h 1668"/>
                <a:gd name="T8" fmla="*/ 1585 w 3374"/>
                <a:gd name="T9" fmla="*/ 75 h 1668"/>
                <a:gd name="T10" fmla="*/ 1397 w 3374"/>
                <a:gd name="T11" fmla="*/ 0 h 16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74"/>
                <a:gd name="T19" fmla="*/ 0 h 1668"/>
                <a:gd name="T20" fmla="*/ 3374 w 3374"/>
                <a:gd name="T21" fmla="*/ 1668 h 16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74" h="1668">
                  <a:moveTo>
                    <a:pt x="1397" y="0"/>
                  </a:moveTo>
                  <a:cubicBezTo>
                    <a:pt x="1255" y="557"/>
                    <a:pt x="999" y="1064"/>
                    <a:pt x="104" y="1445"/>
                  </a:cubicBezTo>
                  <a:cubicBezTo>
                    <a:pt x="0" y="1641"/>
                    <a:pt x="719" y="1436"/>
                    <a:pt x="1294" y="1418"/>
                  </a:cubicBezTo>
                  <a:cubicBezTo>
                    <a:pt x="1839" y="1418"/>
                    <a:pt x="3326" y="1668"/>
                    <a:pt x="3374" y="1445"/>
                  </a:cubicBezTo>
                  <a:cubicBezTo>
                    <a:pt x="1983" y="1002"/>
                    <a:pt x="1929" y="582"/>
                    <a:pt x="1585" y="75"/>
                  </a:cubicBezTo>
                  <a:cubicBezTo>
                    <a:pt x="1491" y="25"/>
                    <a:pt x="1529" y="67"/>
                    <a:pt x="1397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tx1"/>
                </a:gs>
                <a:gs pos="100000">
                  <a:schemeClr val="bg1">
                    <a:alpha val="17998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4496" name="Rectangle 96"/>
            <p:cNvSpPr>
              <a:spLocks noChangeArrowheads="1"/>
            </p:cNvSpPr>
            <p:nvPr/>
          </p:nvSpPr>
          <p:spPr bwMode="auto">
            <a:xfrm rot="1284652">
              <a:off x="1621" y="1314"/>
              <a:ext cx="355" cy="11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4497" name="Text Box 97"/>
            <p:cNvSpPr txBox="1">
              <a:spLocks noChangeArrowheads="1"/>
            </p:cNvSpPr>
            <p:nvPr/>
          </p:nvSpPr>
          <p:spPr bwMode="auto">
            <a:xfrm>
              <a:off x="540" y="2923"/>
              <a:ext cx="2866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AP MAC </a:t>
              </a:r>
              <a:r>
                <a:rPr lang="en-US" altLang="zh-CN" sz="1600" dirty="0" err="1">
                  <a:latin typeface="+mn-lt"/>
                  <a:ea typeface="宋体" panose="02010600030101010101" pitchFamily="2" charset="-122"/>
                </a:rPr>
                <a:t>addr</a:t>
              </a: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          H1 MAC </a:t>
              </a:r>
              <a:r>
                <a:rPr lang="en-US" altLang="zh-CN" sz="1600" dirty="0" err="1">
                  <a:latin typeface="+mn-lt"/>
                  <a:ea typeface="宋体" panose="02010600030101010101" pitchFamily="2" charset="-122"/>
                </a:rPr>
                <a:t>addr</a:t>
              </a: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         R1 MAC </a:t>
              </a:r>
              <a:r>
                <a:rPr lang="en-US" altLang="zh-CN" sz="1600" dirty="0" err="1">
                  <a:latin typeface="+mn-lt"/>
                  <a:ea typeface="宋体" panose="02010600030101010101" pitchFamily="2" charset="-122"/>
                </a:rPr>
                <a:t>addr</a:t>
              </a:r>
              <a:endParaRPr lang="en-US" altLang="zh-CN" sz="16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4498" name="Line 99"/>
            <p:cNvSpPr>
              <a:spLocks noChangeShapeType="1"/>
            </p:cNvSpPr>
            <p:nvPr/>
          </p:nvSpPr>
          <p:spPr bwMode="auto">
            <a:xfrm>
              <a:off x="560" y="2897"/>
              <a:ext cx="0" cy="2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4499" name="Line 100"/>
            <p:cNvSpPr>
              <a:spLocks noChangeShapeType="1"/>
            </p:cNvSpPr>
            <p:nvPr/>
          </p:nvSpPr>
          <p:spPr bwMode="auto">
            <a:xfrm>
              <a:off x="1478" y="2897"/>
              <a:ext cx="0" cy="2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4500" name="Line 101"/>
            <p:cNvSpPr>
              <a:spLocks noChangeShapeType="1"/>
            </p:cNvSpPr>
            <p:nvPr/>
          </p:nvSpPr>
          <p:spPr bwMode="auto">
            <a:xfrm>
              <a:off x="2353" y="2897"/>
              <a:ext cx="0" cy="2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grpSp>
          <p:nvGrpSpPr>
            <p:cNvPr id="104501" name="Group 106"/>
            <p:cNvGrpSpPr/>
            <p:nvPr/>
          </p:nvGrpSpPr>
          <p:grpSpPr bwMode="auto">
            <a:xfrm>
              <a:off x="396" y="3107"/>
              <a:ext cx="120" cy="114"/>
              <a:chOff x="1300" y="3186"/>
              <a:chExt cx="120" cy="114"/>
            </a:xfrm>
          </p:grpSpPr>
          <p:sp>
            <p:nvSpPr>
              <p:cNvPr id="104519" name="Rectangle 105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4520" name="Freeform 103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21" name="Freeform 104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104502" name="Group 107"/>
            <p:cNvGrpSpPr/>
            <p:nvPr/>
          </p:nvGrpSpPr>
          <p:grpSpPr bwMode="auto">
            <a:xfrm>
              <a:off x="412" y="2839"/>
              <a:ext cx="120" cy="114"/>
              <a:chOff x="1300" y="3186"/>
              <a:chExt cx="120" cy="114"/>
            </a:xfrm>
          </p:grpSpPr>
          <p:sp>
            <p:nvSpPr>
              <p:cNvPr id="104516" name="Rectangle 108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4517" name="Freeform 109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18" name="Freeform 110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104503" name="Group 111"/>
            <p:cNvGrpSpPr/>
            <p:nvPr/>
          </p:nvGrpSpPr>
          <p:grpSpPr bwMode="auto">
            <a:xfrm>
              <a:off x="3456" y="2851"/>
              <a:ext cx="120" cy="114"/>
              <a:chOff x="1300" y="3186"/>
              <a:chExt cx="120" cy="114"/>
            </a:xfrm>
          </p:grpSpPr>
          <p:sp>
            <p:nvSpPr>
              <p:cNvPr id="104513" name="Rectangle 112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4514" name="Freeform 113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15" name="Freeform 114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sp>
          <p:nvSpPr>
            <p:cNvPr id="104504" name="Line 115"/>
            <p:cNvSpPr>
              <a:spLocks noChangeShapeType="1"/>
            </p:cNvSpPr>
            <p:nvPr/>
          </p:nvSpPr>
          <p:spPr bwMode="auto">
            <a:xfrm>
              <a:off x="3404" y="2903"/>
              <a:ext cx="0" cy="2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grpSp>
          <p:nvGrpSpPr>
            <p:cNvPr id="104505" name="Group 116"/>
            <p:cNvGrpSpPr/>
            <p:nvPr/>
          </p:nvGrpSpPr>
          <p:grpSpPr bwMode="auto">
            <a:xfrm>
              <a:off x="3462" y="3103"/>
              <a:ext cx="120" cy="114"/>
              <a:chOff x="1300" y="3186"/>
              <a:chExt cx="120" cy="114"/>
            </a:xfrm>
          </p:grpSpPr>
          <p:sp>
            <p:nvSpPr>
              <p:cNvPr id="104510" name="Rectangle 117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4511" name="Freeform 118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512" name="Freeform 119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sp>
          <p:nvSpPr>
            <p:cNvPr id="104506" name="Text Box 120"/>
            <p:cNvSpPr txBox="1">
              <a:spLocks noChangeArrowheads="1"/>
            </p:cNvSpPr>
            <p:nvPr/>
          </p:nvSpPr>
          <p:spPr bwMode="auto">
            <a:xfrm>
              <a:off x="523" y="3182"/>
              <a:ext cx="524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  <a:cs typeface="Arial" panose="020B0604020202020204" pitchFamily="34" charset="0"/>
                </a:rPr>
                <a:t>address 1</a:t>
              </a:r>
            </a:p>
          </p:txBody>
        </p:sp>
        <p:sp>
          <p:nvSpPr>
            <p:cNvPr id="104507" name="Text Box 121"/>
            <p:cNvSpPr txBox="1">
              <a:spLocks noChangeArrowheads="1"/>
            </p:cNvSpPr>
            <p:nvPr/>
          </p:nvSpPr>
          <p:spPr bwMode="auto">
            <a:xfrm>
              <a:off x="1500" y="3180"/>
              <a:ext cx="524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  <a:cs typeface="Arial" panose="020B0604020202020204" pitchFamily="34" charset="0"/>
                </a:rPr>
                <a:t>address 2</a:t>
              </a:r>
            </a:p>
          </p:txBody>
        </p:sp>
        <p:sp>
          <p:nvSpPr>
            <p:cNvPr id="104508" name="Text Box 122"/>
            <p:cNvSpPr txBox="1">
              <a:spLocks noChangeArrowheads="1"/>
            </p:cNvSpPr>
            <p:nvPr/>
          </p:nvSpPr>
          <p:spPr bwMode="auto">
            <a:xfrm>
              <a:off x="2480" y="3171"/>
              <a:ext cx="524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  <a:cs typeface="Arial" panose="020B0604020202020204" pitchFamily="34" charset="0"/>
                </a:rPr>
                <a:t>address 3</a:t>
              </a:r>
            </a:p>
          </p:txBody>
        </p:sp>
        <p:sp>
          <p:nvSpPr>
            <p:cNvPr id="11328" name="Text Box 123"/>
            <p:cNvSpPr txBox="1">
              <a:spLocks noChangeArrowheads="1"/>
            </p:cNvSpPr>
            <p:nvPr/>
          </p:nvSpPr>
          <p:spPr bwMode="auto">
            <a:xfrm>
              <a:off x="2619" y="3414"/>
              <a:ext cx="1491" cy="291"/>
            </a:xfrm>
            <a:prstGeom prst="rect">
              <a:avLst/>
            </a:prstGeom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altLang="zh-CN" dirty="0">
                  <a:ea typeface="宋体" panose="02010600030101010101" pitchFamily="2" charset="-122"/>
                </a:rPr>
                <a:t>802.</a:t>
              </a:r>
              <a:r>
                <a:rPr lang="en-US" altLang="zh-CN" b="1" dirty="0">
                  <a:solidFill>
                    <a:srgbClr val="FF0000"/>
                  </a:solidFill>
                  <a:ea typeface="宋体" panose="02010600030101010101" pitchFamily="2" charset="-122"/>
                </a:rPr>
                <a:t>11</a:t>
              </a:r>
              <a:r>
                <a:rPr lang="en-US" altLang="zh-CN" dirty="0">
                  <a:ea typeface="宋体" panose="02010600030101010101" pitchFamily="2" charset="-122"/>
                </a:rPr>
                <a:t> frame</a:t>
              </a:r>
            </a:p>
          </p:txBody>
        </p:sp>
      </p:grpSp>
      <p:grpSp>
        <p:nvGrpSpPr>
          <p:cNvPr id="16" name="Group 160"/>
          <p:cNvGrpSpPr/>
          <p:nvPr/>
        </p:nvGrpSpPr>
        <p:grpSpPr bwMode="auto">
          <a:xfrm>
            <a:off x="5335589" y="2811463"/>
            <a:ext cx="4841875" cy="2247900"/>
            <a:chOff x="2401" y="1771"/>
            <a:chExt cx="3050" cy="1416"/>
          </a:xfrm>
        </p:grpSpPr>
        <p:sp>
          <p:nvSpPr>
            <p:cNvPr id="104466" name="Freeform 130"/>
            <p:cNvSpPr/>
            <p:nvPr/>
          </p:nvSpPr>
          <p:spPr bwMode="auto">
            <a:xfrm>
              <a:off x="2592" y="2002"/>
              <a:ext cx="2419" cy="441"/>
            </a:xfrm>
            <a:custGeom>
              <a:avLst/>
              <a:gdLst>
                <a:gd name="T0" fmla="*/ 54 w 2419"/>
                <a:gd name="T1" fmla="*/ 9 h 441"/>
                <a:gd name="T2" fmla="*/ 0 w 2419"/>
                <a:gd name="T3" fmla="*/ 437 h 441"/>
                <a:gd name="T4" fmla="*/ 2419 w 2419"/>
                <a:gd name="T5" fmla="*/ 369 h 441"/>
                <a:gd name="T6" fmla="*/ 336 w 2419"/>
                <a:gd name="T7" fmla="*/ 5 h 441"/>
                <a:gd name="T8" fmla="*/ 54 w 2419"/>
                <a:gd name="T9" fmla="*/ 9 h 4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19"/>
                <a:gd name="T16" fmla="*/ 0 h 441"/>
                <a:gd name="T17" fmla="*/ 2419 w 2419"/>
                <a:gd name="T18" fmla="*/ 441 h 4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19" h="441">
                  <a:moveTo>
                    <a:pt x="54" y="9"/>
                  </a:moveTo>
                  <a:cubicBezTo>
                    <a:pt x="45" y="275"/>
                    <a:pt x="38" y="312"/>
                    <a:pt x="0" y="437"/>
                  </a:cubicBezTo>
                  <a:cubicBezTo>
                    <a:pt x="499" y="418"/>
                    <a:pt x="2363" y="441"/>
                    <a:pt x="2419" y="369"/>
                  </a:cubicBezTo>
                  <a:cubicBezTo>
                    <a:pt x="921" y="148"/>
                    <a:pt x="719" y="337"/>
                    <a:pt x="336" y="5"/>
                  </a:cubicBezTo>
                  <a:cubicBezTo>
                    <a:pt x="205" y="9"/>
                    <a:pt x="231" y="0"/>
                    <a:pt x="54" y="9"/>
                  </a:cubicBezTo>
                  <a:close/>
                </a:path>
              </a:pathLst>
            </a:custGeom>
            <a:gradFill rotWithShape="1">
              <a:gsLst>
                <a:gs pos="0">
                  <a:schemeClr val="tx1"/>
                </a:gs>
                <a:gs pos="100000">
                  <a:schemeClr val="bg1">
                    <a:alpha val="17998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4467" name="Line 127"/>
            <p:cNvSpPr>
              <a:spLocks noChangeShapeType="1"/>
            </p:cNvSpPr>
            <p:nvPr/>
          </p:nvSpPr>
          <p:spPr bwMode="auto">
            <a:xfrm>
              <a:off x="2401" y="1771"/>
              <a:ext cx="604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4468" name="Rectangle 129"/>
            <p:cNvSpPr>
              <a:spLocks noChangeArrowheads="1"/>
            </p:cNvSpPr>
            <p:nvPr/>
          </p:nvSpPr>
          <p:spPr bwMode="auto">
            <a:xfrm>
              <a:off x="2620" y="2398"/>
              <a:ext cx="2385" cy="269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4469" name="Rectangle 131"/>
            <p:cNvSpPr>
              <a:spLocks noChangeArrowheads="1"/>
            </p:cNvSpPr>
            <p:nvPr/>
          </p:nvSpPr>
          <p:spPr bwMode="auto">
            <a:xfrm>
              <a:off x="2563" y="1848"/>
              <a:ext cx="355" cy="11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4470" name="Text Box 132"/>
            <p:cNvSpPr txBox="1">
              <a:spLocks noChangeArrowheads="1"/>
            </p:cNvSpPr>
            <p:nvPr/>
          </p:nvSpPr>
          <p:spPr bwMode="auto">
            <a:xfrm>
              <a:off x="2802" y="2424"/>
              <a:ext cx="171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R1 MAC </a:t>
              </a:r>
              <a:r>
                <a:rPr lang="en-US" altLang="zh-CN" sz="1600" dirty="0" err="1">
                  <a:latin typeface="+mn-lt"/>
                  <a:ea typeface="宋体" panose="02010600030101010101" pitchFamily="2" charset="-122"/>
                </a:rPr>
                <a:t>addr</a:t>
              </a: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          H1 MAC </a:t>
              </a:r>
              <a:r>
                <a:rPr lang="en-US" altLang="zh-CN" sz="1600" dirty="0" err="1">
                  <a:latin typeface="+mn-lt"/>
                  <a:ea typeface="宋体" panose="02010600030101010101" pitchFamily="2" charset="-122"/>
                </a:rPr>
                <a:t>addr</a:t>
              </a: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 </a:t>
              </a:r>
            </a:p>
          </p:txBody>
        </p:sp>
        <p:sp>
          <p:nvSpPr>
            <p:cNvPr id="104471" name="Line 133"/>
            <p:cNvSpPr>
              <a:spLocks noChangeShapeType="1"/>
            </p:cNvSpPr>
            <p:nvPr/>
          </p:nvSpPr>
          <p:spPr bwMode="auto">
            <a:xfrm>
              <a:off x="2822" y="2398"/>
              <a:ext cx="0" cy="2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4472" name="Line 134"/>
            <p:cNvSpPr>
              <a:spLocks noChangeShapeType="1"/>
            </p:cNvSpPr>
            <p:nvPr/>
          </p:nvSpPr>
          <p:spPr bwMode="auto">
            <a:xfrm>
              <a:off x="3721" y="2398"/>
              <a:ext cx="0" cy="2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sp>
          <p:nvSpPr>
            <p:cNvPr id="104473" name="Line 135"/>
            <p:cNvSpPr>
              <a:spLocks noChangeShapeType="1"/>
            </p:cNvSpPr>
            <p:nvPr/>
          </p:nvSpPr>
          <p:spPr bwMode="auto">
            <a:xfrm>
              <a:off x="4742" y="2398"/>
              <a:ext cx="0" cy="2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grpSp>
          <p:nvGrpSpPr>
            <p:cNvPr id="104474" name="Group 136"/>
            <p:cNvGrpSpPr/>
            <p:nvPr/>
          </p:nvGrpSpPr>
          <p:grpSpPr bwMode="auto">
            <a:xfrm>
              <a:off x="2658" y="2608"/>
              <a:ext cx="120" cy="114"/>
              <a:chOff x="1300" y="3186"/>
              <a:chExt cx="120" cy="114"/>
            </a:xfrm>
          </p:grpSpPr>
          <p:sp>
            <p:nvSpPr>
              <p:cNvPr id="104490" name="Rectangle 137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4491" name="Freeform 138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492" name="Freeform 139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104475" name="Group 140"/>
            <p:cNvGrpSpPr/>
            <p:nvPr/>
          </p:nvGrpSpPr>
          <p:grpSpPr bwMode="auto">
            <a:xfrm>
              <a:off x="2674" y="2340"/>
              <a:ext cx="120" cy="114"/>
              <a:chOff x="1300" y="3186"/>
              <a:chExt cx="120" cy="114"/>
            </a:xfrm>
          </p:grpSpPr>
          <p:sp>
            <p:nvSpPr>
              <p:cNvPr id="104487" name="Rectangle 141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4488" name="Freeform 142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489" name="Freeform 143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104476" name="Group 144"/>
            <p:cNvGrpSpPr/>
            <p:nvPr/>
          </p:nvGrpSpPr>
          <p:grpSpPr bwMode="auto">
            <a:xfrm>
              <a:off x="4814" y="2352"/>
              <a:ext cx="120" cy="114"/>
              <a:chOff x="1300" y="3186"/>
              <a:chExt cx="120" cy="114"/>
            </a:xfrm>
          </p:grpSpPr>
          <p:sp>
            <p:nvSpPr>
              <p:cNvPr id="104484" name="Rectangle 145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4485" name="Freeform 146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486" name="Freeform 147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grpSp>
          <p:nvGrpSpPr>
            <p:cNvPr id="104477" name="Group 149"/>
            <p:cNvGrpSpPr/>
            <p:nvPr/>
          </p:nvGrpSpPr>
          <p:grpSpPr bwMode="auto">
            <a:xfrm>
              <a:off x="4820" y="2604"/>
              <a:ext cx="120" cy="114"/>
              <a:chOff x="1300" y="3186"/>
              <a:chExt cx="120" cy="114"/>
            </a:xfrm>
          </p:grpSpPr>
          <p:sp>
            <p:nvSpPr>
              <p:cNvPr id="104481" name="Rectangle 150"/>
              <p:cNvSpPr>
                <a:spLocks noChangeArrowheads="1"/>
              </p:cNvSpPr>
              <p:nvPr/>
            </p:nvSpPr>
            <p:spPr bwMode="auto">
              <a:xfrm>
                <a:off x="1300" y="3208"/>
                <a:ext cx="120" cy="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04482" name="Freeform 151"/>
              <p:cNvSpPr/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sp>
            <p:nvSpPr>
              <p:cNvPr id="104483" name="Freeform 152"/>
              <p:cNvSpPr/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2 w 60"/>
                  <a:gd name="T1" fmla="*/ 0 h 150"/>
                  <a:gd name="T2" fmla="*/ 2 w 60"/>
                  <a:gd name="T3" fmla="*/ 2 h 150"/>
                  <a:gd name="T4" fmla="*/ 2 w 60"/>
                  <a:gd name="T5" fmla="*/ 2 h 150"/>
                  <a:gd name="T6" fmla="*/ 0 w 60"/>
                  <a:gd name="T7" fmla="*/ 2 h 1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150"/>
                  <a:gd name="T14" fmla="*/ 60 w 60"/>
                  <a:gd name="T15" fmla="*/ 150 h 1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</p:grpSp>
        <p:sp>
          <p:nvSpPr>
            <p:cNvPr id="104478" name="Text Box 153"/>
            <p:cNvSpPr txBox="1">
              <a:spLocks noChangeArrowheads="1"/>
            </p:cNvSpPr>
            <p:nvPr/>
          </p:nvSpPr>
          <p:spPr bwMode="auto">
            <a:xfrm>
              <a:off x="2785" y="2683"/>
              <a:ext cx="70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 err="1">
                  <a:latin typeface="+mn-lt"/>
                  <a:ea typeface="宋体" panose="02010600030101010101" pitchFamily="2" charset="-122"/>
                  <a:cs typeface="Arial" panose="020B0604020202020204" pitchFamily="34" charset="0"/>
                </a:rPr>
                <a:t>dest</a:t>
              </a:r>
              <a:r>
                <a:rPr lang="en-US" altLang="zh-CN" sz="1400" dirty="0">
                  <a:latin typeface="+mn-lt"/>
                  <a:ea typeface="宋体" panose="02010600030101010101" pitchFamily="2" charset="-122"/>
                  <a:cs typeface="Arial" panose="020B0604020202020204" pitchFamily="34" charset="0"/>
                </a:rPr>
                <a:t>. address </a:t>
              </a:r>
            </a:p>
          </p:txBody>
        </p:sp>
        <p:sp>
          <p:nvSpPr>
            <p:cNvPr id="104479" name="Text Box 154"/>
            <p:cNvSpPr txBox="1">
              <a:spLocks noChangeArrowheads="1"/>
            </p:cNvSpPr>
            <p:nvPr/>
          </p:nvSpPr>
          <p:spPr bwMode="auto">
            <a:xfrm>
              <a:off x="3762" y="2681"/>
              <a:ext cx="778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  <a:cs typeface="Arial" panose="020B0604020202020204" pitchFamily="34" charset="0"/>
                </a:rPr>
                <a:t>source address </a:t>
              </a:r>
            </a:p>
          </p:txBody>
        </p:sp>
        <p:sp>
          <p:nvSpPr>
            <p:cNvPr id="11299" name="Text Box 156"/>
            <p:cNvSpPr txBox="1">
              <a:spLocks noChangeArrowheads="1"/>
            </p:cNvSpPr>
            <p:nvPr/>
          </p:nvSpPr>
          <p:spPr bwMode="auto">
            <a:xfrm>
              <a:off x="4146" y="2896"/>
              <a:ext cx="1305" cy="291"/>
            </a:xfrm>
            <a:prstGeom prst="rect">
              <a:avLst/>
            </a:prstGeom>
          </p:spPr>
          <p:style>
            <a:lnRef idx="2">
              <a:schemeClr val="accent4"/>
            </a:lnRef>
            <a:fillRef idx="1">
              <a:schemeClr val="lt1"/>
            </a:fillRef>
            <a:effectRef idx="0">
              <a:schemeClr val="accent4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altLang="zh-CN" dirty="0">
                  <a:ea typeface="宋体" panose="02010600030101010101" pitchFamily="2" charset="-122"/>
                </a:rPr>
                <a:t>802.</a:t>
              </a:r>
              <a:r>
                <a:rPr lang="en-US" altLang="zh-CN" b="1" dirty="0">
                  <a:solidFill>
                    <a:srgbClr val="FF0000"/>
                  </a:solidFill>
                  <a:ea typeface="宋体" panose="02010600030101010101" pitchFamily="2" charset="-122"/>
                </a:rPr>
                <a:t>3</a:t>
              </a:r>
              <a:r>
                <a:rPr lang="en-US" altLang="zh-CN" dirty="0">
                  <a:solidFill>
                    <a:srgbClr val="FF0000"/>
                  </a:solidFill>
                  <a:ea typeface="宋体" panose="02010600030101010101" pitchFamily="2" charset="-122"/>
                </a:rPr>
                <a:t> </a:t>
              </a:r>
              <a:r>
                <a:rPr lang="en-US" altLang="zh-CN" dirty="0">
                  <a:ea typeface="宋体" panose="02010600030101010101" pitchFamily="2" charset="-122"/>
                </a:rPr>
                <a:t>frame</a:t>
              </a:r>
            </a:p>
          </p:txBody>
        </p:sp>
      </p:grpSp>
      <p:sp>
        <p:nvSpPr>
          <p:cNvPr id="104465" name="TextBox 113"/>
          <p:cNvSpPr txBox="1">
            <a:spLocks noChangeArrowheads="1"/>
          </p:cNvSpPr>
          <p:nvPr/>
        </p:nvSpPr>
        <p:spPr bwMode="auto">
          <a:xfrm>
            <a:off x="7927137" y="5249865"/>
            <a:ext cx="22092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solidFill>
                  <a:schemeClr val="accent2"/>
                </a:solidFill>
                <a:latin typeface="+mn-lt"/>
                <a:ea typeface="宋体" panose="02010600030101010101" pitchFamily="2" charset="-122"/>
              </a:rPr>
              <a:t>Frame conversion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63A3AA4C-679B-4D18-98A2-053AAB597A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52</a:t>
            </a:fld>
            <a:endParaRPr lang="en-US" altLang="zh-CN" dirty="0"/>
          </a:p>
        </p:txBody>
      </p:sp>
      <p:pic>
        <p:nvPicPr>
          <p:cNvPr id="114" name="图片 113">
            <a:extLst>
              <a:ext uri="{FF2B5EF4-FFF2-40B4-BE49-F238E27FC236}">
                <a16:creationId xmlns:a16="http://schemas.microsoft.com/office/drawing/2014/main" id="{C9F13FEB-2BB1-4BFC-90ED-C627C6D7C168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845869" y="553085"/>
            <a:ext cx="590550" cy="590550"/>
          </a:xfrm>
          <a:prstGeom prst="rect">
            <a:avLst/>
          </a:prstGeom>
        </p:spPr>
      </p:pic>
      <p:sp>
        <p:nvSpPr>
          <p:cNvPr id="115" name="文本框 114">
            <a:extLst>
              <a:ext uri="{FF2B5EF4-FFF2-40B4-BE49-F238E27FC236}">
                <a16:creationId xmlns:a16="http://schemas.microsoft.com/office/drawing/2014/main" id="{78BB3643-26CB-46F7-81D2-DFB87288DDA4}"/>
              </a:ext>
            </a:extLst>
          </p:cNvPr>
          <p:cNvSpPr txBox="1"/>
          <p:nvPr/>
        </p:nvSpPr>
        <p:spPr>
          <a:xfrm>
            <a:off x="9636696" y="1188938"/>
            <a:ext cx="9694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dirty="0">
                <a:latin typeface="+mn-lt"/>
              </a:rPr>
              <a:t>Remote Host</a:t>
            </a:r>
            <a:endParaRPr lang="zh-CN" altLang="en-US" sz="1600" b="1" dirty="0">
              <a:latin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What information should be included in 802.11b frame header?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0A840C76-CC46-4768-A15F-B3B454ECA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769371F-0F95-4BDF-9A9A-7FF549C12214}" type="slidenum">
              <a:rPr lang="en-US" altLang="zh-CN" smtClean="0"/>
              <a:t>53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61502914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标题 5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802.11 frame: more</a:t>
            </a:r>
            <a:endParaRPr lang="zh-CN" altLang="en-US" dirty="0"/>
          </a:p>
        </p:txBody>
      </p:sp>
      <p:grpSp>
        <p:nvGrpSpPr>
          <p:cNvPr id="106501" name="Group 2"/>
          <p:cNvGrpSpPr/>
          <p:nvPr/>
        </p:nvGrpSpPr>
        <p:grpSpPr bwMode="auto">
          <a:xfrm>
            <a:off x="2043113" y="2179639"/>
            <a:ext cx="8077200" cy="954087"/>
            <a:chOff x="240" y="887"/>
            <a:chExt cx="5088" cy="601"/>
          </a:xfrm>
        </p:grpSpPr>
        <p:sp>
          <p:nvSpPr>
            <p:cNvPr id="106534" name="Rectangle 3"/>
            <p:cNvSpPr>
              <a:spLocks noChangeArrowheads="1"/>
            </p:cNvSpPr>
            <p:nvPr/>
          </p:nvSpPr>
          <p:spPr bwMode="auto">
            <a:xfrm>
              <a:off x="240" y="1104"/>
              <a:ext cx="528" cy="38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frame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control</a:t>
              </a:r>
            </a:p>
          </p:txBody>
        </p:sp>
        <p:sp>
          <p:nvSpPr>
            <p:cNvPr id="106535" name="Rectangle 4"/>
            <p:cNvSpPr>
              <a:spLocks noChangeArrowheads="1"/>
            </p:cNvSpPr>
            <p:nvPr/>
          </p:nvSpPr>
          <p:spPr bwMode="auto">
            <a:xfrm>
              <a:off x="768" y="1104"/>
              <a:ext cx="528" cy="38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duration</a:t>
              </a:r>
            </a:p>
          </p:txBody>
        </p:sp>
        <p:sp>
          <p:nvSpPr>
            <p:cNvPr id="106536" name="Rectangle 5"/>
            <p:cNvSpPr>
              <a:spLocks noChangeArrowheads="1"/>
            </p:cNvSpPr>
            <p:nvPr/>
          </p:nvSpPr>
          <p:spPr bwMode="auto">
            <a:xfrm>
              <a:off x="1296" y="1104"/>
              <a:ext cx="528" cy="38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address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106537" name="Rectangle 6"/>
            <p:cNvSpPr>
              <a:spLocks noChangeArrowheads="1"/>
            </p:cNvSpPr>
            <p:nvPr/>
          </p:nvSpPr>
          <p:spPr bwMode="auto">
            <a:xfrm>
              <a:off x="1824" y="1104"/>
              <a:ext cx="528" cy="38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address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106538" name="Rectangle 7"/>
            <p:cNvSpPr>
              <a:spLocks noChangeArrowheads="1"/>
            </p:cNvSpPr>
            <p:nvPr/>
          </p:nvSpPr>
          <p:spPr bwMode="auto">
            <a:xfrm>
              <a:off x="3408" y="1104"/>
              <a:ext cx="528" cy="38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address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06539" name="Rectangle 8"/>
            <p:cNvSpPr>
              <a:spLocks noChangeArrowheads="1"/>
            </p:cNvSpPr>
            <p:nvPr/>
          </p:nvSpPr>
          <p:spPr bwMode="auto">
            <a:xfrm>
              <a:off x="2352" y="1104"/>
              <a:ext cx="528" cy="38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address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3</a:t>
              </a:r>
            </a:p>
          </p:txBody>
        </p:sp>
        <p:sp>
          <p:nvSpPr>
            <p:cNvPr id="106540" name="Rectangle 9"/>
            <p:cNvSpPr>
              <a:spLocks noChangeArrowheads="1"/>
            </p:cNvSpPr>
            <p:nvPr/>
          </p:nvSpPr>
          <p:spPr bwMode="auto">
            <a:xfrm>
              <a:off x="2880" y="1104"/>
              <a:ext cx="528" cy="38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2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6541" name="Rectangle 10"/>
            <p:cNvSpPr>
              <a:spLocks noChangeArrowheads="1"/>
            </p:cNvSpPr>
            <p:nvPr/>
          </p:nvSpPr>
          <p:spPr bwMode="auto">
            <a:xfrm>
              <a:off x="3936" y="1104"/>
              <a:ext cx="864" cy="38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latin typeface="+mn-lt"/>
                  <a:ea typeface="宋体" panose="02010600030101010101" pitchFamily="2" charset="-122"/>
                </a:rPr>
                <a:t>payload</a:t>
              </a:r>
            </a:p>
          </p:txBody>
        </p:sp>
        <p:sp>
          <p:nvSpPr>
            <p:cNvPr id="106542" name="Rectangle 11"/>
            <p:cNvSpPr>
              <a:spLocks noChangeArrowheads="1"/>
            </p:cNvSpPr>
            <p:nvPr/>
          </p:nvSpPr>
          <p:spPr bwMode="auto">
            <a:xfrm>
              <a:off x="4800" y="1104"/>
              <a:ext cx="528" cy="38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CRC</a:t>
              </a:r>
            </a:p>
          </p:txBody>
        </p:sp>
        <p:sp>
          <p:nvSpPr>
            <p:cNvPr id="106543" name="Text Box 12"/>
            <p:cNvSpPr txBox="1">
              <a:spLocks noChangeArrowheads="1"/>
            </p:cNvSpPr>
            <p:nvPr/>
          </p:nvSpPr>
          <p:spPr bwMode="auto">
            <a:xfrm>
              <a:off x="480" y="912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106544" name="Text Box 13"/>
            <p:cNvSpPr txBox="1">
              <a:spLocks noChangeArrowheads="1"/>
            </p:cNvSpPr>
            <p:nvPr/>
          </p:nvSpPr>
          <p:spPr bwMode="auto">
            <a:xfrm>
              <a:off x="960" y="912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106545" name="Text Box 14"/>
            <p:cNvSpPr txBox="1">
              <a:spLocks noChangeArrowheads="1"/>
            </p:cNvSpPr>
            <p:nvPr/>
          </p:nvSpPr>
          <p:spPr bwMode="auto">
            <a:xfrm>
              <a:off x="1536" y="912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106546" name="Text Box 15"/>
            <p:cNvSpPr txBox="1">
              <a:spLocks noChangeArrowheads="1"/>
            </p:cNvSpPr>
            <p:nvPr/>
          </p:nvSpPr>
          <p:spPr bwMode="auto">
            <a:xfrm>
              <a:off x="2016" y="912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106547" name="Text Box 16"/>
            <p:cNvSpPr txBox="1">
              <a:spLocks noChangeArrowheads="1"/>
            </p:cNvSpPr>
            <p:nvPr/>
          </p:nvSpPr>
          <p:spPr bwMode="auto">
            <a:xfrm>
              <a:off x="2544" y="912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106548" name="Text Box 17"/>
            <p:cNvSpPr txBox="1">
              <a:spLocks noChangeArrowheads="1"/>
            </p:cNvSpPr>
            <p:nvPr/>
          </p:nvSpPr>
          <p:spPr bwMode="auto">
            <a:xfrm>
              <a:off x="3072" y="912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106549" name="Text Box 18"/>
            <p:cNvSpPr txBox="1">
              <a:spLocks noChangeArrowheads="1"/>
            </p:cNvSpPr>
            <p:nvPr/>
          </p:nvSpPr>
          <p:spPr bwMode="auto">
            <a:xfrm>
              <a:off x="3638" y="887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6</a:t>
              </a:r>
            </a:p>
          </p:txBody>
        </p:sp>
        <p:sp>
          <p:nvSpPr>
            <p:cNvPr id="106550" name="Text Box 19"/>
            <p:cNvSpPr txBox="1">
              <a:spLocks noChangeArrowheads="1"/>
            </p:cNvSpPr>
            <p:nvPr/>
          </p:nvSpPr>
          <p:spPr bwMode="auto">
            <a:xfrm>
              <a:off x="4032" y="912"/>
              <a:ext cx="50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0 - 2312</a:t>
              </a:r>
            </a:p>
          </p:txBody>
        </p:sp>
        <p:sp>
          <p:nvSpPr>
            <p:cNvPr id="106551" name="Text Box 20"/>
            <p:cNvSpPr txBox="1">
              <a:spLocks noChangeArrowheads="1"/>
            </p:cNvSpPr>
            <p:nvPr/>
          </p:nvSpPr>
          <p:spPr bwMode="auto">
            <a:xfrm>
              <a:off x="4982" y="887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06552" name="Text Box 21"/>
            <p:cNvSpPr txBox="1">
              <a:spLocks noChangeArrowheads="1"/>
            </p:cNvSpPr>
            <p:nvPr/>
          </p:nvSpPr>
          <p:spPr bwMode="auto">
            <a:xfrm>
              <a:off x="2992" y="1142"/>
              <a:ext cx="355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 err="1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seq</a:t>
              </a:r>
              <a:endParaRPr lang="en-US" altLang="zh-CN" sz="1200" dirty="0">
                <a:solidFill>
                  <a:schemeClr val="accent3">
                    <a:lumMod val="20000"/>
                    <a:lumOff val="80000"/>
                  </a:schemeClr>
                </a:solidFill>
                <a:latin typeface="+mn-lt"/>
                <a:ea typeface="宋体" panose="02010600030101010101" pitchFamily="2" charset="-122"/>
              </a:endParaRP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control</a:t>
              </a:r>
            </a:p>
          </p:txBody>
        </p:sp>
      </p:grpSp>
      <p:grpSp>
        <p:nvGrpSpPr>
          <p:cNvPr id="106502" name="Group 23"/>
          <p:cNvGrpSpPr/>
          <p:nvPr/>
        </p:nvGrpSpPr>
        <p:grpSpPr bwMode="auto">
          <a:xfrm>
            <a:off x="1966913" y="3856039"/>
            <a:ext cx="8534400" cy="954087"/>
            <a:chOff x="240" y="1991"/>
            <a:chExt cx="5376" cy="601"/>
          </a:xfrm>
        </p:grpSpPr>
        <p:sp>
          <p:nvSpPr>
            <p:cNvPr id="106512" name="Rectangle 24"/>
            <p:cNvSpPr>
              <a:spLocks noChangeArrowheads="1"/>
            </p:cNvSpPr>
            <p:nvPr/>
          </p:nvSpPr>
          <p:spPr bwMode="auto">
            <a:xfrm>
              <a:off x="864" y="2208"/>
              <a:ext cx="624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Type</a:t>
              </a:r>
            </a:p>
          </p:txBody>
        </p:sp>
        <p:sp>
          <p:nvSpPr>
            <p:cNvPr id="106513" name="Rectangle 25"/>
            <p:cNvSpPr>
              <a:spLocks noChangeArrowheads="1"/>
            </p:cNvSpPr>
            <p:nvPr/>
          </p:nvSpPr>
          <p:spPr bwMode="auto">
            <a:xfrm>
              <a:off x="2592" y="2208"/>
              <a:ext cx="432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From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AP</a:t>
              </a:r>
            </a:p>
          </p:txBody>
        </p:sp>
        <p:sp>
          <p:nvSpPr>
            <p:cNvPr id="106514" name="Rectangle 26"/>
            <p:cNvSpPr>
              <a:spLocks noChangeArrowheads="1"/>
            </p:cNvSpPr>
            <p:nvPr/>
          </p:nvSpPr>
          <p:spPr bwMode="auto">
            <a:xfrm>
              <a:off x="1488" y="2208"/>
              <a:ext cx="672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Subtype</a:t>
              </a:r>
            </a:p>
          </p:txBody>
        </p:sp>
        <p:sp>
          <p:nvSpPr>
            <p:cNvPr id="106515" name="Rectangle 27"/>
            <p:cNvSpPr>
              <a:spLocks noChangeArrowheads="1"/>
            </p:cNvSpPr>
            <p:nvPr/>
          </p:nvSpPr>
          <p:spPr bwMode="auto">
            <a:xfrm>
              <a:off x="2160" y="2208"/>
              <a:ext cx="432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To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AP</a:t>
              </a:r>
            </a:p>
          </p:txBody>
        </p:sp>
        <p:sp>
          <p:nvSpPr>
            <p:cNvPr id="106516" name="Rectangle 28"/>
            <p:cNvSpPr>
              <a:spLocks noChangeArrowheads="1"/>
            </p:cNvSpPr>
            <p:nvPr/>
          </p:nvSpPr>
          <p:spPr bwMode="auto">
            <a:xfrm>
              <a:off x="3024" y="2208"/>
              <a:ext cx="432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More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frag</a:t>
              </a:r>
            </a:p>
          </p:txBody>
        </p:sp>
        <p:sp>
          <p:nvSpPr>
            <p:cNvPr id="106517" name="Rectangle 29"/>
            <p:cNvSpPr>
              <a:spLocks noChangeArrowheads="1"/>
            </p:cNvSpPr>
            <p:nvPr/>
          </p:nvSpPr>
          <p:spPr bwMode="auto">
            <a:xfrm>
              <a:off x="4752" y="2208"/>
              <a:ext cx="432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WEP</a:t>
              </a:r>
            </a:p>
          </p:txBody>
        </p:sp>
        <p:sp>
          <p:nvSpPr>
            <p:cNvPr id="106518" name="Rectangle 30"/>
            <p:cNvSpPr>
              <a:spLocks noChangeArrowheads="1"/>
            </p:cNvSpPr>
            <p:nvPr/>
          </p:nvSpPr>
          <p:spPr bwMode="auto">
            <a:xfrm>
              <a:off x="4320" y="2208"/>
              <a:ext cx="432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More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data</a:t>
              </a:r>
            </a:p>
          </p:txBody>
        </p:sp>
        <p:sp>
          <p:nvSpPr>
            <p:cNvPr id="106519" name="Rectangle 31"/>
            <p:cNvSpPr>
              <a:spLocks noChangeArrowheads="1"/>
            </p:cNvSpPr>
            <p:nvPr/>
          </p:nvSpPr>
          <p:spPr bwMode="auto">
            <a:xfrm>
              <a:off x="3888" y="2208"/>
              <a:ext cx="432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Power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 err="1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mgt</a:t>
              </a:r>
              <a:endParaRPr lang="en-US" altLang="zh-CN" sz="1200" dirty="0">
                <a:solidFill>
                  <a:schemeClr val="accent3">
                    <a:lumMod val="20000"/>
                    <a:lumOff val="80000"/>
                  </a:schemeClr>
                </a:solidFill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6520" name="Rectangle 32"/>
            <p:cNvSpPr>
              <a:spLocks noChangeArrowheads="1"/>
            </p:cNvSpPr>
            <p:nvPr/>
          </p:nvSpPr>
          <p:spPr bwMode="auto">
            <a:xfrm>
              <a:off x="3456" y="2208"/>
              <a:ext cx="432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Retry</a:t>
              </a:r>
            </a:p>
          </p:txBody>
        </p:sp>
        <p:sp>
          <p:nvSpPr>
            <p:cNvPr id="106521" name="Rectangle 33"/>
            <p:cNvSpPr>
              <a:spLocks noChangeArrowheads="1"/>
            </p:cNvSpPr>
            <p:nvPr/>
          </p:nvSpPr>
          <p:spPr bwMode="auto">
            <a:xfrm>
              <a:off x="5184" y="2208"/>
              <a:ext cx="432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 err="1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Rsvd</a:t>
              </a:r>
              <a:endParaRPr lang="en-US" altLang="zh-CN" sz="1200" dirty="0">
                <a:solidFill>
                  <a:schemeClr val="accent3">
                    <a:lumMod val="20000"/>
                    <a:lumOff val="80000"/>
                  </a:schemeClr>
                </a:solidFill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06522" name="Rectangle 34"/>
            <p:cNvSpPr>
              <a:spLocks noChangeArrowheads="1"/>
            </p:cNvSpPr>
            <p:nvPr/>
          </p:nvSpPr>
          <p:spPr bwMode="auto">
            <a:xfrm>
              <a:off x="240" y="2208"/>
              <a:ext cx="624" cy="384"/>
            </a:xfrm>
            <a:prstGeom prst="rect">
              <a:avLst/>
            </a:prstGeom>
            <a:solidFill>
              <a:schemeClr val="accent4">
                <a:lumMod val="90000"/>
                <a:lumOff val="1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Protocol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宋体" panose="02010600030101010101" pitchFamily="2" charset="-122"/>
                </a:rPr>
                <a:t>version</a:t>
              </a:r>
            </a:p>
          </p:txBody>
        </p:sp>
        <p:sp>
          <p:nvSpPr>
            <p:cNvPr id="106523" name="Text Box 35"/>
            <p:cNvSpPr txBox="1">
              <a:spLocks noChangeArrowheads="1"/>
            </p:cNvSpPr>
            <p:nvPr/>
          </p:nvSpPr>
          <p:spPr bwMode="auto">
            <a:xfrm>
              <a:off x="518" y="1991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106524" name="Text Box 36"/>
            <p:cNvSpPr txBox="1">
              <a:spLocks noChangeArrowheads="1"/>
            </p:cNvSpPr>
            <p:nvPr/>
          </p:nvSpPr>
          <p:spPr bwMode="auto">
            <a:xfrm>
              <a:off x="1104" y="2016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2</a:t>
              </a:r>
            </a:p>
          </p:txBody>
        </p:sp>
        <p:sp>
          <p:nvSpPr>
            <p:cNvPr id="106525" name="Text Box 37"/>
            <p:cNvSpPr txBox="1">
              <a:spLocks noChangeArrowheads="1"/>
            </p:cNvSpPr>
            <p:nvPr/>
          </p:nvSpPr>
          <p:spPr bwMode="auto">
            <a:xfrm>
              <a:off x="1728" y="2016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4</a:t>
              </a:r>
            </a:p>
          </p:txBody>
        </p:sp>
        <p:sp>
          <p:nvSpPr>
            <p:cNvPr id="106526" name="Text Box 38"/>
            <p:cNvSpPr txBox="1">
              <a:spLocks noChangeArrowheads="1"/>
            </p:cNvSpPr>
            <p:nvPr/>
          </p:nvSpPr>
          <p:spPr bwMode="auto">
            <a:xfrm>
              <a:off x="2304" y="2016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106527" name="Text Box 39"/>
            <p:cNvSpPr txBox="1">
              <a:spLocks noChangeArrowheads="1"/>
            </p:cNvSpPr>
            <p:nvPr/>
          </p:nvSpPr>
          <p:spPr bwMode="auto">
            <a:xfrm>
              <a:off x="2688" y="2016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106528" name="Text Box 40"/>
            <p:cNvSpPr txBox="1">
              <a:spLocks noChangeArrowheads="1"/>
            </p:cNvSpPr>
            <p:nvPr/>
          </p:nvSpPr>
          <p:spPr bwMode="auto">
            <a:xfrm>
              <a:off x="3120" y="2016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106529" name="Text Box 41"/>
            <p:cNvSpPr txBox="1">
              <a:spLocks noChangeArrowheads="1"/>
            </p:cNvSpPr>
            <p:nvPr/>
          </p:nvSpPr>
          <p:spPr bwMode="auto">
            <a:xfrm>
              <a:off x="4464" y="2016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106530" name="Text Box 42"/>
            <p:cNvSpPr txBox="1">
              <a:spLocks noChangeArrowheads="1"/>
            </p:cNvSpPr>
            <p:nvPr/>
          </p:nvSpPr>
          <p:spPr bwMode="auto">
            <a:xfrm>
              <a:off x="4896" y="2016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106531" name="Text Box 43"/>
            <p:cNvSpPr txBox="1">
              <a:spLocks noChangeArrowheads="1"/>
            </p:cNvSpPr>
            <p:nvPr/>
          </p:nvSpPr>
          <p:spPr bwMode="auto">
            <a:xfrm>
              <a:off x="5280" y="2016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106532" name="Text Box 44"/>
            <p:cNvSpPr txBox="1">
              <a:spLocks noChangeArrowheads="1"/>
            </p:cNvSpPr>
            <p:nvPr/>
          </p:nvSpPr>
          <p:spPr bwMode="auto">
            <a:xfrm>
              <a:off x="3600" y="2016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1</a:t>
              </a:r>
            </a:p>
          </p:txBody>
        </p:sp>
        <p:sp>
          <p:nvSpPr>
            <p:cNvPr id="106533" name="Text Box 45"/>
            <p:cNvSpPr txBox="1">
              <a:spLocks noChangeArrowheads="1"/>
            </p:cNvSpPr>
            <p:nvPr/>
          </p:nvSpPr>
          <p:spPr bwMode="auto">
            <a:xfrm>
              <a:off x="3984" y="2016"/>
              <a:ext cx="173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宋体" panose="02010600030101010101" pitchFamily="2" charset="-122"/>
                </a:rPr>
                <a:t>1</a:t>
              </a:r>
            </a:p>
          </p:txBody>
        </p:sp>
      </p:grpSp>
      <p:sp>
        <p:nvSpPr>
          <p:cNvPr id="106503" name="Freeform 47"/>
          <p:cNvSpPr/>
          <p:nvPr/>
        </p:nvSpPr>
        <p:spPr bwMode="auto">
          <a:xfrm>
            <a:off x="1954214" y="3101975"/>
            <a:ext cx="8713787" cy="1066800"/>
          </a:xfrm>
          <a:custGeom>
            <a:avLst/>
            <a:gdLst>
              <a:gd name="T0" fmla="*/ 2147483646 w 5489"/>
              <a:gd name="T1" fmla="*/ 0 h 672"/>
              <a:gd name="T2" fmla="*/ 0 w 5489"/>
              <a:gd name="T3" fmla="*/ 2147483646 h 672"/>
              <a:gd name="T4" fmla="*/ 2147483646 w 5489"/>
              <a:gd name="T5" fmla="*/ 2147483646 h 672"/>
              <a:gd name="T6" fmla="*/ 2147483646 w 5489"/>
              <a:gd name="T7" fmla="*/ 0 h 672"/>
              <a:gd name="T8" fmla="*/ 2147483646 w 5489"/>
              <a:gd name="T9" fmla="*/ 0 h 6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489"/>
              <a:gd name="T16" fmla="*/ 0 h 672"/>
              <a:gd name="T17" fmla="*/ 5489 w 5489"/>
              <a:gd name="T18" fmla="*/ 672 h 67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489" h="672">
                <a:moveTo>
                  <a:pt x="64" y="0"/>
                </a:moveTo>
                <a:lnTo>
                  <a:pt x="0" y="664"/>
                </a:lnTo>
                <a:lnTo>
                  <a:pt x="5392" y="672"/>
                </a:lnTo>
                <a:cubicBezTo>
                  <a:pt x="5489" y="561"/>
                  <a:pt x="976" y="408"/>
                  <a:pt x="584" y="0"/>
                </a:cubicBezTo>
                <a:cubicBezTo>
                  <a:pt x="152" y="0"/>
                  <a:pt x="172" y="0"/>
                  <a:pt x="64" y="0"/>
                </a:cubicBezTo>
                <a:close/>
              </a:path>
            </a:pathLst>
          </a:custGeom>
          <a:gradFill rotWithShape="1">
            <a:gsLst>
              <a:gs pos="0">
                <a:schemeClr val="tx1"/>
              </a:gs>
              <a:gs pos="100000">
                <a:schemeClr val="bg1">
                  <a:alpha val="17998"/>
                </a:schemeClr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800" dirty="0">
              <a:latin typeface="+mn-lt"/>
            </a:endParaRPr>
          </a:p>
        </p:txBody>
      </p:sp>
      <p:sp>
        <p:nvSpPr>
          <p:cNvPr id="106504" name="Text Box 49"/>
          <p:cNvSpPr txBox="1">
            <a:spLocks noChangeArrowheads="1"/>
          </p:cNvSpPr>
          <p:nvPr/>
        </p:nvSpPr>
        <p:spPr bwMode="auto">
          <a:xfrm>
            <a:off x="3656014" y="1335089"/>
            <a:ext cx="264200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宋体" panose="02010600030101010101" pitchFamily="2" charset="-122"/>
              </a:rPr>
              <a:t>duration of reserved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宋体" panose="02010600030101010101" pitchFamily="2" charset="-122"/>
              </a:rPr>
              <a:t>transmission time (RTS/CTS)</a:t>
            </a:r>
          </a:p>
        </p:txBody>
      </p:sp>
      <p:sp>
        <p:nvSpPr>
          <p:cNvPr id="106505" name="Line 50"/>
          <p:cNvSpPr>
            <a:spLocks noChangeShapeType="1"/>
          </p:cNvSpPr>
          <p:nvPr/>
        </p:nvSpPr>
        <p:spPr bwMode="auto">
          <a:xfrm flipH="1">
            <a:off x="3429001" y="1554163"/>
            <a:ext cx="258763" cy="639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1800" dirty="0">
              <a:latin typeface="+mn-lt"/>
            </a:endParaRPr>
          </a:p>
        </p:txBody>
      </p:sp>
      <p:sp>
        <p:nvSpPr>
          <p:cNvPr id="106506" name="Text Box 51"/>
          <p:cNvSpPr txBox="1">
            <a:spLocks noChangeArrowheads="1"/>
          </p:cNvSpPr>
          <p:nvPr/>
        </p:nvSpPr>
        <p:spPr bwMode="auto">
          <a:xfrm>
            <a:off x="7450139" y="1196976"/>
            <a:ext cx="118654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宋体" panose="02010600030101010101" pitchFamily="2" charset="-122"/>
              </a:rPr>
              <a:t>frame </a:t>
            </a:r>
            <a:r>
              <a:rPr lang="en-US" altLang="zh-CN" sz="1800" dirty="0" err="1">
                <a:latin typeface="+mn-lt"/>
                <a:ea typeface="宋体" panose="02010600030101010101" pitchFamily="2" charset="-122"/>
              </a:rPr>
              <a:t>seq</a:t>
            </a:r>
            <a:r>
              <a:rPr lang="en-US" altLang="zh-CN" sz="1800" dirty="0">
                <a:latin typeface="+mn-lt"/>
                <a:ea typeface="宋体" panose="02010600030101010101" pitchFamily="2" charset="-122"/>
              </a:rPr>
              <a:t> #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宋体" panose="02010600030101010101" pitchFamily="2" charset="-122"/>
              </a:rPr>
              <a:t>(for RDT)</a:t>
            </a:r>
          </a:p>
        </p:txBody>
      </p:sp>
      <p:sp>
        <p:nvSpPr>
          <p:cNvPr id="106507" name="Line 52"/>
          <p:cNvSpPr>
            <a:spLocks noChangeShapeType="1"/>
          </p:cNvSpPr>
          <p:nvPr/>
        </p:nvSpPr>
        <p:spPr bwMode="auto">
          <a:xfrm flipH="1">
            <a:off x="6934201" y="1493838"/>
            <a:ext cx="487363" cy="912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1800" dirty="0">
              <a:latin typeface="+mn-lt"/>
            </a:endParaRPr>
          </a:p>
        </p:txBody>
      </p:sp>
      <p:sp>
        <p:nvSpPr>
          <p:cNvPr id="106508" name="Line 53"/>
          <p:cNvSpPr>
            <a:spLocks noChangeShapeType="1"/>
          </p:cNvSpPr>
          <p:nvPr/>
        </p:nvSpPr>
        <p:spPr bwMode="auto">
          <a:xfrm flipH="1" flipV="1">
            <a:off x="3536951" y="4908551"/>
            <a:ext cx="258763" cy="639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1800" dirty="0">
              <a:latin typeface="+mn-lt"/>
            </a:endParaRPr>
          </a:p>
        </p:txBody>
      </p:sp>
      <p:sp>
        <p:nvSpPr>
          <p:cNvPr id="106509" name="Text Box 54"/>
          <p:cNvSpPr txBox="1">
            <a:spLocks noChangeArrowheads="1"/>
          </p:cNvSpPr>
          <p:nvPr/>
        </p:nvSpPr>
        <p:spPr bwMode="auto">
          <a:xfrm>
            <a:off x="3716339" y="5480051"/>
            <a:ext cx="221041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宋体" panose="02010600030101010101" pitchFamily="2" charset="-122"/>
              </a:rPr>
              <a:t>frame type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宋体" panose="02010600030101010101" pitchFamily="2" charset="-122"/>
              </a:rPr>
              <a:t>(RTS, CTS, ACK, data)</a:t>
            </a:r>
          </a:p>
        </p:txBody>
      </p:sp>
      <p:sp>
        <p:nvSpPr>
          <p:cNvPr id="106510" name="TextBox 55"/>
          <p:cNvSpPr txBox="1">
            <a:spLocks noChangeArrowheads="1"/>
          </p:cNvSpPr>
          <p:nvPr/>
        </p:nvSpPr>
        <p:spPr bwMode="auto">
          <a:xfrm>
            <a:off x="1524000" y="2079625"/>
            <a:ext cx="56457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宋体" panose="02010600030101010101" pitchFamily="2" charset="-122"/>
              </a:rPr>
              <a:t>Byte</a:t>
            </a:r>
            <a:endParaRPr lang="zh-CN" altLang="en-US" sz="18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06511" name="TextBox 56"/>
          <p:cNvSpPr txBox="1">
            <a:spLocks noChangeArrowheads="1"/>
          </p:cNvSpPr>
          <p:nvPr/>
        </p:nvSpPr>
        <p:spPr bwMode="auto">
          <a:xfrm>
            <a:off x="1524000" y="3754438"/>
            <a:ext cx="40588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800" dirty="0">
                <a:latin typeface="+mn-lt"/>
                <a:ea typeface="宋体" panose="02010600030101010101" pitchFamily="2" charset="-122"/>
              </a:rPr>
              <a:t>Bit</a:t>
            </a:r>
            <a:endParaRPr lang="zh-CN" altLang="en-US" sz="18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B0E96EBB-3DC7-4CA0-A840-D9C08193E4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54</a:t>
            </a:fld>
            <a:endParaRPr lang="en-US" altLang="zh-CN" dirty="0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标题 4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802.11: advanced capabilities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10595" name="Rectangle 90"/>
          <p:cNvSpPr>
            <a:spLocks noGrp="1" noChangeArrowheads="1"/>
          </p:cNvSpPr>
          <p:nvPr>
            <p:ph sz="half" idx="1"/>
          </p:nvPr>
        </p:nvSpPr>
        <p:spPr/>
        <p:txBody>
          <a:bodyPr/>
          <a:lstStyle/>
          <a:p>
            <a:pPr algn="ctr">
              <a:buFont typeface="Wingdings" panose="05000000000000000000" pitchFamily="2" charset="2"/>
              <a:buNone/>
            </a:pPr>
            <a:r>
              <a:rPr lang="en-US" altLang="zh-CN" b="1" dirty="0">
                <a:solidFill>
                  <a:srgbClr val="C00000"/>
                </a:solidFill>
                <a:ea typeface="宋体" panose="02010600030101010101" pitchFamily="2" charset="-122"/>
              </a:rPr>
              <a:t>Rate Adaptation</a:t>
            </a:r>
          </a:p>
          <a:p>
            <a:pPr marL="0" indent="0">
              <a:buNone/>
            </a:pPr>
            <a:r>
              <a:rPr lang="en-US" altLang="zh-CN" dirty="0">
                <a:ea typeface="宋体" panose="02010600030101010101" pitchFamily="2" charset="-122"/>
              </a:rPr>
              <a:t>base station, mobile dynamically change transmission rate </a:t>
            </a:r>
            <a:r>
              <a:rPr lang="en-US" altLang="zh-CN" dirty="0">
                <a:solidFill>
                  <a:srgbClr val="0070C0"/>
                </a:solidFill>
                <a:ea typeface="宋体" panose="02010600030101010101" pitchFamily="2" charset="-122"/>
              </a:rPr>
              <a:t>(physical layer modulation technique) </a:t>
            </a:r>
            <a:r>
              <a:rPr lang="en-US" altLang="zh-CN" dirty="0">
                <a:ea typeface="宋体" panose="02010600030101010101" pitchFamily="2" charset="-122"/>
              </a:rPr>
              <a:t>as mobile moves, SNR varies 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AC02463C-A2E7-4914-808E-36261C8F35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E7AFD8E-47EC-4333-9317-F3617AC17F61}" type="slidenum">
              <a:rPr lang="en-US" altLang="zh-CN" smtClean="0"/>
              <a:pPr>
                <a:defRPr/>
              </a:pPr>
              <a:t>55</a:t>
            </a:fld>
            <a:endParaRPr lang="en-US" altLang="zh-CN" dirty="0"/>
          </a:p>
        </p:txBody>
      </p:sp>
      <p:sp>
        <p:nvSpPr>
          <p:cNvPr id="110598" name="Line 140"/>
          <p:cNvSpPr>
            <a:spLocks noChangeShapeType="1"/>
          </p:cNvSpPr>
          <p:nvPr/>
        </p:nvSpPr>
        <p:spPr bwMode="auto">
          <a:xfrm>
            <a:off x="9498012" y="2719509"/>
            <a:ext cx="296863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599" name="Line 141"/>
          <p:cNvSpPr>
            <a:spLocks noChangeShapeType="1"/>
          </p:cNvSpPr>
          <p:nvPr/>
        </p:nvSpPr>
        <p:spPr bwMode="auto">
          <a:xfrm>
            <a:off x="9498012" y="2546472"/>
            <a:ext cx="296863" cy="0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00" name="Line 142"/>
          <p:cNvSpPr>
            <a:spLocks noChangeShapeType="1"/>
          </p:cNvSpPr>
          <p:nvPr/>
        </p:nvSpPr>
        <p:spPr bwMode="auto">
          <a:xfrm>
            <a:off x="9507537" y="2376609"/>
            <a:ext cx="269875" cy="0"/>
          </a:xfrm>
          <a:prstGeom prst="line">
            <a:avLst/>
          </a:prstGeom>
          <a:noFill/>
          <a:ln w="28575">
            <a:solidFill>
              <a:srgbClr val="009900"/>
            </a:solidFill>
            <a:prstDash val="sysDot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01" name="Text Box 143"/>
          <p:cNvSpPr txBox="1">
            <a:spLocks noChangeArrowheads="1"/>
          </p:cNvSpPr>
          <p:nvPr/>
        </p:nvSpPr>
        <p:spPr bwMode="auto">
          <a:xfrm>
            <a:off x="9780586" y="2251198"/>
            <a:ext cx="104067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000" dirty="0">
                <a:latin typeface="+mn-lt"/>
                <a:ea typeface="宋体" panose="02010600030101010101" pitchFamily="2" charset="-122"/>
              </a:rPr>
              <a:t>QAM256 (8 Mbps)</a:t>
            </a:r>
          </a:p>
        </p:txBody>
      </p:sp>
      <p:sp>
        <p:nvSpPr>
          <p:cNvPr id="110602" name="Text Box 144"/>
          <p:cNvSpPr txBox="1">
            <a:spLocks noChangeArrowheads="1"/>
          </p:cNvSpPr>
          <p:nvPr/>
        </p:nvSpPr>
        <p:spPr bwMode="auto">
          <a:xfrm>
            <a:off x="9772650" y="2405185"/>
            <a:ext cx="98296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000" dirty="0">
                <a:latin typeface="+mn-lt"/>
                <a:ea typeface="宋体" panose="02010600030101010101" pitchFamily="2" charset="-122"/>
              </a:rPr>
              <a:t>QAM16 (4 Mbps)</a:t>
            </a:r>
          </a:p>
        </p:txBody>
      </p:sp>
      <p:sp>
        <p:nvSpPr>
          <p:cNvPr id="110603" name="Text Box 145"/>
          <p:cNvSpPr txBox="1">
            <a:spLocks noChangeArrowheads="1"/>
          </p:cNvSpPr>
          <p:nvPr/>
        </p:nvSpPr>
        <p:spPr bwMode="auto">
          <a:xfrm>
            <a:off x="9782175" y="2586160"/>
            <a:ext cx="90922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000" dirty="0">
                <a:latin typeface="+mn-lt"/>
                <a:ea typeface="宋体" panose="02010600030101010101" pitchFamily="2" charset="-122"/>
              </a:rPr>
              <a:t>BPSK (1 Mbps)</a:t>
            </a:r>
          </a:p>
        </p:txBody>
      </p:sp>
      <p:sp>
        <p:nvSpPr>
          <p:cNvPr id="110604" name="Freeform 124"/>
          <p:cNvSpPr/>
          <p:nvPr/>
        </p:nvSpPr>
        <p:spPr bwMode="auto">
          <a:xfrm>
            <a:off x="6881814" y="1806576"/>
            <a:ext cx="631825" cy="1687513"/>
          </a:xfrm>
          <a:custGeom>
            <a:avLst/>
            <a:gdLst>
              <a:gd name="T0" fmla="*/ 0 w 384"/>
              <a:gd name="T1" fmla="*/ 0 h 1592"/>
              <a:gd name="T2" fmla="*/ 2147483646 w 384"/>
              <a:gd name="T3" fmla="*/ 2147483646 h 1592"/>
              <a:gd name="T4" fmla="*/ 2147483646 w 384"/>
              <a:gd name="T5" fmla="*/ 2147483646 h 1592"/>
              <a:gd name="T6" fmla="*/ 2147483646 w 384"/>
              <a:gd name="T7" fmla="*/ 2147483646 h 1592"/>
              <a:gd name="T8" fmla="*/ 0 60000 65536"/>
              <a:gd name="T9" fmla="*/ 0 60000 65536"/>
              <a:gd name="T10" fmla="*/ 0 60000 65536"/>
              <a:gd name="T11" fmla="*/ 0 60000 65536"/>
              <a:gd name="T12" fmla="*/ 0 w 384"/>
              <a:gd name="T13" fmla="*/ 0 h 1592"/>
              <a:gd name="T14" fmla="*/ 384 w 384"/>
              <a:gd name="T15" fmla="*/ 1592 h 159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84" h="1592">
                <a:moveTo>
                  <a:pt x="0" y="0"/>
                </a:moveTo>
                <a:cubicBezTo>
                  <a:pt x="66" y="110"/>
                  <a:pt x="133" y="220"/>
                  <a:pt x="184" y="384"/>
                </a:cubicBezTo>
                <a:cubicBezTo>
                  <a:pt x="235" y="548"/>
                  <a:pt x="271" y="783"/>
                  <a:pt x="304" y="984"/>
                </a:cubicBezTo>
                <a:cubicBezTo>
                  <a:pt x="337" y="1185"/>
                  <a:pt x="371" y="1492"/>
                  <a:pt x="384" y="1592"/>
                </a:cubicBezTo>
              </a:path>
            </a:pathLst>
          </a:custGeom>
          <a:noFill/>
          <a:ln w="28575" cmpd="sng">
            <a:solidFill>
              <a:srgbClr val="0000FF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05" name="Freeform 125"/>
          <p:cNvSpPr/>
          <p:nvPr/>
        </p:nvSpPr>
        <p:spPr bwMode="auto">
          <a:xfrm>
            <a:off x="7289800" y="1652588"/>
            <a:ext cx="604838" cy="1879600"/>
          </a:xfrm>
          <a:custGeom>
            <a:avLst/>
            <a:gdLst>
              <a:gd name="T0" fmla="*/ 0 w 432"/>
              <a:gd name="T1" fmla="*/ 0 h 1800"/>
              <a:gd name="T2" fmla="*/ 2147483646 w 432"/>
              <a:gd name="T3" fmla="*/ 2147483646 h 1800"/>
              <a:gd name="T4" fmla="*/ 2147483646 w 432"/>
              <a:gd name="T5" fmla="*/ 2147483646 h 1800"/>
              <a:gd name="T6" fmla="*/ 2147483646 w 432"/>
              <a:gd name="T7" fmla="*/ 2147483646 h 1800"/>
              <a:gd name="T8" fmla="*/ 2147483646 w 432"/>
              <a:gd name="T9" fmla="*/ 2147483646 h 18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32"/>
              <a:gd name="T16" fmla="*/ 0 h 1800"/>
              <a:gd name="T17" fmla="*/ 432 w 432"/>
              <a:gd name="T18" fmla="*/ 1800 h 18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32" h="1800">
                <a:moveTo>
                  <a:pt x="0" y="0"/>
                </a:moveTo>
                <a:cubicBezTo>
                  <a:pt x="62" y="98"/>
                  <a:pt x="125" y="196"/>
                  <a:pt x="168" y="296"/>
                </a:cubicBezTo>
                <a:cubicBezTo>
                  <a:pt x="211" y="396"/>
                  <a:pt x="224" y="451"/>
                  <a:pt x="256" y="600"/>
                </a:cubicBezTo>
                <a:cubicBezTo>
                  <a:pt x="288" y="749"/>
                  <a:pt x="331" y="992"/>
                  <a:pt x="360" y="1192"/>
                </a:cubicBezTo>
                <a:cubicBezTo>
                  <a:pt x="389" y="1392"/>
                  <a:pt x="410" y="1596"/>
                  <a:pt x="432" y="180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06" name="Freeform 126"/>
          <p:cNvSpPr/>
          <p:nvPr/>
        </p:nvSpPr>
        <p:spPr bwMode="auto">
          <a:xfrm>
            <a:off x="7727950" y="1652589"/>
            <a:ext cx="571500" cy="1889125"/>
          </a:xfrm>
          <a:custGeom>
            <a:avLst/>
            <a:gdLst>
              <a:gd name="T0" fmla="*/ 0 w 408"/>
              <a:gd name="T1" fmla="*/ 0 h 1792"/>
              <a:gd name="T2" fmla="*/ 2147483646 w 408"/>
              <a:gd name="T3" fmla="*/ 2147483646 h 1792"/>
              <a:gd name="T4" fmla="*/ 2147483646 w 408"/>
              <a:gd name="T5" fmla="*/ 2147483646 h 1792"/>
              <a:gd name="T6" fmla="*/ 2147483646 w 408"/>
              <a:gd name="T7" fmla="*/ 2147483646 h 1792"/>
              <a:gd name="T8" fmla="*/ 2147483646 w 408"/>
              <a:gd name="T9" fmla="*/ 2147483646 h 1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8"/>
              <a:gd name="T16" fmla="*/ 0 h 1792"/>
              <a:gd name="T17" fmla="*/ 408 w 408"/>
              <a:gd name="T18" fmla="*/ 1792 h 1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8" h="1792">
                <a:moveTo>
                  <a:pt x="0" y="0"/>
                </a:moveTo>
                <a:cubicBezTo>
                  <a:pt x="56" y="98"/>
                  <a:pt x="113" y="197"/>
                  <a:pt x="152" y="296"/>
                </a:cubicBezTo>
                <a:cubicBezTo>
                  <a:pt x="191" y="395"/>
                  <a:pt x="200" y="443"/>
                  <a:pt x="232" y="592"/>
                </a:cubicBezTo>
                <a:cubicBezTo>
                  <a:pt x="264" y="741"/>
                  <a:pt x="315" y="992"/>
                  <a:pt x="344" y="1192"/>
                </a:cubicBezTo>
                <a:cubicBezTo>
                  <a:pt x="373" y="1392"/>
                  <a:pt x="397" y="1691"/>
                  <a:pt x="408" y="1792"/>
                </a:cubicBezTo>
              </a:path>
            </a:pathLst>
          </a:custGeom>
          <a:noFill/>
          <a:ln w="28575" cap="flat" cmpd="sng">
            <a:solidFill>
              <a:srgbClr val="009900"/>
            </a:solidFill>
            <a:prstDash val="sysDot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07" name="Rectangle 127"/>
          <p:cNvSpPr>
            <a:spLocks noChangeArrowheads="1"/>
          </p:cNvSpPr>
          <p:nvPr/>
        </p:nvSpPr>
        <p:spPr bwMode="auto">
          <a:xfrm>
            <a:off x="6867525" y="1644650"/>
            <a:ext cx="1847850" cy="1911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10608" name="Line 128"/>
          <p:cNvSpPr>
            <a:spLocks noChangeShapeType="1"/>
          </p:cNvSpPr>
          <p:nvPr/>
        </p:nvSpPr>
        <p:spPr bwMode="auto">
          <a:xfrm>
            <a:off x="6867526" y="1973263"/>
            <a:ext cx="1838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09" name="Line 129"/>
          <p:cNvSpPr>
            <a:spLocks noChangeShapeType="1"/>
          </p:cNvSpPr>
          <p:nvPr/>
        </p:nvSpPr>
        <p:spPr bwMode="auto">
          <a:xfrm>
            <a:off x="6873876" y="2282825"/>
            <a:ext cx="1838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10" name="Line 130"/>
          <p:cNvSpPr>
            <a:spLocks noChangeShapeType="1"/>
          </p:cNvSpPr>
          <p:nvPr/>
        </p:nvSpPr>
        <p:spPr bwMode="auto">
          <a:xfrm>
            <a:off x="6878638" y="2601913"/>
            <a:ext cx="18399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11" name="Line 131"/>
          <p:cNvSpPr>
            <a:spLocks noChangeShapeType="1"/>
          </p:cNvSpPr>
          <p:nvPr/>
        </p:nvSpPr>
        <p:spPr bwMode="auto">
          <a:xfrm>
            <a:off x="6884988" y="2911475"/>
            <a:ext cx="18399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12" name="Line 132"/>
          <p:cNvSpPr>
            <a:spLocks noChangeShapeType="1"/>
          </p:cNvSpPr>
          <p:nvPr/>
        </p:nvSpPr>
        <p:spPr bwMode="auto">
          <a:xfrm>
            <a:off x="6891338" y="3232150"/>
            <a:ext cx="18399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13" name="Line 133"/>
          <p:cNvSpPr>
            <a:spLocks noChangeShapeType="1"/>
          </p:cNvSpPr>
          <p:nvPr/>
        </p:nvSpPr>
        <p:spPr bwMode="auto">
          <a:xfrm>
            <a:off x="7350125" y="1644650"/>
            <a:ext cx="0" cy="1911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14" name="Line 134"/>
          <p:cNvSpPr>
            <a:spLocks noChangeShapeType="1"/>
          </p:cNvSpPr>
          <p:nvPr/>
        </p:nvSpPr>
        <p:spPr bwMode="auto">
          <a:xfrm>
            <a:off x="7807325" y="1655763"/>
            <a:ext cx="0" cy="1911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15" name="Line 135"/>
          <p:cNvSpPr>
            <a:spLocks noChangeShapeType="1"/>
          </p:cNvSpPr>
          <p:nvPr/>
        </p:nvSpPr>
        <p:spPr bwMode="auto">
          <a:xfrm>
            <a:off x="8262938" y="1649413"/>
            <a:ext cx="0" cy="1911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</a:endParaRPr>
          </a:p>
        </p:txBody>
      </p:sp>
      <p:sp>
        <p:nvSpPr>
          <p:cNvPr id="110616" name="Text Box 136"/>
          <p:cNvSpPr txBox="1">
            <a:spLocks noChangeArrowheads="1"/>
          </p:cNvSpPr>
          <p:nvPr/>
        </p:nvSpPr>
        <p:spPr bwMode="auto">
          <a:xfrm>
            <a:off x="7231063" y="3541714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10</a:t>
            </a:r>
            <a:endParaRPr lang="en-US" altLang="zh-CN" sz="1200" baseline="300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10617" name="Text Box 137"/>
          <p:cNvSpPr txBox="1">
            <a:spLocks noChangeArrowheads="1"/>
          </p:cNvSpPr>
          <p:nvPr/>
        </p:nvSpPr>
        <p:spPr bwMode="auto">
          <a:xfrm>
            <a:off x="7686675" y="3541714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20</a:t>
            </a:r>
            <a:endParaRPr lang="en-US" altLang="zh-CN" sz="1200" baseline="300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10618" name="Text Box 138"/>
          <p:cNvSpPr txBox="1">
            <a:spLocks noChangeArrowheads="1"/>
          </p:cNvSpPr>
          <p:nvPr/>
        </p:nvSpPr>
        <p:spPr bwMode="auto">
          <a:xfrm>
            <a:off x="8132763" y="3543301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30</a:t>
            </a:r>
            <a:endParaRPr lang="en-US" altLang="zh-CN" sz="1200" baseline="300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10619" name="Text Box 139"/>
          <p:cNvSpPr txBox="1">
            <a:spLocks noChangeArrowheads="1"/>
          </p:cNvSpPr>
          <p:nvPr/>
        </p:nvSpPr>
        <p:spPr bwMode="auto">
          <a:xfrm>
            <a:off x="8599488" y="3546476"/>
            <a:ext cx="33855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40</a:t>
            </a:r>
            <a:endParaRPr lang="en-US" altLang="zh-CN" sz="1200" baseline="300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10620" name="Text Box 146"/>
          <p:cNvSpPr txBox="1">
            <a:spLocks noChangeArrowheads="1"/>
          </p:cNvSpPr>
          <p:nvPr/>
        </p:nvSpPr>
        <p:spPr bwMode="auto">
          <a:xfrm>
            <a:off x="7494589" y="3675064"/>
            <a:ext cx="77296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宋体" panose="02010600030101010101" pitchFamily="2" charset="-122"/>
              </a:rPr>
              <a:t>SNR(dB)</a:t>
            </a:r>
          </a:p>
        </p:txBody>
      </p:sp>
      <p:sp>
        <p:nvSpPr>
          <p:cNvPr id="110621" name="Text Box 147"/>
          <p:cNvSpPr txBox="1">
            <a:spLocks noChangeArrowheads="1"/>
          </p:cNvSpPr>
          <p:nvPr/>
        </p:nvSpPr>
        <p:spPr bwMode="auto">
          <a:xfrm rot="-5400000">
            <a:off x="6198274" y="2380557"/>
            <a:ext cx="48442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宋体" panose="02010600030101010101" pitchFamily="2" charset="-122"/>
              </a:rPr>
              <a:t>BER</a:t>
            </a:r>
          </a:p>
        </p:txBody>
      </p:sp>
      <p:sp>
        <p:nvSpPr>
          <p:cNvPr id="110622" name="Text Box 148"/>
          <p:cNvSpPr txBox="1">
            <a:spLocks noChangeArrowheads="1"/>
          </p:cNvSpPr>
          <p:nvPr/>
        </p:nvSpPr>
        <p:spPr bwMode="auto">
          <a:xfrm>
            <a:off x="6497638" y="1487489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10</a:t>
            </a:r>
            <a:r>
              <a:rPr lang="en-US" altLang="zh-CN" sz="1200" baseline="30000" dirty="0">
                <a:latin typeface="+mn-lt"/>
                <a:ea typeface="宋体" panose="02010600030101010101" pitchFamily="2" charset="-122"/>
              </a:rPr>
              <a:t>-1</a:t>
            </a:r>
          </a:p>
        </p:txBody>
      </p:sp>
      <p:sp>
        <p:nvSpPr>
          <p:cNvPr id="110623" name="Text Box 149"/>
          <p:cNvSpPr txBox="1">
            <a:spLocks noChangeArrowheads="1"/>
          </p:cNvSpPr>
          <p:nvPr/>
        </p:nvSpPr>
        <p:spPr bwMode="auto">
          <a:xfrm>
            <a:off x="6510338" y="1806576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10</a:t>
            </a:r>
            <a:r>
              <a:rPr lang="en-US" altLang="zh-CN" sz="1200" baseline="30000" dirty="0">
                <a:latin typeface="+mn-lt"/>
                <a:ea typeface="宋体" panose="02010600030101010101" pitchFamily="2" charset="-122"/>
              </a:rPr>
              <a:t>-2</a:t>
            </a:r>
          </a:p>
        </p:txBody>
      </p:sp>
      <p:sp>
        <p:nvSpPr>
          <p:cNvPr id="110624" name="Text Box 150"/>
          <p:cNvSpPr txBox="1">
            <a:spLocks noChangeArrowheads="1"/>
          </p:cNvSpPr>
          <p:nvPr/>
        </p:nvSpPr>
        <p:spPr bwMode="auto">
          <a:xfrm>
            <a:off x="6502400" y="2117726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10</a:t>
            </a:r>
            <a:r>
              <a:rPr lang="en-US" altLang="zh-CN" sz="1200" baseline="30000" dirty="0">
                <a:latin typeface="+mn-lt"/>
                <a:ea typeface="宋体" panose="02010600030101010101" pitchFamily="2" charset="-122"/>
              </a:rPr>
              <a:t>-3</a:t>
            </a:r>
          </a:p>
        </p:txBody>
      </p:sp>
      <p:sp>
        <p:nvSpPr>
          <p:cNvPr id="110625" name="Text Box 151"/>
          <p:cNvSpPr txBox="1">
            <a:spLocks noChangeArrowheads="1"/>
          </p:cNvSpPr>
          <p:nvPr/>
        </p:nvSpPr>
        <p:spPr bwMode="auto">
          <a:xfrm>
            <a:off x="6510338" y="2738439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10</a:t>
            </a:r>
            <a:r>
              <a:rPr lang="en-US" altLang="zh-CN" sz="1200" baseline="30000" dirty="0">
                <a:latin typeface="+mn-lt"/>
                <a:ea typeface="宋体" panose="02010600030101010101" pitchFamily="2" charset="-122"/>
              </a:rPr>
              <a:t>-5</a:t>
            </a:r>
          </a:p>
        </p:txBody>
      </p:sp>
      <p:sp>
        <p:nvSpPr>
          <p:cNvPr id="110626" name="Text Box 152"/>
          <p:cNvSpPr txBox="1">
            <a:spLocks noChangeArrowheads="1"/>
          </p:cNvSpPr>
          <p:nvPr/>
        </p:nvSpPr>
        <p:spPr bwMode="auto">
          <a:xfrm>
            <a:off x="6511925" y="3057526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10</a:t>
            </a:r>
            <a:r>
              <a:rPr lang="en-US" altLang="zh-CN" sz="1200" baseline="30000" dirty="0">
                <a:latin typeface="+mn-lt"/>
                <a:ea typeface="宋体" panose="02010600030101010101" pitchFamily="2" charset="-122"/>
              </a:rPr>
              <a:t>-6</a:t>
            </a:r>
          </a:p>
        </p:txBody>
      </p:sp>
      <p:sp>
        <p:nvSpPr>
          <p:cNvPr id="110627" name="Text Box 153"/>
          <p:cNvSpPr txBox="1">
            <a:spLocks noChangeArrowheads="1"/>
          </p:cNvSpPr>
          <p:nvPr/>
        </p:nvSpPr>
        <p:spPr bwMode="auto">
          <a:xfrm>
            <a:off x="6505575" y="3386139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10</a:t>
            </a:r>
            <a:r>
              <a:rPr lang="en-US" altLang="zh-CN" sz="1200" baseline="30000" dirty="0">
                <a:latin typeface="+mn-lt"/>
                <a:ea typeface="宋体" panose="02010600030101010101" pitchFamily="2" charset="-122"/>
              </a:rPr>
              <a:t>-7</a:t>
            </a:r>
          </a:p>
        </p:txBody>
      </p:sp>
      <p:sp>
        <p:nvSpPr>
          <p:cNvPr id="110628" name="Text Box 154"/>
          <p:cNvSpPr txBox="1">
            <a:spLocks noChangeArrowheads="1"/>
          </p:cNvSpPr>
          <p:nvPr/>
        </p:nvSpPr>
        <p:spPr bwMode="auto">
          <a:xfrm>
            <a:off x="6499225" y="2441576"/>
            <a:ext cx="39946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宋体" panose="02010600030101010101" pitchFamily="2" charset="-122"/>
              </a:rPr>
              <a:t>10</a:t>
            </a:r>
            <a:r>
              <a:rPr lang="en-US" altLang="zh-CN" sz="1200" baseline="30000" dirty="0">
                <a:latin typeface="+mn-lt"/>
                <a:ea typeface="宋体" panose="02010600030101010101" pitchFamily="2" charset="-122"/>
              </a:rPr>
              <a:t>-4</a:t>
            </a:r>
          </a:p>
        </p:txBody>
      </p:sp>
      <p:sp>
        <p:nvSpPr>
          <p:cNvPr id="536734" name="Oval 158"/>
          <p:cNvSpPr>
            <a:spLocks noChangeArrowheads="1"/>
          </p:cNvSpPr>
          <p:nvPr/>
        </p:nvSpPr>
        <p:spPr bwMode="auto">
          <a:xfrm>
            <a:off x="8191500" y="3176589"/>
            <a:ext cx="152400" cy="16192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10630" name="Oval 159"/>
          <p:cNvSpPr>
            <a:spLocks noChangeArrowheads="1"/>
          </p:cNvSpPr>
          <p:nvPr/>
        </p:nvSpPr>
        <p:spPr bwMode="auto">
          <a:xfrm>
            <a:off x="9566274" y="2813173"/>
            <a:ext cx="152400" cy="16192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宋体" panose="02010600030101010101" pitchFamily="2" charset="-122"/>
            </a:endParaRPr>
          </a:p>
        </p:txBody>
      </p:sp>
      <p:sp>
        <p:nvSpPr>
          <p:cNvPr id="110631" name="Text Box 160"/>
          <p:cNvSpPr txBox="1">
            <a:spLocks noChangeArrowheads="1"/>
          </p:cNvSpPr>
          <p:nvPr/>
        </p:nvSpPr>
        <p:spPr bwMode="auto">
          <a:xfrm>
            <a:off x="9791700" y="2776660"/>
            <a:ext cx="8739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000" dirty="0">
                <a:latin typeface="+mn-lt"/>
                <a:ea typeface="宋体" panose="02010600030101010101" pitchFamily="2" charset="-122"/>
              </a:rPr>
              <a:t>operating point</a:t>
            </a:r>
          </a:p>
        </p:txBody>
      </p:sp>
      <p:sp>
        <p:nvSpPr>
          <p:cNvPr id="536737" name="Text Box 161"/>
          <p:cNvSpPr txBox="1">
            <a:spLocks noChangeArrowheads="1"/>
          </p:cNvSpPr>
          <p:nvPr/>
        </p:nvSpPr>
        <p:spPr bwMode="auto">
          <a:xfrm>
            <a:off x="6507164" y="4121150"/>
            <a:ext cx="3203575" cy="101600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dirty="0">
                <a:solidFill>
                  <a:srgbClr val="C00000"/>
                </a:solidFill>
                <a:latin typeface="+mj-lt"/>
                <a:ea typeface="宋体" panose="02010600030101010101" pitchFamily="2" charset="-122"/>
              </a:rPr>
              <a:t>1. SNR decreases, BER increase as node moves away from base station</a:t>
            </a:r>
          </a:p>
        </p:txBody>
      </p:sp>
      <p:sp>
        <p:nvSpPr>
          <p:cNvPr id="536738" name="Text Box 162"/>
          <p:cNvSpPr txBox="1">
            <a:spLocks noChangeArrowheads="1"/>
          </p:cNvSpPr>
          <p:nvPr/>
        </p:nvSpPr>
        <p:spPr bwMode="auto">
          <a:xfrm>
            <a:off x="6518276" y="5059364"/>
            <a:ext cx="3203575" cy="132397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dirty="0">
                <a:solidFill>
                  <a:schemeClr val="accent6">
                    <a:lumMod val="75000"/>
                  </a:schemeClr>
                </a:solidFill>
                <a:latin typeface="+mj-lt"/>
                <a:ea typeface="宋体" panose="02010600030101010101" pitchFamily="2" charset="-122"/>
              </a:rPr>
              <a:t>2. When BER becomes too high, switch to lower transmission rate but with lower BER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6 -3.33333E-6 C -0.00138 -0.0162 -0.00277 -0.03217 -0.0052 -0.04792 C -0.00763 -0.06366 -0.01145 -0.08032 -0.01423 -0.09421 C -0.01701 -0.1081 -0.01909 -0.11829 -0.02187 -0.13171 C -0.02465 -0.14514 -0.02847 -0.16505 -0.0309 -0.17454 C -0.03333 -0.18403 -0.03368 -0.18264 -0.03593 -0.18819 C -0.03819 -0.19375 -0.04166 -0.20116 -0.04496 -0.20856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5367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496 -0.20857 C -0.04496 -0.20857 -0.04444 -0.09329 -0.04374 0.02222 " pathEditMode="relative" ptsTypes="aA">
                                      <p:cBhvr>
                                        <p:cTn id="12" dur="2000" fill="hold"/>
                                        <p:tgtEl>
                                          <p:spTgt spid="5367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375 0.02222 C -0.04583 0.00856 -0.04791 -0.00486 -0.05017 -0.02223 C -0.05243 -0.03959 -0.05468 -0.06227 -0.05781 -0.08195 C -0.06093 -0.10162 -0.06753 -0.13033 -0.06944 -0.14005 " pathEditMode="relative" ptsTypes="aaaA">
                                      <p:cBhvr>
                                        <p:cTn id="17" dur="2000" fill="hold"/>
                                        <p:tgtEl>
                                          <p:spTgt spid="5367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6734" grpId="0" animBg="1"/>
      <p:bldP spid="536734" grpId="1" animBg="1"/>
      <p:bldP spid="536734" grpId="2" animBg="1"/>
      <p:bldP spid="536737" grpId="0"/>
      <p:bldP spid="53673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标题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802.11: advanced capabilities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12643" name="内容占位符 10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ctr">
              <a:buNone/>
              <a:tabLst>
                <a:tab pos="746125" algn="l"/>
              </a:tabLst>
            </a:pPr>
            <a:r>
              <a:rPr lang="en-US" altLang="zh-CN" b="1" dirty="0">
                <a:solidFill>
                  <a:schemeClr val="accent2"/>
                </a:solidFill>
                <a:ea typeface="宋体" panose="02010600030101010101" pitchFamily="2" charset="-122"/>
              </a:rPr>
              <a:t>Power Management</a:t>
            </a:r>
          </a:p>
          <a:p>
            <a:pPr>
              <a:buFont typeface="ZapfDingbats" pitchFamily="82" charset="2"/>
              <a:buChar char="r"/>
              <a:tabLst>
                <a:tab pos="746125" algn="l"/>
              </a:tabLst>
            </a:pPr>
            <a:r>
              <a:rPr lang="en-US" altLang="zh-CN" dirty="0">
                <a:solidFill>
                  <a:srgbClr val="0070C0"/>
                </a:solidFill>
                <a:ea typeface="宋体" panose="02010600030101010101" pitchFamily="2" charset="-122"/>
              </a:rPr>
              <a:t>node-to-AP</a:t>
            </a:r>
            <a:r>
              <a:rPr lang="en-US" altLang="zh-CN" dirty="0">
                <a:ea typeface="宋体" panose="02010600030101010101" pitchFamily="2" charset="-122"/>
              </a:rPr>
              <a:t>: “I am going to sleep until next beacon frame”</a:t>
            </a:r>
          </a:p>
          <a:p>
            <a:pPr marL="685800" lvl="1" indent="-228600">
              <a:buFont typeface="ZapfDingbats" pitchFamily="82" charset="2"/>
              <a:buChar char="m"/>
              <a:tabLst>
                <a:tab pos="746125" algn="l"/>
              </a:tabLst>
            </a:pPr>
            <a:r>
              <a:rPr lang="en-US" altLang="zh-CN" dirty="0">
                <a:ea typeface="宋体" panose="02010600030101010101" pitchFamily="2" charset="-122"/>
              </a:rPr>
              <a:t>AP knows not to transmit frames to this node</a:t>
            </a:r>
          </a:p>
          <a:p>
            <a:pPr marL="685800" lvl="1" indent="-228600">
              <a:buFont typeface="ZapfDingbats" pitchFamily="82" charset="2"/>
              <a:buChar char="m"/>
              <a:tabLst>
                <a:tab pos="746125" algn="l"/>
              </a:tabLst>
            </a:pPr>
            <a:r>
              <a:rPr lang="en-US" altLang="zh-CN" dirty="0">
                <a:ea typeface="宋体" panose="02010600030101010101" pitchFamily="2" charset="-122"/>
              </a:rPr>
              <a:t>node wakes up before next beacon frame</a:t>
            </a:r>
          </a:p>
          <a:p>
            <a:pPr>
              <a:buFont typeface="ZapfDingbats" pitchFamily="82" charset="2"/>
              <a:buChar char="r"/>
              <a:tabLst>
                <a:tab pos="746125" algn="l"/>
              </a:tabLst>
            </a:pPr>
            <a:r>
              <a:rPr lang="en-US" altLang="zh-CN" dirty="0">
                <a:solidFill>
                  <a:srgbClr val="0070C0"/>
                </a:solidFill>
                <a:ea typeface="宋体" panose="02010600030101010101" pitchFamily="2" charset="-122"/>
              </a:rPr>
              <a:t>beacon frame</a:t>
            </a:r>
            <a:r>
              <a:rPr lang="en-US" altLang="zh-CN" dirty="0">
                <a:ea typeface="宋体" panose="02010600030101010101" pitchFamily="2" charset="-122"/>
              </a:rPr>
              <a:t>: contains list of mobiles with AP-to-mobile frames waiting to be sent</a:t>
            </a:r>
          </a:p>
          <a:p>
            <a:pPr marL="685800" lvl="1" indent="-228600">
              <a:buFont typeface="ZapfDingbats" pitchFamily="82" charset="2"/>
              <a:buChar char="m"/>
              <a:tabLst>
                <a:tab pos="746125" algn="l"/>
              </a:tabLst>
            </a:pPr>
            <a:r>
              <a:rPr lang="en-US" altLang="zh-CN" dirty="0">
                <a:ea typeface="宋体" panose="02010600030101010101" pitchFamily="2" charset="-122"/>
              </a:rPr>
              <a:t>node will stay awake if AP-to-mobile frames to be sent; </a:t>
            </a:r>
          </a:p>
          <a:p>
            <a:pPr marL="685800" lvl="1" indent="-228600">
              <a:buFont typeface="ZapfDingbats" pitchFamily="82" charset="2"/>
              <a:buChar char="m"/>
              <a:tabLst>
                <a:tab pos="746125" algn="l"/>
              </a:tabLst>
            </a:pPr>
            <a:r>
              <a:rPr lang="en-US" altLang="zh-CN" dirty="0">
                <a:ea typeface="宋体" panose="02010600030101010101" pitchFamily="2" charset="-122"/>
              </a:rPr>
              <a:t>otherwise sleep again until next beacon frame</a:t>
            </a:r>
          </a:p>
          <a:p>
            <a:pPr>
              <a:buNone/>
              <a:tabLst>
                <a:tab pos="746125" algn="l"/>
              </a:tabLst>
            </a:pPr>
            <a:endParaRPr lang="en-US" altLang="zh-CN" dirty="0">
              <a:ea typeface="宋体" panose="02010600030101010101" pitchFamily="2" charset="-122"/>
            </a:endParaRPr>
          </a:p>
          <a:p>
            <a:pPr>
              <a:tabLst>
                <a:tab pos="746125" algn="l"/>
              </a:tabLst>
            </a:pPr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DB0B9765-7928-42AC-AF04-55E5DEF88D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56</a:t>
            </a:fld>
            <a:endParaRPr lang="en-US" altLang="zh-CN" dirty="0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标题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802.11: advanced capabilities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14691" name="内容占位符 10"/>
          <p:cNvSpPr>
            <a:spLocks noGrp="1"/>
          </p:cNvSpPr>
          <p:nvPr>
            <p:ph idx="1"/>
          </p:nvPr>
        </p:nvSpPr>
        <p:spPr>
          <a:xfrm>
            <a:off x="2909888" y="5195888"/>
            <a:ext cx="7772400" cy="1243012"/>
          </a:xfrm>
        </p:spPr>
        <p:txBody>
          <a:bodyPr/>
          <a:lstStyle/>
          <a:p>
            <a:pPr marL="0" indent="0">
              <a:buNone/>
              <a:tabLst>
                <a:tab pos="746125" algn="l"/>
              </a:tabLst>
            </a:pPr>
            <a:r>
              <a:rPr lang="en-US" altLang="zh-CN" dirty="0"/>
              <a:t>The beacon frame contains the list of hosts with pending frames to receive</a:t>
            </a:r>
            <a:endParaRPr lang="zh-CN" altLang="en-US" dirty="0"/>
          </a:p>
        </p:txBody>
      </p:sp>
      <p:pic>
        <p:nvPicPr>
          <p:cNvPr id="114694" name="Picture 2" descr="http://t0.gstatic.com/images?q=tbn:s4p4WKINajcC6M: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11388" y="1262063"/>
            <a:ext cx="1104900" cy="1009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4695" name="Picture 4" descr="http://t1.gstatic.com/images?q=tbn:JpnV-igt7Jw20M: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43614" y="1147764"/>
            <a:ext cx="1381125" cy="866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4696" name="Picture 4" descr="http://t1.gstatic.com/images?q=tbn:JpnV-igt7Jw20M: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0064" y="2168526"/>
            <a:ext cx="1381125" cy="866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14697" name="直接连接符 12"/>
          <p:cNvCxnSpPr>
            <a:cxnSpLocks noChangeShapeType="1"/>
          </p:cNvCxnSpPr>
          <p:nvPr/>
        </p:nvCxnSpPr>
        <p:spPr bwMode="auto">
          <a:xfrm>
            <a:off x="2303463" y="4167188"/>
            <a:ext cx="8037512" cy="0"/>
          </a:xfrm>
          <a:prstGeom prst="line">
            <a:avLst/>
          </a:prstGeom>
          <a:noFill/>
          <a:ln w="57150" algn="ctr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698" name="直接连接符 15"/>
          <p:cNvCxnSpPr>
            <a:cxnSpLocks noChangeShapeType="1"/>
          </p:cNvCxnSpPr>
          <p:nvPr/>
        </p:nvCxnSpPr>
        <p:spPr bwMode="auto">
          <a:xfrm rot="5400000">
            <a:off x="2318545" y="3786982"/>
            <a:ext cx="1030287" cy="0"/>
          </a:xfrm>
          <a:prstGeom prst="line">
            <a:avLst/>
          </a:prstGeom>
          <a:noFill/>
          <a:ln w="28575" algn="ctr">
            <a:solidFill>
              <a:srgbClr val="0070C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699" name="直接连接符 16"/>
          <p:cNvCxnSpPr>
            <a:cxnSpLocks noChangeShapeType="1"/>
          </p:cNvCxnSpPr>
          <p:nvPr/>
        </p:nvCxnSpPr>
        <p:spPr bwMode="auto">
          <a:xfrm rot="5400000">
            <a:off x="4493419" y="3836194"/>
            <a:ext cx="1030288" cy="0"/>
          </a:xfrm>
          <a:prstGeom prst="line">
            <a:avLst/>
          </a:prstGeom>
          <a:noFill/>
          <a:ln w="28575" algn="ctr">
            <a:solidFill>
              <a:srgbClr val="0070C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700" name="直接连接符 17"/>
          <p:cNvCxnSpPr>
            <a:cxnSpLocks noChangeShapeType="1"/>
          </p:cNvCxnSpPr>
          <p:nvPr/>
        </p:nvCxnSpPr>
        <p:spPr bwMode="auto">
          <a:xfrm rot="5400000">
            <a:off x="6678613" y="3806825"/>
            <a:ext cx="1028700" cy="0"/>
          </a:xfrm>
          <a:prstGeom prst="line">
            <a:avLst/>
          </a:prstGeom>
          <a:noFill/>
          <a:ln w="28575" algn="ctr">
            <a:solidFill>
              <a:srgbClr val="0070C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14701" name="直接连接符 19"/>
          <p:cNvCxnSpPr>
            <a:cxnSpLocks noChangeShapeType="1"/>
          </p:cNvCxnSpPr>
          <p:nvPr/>
        </p:nvCxnSpPr>
        <p:spPr bwMode="auto">
          <a:xfrm rot="5400000">
            <a:off x="8853488" y="3797300"/>
            <a:ext cx="1028700" cy="0"/>
          </a:xfrm>
          <a:prstGeom prst="line">
            <a:avLst/>
          </a:prstGeom>
          <a:noFill/>
          <a:ln w="28575" algn="ctr">
            <a:solidFill>
              <a:srgbClr val="0070C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" name="矩形 21"/>
          <p:cNvSpPr/>
          <p:nvPr/>
        </p:nvSpPr>
        <p:spPr bwMode="auto">
          <a:xfrm>
            <a:off x="2878139" y="3475039"/>
            <a:ext cx="384175" cy="66357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23" name="矩形 22"/>
          <p:cNvSpPr/>
          <p:nvPr/>
        </p:nvSpPr>
        <p:spPr bwMode="auto">
          <a:xfrm>
            <a:off x="5043489" y="3475039"/>
            <a:ext cx="384175" cy="66357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24" name="矩形 23"/>
          <p:cNvSpPr/>
          <p:nvPr/>
        </p:nvSpPr>
        <p:spPr bwMode="auto">
          <a:xfrm>
            <a:off x="7237413" y="3475039"/>
            <a:ext cx="385762" cy="66357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25" name="矩形 24"/>
          <p:cNvSpPr/>
          <p:nvPr/>
        </p:nvSpPr>
        <p:spPr bwMode="auto">
          <a:xfrm>
            <a:off x="9413876" y="3475039"/>
            <a:ext cx="384175" cy="66357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14706" name="TextBox 26"/>
          <p:cNvSpPr txBox="1">
            <a:spLocks noChangeArrowheads="1"/>
          </p:cNvSpPr>
          <p:nvPr/>
        </p:nvSpPr>
        <p:spPr bwMode="auto">
          <a:xfrm>
            <a:off x="2630489" y="4370389"/>
            <a:ext cx="101662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beacon</a:t>
            </a: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114707" name="TextBox 27"/>
          <p:cNvSpPr txBox="1">
            <a:spLocks noChangeArrowheads="1"/>
          </p:cNvSpPr>
          <p:nvPr/>
        </p:nvSpPr>
        <p:spPr bwMode="auto">
          <a:xfrm>
            <a:off x="4613276" y="4389439"/>
            <a:ext cx="101662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beacon</a:t>
            </a: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114708" name="TextBox 28"/>
          <p:cNvSpPr txBox="1">
            <a:spLocks noChangeArrowheads="1"/>
          </p:cNvSpPr>
          <p:nvPr/>
        </p:nvSpPr>
        <p:spPr bwMode="auto">
          <a:xfrm>
            <a:off x="6884989" y="4379914"/>
            <a:ext cx="101662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beacon</a:t>
            </a: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114709" name="TextBox 29"/>
          <p:cNvSpPr txBox="1">
            <a:spLocks noChangeArrowheads="1"/>
          </p:cNvSpPr>
          <p:nvPr/>
        </p:nvSpPr>
        <p:spPr bwMode="auto">
          <a:xfrm>
            <a:off x="9080501" y="4360864"/>
            <a:ext cx="101662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beacon</a:t>
            </a:r>
            <a:endParaRPr lang="zh-CN" altLang="en-US" sz="2400" dirty="0">
              <a:latin typeface="+mn-lt"/>
              <a:ea typeface="+mn-ea"/>
            </a:endParaRPr>
          </a:p>
        </p:txBody>
      </p:sp>
      <p:cxnSp>
        <p:nvCxnSpPr>
          <p:cNvPr id="27" name="直接箭头连接符 26"/>
          <p:cNvCxnSpPr/>
          <p:nvPr/>
        </p:nvCxnSpPr>
        <p:spPr bwMode="auto">
          <a:xfrm flipV="1">
            <a:off x="3316288" y="1422400"/>
            <a:ext cx="2724150" cy="344488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accent6">
                <a:lumMod val="60000"/>
                <a:lumOff val="40000"/>
              </a:schemeClr>
            </a:solidFill>
            <a:prstDash val="sysDash"/>
            <a:round/>
            <a:headEnd type="none" w="med" len="med"/>
            <a:tailEnd type="arrow"/>
          </a:ln>
          <a:effectLst/>
        </p:spPr>
      </p:cxnSp>
      <p:cxnSp>
        <p:nvCxnSpPr>
          <p:cNvPr id="28" name="直接箭头连接符 27"/>
          <p:cNvCxnSpPr/>
          <p:nvPr/>
        </p:nvCxnSpPr>
        <p:spPr bwMode="auto">
          <a:xfrm>
            <a:off x="3316289" y="1766889"/>
            <a:ext cx="993775" cy="835025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accent6">
                <a:lumMod val="60000"/>
                <a:lumOff val="40000"/>
              </a:schemeClr>
            </a:solidFill>
            <a:prstDash val="sysDash"/>
            <a:round/>
            <a:headEnd type="none" w="med" len="med"/>
            <a:tailEnd type="arrow"/>
          </a:ln>
          <a:effectLst/>
        </p:spPr>
      </p:cxnSp>
      <p:sp>
        <p:nvSpPr>
          <p:cNvPr id="114712" name="TextBox 30"/>
          <p:cNvSpPr txBox="1">
            <a:spLocks noChangeArrowheads="1"/>
          </p:cNvSpPr>
          <p:nvPr/>
        </p:nvSpPr>
        <p:spPr bwMode="auto">
          <a:xfrm>
            <a:off x="5532439" y="2465388"/>
            <a:ext cx="3529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A</a:t>
            </a:r>
          </a:p>
        </p:txBody>
      </p:sp>
      <p:sp>
        <p:nvSpPr>
          <p:cNvPr id="114713" name="TextBox 31"/>
          <p:cNvSpPr txBox="1">
            <a:spLocks noChangeArrowheads="1"/>
          </p:cNvSpPr>
          <p:nvPr/>
        </p:nvSpPr>
        <p:spPr bwMode="auto">
          <a:xfrm>
            <a:off x="7370764" y="1543051"/>
            <a:ext cx="3529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B</a:t>
            </a:r>
          </a:p>
        </p:txBody>
      </p:sp>
      <p:sp>
        <p:nvSpPr>
          <p:cNvPr id="114714" name="TextBox 32"/>
          <p:cNvSpPr txBox="1">
            <a:spLocks noChangeArrowheads="1"/>
          </p:cNvSpPr>
          <p:nvPr/>
        </p:nvSpPr>
        <p:spPr bwMode="auto">
          <a:xfrm>
            <a:off x="2909888" y="3667126"/>
            <a:ext cx="28245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A</a:t>
            </a:r>
          </a:p>
        </p:txBody>
      </p:sp>
      <p:sp>
        <p:nvSpPr>
          <p:cNvPr id="114715" name="TextBox 33"/>
          <p:cNvSpPr txBox="1">
            <a:spLocks noChangeArrowheads="1"/>
          </p:cNvSpPr>
          <p:nvPr/>
        </p:nvSpPr>
        <p:spPr bwMode="auto">
          <a:xfrm>
            <a:off x="7158039" y="3749676"/>
            <a:ext cx="5730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A, B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8FD5E73D-B712-491F-958C-0CDCB4CFE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57</a:t>
            </a:fld>
            <a:endParaRPr lang="en-US" altLang="zh-CN" dirty="0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8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IEEE 802.11 Wireless LAN</a:t>
            </a:r>
          </a:p>
        </p:txBody>
      </p:sp>
      <p:sp>
        <p:nvSpPr>
          <p:cNvPr id="75781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1704001" y="1500189"/>
            <a:ext cx="4665663" cy="3300413"/>
          </a:xfrm>
        </p:spPr>
        <p:txBody>
          <a:bodyPr/>
          <a:lstStyle/>
          <a:p>
            <a:r>
              <a:rPr lang="en-US" altLang="zh-CN" sz="2400" dirty="0">
                <a:solidFill>
                  <a:srgbClr val="FF0000"/>
                </a:solidFill>
              </a:rPr>
              <a:t>802.11b</a:t>
            </a:r>
            <a:endParaRPr lang="en-US" altLang="zh-CN" sz="2400" dirty="0"/>
          </a:p>
          <a:p>
            <a:pPr lvl="1"/>
            <a:r>
              <a:rPr lang="en-US" altLang="zh-CN" sz="2000" dirty="0">
                <a:ea typeface="+mn-ea"/>
              </a:rPr>
              <a:t>2.4-5 GHz unlicensed spectrum</a:t>
            </a:r>
          </a:p>
          <a:p>
            <a:pPr lvl="1"/>
            <a:r>
              <a:rPr lang="en-US" altLang="zh-CN" sz="2000" dirty="0">
                <a:ea typeface="+mn-ea"/>
              </a:rPr>
              <a:t>up to 11 Mbps</a:t>
            </a:r>
          </a:p>
          <a:p>
            <a:pPr lvl="1"/>
            <a:r>
              <a:rPr lang="en-US" altLang="zh-CN" sz="2000" dirty="0">
                <a:ea typeface="+mn-ea"/>
              </a:rPr>
              <a:t>direct sequence spread spectrum (DSSS) in physical layer</a:t>
            </a:r>
          </a:p>
          <a:p>
            <a:pPr lvl="2"/>
            <a:r>
              <a:rPr lang="en-US" altLang="zh-CN" dirty="0">
                <a:solidFill>
                  <a:schemeClr val="accent5"/>
                </a:solidFill>
                <a:ea typeface="+mn-ea"/>
              </a:rPr>
              <a:t>all hosts use same chipping code</a:t>
            </a:r>
          </a:p>
          <a:p>
            <a:r>
              <a:rPr lang="en-US" altLang="zh-CN" sz="2400" dirty="0">
                <a:solidFill>
                  <a:srgbClr val="FF0000"/>
                </a:solidFill>
              </a:rPr>
              <a:t>802.11a</a:t>
            </a:r>
            <a:r>
              <a:rPr lang="en-US" altLang="zh-CN" sz="2400" dirty="0"/>
              <a:t> </a:t>
            </a:r>
          </a:p>
          <a:p>
            <a:pPr lvl="1"/>
            <a:r>
              <a:rPr lang="en-US" altLang="zh-CN" sz="2000" dirty="0">
                <a:ea typeface="+mn-ea"/>
              </a:rPr>
              <a:t>5-6 GHz range</a:t>
            </a:r>
          </a:p>
          <a:p>
            <a:pPr lvl="1"/>
            <a:r>
              <a:rPr lang="en-US" altLang="zh-CN" sz="2000" dirty="0">
                <a:ea typeface="+mn-ea"/>
              </a:rPr>
              <a:t>up to 54 Mbps</a:t>
            </a:r>
            <a:endParaRPr lang="en-US" altLang="zh-CN" sz="2600" dirty="0">
              <a:solidFill>
                <a:schemeClr val="accent5"/>
              </a:solidFill>
              <a:ea typeface="+mn-ea"/>
            </a:endParaRPr>
          </a:p>
        </p:txBody>
      </p:sp>
      <p:sp>
        <p:nvSpPr>
          <p:cNvPr id="75782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6443050" y="1484944"/>
            <a:ext cx="4044950" cy="3516307"/>
          </a:xfrm>
        </p:spPr>
        <p:txBody>
          <a:bodyPr>
            <a:normAutofit fontScale="92500" lnSpcReduction="20000"/>
          </a:bodyPr>
          <a:lstStyle/>
          <a:p>
            <a:r>
              <a:rPr lang="en-US" altLang="zh-CN" sz="2400" dirty="0">
                <a:solidFill>
                  <a:srgbClr val="FF0000"/>
                </a:solidFill>
              </a:rPr>
              <a:t>802.11g</a:t>
            </a:r>
            <a:r>
              <a:rPr lang="en-US" altLang="zh-CN" sz="2400" dirty="0"/>
              <a:t> </a:t>
            </a:r>
          </a:p>
          <a:p>
            <a:pPr lvl="1"/>
            <a:r>
              <a:rPr lang="en-US" altLang="zh-CN" sz="2000" dirty="0">
                <a:ea typeface="+mn-ea"/>
              </a:rPr>
              <a:t>2.4-5 GHz range</a:t>
            </a:r>
          </a:p>
          <a:p>
            <a:pPr lvl="1"/>
            <a:r>
              <a:rPr lang="en-US" altLang="zh-CN" sz="2000" dirty="0">
                <a:ea typeface="+mn-ea"/>
              </a:rPr>
              <a:t>up to 54 Mbps</a:t>
            </a:r>
          </a:p>
          <a:p>
            <a:r>
              <a:rPr lang="en-US" altLang="zh-CN" sz="2400" dirty="0">
                <a:solidFill>
                  <a:srgbClr val="FF3300"/>
                </a:solidFill>
              </a:rPr>
              <a:t>802.11n: </a:t>
            </a:r>
            <a:r>
              <a:rPr lang="en-US" altLang="zh-CN" sz="2000" dirty="0"/>
              <a:t>multiple antennae</a:t>
            </a:r>
          </a:p>
          <a:p>
            <a:pPr lvl="1"/>
            <a:r>
              <a:rPr lang="en-US" altLang="zh-CN" sz="2000" dirty="0">
                <a:ea typeface="+mn-ea"/>
              </a:rPr>
              <a:t>2.4-5 GHz range</a:t>
            </a:r>
          </a:p>
          <a:p>
            <a:pPr lvl="1"/>
            <a:r>
              <a:rPr lang="en-US" altLang="zh-CN" sz="2000" dirty="0">
                <a:ea typeface="+mn-ea"/>
              </a:rPr>
              <a:t>up to 200 Mbps</a:t>
            </a:r>
          </a:p>
          <a:p>
            <a:pPr lvl="1"/>
            <a:r>
              <a:rPr lang="en-US" altLang="zh-CN" sz="2000" dirty="0">
                <a:ea typeface="+mn-ea"/>
              </a:rPr>
              <a:t>WIFI 5</a:t>
            </a:r>
          </a:p>
          <a:p>
            <a:r>
              <a:rPr lang="en-US" altLang="zh-CN" sz="2400" dirty="0">
                <a:solidFill>
                  <a:schemeClr val="accent5"/>
                </a:solidFill>
              </a:rPr>
              <a:t>802.11ax</a:t>
            </a:r>
          </a:p>
          <a:p>
            <a:pPr lvl="1"/>
            <a:r>
              <a:rPr lang="en-US" altLang="zh-CN" sz="2000" dirty="0">
                <a:ea typeface="+mn-ea"/>
              </a:rPr>
              <a:t>2.4-5 GHz range</a:t>
            </a:r>
          </a:p>
          <a:p>
            <a:pPr lvl="1"/>
            <a:r>
              <a:rPr lang="en-US" altLang="zh-CN" sz="2000" dirty="0">
                <a:ea typeface="+mn-ea"/>
              </a:rPr>
              <a:t>Up to 600 Mbps</a:t>
            </a:r>
          </a:p>
          <a:p>
            <a:pPr lvl="1"/>
            <a:r>
              <a:rPr lang="en-US" altLang="zh-CN" sz="2000" dirty="0">
                <a:ea typeface="+mn-ea"/>
              </a:rPr>
              <a:t>WIFI 6</a:t>
            </a:r>
          </a:p>
          <a:p>
            <a:pPr lvl="1"/>
            <a:endParaRPr lang="en-US" altLang="zh-CN" sz="2000" dirty="0">
              <a:ea typeface="+mn-ea"/>
            </a:endParaRPr>
          </a:p>
        </p:txBody>
      </p:sp>
      <p:sp>
        <p:nvSpPr>
          <p:cNvPr id="51207" name="Rectangle 5"/>
          <p:cNvSpPr>
            <a:spLocks noChangeArrowheads="1"/>
          </p:cNvSpPr>
          <p:nvPr/>
        </p:nvSpPr>
        <p:spPr bwMode="auto">
          <a:xfrm>
            <a:off x="1636087" y="5457826"/>
            <a:ext cx="8877300" cy="1052513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800" b="1" dirty="0">
                <a:solidFill>
                  <a:schemeClr val="accent2"/>
                </a:solidFill>
                <a:latin typeface="+mn-lt"/>
                <a:ea typeface="+mn-ea"/>
              </a:rPr>
              <a:t>all use CSMA/CA for multiple access</a:t>
            </a:r>
          </a:p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pitchFamily="82" charset="2"/>
              <a:buChar char="r"/>
              <a:defRPr/>
            </a:pPr>
            <a:r>
              <a:rPr lang="en-US" altLang="zh-CN" sz="2800" dirty="0">
                <a:latin typeface="+mn-lt"/>
                <a:ea typeface="+mn-ea"/>
              </a:rPr>
              <a:t>all have base-station and ad-hoc network versions</a:t>
            </a:r>
          </a:p>
        </p:txBody>
      </p:sp>
      <p:sp>
        <p:nvSpPr>
          <p:cNvPr id="75784" name="Line 6"/>
          <p:cNvSpPr>
            <a:spLocks noChangeShapeType="1"/>
          </p:cNvSpPr>
          <p:nvPr/>
        </p:nvSpPr>
        <p:spPr bwMode="auto">
          <a:xfrm>
            <a:off x="1704000" y="5271453"/>
            <a:ext cx="8809387" cy="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Comic Sans MS" panose="030F0702030302020204" pitchFamily="66" charset="0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CB23BCFA-182B-4B64-BF5C-BC3D1313D1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58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371529411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A5129A89-E7FE-468C-AED7-78600F49CA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Wi-Fi Standards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AC807C4-F5E3-4219-BF21-AB50D0E4C1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t>59</a:t>
            </a:fld>
            <a:endParaRPr lang="en-US" altLang="zh-CN" dirty="0"/>
          </a:p>
        </p:txBody>
      </p:sp>
      <p:pic>
        <p:nvPicPr>
          <p:cNvPr id="388098" name="Picture 2" descr="802.11标准的演进">
            <a:extLst>
              <a:ext uri="{FF2B5EF4-FFF2-40B4-BE49-F238E27FC236}">
                <a16:creationId xmlns:a16="http://schemas.microsoft.com/office/drawing/2014/main" id="{1F71967A-761B-4DFF-BDCF-D1C71DED9A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8089" y="1151738"/>
            <a:ext cx="8573979" cy="54929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8B876EE9-7090-424C-9C2E-988A6EA55D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8753" y="1313534"/>
            <a:ext cx="4444490" cy="21805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839530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6DBAF9F-56F1-4DF2-9644-2370ABB116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Brief Introduction to OFDM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5ED4B09C-D242-4FF5-871A-43860AEB60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t>60</a:t>
            </a:fld>
            <a:endParaRPr lang="en-US" altLang="zh-CN" dirty="0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BF1BC82E-15EA-4AF4-886E-C57FDE4261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07036" y="1319278"/>
            <a:ext cx="4208415" cy="1568749"/>
          </a:xfrm>
          <a:prstGeom prst="rect">
            <a:avLst/>
          </a:prstGeom>
        </p:spPr>
      </p:pic>
      <p:sp>
        <p:nvSpPr>
          <p:cNvPr id="6" name="文本框 5">
            <a:extLst>
              <a:ext uri="{FF2B5EF4-FFF2-40B4-BE49-F238E27FC236}">
                <a16:creationId xmlns:a16="http://schemas.microsoft.com/office/drawing/2014/main" id="{A8B9A374-8A81-4478-BD47-2CBD6AB18754}"/>
              </a:ext>
            </a:extLst>
          </p:cNvPr>
          <p:cNvSpPr txBox="1"/>
          <p:nvPr/>
        </p:nvSpPr>
        <p:spPr>
          <a:xfrm>
            <a:off x="8348898" y="1810603"/>
            <a:ext cx="1276311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800" b="1" dirty="0">
                <a:latin typeface="+mn-lt"/>
              </a:rPr>
              <a:t>FDM</a:t>
            </a:r>
            <a:endParaRPr lang="zh-CN" altLang="en-US" sz="4800" b="1" dirty="0">
              <a:latin typeface="+mn-lt"/>
            </a:endParaRPr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2BAC1924-7A68-4264-92F5-53CEA107FA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42834" y="2969833"/>
            <a:ext cx="4463685" cy="1613522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4474E1A1-658C-4E9B-A884-CB45124B984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42833" y="4583356"/>
            <a:ext cx="4595615" cy="1799596"/>
          </a:xfrm>
          <a:prstGeom prst="rect">
            <a:avLst/>
          </a:prstGeom>
        </p:spPr>
      </p:pic>
      <p:sp>
        <p:nvSpPr>
          <p:cNvPr id="11" name="文本框 10">
            <a:extLst>
              <a:ext uri="{FF2B5EF4-FFF2-40B4-BE49-F238E27FC236}">
                <a16:creationId xmlns:a16="http://schemas.microsoft.com/office/drawing/2014/main" id="{0FF83D69-8B36-49C8-A64D-523C70DC9E16}"/>
              </a:ext>
            </a:extLst>
          </p:cNvPr>
          <p:cNvSpPr txBox="1"/>
          <p:nvPr/>
        </p:nvSpPr>
        <p:spPr>
          <a:xfrm>
            <a:off x="8229866" y="5172287"/>
            <a:ext cx="166904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800" b="1" dirty="0">
                <a:solidFill>
                  <a:srgbClr val="C00000"/>
                </a:solidFill>
                <a:latin typeface="+mn-lt"/>
              </a:rPr>
              <a:t>OFDM</a:t>
            </a:r>
            <a:endParaRPr lang="zh-CN" altLang="en-US" sz="4800" b="1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E528E08D-48F1-43B6-B06D-E43B49F42AF2}"/>
              </a:ext>
            </a:extLst>
          </p:cNvPr>
          <p:cNvSpPr txBox="1"/>
          <p:nvPr/>
        </p:nvSpPr>
        <p:spPr>
          <a:xfrm>
            <a:off x="76046" y="6362058"/>
            <a:ext cx="11747463" cy="461665"/>
          </a:xfrm>
          <a:prstGeom prst="rect">
            <a:avLst/>
          </a:prstGeom>
          <a:solidFill>
            <a:schemeClr val="accent5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zh-CN" b="1" dirty="0">
                <a:solidFill>
                  <a:schemeClr val="bg1"/>
                </a:solidFill>
                <a:latin typeface="+mn-lt"/>
                <a:ea typeface="+mn-ea"/>
              </a:rPr>
              <a:t>Physical Layer, to improve efficiency and robustness. Not Link layer tech. MAC still needed!</a:t>
            </a:r>
            <a:endParaRPr lang="zh-CN" altLang="en-US" b="1" dirty="0">
              <a:solidFill>
                <a:schemeClr val="bg1"/>
              </a:solidFill>
              <a:latin typeface="+mn-lt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72610583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C76EA0E-D794-47B2-8AFC-3EF61EB004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OFDM Signal Frequency Spectra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34B3E5B5-8989-44F4-A127-AC6FE3AA88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t>61</a:t>
            </a:fld>
            <a:endParaRPr lang="en-US" altLang="zh-CN" dirty="0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F30424D4-ECCC-4957-94C9-C8C478D6034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1590" y="1684646"/>
            <a:ext cx="11088819" cy="40383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264415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AC517B3-2BC1-47A7-B089-967EC6C016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Basic Idea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E8D3F69D-3FD6-41D1-96F1-796BB50926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t>62</a:t>
            </a:fld>
            <a:endParaRPr lang="en-US" altLang="zh-CN" dirty="0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B4A2A117-CFFB-4164-98C0-717083A6DA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23961" y="1122600"/>
            <a:ext cx="9744075" cy="4572000"/>
          </a:xfrm>
          <a:prstGeom prst="rect">
            <a:avLst/>
          </a:prstGeom>
        </p:spPr>
      </p:pic>
      <p:sp>
        <p:nvSpPr>
          <p:cNvPr id="6" name="文本框 5">
            <a:extLst>
              <a:ext uri="{FF2B5EF4-FFF2-40B4-BE49-F238E27FC236}">
                <a16:creationId xmlns:a16="http://schemas.microsoft.com/office/drawing/2014/main" id="{DB3D8710-0083-4481-A4D5-5909D6029A98}"/>
              </a:ext>
            </a:extLst>
          </p:cNvPr>
          <p:cNvSpPr txBox="1"/>
          <p:nvPr/>
        </p:nvSpPr>
        <p:spPr>
          <a:xfrm>
            <a:off x="1737454" y="6245691"/>
            <a:ext cx="852509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solidFill>
                  <a:schemeClr val="accent2">
                    <a:lumMod val="50000"/>
                  </a:schemeClr>
                </a:solidFill>
                <a:latin typeface="+mn-lt"/>
              </a:rPr>
              <a:t>sin(t)</a:t>
            </a:r>
            <a:r>
              <a:rPr lang="zh-CN" altLang="en-US" dirty="0">
                <a:solidFill>
                  <a:schemeClr val="accent2">
                    <a:lumMod val="50000"/>
                  </a:schemeClr>
                </a:solidFill>
                <a:latin typeface="+mn-lt"/>
              </a:rPr>
              <a:t>和</a:t>
            </a:r>
            <a:r>
              <a:rPr lang="en-US" altLang="zh-CN" dirty="0">
                <a:solidFill>
                  <a:schemeClr val="accent2">
                    <a:lumMod val="50000"/>
                  </a:schemeClr>
                </a:solidFill>
                <a:latin typeface="+mn-lt"/>
              </a:rPr>
              <a:t>sin(2t)</a:t>
            </a:r>
            <a:r>
              <a:rPr lang="zh-CN" altLang="en-US" dirty="0">
                <a:solidFill>
                  <a:schemeClr val="accent2">
                    <a:lumMod val="50000"/>
                  </a:schemeClr>
                </a:solidFill>
                <a:latin typeface="+mn-lt"/>
              </a:rPr>
              <a:t>是正交的，因为</a:t>
            </a:r>
            <a:r>
              <a:rPr lang="en-US" altLang="zh-CN" dirty="0">
                <a:solidFill>
                  <a:schemeClr val="accent2">
                    <a:lumMod val="50000"/>
                  </a:schemeClr>
                </a:solidFill>
                <a:latin typeface="+mn-lt"/>
              </a:rPr>
              <a:t>sin(t)·sin(2t)</a:t>
            </a:r>
            <a:r>
              <a:rPr lang="zh-CN" altLang="en-US" dirty="0">
                <a:solidFill>
                  <a:schemeClr val="accent2">
                    <a:lumMod val="50000"/>
                  </a:schemeClr>
                </a:solidFill>
                <a:latin typeface="+mn-lt"/>
              </a:rPr>
              <a:t>在区间</a:t>
            </a:r>
            <a:r>
              <a:rPr lang="en-US" altLang="zh-CN" dirty="0">
                <a:solidFill>
                  <a:schemeClr val="accent2">
                    <a:lumMod val="50000"/>
                  </a:schemeClr>
                </a:solidFill>
                <a:latin typeface="+mn-lt"/>
              </a:rPr>
              <a:t>[0,2</a:t>
            </a:r>
            <a:r>
              <a:rPr lang="el-GR" altLang="zh-CN" dirty="0">
                <a:solidFill>
                  <a:schemeClr val="accent2">
                    <a:lumMod val="50000"/>
                  </a:schemeClr>
                </a:solidFill>
                <a:latin typeface="+mn-lt"/>
              </a:rPr>
              <a:t>π]</a:t>
            </a:r>
            <a:r>
              <a:rPr lang="zh-CN" altLang="en-US" dirty="0">
                <a:solidFill>
                  <a:schemeClr val="accent2">
                    <a:lumMod val="50000"/>
                  </a:schemeClr>
                </a:solidFill>
                <a:latin typeface="+mn-lt"/>
              </a:rPr>
              <a:t>上的积分为</a:t>
            </a:r>
            <a:r>
              <a:rPr lang="en-US" altLang="zh-CN" dirty="0">
                <a:solidFill>
                  <a:schemeClr val="accent2">
                    <a:lumMod val="50000"/>
                  </a:schemeClr>
                </a:solidFill>
                <a:latin typeface="+mn-lt"/>
              </a:rPr>
              <a:t>0</a:t>
            </a:r>
            <a:endParaRPr lang="zh-CN" altLang="en-US" dirty="0">
              <a:solidFill>
                <a:schemeClr val="accent2">
                  <a:lumMod val="50000"/>
                </a:schemeClr>
              </a:solidFill>
              <a:latin typeface="+mn-lt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C9B1BBFD-7F49-4797-9ED3-10F724863B7F}"/>
              </a:ext>
            </a:extLst>
          </p:cNvPr>
          <p:cNvSpPr txBox="1"/>
          <p:nvPr/>
        </p:nvSpPr>
        <p:spPr>
          <a:xfrm>
            <a:off x="1182188" y="2719991"/>
            <a:ext cx="1388522" cy="33855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zh-CN" sz="1600" b="1" dirty="0">
                <a:latin typeface="+mn-lt"/>
              </a:rPr>
              <a:t>Carrier 1:</a:t>
            </a:r>
            <a:r>
              <a:rPr lang="zh-CN" altLang="en-US" sz="1600" b="1" dirty="0">
                <a:latin typeface="+mn-lt"/>
              </a:rPr>
              <a:t> </a:t>
            </a:r>
            <a:r>
              <a:rPr lang="en-US" altLang="zh-CN" sz="1600" b="1" dirty="0">
                <a:latin typeface="+mn-lt"/>
              </a:rPr>
              <a:t>sin(t)</a:t>
            </a:r>
            <a:endParaRPr lang="zh-CN" altLang="en-US" sz="1600" b="1" dirty="0">
              <a:latin typeface="+mn-lt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1F6594E4-4C7B-4B14-892B-E9E07AD600A3}"/>
              </a:ext>
            </a:extLst>
          </p:cNvPr>
          <p:cNvSpPr txBox="1"/>
          <p:nvPr/>
        </p:nvSpPr>
        <p:spPr>
          <a:xfrm>
            <a:off x="1135701" y="5545723"/>
            <a:ext cx="1481496" cy="33855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altLang="zh-CN" sz="1600" b="1" dirty="0">
                <a:latin typeface="+mn-lt"/>
              </a:rPr>
              <a:t>Carrier 2:</a:t>
            </a:r>
            <a:r>
              <a:rPr lang="zh-CN" altLang="en-US" sz="1600" b="1" dirty="0">
                <a:latin typeface="+mn-lt"/>
              </a:rPr>
              <a:t> </a:t>
            </a:r>
            <a:r>
              <a:rPr lang="en-US" altLang="zh-CN" sz="1600" b="1" dirty="0">
                <a:latin typeface="+mn-lt"/>
              </a:rPr>
              <a:t>sin(2t)</a:t>
            </a:r>
            <a:endParaRPr lang="zh-CN" altLang="en-US" sz="1600" b="1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66762989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Chapter 7 outline</a:t>
            </a:r>
          </a:p>
        </p:txBody>
      </p:sp>
      <p:sp>
        <p:nvSpPr>
          <p:cNvPr id="3077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720725" indent="-720725">
              <a:buNone/>
            </a:pPr>
            <a:r>
              <a:rPr lang="en-US" altLang="zh-CN" dirty="0"/>
              <a:t>7.1 Introduction </a:t>
            </a:r>
          </a:p>
          <a:p>
            <a:pPr marL="720725" indent="-720725">
              <a:buNone/>
            </a:pPr>
            <a:r>
              <a:rPr lang="en-US" altLang="zh-CN" dirty="0"/>
              <a:t>7.2 Wireless links and network characteristics</a:t>
            </a:r>
          </a:p>
          <a:p>
            <a:pPr marL="720725" indent="-720725">
              <a:buNone/>
            </a:pPr>
            <a:r>
              <a:rPr lang="en-US" altLang="zh-CN" dirty="0"/>
              <a:t>7.3 </a:t>
            </a:r>
            <a:r>
              <a:rPr lang="en-US" altLang="zh-CN" dirty="0" err="1"/>
              <a:t>WiFi</a:t>
            </a:r>
            <a:r>
              <a:rPr lang="en-US" altLang="zh-CN" dirty="0"/>
              <a:t>: 802.11 wireless LANs</a:t>
            </a:r>
            <a:endParaRPr lang="en-US" altLang="ja-JP" dirty="0"/>
          </a:p>
          <a:p>
            <a:pPr marL="720725" indent="-720725">
              <a:buNone/>
            </a:pPr>
            <a:r>
              <a:rPr lang="en-US" altLang="zh-CN" dirty="0">
                <a:solidFill>
                  <a:schemeClr val="accent2"/>
                </a:solidFill>
              </a:rPr>
              <a:t>7.4 Cellular Internet access</a:t>
            </a:r>
          </a:p>
          <a:p>
            <a:pPr marL="720725" indent="-720725">
              <a:buNone/>
            </a:pPr>
            <a:r>
              <a:rPr lang="en-US" altLang="zh-CN" dirty="0"/>
              <a:t>7.5 Mobility management: principles</a:t>
            </a:r>
          </a:p>
          <a:p>
            <a:pPr marL="720725" indent="-720725">
              <a:buNone/>
            </a:pPr>
            <a:r>
              <a:rPr lang="en-US" altLang="zh-CN" dirty="0"/>
              <a:t>7.6 Mobile IP</a:t>
            </a:r>
          </a:p>
          <a:p>
            <a:pPr marL="720725" indent="-720725">
              <a:buNone/>
            </a:pPr>
            <a:r>
              <a:rPr lang="en-US" altLang="zh-CN" dirty="0"/>
              <a:t>7.7 Handling mobility in cellular networks</a:t>
            </a:r>
          </a:p>
          <a:p>
            <a:pPr marL="720725" indent="-720725">
              <a:buNone/>
            </a:pPr>
            <a:r>
              <a:rPr lang="en-US" altLang="zh-CN" dirty="0"/>
              <a:t>7.8 Impact on higher-layer protocols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ED3E9F22-F823-4C89-8B66-F39521DE00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63</a:t>
            </a:fld>
            <a:endParaRPr lang="en-US" altLang="zh-CN" dirty="0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From 1G to 5G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499F223B-3F4C-431D-99A4-253F22629C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64</a:t>
            </a:fld>
            <a:endParaRPr lang="en-US" altLang="zh-CN" dirty="0"/>
          </a:p>
        </p:txBody>
      </p:sp>
      <p:pic>
        <p:nvPicPr>
          <p:cNvPr id="306180" name="Picture 4" descr="See the source image">
            <a:extLst>
              <a:ext uri="{FF2B5EF4-FFF2-40B4-BE49-F238E27FC236}">
                <a16:creationId xmlns:a16="http://schemas.microsoft.com/office/drawing/2014/main" id="{C9D00E11-1426-42FE-A62E-172FBD640B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8450" y="1480185"/>
            <a:ext cx="6282690" cy="30954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6182" name="Picture 6" descr="See the source image">
            <a:extLst>
              <a:ext uri="{FF2B5EF4-FFF2-40B4-BE49-F238E27FC236}">
                <a16:creationId xmlns:a16="http://schemas.microsoft.com/office/drawing/2014/main" id="{CAD0F777-37C2-4458-8EBD-FDD984FB5E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8450" y="4713372"/>
            <a:ext cx="6282690" cy="17969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2EEF45C-5019-486A-8A91-A326FAA56E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Development of cellular technology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09EB3696-CDF9-49B0-BF75-082CE7B34F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t>65</a:t>
            </a:fld>
            <a:endParaRPr lang="en-US" altLang="zh-CN" dirty="0"/>
          </a:p>
        </p:txBody>
      </p:sp>
      <p:pic>
        <p:nvPicPr>
          <p:cNvPr id="388098" name="Picture 2" descr="1g 2g 3g 4g 5g telecom technologies">
            <a:extLst>
              <a:ext uri="{FF2B5EF4-FFF2-40B4-BE49-F238E27FC236}">
                <a16:creationId xmlns:a16="http://schemas.microsoft.com/office/drawing/2014/main" id="{7BAD5C25-BFDD-4310-A575-1702CA391A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9957" y="1324029"/>
            <a:ext cx="6482886" cy="51863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9161407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43" name="Group 372"/>
          <p:cNvGrpSpPr/>
          <p:nvPr/>
        </p:nvGrpSpPr>
        <p:grpSpPr bwMode="auto">
          <a:xfrm>
            <a:off x="4838701" y="2635250"/>
            <a:ext cx="5318125" cy="3657600"/>
            <a:chOff x="1820" y="1536"/>
            <a:chExt cx="3350" cy="2304"/>
          </a:xfrm>
        </p:grpSpPr>
        <p:sp>
          <p:nvSpPr>
            <p:cNvPr id="36888" name="AutoShape 2"/>
            <p:cNvSpPr>
              <a:spLocks noChangeArrowheads="1"/>
            </p:cNvSpPr>
            <p:nvPr/>
          </p:nvSpPr>
          <p:spPr bwMode="auto">
            <a:xfrm>
              <a:off x="1820" y="1536"/>
              <a:ext cx="666" cy="576"/>
            </a:xfrm>
            <a:prstGeom prst="hexagon">
              <a:avLst>
                <a:gd name="adj" fmla="val 28906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889" name="AutoShape 4"/>
            <p:cNvSpPr>
              <a:spLocks noChangeArrowheads="1"/>
            </p:cNvSpPr>
            <p:nvPr/>
          </p:nvSpPr>
          <p:spPr bwMode="auto">
            <a:xfrm>
              <a:off x="2328" y="1823"/>
              <a:ext cx="666" cy="576"/>
            </a:xfrm>
            <a:prstGeom prst="hexagon">
              <a:avLst>
                <a:gd name="adj" fmla="val 28906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890" name="AutoShape 5"/>
            <p:cNvSpPr>
              <a:spLocks noChangeArrowheads="1"/>
            </p:cNvSpPr>
            <p:nvPr/>
          </p:nvSpPr>
          <p:spPr bwMode="auto">
            <a:xfrm>
              <a:off x="1840" y="2699"/>
              <a:ext cx="666" cy="576"/>
            </a:xfrm>
            <a:prstGeom prst="hexagon">
              <a:avLst>
                <a:gd name="adj" fmla="val 28906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891" name="AutoShape 7"/>
            <p:cNvSpPr>
              <a:spLocks noChangeArrowheads="1"/>
            </p:cNvSpPr>
            <p:nvPr/>
          </p:nvSpPr>
          <p:spPr bwMode="auto">
            <a:xfrm>
              <a:off x="2340" y="2971"/>
              <a:ext cx="666" cy="576"/>
            </a:xfrm>
            <a:prstGeom prst="hexagon">
              <a:avLst>
                <a:gd name="adj" fmla="val 28906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892" name="AutoShape 8"/>
            <p:cNvSpPr>
              <a:spLocks noChangeArrowheads="1"/>
            </p:cNvSpPr>
            <p:nvPr/>
          </p:nvSpPr>
          <p:spPr bwMode="auto">
            <a:xfrm>
              <a:off x="1829" y="2118"/>
              <a:ext cx="666" cy="576"/>
            </a:xfrm>
            <a:prstGeom prst="hexagon">
              <a:avLst>
                <a:gd name="adj" fmla="val 28906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893" name="AutoShape 9"/>
            <p:cNvSpPr>
              <a:spLocks noChangeArrowheads="1"/>
            </p:cNvSpPr>
            <p:nvPr/>
          </p:nvSpPr>
          <p:spPr bwMode="auto">
            <a:xfrm>
              <a:off x="2340" y="2397"/>
              <a:ext cx="666" cy="576"/>
            </a:xfrm>
            <a:prstGeom prst="hexagon">
              <a:avLst>
                <a:gd name="adj" fmla="val 28906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894" name="AutoShape 10"/>
            <p:cNvSpPr>
              <a:spLocks noChangeArrowheads="1"/>
            </p:cNvSpPr>
            <p:nvPr/>
          </p:nvSpPr>
          <p:spPr bwMode="auto">
            <a:xfrm>
              <a:off x="2845" y="3264"/>
              <a:ext cx="666" cy="576"/>
            </a:xfrm>
            <a:prstGeom prst="hexagon">
              <a:avLst>
                <a:gd name="adj" fmla="val 28906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87070" name="Group 11"/>
            <p:cNvGrpSpPr/>
            <p:nvPr/>
          </p:nvGrpSpPr>
          <p:grpSpPr bwMode="auto">
            <a:xfrm>
              <a:off x="3110" y="3346"/>
              <a:ext cx="153" cy="306"/>
              <a:chOff x="3796" y="1043"/>
              <a:chExt cx="865" cy="1237"/>
            </a:xfrm>
          </p:grpSpPr>
          <p:sp>
            <p:nvSpPr>
              <p:cNvPr id="37113" name="Line 12"/>
              <p:cNvSpPr>
                <a:spLocks noChangeShapeType="1"/>
              </p:cNvSpPr>
              <p:nvPr/>
            </p:nvSpPr>
            <p:spPr bwMode="auto">
              <a:xfrm flipH="1">
                <a:off x="3994" y="1480"/>
                <a:ext cx="232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14" name="Line 13"/>
              <p:cNvSpPr>
                <a:spLocks noChangeShapeType="1"/>
              </p:cNvSpPr>
              <p:nvPr/>
            </p:nvSpPr>
            <p:spPr bwMode="auto">
              <a:xfrm>
                <a:off x="4226" y="1480"/>
                <a:ext cx="237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15" name="Line 14"/>
              <p:cNvSpPr>
                <a:spLocks noChangeShapeType="1"/>
              </p:cNvSpPr>
              <p:nvPr/>
            </p:nvSpPr>
            <p:spPr bwMode="auto">
              <a:xfrm>
                <a:off x="3994" y="2199"/>
                <a:ext cx="232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16" name="Line 15"/>
              <p:cNvSpPr>
                <a:spLocks noChangeShapeType="1"/>
              </p:cNvSpPr>
              <p:nvPr/>
            </p:nvSpPr>
            <p:spPr bwMode="auto">
              <a:xfrm flipH="1">
                <a:off x="4226" y="2199"/>
                <a:ext cx="237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17" name="Line 16"/>
              <p:cNvSpPr>
                <a:spLocks noChangeShapeType="1"/>
              </p:cNvSpPr>
              <p:nvPr/>
            </p:nvSpPr>
            <p:spPr bwMode="auto">
              <a:xfrm>
                <a:off x="4226" y="1496"/>
                <a:ext cx="0" cy="7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18" name="Line 17"/>
              <p:cNvSpPr>
                <a:spLocks noChangeShapeType="1"/>
              </p:cNvSpPr>
              <p:nvPr/>
            </p:nvSpPr>
            <p:spPr bwMode="auto">
              <a:xfrm flipV="1">
                <a:off x="3994" y="2126"/>
                <a:ext cx="232" cy="7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19" name="Line 18"/>
              <p:cNvSpPr>
                <a:spLocks noChangeShapeType="1"/>
              </p:cNvSpPr>
              <p:nvPr/>
            </p:nvSpPr>
            <p:spPr bwMode="auto">
              <a:xfrm flipH="1" flipV="1">
                <a:off x="4226" y="2126"/>
                <a:ext cx="237" cy="7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20" name="Line 19"/>
              <p:cNvSpPr>
                <a:spLocks noChangeShapeType="1"/>
              </p:cNvSpPr>
              <p:nvPr/>
            </p:nvSpPr>
            <p:spPr bwMode="auto">
              <a:xfrm>
                <a:off x="4090" y="1892"/>
                <a:ext cx="136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21" name="Line 20"/>
              <p:cNvSpPr>
                <a:spLocks noChangeShapeType="1"/>
              </p:cNvSpPr>
              <p:nvPr/>
            </p:nvSpPr>
            <p:spPr bwMode="auto">
              <a:xfrm flipV="1">
                <a:off x="4226" y="1892"/>
                <a:ext cx="147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22" name="Line 21"/>
              <p:cNvSpPr>
                <a:spLocks noChangeShapeType="1"/>
              </p:cNvSpPr>
              <p:nvPr/>
            </p:nvSpPr>
            <p:spPr bwMode="auto">
              <a:xfrm>
                <a:off x="4045" y="1997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23" name="Line 22"/>
              <p:cNvSpPr>
                <a:spLocks noChangeShapeType="1"/>
              </p:cNvSpPr>
              <p:nvPr/>
            </p:nvSpPr>
            <p:spPr bwMode="auto">
              <a:xfrm flipV="1">
                <a:off x="4226" y="2013"/>
                <a:ext cx="175" cy="6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24" name="Line 23"/>
              <p:cNvSpPr>
                <a:spLocks noChangeShapeType="1"/>
              </p:cNvSpPr>
              <p:nvPr/>
            </p:nvSpPr>
            <p:spPr bwMode="auto">
              <a:xfrm flipV="1">
                <a:off x="4226" y="1783"/>
                <a:ext cx="90" cy="2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25" name="Line 24"/>
              <p:cNvSpPr>
                <a:spLocks noChangeShapeType="1"/>
              </p:cNvSpPr>
              <p:nvPr/>
            </p:nvSpPr>
            <p:spPr bwMode="auto">
              <a:xfrm flipV="1">
                <a:off x="4226" y="1633"/>
                <a:ext cx="57" cy="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26" name="Line 25"/>
              <p:cNvSpPr>
                <a:spLocks noChangeShapeType="1"/>
              </p:cNvSpPr>
              <p:nvPr/>
            </p:nvSpPr>
            <p:spPr bwMode="auto">
              <a:xfrm>
                <a:off x="4124" y="1771"/>
                <a:ext cx="113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127" name="Line 26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2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grpSp>
            <p:nvGrpSpPr>
              <p:cNvPr id="87303" name="Group 27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37139" name="Line 28"/>
                <p:cNvSpPr>
                  <a:spLocks noChangeShapeType="1"/>
                </p:cNvSpPr>
                <p:nvPr/>
              </p:nvSpPr>
              <p:spPr bwMode="auto">
                <a:xfrm>
                  <a:off x="4231" y="1607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40" name="Line 2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41" name="Line 3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89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42" name="Line 3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304" name="Group 32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37135" name="Line 33"/>
                <p:cNvSpPr>
                  <a:spLocks noChangeShapeType="1"/>
                </p:cNvSpPr>
                <p:nvPr/>
              </p:nvSpPr>
              <p:spPr bwMode="auto">
                <a:xfrm>
                  <a:off x="4226" y="1611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36" name="Line 3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0" y="1219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37" name="Line 35"/>
                <p:cNvSpPr>
                  <a:spLocks noChangeShapeType="1"/>
                </p:cNvSpPr>
                <p:nvPr/>
              </p:nvSpPr>
              <p:spPr bwMode="auto">
                <a:xfrm rot="6361956">
                  <a:off x="4598" y="1402"/>
                  <a:ext cx="178" cy="205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38" name="Line 3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3" y="1300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305" name="Group 37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37131" name="Line 38"/>
                <p:cNvSpPr>
                  <a:spLocks noChangeShapeType="1"/>
                </p:cNvSpPr>
                <p:nvPr/>
              </p:nvSpPr>
              <p:spPr bwMode="auto">
                <a:xfrm>
                  <a:off x="4231" y="1605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32" name="Line 3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33" name="Line 40"/>
                <p:cNvSpPr>
                  <a:spLocks noChangeShapeType="1"/>
                </p:cNvSpPr>
                <p:nvPr/>
              </p:nvSpPr>
              <p:spPr bwMode="auto">
                <a:xfrm rot="6361956">
                  <a:off x="4615" y="1387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34" name="Line 4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87071" name="Group 42"/>
            <p:cNvGrpSpPr/>
            <p:nvPr/>
          </p:nvGrpSpPr>
          <p:grpSpPr bwMode="auto">
            <a:xfrm>
              <a:off x="2590" y="2509"/>
              <a:ext cx="153" cy="306"/>
              <a:chOff x="3796" y="1043"/>
              <a:chExt cx="865" cy="1237"/>
            </a:xfrm>
          </p:grpSpPr>
          <p:sp>
            <p:nvSpPr>
              <p:cNvPr id="37083" name="Line 43"/>
              <p:cNvSpPr>
                <a:spLocks noChangeShapeType="1"/>
              </p:cNvSpPr>
              <p:nvPr/>
            </p:nvSpPr>
            <p:spPr bwMode="auto">
              <a:xfrm flipH="1">
                <a:off x="3994" y="1480"/>
                <a:ext cx="232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84" name="Line 44"/>
              <p:cNvSpPr>
                <a:spLocks noChangeShapeType="1"/>
              </p:cNvSpPr>
              <p:nvPr/>
            </p:nvSpPr>
            <p:spPr bwMode="auto">
              <a:xfrm>
                <a:off x="4226" y="1480"/>
                <a:ext cx="237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85" name="Line 45"/>
              <p:cNvSpPr>
                <a:spLocks noChangeShapeType="1"/>
              </p:cNvSpPr>
              <p:nvPr/>
            </p:nvSpPr>
            <p:spPr bwMode="auto">
              <a:xfrm>
                <a:off x="3994" y="2199"/>
                <a:ext cx="232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86" name="Line 46"/>
              <p:cNvSpPr>
                <a:spLocks noChangeShapeType="1"/>
              </p:cNvSpPr>
              <p:nvPr/>
            </p:nvSpPr>
            <p:spPr bwMode="auto">
              <a:xfrm flipH="1">
                <a:off x="4226" y="2199"/>
                <a:ext cx="237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87" name="Line 47"/>
              <p:cNvSpPr>
                <a:spLocks noChangeShapeType="1"/>
              </p:cNvSpPr>
              <p:nvPr/>
            </p:nvSpPr>
            <p:spPr bwMode="auto">
              <a:xfrm>
                <a:off x="4226" y="1496"/>
                <a:ext cx="0" cy="7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88" name="Line 48"/>
              <p:cNvSpPr>
                <a:spLocks noChangeShapeType="1"/>
              </p:cNvSpPr>
              <p:nvPr/>
            </p:nvSpPr>
            <p:spPr bwMode="auto">
              <a:xfrm flipV="1">
                <a:off x="3994" y="2126"/>
                <a:ext cx="232" cy="7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89" name="Line 49"/>
              <p:cNvSpPr>
                <a:spLocks noChangeShapeType="1"/>
              </p:cNvSpPr>
              <p:nvPr/>
            </p:nvSpPr>
            <p:spPr bwMode="auto">
              <a:xfrm flipH="1" flipV="1">
                <a:off x="4226" y="2126"/>
                <a:ext cx="237" cy="7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90" name="Line 50"/>
              <p:cNvSpPr>
                <a:spLocks noChangeShapeType="1"/>
              </p:cNvSpPr>
              <p:nvPr/>
            </p:nvSpPr>
            <p:spPr bwMode="auto">
              <a:xfrm>
                <a:off x="4090" y="1892"/>
                <a:ext cx="136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91" name="Line 51"/>
              <p:cNvSpPr>
                <a:spLocks noChangeShapeType="1"/>
              </p:cNvSpPr>
              <p:nvPr/>
            </p:nvSpPr>
            <p:spPr bwMode="auto">
              <a:xfrm flipV="1">
                <a:off x="4226" y="1892"/>
                <a:ext cx="147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92" name="Line 52"/>
              <p:cNvSpPr>
                <a:spLocks noChangeShapeType="1"/>
              </p:cNvSpPr>
              <p:nvPr/>
            </p:nvSpPr>
            <p:spPr bwMode="auto">
              <a:xfrm>
                <a:off x="4045" y="1997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93" name="Line 53"/>
              <p:cNvSpPr>
                <a:spLocks noChangeShapeType="1"/>
              </p:cNvSpPr>
              <p:nvPr/>
            </p:nvSpPr>
            <p:spPr bwMode="auto">
              <a:xfrm flipV="1">
                <a:off x="4226" y="2013"/>
                <a:ext cx="175" cy="6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94" name="Line 54"/>
              <p:cNvSpPr>
                <a:spLocks noChangeShapeType="1"/>
              </p:cNvSpPr>
              <p:nvPr/>
            </p:nvSpPr>
            <p:spPr bwMode="auto">
              <a:xfrm flipV="1">
                <a:off x="4226" y="1783"/>
                <a:ext cx="90" cy="2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95" name="Line 55"/>
              <p:cNvSpPr>
                <a:spLocks noChangeShapeType="1"/>
              </p:cNvSpPr>
              <p:nvPr/>
            </p:nvSpPr>
            <p:spPr bwMode="auto">
              <a:xfrm flipV="1">
                <a:off x="4226" y="1633"/>
                <a:ext cx="57" cy="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96" name="Line 56"/>
              <p:cNvSpPr>
                <a:spLocks noChangeShapeType="1"/>
              </p:cNvSpPr>
              <p:nvPr/>
            </p:nvSpPr>
            <p:spPr bwMode="auto">
              <a:xfrm>
                <a:off x="4124" y="1771"/>
                <a:ext cx="113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97" name="Line 57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2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grpSp>
            <p:nvGrpSpPr>
              <p:cNvPr id="87273" name="Group 58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37109" name="Line 59"/>
                <p:cNvSpPr>
                  <a:spLocks noChangeShapeType="1"/>
                </p:cNvSpPr>
                <p:nvPr/>
              </p:nvSpPr>
              <p:spPr bwMode="auto">
                <a:xfrm>
                  <a:off x="4231" y="1607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10" name="Line 6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11" name="Line 6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89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12" name="Line 6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274" name="Group 63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37105" name="Line 64"/>
                <p:cNvSpPr>
                  <a:spLocks noChangeShapeType="1"/>
                </p:cNvSpPr>
                <p:nvPr/>
              </p:nvSpPr>
              <p:spPr bwMode="auto">
                <a:xfrm>
                  <a:off x="4226" y="1611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06" name="Line 6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0" y="1219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07" name="Line 66"/>
                <p:cNvSpPr>
                  <a:spLocks noChangeShapeType="1"/>
                </p:cNvSpPr>
                <p:nvPr/>
              </p:nvSpPr>
              <p:spPr bwMode="auto">
                <a:xfrm rot="6361956">
                  <a:off x="4598" y="1402"/>
                  <a:ext cx="178" cy="205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08" name="Line 6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3" y="1300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275" name="Group 68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37101" name="Line 69"/>
                <p:cNvSpPr>
                  <a:spLocks noChangeShapeType="1"/>
                </p:cNvSpPr>
                <p:nvPr/>
              </p:nvSpPr>
              <p:spPr bwMode="auto">
                <a:xfrm>
                  <a:off x="4231" y="1605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02" name="Line 7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03" name="Line 71"/>
                <p:cNvSpPr>
                  <a:spLocks noChangeShapeType="1"/>
                </p:cNvSpPr>
                <p:nvPr/>
              </p:nvSpPr>
              <p:spPr bwMode="auto">
                <a:xfrm rot="6361956">
                  <a:off x="4615" y="1387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104" name="Line 7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87072" name="Group 73"/>
            <p:cNvGrpSpPr/>
            <p:nvPr/>
          </p:nvGrpSpPr>
          <p:grpSpPr bwMode="auto">
            <a:xfrm>
              <a:off x="2596" y="3076"/>
              <a:ext cx="153" cy="306"/>
              <a:chOff x="3796" y="1043"/>
              <a:chExt cx="865" cy="1237"/>
            </a:xfrm>
          </p:grpSpPr>
          <p:sp>
            <p:nvSpPr>
              <p:cNvPr id="37053" name="Line 74"/>
              <p:cNvSpPr>
                <a:spLocks noChangeShapeType="1"/>
              </p:cNvSpPr>
              <p:nvPr/>
            </p:nvSpPr>
            <p:spPr bwMode="auto">
              <a:xfrm flipH="1">
                <a:off x="3994" y="1480"/>
                <a:ext cx="232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54" name="Line 75"/>
              <p:cNvSpPr>
                <a:spLocks noChangeShapeType="1"/>
              </p:cNvSpPr>
              <p:nvPr/>
            </p:nvSpPr>
            <p:spPr bwMode="auto">
              <a:xfrm>
                <a:off x="4226" y="1480"/>
                <a:ext cx="237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55" name="Line 76"/>
              <p:cNvSpPr>
                <a:spLocks noChangeShapeType="1"/>
              </p:cNvSpPr>
              <p:nvPr/>
            </p:nvSpPr>
            <p:spPr bwMode="auto">
              <a:xfrm>
                <a:off x="3994" y="2199"/>
                <a:ext cx="232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56" name="Line 77"/>
              <p:cNvSpPr>
                <a:spLocks noChangeShapeType="1"/>
              </p:cNvSpPr>
              <p:nvPr/>
            </p:nvSpPr>
            <p:spPr bwMode="auto">
              <a:xfrm flipH="1">
                <a:off x="4226" y="2199"/>
                <a:ext cx="237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57" name="Line 78"/>
              <p:cNvSpPr>
                <a:spLocks noChangeShapeType="1"/>
              </p:cNvSpPr>
              <p:nvPr/>
            </p:nvSpPr>
            <p:spPr bwMode="auto">
              <a:xfrm>
                <a:off x="4226" y="1496"/>
                <a:ext cx="0" cy="7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58" name="Line 79"/>
              <p:cNvSpPr>
                <a:spLocks noChangeShapeType="1"/>
              </p:cNvSpPr>
              <p:nvPr/>
            </p:nvSpPr>
            <p:spPr bwMode="auto">
              <a:xfrm flipV="1">
                <a:off x="3994" y="2126"/>
                <a:ext cx="232" cy="7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59" name="Line 80"/>
              <p:cNvSpPr>
                <a:spLocks noChangeShapeType="1"/>
              </p:cNvSpPr>
              <p:nvPr/>
            </p:nvSpPr>
            <p:spPr bwMode="auto">
              <a:xfrm flipH="1" flipV="1">
                <a:off x="4226" y="2126"/>
                <a:ext cx="237" cy="7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60" name="Line 81"/>
              <p:cNvSpPr>
                <a:spLocks noChangeShapeType="1"/>
              </p:cNvSpPr>
              <p:nvPr/>
            </p:nvSpPr>
            <p:spPr bwMode="auto">
              <a:xfrm>
                <a:off x="4090" y="1892"/>
                <a:ext cx="136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61" name="Line 82"/>
              <p:cNvSpPr>
                <a:spLocks noChangeShapeType="1"/>
              </p:cNvSpPr>
              <p:nvPr/>
            </p:nvSpPr>
            <p:spPr bwMode="auto">
              <a:xfrm flipV="1">
                <a:off x="4226" y="1892"/>
                <a:ext cx="147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62" name="Line 83"/>
              <p:cNvSpPr>
                <a:spLocks noChangeShapeType="1"/>
              </p:cNvSpPr>
              <p:nvPr/>
            </p:nvSpPr>
            <p:spPr bwMode="auto">
              <a:xfrm>
                <a:off x="4045" y="1997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63" name="Line 84"/>
              <p:cNvSpPr>
                <a:spLocks noChangeShapeType="1"/>
              </p:cNvSpPr>
              <p:nvPr/>
            </p:nvSpPr>
            <p:spPr bwMode="auto">
              <a:xfrm flipV="1">
                <a:off x="4226" y="2013"/>
                <a:ext cx="175" cy="6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64" name="Line 85"/>
              <p:cNvSpPr>
                <a:spLocks noChangeShapeType="1"/>
              </p:cNvSpPr>
              <p:nvPr/>
            </p:nvSpPr>
            <p:spPr bwMode="auto">
              <a:xfrm flipV="1">
                <a:off x="4226" y="1783"/>
                <a:ext cx="90" cy="2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65" name="Line 86"/>
              <p:cNvSpPr>
                <a:spLocks noChangeShapeType="1"/>
              </p:cNvSpPr>
              <p:nvPr/>
            </p:nvSpPr>
            <p:spPr bwMode="auto">
              <a:xfrm flipV="1">
                <a:off x="4226" y="1633"/>
                <a:ext cx="57" cy="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66" name="Line 87"/>
              <p:cNvSpPr>
                <a:spLocks noChangeShapeType="1"/>
              </p:cNvSpPr>
              <p:nvPr/>
            </p:nvSpPr>
            <p:spPr bwMode="auto">
              <a:xfrm>
                <a:off x="4124" y="1771"/>
                <a:ext cx="113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67" name="Line 88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2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grpSp>
            <p:nvGrpSpPr>
              <p:cNvPr id="87243" name="Group 89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37079" name="Line 90"/>
                <p:cNvSpPr>
                  <a:spLocks noChangeShapeType="1"/>
                </p:cNvSpPr>
                <p:nvPr/>
              </p:nvSpPr>
              <p:spPr bwMode="auto">
                <a:xfrm>
                  <a:off x="4231" y="1607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80" name="Line 9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81" name="Line 9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89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82" name="Line 9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244" name="Group 94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37075" name="Line 95"/>
                <p:cNvSpPr>
                  <a:spLocks noChangeShapeType="1"/>
                </p:cNvSpPr>
                <p:nvPr/>
              </p:nvSpPr>
              <p:spPr bwMode="auto">
                <a:xfrm>
                  <a:off x="4226" y="1611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76" name="Line 9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0" y="1219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77" name="Line 97"/>
                <p:cNvSpPr>
                  <a:spLocks noChangeShapeType="1"/>
                </p:cNvSpPr>
                <p:nvPr/>
              </p:nvSpPr>
              <p:spPr bwMode="auto">
                <a:xfrm rot="6361956">
                  <a:off x="4598" y="1402"/>
                  <a:ext cx="178" cy="205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78" name="Line 9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3" y="1300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245" name="Group 99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37071" name="Line 100"/>
                <p:cNvSpPr>
                  <a:spLocks noChangeShapeType="1"/>
                </p:cNvSpPr>
                <p:nvPr/>
              </p:nvSpPr>
              <p:spPr bwMode="auto">
                <a:xfrm>
                  <a:off x="4231" y="1605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72" name="Line 10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73" name="Line 102"/>
                <p:cNvSpPr>
                  <a:spLocks noChangeShapeType="1"/>
                </p:cNvSpPr>
                <p:nvPr/>
              </p:nvSpPr>
              <p:spPr bwMode="auto">
                <a:xfrm rot="6361956">
                  <a:off x="4615" y="1387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74" name="Line 10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87073" name="Group 135"/>
            <p:cNvGrpSpPr/>
            <p:nvPr/>
          </p:nvGrpSpPr>
          <p:grpSpPr bwMode="auto">
            <a:xfrm>
              <a:off x="2095" y="1649"/>
              <a:ext cx="153" cy="306"/>
              <a:chOff x="3796" y="1043"/>
              <a:chExt cx="865" cy="1237"/>
            </a:xfrm>
          </p:grpSpPr>
          <p:sp>
            <p:nvSpPr>
              <p:cNvPr id="37023" name="Line 136"/>
              <p:cNvSpPr>
                <a:spLocks noChangeShapeType="1"/>
              </p:cNvSpPr>
              <p:nvPr/>
            </p:nvSpPr>
            <p:spPr bwMode="auto">
              <a:xfrm flipH="1">
                <a:off x="3994" y="1480"/>
                <a:ext cx="232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24" name="Line 137"/>
              <p:cNvSpPr>
                <a:spLocks noChangeShapeType="1"/>
              </p:cNvSpPr>
              <p:nvPr/>
            </p:nvSpPr>
            <p:spPr bwMode="auto">
              <a:xfrm>
                <a:off x="4226" y="1480"/>
                <a:ext cx="237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25" name="Line 138"/>
              <p:cNvSpPr>
                <a:spLocks noChangeShapeType="1"/>
              </p:cNvSpPr>
              <p:nvPr/>
            </p:nvSpPr>
            <p:spPr bwMode="auto">
              <a:xfrm>
                <a:off x="3994" y="2199"/>
                <a:ext cx="232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26" name="Line 139"/>
              <p:cNvSpPr>
                <a:spLocks noChangeShapeType="1"/>
              </p:cNvSpPr>
              <p:nvPr/>
            </p:nvSpPr>
            <p:spPr bwMode="auto">
              <a:xfrm flipH="1">
                <a:off x="4226" y="2199"/>
                <a:ext cx="237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27" name="Line 140"/>
              <p:cNvSpPr>
                <a:spLocks noChangeShapeType="1"/>
              </p:cNvSpPr>
              <p:nvPr/>
            </p:nvSpPr>
            <p:spPr bwMode="auto">
              <a:xfrm>
                <a:off x="4226" y="1496"/>
                <a:ext cx="0" cy="7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28" name="Line 141"/>
              <p:cNvSpPr>
                <a:spLocks noChangeShapeType="1"/>
              </p:cNvSpPr>
              <p:nvPr/>
            </p:nvSpPr>
            <p:spPr bwMode="auto">
              <a:xfrm flipV="1">
                <a:off x="3994" y="2126"/>
                <a:ext cx="232" cy="7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29" name="Line 142"/>
              <p:cNvSpPr>
                <a:spLocks noChangeShapeType="1"/>
              </p:cNvSpPr>
              <p:nvPr/>
            </p:nvSpPr>
            <p:spPr bwMode="auto">
              <a:xfrm flipH="1" flipV="1">
                <a:off x="4226" y="2126"/>
                <a:ext cx="237" cy="7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30" name="Line 143"/>
              <p:cNvSpPr>
                <a:spLocks noChangeShapeType="1"/>
              </p:cNvSpPr>
              <p:nvPr/>
            </p:nvSpPr>
            <p:spPr bwMode="auto">
              <a:xfrm>
                <a:off x="4090" y="1892"/>
                <a:ext cx="136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31" name="Line 144"/>
              <p:cNvSpPr>
                <a:spLocks noChangeShapeType="1"/>
              </p:cNvSpPr>
              <p:nvPr/>
            </p:nvSpPr>
            <p:spPr bwMode="auto">
              <a:xfrm flipV="1">
                <a:off x="4226" y="1892"/>
                <a:ext cx="147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32" name="Line 145"/>
              <p:cNvSpPr>
                <a:spLocks noChangeShapeType="1"/>
              </p:cNvSpPr>
              <p:nvPr/>
            </p:nvSpPr>
            <p:spPr bwMode="auto">
              <a:xfrm>
                <a:off x="4045" y="1997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33" name="Line 146"/>
              <p:cNvSpPr>
                <a:spLocks noChangeShapeType="1"/>
              </p:cNvSpPr>
              <p:nvPr/>
            </p:nvSpPr>
            <p:spPr bwMode="auto">
              <a:xfrm flipV="1">
                <a:off x="4226" y="2013"/>
                <a:ext cx="175" cy="6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34" name="Line 147"/>
              <p:cNvSpPr>
                <a:spLocks noChangeShapeType="1"/>
              </p:cNvSpPr>
              <p:nvPr/>
            </p:nvSpPr>
            <p:spPr bwMode="auto">
              <a:xfrm flipV="1">
                <a:off x="4226" y="1783"/>
                <a:ext cx="90" cy="2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35" name="Line 148"/>
              <p:cNvSpPr>
                <a:spLocks noChangeShapeType="1"/>
              </p:cNvSpPr>
              <p:nvPr/>
            </p:nvSpPr>
            <p:spPr bwMode="auto">
              <a:xfrm flipV="1">
                <a:off x="4226" y="1633"/>
                <a:ext cx="57" cy="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36" name="Line 149"/>
              <p:cNvSpPr>
                <a:spLocks noChangeShapeType="1"/>
              </p:cNvSpPr>
              <p:nvPr/>
            </p:nvSpPr>
            <p:spPr bwMode="auto">
              <a:xfrm>
                <a:off x="4124" y="1771"/>
                <a:ext cx="113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37" name="Line 150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2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grpSp>
            <p:nvGrpSpPr>
              <p:cNvPr id="87213" name="Group 151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37049" name="Line 152"/>
                <p:cNvSpPr>
                  <a:spLocks noChangeShapeType="1"/>
                </p:cNvSpPr>
                <p:nvPr/>
              </p:nvSpPr>
              <p:spPr bwMode="auto">
                <a:xfrm>
                  <a:off x="4231" y="1607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50" name="Line 15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51" name="Line 154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89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52" name="Line 15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214" name="Group 156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37045" name="Line 157"/>
                <p:cNvSpPr>
                  <a:spLocks noChangeShapeType="1"/>
                </p:cNvSpPr>
                <p:nvPr/>
              </p:nvSpPr>
              <p:spPr bwMode="auto">
                <a:xfrm>
                  <a:off x="4226" y="1611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46" name="Line 15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0" y="1219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47" name="Line 159"/>
                <p:cNvSpPr>
                  <a:spLocks noChangeShapeType="1"/>
                </p:cNvSpPr>
                <p:nvPr/>
              </p:nvSpPr>
              <p:spPr bwMode="auto">
                <a:xfrm rot="6361956">
                  <a:off x="4598" y="1402"/>
                  <a:ext cx="178" cy="205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48" name="Line 16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3" y="1300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215" name="Group 161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37041" name="Line 162"/>
                <p:cNvSpPr>
                  <a:spLocks noChangeShapeType="1"/>
                </p:cNvSpPr>
                <p:nvPr/>
              </p:nvSpPr>
              <p:spPr bwMode="auto">
                <a:xfrm>
                  <a:off x="4231" y="1605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42" name="Line 16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43" name="Line 164"/>
                <p:cNvSpPr>
                  <a:spLocks noChangeShapeType="1"/>
                </p:cNvSpPr>
                <p:nvPr/>
              </p:nvSpPr>
              <p:spPr bwMode="auto">
                <a:xfrm rot="6361956">
                  <a:off x="4615" y="1387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44" name="Line 16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87074" name="Group 197"/>
            <p:cNvGrpSpPr/>
            <p:nvPr/>
          </p:nvGrpSpPr>
          <p:grpSpPr bwMode="auto">
            <a:xfrm>
              <a:off x="2579" y="1941"/>
              <a:ext cx="153" cy="306"/>
              <a:chOff x="3796" y="1043"/>
              <a:chExt cx="865" cy="1237"/>
            </a:xfrm>
          </p:grpSpPr>
          <p:sp>
            <p:nvSpPr>
              <p:cNvPr id="36993" name="Line 198"/>
              <p:cNvSpPr>
                <a:spLocks noChangeShapeType="1"/>
              </p:cNvSpPr>
              <p:nvPr/>
            </p:nvSpPr>
            <p:spPr bwMode="auto">
              <a:xfrm flipH="1">
                <a:off x="3994" y="1480"/>
                <a:ext cx="232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94" name="Line 199"/>
              <p:cNvSpPr>
                <a:spLocks noChangeShapeType="1"/>
              </p:cNvSpPr>
              <p:nvPr/>
            </p:nvSpPr>
            <p:spPr bwMode="auto">
              <a:xfrm>
                <a:off x="4226" y="1480"/>
                <a:ext cx="237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95" name="Line 200"/>
              <p:cNvSpPr>
                <a:spLocks noChangeShapeType="1"/>
              </p:cNvSpPr>
              <p:nvPr/>
            </p:nvSpPr>
            <p:spPr bwMode="auto">
              <a:xfrm>
                <a:off x="3994" y="2199"/>
                <a:ext cx="232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96" name="Line 201"/>
              <p:cNvSpPr>
                <a:spLocks noChangeShapeType="1"/>
              </p:cNvSpPr>
              <p:nvPr/>
            </p:nvSpPr>
            <p:spPr bwMode="auto">
              <a:xfrm flipH="1">
                <a:off x="4226" y="2199"/>
                <a:ext cx="237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97" name="Line 202"/>
              <p:cNvSpPr>
                <a:spLocks noChangeShapeType="1"/>
              </p:cNvSpPr>
              <p:nvPr/>
            </p:nvSpPr>
            <p:spPr bwMode="auto">
              <a:xfrm>
                <a:off x="4226" y="1496"/>
                <a:ext cx="0" cy="7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98" name="Line 203"/>
              <p:cNvSpPr>
                <a:spLocks noChangeShapeType="1"/>
              </p:cNvSpPr>
              <p:nvPr/>
            </p:nvSpPr>
            <p:spPr bwMode="auto">
              <a:xfrm flipV="1">
                <a:off x="3994" y="2126"/>
                <a:ext cx="232" cy="7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99" name="Line 204"/>
              <p:cNvSpPr>
                <a:spLocks noChangeShapeType="1"/>
              </p:cNvSpPr>
              <p:nvPr/>
            </p:nvSpPr>
            <p:spPr bwMode="auto">
              <a:xfrm flipH="1" flipV="1">
                <a:off x="4226" y="2126"/>
                <a:ext cx="237" cy="7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00" name="Line 205"/>
              <p:cNvSpPr>
                <a:spLocks noChangeShapeType="1"/>
              </p:cNvSpPr>
              <p:nvPr/>
            </p:nvSpPr>
            <p:spPr bwMode="auto">
              <a:xfrm>
                <a:off x="4090" y="1892"/>
                <a:ext cx="136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01" name="Line 206"/>
              <p:cNvSpPr>
                <a:spLocks noChangeShapeType="1"/>
              </p:cNvSpPr>
              <p:nvPr/>
            </p:nvSpPr>
            <p:spPr bwMode="auto">
              <a:xfrm flipV="1">
                <a:off x="4226" y="1892"/>
                <a:ext cx="147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02" name="Line 207"/>
              <p:cNvSpPr>
                <a:spLocks noChangeShapeType="1"/>
              </p:cNvSpPr>
              <p:nvPr/>
            </p:nvSpPr>
            <p:spPr bwMode="auto">
              <a:xfrm>
                <a:off x="4045" y="1997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03" name="Line 208"/>
              <p:cNvSpPr>
                <a:spLocks noChangeShapeType="1"/>
              </p:cNvSpPr>
              <p:nvPr/>
            </p:nvSpPr>
            <p:spPr bwMode="auto">
              <a:xfrm flipV="1">
                <a:off x="4226" y="2013"/>
                <a:ext cx="175" cy="6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04" name="Line 209"/>
              <p:cNvSpPr>
                <a:spLocks noChangeShapeType="1"/>
              </p:cNvSpPr>
              <p:nvPr/>
            </p:nvSpPr>
            <p:spPr bwMode="auto">
              <a:xfrm flipV="1">
                <a:off x="4226" y="1783"/>
                <a:ext cx="90" cy="2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05" name="Line 210"/>
              <p:cNvSpPr>
                <a:spLocks noChangeShapeType="1"/>
              </p:cNvSpPr>
              <p:nvPr/>
            </p:nvSpPr>
            <p:spPr bwMode="auto">
              <a:xfrm flipV="1">
                <a:off x="4226" y="1633"/>
                <a:ext cx="57" cy="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06" name="Line 211"/>
              <p:cNvSpPr>
                <a:spLocks noChangeShapeType="1"/>
              </p:cNvSpPr>
              <p:nvPr/>
            </p:nvSpPr>
            <p:spPr bwMode="auto">
              <a:xfrm>
                <a:off x="4124" y="1771"/>
                <a:ext cx="113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007" name="Line 212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2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grpSp>
            <p:nvGrpSpPr>
              <p:cNvPr id="87183" name="Group 213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37019" name="Line 214"/>
                <p:cNvSpPr>
                  <a:spLocks noChangeShapeType="1"/>
                </p:cNvSpPr>
                <p:nvPr/>
              </p:nvSpPr>
              <p:spPr bwMode="auto">
                <a:xfrm>
                  <a:off x="4231" y="1607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20" name="Line 21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21" name="Line 21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89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22" name="Line 21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184" name="Group 218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37015" name="Line 219"/>
                <p:cNvSpPr>
                  <a:spLocks noChangeShapeType="1"/>
                </p:cNvSpPr>
                <p:nvPr/>
              </p:nvSpPr>
              <p:spPr bwMode="auto">
                <a:xfrm>
                  <a:off x="4226" y="1611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16" name="Line 22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0" y="1219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17" name="Line 221"/>
                <p:cNvSpPr>
                  <a:spLocks noChangeShapeType="1"/>
                </p:cNvSpPr>
                <p:nvPr/>
              </p:nvSpPr>
              <p:spPr bwMode="auto">
                <a:xfrm rot="6361956">
                  <a:off x="4598" y="1402"/>
                  <a:ext cx="178" cy="205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18" name="Line 22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3" y="1300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185" name="Group 223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37011" name="Line 224"/>
                <p:cNvSpPr>
                  <a:spLocks noChangeShapeType="1"/>
                </p:cNvSpPr>
                <p:nvPr/>
              </p:nvSpPr>
              <p:spPr bwMode="auto">
                <a:xfrm>
                  <a:off x="4231" y="1605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12" name="Line 22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13" name="Line 226"/>
                <p:cNvSpPr>
                  <a:spLocks noChangeShapeType="1"/>
                </p:cNvSpPr>
                <p:nvPr/>
              </p:nvSpPr>
              <p:spPr bwMode="auto">
                <a:xfrm rot="6361956">
                  <a:off x="4615" y="1387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014" name="Line 22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87075" name="Group 228"/>
            <p:cNvGrpSpPr/>
            <p:nvPr/>
          </p:nvGrpSpPr>
          <p:grpSpPr bwMode="auto">
            <a:xfrm>
              <a:off x="2108" y="2790"/>
              <a:ext cx="153" cy="306"/>
              <a:chOff x="3796" y="1043"/>
              <a:chExt cx="865" cy="1237"/>
            </a:xfrm>
          </p:grpSpPr>
          <p:sp>
            <p:nvSpPr>
              <p:cNvPr id="36963" name="Line 229"/>
              <p:cNvSpPr>
                <a:spLocks noChangeShapeType="1"/>
              </p:cNvSpPr>
              <p:nvPr/>
            </p:nvSpPr>
            <p:spPr bwMode="auto">
              <a:xfrm flipH="1">
                <a:off x="3994" y="1480"/>
                <a:ext cx="232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64" name="Line 230"/>
              <p:cNvSpPr>
                <a:spLocks noChangeShapeType="1"/>
              </p:cNvSpPr>
              <p:nvPr/>
            </p:nvSpPr>
            <p:spPr bwMode="auto">
              <a:xfrm>
                <a:off x="4226" y="1480"/>
                <a:ext cx="237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65" name="Line 231"/>
              <p:cNvSpPr>
                <a:spLocks noChangeShapeType="1"/>
              </p:cNvSpPr>
              <p:nvPr/>
            </p:nvSpPr>
            <p:spPr bwMode="auto">
              <a:xfrm>
                <a:off x="3994" y="2199"/>
                <a:ext cx="232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66" name="Line 232"/>
              <p:cNvSpPr>
                <a:spLocks noChangeShapeType="1"/>
              </p:cNvSpPr>
              <p:nvPr/>
            </p:nvSpPr>
            <p:spPr bwMode="auto">
              <a:xfrm flipH="1">
                <a:off x="4226" y="2199"/>
                <a:ext cx="237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67" name="Line 233"/>
              <p:cNvSpPr>
                <a:spLocks noChangeShapeType="1"/>
              </p:cNvSpPr>
              <p:nvPr/>
            </p:nvSpPr>
            <p:spPr bwMode="auto">
              <a:xfrm>
                <a:off x="4226" y="1496"/>
                <a:ext cx="0" cy="7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68" name="Line 234"/>
              <p:cNvSpPr>
                <a:spLocks noChangeShapeType="1"/>
              </p:cNvSpPr>
              <p:nvPr/>
            </p:nvSpPr>
            <p:spPr bwMode="auto">
              <a:xfrm flipV="1">
                <a:off x="3994" y="2126"/>
                <a:ext cx="232" cy="7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69" name="Line 235"/>
              <p:cNvSpPr>
                <a:spLocks noChangeShapeType="1"/>
              </p:cNvSpPr>
              <p:nvPr/>
            </p:nvSpPr>
            <p:spPr bwMode="auto">
              <a:xfrm flipH="1" flipV="1">
                <a:off x="4226" y="2126"/>
                <a:ext cx="237" cy="7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70" name="Line 236"/>
              <p:cNvSpPr>
                <a:spLocks noChangeShapeType="1"/>
              </p:cNvSpPr>
              <p:nvPr/>
            </p:nvSpPr>
            <p:spPr bwMode="auto">
              <a:xfrm>
                <a:off x="4090" y="1892"/>
                <a:ext cx="136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71" name="Line 237"/>
              <p:cNvSpPr>
                <a:spLocks noChangeShapeType="1"/>
              </p:cNvSpPr>
              <p:nvPr/>
            </p:nvSpPr>
            <p:spPr bwMode="auto">
              <a:xfrm flipV="1">
                <a:off x="4226" y="1892"/>
                <a:ext cx="147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72" name="Line 238"/>
              <p:cNvSpPr>
                <a:spLocks noChangeShapeType="1"/>
              </p:cNvSpPr>
              <p:nvPr/>
            </p:nvSpPr>
            <p:spPr bwMode="auto">
              <a:xfrm>
                <a:off x="4045" y="1997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73" name="Line 239"/>
              <p:cNvSpPr>
                <a:spLocks noChangeShapeType="1"/>
              </p:cNvSpPr>
              <p:nvPr/>
            </p:nvSpPr>
            <p:spPr bwMode="auto">
              <a:xfrm flipV="1">
                <a:off x="4226" y="2013"/>
                <a:ext cx="175" cy="6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74" name="Line 240"/>
              <p:cNvSpPr>
                <a:spLocks noChangeShapeType="1"/>
              </p:cNvSpPr>
              <p:nvPr/>
            </p:nvSpPr>
            <p:spPr bwMode="auto">
              <a:xfrm flipV="1">
                <a:off x="4226" y="1783"/>
                <a:ext cx="90" cy="2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75" name="Line 241"/>
              <p:cNvSpPr>
                <a:spLocks noChangeShapeType="1"/>
              </p:cNvSpPr>
              <p:nvPr/>
            </p:nvSpPr>
            <p:spPr bwMode="auto">
              <a:xfrm flipV="1">
                <a:off x="4226" y="1633"/>
                <a:ext cx="57" cy="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76" name="Line 242"/>
              <p:cNvSpPr>
                <a:spLocks noChangeShapeType="1"/>
              </p:cNvSpPr>
              <p:nvPr/>
            </p:nvSpPr>
            <p:spPr bwMode="auto">
              <a:xfrm>
                <a:off x="4124" y="1771"/>
                <a:ext cx="113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77" name="Line 243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2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grpSp>
            <p:nvGrpSpPr>
              <p:cNvPr id="87153" name="Group 244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36989" name="Line 245"/>
                <p:cNvSpPr>
                  <a:spLocks noChangeShapeType="1"/>
                </p:cNvSpPr>
                <p:nvPr/>
              </p:nvSpPr>
              <p:spPr bwMode="auto">
                <a:xfrm>
                  <a:off x="4231" y="1607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90" name="Line 24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91" name="Line 24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89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92" name="Line 24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154" name="Group 249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36985" name="Line 250"/>
                <p:cNvSpPr>
                  <a:spLocks noChangeShapeType="1"/>
                </p:cNvSpPr>
                <p:nvPr/>
              </p:nvSpPr>
              <p:spPr bwMode="auto">
                <a:xfrm>
                  <a:off x="4226" y="1611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86" name="Line 25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0" y="1219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87" name="Line 252"/>
                <p:cNvSpPr>
                  <a:spLocks noChangeShapeType="1"/>
                </p:cNvSpPr>
                <p:nvPr/>
              </p:nvSpPr>
              <p:spPr bwMode="auto">
                <a:xfrm rot="6361956">
                  <a:off x="4598" y="1402"/>
                  <a:ext cx="178" cy="205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88" name="Line 25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3" y="1300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155" name="Group 254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36981" name="Line 255"/>
                <p:cNvSpPr>
                  <a:spLocks noChangeShapeType="1"/>
                </p:cNvSpPr>
                <p:nvPr/>
              </p:nvSpPr>
              <p:spPr bwMode="auto">
                <a:xfrm>
                  <a:off x="4231" y="1605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82" name="Line 25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83" name="Line 257"/>
                <p:cNvSpPr>
                  <a:spLocks noChangeShapeType="1"/>
                </p:cNvSpPr>
                <p:nvPr/>
              </p:nvSpPr>
              <p:spPr bwMode="auto">
                <a:xfrm rot="6361956">
                  <a:off x="4615" y="1387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84" name="Line 25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87076" name="Group 259"/>
            <p:cNvGrpSpPr/>
            <p:nvPr/>
          </p:nvGrpSpPr>
          <p:grpSpPr bwMode="auto">
            <a:xfrm>
              <a:off x="2091" y="2221"/>
              <a:ext cx="153" cy="306"/>
              <a:chOff x="3796" y="1043"/>
              <a:chExt cx="865" cy="1237"/>
            </a:xfrm>
          </p:grpSpPr>
          <p:sp>
            <p:nvSpPr>
              <p:cNvPr id="36933" name="Line 260"/>
              <p:cNvSpPr>
                <a:spLocks noChangeShapeType="1"/>
              </p:cNvSpPr>
              <p:nvPr/>
            </p:nvSpPr>
            <p:spPr bwMode="auto">
              <a:xfrm flipH="1">
                <a:off x="3994" y="1480"/>
                <a:ext cx="232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34" name="Line 261"/>
              <p:cNvSpPr>
                <a:spLocks noChangeShapeType="1"/>
              </p:cNvSpPr>
              <p:nvPr/>
            </p:nvSpPr>
            <p:spPr bwMode="auto">
              <a:xfrm>
                <a:off x="4226" y="1480"/>
                <a:ext cx="237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35" name="Line 262"/>
              <p:cNvSpPr>
                <a:spLocks noChangeShapeType="1"/>
              </p:cNvSpPr>
              <p:nvPr/>
            </p:nvSpPr>
            <p:spPr bwMode="auto">
              <a:xfrm>
                <a:off x="3994" y="2199"/>
                <a:ext cx="232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36" name="Line 263"/>
              <p:cNvSpPr>
                <a:spLocks noChangeShapeType="1"/>
              </p:cNvSpPr>
              <p:nvPr/>
            </p:nvSpPr>
            <p:spPr bwMode="auto">
              <a:xfrm flipH="1">
                <a:off x="4226" y="2199"/>
                <a:ext cx="237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37" name="Line 264"/>
              <p:cNvSpPr>
                <a:spLocks noChangeShapeType="1"/>
              </p:cNvSpPr>
              <p:nvPr/>
            </p:nvSpPr>
            <p:spPr bwMode="auto">
              <a:xfrm>
                <a:off x="4226" y="1496"/>
                <a:ext cx="0" cy="78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38" name="Line 265"/>
              <p:cNvSpPr>
                <a:spLocks noChangeShapeType="1"/>
              </p:cNvSpPr>
              <p:nvPr/>
            </p:nvSpPr>
            <p:spPr bwMode="auto">
              <a:xfrm flipV="1">
                <a:off x="3994" y="2126"/>
                <a:ext cx="232" cy="7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39" name="Line 266"/>
              <p:cNvSpPr>
                <a:spLocks noChangeShapeType="1"/>
              </p:cNvSpPr>
              <p:nvPr/>
            </p:nvSpPr>
            <p:spPr bwMode="auto">
              <a:xfrm flipH="1" flipV="1">
                <a:off x="4226" y="2126"/>
                <a:ext cx="237" cy="7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40" name="Line 267"/>
              <p:cNvSpPr>
                <a:spLocks noChangeShapeType="1"/>
              </p:cNvSpPr>
              <p:nvPr/>
            </p:nvSpPr>
            <p:spPr bwMode="auto">
              <a:xfrm>
                <a:off x="4090" y="1892"/>
                <a:ext cx="136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41" name="Line 268"/>
              <p:cNvSpPr>
                <a:spLocks noChangeShapeType="1"/>
              </p:cNvSpPr>
              <p:nvPr/>
            </p:nvSpPr>
            <p:spPr bwMode="auto">
              <a:xfrm flipV="1">
                <a:off x="4226" y="1892"/>
                <a:ext cx="147" cy="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42" name="Line 269"/>
              <p:cNvSpPr>
                <a:spLocks noChangeShapeType="1"/>
              </p:cNvSpPr>
              <p:nvPr/>
            </p:nvSpPr>
            <p:spPr bwMode="auto">
              <a:xfrm>
                <a:off x="4045" y="1997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43" name="Line 270"/>
              <p:cNvSpPr>
                <a:spLocks noChangeShapeType="1"/>
              </p:cNvSpPr>
              <p:nvPr/>
            </p:nvSpPr>
            <p:spPr bwMode="auto">
              <a:xfrm flipV="1">
                <a:off x="4226" y="2013"/>
                <a:ext cx="175" cy="6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44" name="Line 271"/>
              <p:cNvSpPr>
                <a:spLocks noChangeShapeType="1"/>
              </p:cNvSpPr>
              <p:nvPr/>
            </p:nvSpPr>
            <p:spPr bwMode="auto">
              <a:xfrm flipV="1">
                <a:off x="4226" y="1783"/>
                <a:ext cx="90" cy="2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45" name="Line 272"/>
              <p:cNvSpPr>
                <a:spLocks noChangeShapeType="1"/>
              </p:cNvSpPr>
              <p:nvPr/>
            </p:nvSpPr>
            <p:spPr bwMode="auto">
              <a:xfrm flipV="1">
                <a:off x="4226" y="1633"/>
                <a:ext cx="57" cy="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46" name="Line 273"/>
              <p:cNvSpPr>
                <a:spLocks noChangeShapeType="1"/>
              </p:cNvSpPr>
              <p:nvPr/>
            </p:nvSpPr>
            <p:spPr bwMode="auto">
              <a:xfrm>
                <a:off x="4124" y="1771"/>
                <a:ext cx="113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47" name="Line 274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2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grpSp>
            <p:nvGrpSpPr>
              <p:cNvPr id="87123" name="Group 275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36959" name="Line 276"/>
                <p:cNvSpPr>
                  <a:spLocks noChangeShapeType="1"/>
                </p:cNvSpPr>
                <p:nvPr/>
              </p:nvSpPr>
              <p:spPr bwMode="auto">
                <a:xfrm>
                  <a:off x="4231" y="1607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60" name="Line 27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61" name="Line 27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89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62" name="Line 27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124" name="Group 280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36955" name="Line 281"/>
                <p:cNvSpPr>
                  <a:spLocks noChangeShapeType="1"/>
                </p:cNvSpPr>
                <p:nvPr/>
              </p:nvSpPr>
              <p:spPr bwMode="auto">
                <a:xfrm>
                  <a:off x="4226" y="1611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56" name="Line 28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0" y="1219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57" name="Line 283"/>
                <p:cNvSpPr>
                  <a:spLocks noChangeShapeType="1"/>
                </p:cNvSpPr>
                <p:nvPr/>
              </p:nvSpPr>
              <p:spPr bwMode="auto">
                <a:xfrm rot="6361956">
                  <a:off x="4598" y="1402"/>
                  <a:ext cx="178" cy="205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58" name="Line 28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3" y="1300"/>
                  <a:ext cx="189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7125" name="Group 285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36951" name="Line 286"/>
                <p:cNvSpPr>
                  <a:spLocks noChangeShapeType="1"/>
                </p:cNvSpPr>
                <p:nvPr/>
              </p:nvSpPr>
              <p:spPr bwMode="auto">
                <a:xfrm>
                  <a:off x="4231" y="1605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52" name="Line 28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72" y="120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53" name="Line 288"/>
                <p:cNvSpPr>
                  <a:spLocks noChangeShapeType="1"/>
                </p:cNvSpPr>
                <p:nvPr/>
              </p:nvSpPr>
              <p:spPr bwMode="auto">
                <a:xfrm rot="6361956">
                  <a:off x="4615" y="1387"/>
                  <a:ext cx="191" cy="212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54" name="Line 28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4"/>
                  <a:ext cx="191" cy="498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36902" name="Line 290"/>
            <p:cNvSpPr>
              <a:spLocks noChangeShapeType="1"/>
            </p:cNvSpPr>
            <p:nvPr/>
          </p:nvSpPr>
          <p:spPr bwMode="auto">
            <a:xfrm flipV="1">
              <a:off x="3223" y="3069"/>
              <a:ext cx="316" cy="5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903" name="Line 292"/>
            <p:cNvSpPr>
              <a:spLocks noChangeShapeType="1"/>
            </p:cNvSpPr>
            <p:nvPr/>
          </p:nvSpPr>
          <p:spPr bwMode="auto">
            <a:xfrm flipV="1">
              <a:off x="2712" y="3069"/>
              <a:ext cx="519" cy="2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904" name="Line 293"/>
            <p:cNvSpPr>
              <a:spLocks noChangeShapeType="1"/>
            </p:cNvSpPr>
            <p:nvPr/>
          </p:nvSpPr>
          <p:spPr bwMode="auto">
            <a:xfrm flipV="1">
              <a:off x="2225" y="2948"/>
              <a:ext cx="957" cy="1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905" name="Line 294"/>
            <p:cNvSpPr>
              <a:spLocks noChangeShapeType="1"/>
            </p:cNvSpPr>
            <p:nvPr/>
          </p:nvSpPr>
          <p:spPr bwMode="auto">
            <a:xfrm flipV="1">
              <a:off x="2704" y="2128"/>
              <a:ext cx="568" cy="6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906" name="Line 295"/>
            <p:cNvSpPr>
              <a:spLocks noChangeShapeType="1"/>
            </p:cNvSpPr>
            <p:nvPr/>
          </p:nvSpPr>
          <p:spPr bwMode="auto">
            <a:xfrm flipV="1">
              <a:off x="2193" y="2047"/>
              <a:ext cx="1079" cy="4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907" name="Line 296"/>
            <p:cNvSpPr>
              <a:spLocks noChangeShapeType="1"/>
            </p:cNvSpPr>
            <p:nvPr/>
          </p:nvSpPr>
          <p:spPr bwMode="auto">
            <a:xfrm flipV="1">
              <a:off x="2696" y="1950"/>
              <a:ext cx="584" cy="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908" name="Line 297"/>
            <p:cNvSpPr>
              <a:spLocks noChangeShapeType="1"/>
            </p:cNvSpPr>
            <p:nvPr/>
          </p:nvSpPr>
          <p:spPr bwMode="auto">
            <a:xfrm>
              <a:off x="2209" y="1885"/>
              <a:ext cx="107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87084" name="Group 299"/>
            <p:cNvGrpSpPr/>
            <p:nvPr/>
          </p:nvGrpSpPr>
          <p:grpSpPr bwMode="auto">
            <a:xfrm>
              <a:off x="3174" y="2654"/>
              <a:ext cx="622" cy="447"/>
              <a:chOff x="2197" y="1155"/>
              <a:chExt cx="622" cy="447"/>
            </a:xfrm>
          </p:grpSpPr>
          <p:grpSp>
            <p:nvGrpSpPr>
              <p:cNvPr id="87104" name="Group 300"/>
              <p:cNvGrpSpPr/>
              <p:nvPr/>
            </p:nvGrpSpPr>
            <p:grpSpPr bwMode="auto">
              <a:xfrm>
                <a:off x="2198" y="1176"/>
                <a:ext cx="621" cy="426"/>
                <a:chOff x="3164" y="2556"/>
                <a:chExt cx="901" cy="338"/>
              </a:xfrm>
            </p:grpSpPr>
            <p:sp>
              <p:nvSpPr>
                <p:cNvPr id="36931" name="Rectangle 301"/>
                <p:cNvSpPr>
                  <a:spLocks noChangeArrowheads="1"/>
                </p:cNvSpPr>
                <p:nvPr/>
              </p:nvSpPr>
              <p:spPr bwMode="auto">
                <a:xfrm>
                  <a:off x="3164" y="2556"/>
                  <a:ext cx="901" cy="338"/>
                </a:xfrm>
                <a:prstGeom prst="rect">
                  <a:avLst/>
                </a:prstGeom>
                <a:solidFill>
                  <a:schemeClr val="accent1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32" name="Text Box 302"/>
                <p:cNvSpPr txBox="1">
                  <a:spLocks noChangeArrowheads="1"/>
                </p:cNvSpPr>
                <p:nvPr/>
              </p:nvSpPr>
              <p:spPr bwMode="auto">
                <a:xfrm>
                  <a:off x="3212" y="2573"/>
                  <a:ext cx="169" cy="231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  <a:effectLst/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>
                    <a:defRPr/>
                  </a:pPr>
                  <a:endParaRPr lang="en-US" dirty="0">
                    <a:latin typeface="+mn-lt"/>
                    <a:ea typeface="+mn-ea"/>
                  </a:endParaRPr>
                </a:p>
              </p:txBody>
            </p:sp>
          </p:grpSp>
          <p:sp>
            <p:nvSpPr>
              <p:cNvPr id="36930" name="Text Box 303"/>
              <p:cNvSpPr txBox="1">
                <a:spLocks noChangeArrowheads="1"/>
              </p:cNvSpPr>
              <p:nvPr/>
            </p:nvSpPr>
            <p:spPr bwMode="auto">
              <a:xfrm>
                <a:off x="2197" y="1155"/>
                <a:ext cx="616" cy="40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defRPr/>
                </a:pPr>
                <a:r>
                  <a:rPr lang="en-US" sz="1200" dirty="0">
                    <a:solidFill>
                      <a:schemeClr val="accent3"/>
                    </a:solidFill>
                    <a:latin typeface="+mn-lt"/>
                    <a:ea typeface="+mn-ea"/>
                  </a:rPr>
                  <a:t>Mobile </a:t>
                </a:r>
              </a:p>
              <a:p>
                <a:pPr algn="ctr" eaLnBrk="1" hangingPunct="1">
                  <a:defRPr/>
                </a:pPr>
                <a:r>
                  <a:rPr lang="en-US" sz="1200" dirty="0">
                    <a:solidFill>
                      <a:schemeClr val="accent3"/>
                    </a:solidFill>
                    <a:latin typeface="+mn-lt"/>
                    <a:ea typeface="+mn-ea"/>
                  </a:rPr>
                  <a:t>Switching </a:t>
                </a:r>
              </a:p>
              <a:p>
                <a:pPr algn="ctr" eaLnBrk="1" hangingPunct="1">
                  <a:defRPr/>
                </a:pPr>
                <a:r>
                  <a:rPr lang="en-US" sz="1200" dirty="0">
                    <a:solidFill>
                      <a:schemeClr val="accent3"/>
                    </a:solidFill>
                    <a:latin typeface="+mn-lt"/>
                    <a:ea typeface="+mn-ea"/>
                  </a:rPr>
                  <a:t>Center</a:t>
                </a:r>
              </a:p>
            </p:txBody>
          </p:sp>
        </p:grpSp>
        <p:sp>
          <p:nvSpPr>
            <p:cNvPr id="87085" name="Freeform 304"/>
            <p:cNvSpPr/>
            <p:nvPr/>
          </p:nvSpPr>
          <p:spPr bwMode="auto">
            <a:xfrm>
              <a:off x="4092" y="1783"/>
              <a:ext cx="1078" cy="1430"/>
            </a:xfrm>
            <a:custGeom>
              <a:avLst/>
              <a:gdLst>
                <a:gd name="T0" fmla="*/ 81 w 1292"/>
                <a:gd name="T1" fmla="*/ 15 h 1255"/>
                <a:gd name="T2" fmla="*/ 12 w 1292"/>
                <a:gd name="T3" fmla="*/ 343 h 1255"/>
                <a:gd name="T4" fmla="*/ 10 w 1292"/>
                <a:gd name="T5" fmla="*/ 1145 h 1255"/>
                <a:gd name="T6" fmla="*/ 18 w 1292"/>
                <a:gd name="T7" fmla="*/ 1815 h 1255"/>
                <a:gd name="T8" fmla="*/ 82 w 1292"/>
                <a:gd name="T9" fmla="*/ 1906 h 1255"/>
                <a:gd name="T10" fmla="*/ 219 w 1292"/>
                <a:gd name="T11" fmla="*/ 2469 h 1255"/>
                <a:gd name="T12" fmla="*/ 335 w 1292"/>
                <a:gd name="T13" fmla="*/ 2706 h 1255"/>
                <a:gd name="T14" fmla="*/ 405 w 1292"/>
                <a:gd name="T15" fmla="*/ 2234 h 1255"/>
                <a:gd name="T16" fmla="*/ 429 w 1292"/>
                <a:gd name="T17" fmla="*/ 975 h 1255"/>
                <a:gd name="T18" fmla="*/ 406 w 1292"/>
                <a:gd name="T19" fmla="*/ 459 h 1255"/>
                <a:gd name="T20" fmla="*/ 253 w 1292"/>
                <a:gd name="T21" fmla="*/ 252 h 1255"/>
                <a:gd name="T22" fmla="*/ 81 w 1292"/>
                <a:gd name="T23" fmla="*/ 15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36911" name="Text Box 305"/>
            <p:cNvSpPr txBox="1">
              <a:spLocks noChangeArrowheads="1"/>
            </p:cNvSpPr>
            <p:nvPr/>
          </p:nvSpPr>
          <p:spPr bwMode="auto">
            <a:xfrm>
              <a:off x="4120" y="2100"/>
              <a:ext cx="896" cy="36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ea typeface="+mn-ea"/>
                  <a:cs typeface="Arial" panose="020B0604020202020204" pitchFamily="34" charset="0"/>
                </a:rPr>
                <a:t>Public telephone</a:t>
              </a:r>
            </a:p>
            <a:p>
              <a:pPr eaLnBrk="1" hangingPunct="1">
                <a:defRPr/>
              </a:pPr>
              <a:r>
                <a:rPr lang="en-US" sz="1600" dirty="0">
                  <a:latin typeface="+mn-lt"/>
                  <a:ea typeface="+mn-ea"/>
                  <a:cs typeface="Arial" panose="020B0604020202020204" pitchFamily="34" charset="0"/>
                </a:rPr>
                <a:t>network</a:t>
              </a:r>
            </a:p>
          </p:txBody>
        </p:sp>
        <p:pic>
          <p:nvPicPr>
            <p:cNvPr id="87087" name="Picture 309" descr="imgyjav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0" y="2039"/>
              <a:ext cx="15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088" name="Picture 310" descr="imgyjav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6" y="2351"/>
              <a:ext cx="15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089" name="Picture 311" descr="imgyjav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6" y="2551"/>
              <a:ext cx="15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090" name="Picture 312" descr="imgyjav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2" y="2615"/>
              <a:ext cx="15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091" name="Picture 313" descr="imgyjav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6" y="3087"/>
              <a:ext cx="15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092" name="Picture 316" descr="imgyjav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8" y="3215"/>
              <a:ext cx="15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7093" name="Group 317"/>
            <p:cNvGrpSpPr/>
            <p:nvPr/>
          </p:nvGrpSpPr>
          <p:grpSpPr bwMode="auto">
            <a:xfrm>
              <a:off x="2249" y="2806"/>
              <a:ext cx="524" cy="114"/>
              <a:chOff x="3072" y="739"/>
              <a:chExt cx="652" cy="146"/>
            </a:xfrm>
          </p:grpSpPr>
          <p:pic>
            <p:nvPicPr>
              <p:cNvPr id="87101" name="Picture 318" descr="lgv_fqmg[1]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3237" y="739"/>
                <a:ext cx="48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927" name="Line 319"/>
              <p:cNvSpPr>
                <a:spLocks noChangeShapeType="1"/>
              </p:cNvSpPr>
              <p:nvPr/>
            </p:nvSpPr>
            <p:spPr bwMode="auto">
              <a:xfrm flipH="1">
                <a:off x="3104" y="784"/>
                <a:ext cx="8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6928" name="Line 320"/>
              <p:cNvSpPr>
                <a:spLocks noChangeShapeType="1"/>
              </p:cNvSpPr>
              <p:nvPr/>
            </p:nvSpPr>
            <p:spPr bwMode="auto">
              <a:xfrm flipH="1">
                <a:off x="3072" y="759"/>
                <a:ext cx="14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87094" name="Group 321"/>
            <p:cNvGrpSpPr/>
            <p:nvPr/>
          </p:nvGrpSpPr>
          <p:grpSpPr bwMode="auto">
            <a:xfrm>
              <a:off x="3270" y="1758"/>
              <a:ext cx="622" cy="447"/>
              <a:chOff x="2197" y="1155"/>
              <a:chExt cx="622" cy="447"/>
            </a:xfrm>
          </p:grpSpPr>
          <p:grpSp>
            <p:nvGrpSpPr>
              <p:cNvPr id="87097" name="Group 322"/>
              <p:cNvGrpSpPr/>
              <p:nvPr/>
            </p:nvGrpSpPr>
            <p:grpSpPr bwMode="auto">
              <a:xfrm>
                <a:off x="2198" y="1176"/>
                <a:ext cx="621" cy="426"/>
                <a:chOff x="3164" y="2556"/>
                <a:chExt cx="901" cy="338"/>
              </a:xfrm>
            </p:grpSpPr>
            <p:sp>
              <p:nvSpPr>
                <p:cNvPr id="36924" name="Rectangle 323"/>
                <p:cNvSpPr>
                  <a:spLocks noChangeArrowheads="1"/>
                </p:cNvSpPr>
                <p:nvPr/>
              </p:nvSpPr>
              <p:spPr bwMode="auto">
                <a:xfrm>
                  <a:off x="3164" y="2556"/>
                  <a:ext cx="901" cy="338"/>
                </a:xfrm>
                <a:prstGeom prst="rect">
                  <a:avLst/>
                </a:prstGeom>
                <a:solidFill>
                  <a:schemeClr val="accent1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6925" name="Text Box 324"/>
                <p:cNvSpPr txBox="1">
                  <a:spLocks noChangeArrowheads="1"/>
                </p:cNvSpPr>
                <p:nvPr/>
              </p:nvSpPr>
              <p:spPr bwMode="auto">
                <a:xfrm>
                  <a:off x="3212" y="2573"/>
                  <a:ext cx="169" cy="231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  <a:effectLst/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9pPr>
                </a:lstStyle>
                <a:p>
                  <a:pPr eaLnBrk="1" hangingPunct="1">
                    <a:defRPr/>
                  </a:pPr>
                  <a:endParaRPr lang="en-US" dirty="0">
                    <a:latin typeface="+mn-lt"/>
                    <a:ea typeface="+mn-ea"/>
                  </a:endParaRPr>
                </a:p>
              </p:txBody>
            </p:sp>
          </p:grpSp>
          <p:sp>
            <p:nvSpPr>
              <p:cNvPr id="36923" name="Text Box 325"/>
              <p:cNvSpPr txBox="1">
                <a:spLocks noChangeArrowheads="1"/>
              </p:cNvSpPr>
              <p:nvPr/>
            </p:nvSpPr>
            <p:spPr bwMode="auto">
              <a:xfrm>
                <a:off x="2197" y="1155"/>
                <a:ext cx="616" cy="407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defRPr/>
                </a:pPr>
                <a:r>
                  <a:rPr lang="en-US" sz="1200" dirty="0">
                    <a:solidFill>
                      <a:schemeClr val="accent3"/>
                    </a:solidFill>
                    <a:latin typeface="+mn-lt"/>
                    <a:ea typeface="+mn-ea"/>
                  </a:rPr>
                  <a:t>Mobile </a:t>
                </a:r>
              </a:p>
              <a:p>
                <a:pPr algn="ctr" eaLnBrk="1" hangingPunct="1">
                  <a:defRPr/>
                </a:pPr>
                <a:r>
                  <a:rPr lang="en-US" sz="1200" dirty="0">
                    <a:solidFill>
                      <a:schemeClr val="accent3"/>
                    </a:solidFill>
                    <a:latin typeface="+mn-lt"/>
                    <a:ea typeface="+mn-ea"/>
                  </a:rPr>
                  <a:t>Switching </a:t>
                </a:r>
              </a:p>
              <a:p>
                <a:pPr algn="ctr" eaLnBrk="1" hangingPunct="1">
                  <a:defRPr/>
                </a:pPr>
                <a:r>
                  <a:rPr lang="en-US" sz="1200" dirty="0">
                    <a:solidFill>
                      <a:schemeClr val="accent3"/>
                    </a:solidFill>
                    <a:latin typeface="+mn-lt"/>
                    <a:ea typeface="+mn-ea"/>
                  </a:rPr>
                  <a:t>Center</a:t>
                </a:r>
              </a:p>
            </p:txBody>
          </p:sp>
        </p:grpSp>
        <p:sp>
          <p:nvSpPr>
            <p:cNvPr id="36920" name="Line 326"/>
            <p:cNvSpPr>
              <a:spLocks noChangeShapeType="1"/>
            </p:cNvSpPr>
            <p:nvPr/>
          </p:nvSpPr>
          <p:spPr bwMode="auto">
            <a:xfrm>
              <a:off x="3897" y="2011"/>
              <a:ext cx="232" cy="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6921" name="Line 327"/>
            <p:cNvSpPr>
              <a:spLocks noChangeShapeType="1"/>
            </p:cNvSpPr>
            <p:nvPr/>
          </p:nvSpPr>
          <p:spPr bwMode="auto">
            <a:xfrm flipV="1">
              <a:off x="3793" y="2715"/>
              <a:ext cx="320" cy="1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419197" name="Group 381"/>
          <p:cNvGrpSpPr/>
          <p:nvPr/>
        </p:nvGrpSpPr>
        <p:grpSpPr bwMode="auto">
          <a:xfrm>
            <a:off x="6019800" y="1006475"/>
            <a:ext cx="4357688" cy="1981200"/>
            <a:chOff x="2380" y="634"/>
            <a:chExt cx="2745" cy="1248"/>
          </a:xfrm>
        </p:grpSpPr>
        <p:sp>
          <p:nvSpPr>
            <p:cNvPr id="36882" name="Text Box 366"/>
            <p:cNvSpPr txBox="1">
              <a:spLocks noChangeArrowheads="1"/>
            </p:cNvSpPr>
            <p:nvPr/>
          </p:nvSpPr>
          <p:spPr bwMode="auto">
            <a:xfrm>
              <a:off x="2457" y="815"/>
              <a:ext cx="2159" cy="64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9pPr>
            </a:lstStyle>
            <a:p>
              <a:pPr>
                <a:buClr>
                  <a:srgbClr val="000099"/>
                </a:buClr>
                <a:buSzPct val="75000"/>
                <a:buFont typeface="Wingdings" panose="05000000000000000000" charset="0"/>
                <a:buChar char="v"/>
                <a:defRPr/>
              </a:pPr>
              <a:r>
                <a:rPr lang="en-US" sz="2000" dirty="0">
                  <a:latin typeface="+mn-lt"/>
                  <a:ea typeface="+mn-ea"/>
                </a:rPr>
                <a:t> connects cells to wired tel. net.</a:t>
              </a:r>
            </a:p>
            <a:p>
              <a:pPr>
                <a:buClr>
                  <a:srgbClr val="000099"/>
                </a:buClr>
                <a:buSzPct val="75000"/>
                <a:buFont typeface="Wingdings" panose="05000000000000000000" charset="0"/>
                <a:buChar char="v"/>
                <a:defRPr/>
              </a:pPr>
              <a:r>
                <a:rPr lang="en-US" sz="2000" dirty="0">
                  <a:latin typeface="+mn-lt"/>
                  <a:ea typeface="+mn-ea"/>
                </a:rPr>
                <a:t> manages call setup (more later!)</a:t>
              </a:r>
            </a:p>
            <a:p>
              <a:pPr>
                <a:buClr>
                  <a:srgbClr val="000099"/>
                </a:buClr>
                <a:buSzPct val="75000"/>
                <a:buFont typeface="Wingdings" panose="05000000000000000000" charset="0"/>
                <a:buChar char="v"/>
                <a:defRPr/>
              </a:pPr>
              <a:r>
                <a:rPr lang="en-US" sz="2000" dirty="0">
                  <a:latin typeface="+mn-lt"/>
                  <a:ea typeface="+mn-ea"/>
                </a:rPr>
                <a:t> handles mobility (more later!)</a:t>
              </a:r>
            </a:p>
          </p:txBody>
        </p:sp>
        <p:sp>
          <p:nvSpPr>
            <p:cNvPr id="36883" name="Rectangle 368"/>
            <p:cNvSpPr>
              <a:spLocks noChangeArrowheads="1"/>
            </p:cNvSpPr>
            <p:nvPr/>
          </p:nvSpPr>
          <p:spPr bwMode="auto">
            <a:xfrm>
              <a:off x="2380" y="777"/>
              <a:ext cx="2745" cy="662"/>
            </a:xfrm>
            <a:prstGeom prst="rect">
              <a:avLst/>
            </a:prstGeom>
            <a:noFill/>
            <a:ln w="28575">
              <a:solidFill>
                <a:srgbClr val="C00000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latin typeface="+mn-lt"/>
                <a:ea typeface="+mn-ea"/>
              </a:endParaRPr>
            </a:p>
          </p:txBody>
        </p:sp>
        <p:grpSp>
          <p:nvGrpSpPr>
            <p:cNvPr id="87059" name="Group 371"/>
            <p:cNvGrpSpPr/>
            <p:nvPr/>
          </p:nvGrpSpPr>
          <p:grpSpPr bwMode="auto">
            <a:xfrm>
              <a:off x="2544" y="634"/>
              <a:ext cx="547" cy="291"/>
              <a:chOff x="442" y="3293"/>
              <a:chExt cx="547" cy="291"/>
            </a:xfrm>
          </p:grpSpPr>
          <p:sp>
            <p:nvSpPr>
              <p:cNvPr id="36886" name="Rectangle 370"/>
              <p:cNvSpPr>
                <a:spLocks noChangeArrowheads="1"/>
              </p:cNvSpPr>
              <p:nvPr/>
            </p:nvSpPr>
            <p:spPr bwMode="auto">
              <a:xfrm>
                <a:off x="442" y="3321"/>
                <a:ext cx="547" cy="22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sz="2000" dirty="0">
                  <a:latin typeface="+mn-lt"/>
                  <a:ea typeface="+mn-ea"/>
                </a:endParaRPr>
              </a:p>
            </p:txBody>
          </p:sp>
          <p:sp>
            <p:nvSpPr>
              <p:cNvPr id="36887" name="Text Box 369"/>
              <p:cNvSpPr txBox="1">
                <a:spLocks noChangeArrowheads="1"/>
              </p:cNvSpPr>
              <p:nvPr/>
            </p:nvSpPr>
            <p:spPr bwMode="auto">
              <a:xfrm>
                <a:off x="450" y="3293"/>
                <a:ext cx="470" cy="291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defRPr/>
                </a:pPr>
                <a:r>
                  <a:rPr lang="en-US" dirty="0">
                    <a:solidFill>
                      <a:srgbClr val="C00000"/>
                    </a:solidFill>
                    <a:latin typeface="+mn-lt"/>
                    <a:ea typeface="+mn-ea"/>
                  </a:rPr>
                  <a:t>MSC</a:t>
                </a:r>
              </a:p>
            </p:txBody>
          </p:sp>
        </p:grpSp>
        <p:sp>
          <p:nvSpPr>
            <p:cNvPr id="36885" name="Line 374"/>
            <p:cNvSpPr>
              <a:spLocks noChangeShapeType="1"/>
            </p:cNvSpPr>
            <p:nvPr/>
          </p:nvSpPr>
          <p:spPr bwMode="auto">
            <a:xfrm>
              <a:off x="3293" y="1450"/>
              <a:ext cx="278" cy="432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419199" name="Group 383"/>
          <p:cNvGrpSpPr/>
          <p:nvPr/>
        </p:nvGrpSpPr>
        <p:grpSpPr bwMode="auto">
          <a:xfrm>
            <a:off x="1798639" y="2071689"/>
            <a:ext cx="3100387" cy="4506911"/>
            <a:chOff x="173" y="1305"/>
            <a:chExt cx="1953" cy="2839"/>
          </a:xfrm>
        </p:grpSpPr>
        <p:sp>
          <p:nvSpPr>
            <p:cNvPr id="36876" name="Text Box 376"/>
            <p:cNvSpPr txBox="1">
              <a:spLocks noChangeArrowheads="1"/>
            </p:cNvSpPr>
            <p:nvPr/>
          </p:nvSpPr>
          <p:spPr bwMode="auto">
            <a:xfrm>
              <a:off x="234" y="1641"/>
              <a:ext cx="1662" cy="1803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9pPr>
            </a:lstStyle>
            <a:p>
              <a:pPr>
                <a:buClr>
                  <a:srgbClr val="000099"/>
                </a:buClr>
                <a:buSzPct val="75000"/>
                <a:buFont typeface="Wingdings" panose="05000000000000000000" charset="0"/>
                <a:buChar char="v"/>
                <a:defRPr/>
              </a:pPr>
              <a:r>
                <a:rPr lang="en-US" sz="2000" dirty="0">
                  <a:latin typeface="+mn-lt"/>
                  <a:ea typeface="+mn-ea"/>
                </a:rPr>
                <a:t> covers geographical region</a:t>
              </a:r>
            </a:p>
            <a:p>
              <a:pPr>
                <a:buClr>
                  <a:srgbClr val="000099"/>
                </a:buClr>
                <a:buSzPct val="75000"/>
                <a:buFont typeface="Wingdings" panose="05000000000000000000" charset="0"/>
                <a:buChar char="v"/>
                <a:defRPr/>
              </a:pPr>
              <a:r>
                <a:rPr lang="en-US" sz="2000" dirty="0">
                  <a:latin typeface="+mn-lt"/>
                  <a:ea typeface="+mn-ea"/>
                </a:rPr>
                <a:t> </a:t>
              </a:r>
              <a:r>
                <a:rPr lang="en-US" sz="2000" i="1" dirty="0">
                  <a:solidFill>
                    <a:srgbClr val="C00000"/>
                  </a:solidFill>
                  <a:latin typeface="+mn-lt"/>
                  <a:ea typeface="+mn-ea"/>
                </a:rPr>
                <a:t>base station</a:t>
              </a:r>
              <a:r>
                <a:rPr lang="en-US" sz="2000" dirty="0">
                  <a:solidFill>
                    <a:srgbClr val="C00000"/>
                  </a:solidFill>
                  <a:latin typeface="+mn-lt"/>
                  <a:ea typeface="+mn-ea"/>
                </a:rPr>
                <a:t> </a:t>
              </a:r>
              <a:r>
                <a:rPr lang="en-US" sz="2000" dirty="0">
                  <a:latin typeface="+mn-lt"/>
                  <a:ea typeface="+mn-ea"/>
                </a:rPr>
                <a:t>(BS) analogous to 802.11 AP</a:t>
              </a:r>
            </a:p>
            <a:p>
              <a:pPr>
                <a:buClr>
                  <a:srgbClr val="000099"/>
                </a:buClr>
                <a:buSzPct val="75000"/>
                <a:buFont typeface="Wingdings" panose="05000000000000000000" charset="0"/>
                <a:buChar char="v"/>
                <a:defRPr/>
              </a:pPr>
              <a:r>
                <a:rPr lang="en-US" sz="2000" dirty="0">
                  <a:solidFill>
                    <a:srgbClr val="C00000"/>
                  </a:solidFill>
                  <a:latin typeface="+mn-lt"/>
                  <a:ea typeface="+mn-ea"/>
                </a:rPr>
                <a:t> </a:t>
              </a:r>
              <a:r>
                <a:rPr lang="en-US" sz="2000" i="1" dirty="0">
                  <a:solidFill>
                    <a:srgbClr val="C00000"/>
                  </a:solidFill>
                  <a:latin typeface="+mn-lt"/>
                  <a:ea typeface="+mn-ea"/>
                </a:rPr>
                <a:t>mobile users</a:t>
              </a:r>
              <a:r>
                <a:rPr lang="en-US" sz="2000" dirty="0">
                  <a:solidFill>
                    <a:srgbClr val="C00000"/>
                  </a:solidFill>
                  <a:latin typeface="+mn-lt"/>
                  <a:ea typeface="+mn-ea"/>
                </a:rPr>
                <a:t> </a:t>
              </a:r>
              <a:r>
                <a:rPr lang="en-US" sz="2000" dirty="0">
                  <a:latin typeface="+mn-lt"/>
                  <a:ea typeface="+mn-ea"/>
                </a:rPr>
                <a:t>attach to network through BS</a:t>
              </a:r>
            </a:p>
            <a:p>
              <a:pPr>
                <a:buClr>
                  <a:srgbClr val="000099"/>
                </a:buClr>
                <a:buSzPct val="75000"/>
                <a:buFont typeface="Wingdings" panose="05000000000000000000" charset="0"/>
                <a:buChar char="v"/>
                <a:defRPr/>
              </a:pPr>
              <a:r>
                <a:rPr lang="en-US" sz="2000" dirty="0">
                  <a:latin typeface="+mn-lt"/>
                  <a:ea typeface="+mn-ea"/>
                </a:rPr>
                <a:t> </a:t>
              </a:r>
              <a:r>
                <a:rPr lang="en-US" sz="2000" i="1" dirty="0">
                  <a:solidFill>
                    <a:srgbClr val="C00000"/>
                  </a:solidFill>
                  <a:latin typeface="+mn-lt"/>
                  <a:ea typeface="+mn-ea"/>
                </a:rPr>
                <a:t>air-interface:</a:t>
              </a:r>
              <a:r>
                <a:rPr lang="en-US" sz="2000" dirty="0">
                  <a:solidFill>
                    <a:srgbClr val="C00000"/>
                  </a:solidFill>
                  <a:latin typeface="+mn-lt"/>
                  <a:ea typeface="+mn-ea"/>
                </a:rPr>
                <a:t> </a:t>
              </a:r>
              <a:r>
                <a:rPr lang="en-US" sz="2000" dirty="0">
                  <a:latin typeface="+mn-lt"/>
                  <a:ea typeface="+mn-ea"/>
                </a:rPr>
                <a:t>physical and link layer protocol between mobile and BS</a:t>
              </a:r>
            </a:p>
          </p:txBody>
        </p:sp>
        <p:sp>
          <p:nvSpPr>
            <p:cNvPr id="36877" name="Rectangle 377"/>
            <p:cNvSpPr>
              <a:spLocks noChangeArrowheads="1"/>
            </p:cNvSpPr>
            <p:nvPr/>
          </p:nvSpPr>
          <p:spPr bwMode="auto">
            <a:xfrm>
              <a:off x="173" y="1448"/>
              <a:ext cx="1727" cy="2696"/>
            </a:xfrm>
            <a:prstGeom prst="rect">
              <a:avLst/>
            </a:prstGeom>
            <a:noFill/>
            <a:ln w="28575">
              <a:solidFill>
                <a:srgbClr val="C00000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latin typeface="+mn-lt"/>
                <a:ea typeface="+mn-ea"/>
              </a:endParaRPr>
            </a:p>
          </p:txBody>
        </p:sp>
        <p:grpSp>
          <p:nvGrpSpPr>
            <p:cNvPr id="87053" name="Group 378"/>
            <p:cNvGrpSpPr/>
            <p:nvPr/>
          </p:nvGrpSpPr>
          <p:grpSpPr bwMode="auto">
            <a:xfrm>
              <a:off x="337" y="1305"/>
              <a:ext cx="547" cy="291"/>
              <a:chOff x="442" y="3293"/>
              <a:chExt cx="547" cy="291"/>
            </a:xfrm>
          </p:grpSpPr>
          <p:sp>
            <p:nvSpPr>
              <p:cNvPr id="36880" name="Rectangle 379"/>
              <p:cNvSpPr>
                <a:spLocks noChangeArrowheads="1"/>
              </p:cNvSpPr>
              <p:nvPr/>
            </p:nvSpPr>
            <p:spPr bwMode="auto">
              <a:xfrm>
                <a:off x="442" y="3321"/>
                <a:ext cx="547" cy="22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sz="2000" dirty="0">
                  <a:latin typeface="+mn-lt"/>
                  <a:ea typeface="+mn-ea"/>
                </a:endParaRPr>
              </a:p>
            </p:txBody>
          </p:sp>
          <p:sp>
            <p:nvSpPr>
              <p:cNvPr id="36881" name="Text Box 380"/>
              <p:cNvSpPr txBox="1">
                <a:spLocks noChangeArrowheads="1"/>
              </p:cNvSpPr>
              <p:nvPr/>
            </p:nvSpPr>
            <p:spPr bwMode="auto">
              <a:xfrm>
                <a:off x="450" y="3293"/>
                <a:ext cx="356" cy="291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defRPr/>
                </a:pPr>
                <a:r>
                  <a:rPr lang="en-US" dirty="0">
                    <a:solidFill>
                      <a:srgbClr val="C00000"/>
                    </a:solidFill>
                    <a:latin typeface="+mn-lt"/>
                    <a:ea typeface="+mn-ea"/>
                  </a:rPr>
                  <a:t>cell</a:t>
                </a:r>
              </a:p>
            </p:txBody>
          </p:sp>
        </p:grpSp>
        <p:sp>
          <p:nvSpPr>
            <p:cNvPr id="36879" name="Line 382"/>
            <p:cNvSpPr>
              <a:spLocks noChangeShapeType="1"/>
            </p:cNvSpPr>
            <p:nvPr/>
          </p:nvSpPr>
          <p:spPr bwMode="auto">
            <a:xfrm>
              <a:off x="1891" y="1622"/>
              <a:ext cx="235" cy="154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grpSp>
        <p:nvGrpSpPr>
          <p:cNvPr id="419202" name="Group 386"/>
          <p:cNvGrpSpPr/>
          <p:nvPr/>
        </p:nvGrpSpPr>
        <p:grpSpPr bwMode="auto">
          <a:xfrm>
            <a:off x="8091491" y="4556126"/>
            <a:ext cx="1482725" cy="1344613"/>
            <a:chOff x="4137" y="2870"/>
            <a:chExt cx="934" cy="847"/>
          </a:xfrm>
        </p:grpSpPr>
        <p:sp>
          <p:nvSpPr>
            <p:cNvPr id="36874" name="Text Box 384"/>
            <p:cNvSpPr txBox="1">
              <a:spLocks noChangeArrowheads="1"/>
            </p:cNvSpPr>
            <p:nvPr/>
          </p:nvSpPr>
          <p:spPr bwMode="auto">
            <a:xfrm>
              <a:off x="4137" y="3465"/>
              <a:ext cx="934" cy="252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9pPr>
            </a:lstStyle>
            <a:p>
              <a:pPr>
                <a:defRPr/>
              </a:pPr>
              <a:r>
                <a:rPr lang="en-US" sz="2000" dirty="0">
                  <a:solidFill>
                    <a:srgbClr val="C00000"/>
                  </a:solidFill>
                  <a:latin typeface="+mn-lt"/>
                  <a:ea typeface="+mn-ea"/>
                  <a:cs typeface="Arial" panose="020B0604020202020204" pitchFamily="34" charset="0"/>
                </a:rPr>
                <a:t>wired network</a:t>
              </a:r>
            </a:p>
          </p:txBody>
        </p:sp>
        <p:sp>
          <p:nvSpPr>
            <p:cNvPr id="36875" name="Line 385"/>
            <p:cNvSpPr>
              <a:spLocks noChangeShapeType="1"/>
            </p:cNvSpPr>
            <p:nvPr/>
          </p:nvSpPr>
          <p:spPr bwMode="auto">
            <a:xfrm flipV="1">
              <a:off x="4560" y="2870"/>
              <a:ext cx="384" cy="644"/>
            </a:xfrm>
            <a:prstGeom prst="line">
              <a:avLst/>
            </a:prstGeom>
            <a:noFill/>
            <a:ln w="28575">
              <a:solidFill>
                <a:srgbClr val="C00000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7" name="标题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Components of cellular network</a:t>
            </a:r>
            <a:endParaRPr lang="zh-CN" altLang="en-US" dirty="0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28441469-7FAB-45D9-B690-1D17E6A1AA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66</a:t>
            </a:fld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2" name="Rectangle 2"/>
          <p:cNvSpPr>
            <a:spLocks noGrp="1" noChangeArrowheads="1"/>
          </p:cNvSpPr>
          <p:nvPr>
            <p:ph type="title"/>
          </p:nvPr>
        </p:nvSpPr>
        <p:spPr>
          <a:xfrm>
            <a:off x="240000" y="360000"/>
            <a:ext cx="11520000" cy="890588"/>
          </a:xfrm>
        </p:spPr>
        <p:txBody>
          <a:bodyPr/>
          <a:lstStyle/>
          <a:p>
            <a:r>
              <a:rPr lang="en-US" dirty="0"/>
              <a:t>Cellular networks: the first hop</a:t>
            </a:r>
          </a:p>
        </p:txBody>
      </p:sp>
      <p:sp>
        <p:nvSpPr>
          <p:cNvPr id="3789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711200" y="1600200"/>
            <a:ext cx="5080000" cy="4648200"/>
          </a:xfrm>
        </p:spPr>
        <p:txBody>
          <a:bodyPr/>
          <a:lstStyle/>
          <a:p>
            <a:pPr marL="0" indent="0" algn="ctr">
              <a:buNone/>
            </a:pPr>
            <a:r>
              <a:rPr lang="en-US" dirty="0"/>
              <a:t>Two techniques for sharing mobile-to-BS radio spectrum</a:t>
            </a:r>
          </a:p>
          <a:p>
            <a:r>
              <a:rPr lang="en-US" dirty="0">
                <a:solidFill>
                  <a:srgbClr val="C00000"/>
                </a:solidFill>
              </a:rPr>
              <a:t>combined FDMA/TDMA</a:t>
            </a:r>
            <a:r>
              <a:rPr lang="en-US" dirty="0"/>
              <a:t>: divide spectrum in frequency channels, divide each channel into time slots</a:t>
            </a:r>
          </a:p>
          <a:p>
            <a:r>
              <a:rPr lang="en-US" dirty="0">
                <a:solidFill>
                  <a:srgbClr val="C00000"/>
                </a:solidFill>
              </a:rPr>
              <a:t>CDMA</a:t>
            </a:r>
            <a:r>
              <a:rPr lang="en-US" dirty="0"/>
              <a:t>: code division multiple access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F090D63C-33CE-4B42-9785-D710651750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74400" y="6510338"/>
            <a:ext cx="1117600" cy="347662"/>
          </a:xfrm>
        </p:spPr>
        <p:txBody>
          <a:bodyPr/>
          <a:lstStyle/>
          <a:p>
            <a:fld id="{B5976719-4C93-4032-AE44-9AF0CDE2F195}" type="slidenum">
              <a:rPr lang="en-US" altLang="zh-CN" smtClean="0"/>
              <a:pPr/>
              <a:t>67</a:t>
            </a:fld>
            <a:endParaRPr lang="en-US" altLang="zh-CN" dirty="0"/>
          </a:p>
        </p:txBody>
      </p:sp>
      <p:grpSp>
        <p:nvGrpSpPr>
          <p:cNvPr id="89093" name="Group 306"/>
          <p:cNvGrpSpPr/>
          <p:nvPr/>
        </p:nvGrpSpPr>
        <p:grpSpPr bwMode="auto">
          <a:xfrm>
            <a:off x="7529514" y="1484313"/>
            <a:ext cx="1849437" cy="1477962"/>
            <a:chOff x="3375" y="1055"/>
            <a:chExt cx="1165" cy="931"/>
          </a:xfrm>
        </p:grpSpPr>
        <p:sp>
          <p:nvSpPr>
            <p:cNvPr id="37938" name="AutoShape 5"/>
            <p:cNvSpPr>
              <a:spLocks noChangeArrowheads="1"/>
            </p:cNvSpPr>
            <p:nvPr/>
          </p:nvSpPr>
          <p:spPr bwMode="auto">
            <a:xfrm>
              <a:off x="3375" y="1055"/>
              <a:ext cx="1165" cy="931"/>
            </a:xfrm>
            <a:prstGeom prst="hexagon">
              <a:avLst>
                <a:gd name="adj" fmla="val 31284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89138" name="Group 105"/>
            <p:cNvGrpSpPr/>
            <p:nvPr/>
          </p:nvGrpSpPr>
          <p:grpSpPr bwMode="auto">
            <a:xfrm>
              <a:off x="3880" y="1159"/>
              <a:ext cx="268" cy="495"/>
              <a:chOff x="3796" y="1043"/>
              <a:chExt cx="865" cy="1237"/>
            </a:xfrm>
          </p:grpSpPr>
          <p:sp>
            <p:nvSpPr>
              <p:cNvPr id="37946" name="Line 106"/>
              <p:cNvSpPr>
                <a:spLocks noChangeShapeType="1"/>
              </p:cNvSpPr>
              <p:nvPr/>
            </p:nvSpPr>
            <p:spPr bwMode="auto">
              <a:xfrm flipH="1">
                <a:off x="3993" y="1480"/>
                <a:ext cx="236" cy="72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47" name="Line 107"/>
              <p:cNvSpPr>
                <a:spLocks noChangeShapeType="1"/>
              </p:cNvSpPr>
              <p:nvPr/>
            </p:nvSpPr>
            <p:spPr bwMode="auto">
              <a:xfrm>
                <a:off x="4228" y="1480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48" name="Line 108"/>
              <p:cNvSpPr>
                <a:spLocks noChangeShapeType="1"/>
              </p:cNvSpPr>
              <p:nvPr/>
            </p:nvSpPr>
            <p:spPr bwMode="auto">
              <a:xfrm>
                <a:off x="3993" y="2200"/>
                <a:ext cx="236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49" name="Line 109"/>
              <p:cNvSpPr>
                <a:spLocks noChangeShapeType="1"/>
              </p:cNvSpPr>
              <p:nvPr/>
            </p:nvSpPr>
            <p:spPr bwMode="auto">
              <a:xfrm flipH="1">
                <a:off x="4228" y="2200"/>
                <a:ext cx="236" cy="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50" name="Line 110"/>
              <p:cNvSpPr>
                <a:spLocks noChangeShapeType="1"/>
              </p:cNvSpPr>
              <p:nvPr/>
            </p:nvSpPr>
            <p:spPr bwMode="auto">
              <a:xfrm>
                <a:off x="4228" y="1498"/>
                <a:ext cx="0" cy="7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51" name="Line 111"/>
              <p:cNvSpPr>
                <a:spLocks noChangeShapeType="1"/>
              </p:cNvSpPr>
              <p:nvPr/>
            </p:nvSpPr>
            <p:spPr bwMode="auto">
              <a:xfrm flipV="1">
                <a:off x="3993" y="2128"/>
                <a:ext cx="236" cy="7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52" name="Line 112"/>
              <p:cNvSpPr>
                <a:spLocks noChangeShapeType="1"/>
              </p:cNvSpPr>
              <p:nvPr/>
            </p:nvSpPr>
            <p:spPr bwMode="auto">
              <a:xfrm flipH="1" flipV="1">
                <a:off x="4228" y="2128"/>
                <a:ext cx="236" cy="7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53" name="Line 113"/>
              <p:cNvSpPr>
                <a:spLocks noChangeShapeType="1"/>
              </p:cNvSpPr>
              <p:nvPr/>
            </p:nvSpPr>
            <p:spPr bwMode="auto">
              <a:xfrm>
                <a:off x="4093" y="1890"/>
                <a:ext cx="136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54" name="Line 114"/>
              <p:cNvSpPr>
                <a:spLocks noChangeShapeType="1"/>
              </p:cNvSpPr>
              <p:nvPr/>
            </p:nvSpPr>
            <p:spPr bwMode="auto">
              <a:xfrm flipV="1">
                <a:off x="4228" y="1890"/>
                <a:ext cx="142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55" name="Line 115"/>
              <p:cNvSpPr>
                <a:spLocks noChangeShapeType="1"/>
              </p:cNvSpPr>
              <p:nvPr/>
            </p:nvSpPr>
            <p:spPr bwMode="auto">
              <a:xfrm>
                <a:off x="4048" y="1995"/>
                <a:ext cx="174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56" name="Line 116"/>
              <p:cNvSpPr>
                <a:spLocks noChangeShapeType="1"/>
              </p:cNvSpPr>
              <p:nvPr/>
            </p:nvSpPr>
            <p:spPr bwMode="auto">
              <a:xfrm flipV="1">
                <a:off x="4228" y="2013"/>
                <a:ext cx="174" cy="7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57" name="Line 117"/>
              <p:cNvSpPr>
                <a:spLocks noChangeShapeType="1"/>
              </p:cNvSpPr>
              <p:nvPr/>
            </p:nvSpPr>
            <p:spPr bwMode="auto">
              <a:xfrm flipV="1">
                <a:off x="4228" y="1783"/>
                <a:ext cx="87" cy="2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58" name="Line 118"/>
              <p:cNvSpPr>
                <a:spLocks noChangeShapeType="1"/>
              </p:cNvSpPr>
              <p:nvPr/>
            </p:nvSpPr>
            <p:spPr bwMode="auto">
              <a:xfrm flipV="1">
                <a:off x="4228" y="1633"/>
                <a:ext cx="55" cy="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59" name="Line 119"/>
              <p:cNvSpPr>
                <a:spLocks noChangeShapeType="1"/>
              </p:cNvSpPr>
              <p:nvPr/>
            </p:nvSpPr>
            <p:spPr bwMode="auto">
              <a:xfrm>
                <a:off x="4125" y="1773"/>
                <a:ext cx="110" cy="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60" name="Line 120"/>
              <p:cNvSpPr>
                <a:spLocks noChangeShapeType="1"/>
              </p:cNvSpPr>
              <p:nvPr/>
            </p:nvSpPr>
            <p:spPr bwMode="auto">
              <a:xfrm>
                <a:off x="4174" y="1625"/>
                <a:ext cx="65" cy="4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grpSp>
            <p:nvGrpSpPr>
              <p:cNvPr id="89160" name="Group 121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37972" name="Line 122"/>
                <p:cNvSpPr>
                  <a:spLocks noChangeShapeType="1"/>
                </p:cNvSpPr>
                <p:nvPr/>
              </p:nvSpPr>
              <p:spPr bwMode="auto">
                <a:xfrm>
                  <a:off x="4230" y="1607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973" name="Line 12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5" y="1204"/>
                  <a:ext cx="192" cy="505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974" name="Line 124"/>
                <p:cNvSpPr>
                  <a:spLocks noChangeShapeType="1"/>
                </p:cNvSpPr>
                <p:nvPr/>
              </p:nvSpPr>
              <p:spPr bwMode="auto">
                <a:xfrm rot="6361956">
                  <a:off x="4603" y="1397"/>
                  <a:ext cx="192" cy="199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975" name="Line 12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8" y="1289"/>
                  <a:ext cx="187" cy="497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9161" name="Group 126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37968" name="Line 127"/>
                <p:cNvSpPr>
                  <a:spLocks noChangeShapeType="1"/>
                </p:cNvSpPr>
                <p:nvPr/>
              </p:nvSpPr>
              <p:spPr bwMode="auto">
                <a:xfrm>
                  <a:off x="4224" y="1611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969" name="Line 12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6" y="1216"/>
                  <a:ext cx="184" cy="501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970" name="Line 129"/>
                <p:cNvSpPr>
                  <a:spLocks noChangeShapeType="1"/>
                </p:cNvSpPr>
                <p:nvPr/>
              </p:nvSpPr>
              <p:spPr bwMode="auto">
                <a:xfrm rot="6361956">
                  <a:off x="4598" y="1398"/>
                  <a:ext cx="191" cy="204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971" name="Line 13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8" y="1296"/>
                  <a:ext cx="184" cy="501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89162" name="Group 131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37964" name="Line 132"/>
                <p:cNvSpPr>
                  <a:spLocks noChangeShapeType="1"/>
                </p:cNvSpPr>
                <p:nvPr/>
              </p:nvSpPr>
              <p:spPr bwMode="auto">
                <a:xfrm>
                  <a:off x="4223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965" name="Line 13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7" y="1204"/>
                  <a:ext cx="187" cy="505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966" name="Line 134"/>
                <p:cNvSpPr>
                  <a:spLocks noChangeShapeType="1"/>
                </p:cNvSpPr>
                <p:nvPr/>
              </p:nvSpPr>
              <p:spPr bwMode="auto">
                <a:xfrm rot="6361956">
                  <a:off x="4599" y="1396"/>
                  <a:ext cx="187" cy="199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37967" name="Line 13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1" y="1286"/>
                  <a:ext cx="187" cy="497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</p:grpSp>
        <p:pic>
          <p:nvPicPr>
            <p:cNvPr id="89139" name="Picture 244" descr="imgyjavg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9" y="1275"/>
              <a:ext cx="278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9140" name="Group 249"/>
            <p:cNvGrpSpPr/>
            <p:nvPr/>
          </p:nvGrpSpPr>
          <p:grpSpPr bwMode="auto">
            <a:xfrm>
              <a:off x="3755" y="1749"/>
              <a:ext cx="524" cy="114"/>
              <a:chOff x="3072" y="739"/>
              <a:chExt cx="652" cy="146"/>
            </a:xfrm>
          </p:grpSpPr>
          <p:pic>
            <p:nvPicPr>
              <p:cNvPr id="89142" name="Picture 250" descr="lgv_fqmg[1]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3237" y="739"/>
                <a:ext cx="487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7944" name="Line 251"/>
              <p:cNvSpPr>
                <a:spLocks noChangeShapeType="1"/>
              </p:cNvSpPr>
              <p:nvPr/>
            </p:nvSpPr>
            <p:spPr bwMode="auto">
              <a:xfrm flipH="1">
                <a:off x="3104" y="784"/>
                <a:ext cx="8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45" name="Line 252"/>
              <p:cNvSpPr>
                <a:spLocks noChangeShapeType="1"/>
              </p:cNvSpPr>
              <p:nvPr/>
            </p:nvSpPr>
            <p:spPr bwMode="auto">
              <a:xfrm flipH="1">
                <a:off x="3072" y="759"/>
                <a:ext cx="14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pic>
          <p:nvPicPr>
            <p:cNvPr id="89141" name="Picture 260" descr="imgyjavg[1]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84" y="1553"/>
              <a:ext cx="278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9094" name="Group 307"/>
          <p:cNvGrpSpPr/>
          <p:nvPr/>
        </p:nvGrpSpPr>
        <p:grpSpPr bwMode="auto">
          <a:xfrm>
            <a:off x="6126637" y="3263171"/>
            <a:ext cx="4343401" cy="2409825"/>
            <a:chOff x="2721" y="2142"/>
            <a:chExt cx="2736" cy="1518"/>
          </a:xfrm>
        </p:grpSpPr>
        <p:grpSp>
          <p:nvGrpSpPr>
            <p:cNvPr id="89096" name="Group 295"/>
            <p:cNvGrpSpPr/>
            <p:nvPr/>
          </p:nvGrpSpPr>
          <p:grpSpPr bwMode="auto">
            <a:xfrm>
              <a:off x="3444" y="2506"/>
              <a:ext cx="2013" cy="1150"/>
              <a:chOff x="3444" y="2506"/>
              <a:chExt cx="2013" cy="1150"/>
            </a:xfrm>
          </p:grpSpPr>
          <p:sp>
            <p:nvSpPr>
              <p:cNvPr id="37933" name="Rectangle 261"/>
              <p:cNvSpPr>
                <a:spLocks noChangeArrowheads="1"/>
              </p:cNvSpPr>
              <p:nvPr/>
            </p:nvSpPr>
            <p:spPr bwMode="auto">
              <a:xfrm>
                <a:off x="3446" y="2506"/>
                <a:ext cx="2002" cy="18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34" name="Rectangle 262"/>
              <p:cNvSpPr>
                <a:spLocks noChangeArrowheads="1"/>
              </p:cNvSpPr>
              <p:nvPr/>
            </p:nvSpPr>
            <p:spPr bwMode="auto">
              <a:xfrm>
                <a:off x="3447" y="2742"/>
                <a:ext cx="2010" cy="18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35" name="Rectangle 263"/>
              <p:cNvSpPr>
                <a:spLocks noChangeArrowheads="1"/>
              </p:cNvSpPr>
              <p:nvPr/>
            </p:nvSpPr>
            <p:spPr bwMode="auto">
              <a:xfrm>
                <a:off x="3444" y="2982"/>
                <a:ext cx="2010" cy="18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36" name="Rectangle 264"/>
              <p:cNvSpPr>
                <a:spLocks noChangeArrowheads="1"/>
              </p:cNvSpPr>
              <p:nvPr/>
            </p:nvSpPr>
            <p:spPr bwMode="auto">
              <a:xfrm>
                <a:off x="3445" y="3230"/>
                <a:ext cx="2010" cy="18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7937" name="Rectangle 265"/>
              <p:cNvSpPr>
                <a:spLocks noChangeArrowheads="1"/>
              </p:cNvSpPr>
              <p:nvPr/>
            </p:nvSpPr>
            <p:spPr bwMode="auto">
              <a:xfrm>
                <a:off x="3446" y="3474"/>
                <a:ext cx="1998" cy="18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sp>
          <p:nvSpPr>
            <p:cNvPr id="37898" name="Line 268"/>
            <p:cNvSpPr>
              <a:spLocks noChangeShapeType="1"/>
            </p:cNvSpPr>
            <p:nvPr/>
          </p:nvSpPr>
          <p:spPr bwMode="auto">
            <a:xfrm>
              <a:off x="3520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899" name="Line 269"/>
            <p:cNvSpPr>
              <a:spLocks noChangeShapeType="1"/>
            </p:cNvSpPr>
            <p:nvPr/>
          </p:nvSpPr>
          <p:spPr bwMode="auto">
            <a:xfrm>
              <a:off x="3592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00" name="Line 270"/>
            <p:cNvSpPr>
              <a:spLocks noChangeShapeType="1"/>
            </p:cNvSpPr>
            <p:nvPr/>
          </p:nvSpPr>
          <p:spPr bwMode="auto">
            <a:xfrm>
              <a:off x="3664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01" name="Line 271"/>
            <p:cNvSpPr>
              <a:spLocks noChangeShapeType="1"/>
            </p:cNvSpPr>
            <p:nvPr/>
          </p:nvSpPr>
          <p:spPr bwMode="auto">
            <a:xfrm>
              <a:off x="3736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02" name="Line 272"/>
            <p:cNvSpPr>
              <a:spLocks noChangeShapeType="1"/>
            </p:cNvSpPr>
            <p:nvPr/>
          </p:nvSpPr>
          <p:spPr bwMode="auto">
            <a:xfrm>
              <a:off x="3808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03" name="Line 273"/>
            <p:cNvSpPr>
              <a:spLocks noChangeShapeType="1"/>
            </p:cNvSpPr>
            <p:nvPr/>
          </p:nvSpPr>
          <p:spPr bwMode="auto">
            <a:xfrm>
              <a:off x="3880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04" name="Line 274"/>
            <p:cNvSpPr>
              <a:spLocks noChangeShapeType="1"/>
            </p:cNvSpPr>
            <p:nvPr/>
          </p:nvSpPr>
          <p:spPr bwMode="auto">
            <a:xfrm>
              <a:off x="3952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05" name="Line 275"/>
            <p:cNvSpPr>
              <a:spLocks noChangeShapeType="1"/>
            </p:cNvSpPr>
            <p:nvPr/>
          </p:nvSpPr>
          <p:spPr bwMode="auto">
            <a:xfrm>
              <a:off x="4024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06" name="Line 276"/>
            <p:cNvSpPr>
              <a:spLocks noChangeShapeType="1"/>
            </p:cNvSpPr>
            <p:nvPr/>
          </p:nvSpPr>
          <p:spPr bwMode="auto">
            <a:xfrm>
              <a:off x="4096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07" name="Line 277"/>
            <p:cNvSpPr>
              <a:spLocks noChangeShapeType="1"/>
            </p:cNvSpPr>
            <p:nvPr/>
          </p:nvSpPr>
          <p:spPr bwMode="auto">
            <a:xfrm>
              <a:off x="4168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08" name="Line 278"/>
            <p:cNvSpPr>
              <a:spLocks noChangeShapeType="1"/>
            </p:cNvSpPr>
            <p:nvPr/>
          </p:nvSpPr>
          <p:spPr bwMode="auto">
            <a:xfrm>
              <a:off x="4240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09" name="Line 279"/>
            <p:cNvSpPr>
              <a:spLocks noChangeShapeType="1"/>
            </p:cNvSpPr>
            <p:nvPr/>
          </p:nvSpPr>
          <p:spPr bwMode="auto">
            <a:xfrm>
              <a:off x="4312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10" name="Line 280"/>
            <p:cNvSpPr>
              <a:spLocks noChangeShapeType="1"/>
            </p:cNvSpPr>
            <p:nvPr/>
          </p:nvSpPr>
          <p:spPr bwMode="auto">
            <a:xfrm>
              <a:off x="4384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11" name="Line 281"/>
            <p:cNvSpPr>
              <a:spLocks noChangeShapeType="1"/>
            </p:cNvSpPr>
            <p:nvPr/>
          </p:nvSpPr>
          <p:spPr bwMode="auto">
            <a:xfrm>
              <a:off x="4456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12" name="Line 282"/>
            <p:cNvSpPr>
              <a:spLocks noChangeShapeType="1"/>
            </p:cNvSpPr>
            <p:nvPr/>
          </p:nvSpPr>
          <p:spPr bwMode="auto">
            <a:xfrm>
              <a:off x="4528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13" name="Line 283"/>
            <p:cNvSpPr>
              <a:spLocks noChangeShapeType="1"/>
            </p:cNvSpPr>
            <p:nvPr/>
          </p:nvSpPr>
          <p:spPr bwMode="auto">
            <a:xfrm>
              <a:off x="4600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14" name="Line 284"/>
            <p:cNvSpPr>
              <a:spLocks noChangeShapeType="1"/>
            </p:cNvSpPr>
            <p:nvPr/>
          </p:nvSpPr>
          <p:spPr bwMode="auto">
            <a:xfrm>
              <a:off x="4672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15" name="Line 285"/>
            <p:cNvSpPr>
              <a:spLocks noChangeShapeType="1"/>
            </p:cNvSpPr>
            <p:nvPr/>
          </p:nvSpPr>
          <p:spPr bwMode="auto">
            <a:xfrm>
              <a:off x="4744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16" name="Line 286"/>
            <p:cNvSpPr>
              <a:spLocks noChangeShapeType="1"/>
            </p:cNvSpPr>
            <p:nvPr/>
          </p:nvSpPr>
          <p:spPr bwMode="auto">
            <a:xfrm>
              <a:off x="4816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17" name="Line 287"/>
            <p:cNvSpPr>
              <a:spLocks noChangeShapeType="1"/>
            </p:cNvSpPr>
            <p:nvPr/>
          </p:nvSpPr>
          <p:spPr bwMode="auto">
            <a:xfrm>
              <a:off x="4888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18" name="Line 288"/>
            <p:cNvSpPr>
              <a:spLocks noChangeShapeType="1"/>
            </p:cNvSpPr>
            <p:nvPr/>
          </p:nvSpPr>
          <p:spPr bwMode="auto">
            <a:xfrm>
              <a:off x="4960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19" name="Line 289"/>
            <p:cNvSpPr>
              <a:spLocks noChangeShapeType="1"/>
            </p:cNvSpPr>
            <p:nvPr/>
          </p:nvSpPr>
          <p:spPr bwMode="auto">
            <a:xfrm>
              <a:off x="5032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20" name="Line 290"/>
            <p:cNvSpPr>
              <a:spLocks noChangeShapeType="1"/>
            </p:cNvSpPr>
            <p:nvPr/>
          </p:nvSpPr>
          <p:spPr bwMode="auto">
            <a:xfrm>
              <a:off x="5104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21" name="Line 291"/>
            <p:cNvSpPr>
              <a:spLocks noChangeShapeType="1"/>
            </p:cNvSpPr>
            <p:nvPr/>
          </p:nvSpPr>
          <p:spPr bwMode="auto">
            <a:xfrm>
              <a:off x="5176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22" name="Line 292"/>
            <p:cNvSpPr>
              <a:spLocks noChangeShapeType="1"/>
            </p:cNvSpPr>
            <p:nvPr/>
          </p:nvSpPr>
          <p:spPr bwMode="auto">
            <a:xfrm>
              <a:off x="5248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23" name="Line 293"/>
            <p:cNvSpPr>
              <a:spLocks noChangeShapeType="1"/>
            </p:cNvSpPr>
            <p:nvPr/>
          </p:nvSpPr>
          <p:spPr bwMode="auto">
            <a:xfrm>
              <a:off x="5320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24" name="Line 294"/>
            <p:cNvSpPr>
              <a:spLocks noChangeShapeType="1"/>
            </p:cNvSpPr>
            <p:nvPr/>
          </p:nvSpPr>
          <p:spPr bwMode="auto">
            <a:xfrm>
              <a:off x="5392" y="2504"/>
              <a:ext cx="0" cy="1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25" name="Rectangle 298"/>
            <p:cNvSpPr>
              <a:spLocks noChangeArrowheads="1"/>
            </p:cNvSpPr>
            <p:nvPr/>
          </p:nvSpPr>
          <p:spPr bwMode="auto">
            <a:xfrm>
              <a:off x="3444" y="2692"/>
              <a:ext cx="2008" cy="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26" name="Rectangle 299"/>
            <p:cNvSpPr>
              <a:spLocks noChangeArrowheads="1"/>
            </p:cNvSpPr>
            <p:nvPr/>
          </p:nvSpPr>
          <p:spPr bwMode="auto">
            <a:xfrm>
              <a:off x="3440" y="2932"/>
              <a:ext cx="2008" cy="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27" name="Rectangle 300"/>
            <p:cNvSpPr>
              <a:spLocks noChangeArrowheads="1"/>
            </p:cNvSpPr>
            <p:nvPr/>
          </p:nvSpPr>
          <p:spPr bwMode="auto">
            <a:xfrm>
              <a:off x="3436" y="3176"/>
              <a:ext cx="2008" cy="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28" name="Rectangle 301"/>
            <p:cNvSpPr>
              <a:spLocks noChangeArrowheads="1"/>
            </p:cNvSpPr>
            <p:nvPr/>
          </p:nvSpPr>
          <p:spPr bwMode="auto">
            <a:xfrm>
              <a:off x="3432" y="3420"/>
              <a:ext cx="2008" cy="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29" name="AutoShape 302"/>
            <p:cNvSpPr/>
            <p:nvPr/>
          </p:nvSpPr>
          <p:spPr bwMode="auto">
            <a:xfrm>
              <a:off x="3316" y="2508"/>
              <a:ext cx="96" cy="1144"/>
            </a:xfrm>
            <a:prstGeom prst="leftBrace">
              <a:avLst>
                <a:gd name="adj1" fmla="val 99306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30" name="AutoShape 303"/>
            <p:cNvSpPr/>
            <p:nvPr/>
          </p:nvSpPr>
          <p:spPr bwMode="auto">
            <a:xfrm rot="5400000">
              <a:off x="4386" y="1410"/>
              <a:ext cx="96" cy="1988"/>
            </a:xfrm>
            <a:prstGeom prst="leftBrace">
              <a:avLst>
                <a:gd name="adj1" fmla="val 172569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7931" name="Text Box 304"/>
            <p:cNvSpPr txBox="1">
              <a:spLocks noChangeArrowheads="1"/>
            </p:cNvSpPr>
            <p:nvPr/>
          </p:nvSpPr>
          <p:spPr bwMode="auto">
            <a:xfrm>
              <a:off x="2721" y="3080"/>
              <a:ext cx="581" cy="36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9pPr>
            </a:lstStyle>
            <a:p>
              <a:pPr algn="ctr">
                <a:defRPr/>
              </a:pPr>
              <a:r>
                <a:rPr lang="en-US" sz="1600" dirty="0">
                  <a:latin typeface="+mn-lt"/>
                  <a:ea typeface="+mn-ea"/>
                  <a:cs typeface="Arial" panose="020B0604020202020204" pitchFamily="34" charset="0"/>
                </a:rPr>
                <a:t>frequency</a:t>
              </a:r>
            </a:p>
            <a:p>
              <a:pPr algn="ctr">
                <a:defRPr/>
              </a:pPr>
              <a:r>
                <a:rPr lang="en-US" sz="1600" dirty="0">
                  <a:latin typeface="+mn-lt"/>
                  <a:ea typeface="+mn-ea"/>
                  <a:cs typeface="Arial" panose="020B0604020202020204" pitchFamily="34" charset="0"/>
                </a:rPr>
                <a:t>bands</a:t>
              </a:r>
            </a:p>
          </p:txBody>
        </p:sp>
        <p:sp>
          <p:nvSpPr>
            <p:cNvPr id="37932" name="Text Box 305"/>
            <p:cNvSpPr txBox="1">
              <a:spLocks noChangeArrowheads="1"/>
            </p:cNvSpPr>
            <p:nvPr/>
          </p:nvSpPr>
          <p:spPr bwMode="auto">
            <a:xfrm>
              <a:off x="4144" y="2142"/>
              <a:ext cx="563" cy="213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9pPr>
            </a:lstStyle>
            <a:p>
              <a:pPr algn="ctr">
                <a:defRPr/>
              </a:pPr>
              <a:r>
                <a:rPr lang="en-US" sz="1600" dirty="0">
                  <a:latin typeface="+mn-lt"/>
                  <a:ea typeface="+mn-ea"/>
                  <a:cs typeface="Arial" panose="020B0604020202020204" pitchFamily="34" charset="0"/>
                </a:rPr>
                <a:t>time slots</a:t>
              </a:r>
            </a:p>
          </p:txBody>
        </p:sp>
      </p:grp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6" name="AutoShape 2"/>
          <p:cNvSpPr>
            <a:spLocks noChangeArrowheads="1"/>
          </p:cNvSpPr>
          <p:nvPr/>
        </p:nvSpPr>
        <p:spPr bwMode="auto">
          <a:xfrm>
            <a:off x="3790951" y="2952750"/>
            <a:ext cx="798513" cy="598488"/>
          </a:xfrm>
          <a:prstGeom prst="hexagon">
            <a:avLst>
              <a:gd name="adj" fmla="val 27648"/>
              <a:gd name="vf" fmla="val 115470"/>
            </a:avLst>
          </a:prstGeom>
          <a:solidFill>
            <a:srgbClr val="DDDDDD"/>
          </a:solidFill>
          <a:ln w="9525">
            <a:solidFill>
              <a:schemeClr val="bg2"/>
            </a:solidFill>
            <a:miter lim="800000"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17" name="AutoShape 3"/>
          <p:cNvSpPr>
            <a:spLocks noChangeArrowheads="1"/>
          </p:cNvSpPr>
          <p:nvPr/>
        </p:nvSpPr>
        <p:spPr bwMode="auto">
          <a:xfrm>
            <a:off x="3806826" y="3546475"/>
            <a:ext cx="798513" cy="598488"/>
          </a:xfrm>
          <a:prstGeom prst="hexagon">
            <a:avLst>
              <a:gd name="adj" fmla="val 27648"/>
              <a:gd name="vf" fmla="val 115470"/>
            </a:avLst>
          </a:prstGeom>
          <a:solidFill>
            <a:srgbClr val="DDDDDD"/>
          </a:solidFill>
          <a:ln w="9525">
            <a:solidFill>
              <a:schemeClr val="bg2"/>
            </a:solidFill>
            <a:miter lim="800000"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18" name="AutoShape 4"/>
          <p:cNvSpPr>
            <a:spLocks noChangeArrowheads="1"/>
          </p:cNvSpPr>
          <p:nvPr/>
        </p:nvSpPr>
        <p:spPr bwMode="auto">
          <a:xfrm>
            <a:off x="3155951" y="3281364"/>
            <a:ext cx="798513" cy="598487"/>
          </a:xfrm>
          <a:prstGeom prst="hexagon">
            <a:avLst>
              <a:gd name="adj" fmla="val 27648"/>
              <a:gd name="vf" fmla="val 115470"/>
            </a:avLst>
          </a:prstGeom>
          <a:solidFill>
            <a:srgbClr val="DDDDDD"/>
          </a:solidFill>
          <a:ln w="9525">
            <a:solidFill>
              <a:schemeClr val="bg2"/>
            </a:solidFill>
            <a:miter lim="800000"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19" name="AutoShape 5"/>
          <p:cNvSpPr>
            <a:spLocks noChangeArrowheads="1"/>
          </p:cNvSpPr>
          <p:nvPr/>
        </p:nvSpPr>
        <p:spPr bwMode="auto">
          <a:xfrm>
            <a:off x="3119438" y="2212975"/>
            <a:ext cx="798512" cy="598488"/>
          </a:xfrm>
          <a:prstGeom prst="hexagon">
            <a:avLst>
              <a:gd name="adj" fmla="val 27648"/>
              <a:gd name="vf" fmla="val 115470"/>
            </a:avLst>
          </a:prstGeom>
          <a:solidFill>
            <a:srgbClr val="DDDDDD"/>
          </a:solidFill>
          <a:ln w="9525">
            <a:solidFill>
              <a:schemeClr val="bg2"/>
            </a:solidFill>
            <a:miter lim="800000"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20" name="AutoShape 6"/>
          <p:cNvSpPr>
            <a:spLocks noChangeArrowheads="1"/>
          </p:cNvSpPr>
          <p:nvPr/>
        </p:nvSpPr>
        <p:spPr bwMode="auto">
          <a:xfrm>
            <a:off x="3733801" y="1936750"/>
            <a:ext cx="798513" cy="598488"/>
          </a:xfrm>
          <a:prstGeom prst="hexagon">
            <a:avLst>
              <a:gd name="adj" fmla="val 27648"/>
              <a:gd name="vf" fmla="val 115470"/>
            </a:avLst>
          </a:prstGeom>
          <a:solidFill>
            <a:srgbClr val="DDDDDD"/>
          </a:solidFill>
          <a:ln w="9525">
            <a:solidFill>
              <a:schemeClr val="bg2"/>
            </a:solidFill>
            <a:miter lim="800000"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21" name="AutoShape 7"/>
          <p:cNvSpPr>
            <a:spLocks noChangeArrowheads="1"/>
          </p:cNvSpPr>
          <p:nvPr/>
        </p:nvSpPr>
        <p:spPr bwMode="auto">
          <a:xfrm>
            <a:off x="3105151" y="1603375"/>
            <a:ext cx="798513" cy="598488"/>
          </a:xfrm>
          <a:prstGeom prst="hexagon">
            <a:avLst>
              <a:gd name="adj" fmla="val 27648"/>
              <a:gd name="vf" fmla="val 115470"/>
            </a:avLst>
          </a:prstGeom>
          <a:solidFill>
            <a:srgbClr val="DDDDDD"/>
          </a:solidFill>
          <a:ln w="9525">
            <a:solidFill>
              <a:schemeClr val="bg2"/>
            </a:solidFill>
            <a:miter lim="800000"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91145" name="Group 9"/>
          <p:cNvGrpSpPr/>
          <p:nvPr/>
        </p:nvGrpSpPr>
        <p:grpSpPr bwMode="auto">
          <a:xfrm>
            <a:off x="4049714" y="2976564"/>
            <a:ext cx="242887" cy="485775"/>
            <a:chOff x="3796" y="1043"/>
            <a:chExt cx="865" cy="1237"/>
          </a:xfrm>
        </p:grpSpPr>
        <p:sp>
          <p:nvSpPr>
            <p:cNvPr id="39212" name="Line 10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13" name="Line 11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14" name="Line 12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15" name="Line 13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16" name="Line 14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17" name="Line 15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18" name="Line 16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19" name="Line 17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20" name="Line 18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21" name="Line 19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22" name="Line 20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23" name="Line 21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24" name="Line 22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25" name="Line 23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226" name="Line 24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450" name="Group 25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39238" name="Line 26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39" name="Line 27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40" name="Line 28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41" name="Line 29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451" name="Group 30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39234" name="Line 31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35" name="Line 32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36" name="Line 33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37" name="Line 34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452" name="Group 35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39230" name="Line 36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31" name="Line 37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32" name="Line 38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33" name="Line 39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91146" name="Group 40"/>
          <p:cNvGrpSpPr/>
          <p:nvPr/>
        </p:nvGrpSpPr>
        <p:grpSpPr bwMode="auto">
          <a:xfrm>
            <a:off x="4041775" y="3589339"/>
            <a:ext cx="242888" cy="485775"/>
            <a:chOff x="3796" y="1043"/>
            <a:chExt cx="865" cy="1237"/>
          </a:xfrm>
        </p:grpSpPr>
        <p:sp>
          <p:nvSpPr>
            <p:cNvPr id="39182" name="Line 41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83" name="Line 42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84" name="Line 43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85" name="Line 44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86" name="Line 45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87" name="Line 46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88" name="Line 47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89" name="Line 48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90" name="Line 49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91" name="Line 50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92" name="Line 51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93" name="Line 52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94" name="Line 53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95" name="Line 54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96" name="Line 55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420" name="Group 56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39208" name="Line 57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09" name="Line 58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10" name="Line 59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11" name="Line 60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421" name="Group 61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39204" name="Line 62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05" name="Line 63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06" name="Line 64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07" name="Line 65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422" name="Group 66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39200" name="Line 67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01" name="Line 68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02" name="Line 69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203" name="Line 70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91147" name="Group 71"/>
          <p:cNvGrpSpPr/>
          <p:nvPr/>
        </p:nvGrpSpPr>
        <p:grpSpPr bwMode="auto">
          <a:xfrm>
            <a:off x="3425825" y="1522414"/>
            <a:ext cx="242888" cy="485775"/>
            <a:chOff x="3796" y="1043"/>
            <a:chExt cx="865" cy="1237"/>
          </a:xfrm>
        </p:grpSpPr>
        <p:sp>
          <p:nvSpPr>
            <p:cNvPr id="39152" name="Line 72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53" name="Line 73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54" name="Line 74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55" name="Line 75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56" name="Line 76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57" name="Line 77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58" name="Line 78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59" name="Line 79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60" name="Line 80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61" name="Line 81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62" name="Line 82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63" name="Line 83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64" name="Line 84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65" name="Line 85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66" name="Line 86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390" name="Group 87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39178" name="Line 88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79" name="Line 89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80" name="Line 90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81" name="Line 91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391" name="Group 92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39174" name="Line 93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75" name="Line 94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76" name="Line 95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77" name="Line 96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392" name="Group 97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39170" name="Line 98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71" name="Line 99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72" name="Line 100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73" name="Line 101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91148" name="Group 102"/>
          <p:cNvGrpSpPr/>
          <p:nvPr/>
        </p:nvGrpSpPr>
        <p:grpSpPr bwMode="auto">
          <a:xfrm>
            <a:off x="3981450" y="2000251"/>
            <a:ext cx="242888" cy="485775"/>
            <a:chOff x="3796" y="1043"/>
            <a:chExt cx="865" cy="1237"/>
          </a:xfrm>
        </p:grpSpPr>
        <p:sp>
          <p:nvSpPr>
            <p:cNvPr id="39122" name="Line 103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23" name="Line 104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24" name="Line 105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25" name="Line 106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26" name="Line 107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27" name="Line 108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28" name="Line 109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29" name="Line 110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30" name="Line 111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31" name="Line 112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32" name="Line 113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33" name="Line 114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34" name="Line 115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35" name="Line 116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36" name="Line 117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360" name="Group 118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39148" name="Line 119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49" name="Line 120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50" name="Line 121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51" name="Line 122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361" name="Group 123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39144" name="Line 124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45" name="Line 125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46" name="Line 126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47" name="Line 127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362" name="Group 128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39140" name="Line 129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41" name="Line 130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42" name="Line 131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43" name="Line 132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91149" name="Group 133"/>
          <p:cNvGrpSpPr/>
          <p:nvPr/>
        </p:nvGrpSpPr>
        <p:grpSpPr bwMode="auto">
          <a:xfrm>
            <a:off x="3446464" y="3348039"/>
            <a:ext cx="242887" cy="485775"/>
            <a:chOff x="3796" y="1043"/>
            <a:chExt cx="865" cy="1237"/>
          </a:xfrm>
        </p:grpSpPr>
        <p:sp>
          <p:nvSpPr>
            <p:cNvPr id="39092" name="Line 134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93" name="Line 135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94" name="Line 136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95" name="Line 137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96" name="Line 138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97" name="Line 139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98" name="Line 140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99" name="Line 141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00" name="Line 142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01" name="Line 143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02" name="Line 144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03" name="Line 145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04" name="Line 146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05" name="Line 147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106" name="Line 148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330" name="Group 149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39118" name="Line 150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19" name="Line 151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20" name="Line 152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21" name="Line 15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331" name="Group 154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39114" name="Line 155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15" name="Line 156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16" name="Line 157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17" name="Line 158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332" name="Group 159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39110" name="Line 160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11" name="Line 161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12" name="Line 162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113" name="Line 16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91150" name="Group 164"/>
          <p:cNvGrpSpPr/>
          <p:nvPr/>
        </p:nvGrpSpPr>
        <p:grpSpPr bwMode="auto">
          <a:xfrm>
            <a:off x="3389314" y="2311401"/>
            <a:ext cx="242887" cy="485775"/>
            <a:chOff x="3796" y="1043"/>
            <a:chExt cx="865" cy="1237"/>
          </a:xfrm>
        </p:grpSpPr>
        <p:sp>
          <p:nvSpPr>
            <p:cNvPr id="39062" name="Line 165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63" name="Line 166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64" name="Line 167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65" name="Line 168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66" name="Line 169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67" name="Line 170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68" name="Line 171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69" name="Line 172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70" name="Line 173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71" name="Line 174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72" name="Line 175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73" name="Line 176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74" name="Line 177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75" name="Line 178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76" name="Line 179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300" name="Group 180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39088" name="Line 181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89" name="Line 182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90" name="Line 183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91" name="Line 184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301" name="Group 185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39084" name="Line 186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85" name="Line 187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86" name="Line 188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87" name="Line 189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302" name="Group 190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39080" name="Line 191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81" name="Line 192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82" name="Line 193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83" name="Line 194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38928" name="Line 195"/>
          <p:cNvSpPr>
            <a:spLocks noChangeShapeType="1"/>
          </p:cNvSpPr>
          <p:nvPr/>
        </p:nvSpPr>
        <p:spPr bwMode="auto">
          <a:xfrm flipV="1">
            <a:off x="4179889" y="3714750"/>
            <a:ext cx="1044575" cy="279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29" name="Line 196"/>
          <p:cNvSpPr>
            <a:spLocks noChangeShapeType="1"/>
          </p:cNvSpPr>
          <p:nvPr/>
        </p:nvSpPr>
        <p:spPr bwMode="auto">
          <a:xfrm flipV="1">
            <a:off x="3587751" y="3703638"/>
            <a:ext cx="16160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30" name="Line 197"/>
          <p:cNvSpPr>
            <a:spLocks noChangeShapeType="1"/>
          </p:cNvSpPr>
          <p:nvPr/>
        </p:nvSpPr>
        <p:spPr bwMode="auto">
          <a:xfrm flipV="1">
            <a:off x="3536950" y="2292350"/>
            <a:ext cx="1695450" cy="4143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31" name="Line 198"/>
          <p:cNvSpPr>
            <a:spLocks noChangeShapeType="1"/>
          </p:cNvSpPr>
          <p:nvPr/>
        </p:nvSpPr>
        <p:spPr bwMode="auto">
          <a:xfrm flipV="1">
            <a:off x="4098926" y="2284413"/>
            <a:ext cx="11096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32" name="Line 199"/>
          <p:cNvSpPr>
            <a:spLocks noChangeShapeType="1"/>
          </p:cNvSpPr>
          <p:nvPr/>
        </p:nvSpPr>
        <p:spPr bwMode="auto">
          <a:xfrm>
            <a:off x="3606801" y="1911350"/>
            <a:ext cx="1624013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91156" name="Group 200"/>
          <p:cNvGrpSpPr/>
          <p:nvPr/>
        </p:nvGrpSpPr>
        <p:grpSpPr bwMode="auto">
          <a:xfrm>
            <a:off x="5200651" y="1998663"/>
            <a:ext cx="550863" cy="411162"/>
            <a:chOff x="611" y="3693"/>
            <a:chExt cx="449" cy="287"/>
          </a:xfrm>
          <a:solidFill>
            <a:schemeClr val="accent5"/>
          </a:solidFill>
        </p:grpSpPr>
        <p:sp>
          <p:nvSpPr>
            <p:cNvPr id="39053" name="Rectangle 201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277" name="Group 202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1283" name="Freeform 203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1284" name="Freeform 204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1278" name="Freeform 205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79" name="Freeform 206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80" name="Freeform 207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81" name="Freeform 208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82" name="Freeform 209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91157" name="Group 210"/>
          <p:cNvGrpSpPr/>
          <p:nvPr/>
        </p:nvGrpSpPr>
        <p:grpSpPr bwMode="auto">
          <a:xfrm>
            <a:off x="5195888" y="3403601"/>
            <a:ext cx="550862" cy="411163"/>
            <a:chOff x="611" y="3693"/>
            <a:chExt cx="449" cy="287"/>
          </a:xfrm>
          <a:solidFill>
            <a:schemeClr val="accent5"/>
          </a:solidFill>
        </p:grpSpPr>
        <p:sp>
          <p:nvSpPr>
            <p:cNvPr id="39044" name="Rectangle 211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268" name="Group 212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1274" name="Freeform 213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1275" name="Freeform 214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1269" name="Freeform 215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70" name="Freeform 216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71" name="Freeform 217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72" name="Freeform 218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73" name="Freeform 219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8935" name="Line 220"/>
          <p:cNvSpPr>
            <a:spLocks noChangeShapeType="1"/>
          </p:cNvSpPr>
          <p:nvPr/>
        </p:nvSpPr>
        <p:spPr bwMode="auto">
          <a:xfrm>
            <a:off x="4108451" y="3373439"/>
            <a:ext cx="1095375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36" name="Line 221"/>
          <p:cNvSpPr>
            <a:spLocks noChangeShapeType="1"/>
          </p:cNvSpPr>
          <p:nvPr/>
        </p:nvSpPr>
        <p:spPr bwMode="auto">
          <a:xfrm>
            <a:off x="5727701" y="2239964"/>
            <a:ext cx="436563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37" name="Line 222"/>
          <p:cNvSpPr>
            <a:spLocks noChangeShapeType="1"/>
          </p:cNvSpPr>
          <p:nvPr/>
        </p:nvSpPr>
        <p:spPr bwMode="auto">
          <a:xfrm flipV="1">
            <a:off x="5711826" y="2211388"/>
            <a:ext cx="576263" cy="1446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38" name="Text Box 223"/>
          <p:cNvSpPr txBox="1">
            <a:spLocks noChangeArrowheads="1"/>
          </p:cNvSpPr>
          <p:nvPr/>
        </p:nvSpPr>
        <p:spPr bwMode="auto">
          <a:xfrm>
            <a:off x="5124665" y="1583958"/>
            <a:ext cx="716863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+mn-lt"/>
                <a:ea typeface="+mn-ea"/>
                <a:cs typeface="Arial" panose="020B0604020202020204" pitchFamily="34" charset="0"/>
              </a:rPr>
              <a:t>BSC</a:t>
            </a:r>
          </a:p>
        </p:txBody>
      </p:sp>
      <p:sp>
        <p:nvSpPr>
          <p:cNvPr id="38939" name="Text Box 224"/>
          <p:cNvSpPr txBox="1">
            <a:spLocks noChangeArrowheads="1"/>
          </p:cNvSpPr>
          <p:nvPr/>
        </p:nvSpPr>
        <p:spPr bwMode="auto">
          <a:xfrm>
            <a:off x="3805324" y="1592739"/>
            <a:ext cx="476412" cy="307777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400" dirty="0">
                <a:latin typeface="+mn-lt"/>
                <a:ea typeface="+mn-ea"/>
                <a:cs typeface="Arial" panose="020B0604020202020204" pitchFamily="34" charset="0"/>
              </a:rPr>
              <a:t>BTS</a:t>
            </a:r>
          </a:p>
        </p:txBody>
      </p:sp>
      <p:pic>
        <p:nvPicPr>
          <p:cNvPr id="91163" name="Picture 225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4076" y="1728788"/>
            <a:ext cx="2524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1164" name="Group 226"/>
          <p:cNvGrpSpPr/>
          <p:nvPr/>
        </p:nvGrpSpPr>
        <p:grpSpPr bwMode="auto">
          <a:xfrm>
            <a:off x="1747838" y="2135189"/>
            <a:ext cx="831850" cy="180975"/>
            <a:chOff x="3072" y="739"/>
            <a:chExt cx="652" cy="146"/>
          </a:xfrm>
        </p:grpSpPr>
        <p:pic>
          <p:nvPicPr>
            <p:cNvPr id="91264" name="Picture 227" descr="lgv_fqm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042" name="Line 228"/>
            <p:cNvSpPr>
              <a:spLocks noChangeShapeType="1"/>
            </p:cNvSpPr>
            <p:nvPr/>
          </p:nvSpPr>
          <p:spPr bwMode="auto">
            <a:xfrm flipH="1">
              <a:off x="3104" y="784"/>
              <a:ext cx="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43" name="Line 229"/>
            <p:cNvSpPr>
              <a:spLocks noChangeShapeType="1"/>
            </p:cNvSpPr>
            <p:nvPr/>
          </p:nvSpPr>
          <p:spPr bwMode="auto">
            <a:xfrm flipH="1">
              <a:off x="3072" y="759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38942" name="Oval 230"/>
          <p:cNvSpPr>
            <a:spLocks noChangeArrowheads="1"/>
          </p:cNvSpPr>
          <p:nvPr/>
        </p:nvSpPr>
        <p:spPr bwMode="auto">
          <a:xfrm>
            <a:off x="3016250" y="2876550"/>
            <a:ext cx="3067050" cy="1576388"/>
          </a:xfrm>
          <a:prstGeom prst="ellipse">
            <a:avLst/>
          </a:prstGeom>
          <a:noFill/>
          <a:ln w="9525" cap="rnd">
            <a:solidFill>
              <a:schemeClr val="tx1"/>
            </a:solidFill>
            <a:prstDash val="sysDot"/>
            <a:round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43" name="Oval 231"/>
          <p:cNvSpPr>
            <a:spLocks noChangeArrowheads="1"/>
          </p:cNvSpPr>
          <p:nvPr/>
        </p:nvSpPr>
        <p:spPr bwMode="auto">
          <a:xfrm>
            <a:off x="2708275" y="1406525"/>
            <a:ext cx="3170238" cy="1473200"/>
          </a:xfrm>
          <a:prstGeom prst="ellipse">
            <a:avLst/>
          </a:prstGeom>
          <a:noFill/>
          <a:ln w="9525" cap="rnd">
            <a:solidFill>
              <a:schemeClr val="tx1"/>
            </a:solidFill>
            <a:prstDash val="sysDot"/>
            <a:round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pic>
        <p:nvPicPr>
          <p:cNvPr id="91167" name="Picture 232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25651" y="2468563"/>
            <a:ext cx="2524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1204" name="Group 234"/>
          <p:cNvGrpSpPr/>
          <p:nvPr/>
        </p:nvGrpSpPr>
        <p:grpSpPr bwMode="auto">
          <a:xfrm>
            <a:off x="6800748" y="4208179"/>
            <a:ext cx="222289" cy="416984"/>
            <a:chOff x="3796" y="1043"/>
            <a:chExt cx="865" cy="1237"/>
          </a:xfrm>
        </p:grpSpPr>
        <p:sp>
          <p:nvSpPr>
            <p:cNvPr id="39011" name="Line 235"/>
            <p:cNvSpPr>
              <a:spLocks noChangeShapeType="1"/>
            </p:cNvSpPr>
            <p:nvPr/>
          </p:nvSpPr>
          <p:spPr bwMode="auto">
            <a:xfrm flipH="1">
              <a:off x="3993" y="1481"/>
              <a:ext cx="235" cy="7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12" name="Line 236"/>
            <p:cNvSpPr>
              <a:spLocks noChangeShapeType="1"/>
            </p:cNvSpPr>
            <p:nvPr/>
          </p:nvSpPr>
          <p:spPr bwMode="auto">
            <a:xfrm>
              <a:off x="4228" y="1481"/>
              <a:ext cx="235" cy="7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13" name="Line 237"/>
            <p:cNvSpPr>
              <a:spLocks noChangeShapeType="1"/>
            </p:cNvSpPr>
            <p:nvPr/>
          </p:nvSpPr>
          <p:spPr bwMode="auto">
            <a:xfrm>
              <a:off x="3993" y="2202"/>
              <a:ext cx="235" cy="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14" name="Line 238"/>
            <p:cNvSpPr>
              <a:spLocks noChangeShapeType="1"/>
            </p:cNvSpPr>
            <p:nvPr/>
          </p:nvSpPr>
          <p:spPr bwMode="auto">
            <a:xfrm flipH="1">
              <a:off x="4228" y="2202"/>
              <a:ext cx="235" cy="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15" name="Line 239"/>
            <p:cNvSpPr>
              <a:spLocks noChangeShapeType="1"/>
            </p:cNvSpPr>
            <p:nvPr/>
          </p:nvSpPr>
          <p:spPr bwMode="auto">
            <a:xfrm>
              <a:off x="4228" y="1500"/>
              <a:ext cx="0" cy="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16" name="Line 240"/>
            <p:cNvSpPr>
              <a:spLocks noChangeShapeType="1"/>
            </p:cNvSpPr>
            <p:nvPr/>
          </p:nvSpPr>
          <p:spPr bwMode="auto">
            <a:xfrm flipV="1">
              <a:off x="3993" y="2126"/>
              <a:ext cx="235" cy="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17" name="Line 241"/>
            <p:cNvSpPr>
              <a:spLocks noChangeShapeType="1"/>
            </p:cNvSpPr>
            <p:nvPr/>
          </p:nvSpPr>
          <p:spPr bwMode="auto">
            <a:xfrm flipH="1" flipV="1">
              <a:off x="4228" y="2126"/>
              <a:ext cx="235" cy="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18" name="Line 242"/>
            <p:cNvSpPr>
              <a:spLocks noChangeShapeType="1"/>
            </p:cNvSpPr>
            <p:nvPr/>
          </p:nvSpPr>
          <p:spPr bwMode="auto">
            <a:xfrm>
              <a:off x="4092" y="1891"/>
              <a:ext cx="136" cy="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19" name="Line 243"/>
            <p:cNvSpPr>
              <a:spLocks noChangeShapeType="1"/>
            </p:cNvSpPr>
            <p:nvPr/>
          </p:nvSpPr>
          <p:spPr bwMode="auto">
            <a:xfrm flipV="1">
              <a:off x="4228" y="1891"/>
              <a:ext cx="142" cy="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20" name="Line 244"/>
            <p:cNvSpPr>
              <a:spLocks noChangeShapeType="1"/>
            </p:cNvSpPr>
            <p:nvPr/>
          </p:nvSpPr>
          <p:spPr bwMode="auto">
            <a:xfrm>
              <a:off x="4049" y="1999"/>
              <a:ext cx="173" cy="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21" name="Line 245"/>
            <p:cNvSpPr>
              <a:spLocks noChangeShapeType="1"/>
            </p:cNvSpPr>
            <p:nvPr/>
          </p:nvSpPr>
          <p:spPr bwMode="auto">
            <a:xfrm flipV="1">
              <a:off x="4228" y="2013"/>
              <a:ext cx="173" cy="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22" name="Line 246"/>
            <p:cNvSpPr>
              <a:spLocks noChangeShapeType="1"/>
            </p:cNvSpPr>
            <p:nvPr/>
          </p:nvSpPr>
          <p:spPr bwMode="auto">
            <a:xfrm flipV="1">
              <a:off x="4228" y="1782"/>
              <a:ext cx="86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23" name="Line 247"/>
            <p:cNvSpPr>
              <a:spLocks noChangeShapeType="1"/>
            </p:cNvSpPr>
            <p:nvPr/>
          </p:nvSpPr>
          <p:spPr bwMode="auto">
            <a:xfrm flipV="1">
              <a:off x="4228" y="1632"/>
              <a:ext cx="56" cy="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24" name="Line 248"/>
            <p:cNvSpPr>
              <a:spLocks noChangeShapeType="1"/>
            </p:cNvSpPr>
            <p:nvPr/>
          </p:nvSpPr>
          <p:spPr bwMode="auto">
            <a:xfrm>
              <a:off x="4123" y="1773"/>
              <a:ext cx="111" cy="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025" name="Line 249"/>
            <p:cNvSpPr>
              <a:spLocks noChangeShapeType="1"/>
            </p:cNvSpPr>
            <p:nvPr/>
          </p:nvSpPr>
          <p:spPr bwMode="auto">
            <a:xfrm>
              <a:off x="4172" y="1627"/>
              <a:ext cx="68" cy="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249" name="Group 250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39037" name="Line 251"/>
              <p:cNvSpPr>
                <a:spLocks noChangeShapeType="1"/>
              </p:cNvSpPr>
              <p:nvPr/>
            </p:nvSpPr>
            <p:spPr bwMode="auto">
              <a:xfrm>
                <a:off x="4232" y="160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38" name="Line 252"/>
              <p:cNvSpPr>
                <a:spLocks noChangeShapeType="1"/>
              </p:cNvSpPr>
              <p:nvPr/>
            </p:nvSpPr>
            <p:spPr bwMode="auto">
              <a:xfrm rot="6361956" flipH="1" flipV="1">
                <a:off x="4465" y="1208"/>
                <a:ext cx="186" cy="49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39" name="Line 253"/>
              <p:cNvSpPr>
                <a:spLocks noChangeShapeType="1"/>
              </p:cNvSpPr>
              <p:nvPr/>
            </p:nvSpPr>
            <p:spPr bwMode="auto">
              <a:xfrm rot="6361956">
                <a:off x="4603" y="1393"/>
                <a:ext cx="195" cy="204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40" name="Line 254"/>
              <p:cNvSpPr>
                <a:spLocks noChangeShapeType="1"/>
              </p:cNvSpPr>
              <p:nvPr/>
            </p:nvSpPr>
            <p:spPr bwMode="auto">
              <a:xfrm rot="6361956" flipH="1" flipV="1">
                <a:off x="4744" y="1285"/>
                <a:ext cx="186" cy="5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250" name="Group 255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39033" name="Line 256"/>
              <p:cNvSpPr>
                <a:spLocks noChangeShapeType="1"/>
              </p:cNvSpPr>
              <p:nvPr/>
            </p:nvSpPr>
            <p:spPr bwMode="auto">
              <a:xfrm>
                <a:off x="4225" y="1618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34" name="Line 257"/>
              <p:cNvSpPr>
                <a:spLocks noChangeShapeType="1"/>
              </p:cNvSpPr>
              <p:nvPr/>
            </p:nvSpPr>
            <p:spPr bwMode="auto">
              <a:xfrm rot="6361956" flipH="1" flipV="1">
                <a:off x="4467" y="1231"/>
                <a:ext cx="183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35" name="Line 258"/>
              <p:cNvSpPr>
                <a:spLocks noChangeShapeType="1"/>
              </p:cNvSpPr>
              <p:nvPr/>
            </p:nvSpPr>
            <p:spPr bwMode="auto">
              <a:xfrm rot="6361956">
                <a:off x="4588" y="1406"/>
                <a:ext cx="195" cy="207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36" name="Line 259"/>
              <p:cNvSpPr>
                <a:spLocks noChangeShapeType="1"/>
              </p:cNvSpPr>
              <p:nvPr/>
            </p:nvSpPr>
            <p:spPr bwMode="auto">
              <a:xfrm rot="6361956" flipH="1" flipV="1">
                <a:off x="4744" y="1313"/>
                <a:ext cx="183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1251" name="Group 260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39029" name="Line 261"/>
              <p:cNvSpPr>
                <a:spLocks noChangeShapeType="1"/>
              </p:cNvSpPr>
              <p:nvPr/>
            </p:nvSpPr>
            <p:spPr bwMode="auto">
              <a:xfrm>
                <a:off x="4234" y="159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30" name="Line 262"/>
              <p:cNvSpPr>
                <a:spLocks noChangeShapeType="1"/>
              </p:cNvSpPr>
              <p:nvPr/>
            </p:nvSpPr>
            <p:spPr bwMode="auto">
              <a:xfrm rot="6361956" flipH="1" flipV="1">
                <a:off x="4468" y="1202"/>
                <a:ext cx="186" cy="49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31" name="Line 263"/>
              <p:cNvSpPr>
                <a:spLocks noChangeShapeType="1"/>
              </p:cNvSpPr>
              <p:nvPr/>
            </p:nvSpPr>
            <p:spPr bwMode="auto">
              <a:xfrm rot="6361956">
                <a:off x="4620" y="1396"/>
                <a:ext cx="195" cy="204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032" name="Line 264"/>
              <p:cNvSpPr>
                <a:spLocks noChangeShapeType="1"/>
              </p:cNvSpPr>
              <p:nvPr/>
            </p:nvSpPr>
            <p:spPr bwMode="auto">
              <a:xfrm rot="6361956" flipH="1" flipV="1">
                <a:off x="4760" y="1278"/>
                <a:ext cx="186" cy="5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38982" name="Text Box 265"/>
          <p:cNvSpPr txBox="1">
            <a:spLocks noChangeArrowheads="1"/>
          </p:cNvSpPr>
          <p:nvPr/>
        </p:nvSpPr>
        <p:spPr bwMode="auto">
          <a:xfrm>
            <a:off x="7261307" y="4348536"/>
            <a:ext cx="2462534" cy="33855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Base transceiver station (BTS)</a:t>
            </a:r>
          </a:p>
        </p:txBody>
      </p:sp>
      <p:grpSp>
        <p:nvGrpSpPr>
          <p:cNvPr id="91206" name="Group 266"/>
          <p:cNvGrpSpPr/>
          <p:nvPr/>
        </p:nvGrpSpPr>
        <p:grpSpPr bwMode="auto">
          <a:xfrm>
            <a:off x="6697594" y="4732817"/>
            <a:ext cx="504145" cy="352937"/>
            <a:chOff x="611" y="3693"/>
            <a:chExt cx="449" cy="287"/>
          </a:xfrm>
          <a:solidFill>
            <a:schemeClr val="accent5"/>
          </a:solidFill>
        </p:grpSpPr>
        <p:sp>
          <p:nvSpPr>
            <p:cNvPr id="39002" name="Rectangle 267"/>
            <p:cNvSpPr>
              <a:spLocks noChangeArrowheads="1"/>
            </p:cNvSpPr>
            <p:nvPr/>
          </p:nvSpPr>
          <p:spPr bwMode="auto">
            <a:xfrm>
              <a:off x="635" y="3774"/>
              <a:ext cx="338" cy="207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226" name="Group 268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1232" name="Freeform 269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1233" name="Freeform 270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1227" name="Freeform 271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28" name="Freeform 272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29" name="Freeform 273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30" name="Freeform 274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31" name="Freeform 275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8984" name="Text Box 276"/>
          <p:cNvSpPr txBox="1">
            <a:spLocks noChangeArrowheads="1"/>
          </p:cNvSpPr>
          <p:nvPr/>
        </p:nvSpPr>
        <p:spPr bwMode="auto">
          <a:xfrm>
            <a:off x="7255495" y="4757344"/>
            <a:ext cx="2348720" cy="33855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Base station controller (BSC)</a:t>
            </a:r>
          </a:p>
        </p:txBody>
      </p:sp>
      <p:grpSp>
        <p:nvGrpSpPr>
          <p:cNvPr id="91208" name="Group 277"/>
          <p:cNvGrpSpPr/>
          <p:nvPr/>
        </p:nvGrpSpPr>
        <p:grpSpPr bwMode="auto">
          <a:xfrm>
            <a:off x="6741180" y="5156613"/>
            <a:ext cx="422785" cy="696336"/>
            <a:chOff x="611" y="3693"/>
            <a:chExt cx="449" cy="287"/>
          </a:xfrm>
          <a:solidFill>
            <a:schemeClr val="accent5"/>
          </a:solidFill>
        </p:grpSpPr>
        <p:sp>
          <p:nvSpPr>
            <p:cNvPr id="38993" name="Rectangle 278"/>
            <p:cNvSpPr>
              <a:spLocks noChangeArrowheads="1"/>
            </p:cNvSpPr>
            <p:nvPr/>
          </p:nvSpPr>
          <p:spPr bwMode="auto">
            <a:xfrm>
              <a:off x="635" y="3774"/>
              <a:ext cx="337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217" name="Group 279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1223" name="Freeform 280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1224" name="Freeform 281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1218" name="Freeform 282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19" name="Freeform 283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20" name="Freeform 284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21" name="Freeform 285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22" name="Freeform 286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8986" name="Text Box 287"/>
          <p:cNvSpPr txBox="1">
            <a:spLocks noChangeArrowheads="1"/>
          </p:cNvSpPr>
          <p:nvPr/>
        </p:nvSpPr>
        <p:spPr bwMode="auto">
          <a:xfrm>
            <a:off x="7246778" y="5347390"/>
            <a:ext cx="2523448" cy="33855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Mobile Switching Center (MSC)</a:t>
            </a:r>
          </a:p>
        </p:txBody>
      </p:sp>
      <p:grpSp>
        <p:nvGrpSpPr>
          <p:cNvPr id="91210" name="Group 288"/>
          <p:cNvGrpSpPr/>
          <p:nvPr/>
        </p:nvGrpSpPr>
        <p:grpSpPr bwMode="auto">
          <a:xfrm>
            <a:off x="6237035" y="5975593"/>
            <a:ext cx="761303" cy="155347"/>
            <a:chOff x="3072" y="739"/>
            <a:chExt cx="652" cy="146"/>
          </a:xfrm>
        </p:grpSpPr>
        <p:pic>
          <p:nvPicPr>
            <p:cNvPr id="91213" name="Picture 289" descr="lgv_fqm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91" name="Line 290"/>
            <p:cNvSpPr>
              <a:spLocks noChangeShapeType="1"/>
            </p:cNvSpPr>
            <p:nvPr/>
          </p:nvSpPr>
          <p:spPr bwMode="auto">
            <a:xfrm flipH="1">
              <a:off x="3105" y="783"/>
              <a:ext cx="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8992" name="Line 291"/>
            <p:cNvSpPr>
              <a:spLocks noChangeShapeType="1"/>
            </p:cNvSpPr>
            <p:nvPr/>
          </p:nvSpPr>
          <p:spPr bwMode="auto">
            <a:xfrm flipH="1">
              <a:off x="3072" y="759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pic>
        <p:nvPicPr>
          <p:cNvPr id="91211" name="Picture 292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4829" y="5978317"/>
            <a:ext cx="231006" cy="156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89" name="Text Box 293"/>
          <p:cNvSpPr txBox="1">
            <a:spLocks noChangeArrowheads="1"/>
          </p:cNvSpPr>
          <p:nvPr/>
        </p:nvSpPr>
        <p:spPr bwMode="auto">
          <a:xfrm>
            <a:off x="7283100" y="5902006"/>
            <a:ext cx="1584088" cy="33855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Mobile subscribers</a:t>
            </a:r>
          </a:p>
        </p:txBody>
      </p:sp>
      <p:sp>
        <p:nvSpPr>
          <p:cNvPr id="38946" name="Text Box 294"/>
          <p:cNvSpPr txBox="1">
            <a:spLocks noChangeArrowheads="1"/>
          </p:cNvSpPr>
          <p:nvPr/>
        </p:nvSpPr>
        <p:spPr bwMode="auto">
          <a:xfrm>
            <a:off x="3136901" y="1138238"/>
            <a:ext cx="2183611" cy="33855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Base station system (BSS)</a:t>
            </a:r>
          </a:p>
        </p:txBody>
      </p:sp>
      <p:sp>
        <p:nvSpPr>
          <p:cNvPr id="38947" name="Text Box 295"/>
          <p:cNvSpPr txBox="1">
            <a:spLocks noChangeArrowheads="1"/>
          </p:cNvSpPr>
          <p:nvPr/>
        </p:nvSpPr>
        <p:spPr bwMode="auto">
          <a:xfrm>
            <a:off x="6818314" y="3698876"/>
            <a:ext cx="675185" cy="307777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400" dirty="0">
                <a:latin typeface="+mn-lt"/>
                <a:ea typeface="+mn-ea"/>
                <a:cs typeface="Arial" panose="020B0604020202020204" pitchFamily="34" charset="0"/>
              </a:rPr>
              <a:t>Legend</a:t>
            </a:r>
          </a:p>
        </p:txBody>
      </p:sp>
      <p:grpSp>
        <p:nvGrpSpPr>
          <p:cNvPr id="91172" name="Group 297"/>
          <p:cNvGrpSpPr/>
          <p:nvPr/>
        </p:nvGrpSpPr>
        <p:grpSpPr bwMode="auto">
          <a:xfrm>
            <a:off x="6200776" y="1630363"/>
            <a:ext cx="550863" cy="1001712"/>
            <a:chOff x="611" y="3693"/>
            <a:chExt cx="449" cy="287"/>
          </a:xfrm>
          <a:solidFill>
            <a:schemeClr val="accent5"/>
          </a:solidFill>
        </p:grpSpPr>
        <p:sp>
          <p:nvSpPr>
            <p:cNvPr id="38972" name="Rectangle 298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196" name="Group 299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1202" name="Freeform 300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1203" name="Freeform 301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1197" name="Freeform 302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198" name="Freeform 303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199" name="Freeform 304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00" name="Freeform 305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201" name="Freeform 306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8950" name="Text Box 307"/>
          <p:cNvSpPr txBox="1">
            <a:spLocks noChangeArrowheads="1"/>
          </p:cNvSpPr>
          <p:nvPr/>
        </p:nvSpPr>
        <p:spPr bwMode="auto">
          <a:xfrm>
            <a:off x="6117162" y="1207073"/>
            <a:ext cx="745717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+mn-lt"/>
                <a:ea typeface="+mn-ea"/>
                <a:cs typeface="Arial" panose="020B0604020202020204" pitchFamily="34" charset="0"/>
              </a:rPr>
              <a:t>MSC</a:t>
            </a:r>
          </a:p>
        </p:txBody>
      </p:sp>
      <p:sp>
        <p:nvSpPr>
          <p:cNvPr id="91174" name="Freeform 308"/>
          <p:cNvSpPr/>
          <p:nvPr/>
        </p:nvSpPr>
        <p:spPr bwMode="auto">
          <a:xfrm>
            <a:off x="8744686" y="1390610"/>
            <a:ext cx="1235075" cy="1681163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8952" name="Text Box 309"/>
          <p:cNvSpPr txBox="1">
            <a:spLocks noChangeArrowheads="1"/>
          </p:cNvSpPr>
          <p:nvPr/>
        </p:nvSpPr>
        <p:spPr bwMode="auto">
          <a:xfrm>
            <a:off x="8809039" y="1724026"/>
            <a:ext cx="918841" cy="830997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Public </a:t>
            </a:r>
          </a:p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telephone</a:t>
            </a:r>
          </a:p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network</a:t>
            </a:r>
          </a:p>
        </p:txBody>
      </p:sp>
      <p:sp>
        <p:nvSpPr>
          <p:cNvPr id="38953" name="Line 310"/>
          <p:cNvSpPr>
            <a:spLocks noChangeShapeType="1"/>
          </p:cNvSpPr>
          <p:nvPr/>
        </p:nvSpPr>
        <p:spPr bwMode="auto">
          <a:xfrm>
            <a:off x="6675439" y="2255838"/>
            <a:ext cx="1284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91177" name="Group 311"/>
          <p:cNvGrpSpPr/>
          <p:nvPr/>
        </p:nvGrpSpPr>
        <p:grpSpPr bwMode="auto">
          <a:xfrm>
            <a:off x="7935913" y="1590676"/>
            <a:ext cx="550862" cy="1001713"/>
            <a:chOff x="611" y="3693"/>
            <a:chExt cx="449" cy="287"/>
          </a:xfrm>
          <a:solidFill>
            <a:schemeClr val="accent5"/>
          </a:solidFill>
        </p:grpSpPr>
        <p:sp>
          <p:nvSpPr>
            <p:cNvPr id="38963" name="Rectangle 312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1187" name="Group 313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1193" name="Freeform 314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1194" name="Freeform 315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1188" name="Freeform 316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189" name="Freeform 317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190" name="Freeform 318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191" name="Freeform 319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1192" name="Freeform 320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8955" name="Text Box 321"/>
          <p:cNvSpPr txBox="1">
            <a:spLocks noChangeArrowheads="1"/>
          </p:cNvSpPr>
          <p:nvPr/>
        </p:nvSpPr>
        <p:spPr bwMode="auto">
          <a:xfrm>
            <a:off x="7735888" y="2802128"/>
            <a:ext cx="1184940" cy="68326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0000"/>
              </a:lnSpc>
              <a:defRPr/>
            </a:pPr>
            <a:r>
              <a:rPr lang="en-US" dirty="0">
                <a:latin typeface="+mn-lt"/>
                <a:ea typeface="+mn-ea"/>
                <a:cs typeface="Arial" panose="020B0604020202020204" pitchFamily="34" charset="0"/>
              </a:rPr>
              <a:t>Gateway</a:t>
            </a:r>
          </a:p>
          <a:p>
            <a:pPr eaLnBrk="1" hangingPunct="1">
              <a:lnSpc>
                <a:spcPct val="80000"/>
              </a:lnSpc>
              <a:defRPr/>
            </a:pPr>
            <a:r>
              <a:rPr lang="en-US" dirty="0">
                <a:latin typeface="+mn-lt"/>
                <a:ea typeface="+mn-ea"/>
                <a:cs typeface="Arial" panose="020B0604020202020204" pitchFamily="34" charset="0"/>
              </a:rPr>
              <a:t>MSC</a:t>
            </a:r>
          </a:p>
        </p:txBody>
      </p:sp>
      <p:sp>
        <p:nvSpPr>
          <p:cNvPr id="38956" name="Text Box 322"/>
          <p:cNvSpPr txBox="1">
            <a:spLocks noChangeArrowheads="1"/>
          </p:cNvSpPr>
          <p:nvPr/>
        </p:nvSpPr>
        <p:spPr bwMode="auto">
          <a:xfrm>
            <a:off x="8005763" y="1593851"/>
            <a:ext cx="38183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+mn-lt"/>
                <a:ea typeface="+mn-ea"/>
                <a:cs typeface="Arial" panose="020B0604020202020204" pitchFamily="34" charset="0"/>
              </a:rPr>
              <a:t>G</a:t>
            </a:r>
          </a:p>
        </p:txBody>
      </p:sp>
      <p:sp>
        <p:nvSpPr>
          <p:cNvPr id="38957" name="Line 323"/>
          <p:cNvSpPr>
            <a:spLocks noChangeShapeType="1"/>
          </p:cNvSpPr>
          <p:nvPr/>
        </p:nvSpPr>
        <p:spPr bwMode="auto">
          <a:xfrm flipH="1">
            <a:off x="7724775" y="2325688"/>
            <a:ext cx="236538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58" name="Line 324"/>
          <p:cNvSpPr>
            <a:spLocks noChangeShapeType="1"/>
          </p:cNvSpPr>
          <p:nvPr/>
        </p:nvSpPr>
        <p:spPr bwMode="auto">
          <a:xfrm flipH="1" flipV="1">
            <a:off x="7735889" y="2043114"/>
            <a:ext cx="225425" cy="90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59" name="Line 325"/>
          <p:cNvSpPr>
            <a:spLocks noChangeShapeType="1"/>
          </p:cNvSpPr>
          <p:nvPr/>
        </p:nvSpPr>
        <p:spPr bwMode="auto">
          <a:xfrm flipH="1">
            <a:off x="7358064" y="2500313"/>
            <a:ext cx="327025" cy="203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60" name="Line 326"/>
          <p:cNvSpPr>
            <a:spLocks noChangeShapeType="1"/>
          </p:cNvSpPr>
          <p:nvPr/>
        </p:nvSpPr>
        <p:spPr bwMode="auto">
          <a:xfrm flipH="1" flipV="1">
            <a:off x="7453314" y="1952626"/>
            <a:ext cx="236537" cy="7937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8961" name="Line 327"/>
          <p:cNvSpPr>
            <a:spLocks noChangeShapeType="1"/>
          </p:cNvSpPr>
          <p:nvPr/>
        </p:nvSpPr>
        <p:spPr bwMode="auto">
          <a:xfrm>
            <a:off x="8466138" y="2224088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" name="标题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2G (voice) network architecture 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8D068FF-7FBD-4103-830B-F1CA3962C3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68</a:t>
            </a:fld>
            <a:endParaRPr lang="en-US" altLang="zh-CN" dirty="0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64" name="Group 3"/>
          <p:cNvGrpSpPr/>
          <p:nvPr/>
        </p:nvGrpSpPr>
        <p:grpSpPr bwMode="auto">
          <a:xfrm>
            <a:off x="3622675" y="1822034"/>
            <a:ext cx="242888" cy="485775"/>
            <a:chOff x="3796" y="1043"/>
            <a:chExt cx="865" cy="1237"/>
          </a:xfrm>
        </p:grpSpPr>
        <p:sp>
          <p:nvSpPr>
            <p:cNvPr id="40163" name="Line 4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64" name="Line 5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65" name="Line 6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66" name="Line 7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67" name="Line 8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68" name="Line 9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69" name="Line 10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70" name="Line 11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71" name="Line 12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72" name="Line 13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73" name="Line 14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74" name="Line 15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75" name="Line 16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76" name="Line 17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77" name="Line 18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2401" name="Group 19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40189" name="Line 20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90" name="Line 21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91" name="Line 22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92" name="Line 2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2402" name="Group 24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40185" name="Line 25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86" name="Line 26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87" name="Line 27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88" name="Line 28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2403" name="Group 29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40181" name="Line 30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82" name="Line 31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83" name="Line 32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84" name="Line 3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92165" name="Group 34"/>
          <p:cNvGrpSpPr/>
          <p:nvPr/>
        </p:nvGrpSpPr>
        <p:grpSpPr bwMode="auto">
          <a:xfrm>
            <a:off x="4111625" y="2299871"/>
            <a:ext cx="242888" cy="485775"/>
            <a:chOff x="3796" y="1043"/>
            <a:chExt cx="865" cy="1237"/>
          </a:xfrm>
        </p:grpSpPr>
        <p:sp>
          <p:nvSpPr>
            <p:cNvPr id="40133" name="Line 35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34" name="Line 36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35" name="Line 37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36" name="Line 38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37" name="Line 39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38" name="Line 40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39" name="Line 41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40" name="Line 42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41" name="Line 43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42" name="Line 44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43" name="Line 45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44" name="Line 46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45" name="Line 47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46" name="Line 48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47" name="Line 49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2371" name="Group 50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40159" name="Line 51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60" name="Line 52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61" name="Line 53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62" name="Line 54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2372" name="Group 55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40155" name="Line 56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56" name="Line 57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57" name="Line 58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58" name="Line 59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2373" name="Group 60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40151" name="Line 61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52" name="Line 62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53" name="Line 63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54" name="Line 64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92166" name="Group 65"/>
          <p:cNvGrpSpPr/>
          <p:nvPr/>
        </p:nvGrpSpPr>
        <p:grpSpPr bwMode="auto">
          <a:xfrm>
            <a:off x="3586164" y="2611021"/>
            <a:ext cx="242887" cy="485775"/>
            <a:chOff x="3796" y="1043"/>
            <a:chExt cx="865" cy="1237"/>
          </a:xfrm>
        </p:grpSpPr>
        <p:sp>
          <p:nvSpPr>
            <p:cNvPr id="40103" name="Line 66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04" name="Line 67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05" name="Line 68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06" name="Line 69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07" name="Line 70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08" name="Line 71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09" name="Line 72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10" name="Line 73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11" name="Line 74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12" name="Line 75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13" name="Line 76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14" name="Line 77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15" name="Line 78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16" name="Line 79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117" name="Line 80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2341" name="Group 81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40129" name="Line 82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30" name="Line 83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31" name="Line 84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32" name="Line 85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2342" name="Group 86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40125" name="Line 87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26" name="Line 88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27" name="Line 89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28" name="Line 90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2343" name="Group 91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40121" name="Line 92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22" name="Line 93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23" name="Line 94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124" name="Line 95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39944" name="Line 96"/>
          <p:cNvSpPr>
            <a:spLocks noChangeShapeType="1"/>
          </p:cNvSpPr>
          <p:nvPr/>
        </p:nvSpPr>
        <p:spPr bwMode="auto">
          <a:xfrm flipV="1">
            <a:off x="3733800" y="2591970"/>
            <a:ext cx="1695450" cy="4143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45" name="Line 97"/>
          <p:cNvSpPr>
            <a:spLocks noChangeShapeType="1"/>
          </p:cNvSpPr>
          <p:nvPr/>
        </p:nvSpPr>
        <p:spPr bwMode="auto">
          <a:xfrm flipV="1">
            <a:off x="4295776" y="2584033"/>
            <a:ext cx="11096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46" name="Line 98"/>
          <p:cNvSpPr>
            <a:spLocks noChangeShapeType="1"/>
          </p:cNvSpPr>
          <p:nvPr/>
        </p:nvSpPr>
        <p:spPr bwMode="auto">
          <a:xfrm>
            <a:off x="3803651" y="2210970"/>
            <a:ext cx="1624013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92170" name="Group 99"/>
          <p:cNvGrpSpPr/>
          <p:nvPr/>
        </p:nvGrpSpPr>
        <p:grpSpPr bwMode="auto">
          <a:xfrm>
            <a:off x="5397501" y="2298283"/>
            <a:ext cx="550863" cy="411162"/>
            <a:chOff x="611" y="3693"/>
            <a:chExt cx="449" cy="287"/>
          </a:xfrm>
          <a:solidFill>
            <a:schemeClr val="accent5"/>
          </a:solidFill>
        </p:grpSpPr>
        <p:sp>
          <p:nvSpPr>
            <p:cNvPr id="40094" name="Rectangle 100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2318" name="Group 101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2324" name="Freeform 102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2325" name="Freeform 103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2319" name="Freeform 104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20" name="Freeform 105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21" name="Freeform 106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22" name="Freeform 107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23" name="Freeform 108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92171" name="Group 109"/>
          <p:cNvGrpSpPr/>
          <p:nvPr/>
        </p:nvGrpSpPr>
        <p:grpSpPr bwMode="auto">
          <a:xfrm>
            <a:off x="6397626" y="1929983"/>
            <a:ext cx="550863" cy="1001712"/>
            <a:chOff x="611" y="3693"/>
            <a:chExt cx="449" cy="287"/>
          </a:xfrm>
          <a:solidFill>
            <a:schemeClr val="accent5"/>
          </a:solidFill>
        </p:grpSpPr>
        <p:sp>
          <p:nvSpPr>
            <p:cNvPr id="40085" name="Rectangle 110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2309" name="Group 111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2315" name="Freeform 112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2316" name="Freeform 113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2310" name="Freeform 114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11" name="Freeform 115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12" name="Freeform 116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13" name="Freeform 117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14" name="Freeform 118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9949" name="Line 119"/>
          <p:cNvSpPr>
            <a:spLocks noChangeShapeType="1"/>
          </p:cNvSpPr>
          <p:nvPr/>
        </p:nvSpPr>
        <p:spPr bwMode="auto">
          <a:xfrm flipV="1">
            <a:off x="5924551" y="2530059"/>
            <a:ext cx="447675" cy="9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50" name="Text Box 120"/>
          <p:cNvSpPr txBox="1">
            <a:spLocks noChangeArrowheads="1"/>
          </p:cNvSpPr>
          <p:nvPr/>
        </p:nvSpPr>
        <p:spPr bwMode="auto">
          <a:xfrm>
            <a:off x="5034456" y="1250588"/>
            <a:ext cx="963725" cy="746358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ts val="1700"/>
              </a:lnSpc>
              <a:defRPr/>
            </a:pPr>
            <a:r>
              <a:rPr lang="en-US" sz="1800" dirty="0">
                <a:latin typeface="+mn-lt"/>
                <a:ea typeface="+mn-ea"/>
                <a:cs typeface="Arial" panose="020B0604020202020204" pitchFamily="34" charset="0"/>
              </a:rPr>
              <a:t>radio</a:t>
            </a:r>
          </a:p>
          <a:p>
            <a:pPr eaLnBrk="1" hangingPunct="1">
              <a:lnSpc>
                <a:spcPts val="1700"/>
              </a:lnSpc>
              <a:defRPr/>
            </a:pPr>
            <a:r>
              <a:rPr lang="en-US" sz="1800" dirty="0">
                <a:latin typeface="+mn-lt"/>
                <a:ea typeface="+mn-ea"/>
                <a:cs typeface="Arial" panose="020B0604020202020204" pitchFamily="34" charset="0"/>
              </a:rPr>
              <a:t>network </a:t>
            </a:r>
          </a:p>
          <a:p>
            <a:pPr eaLnBrk="1" hangingPunct="1">
              <a:lnSpc>
                <a:spcPts val="1700"/>
              </a:lnSpc>
              <a:defRPr/>
            </a:pPr>
            <a:r>
              <a:rPr lang="en-US" sz="1800" dirty="0">
                <a:latin typeface="+mn-lt"/>
                <a:ea typeface="+mn-ea"/>
                <a:cs typeface="Arial" panose="020B0604020202020204" pitchFamily="34" charset="0"/>
              </a:rPr>
              <a:t>controller</a:t>
            </a:r>
          </a:p>
        </p:txBody>
      </p:sp>
      <p:sp>
        <p:nvSpPr>
          <p:cNvPr id="39951" name="Text Box 121"/>
          <p:cNvSpPr txBox="1">
            <a:spLocks noChangeArrowheads="1"/>
          </p:cNvSpPr>
          <p:nvPr/>
        </p:nvSpPr>
        <p:spPr bwMode="auto">
          <a:xfrm>
            <a:off x="6357222" y="1469446"/>
            <a:ext cx="652743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MSC</a:t>
            </a:r>
          </a:p>
        </p:txBody>
      </p:sp>
      <p:pic>
        <p:nvPicPr>
          <p:cNvPr id="92175" name="Picture 122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20926" y="2028408"/>
            <a:ext cx="2524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76" name="Group 123"/>
          <p:cNvGrpSpPr/>
          <p:nvPr/>
        </p:nvGrpSpPr>
        <p:grpSpPr bwMode="auto">
          <a:xfrm>
            <a:off x="1944688" y="2434809"/>
            <a:ext cx="831850" cy="180975"/>
            <a:chOff x="3072" y="739"/>
            <a:chExt cx="652" cy="146"/>
          </a:xfrm>
        </p:grpSpPr>
        <p:pic>
          <p:nvPicPr>
            <p:cNvPr id="92305" name="Picture 124" descr="lgv_fqm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083" name="Line 125"/>
            <p:cNvSpPr>
              <a:spLocks noChangeShapeType="1"/>
            </p:cNvSpPr>
            <p:nvPr/>
          </p:nvSpPr>
          <p:spPr bwMode="auto">
            <a:xfrm flipH="1">
              <a:off x="3104" y="784"/>
              <a:ext cx="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084" name="Line 126"/>
            <p:cNvSpPr>
              <a:spLocks noChangeShapeType="1"/>
            </p:cNvSpPr>
            <p:nvPr/>
          </p:nvSpPr>
          <p:spPr bwMode="auto">
            <a:xfrm flipH="1">
              <a:off x="3072" y="759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39954" name="Oval 127"/>
          <p:cNvSpPr>
            <a:spLocks noChangeArrowheads="1"/>
          </p:cNvSpPr>
          <p:nvPr/>
        </p:nvSpPr>
        <p:spPr bwMode="auto">
          <a:xfrm>
            <a:off x="2905125" y="1706145"/>
            <a:ext cx="3170238" cy="1473200"/>
          </a:xfrm>
          <a:prstGeom prst="ellipse">
            <a:avLst/>
          </a:prstGeom>
          <a:noFill/>
          <a:ln w="9525" cap="rnd">
            <a:solidFill>
              <a:schemeClr val="tx1"/>
            </a:solidFill>
            <a:prstDash val="sysDot"/>
            <a:round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pic>
        <p:nvPicPr>
          <p:cNvPr id="92178" name="Picture 128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2501" y="2768183"/>
            <a:ext cx="2524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79" name="Group 130"/>
          <p:cNvGrpSpPr/>
          <p:nvPr/>
        </p:nvGrpSpPr>
        <p:grpSpPr bwMode="auto">
          <a:xfrm>
            <a:off x="6381751" y="3473033"/>
            <a:ext cx="582613" cy="641350"/>
            <a:chOff x="3028" y="1864"/>
            <a:chExt cx="347" cy="631"/>
          </a:xfrm>
          <a:solidFill>
            <a:schemeClr val="accent5"/>
          </a:solidFill>
        </p:grpSpPr>
        <p:sp>
          <p:nvSpPr>
            <p:cNvPr id="40076" name="Rectangle 131"/>
            <p:cNvSpPr>
              <a:spLocks noChangeArrowheads="1"/>
            </p:cNvSpPr>
            <p:nvPr/>
          </p:nvSpPr>
          <p:spPr bwMode="auto">
            <a:xfrm>
              <a:off x="3047" y="2042"/>
              <a:ext cx="260" cy="453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2300" name="Freeform 132"/>
            <p:cNvSpPr/>
            <p:nvPr/>
          </p:nvSpPr>
          <p:spPr bwMode="auto">
            <a:xfrm>
              <a:off x="3309" y="1888"/>
              <a:ext cx="48" cy="163"/>
            </a:xfrm>
            <a:custGeom>
              <a:avLst/>
              <a:gdLst>
                <a:gd name="T0" fmla="*/ 8 w 62"/>
                <a:gd name="T1" fmla="*/ 0 h 74"/>
                <a:gd name="T2" fmla="*/ 13 w 62"/>
                <a:gd name="T3" fmla="*/ 6540 h 74"/>
                <a:gd name="T4" fmla="*/ 0 w 62"/>
                <a:gd name="T5" fmla="*/ 845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01" name="Freeform 133"/>
            <p:cNvSpPr/>
            <p:nvPr/>
          </p:nvSpPr>
          <p:spPr bwMode="auto">
            <a:xfrm>
              <a:off x="3307" y="2020"/>
              <a:ext cx="49" cy="475"/>
            </a:xfrm>
            <a:custGeom>
              <a:avLst/>
              <a:gdLst>
                <a:gd name="T0" fmla="*/ 2 w 63"/>
                <a:gd name="T1" fmla="*/ 1431 h 225"/>
                <a:gd name="T2" fmla="*/ 0 w 63"/>
                <a:gd name="T3" fmla="*/ 19918 h 225"/>
                <a:gd name="T4" fmla="*/ 14 w 63"/>
                <a:gd name="T5" fmla="*/ 17858 h 225"/>
                <a:gd name="T6" fmla="*/ 14 w 63"/>
                <a:gd name="T7" fmla="*/ 0 h 225"/>
                <a:gd name="T8" fmla="*/ 2 w 63"/>
                <a:gd name="T9" fmla="*/ 1431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02" name="Freeform 134"/>
            <p:cNvSpPr/>
            <p:nvPr/>
          </p:nvSpPr>
          <p:spPr bwMode="auto">
            <a:xfrm>
              <a:off x="3339" y="1864"/>
              <a:ext cx="36" cy="171"/>
            </a:xfrm>
            <a:custGeom>
              <a:avLst/>
              <a:gdLst>
                <a:gd name="T0" fmla="*/ 2 w 47"/>
                <a:gd name="T1" fmla="*/ 0 h 78"/>
                <a:gd name="T2" fmla="*/ 9 w 47"/>
                <a:gd name="T3" fmla="*/ 8662 h 78"/>
                <a:gd name="T4" fmla="*/ 3 w 47"/>
                <a:gd name="T5" fmla="*/ 8565 h 78"/>
                <a:gd name="T6" fmla="*/ 0 w 47"/>
                <a:gd name="T7" fmla="*/ 3907 h 78"/>
                <a:gd name="T8" fmla="*/ 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03" name="Freeform 135"/>
            <p:cNvSpPr/>
            <p:nvPr/>
          </p:nvSpPr>
          <p:spPr bwMode="auto">
            <a:xfrm>
              <a:off x="3319" y="1941"/>
              <a:ext cx="34" cy="112"/>
            </a:xfrm>
            <a:custGeom>
              <a:avLst/>
              <a:gdLst>
                <a:gd name="T0" fmla="*/ 5 w 44"/>
                <a:gd name="T1" fmla="*/ 0 h 51"/>
                <a:gd name="T2" fmla="*/ 0 w 44"/>
                <a:gd name="T3" fmla="*/ 5721 h 51"/>
                <a:gd name="T4" fmla="*/ 9 w 44"/>
                <a:gd name="T5" fmla="*/ 5053 h 51"/>
                <a:gd name="T6" fmla="*/ 5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304" name="Freeform 136"/>
            <p:cNvSpPr/>
            <p:nvPr/>
          </p:nvSpPr>
          <p:spPr bwMode="auto">
            <a:xfrm>
              <a:off x="3028" y="1868"/>
              <a:ext cx="322" cy="209"/>
            </a:xfrm>
            <a:custGeom>
              <a:avLst/>
              <a:gdLst>
                <a:gd name="T0" fmla="*/ 0 w 417"/>
                <a:gd name="T1" fmla="*/ 10773 h 95"/>
                <a:gd name="T2" fmla="*/ 14 w 417"/>
                <a:gd name="T3" fmla="*/ 97 h 95"/>
                <a:gd name="T4" fmla="*/ 88 w 417"/>
                <a:gd name="T5" fmla="*/ 0 h 95"/>
                <a:gd name="T6" fmla="*/ 79 w 417"/>
                <a:gd name="T7" fmla="*/ 10773 h 95"/>
                <a:gd name="T8" fmla="*/ 0 w 417"/>
                <a:gd name="T9" fmla="*/ 1077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9957" name="Text Box 137"/>
          <p:cNvSpPr txBox="1">
            <a:spLocks noChangeArrowheads="1"/>
          </p:cNvSpPr>
          <p:nvPr/>
        </p:nvSpPr>
        <p:spPr bwMode="auto">
          <a:xfrm>
            <a:off x="6215934" y="4201360"/>
            <a:ext cx="808235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SGSN</a:t>
            </a:r>
          </a:p>
        </p:txBody>
      </p:sp>
      <p:sp>
        <p:nvSpPr>
          <p:cNvPr id="39958" name="Line 138"/>
          <p:cNvSpPr>
            <a:spLocks noChangeShapeType="1"/>
          </p:cNvSpPr>
          <p:nvPr/>
        </p:nvSpPr>
        <p:spPr bwMode="auto">
          <a:xfrm>
            <a:off x="7034213" y="3904834"/>
            <a:ext cx="685800" cy="249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92182" name="Group 139"/>
          <p:cNvGrpSpPr/>
          <p:nvPr/>
        </p:nvGrpSpPr>
        <p:grpSpPr bwMode="auto">
          <a:xfrm>
            <a:off x="6326189" y="3725446"/>
            <a:ext cx="693737" cy="314325"/>
            <a:chOff x="3600" y="219"/>
            <a:chExt cx="360" cy="175"/>
          </a:xfrm>
        </p:grpSpPr>
        <p:sp>
          <p:nvSpPr>
            <p:cNvPr id="40063" name="Oval 140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064" name="Line 141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065" name="Line 142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066" name="Rectangle 143"/>
            <p:cNvSpPr>
              <a:spLocks noChangeArrowheads="1"/>
            </p:cNvSpPr>
            <p:nvPr/>
          </p:nvSpPr>
          <p:spPr bwMode="auto">
            <a:xfrm>
              <a:off x="3603" y="289"/>
              <a:ext cx="353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US" dirty="0">
                <a:latin typeface="+mn-lt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0067" name="Oval 144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2291" name="Group 145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40073" name="Line 14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74" name="Line 14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75" name="Line 14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2292" name="Group 149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40070" name="Line 15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71" name="Line 15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72" name="Line 15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39960" name="Line 153"/>
          <p:cNvSpPr>
            <a:spLocks noChangeShapeType="1"/>
          </p:cNvSpPr>
          <p:nvPr/>
        </p:nvSpPr>
        <p:spPr bwMode="auto">
          <a:xfrm>
            <a:off x="5908676" y="2541170"/>
            <a:ext cx="295275" cy="13843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61" name="Line 154"/>
          <p:cNvSpPr>
            <a:spLocks noChangeShapeType="1"/>
          </p:cNvSpPr>
          <p:nvPr/>
        </p:nvSpPr>
        <p:spPr bwMode="auto">
          <a:xfrm>
            <a:off x="6203950" y="3927058"/>
            <a:ext cx="222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92185" name="Freeform 156"/>
          <p:cNvSpPr/>
          <p:nvPr/>
        </p:nvSpPr>
        <p:spPr bwMode="auto">
          <a:xfrm>
            <a:off x="8948981" y="1683127"/>
            <a:ext cx="1235075" cy="1681163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9963" name="Text Box 157"/>
          <p:cNvSpPr txBox="1">
            <a:spLocks noChangeArrowheads="1"/>
          </p:cNvSpPr>
          <p:nvPr/>
        </p:nvSpPr>
        <p:spPr bwMode="auto">
          <a:xfrm>
            <a:off x="9005889" y="2023646"/>
            <a:ext cx="918841" cy="830997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Public </a:t>
            </a:r>
          </a:p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telephone</a:t>
            </a:r>
          </a:p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network</a:t>
            </a:r>
          </a:p>
        </p:txBody>
      </p:sp>
      <p:sp>
        <p:nvSpPr>
          <p:cNvPr id="39964" name="Line 158"/>
          <p:cNvSpPr>
            <a:spLocks noChangeShapeType="1"/>
          </p:cNvSpPr>
          <p:nvPr/>
        </p:nvSpPr>
        <p:spPr bwMode="auto">
          <a:xfrm>
            <a:off x="6872289" y="2555458"/>
            <a:ext cx="1284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92188" name="Group 159"/>
          <p:cNvGrpSpPr/>
          <p:nvPr/>
        </p:nvGrpSpPr>
        <p:grpSpPr bwMode="auto">
          <a:xfrm>
            <a:off x="8132763" y="1890296"/>
            <a:ext cx="550862" cy="1001713"/>
            <a:chOff x="611" y="3693"/>
            <a:chExt cx="449" cy="287"/>
          </a:xfrm>
          <a:solidFill>
            <a:schemeClr val="accent5"/>
          </a:solidFill>
        </p:grpSpPr>
        <p:sp>
          <p:nvSpPr>
            <p:cNvPr id="40054" name="Rectangle 160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2278" name="Group 161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2284" name="Freeform 162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2285" name="Freeform 163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2279" name="Freeform 164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80" name="Freeform 165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81" name="Freeform 166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82" name="Freeform 167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83" name="Freeform 168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9966" name="Text Box 169"/>
          <p:cNvSpPr txBox="1">
            <a:spLocks noChangeArrowheads="1"/>
          </p:cNvSpPr>
          <p:nvPr/>
        </p:nvSpPr>
        <p:spPr bwMode="auto">
          <a:xfrm>
            <a:off x="7851285" y="2975776"/>
            <a:ext cx="1015021" cy="5847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0000"/>
              </a:lnSpc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Gateway</a:t>
            </a:r>
          </a:p>
          <a:p>
            <a:pPr eaLnBrk="1" hangingPunct="1">
              <a:lnSpc>
                <a:spcPct val="80000"/>
              </a:lnSpc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MSC</a:t>
            </a:r>
          </a:p>
        </p:txBody>
      </p:sp>
      <p:sp>
        <p:nvSpPr>
          <p:cNvPr id="39967" name="Text Box 170"/>
          <p:cNvSpPr txBox="1">
            <a:spLocks noChangeArrowheads="1"/>
          </p:cNvSpPr>
          <p:nvPr/>
        </p:nvSpPr>
        <p:spPr bwMode="auto">
          <a:xfrm>
            <a:off x="8207992" y="1824434"/>
            <a:ext cx="38183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+mn-lt"/>
                <a:ea typeface="+mn-ea"/>
                <a:cs typeface="Arial" panose="020B0604020202020204" pitchFamily="34" charset="0"/>
              </a:rPr>
              <a:t>G</a:t>
            </a:r>
          </a:p>
        </p:txBody>
      </p:sp>
      <p:sp>
        <p:nvSpPr>
          <p:cNvPr id="39968" name="Line 171"/>
          <p:cNvSpPr>
            <a:spLocks noChangeShapeType="1"/>
          </p:cNvSpPr>
          <p:nvPr/>
        </p:nvSpPr>
        <p:spPr bwMode="auto">
          <a:xfrm flipH="1">
            <a:off x="7921625" y="2625308"/>
            <a:ext cx="236538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69" name="Line 172"/>
          <p:cNvSpPr>
            <a:spLocks noChangeShapeType="1"/>
          </p:cNvSpPr>
          <p:nvPr/>
        </p:nvSpPr>
        <p:spPr bwMode="auto">
          <a:xfrm flipH="1" flipV="1">
            <a:off x="7932739" y="2342734"/>
            <a:ext cx="225425" cy="90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70" name="Line 173"/>
          <p:cNvSpPr>
            <a:spLocks noChangeShapeType="1"/>
          </p:cNvSpPr>
          <p:nvPr/>
        </p:nvSpPr>
        <p:spPr bwMode="auto">
          <a:xfrm flipH="1">
            <a:off x="7554914" y="2799933"/>
            <a:ext cx="327025" cy="203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71" name="Line 174"/>
          <p:cNvSpPr>
            <a:spLocks noChangeShapeType="1"/>
          </p:cNvSpPr>
          <p:nvPr/>
        </p:nvSpPr>
        <p:spPr bwMode="auto">
          <a:xfrm flipH="1" flipV="1">
            <a:off x="7650164" y="2252246"/>
            <a:ext cx="236537" cy="7937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72" name="Line 175"/>
          <p:cNvSpPr>
            <a:spLocks noChangeShapeType="1"/>
          </p:cNvSpPr>
          <p:nvPr/>
        </p:nvSpPr>
        <p:spPr bwMode="auto">
          <a:xfrm>
            <a:off x="6665913" y="2941220"/>
            <a:ext cx="0" cy="496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73" name="Line 176"/>
          <p:cNvSpPr>
            <a:spLocks noChangeShapeType="1"/>
          </p:cNvSpPr>
          <p:nvPr/>
        </p:nvSpPr>
        <p:spPr bwMode="auto">
          <a:xfrm>
            <a:off x="8662988" y="2523708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0010" name="Text Box 178"/>
          <p:cNvSpPr txBox="1">
            <a:spLocks noChangeArrowheads="1"/>
          </p:cNvSpPr>
          <p:nvPr/>
        </p:nvSpPr>
        <p:spPr bwMode="auto">
          <a:xfrm>
            <a:off x="7343316" y="5506436"/>
            <a:ext cx="2646878" cy="307777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400" dirty="0">
                <a:latin typeface="+mn-lt"/>
                <a:ea typeface="+mn-ea"/>
                <a:cs typeface="Arial" panose="020B0604020202020204" pitchFamily="34" charset="0"/>
              </a:rPr>
              <a:t>Serving GPRS Support Node (SGSN)</a:t>
            </a:r>
          </a:p>
        </p:txBody>
      </p:sp>
      <p:grpSp>
        <p:nvGrpSpPr>
          <p:cNvPr id="92234" name="Group 179"/>
          <p:cNvGrpSpPr/>
          <p:nvPr/>
        </p:nvGrpSpPr>
        <p:grpSpPr bwMode="auto">
          <a:xfrm>
            <a:off x="6823076" y="5837125"/>
            <a:ext cx="494373" cy="595008"/>
            <a:chOff x="600" y="2677"/>
            <a:chExt cx="344" cy="511"/>
          </a:xfrm>
          <a:solidFill>
            <a:schemeClr val="accent5"/>
          </a:solidFill>
        </p:grpSpPr>
        <p:sp>
          <p:nvSpPr>
            <p:cNvPr id="40034" name="Rectangle 180"/>
            <p:cNvSpPr>
              <a:spLocks noChangeArrowheads="1"/>
            </p:cNvSpPr>
            <p:nvPr/>
          </p:nvSpPr>
          <p:spPr bwMode="auto">
            <a:xfrm>
              <a:off x="638" y="2821"/>
              <a:ext cx="218" cy="367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2258" name="Freeform 181"/>
            <p:cNvSpPr/>
            <p:nvPr/>
          </p:nvSpPr>
          <p:spPr bwMode="auto">
            <a:xfrm>
              <a:off x="858" y="2697"/>
              <a:ext cx="40" cy="131"/>
            </a:xfrm>
            <a:custGeom>
              <a:avLst/>
              <a:gdLst>
                <a:gd name="T0" fmla="*/ 3 w 62"/>
                <a:gd name="T1" fmla="*/ 0 h 74"/>
                <a:gd name="T2" fmla="*/ 5 w 62"/>
                <a:gd name="T3" fmla="*/ 1758 h 74"/>
                <a:gd name="T4" fmla="*/ 0 w 62"/>
                <a:gd name="T5" fmla="*/ 228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59" name="Freeform 182"/>
            <p:cNvSpPr/>
            <p:nvPr/>
          </p:nvSpPr>
          <p:spPr bwMode="auto">
            <a:xfrm>
              <a:off x="856" y="2803"/>
              <a:ext cx="41" cy="385"/>
            </a:xfrm>
            <a:custGeom>
              <a:avLst/>
              <a:gdLst>
                <a:gd name="T0" fmla="*/ 1 w 63"/>
                <a:gd name="T1" fmla="*/ 395 h 225"/>
                <a:gd name="T2" fmla="*/ 0 w 63"/>
                <a:gd name="T3" fmla="*/ 5650 h 225"/>
                <a:gd name="T4" fmla="*/ 5 w 63"/>
                <a:gd name="T5" fmla="*/ 5073 h 225"/>
                <a:gd name="T6" fmla="*/ 5 w 63"/>
                <a:gd name="T7" fmla="*/ 0 h 225"/>
                <a:gd name="T8" fmla="*/ 1 w 63"/>
                <a:gd name="T9" fmla="*/ 395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60" name="Freeform 183"/>
            <p:cNvSpPr/>
            <p:nvPr/>
          </p:nvSpPr>
          <p:spPr bwMode="auto">
            <a:xfrm>
              <a:off x="883" y="2677"/>
              <a:ext cx="30" cy="139"/>
            </a:xfrm>
            <a:custGeom>
              <a:avLst/>
              <a:gdLst>
                <a:gd name="T0" fmla="*/ 1 w 47"/>
                <a:gd name="T1" fmla="*/ 0 h 78"/>
                <a:gd name="T2" fmla="*/ 3 w 47"/>
                <a:gd name="T3" fmla="*/ 2502 h 78"/>
                <a:gd name="T4" fmla="*/ 1 w 47"/>
                <a:gd name="T5" fmla="*/ 2461 h 78"/>
                <a:gd name="T6" fmla="*/ 0 w 47"/>
                <a:gd name="T7" fmla="*/ 1108 h 78"/>
                <a:gd name="T8" fmla="*/ 1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61" name="Freeform 184"/>
            <p:cNvSpPr/>
            <p:nvPr/>
          </p:nvSpPr>
          <p:spPr bwMode="auto">
            <a:xfrm>
              <a:off x="866" y="2739"/>
              <a:ext cx="28" cy="91"/>
            </a:xfrm>
            <a:custGeom>
              <a:avLst/>
              <a:gdLst>
                <a:gd name="T0" fmla="*/ 2 w 44"/>
                <a:gd name="T1" fmla="*/ 0 h 51"/>
                <a:gd name="T2" fmla="*/ 0 w 44"/>
                <a:gd name="T3" fmla="*/ 1643 h 51"/>
                <a:gd name="T4" fmla="*/ 3 w 44"/>
                <a:gd name="T5" fmla="*/ 1449 h 51"/>
                <a:gd name="T6" fmla="*/ 2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62" name="Freeform 185"/>
            <p:cNvSpPr/>
            <p:nvPr/>
          </p:nvSpPr>
          <p:spPr bwMode="auto">
            <a:xfrm>
              <a:off x="622" y="2681"/>
              <a:ext cx="270" cy="169"/>
            </a:xfrm>
            <a:custGeom>
              <a:avLst/>
              <a:gdLst>
                <a:gd name="T0" fmla="*/ 0 w 417"/>
                <a:gd name="T1" fmla="*/ 3014 h 95"/>
                <a:gd name="T2" fmla="*/ 5 w 417"/>
                <a:gd name="T3" fmla="*/ 37 h 95"/>
                <a:gd name="T4" fmla="*/ 30 w 417"/>
                <a:gd name="T5" fmla="*/ 0 h 95"/>
                <a:gd name="T6" fmla="*/ 27 w 417"/>
                <a:gd name="T7" fmla="*/ 3014 h 95"/>
                <a:gd name="T8" fmla="*/ 0 w 417"/>
                <a:gd name="T9" fmla="*/ 3014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92263" name="Group 186"/>
            <p:cNvGrpSpPr/>
            <p:nvPr/>
          </p:nvGrpSpPr>
          <p:grpSpPr bwMode="auto">
            <a:xfrm>
              <a:off x="600" y="2926"/>
              <a:ext cx="344" cy="170"/>
              <a:chOff x="3600" y="219"/>
              <a:chExt cx="360" cy="175"/>
            </a:xfrm>
            <a:grpFill/>
          </p:grpSpPr>
          <p:sp>
            <p:nvSpPr>
              <p:cNvPr id="40041" name="Oval 187"/>
              <p:cNvSpPr>
                <a:spLocks noChangeArrowheads="1"/>
              </p:cNvSpPr>
              <p:nvPr/>
            </p:nvSpPr>
            <p:spPr bwMode="auto">
              <a:xfrm>
                <a:off x="3603" y="296"/>
                <a:ext cx="356" cy="97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42" name="Line 18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59"/>
              </a:xfrm>
              <a:prstGeom prst="lin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43" name="Line 18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59"/>
              </a:xfrm>
              <a:prstGeom prst="lin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44" name="Rectangle 190"/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3" cy="58"/>
              </a:xfrm>
              <a:prstGeom prst="rect">
                <a:avLst/>
              </a:prstGeom>
              <a:grpFill/>
              <a:ln>
                <a:noFill/>
              </a:ln>
              <a:effectLst/>
            </p:spPr>
            <p:txBody>
              <a:bodyPr wrap="none" anchor="ctr"/>
              <a:lstStyle/>
              <a:p>
                <a:pPr algn="ctr">
                  <a:defRPr/>
                </a:pPr>
                <a:endParaRPr lang="en-US" dirty="0">
                  <a:latin typeface="+mn-lt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0045" name="Oval 19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6" cy="11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grpSp>
            <p:nvGrpSpPr>
              <p:cNvPr id="92269" name="Group 19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  <a:grpFill/>
            </p:grpSpPr>
            <p:sp>
              <p:nvSpPr>
                <p:cNvPr id="40051" name="Line 193"/>
                <p:cNvSpPr>
                  <a:spLocks noChangeShapeType="1"/>
                </p:cNvSpPr>
                <p:nvPr/>
              </p:nvSpPr>
              <p:spPr bwMode="auto">
                <a:xfrm flipV="1">
                  <a:off x="2848" y="849"/>
                  <a:ext cx="50" cy="2"/>
                </a:xfrm>
                <a:prstGeom prst="line">
                  <a:avLst/>
                </a:prstGeom>
                <a:grpFill/>
                <a:ln w="2857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40052" name="Line 194"/>
                <p:cNvSpPr>
                  <a:spLocks noChangeShapeType="1"/>
                </p:cNvSpPr>
                <p:nvPr/>
              </p:nvSpPr>
              <p:spPr bwMode="auto">
                <a:xfrm>
                  <a:off x="2944" y="945"/>
                  <a:ext cx="44" cy="0"/>
                </a:xfrm>
                <a:prstGeom prst="line">
                  <a:avLst/>
                </a:prstGeom>
                <a:grpFill/>
                <a:ln w="2857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40053" name="Line 195"/>
                <p:cNvSpPr>
                  <a:spLocks noChangeShapeType="1"/>
                </p:cNvSpPr>
                <p:nvPr/>
              </p:nvSpPr>
              <p:spPr bwMode="auto">
                <a:xfrm>
                  <a:off x="2893" y="851"/>
                  <a:ext cx="52" cy="94"/>
                </a:xfrm>
                <a:prstGeom prst="line">
                  <a:avLst/>
                </a:prstGeom>
                <a:grpFill/>
                <a:ln w="2857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92270" name="Group 19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  <a:grpFill/>
            </p:grpSpPr>
            <p:sp>
              <p:nvSpPr>
                <p:cNvPr id="40048" name="Line 19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grpFill/>
                <a:ln w="2857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40049" name="Line 19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grpFill/>
                <a:ln w="2857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  <p:sp>
              <p:nvSpPr>
                <p:cNvPr id="40050" name="Line 199"/>
                <p:cNvSpPr>
                  <a:spLocks noChangeShapeType="1"/>
                </p:cNvSpPr>
                <p:nvPr/>
              </p:nvSpPr>
              <p:spPr bwMode="auto">
                <a:xfrm>
                  <a:off x="2893" y="850"/>
                  <a:ext cx="52" cy="96"/>
                </a:xfrm>
                <a:prstGeom prst="line">
                  <a:avLst/>
                </a:prstGeom>
                <a:grpFill/>
                <a:ln w="28575">
                  <a:solidFill>
                    <a:schemeClr val="tx1"/>
                  </a:solidFill>
                  <a:round/>
                </a:ln>
                <a:effectLst/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latin typeface="+mn-lt"/>
                    <a:ea typeface="+mn-ea"/>
                  </a:endParaRPr>
                </a:p>
              </p:txBody>
            </p:sp>
          </p:grpSp>
        </p:grpSp>
      </p:grpSp>
      <p:grpSp>
        <p:nvGrpSpPr>
          <p:cNvPr id="92235" name="Group 200"/>
          <p:cNvGrpSpPr/>
          <p:nvPr/>
        </p:nvGrpSpPr>
        <p:grpSpPr bwMode="auto">
          <a:xfrm>
            <a:off x="6870500" y="5374858"/>
            <a:ext cx="445510" cy="379594"/>
            <a:chOff x="3028" y="1864"/>
            <a:chExt cx="347" cy="631"/>
          </a:xfrm>
          <a:solidFill>
            <a:schemeClr val="accent5"/>
          </a:solidFill>
        </p:grpSpPr>
        <p:sp>
          <p:nvSpPr>
            <p:cNvPr id="40028" name="Rectangle 201"/>
            <p:cNvSpPr>
              <a:spLocks noChangeArrowheads="1"/>
            </p:cNvSpPr>
            <p:nvPr/>
          </p:nvSpPr>
          <p:spPr bwMode="auto">
            <a:xfrm>
              <a:off x="3047" y="2041"/>
              <a:ext cx="261" cy="454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2252" name="Freeform 202"/>
            <p:cNvSpPr/>
            <p:nvPr/>
          </p:nvSpPr>
          <p:spPr bwMode="auto">
            <a:xfrm>
              <a:off x="3309" y="1888"/>
              <a:ext cx="48" cy="163"/>
            </a:xfrm>
            <a:custGeom>
              <a:avLst/>
              <a:gdLst>
                <a:gd name="T0" fmla="*/ 8 w 62"/>
                <a:gd name="T1" fmla="*/ 0 h 74"/>
                <a:gd name="T2" fmla="*/ 13 w 62"/>
                <a:gd name="T3" fmla="*/ 6540 h 74"/>
                <a:gd name="T4" fmla="*/ 0 w 62"/>
                <a:gd name="T5" fmla="*/ 845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53" name="Freeform 203"/>
            <p:cNvSpPr/>
            <p:nvPr/>
          </p:nvSpPr>
          <p:spPr bwMode="auto">
            <a:xfrm>
              <a:off x="3307" y="2020"/>
              <a:ext cx="49" cy="475"/>
            </a:xfrm>
            <a:custGeom>
              <a:avLst/>
              <a:gdLst>
                <a:gd name="T0" fmla="*/ 2 w 63"/>
                <a:gd name="T1" fmla="*/ 1431 h 225"/>
                <a:gd name="T2" fmla="*/ 0 w 63"/>
                <a:gd name="T3" fmla="*/ 19918 h 225"/>
                <a:gd name="T4" fmla="*/ 14 w 63"/>
                <a:gd name="T5" fmla="*/ 17858 h 225"/>
                <a:gd name="T6" fmla="*/ 14 w 63"/>
                <a:gd name="T7" fmla="*/ 0 h 225"/>
                <a:gd name="T8" fmla="*/ 2 w 63"/>
                <a:gd name="T9" fmla="*/ 1431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54" name="Freeform 204"/>
            <p:cNvSpPr/>
            <p:nvPr/>
          </p:nvSpPr>
          <p:spPr bwMode="auto">
            <a:xfrm>
              <a:off x="3339" y="1864"/>
              <a:ext cx="36" cy="171"/>
            </a:xfrm>
            <a:custGeom>
              <a:avLst/>
              <a:gdLst>
                <a:gd name="T0" fmla="*/ 2 w 47"/>
                <a:gd name="T1" fmla="*/ 0 h 78"/>
                <a:gd name="T2" fmla="*/ 9 w 47"/>
                <a:gd name="T3" fmla="*/ 8662 h 78"/>
                <a:gd name="T4" fmla="*/ 3 w 47"/>
                <a:gd name="T5" fmla="*/ 8565 h 78"/>
                <a:gd name="T6" fmla="*/ 0 w 47"/>
                <a:gd name="T7" fmla="*/ 3907 h 78"/>
                <a:gd name="T8" fmla="*/ 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55" name="Freeform 205"/>
            <p:cNvSpPr/>
            <p:nvPr/>
          </p:nvSpPr>
          <p:spPr bwMode="auto">
            <a:xfrm>
              <a:off x="3319" y="1941"/>
              <a:ext cx="34" cy="112"/>
            </a:xfrm>
            <a:custGeom>
              <a:avLst/>
              <a:gdLst>
                <a:gd name="T0" fmla="*/ 5 w 44"/>
                <a:gd name="T1" fmla="*/ 0 h 51"/>
                <a:gd name="T2" fmla="*/ 0 w 44"/>
                <a:gd name="T3" fmla="*/ 5721 h 51"/>
                <a:gd name="T4" fmla="*/ 9 w 44"/>
                <a:gd name="T5" fmla="*/ 5053 h 51"/>
                <a:gd name="T6" fmla="*/ 5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56" name="Freeform 206"/>
            <p:cNvSpPr/>
            <p:nvPr/>
          </p:nvSpPr>
          <p:spPr bwMode="auto">
            <a:xfrm>
              <a:off x="3028" y="1868"/>
              <a:ext cx="322" cy="209"/>
            </a:xfrm>
            <a:custGeom>
              <a:avLst/>
              <a:gdLst>
                <a:gd name="T0" fmla="*/ 0 w 417"/>
                <a:gd name="T1" fmla="*/ 10773 h 95"/>
                <a:gd name="T2" fmla="*/ 14 w 417"/>
                <a:gd name="T3" fmla="*/ 97 h 95"/>
                <a:gd name="T4" fmla="*/ 88 w 417"/>
                <a:gd name="T5" fmla="*/ 0 h 95"/>
                <a:gd name="T6" fmla="*/ 79 w 417"/>
                <a:gd name="T7" fmla="*/ 10773 h 95"/>
                <a:gd name="T8" fmla="*/ 0 w 417"/>
                <a:gd name="T9" fmla="*/ 1077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92236" name="Group 207"/>
          <p:cNvGrpSpPr/>
          <p:nvPr/>
        </p:nvGrpSpPr>
        <p:grpSpPr bwMode="auto">
          <a:xfrm>
            <a:off x="6827386" y="5523901"/>
            <a:ext cx="531738" cy="186304"/>
            <a:chOff x="3600" y="219"/>
            <a:chExt cx="360" cy="175"/>
          </a:xfrm>
        </p:grpSpPr>
        <p:sp>
          <p:nvSpPr>
            <p:cNvPr id="40015" name="Oval 208"/>
            <p:cNvSpPr>
              <a:spLocks noChangeArrowheads="1"/>
            </p:cNvSpPr>
            <p:nvPr/>
          </p:nvSpPr>
          <p:spPr bwMode="auto">
            <a:xfrm>
              <a:off x="3604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016" name="Line 209"/>
            <p:cNvSpPr>
              <a:spLocks noChangeShapeType="1"/>
            </p:cNvSpPr>
            <p:nvPr/>
          </p:nvSpPr>
          <p:spPr bwMode="auto">
            <a:xfrm>
              <a:off x="3604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017" name="Line 210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0018" name="Rectangle 211"/>
            <p:cNvSpPr>
              <a:spLocks noChangeArrowheads="1"/>
            </p:cNvSpPr>
            <p:nvPr/>
          </p:nvSpPr>
          <p:spPr bwMode="auto">
            <a:xfrm>
              <a:off x="3604" y="289"/>
              <a:ext cx="354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US" dirty="0">
                <a:latin typeface="+mn-lt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0019" name="Oval 212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2243" name="Group 213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40025" name="Line 214"/>
              <p:cNvSpPr>
                <a:spLocks noChangeShapeType="1"/>
              </p:cNvSpPr>
              <p:nvPr/>
            </p:nvSpPr>
            <p:spPr bwMode="auto">
              <a:xfrm flipV="1">
                <a:off x="2848" y="849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26" name="Line 215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27" name="Line 216"/>
              <p:cNvSpPr>
                <a:spLocks noChangeShapeType="1"/>
              </p:cNvSpPr>
              <p:nvPr/>
            </p:nvSpPr>
            <p:spPr bwMode="auto">
              <a:xfrm>
                <a:off x="2894" y="851"/>
                <a:ext cx="53" cy="9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2244" name="Group 217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40022" name="Line 218"/>
              <p:cNvSpPr>
                <a:spLocks noChangeShapeType="1"/>
              </p:cNvSpPr>
              <p:nvPr/>
            </p:nvSpPr>
            <p:spPr bwMode="auto">
              <a:xfrm flipV="1">
                <a:off x="2848" y="849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23" name="Line 219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24" name="Line 220"/>
              <p:cNvSpPr>
                <a:spLocks noChangeShapeType="1"/>
              </p:cNvSpPr>
              <p:nvPr/>
            </p:nvSpPr>
            <p:spPr bwMode="auto">
              <a:xfrm>
                <a:off x="2894" y="851"/>
                <a:ext cx="53" cy="95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40014" name="Text Box 221"/>
          <p:cNvSpPr txBox="1">
            <a:spLocks noChangeArrowheads="1"/>
          </p:cNvSpPr>
          <p:nvPr/>
        </p:nvSpPr>
        <p:spPr bwMode="auto">
          <a:xfrm>
            <a:off x="7389304" y="6073499"/>
            <a:ext cx="2744662" cy="307777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400" dirty="0">
                <a:latin typeface="+mn-lt"/>
                <a:ea typeface="+mn-ea"/>
                <a:cs typeface="Arial" panose="020B0604020202020204" pitchFamily="34" charset="0"/>
              </a:rPr>
              <a:t>Gateway GPRS Support Node (GGSN)</a:t>
            </a:r>
          </a:p>
        </p:txBody>
      </p:sp>
      <p:sp>
        <p:nvSpPr>
          <p:cNvPr id="92198" name="Freeform 222"/>
          <p:cNvSpPr/>
          <p:nvPr/>
        </p:nvSpPr>
        <p:spPr bwMode="auto">
          <a:xfrm>
            <a:off x="9058518" y="3586539"/>
            <a:ext cx="1235075" cy="16811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9976" name="Text Box 223"/>
          <p:cNvSpPr txBox="1">
            <a:spLocks noChangeArrowheads="1"/>
          </p:cNvSpPr>
          <p:nvPr/>
        </p:nvSpPr>
        <p:spPr bwMode="auto">
          <a:xfrm>
            <a:off x="9115426" y="3927059"/>
            <a:ext cx="752129" cy="5847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Public </a:t>
            </a:r>
          </a:p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Internet</a:t>
            </a:r>
          </a:p>
        </p:txBody>
      </p:sp>
      <p:grpSp>
        <p:nvGrpSpPr>
          <p:cNvPr id="92200" name="Group 224"/>
          <p:cNvGrpSpPr/>
          <p:nvPr/>
        </p:nvGrpSpPr>
        <p:grpSpPr bwMode="auto">
          <a:xfrm>
            <a:off x="8242301" y="3793708"/>
            <a:ext cx="550863" cy="1001712"/>
            <a:chOff x="611" y="3693"/>
            <a:chExt cx="449" cy="287"/>
          </a:xfrm>
          <a:solidFill>
            <a:schemeClr val="accent5"/>
          </a:solidFill>
        </p:grpSpPr>
        <p:sp>
          <p:nvSpPr>
            <p:cNvPr id="40001" name="Rectangle 225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2225" name="Group 226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2231" name="Freeform 227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2232" name="Freeform 228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2226" name="Freeform 229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27" name="Freeform 230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28" name="Freeform 231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29" name="Freeform 232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2230" name="Freeform 233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9978" name="Text Box 234"/>
          <p:cNvSpPr txBox="1">
            <a:spLocks noChangeArrowheads="1"/>
          </p:cNvSpPr>
          <p:nvPr/>
        </p:nvSpPr>
        <p:spPr bwMode="auto">
          <a:xfrm>
            <a:off x="8039482" y="4872617"/>
            <a:ext cx="805029" cy="33855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0000"/>
              </a:lnSpc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GGSN</a:t>
            </a:r>
          </a:p>
        </p:txBody>
      </p:sp>
      <p:sp>
        <p:nvSpPr>
          <p:cNvPr id="39979" name="Text Box 235"/>
          <p:cNvSpPr txBox="1">
            <a:spLocks noChangeArrowheads="1"/>
          </p:cNvSpPr>
          <p:nvPr/>
        </p:nvSpPr>
        <p:spPr bwMode="auto">
          <a:xfrm>
            <a:off x="8312150" y="3796884"/>
            <a:ext cx="38183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+mn-lt"/>
                <a:ea typeface="+mn-ea"/>
                <a:cs typeface="Arial" panose="020B0604020202020204" pitchFamily="34" charset="0"/>
              </a:rPr>
              <a:t>G</a:t>
            </a:r>
          </a:p>
        </p:txBody>
      </p:sp>
      <p:sp>
        <p:nvSpPr>
          <p:cNvPr id="39980" name="Line 236"/>
          <p:cNvSpPr>
            <a:spLocks noChangeShapeType="1"/>
          </p:cNvSpPr>
          <p:nvPr/>
        </p:nvSpPr>
        <p:spPr bwMode="auto">
          <a:xfrm flipH="1">
            <a:off x="8031164" y="4528720"/>
            <a:ext cx="236537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81" name="Line 237"/>
          <p:cNvSpPr>
            <a:spLocks noChangeShapeType="1"/>
          </p:cNvSpPr>
          <p:nvPr/>
        </p:nvSpPr>
        <p:spPr bwMode="auto">
          <a:xfrm flipH="1" flipV="1">
            <a:off x="8042276" y="4246145"/>
            <a:ext cx="225425" cy="90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82" name="Line 238"/>
          <p:cNvSpPr>
            <a:spLocks noChangeShapeType="1"/>
          </p:cNvSpPr>
          <p:nvPr/>
        </p:nvSpPr>
        <p:spPr bwMode="auto">
          <a:xfrm flipH="1">
            <a:off x="7664451" y="4703345"/>
            <a:ext cx="327025" cy="203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83" name="Line 239"/>
          <p:cNvSpPr>
            <a:spLocks noChangeShapeType="1"/>
          </p:cNvSpPr>
          <p:nvPr/>
        </p:nvSpPr>
        <p:spPr bwMode="auto">
          <a:xfrm flipH="1" flipV="1">
            <a:off x="7759700" y="4155659"/>
            <a:ext cx="236538" cy="7937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9984" name="Line 240"/>
          <p:cNvSpPr>
            <a:spLocks noChangeShapeType="1"/>
          </p:cNvSpPr>
          <p:nvPr/>
        </p:nvSpPr>
        <p:spPr bwMode="auto">
          <a:xfrm>
            <a:off x="8772525" y="442712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3057" name="Text Box 241"/>
          <p:cNvSpPr txBox="1">
            <a:spLocks noChangeArrowheads="1"/>
          </p:cNvSpPr>
          <p:nvPr/>
        </p:nvSpPr>
        <p:spPr bwMode="auto">
          <a:xfrm>
            <a:off x="1984376" y="4195346"/>
            <a:ext cx="3478837" cy="22159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r>
              <a:rPr lang="en-US" altLang="zh-CN" sz="2000" i="1" dirty="0">
                <a:solidFill>
                  <a:srgbClr val="C00000"/>
                </a:solidFill>
                <a:latin typeface="+mn-lt"/>
                <a:ea typeface="+mn-ea"/>
              </a:rPr>
              <a:t>Key insight: </a:t>
            </a:r>
            <a:r>
              <a:rPr lang="en-US" altLang="zh-CN" sz="2000" dirty="0">
                <a:latin typeface="+mn-lt"/>
                <a:ea typeface="+mn-ea"/>
              </a:rPr>
              <a:t>new cellular data</a:t>
            </a:r>
          </a:p>
          <a:p>
            <a:r>
              <a:rPr lang="en-US" altLang="zh-CN" sz="2000" dirty="0">
                <a:latin typeface="+mn-lt"/>
                <a:ea typeface="+mn-ea"/>
              </a:rPr>
              <a:t>network operates </a:t>
            </a:r>
            <a:r>
              <a:rPr lang="en-US" altLang="zh-CN" sz="2000" i="1" dirty="0">
                <a:solidFill>
                  <a:schemeClr val="accent2"/>
                </a:solidFill>
                <a:latin typeface="+mn-lt"/>
                <a:ea typeface="+mn-ea"/>
              </a:rPr>
              <a:t>in parallel</a:t>
            </a:r>
            <a:r>
              <a:rPr lang="en-US" altLang="zh-CN" sz="2000" dirty="0">
                <a:solidFill>
                  <a:schemeClr val="accent2"/>
                </a:solidFill>
                <a:latin typeface="+mn-lt"/>
                <a:ea typeface="+mn-ea"/>
              </a:rPr>
              <a:t> </a:t>
            </a:r>
          </a:p>
          <a:p>
            <a:r>
              <a:rPr lang="en-US" altLang="zh-CN" sz="2000" dirty="0">
                <a:latin typeface="+mn-lt"/>
                <a:ea typeface="+mn-ea"/>
              </a:rPr>
              <a:t>(except at edge) with existing </a:t>
            </a:r>
          </a:p>
          <a:p>
            <a:r>
              <a:rPr lang="en-US" altLang="zh-CN" sz="2000" dirty="0">
                <a:latin typeface="+mn-lt"/>
                <a:ea typeface="+mn-ea"/>
              </a:rPr>
              <a:t>cellular voice network</a:t>
            </a:r>
          </a:p>
          <a:p>
            <a:pPr>
              <a:buClr>
                <a:srgbClr val="000099"/>
              </a:buClr>
              <a:buSzPct val="70000"/>
              <a:buFont typeface="Wingdings" panose="05000000000000000000" pitchFamily="2" charset="2"/>
              <a:buChar char="v"/>
            </a:pPr>
            <a:r>
              <a:rPr lang="en-US" altLang="zh-CN" sz="2000" dirty="0">
                <a:latin typeface="+mn-lt"/>
                <a:ea typeface="+mn-ea"/>
              </a:rPr>
              <a:t> voice network unchanged in core</a:t>
            </a:r>
          </a:p>
          <a:p>
            <a:pPr>
              <a:buClr>
                <a:srgbClr val="000099"/>
              </a:buClr>
              <a:buSzPct val="70000"/>
              <a:buFont typeface="Wingdings" panose="05000000000000000000" pitchFamily="2" charset="2"/>
              <a:buChar char="v"/>
            </a:pPr>
            <a:r>
              <a:rPr lang="en-US" altLang="zh-CN" sz="2000" dirty="0">
                <a:latin typeface="+mn-lt"/>
                <a:ea typeface="+mn-ea"/>
              </a:rPr>
              <a:t> data network operates in parallel</a:t>
            </a:r>
          </a:p>
          <a:p>
            <a:pPr>
              <a:buClr>
                <a:srgbClr val="000099"/>
              </a:buClr>
              <a:buSzPct val="70000"/>
              <a:buFont typeface="Wingdings" panose="05000000000000000000" pitchFamily="2" charset="2"/>
              <a:buChar char="v"/>
            </a:pPr>
            <a:endParaRPr lang="en-US" altLang="zh-CN" sz="1800" dirty="0">
              <a:latin typeface="+mn-lt"/>
              <a:ea typeface="+mn-ea"/>
            </a:endParaRPr>
          </a:p>
        </p:txBody>
      </p:sp>
      <p:grpSp>
        <p:nvGrpSpPr>
          <p:cNvPr id="92209" name="Group 139"/>
          <p:cNvGrpSpPr/>
          <p:nvPr/>
        </p:nvGrpSpPr>
        <p:grpSpPr bwMode="auto">
          <a:xfrm>
            <a:off x="8121650" y="4281071"/>
            <a:ext cx="693738" cy="314325"/>
            <a:chOff x="3600" y="219"/>
            <a:chExt cx="360" cy="175"/>
          </a:xfrm>
        </p:grpSpPr>
        <p:sp>
          <p:nvSpPr>
            <p:cNvPr id="39988" name="Oval 140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989" name="Line 141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990" name="Line 142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39991" name="Rectangle 143"/>
            <p:cNvSpPr>
              <a:spLocks noChangeArrowheads="1"/>
            </p:cNvSpPr>
            <p:nvPr/>
          </p:nvSpPr>
          <p:spPr bwMode="auto">
            <a:xfrm>
              <a:off x="3603" y="289"/>
              <a:ext cx="353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US" dirty="0">
                <a:latin typeface="+mn-lt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9992" name="Oval 144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2216" name="Group 145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39998" name="Line 14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999" name="Line 14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0000" name="Line 14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2217" name="Group 149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39995" name="Line 15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996" name="Line 15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39997" name="Line 15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3" name="标题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3G (</a:t>
            </a:r>
            <a:r>
              <a:rPr lang="en-US" altLang="zh-CN" dirty="0" err="1"/>
              <a:t>voice+data</a:t>
            </a:r>
            <a:r>
              <a:rPr lang="en-US" altLang="zh-CN" dirty="0"/>
              <a:t>) network architecture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A6C220B7-D3BE-4DA9-9BAC-C3B6F9B3AE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69</a:t>
            </a:fld>
            <a:endParaRPr lang="en-US" altLang="zh-CN" dirty="0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187" name="Group 3"/>
          <p:cNvGrpSpPr/>
          <p:nvPr/>
        </p:nvGrpSpPr>
        <p:grpSpPr bwMode="auto">
          <a:xfrm>
            <a:off x="3451225" y="1795464"/>
            <a:ext cx="242888" cy="485775"/>
            <a:chOff x="3796" y="1043"/>
            <a:chExt cx="865" cy="1237"/>
          </a:xfrm>
        </p:grpSpPr>
        <p:sp>
          <p:nvSpPr>
            <p:cNvPr id="41153" name="Line 4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54" name="Line 5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55" name="Line 6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56" name="Line 7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57" name="Line 8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58" name="Line 9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59" name="Line 10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60" name="Line 11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61" name="Line 12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62" name="Line 13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63" name="Line 14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64" name="Line 15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65" name="Line 16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66" name="Line 17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67" name="Line 18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3391" name="Group 19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41179" name="Line 20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80" name="Line 21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81" name="Line 22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82" name="Line 2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3392" name="Group 24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41175" name="Line 25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76" name="Line 26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77" name="Line 27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78" name="Line 28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3393" name="Group 29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41171" name="Line 30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72" name="Line 31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73" name="Line 32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74" name="Line 3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93188" name="Group 34"/>
          <p:cNvGrpSpPr/>
          <p:nvPr/>
        </p:nvGrpSpPr>
        <p:grpSpPr bwMode="auto">
          <a:xfrm>
            <a:off x="3940175" y="2273301"/>
            <a:ext cx="242888" cy="485775"/>
            <a:chOff x="3796" y="1043"/>
            <a:chExt cx="865" cy="1237"/>
          </a:xfrm>
        </p:grpSpPr>
        <p:sp>
          <p:nvSpPr>
            <p:cNvPr id="41123" name="Line 35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24" name="Line 36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25" name="Line 37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26" name="Line 38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27" name="Line 39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28" name="Line 40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29" name="Line 41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30" name="Line 42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31" name="Line 43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32" name="Line 44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33" name="Line 45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34" name="Line 46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35" name="Line 47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36" name="Line 48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37" name="Line 49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3361" name="Group 50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41149" name="Line 51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50" name="Line 52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51" name="Line 53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52" name="Line 54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3362" name="Group 55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41145" name="Line 56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46" name="Line 57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47" name="Line 58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48" name="Line 59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3363" name="Group 60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41141" name="Line 61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42" name="Line 62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43" name="Line 63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44" name="Line 64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93189" name="Group 65"/>
          <p:cNvGrpSpPr/>
          <p:nvPr/>
        </p:nvGrpSpPr>
        <p:grpSpPr bwMode="auto">
          <a:xfrm>
            <a:off x="3414714" y="2584451"/>
            <a:ext cx="242887" cy="485775"/>
            <a:chOff x="3796" y="1043"/>
            <a:chExt cx="865" cy="1237"/>
          </a:xfrm>
        </p:grpSpPr>
        <p:sp>
          <p:nvSpPr>
            <p:cNvPr id="41093" name="Line 66"/>
            <p:cNvSpPr>
              <a:spLocks noChangeShapeType="1"/>
            </p:cNvSpPr>
            <p:nvPr/>
          </p:nvSpPr>
          <p:spPr bwMode="auto">
            <a:xfrm flipH="1">
              <a:off x="3994" y="1480"/>
              <a:ext cx="232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94" name="Line 67"/>
            <p:cNvSpPr>
              <a:spLocks noChangeShapeType="1"/>
            </p:cNvSpPr>
            <p:nvPr/>
          </p:nvSpPr>
          <p:spPr bwMode="auto">
            <a:xfrm>
              <a:off x="4226" y="1480"/>
              <a:ext cx="237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95" name="Line 68"/>
            <p:cNvSpPr>
              <a:spLocks noChangeShapeType="1"/>
            </p:cNvSpPr>
            <p:nvPr/>
          </p:nvSpPr>
          <p:spPr bwMode="auto">
            <a:xfrm>
              <a:off x="3994" y="2199"/>
              <a:ext cx="232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96" name="Line 69"/>
            <p:cNvSpPr>
              <a:spLocks noChangeShapeType="1"/>
            </p:cNvSpPr>
            <p:nvPr/>
          </p:nvSpPr>
          <p:spPr bwMode="auto">
            <a:xfrm flipH="1">
              <a:off x="4226" y="2199"/>
              <a:ext cx="237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97" name="Line 70"/>
            <p:cNvSpPr>
              <a:spLocks noChangeShapeType="1"/>
            </p:cNvSpPr>
            <p:nvPr/>
          </p:nvSpPr>
          <p:spPr bwMode="auto">
            <a:xfrm>
              <a:off x="4226" y="1496"/>
              <a:ext cx="0" cy="7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98" name="Line 71"/>
            <p:cNvSpPr>
              <a:spLocks noChangeShapeType="1"/>
            </p:cNvSpPr>
            <p:nvPr/>
          </p:nvSpPr>
          <p:spPr bwMode="auto">
            <a:xfrm flipV="1">
              <a:off x="3994" y="2126"/>
              <a:ext cx="232" cy="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99" name="Line 72"/>
            <p:cNvSpPr>
              <a:spLocks noChangeShapeType="1"/>
            </p:cNvSpPr>
            <p:nvPr/>
          </p:nvSpPr>
          <p:spPr bwMode="auto">
            <a:xfrm flipH="1" flipV="1">
              <a:off x="4226" y="2126"/>
              <a:ext cx="237" cy="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00" name="Line 73"/>
            <p:cNvSpPr>
              <a:spLocks noChangeShapeType="1"/>
            </p:cNvSpPr>
            <p:nvPr/>
          </p:nvSpPr>
          <p:spPr bwMode="auto">
            <a:xfrm>
              <a:off x="4090" y="1892"/>
              <a:ext cx="136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01" name="Line 74"/>
            <p:cNvSpPr>
              <a:spLocks noChangeShapeType="1"/>
            </p:cNvSpPr>
            <p:nvPr/>
          </p:nvSpPr>
          <p:spPr bwMode="auto">
            <a:xfrm flipV="1">
              <a:off x="4226" y="1892"/>
              <a:ext cx="147" cy="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02" name="Line 75"/>
            <p:cNvSpPr>
              <a:spLocks noChangeShapeType="1"/>
            </p:cNvSpPr>
            <p:nvPr/>
          </p:nvSpPr>
          <p:spPr bwMode="auto">
            <a:xfrm>
              <a:off x="4045" y="1997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03" name="Line 76"/>
            <p:cNvSpPr>
              <a:spLocks noChangeShapeType="1"/>
            </p:cNvSpPr>
            <p:nvPr/>
          </p:nvSpPr>
          <p:spPr bwMode="auto">
            <a:xfrm flipV="1">
              <a:off x="4226" y="2013"/>
              <a:ext cx="175" cy="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04" name="Line 77"/>
            <p:cNvSpPr>
              <a:spLocks noChangeShapeType="1"/>
            </p:cNvSpPr>
            <p:nvPr/>
          </p:nvSpPr>
          <p:spPr bwMode="auto">
            <a:xfrm flipV="1">
              <a:off x="4226" y="1783"/>
              <a:ext cx="90" cy="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05" name="Line 78"/>
            <p:cNvSpPr>
              <a:spLocks noChangeShapeType="1"/>
            </p:cNvSpPr>
            <p:nvPr/>
          </p:nvSpPr>
          <p:spPr bwMode="auto">
            <a:xfrm flipV="1">
              <a:off x="4226" y="1633"/>
              <a:ext cx="57" cy="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06" name="Line 79"/>
            <p:cNvSpPr>
              <a:spLocks noChangeShapeType="1"/>
            </p:cNvSpPr>
            <p:nvPr/>
          </p:nvSpPr>
          <p:spPr bwMode="auto">
            <a:xfrm>
              <a:off x="4124" y="1771"/>
              <a:ext cx="113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107" name="Line 80"/>
            <p:cNvSpPr>
              <a:spLocks noChangeShapeType="1"/>
            </p:cNvSpPr>
            <p:nvPr/>
          </p:nvSpPr>
          <p:spPr bwMode="auto">
            <a:xfrm>
              <a:off x="4175" y="1625"/>
              <a:ext cx="62" cy="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3331" name="Group 81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41119" name="Line 82"/>
              <p:cNvSpPr>
                <a:spLocks noChangeShapeType="1"/>
              </p:cNvSpPr>
              <p:nvPr/>
            </p:nvSpPr>
            <p:spPr bwMode="auto">
              <a:xfrm>
                <a:off x="4231" y="1607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20" name="Line 83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21" name="Line 84"/>
              <p:cNvSpPr>
                <a:spLocks noChangeShapeType="1"/>
              </p:cNvSpPr>
              <p:nvPr/>
            </p:nvSpPr>
            <p:spPr bwMode="auto">
              <a:xfrm rot="6361956">
                <a:off x="4602" y="1389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22" name="Line 85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3332" name="Group 86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41115" name="Line 87"/>
              <p:cNvSpPr>
                <a:spLocks noChangeShapeType="1"/>
              </p:cNvSpPr>
              <p:nvPr/>
            </p:nvSpPr>
            <p:spPr bwMode="auto">
              <a:xfrm>
                <a:off x="4226" y="1611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16" name="Line 88"/>
              <p:cNvSpPr>
                <a:spLocks noChangeShapeType="1"/>
              </p:cNvSpPr>
              <p:nvPr/>
            </p:nvSpPr>
            <p:spPr bwMode="auto">
              <a:xfrm rot="6361956" flipH="1" flipV="1">
                <a:off x="4460" y="1219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17" name="Line 89"/>
              <p:cNvSpPr>
                <a:spLocks noChangeShapeType="1"/>
              </p:cNvSpPr>
              <p:nvPr/>
            </p:nvSpPr>
            <p:spPr bwMode="auto">
              <a:xfrm rot="6361956">
                <a:off x="4598" y="1402"/>
                <a:ext cx="178" cy="205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18" name="Line 90"/>
              <p:cNvSpPr>
                <a:spLocks noChangeShapeType="1"/>
              </p:cNvSpPr>
              <p:nvPr/>
            </p:nvSpPr>
            <p:spPr bwMode="auto">
              <a:xfrm rot="6361956" flipH="1" flipV="1">
                <a:off x="4743" y="1300"/>
                <a:ext cx="189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3333" name="Group 91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41111" name="Line 92"/>
              <p:cNvSpPr>
                <a:spLocks noChangeShapeType="1"/>
              </p:cNvSpPr>
              <p:nvPr/>
            </p:nvSpPr>
            <p:spPr bwMode="auto">
              <a:xfrm>
                <a:off x="4231" y="1605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12" name="Line 93"/>
              <p:cNvSpPr>
                <a:spLocks noChangeShapeType="1"/>
              </p:cNvSpPr>
              <p:nvPr/>
            </p:nvSpPr>
            <p:spPr bwMode="auto">
              <a:xfrm rot="6361956" flipH="1" flipV="1">
                <a:off x="4472" y="120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13" name="Line 94"/>
              <p:cNvSpPr>
                <a:spLocks noChangeShapeType="1"/>
              </p:cNvSpPr>
              <p:nvPr/>
            </p:nvSpPr>
            <p:spPr bwMode="auto">
              <a:xfrm rot="6361956">
                <a:off x="4615" y="1387"/>
                <a:ext cx="191" cy="212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114" name="Line 95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4"/>
                <a:ext cx="191" cy="498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ffectLst/>
            </p:spPr>
            <p:txBody>
              <a:bodyPr wrap="none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40967" name="Line 96"/>
          <p:cNvSpPr>
            <a:spLocks noChangeShapeType="1"/>
          </p:cNvSpPr>
          <p:nvPr/>
        </p:nvSpPr>
        <p:spPr bwMode="auto">
          <a:xfrm flipV="1">
            <a:off x="3562350" y="2565400"/>
            <a:ext cx="1695450" cy="4143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0968" name="Line 97"/>
          <p:cNvSpPr>
            <a:spLocks noChangeShapeType="1"/>
          </p:cNvSpPr>
          <p:nvPr/>
        </p:nvSpPr>
        <p:spPr bwMode="auto">
          <a:xfrm flipV="1">
            <a:off x="4124326" y="2557463"/>
            <a:ext cx="11096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0969" name="Line 98"/>
          <p:cNvSpPr>
            <a:spLocks noChangeShapeType="1"/>
          </p:cNvSpPr>
          <p:nvPr/>
        </p:nvSpPr>
        <p:spPr bwMode="auto">
          <a:xfrm>
            <a:off x="3632201" y="2184400"/>
            <a:ext cx="1624013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93193" name="Group 99"/>
          <p:cNvGrpSpPr/>
          <p:nvPr/>
        </p:nvGrpSpPr>
        <p:grpSpPr bwMode="auto">
          <a:xfrm>
            <a:off x="5226051" y="2271713"/>
            <a:ext cx="550863" cy="411162"/>
            <a:chOff x="611" y="3693"/>
            <a:chExt cx="449" cy="287"/>
          </a:xfrm>
          <a:solidFill>
            <a:schemeClr val="accent5"/>
          </a:solidFill>
        </p:grpSpPr>
        <p:sp>
          <p:nvSpPr>
            <p:cNvPr id="41084" name="Rectangle 100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3308" name="Group 101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3314" name="Freeform 102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3315" name="Freeform 103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3309" name="Freeform 104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310" name="Freeform 105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311" name="Freeform 106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312" name="Freeform 107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313" name="Freeform 108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93194" name="Group 109"/>
          <p:cNvGrpSpPr/>
          <p:nvPr/>
        </p:nvGrpSpPr>
        <p:grpSpPr bwMode="auto">
          <a:xfrm>
            <a:off x="6226176" y="1903413"/>
            <a:ext cx="550863" cy="1001712"/>
            <a:chOff x="611" y="3693"/>
            <a:chExt cx="449" cy="287"/>
          </a:xfrm>
          <a:solidFill>
            <a:schemeClr val="accent5"/>
          </a:solidFill>
        </p:grpSpPr>
        <p:sp>
          <p:nvSpPr>
            <p:cNvPr id="41075" name="Rectangle 110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3299" name="Group 111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3305" name="Freeform 112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3306" name="Freeform 113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3300" name="Freeform 114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301" name="Freeform 115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302" name="Freeform 116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303" name="Freeform 117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304" name="Freeform 118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40972" name="Line 119"/>
          <p:cNvSpPr>
            <a:spLocks noChangeShapeType="1"/>
          </p:cNvSpPr>
          <p:nvPr/>
        </p:nvSpPr>
        <p:spPr bwMode="auto">
          <a:xfrm flipV="1">
            <a:off x="5753101" y="2503489"/>
            <a:ext cx="447675" cy="9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0973" name="Text Box 120"/>
          <p:cNvSpPr txBox="1">
            <a:spLocks noChangeArrowheads="1"/>
          </p:cNvSpPr>
          <p:nvPr/>
        </p:nvSpPr>
        <p:spPr bwMode="auto">
          <a:xfrm>
            <a:off x="3794479" y="3231844"/>
            <a:ext cx="1050288" cy="749051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ts val="1700"/>
              </a:lnSpc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radio</a:t>
            </a:r>
          </a:p>
          <a:p>
            <a:pPr eaLnBrk="1" hangingPunct="1">
              <a:lnSpc>
                <a:spcPts val="1700"/>
              </a:lnSpc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network </a:t>
            </a:r>
          </a:p>
          <a:p>
            <a:pPr eaLnBrk="1" hangingPunct="1">
              <a:lnSpc>
                <a:spcPts val="1700"/>
              </a:lnSpc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controller</a:t>
            </a:r>
          </a:p>
        </p:txBody>
      </p:sp>
      <p:sp>
        <p:nvSpPr>
          <p:cNvPr id="40974" name="Text Box 121"/>
          <p:cNvSpPr txBox="1">
            <a:spLocks noChangeArrowheads="1"/>
          </p:cNvSpPr>
          <p:nvPr/>
        </p:nvSpPr>
        <p:spPr bwMode="auto">
          <a:xfrm>
            <a:off x="6123870" y="1342165"/>
            <a:ext cx="652743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MSC</a:t>
            </a:r>
          </a:p>
        </p:txBody>
      </p:sp>
      <p:pic>
        <p:nvPicPr>
          <p:cNvPr id="93198" name="Picture 122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49476" y="2001838"/>
            <a:ext cx="2524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3199" name="Group 123"/>
          <p:cNvGrpSpPr/>
          <p:nvPr/>
        </p:nvGrpSpPr>
        <p:grpSpPr bwMode="auto">
          <a:xfrm>
            <a:off x="1773238" y="2408239"/>
            <a:ext cx="831850" cy="180975"/>
            <a:chOff x="3072" y="739"/>
            <a:chExt cx="652" cy="146"/>
          </a:xfrm>
        </p:grpSpPr>
        <p:pic>
          <p:nvPicPr>
            <p:cNvPr id="93295" name="Picture 124" descr="lgv_fqm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3" name="Line 125"/>
            <p:cNvSpPr>
              <a:spLocks noChangeShapeType="1"/>
            </p:cNvSpPr>
            <p:nvPr/>
          </p:nvSpPr>
          <p:spPr bwMode="auto">
            <a:xfrm flipH="1">
              <a:off x="3104" y="784"/>
              <a:ext cx="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74" name="Line 126"/>
            <p:cNvSpPr>
              <a:spLocks noChangeShapeType="1"/>
            </p:cNvSpPr>
            <p:nvPr/>
          </p:nvSpPr>
          <p:spPr bwMode="auto">
            <a:xfrm flipH="1">
              <a:off x="3072" y="759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40977" name="Oval 127"/>
          <p:cNvSpPr>
            <a:spLocks noChangeArrowheads="1"/>
          </p:cNvSpPr>
          <p:nvPr/>
        </p:nvSpPr>
        <p:spPr bwMode="auto">
          <a:xfrm>
            <a:off x="2733675" y="1679575"/>
            <a:ext cx="3170238" cy="1473200"/>
          </a:xfrm>
          <a:prstGeom prst="ellipse">
            <a:avLst/>
          </a:prstGeom>
          <a:noFill/>
          <a:ln w="9525" cap="rnd">
            <a:solidFill>
              <a:schemeClr val="tx1"/>
            </a:solidFill>
            <a:prstDash val="sysDot"/>
            <a:round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pic>
        <p:nvPicPr>
          <p:cNvPr id="93201" name="Picture 128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1051" y="2741613"/>
            <a:ext cx="252413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3202" name="Group 130"/>
          <p:cNvGrpSpPr/>
          <p:nvPr/>
        </p:nvGrpSpPr>
        <p:grpSpPr bwMode="auto">
          <a:xfrm>
            <a:off x="6210301" y="3446463"/>
            <a:ext cx="582613" cy="641350"/>
            <a:chOff x="3028" y="1864"/>
            <a:chExt cx="347" cy="631"/>
          </a:xfrm>
          <a:solidFill>
            <a:schemeClr val="accent5"/>
          </a:solidFill>
        </p:grpSpPr>
        <p:sp>
          <p:nvSpPr>
            <p:cNvPr id="41066" name="Rectangle 131"/>
            <p:cNvSpPr>
              <a:spLocks noChangeArrowheads="1"/>
            </p:cNvSpPr>
            <p:nvPr/>
          </p:nvSpPr>
          <p:spPr bwMode="auto">
            <a:xfrm>
              <a:off x="3047" y="2042"/>
              <a:ext cx="260" cy="453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93290" name="Freeform 132"/>
            <p:cNvSpPr/>
            <p:nvPr/>
          </p:nvSpPr>
          <p:spPr bwMode="auto">
            <a:xfrm>
              <a:off x="3309" y="1888"/>
              <a:ext cx="48" cy="163"/>
            </a:xfrm>
            <a:custGeom>
              <a:avLst/>
              <a:gdLst>
                <a:gd name="T0" fmla="*/ 8 w 62"/>
                <a:gd name="T1" fmla="*/ 0 h 74"/>
                <a:gd name="T2" fmla="*/ 13 w 62"/>
                <a:gd name="T3" fmla="*/ 6540 h 74"/>
                <a:gd name="T4" fmla="*/ 0 w 62"/>
                <a:gd name="T5" fmla="*/ 845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91" name="Freeform 133"/>
            <p:cNvSpPr/>
            <p:nvPr/>
          </p:nvSpPr>
          <p:spPr bwMode="auto">
            <a:xfrm>
              <a:off x="3307" y="2020"/>
              <a:ext cx="49" cy="475"/>
            </a:xfrm>
            <a:custGeom>
              <a:avLst/>
              <a:gdLst>
                <a:gd name="T0" fmla="*/ 2 w 63"/>
                <a:gd name="T1" fmla="*/ 1431 h 225"/>
                <a:gd name="T2" fmla="*/ 0 w 63"/>
                <a:gd name="T3" fmla="*/ 19918 h 225"/>
                <a:gd name="T4" fmla="*/ 14 w 63"/>
                <a:gd name="T5" fmla="*/ 17858 h 225"/>
                <a:gd name="T6" fmla="*/ 14 w 63"/>
                <a:gd name="T7" fmla="*/ 0 h 225"/>
                <a:gd name="T8" fmla="*/ 2 w 63"/>
                <a:gd name="T9" fmla="*/ 1431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92" name="Freeform 134"/>
            <p:cNvSpPr/>
            <p:nvPr/>
          </p:nvSpPr>
          <p:spPr bwMode="auto">
            <a:xfrm>
              <a:off x="3339" y="1864"/>
              <a:ext cx="36" cy="171"/>
            </a:xfrm>
            <a:custGeom>
              <a:avLst/>
              <a:gdLst>
                <a:gd name="T0" fmla="*/ 2 w 47"/>
                <a:gd name="T1" fmla="*/ 0 h 78"/>
                <a:gd name="T2" fmla="*/ 9 w 47"/>
                <a:gd name="T3" fmla="*/ 8662 h 78"/>
                <a:gd name="T4" fmla="*/ 3 w 47"/>
                <a:gd name="T5" fmla="*/ 8565 h 78"/>
                <a:gd name="T6" fmla="*/ 0 w 47"/>
                <a:gd name="T7" fmla="*/ 3907 h 78"/>
                <a:gd name="T8" fmla="*/ 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93" name="Freeform 135"/>
            <p:cNvSpPr/>
            <p:nvPr/>
          </p:nvSpPr>
          <p:spPr bwMode="auto">
            <a:xfrm>
              <a:off x="3319" y="1941"/>
              <a:ext cx="34" cy="112"/>
            </a:xfrm>
            <a:custGeom>
              <a:avLst/>
              <a:gdLst>
                <a:gd name="T0" fmla="*/ 5 w 44"/>
                <a:gd name="T1" fmla="*/ 0 h 51"/>
                <a:gd name="T2" fmla="*/ 0 w 44"/>
                <a:gd name="T3" fmla="*/ 5721 h 51"/>
                <a:gd name="T4" fmla="*/ 9 w 44"/>
                <a:gd name="T5" fmla="*/ 5053 h 51"/>
                <a:gd name="T6" fmla="*/ 5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94" name="Freeform 136"/>
            <p:cNvSpPr/>
            <p:nvPr/>
          </p:nvSpPr>
          <p:spPr bwMode="auto">
            <a:xfrm>
              <a:off x="3028" y="1868"/>
              <a:ext cx="322" cy="209"/>
            </a:xfrm>
            <a:custGeom>
              <a:avLst/>
              <a:gdLst>
                <a:gd name="T0" fmla="*/ 0 w 417"/>
                <a:gd name="T1" fmla="*/ 10773 h 95"/>
                <a:gd name="T2" fmla="*/ 14 w 417"/>
                <a:gd name="T3" fmla="*/ 97 h 95"/>
                <a:gd name="T4" fmla="*/ 88 w 417"/>
                <a:gd name="T5" fmla="*/ 0 h 95"/>
                <a:gd name="T6" fmla="*/ 79 w 417"/>
                <a:gd name="T7" fmla="*/ 10773 h 95"/>
                <a:gd name="T8" fmla="*/ 0 w 417"/>
                <a:gd name="T9" fmla="*/ 1077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40980" name="Text Box 137"/>
          <p:cNvSpPr txBox="1">
            <a:spLocks noChangeArrowheads="1"/>
          </p:cNvSpPr>
          <p:nvPr/>
        </p:nvSpPr>
        <p:spPr bwMode="auto">
          <a:xfrm>
            <a:off x="6140451" y="4090988"/>
            <a:ext cx="808235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SGSN</a:t>
            </a:r>
          </a:p>
        </p:txBody>
      </p:sp>
      <p:sp>
        <p:nvSpPr>
          <p:cNvPr id="40981" name="Line 138"/>
          <p:cNvSpPr>
            <a:spLocks noChangeShapeType="1"/>
          </p:cNvSpPr>
          <p:nvPr/>
        </p:nvSpPr>
        <p:spPr bwMode="auto">
          <a:xfrm>
            <a:off x="6862763" y="3878264"/>
            <a:ext cx="685800" cy="249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93205" name="Group 139"/>
          <p:cNvGrpSpPr/>
          <p:nvPr/>
        </p:nvGrpSpPr>
        <p:grpSpPr bwMode="auto">
          <a:xfrm>
            <a:off x="6154739" y="3698876"/>
            <a:ext cx="693737" cy="314325"/>
            <a:chOff x="3600" y="219"/>
            <a:chExt cx="360" cy="175"/>
          </a:xfrm>
        </p:grpSpPr>
        <p:sp>
          <p:nvSpPr>
            <p:cNvPr id="41053" name="Oval 140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54" name="Line 141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55" name="Line 142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56" name="Rectangle 143"/>
            <p:cNvSpPr>
              <a:spLocks noChangeArrowheads="1"/>
            </p:cNvSpPr>
            <p:nvPr/>
          </p:nvSpPr>
          <p:spPr bwMode="auto">
            <a:xfrm>
              <a:off x="3603" y="289"/>
              <a:ext cx="353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US" dirty="0">
                <a:latin typeface="+mn-lt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1057" name="Oval 144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3281" name="Group 145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41063" name="Line 14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064" name="Line 14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065" name="Line 14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3282" name="Group 149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41060" name="Line 15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061" name="Line 15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062" name="Line 15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40983" name="Line 153"/>
          <p:cNvSpPr>
            <a:spLocks noChangeShapeType="1"/>
          </p:cNvSpPr>
          <p:nvPr/>
        </p:nvSpPr>
        <p:spPr bwMode="auto">
          <a:xfrm>
            <a:off x="5737226" y="2514600"/>
            <a:ext cx="295275" cy="13843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0984" name="Line 154"/>
          <p:cNvSpPr>
            <a:spLocks noChangeShapeType="1"/>
          </p:cNvSpPr>
          <p:nvPr/>
        </p:nvSpPr>
        <p:spPr bwMode="auto">
          <a:xfrm>
            <a:off x="6032500" y="3900488"/>
            <a:ext cx="222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93208" name="Freeform 156"/>
          <p:cNvSpPr/>
          <p:nvPr/>
        </p:nvSpPr>
        <p:spPr bwMode="auto">
          <a:xfrm>
            <a:off x="8777442" y="1656557"/>
            <a:ext cx="1235075" cy="1681163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40986" name="Text Box 157"/>
          <p:cNvSpPr txBox="1">
            <a:spLocks noChangeArrowheads="1"/>
          </p:cNvSpPr>
          <p:nvPr/>
        </p:nvSpPr>
        <p:spPr bwMode="auto">
          <a:xfrm>
            <a:off x="8834439" y="1997076"/>
            <a:ext cx="918841" cy="830997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Public </a:t>
            </a:r>
          </a:p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telephone</a:t>
            </a:r>
          </a:p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network</a:t>
            </a:r>
          </a:p>
        </p:txBody>
      </p:sp>
      <p:sp>
        <p:nvSpPr>
          <p:cNvPr id="40987" name="Line 158"/>
          <p:cNvSpPr>
            <a:spLocks noChangeShapeType="1"/>
          </p:cNvSpPr>
          <p:nvPr/>
        </p:nvSpPr>
        <p:spPr bwMode="auto">
          <a:xfrm>
            <a:off x="6700839" y="2528888"/>
            <a:ext cx="1284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93211" name="Group 159"/>
          <p:cNvGrpSpPr/>
          <p:nvPr/>
        </p:nvGrpSpPr>
        <p:grpSpPr bwMode="auto">
          <a:xfrm>
            <a:off x="7961313" y="1863726"/>
            <a:ext cx="550862" cy="1001713"/>
            <a:chOff x="611" y="3693"/>
            <a:chExt cx="449" cy="287"/>
          </a:xfrm>
          <a:solidFill>
            <a:schemeClr val="accent5"/>
          </a:solidFill>
        </p:grpSpPr>
        <p:sp>
          <p:nvSpPr>
            <p:cNvPr id="41044" name="Rectangle 160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3268" name="Group 161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3274" name="Freeform 162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3275" name="Freeform 163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3269" name="Freeform 164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70" name="Freeform 165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71" name="Freeform 166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72" name="Freeform 167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73" name="Freeform 168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40989" name="Text Box 169"/>
          <p:cNvSpPr txBox="1">
            <a:spLocks noChangeArrowheads="1"/>
          </p:cNvSpPr>
          <p:nvPr/>
        </p:nvSpPr>
        <p:spPr bwMode="auto">
          <a:xfrm>
            <a:off x="7745414" y="3011489"/>
            <a:ext cx="1015021" cy="5847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0000"/>
              </a:lnSpc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Gateway</a:t>
            </a:r>
          </a:p>
          <a:p>
            <a:pPr eaLnBrk="1" hangingPunct="1">
              <a:lnSpc>
                <a:spcPct val="80000"/>
              </a:lnSpc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MSC</a:t>
            </a:r>
          </a:p>
        </p:txBody>
      </p:sp>
      <p:sp>
        <p:nvSpPr>
          <p:cNvPr id="40990" name="Text Box 170"/>
          <p:cNvSpPr txBox="1">
            <a:spLocks noChangeArrowheads="1"/>
          </p:cNvSpPr>
          <p:nvPr/>
        </p:nvSpPr>
        <p:spPr bwMode="auto">
          <a:xfrm>
            <a:off x="8031163" y="1866901"/>
            <a:ext cx="38183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+mn-lt"/>
                <a:ea typeface="+mn-ea"/>
                <a:cs typeface="Arial" panose="020B0604020202020204" pitchFamily="34" charset="0"/>
              </a:rPr>
              <a:t>G</a:t>
            </a:r>
          </a:p>
        </p:txBody>
      </p:sp>
      <p:sp>
        <p:nvSpPr>
          <p:cNvPr id="40991" name="Line 171"/>
          <p:cNvSpPr>
            <a:spLocks noChangeShapeType="1"/>
          </p:cNvSpPr>
          <p:nvPr/>
        </p:nvSpPr>
        <p:spPr bwMode="auto">
          <a:xfrm flipH="1">
            <a:off x="7750175" y="2598738"/>
            <a:ext cx="236538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0992" name="Line 172"/>
          <p:cNvSpPr>
            <a:spLocks noChangeShapeType="1"/>
          </p:cNvSpPr>
          <p:nvPr/>
        </p:nvSpPr>
        <p:spPr bwMode="auto">
          <a:xfrm flipH="1" flipV="1">
            <a:off x="7761289" y="2316164"/>
            <a:ext cx="225425" cy="90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0993" name="Line 173"/>
          <p:cNvSpPr>
            <a:spLocks noChangeShapeType="1"/>
          </p:cNvSpPr>
          <p:nvPr/>
        </p:nvSpPr>
        <p:spPr bwMode="auto">
          <a:xfrm flipH="1">
            <a:off x="7383464" y="2773363"/>
            <a:ext cx="327025" cy="203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0994" name="Line 174"/>
          <p:cNvSpPr>
            <a:spLocks noChangeShapeType="1"/>
          </p:cNvSpPr>
          <p:nvPr/>
        </p:nvSpPr>
        <p:spPr bwMode="auto">
          <a:xfrm flipH="1" flipV="1">
            <a:off x="7478714" y="2225676"/>
            <a:ext cx="236537" cy="7937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0995" name="Line 175"/>
          <p:cNvSpPr>
            <a:spLocks noChangeShapeType="1"/>
          </p:cNvSpPr>
          <p:nvPr/>
        </p:nvSpPr>
        <p:spPr bwMode="auto">
          <a:xfrm>
            <a:off x="6494463" y="2914650"/>
            <a:ext cx="0" cy="496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0996" name="Line 176"/>
          <p:cNvSpPr>
            <a:spLocks noChangeShapeType="1"/>
          </p:cNvSpPr>
          <p:nvPr/>
        </p:nvSpPr>
        <p:spPr bwMode="auto">
          <a:xfrm>
            <a:off x="8491538" y="2497138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93220" name="Freeform 222"/>
          <p:cNvSpPr/>
          <p:nvPr/>
        </p:nvSpPr>
        <p:spPr bwMode="auto">
          <a:xfrm>
            <a:off x="8886979" y="3559969"/>
            <a:ext cx="1235075" cy="16811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40998" name="Text Box 223"/>
          <p:cNvSpPr txBox="1">
            <a:spLocks noChangeArrowheads="1"/>
          </p:cNvSpPr>
          <p:nvPr/>
        </p:nvSpPr>
        <p:spPr bwMode="auto">
          <a:xfrm>
            <a:off x="8943976" y="3900489"/>
            <a:ext cx="752129" cy="5847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Public </a:t>
            </a:r>
          </a:p>
          <a:p>
            <a:pPr eaLnBrk="1" hangingPunct="1">
              <a:defRPr/>
            </a:pPr>
            <a:r>
              <a:rPr lang="en-US" sz="1600" dirty="0">
                <a:latin typeface="+mn-lt"/>
                <a:ea typeface="+mn-ea"/>
                <a:cs typeface="Arial" panose="020B0604020202020204" pitchFamily="34" charset="0"/>
              </a:rPr>
              <a:t>Internet</a:t>
            </a:r>
          </a:p>
        </p:txBody>
      </p:sp>
      <p:grpSp>
        <p:nvGrpSpPr>
          <p:cNvPr id="93222" name="Group 224"/>
          <p:cNvGrpSpPr/>
          <p:nvPr/>
        </p:nvGrpSpPr>
        <p:grpSpPr bwMode="auto">
          <a:xfrm>
            <a:off x="8070851" y="3767138"/>
            <a:ext cx="550863" cy="1001712"/>
            <a:chOff x="611" y="3693"/>
            <a:chExt cx="449" cy="287"/>
          </a:xfrm>
          <a:solidFill>
            <a:schemeClr val="accent5"/>
          </a:solidFill>
        </p:grpSpPr>
        <p:sp>
          <p:nvSpPr>
            <p:cNvPr id="41035" name="Rectangle 225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3259" name="Group 226"/>
            <p:cNvGrpSpPr/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3265" name="Freeform 227"/>
              <p:cNvSpPr/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93266" name="Freeform 228"/>
              <p:cNvSpPr/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sp>
          <p:nvSpPr>
            <p:cNvPr id="93260" name="Freeform 229"/>
            <p:cNvSpPr/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61" name="Freeform 230"/>
            <p:cNvSpPr/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62" name="Freeform 231"/>
            <p:cNvSpPr/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63" name="Freeform 232"/>
            <p:cNvSpPr/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93264" name="Freeform 233"/>
            <p:cNvSpPr/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41000" name="Text Box 234"/>
          <p:cNvSpPr txBox="1">
            <a:spLocks noChangeArrowheads="1"/>
          </p:cNvSpPr>
          <p:nvPr/>
        </p:nvSpPr>
        <p:spPr bwMode="auto">
          <a:xfrm>
            <a:off x="8018464" y="4749800"/>
            <a:ext cx="805029" cy="33855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0000"/>
              </a:lnSpc>
              <a:defRPr/>
            </a:pPr>
            <a:r>
              <a:rPr lang="en-US" sz="2000" dirty="0">
                <a:latin typeface="+mn-lt"/>
                <a:ea typeface="+mn-ea"/>
                <a:cs typeface="Arial" panose="020B0604020202020204" pitchFamily="34" charset="0"/>
              </a:rPr>
              <a:t>GGSN</a:t>
            </a:r>
          </a:p>
        </p:txBody>
      </p:sp>
      <p:sp>
        <p:nvSpPr>
          <p:cNvPr id="41001" name="Text Box 235"/>
          <p:cNvSpPr txBox="1">
            <a:spLocks noChangeArrowheads="1"/>
          </p:cNvSpPr>
          <p:nvPr/>
        </p:nvSpPr>
        <p:spPr bwMode="auto">
          <a:xfrm>
            <a:off x="8140700" y="3770314"/>
            <a:ext cx="38183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+mn-lt"/>
                <a:ea typeface="+mn-ea"/>
                <a:cs typeface="Arial" panose="020B0604020202020204" pitchFamily="34" charset="0"/>
              </a:rPr>
              <a:t>G</a:t>
            </a:r>
          </a:p>
        </p:txBody>
      </p:sp>
      <p:sp>
        <p:nvSpPr>
          <p:cNvPr id="41002" name="Line 236"/>
          <p:cNvSpPr>
            <a:spLocks noChangeShapeType="1"/>
          </p:cNvSpPr>
          <p:nvPr/>
        </p:nvSpPr>
        <p:spPr bwMode="auto">
          <a:xfrm flipH="1">
            <a:off x="7859714" y="4502150"/>
            <a:ext cx="236537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1003" name="Line 237"/>
          <p:cNvSpPr>
            <a:spLocks noChangeShapeType="1"/>
          </p:cNvSpPr>
          <p:nvPr/>
        </p:nvSpPr>
        <p:spPr bwMode="auto">
          <a:xfrm flipH="1" flipV="1">
            <a:off x="7870826" y="4219575"/>
            <a:ext cx="225425" cy="90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1004" name="Line 238"/>
          <p:cNvSpPr>
            <a:spLocks noChangeShapeType="1"/>
          </p:cNvSpPr>
          <p:nvPr/>
        </p:nvSpPr>
        <p:spPr bwMode="auto">
          <a:xfrm flipH="1">
            <a:off x="7493001" y="4676775"/>
            <a:ext cx="327025" cy="203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1005" name="Line 239"/>
          <p:cNvSpPr>
            <a:spLocks noChangeShapeType="1"/>
          </p:cNvSpPr>
          <p:nvPr/>
        </p:nvSpPr>
        <p:spPr bwMode="auto">
          <a:xfrm flipH="1" flipV="1">
            <a:off x="7588250" y="4129089"/>
            <a:ext cx="236538" cy="7937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1006" name="Line 240"/>
          <p:cNvSpPr>
            <a:spLocks noChangeShapeType="1"/>
          </p:cNvSpPr>
          <p:nvPr/>
        </p:nvSpPr>
        <p:spPr bwMode="auto">
          <a:xfrm>
            <a:off x="8601075" y="440055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93230" name="Group 139"/>
          <p:cNvGrpSpPr/>
          <p:nvPr/>
        </p:nvGrpSpPr>
        <p:grpSpPr bwMode="auto">
          <a:xfrm>
            <a:off x="7950200" y="4254501"/>
            <a:ext cx="693738" cy="314325"/>
            <a:chOff x="3600" y="219"/>
            <a:chExt cx="360" cy="175"/>
          </a:xfrm>
        </p:grpSpPr>
        <p:sp>
          <p:nvSpPr>
            <p:cNvPr id="41022" name="Oval 140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23" name="Line 141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24" name="Line 142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41025" name="Rectangle 143"/>
            <p:cNvSpPr>
              <a:spLocks noChangeArrowheads="1"/>
            </p:cNvSpPr>
            <p:nvPr/>
          </p:nvSpPr>
          <p:spPr bwMode="auto">
            <a:xfrm>
              <a:off x="3603" y="289"/>
              <a:ext cx="353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US" dirty="0">
                <a:latin typeface="+mn-lt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1026" name="Oval 144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grpSp>
          <p:nvGrpSpPr>
            <p:cNvPr id="93250" name="Group 145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41032" name="Line 14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033" name="Line 14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034" name="Line 14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93251" name="Group 149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41029" name="Line 15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030" name="Line 15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41031" name="Line 15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cxnSp>
        <p:nvCxnSpPr>
          <p:cNvPr id="257" name="Straight Connector 256"/>
          <p:cNvCxnSpPr/>
          <p:nvPr/>
        </p:nvCxnSpPr>
        <p:spPr>
          <a:xfrm>
            <a:off x="5878513" y="5638800"/>
            <a:ext cx="0" cy="4953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8" name="Straight Connector 257"/>
          <p:cNvCxnSpPr/>
          <p:nvPr/>
        </p:nvCxnSpPr>
        <p:spPr>
          <a:xfrm flipV="1">
            <a:off x="3044826" y="5897563"/>
            <a:ext cx="2811463" cy="0"/>
          </a:xfrm>
          <a:prstGeom prst="line">
            <a:avLst/>
          </a:prstGeom>
          <a:ln w="127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233" name="TextBox 258"/>
          <p:cNvSpPr txBox="1">
            <a:spLocks noChangeArrowheads="1"/>
          </p:cNvSpPr>
          <p:nvPr/>
        </p:nvSpPr>
        <p:spPr bwMode="auto">
          <a:xfrm>
            <a:off x="3629864" y="5581650"/>
            <a:ext cx="1763623" cy="70788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radio access network</a:t>
            </a:r>
          </a:p>
          <a:p>
            <a:pPr algn="ctr"/>
            <a:r>
              <a:rPr lang="en-US" altLang="zh-CN" sz="1200" dirty="0">
                <a:latin typeface="+mn-lt"/>
                <a:ea typeface="+mn-ea"/>
                <a:cs typeface="Arial" panose="020B0604020202020204" pitchFamily="34" charset="0"/>
              </a:rPr>
              <a:t>Universal Terrestrial Radio </a:t>
            </a:r>
          </a:p>
          <a:p>
            <a:pPr algn="ctr"/>
            <a:r>
              <a:rPr lang="en-US" altLang="zh-CN" sz="1200" dirty="0">
                <a:latin typeface="+mn-lt"/>
                <a:ea typeface="+mn-ea"/>
                <a:cs typeface="Arial" panose="020B0604020202020204" pitchFamily="34" charset="0"/>
              </a:rPr>
              <a:t>Access Network (UTRAN)</a:t>
            </a:r>
          </a:p>
        </p:txBody>
      </p:sp>
      <p:cxnSp>
        <p:nvCxnSpPr>
          <p:cNvPr id="260" name="Straight Connector 259"/>
          <p:cNvCxnSpPr/>
          <p:nvPr/>
        </p:nvCxnSpPr>
        <p:spPr>
          <a:xfrm flipH="1">
            <a:off x="3062288" y="5243513"/>
            <a:ext cx="6350" cy="91916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Straight Connector 260"/>
          <p:cNvCxnSpPr/>
          <p:nvPr/>
        </p:nvCxnSpPr>
        <p:spPr>
          <a:xfrm flipV="1">
            <a:off x="5895975" y="5886450"/>
            <a:ext cx="2533650" cy="6350"/>
          </a:xfrm>
          <a:prstGeom prst="line">
            <a:avLst/>
          </a:prstGeom>
          <a:ln w="127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236" name="TextBox 261"/>
          <p:cNvSpPr txBox="1">
            <a:spLocks noChangeArrowheads="1"/>
          </p:cNvSpPr>
          <p:nvPr/>
        </p:nvSpPr>
        <p:spPr bwMode="auto">
          <a:xfrm>
            <a:off x="6191375" y="5553075"/>
            <a:ext cx="1911100" cy="70788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core network</a:t>
            </a:r>
          </a:p>
          <a:p>
            <a:pPr algn="ctr"/>
            <a:r>
              <a:rPr lang="en-US" altLang="zh-CN" sz="1200" dirty="0">
                <a:latin typeface="+mn-lt"/>
                <a:ea typeface="+mn-ea"/>
                <a:cs typeface="Arial" panose="020B0604020202020204" pitchFamily="34" charset="0"/>
              </a:rPr>
              <a:t>General Packet Radio Service </a:t>
            </a:r>
          </a:p>
          <a:p>
            <a:pPr algn="ctr"/>
            <a:r>
              <a:rPr lang="en-US" altLang="zh-CN" sz="1200" dirty="0">
                <a:latin typeface="+mn-lt"/>
                <a:ea typeface="+mn-ea"/>
                <a:cs typeface="Arial" panose="020B0604020202020204" pitchFamily="34" charset="0"/>
              </a:rPr>
              <a:t> (GPRS) Core Network</a:t>
            </a:r>
          </a:p>
        </p:txBody>
      </p:sp>
      <p:cxnSp>
        <p:nvCxnSpPr>
          <p:cNvPr id="263" name="Straight Connector 262"/>
          <p:cNvCxnSpPr/>
          <p:nvPr/>
        </p:nvCxnSpPr>
        <p:spPr>
          <a:xfrm>
            <a:off x="8458200" y="5621339"/>
            <a:ext cx="0" cy="49688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4" name="Straight Arrow Connector 263"/>
          <p:cNvCxnSpPr/>
          <p:nvPr/>
        </p:nvCxnSpPr>
        <p:spPr>
          <a:xfrm flipH="1">
            <a:off x="8486776" y="5886450"/>
            <a:ext cx="428625" cy="0"/>
          </a:xfrm>
          <a:prstGeom prst="straightConnector1">
            <a:avLst/>
          </a:prstGeom>
          <a:ln w="15875"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239" name="TextBox 264"/>
          <p:cNvSpPr txBox="1">
            <a:spLocks noChangeArrowheads="1"/>
          </p:cNvSpPr>
          <p:nvPr/>
        </p:nvSpPr>
        <p:spPr bwMode="auto">
          <a:xfrm>
            <a:off x="8831436" y="5570539"/>
            <a:ext cx="752129" cy="5847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public</a:t>
            </a:r>
          </a:p>
          <a:p>
            <a:pPr algn="ctr"/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Internet</a:t>
            </a:r>
            <a:endParaRPr lang="en-US" altLang="zh-CN" sz="1200" dirty="0">
              <a:latin typeface="+mn-lt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266" name="Straight Connector 265"/>
          <p:cNvCxnSpPr/>
          <p:nvPr/>
        </p:nvCxnSpPr>
        <p:spPr>
          <a:xfrm flipH="1">
            <a:off x="5051425" y="5222875"/>
            <a:ext cx="7938" cy="3111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7" name="Straight Connector 266"/>
          <p:cNvCxnSpPr/>
          <p:nvPr/>
        </p:nvCxnSpPr>
        <p:spPr>
          <a:xfrm flipV="1">
            <a:off x="3060700" y="5421314"/>
            <a:ext cx="1982788" cy="3175"/>
          </a:xfrm>
          <a:prstGeom prst="line">
            <a:avLst/>
          </a:prstGeom>
          <a:ln w="1270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242" name="TextBox 267"/>
          <p:cNvSpPr txBox="1">
            <a:spLocks noChangeArrowheads="1"/>
          </p:cNvSpPr>
          <p:nvPr/>
        </p:nvSpPr>
        <p:spPr bwMode="auto">
          <a:xfrm>
            <a:off x="3422816" y="5186363"/>
            <a:ext cx="1245854" cy="45224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ts val="1400"/>
              </a:lnSpc>
            </a:pP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radio interface</a:t>
            </a:r>
          </a:p>
          <a:p>
            <a:pPr algn="ctr">
              <a:lnSpc>
                <a:spcPts val="1400"/>
              </a:lnSpc>
            </a:pPr>
            <a:r>
              <a:rPr lang="en-US" altLang="zh-CN" sz="1200" dirty="0">
                <a:latin typeface="+mn-lt"/>
                <a:ea typeface="+mn-ea"/>
                <a:cs typeface="Arial" panose="020B0604020202020204" pitchFamily="34" charset="0"/>
              </a:rPr>
              <a:t>(WCDMA, HSPA</a:t>
            </a:r>
            <a:r>
              <a:rPr lang="en-US" altLang="zh-CN" sz="1600" dirty="0">
                <a:latin typeface="+mn-lt"/>
                <a:ea typeface="+mn-ea"/>
                <a:cs typeface="Arial" panose="020B0604020202020204" pitchFamily="34" charset="0"/>
              </a:rPr>
              <a:t>)</a:t>
            </a:r>
            <a:endParaRPr lang="en-US" altLang="zh-CN" sz="1200" dirty="0">
              <a:latin typeface="+mn-lt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标题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3G (voice+data) network architecture</a:t>
            </a:r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7EB75847-FC16-49B9-9024-A2FF9DBBDF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70</a:t>
            </a:fld>
            <a:endParaRPr lang="en-US" altLang="zh-CN" dirty="0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标题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4G: differences from 3G</a:t>
            </a:r>
            <a:endParaRPr lang="zh-CN" alt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/>
        <p:txBody>
          <a:bodyPr>
            <a:normAutofit/>
          </a:bodyPr>
          <a:lstStyle/>
          <a:p>
            <a:pPr marL="238125" indent="-238125"/>
            <a:r>
              <a:rPr lang="en-US" sz="2400" dirty="0">
                <a:solidFill>
                  <a:srgbClr val="C00000"/>
                </a:solidFill>
              </a:rPr>
              <a:t>all IP core: </a:t>
            </a:r>
            <a:r>
              <a:rPr lang="en-US" sz="2400" dirty="0"/>
              <a:t>IP packets tunneled (through core IP network) from base station to gateway</a:t>
            </a:r>
          </a:p>
          <a:p>
            <a:pPr marL="238125" indent="-238125"/>
            <a:r>
              <a:rPr lang="en-US" sz="2400" dirty="0"/>
              <a:t>no separation between voice and data – all traffic carried over IP core to gateway</a:t>
            </a:r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770089E0-E785-4BC8-A2E5-D75F19D80A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71</a:t>
            </a:fld>
            <a:endParaRPr lang="en-US" altLang="zh-CN" dirty="0"/>
          </a:p>
        </p:txBody>
      </p:sp>
      <p:grpSp>
        <p:nvGrpSpPr>
          <p:cNvPr id="487" name="Group 486"/>
          <p:cNvGrpSpPr/>
          <p:nvPr/>
        </p:nvGrpSpPr>
        <p:grpSpPr>
          <a:xfrm>
            <a:off x="2077852" y="5926863"/>
            <a:ext cx="5413375" cy="707886"/>
            <a:chOff x="1495425" y="5249771"/>
            <a:chExt cx="5413375" cy="707886"/>
          </a:xfrm>
        </p:grpSpPr>
        <p:cxnSp>
          <p:nvCxnSpPr>
            <p:cNvPr id="664" name="Straight Connector 663"/>
            <p:cNvCxnSpPr/>
            <p:nvPr/>
          </p:nvCxnSpPr>
          <p:spPr>
            <a:xfrm>
              <a:off x="3942882" y="5386388"/>
              <a:ext cx="0" cy="4953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Straight Connector 664"/>
            <p:cNvCxnSpPr/>
            <p:nvPr/>
          </p:nvCxnSpPr>
          <p:spPr>
            <a:xfrm>
              <a:off x="1495425" y="5624513"/>
              <a:ext cx="2463820" cy="0"/>
            </a:xfrm>
            <a:prstGeom prst="line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6" name="TextBox 258"/>
            <p:cNvSpPr txBox="1">
              <a:spLocks noChangeArrowheads="1"/>
            </p:cNvSpPr>
            <p:nvPr/>
          </p:nvSpPr>
          <p:spPr bwMode="auto">
            <a:xfrm>
              <a:off x="1834643" y="5249771"/>
              <a:ext cx="1763624" cy="7078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60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radio access network</a:t>
              </a:r>
            </a:p>
            <a:p>
              <a:pPr algn="ctr"/>
              <a:r>
                <a:rPr lang="en-US" sz="120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Universal Terrestrial Radio </a:t>
              </a:r>
            </a:p>
            <a:p>
              <a:pPr algn="ctr"/>
              <a:r>
                <a:rPr lang="en-US" sz="120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Access Network (UTRAN)</a:t>
              </a:r>
            </a:p>
          </p:txBody>
        </p:sp>
        <p:cxnSp>
          <p:nvCxnSpPr>
            <p:cNvPr id="667" name="Straight Connector 666"/>
            <p:cNvCxnSpPr/>
            <p:nvPr/>
          </p:nvCxnSpPr>
          <p:spPr>
            <a:xfrm flipH="1">
              <a:off x="1512888" y="5280025"/>
              <a:ext cx="6350" cy="609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Straight Connector 667"/>
            <p:cNvCxnSpPr/>
            <p:nvPr/>
          </p:nvCxnSpPr>
          <p:spPr>
            <a:xfrm>
              <a:off x="4706079" y="5624513"/>
              <a:ext cx="2202721" cy="0"/>
            </a:xfrm>
            <a:prstGeom prst="line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9" name="TextBox 261"/>
            <p:cNvSpPr txBox="1">
              <a:spLocks noChangeArrowheads="1"/>
            </p:cNvSpPr>
            <p:nvPr/>
          </p:nvSpPr>
          <p:spPr bwMode="auto">
            <a:xfrm>
              <a:off x="4556643" y="5310625"/>
              <a:ext cx="1754006" cy="5847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60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Evolved Packet Core</a:t>
              </a:r>
            </a:p>
            <a:p>
              <a:pPr algn="ctr"/>
              <a:r>
                <a:rPr lang="en-US" sz="160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(EPC)</a:t>
              </a:r>
              <a:endParaRPr lang="en-US" sz="1200" dirty="0">
                <a:solidFill>
                  <a:srgbClr val="000000"/>
                </a:solidFill>
                <a:latin typeface="+mn-lt"/>
                <a:ea typeface="+mn-ea"/>
                <a:cs typeface="Arial" charset="0"/>
              </a:endParaRPr>
            </a:p>
          </p:txBody>
        </p:sp>
        <p:cxnSp>
          <p:nvCxnSpPr>
            <p:cNvPr id="670" name="Straight Connector 669"/>
            <p:cNvCxnSpPr/>
            <p:nvPr/>
          </p:nvCxnSpPr>
          <p:spPr>
            <a:xfrm>
              <a:off x="6908800" y="5348288"/>
              <a:ext cx="0" cy="49688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Straight Arrow Connector 670"/>
            <p:cNvCxnSpPr/>
            <p:nvPr/>
          </p:nvCxnSpPr>
          <p:spPr>
            <a:xfrm flipH="1">
              <a:off x="3931902" y="5624513"/>
              <a:ext cx="592123" cy="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1" name="Line 96"/>
          <p:cNvSpPr>
            <a:spLocks noChangeShapeType="1"/>
          </p:cNvSpPr>
          <p:nvPr/>
        </p:nvSpPr>
        <p:spPr bwMode="auto">
          <a:xfrm flipV="1">
            <a:off x="3882701" y="5580310"/>
            <a:ext cx="3464419" cy="25790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92" name="Line 97"/>
          <p:cNvSpPr>
            <a:spLocks noChangeShapeType="1"/>
          </p:cNvSpPr>
          <p:nvPr/>
        </p:nvSpPr>
        <p:spPr bwMode="auto">
          <a:xfrm>
            <a:off x="4324908" y="5500819"/>
            <a:ext cx="2965063" cy="330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93" name="Line 98"/>
          <p:cNvSpPr>
            <a:spLocks noChangeShapeType="1"/>
          </p:cNvSpPr>
          <p:nvPr/>
        </p:nvSpPr>
        <p:spPr bwMode="auto">
          <a:xfrm>
            <a:off x="3911582" y="5208067"/>
            <a:ext cx="3412259" cy="28136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pic>
        <p:nvPicPr>
          <p:cNvPr id="495" name="Picture 122" descr="imgyjavg[1]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9827" y="5063423"/>
            <a:ext cx="252413" cy="144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96" name="Group 123"/>
          <p:cNvGrpSpPr>
            <a:grpSpLocks/>
          </p:cNvGrpSpPr>
          <p:nvPr/>
        </p:nvGrpSpPr>
        <p:grpSpPr bwMode="auto">
          <a:xfrm>
            <a:off x="2093589" y="5385416"/>
            <a:ext cx="831850" cy="143387"/>
            <a:chOff x="3072" y="739"/>
            <a:chExt cx="652" cy="146"/>
          </a:xfrm>
        </p:grpSpPr>
        <p:pic>
          <p:nvPicPr>
            <p:cNvPr id="563" name="Picture 124" descr="lgv_fqmg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4" name="Line 125"/>
            <p:cNvSpPr>
              <a:spLocks noChangeShapeType="1"/>
            </p:cNvSpPr>
            <p:nvPr/>
          </p:nvSpPr>
          <p:spPr bwMode="auto">
            <a:xfrm flipH="1">
              <a:off x="3104" y="784"/>
              <a:ext cx="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565" name="Line 126"/>
            <p:cNvSpPr>
              <a:spLocks noChangeShapeType="1"/>
            </p:cNvSpPr>
            <p:nvPr/>
          </p:nvSpPr>
          <p:spPr bwMode="auto">
            <a:xfrm flipH="1">
              <a:off x="3072" y="759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pic>
        <p:nvPicPr>
          <p:cNvPr id="497" name="Picture 128" descr="imgyjavg[1]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1402" y="5649550"/>
            <a:ext cx="252413" cy="144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8" name="Freeform 222"/>
          <p:cNvSpPr>
            <a:spLocks/>
          </p:cNvSpPr>
          <p:nvPr/>
        </p:nvSpPr>
        <p:spPr bwMode="auto">
          <a:xfrm>
            <a:off x="9010923" y="4837650"/>
            <a:ext cx="1235075" cy="133199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99" name="Text Box 223"/>
          <p:cNvSpPr txBox="1">
            <a:spLocks noChangeArrowheads="1"/>
          </p:cNvSpPr>
          <p:nvPr/>
        </p:nvSpPr>
        <p:spPr bwMode="auto">
          <a:xfrm>
            <a:off x="9118873" y="5109332"/>
            <a:ext cx="61427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Public </a:t>
            </a:r>
          </a:p>
          <a:p>
            <a:pPr>
              <a:defRPr/>
            </a:pPr>
            <a:r>
              <a:rPr lang="en-US" sz="12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Internet</a:t>
            </a:r>
          </a:p>
        </p:txBody>
      </p:sp>
      <p:grpSp>
        <p:nvGrpSpPr>
          <p:cNvPr id="500" name="Group 224"/>
          <p:cNvGrpSpPr>
            <a:grpSpLocks/>
          </p:cNvGrpSpPr>
          <p:nvPr/>
        </p:nvGrpSpPr>
        <p:grpSpPr bwMode="auto">
          <a:xfrm>
            <a:off x="8245748" y="5003679"/>
            <a:ext cx="550863" cy="793661"/>
            <a:chOff x="611" y="3693"/>
            <a:chExt cx="449" cy="287"/>
          </a:xfrm>
          <a:solidFill>
            <a:schemeClr val="accent5"/>
          </a:solidFill>
        </p:grpSpPr>
        <p:sp>
          <p:nvSpPr>
            <p:cNvPr id="554" name="Rectangle 225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grpSp>
          <p:nvGrpSpPr>
            <p:cNvPr id="555" name="Group 226"/>
            <p:cNvGrpSpPr>
              <a:grpSpLocks/>
            </p:cNvGrpSpPr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561" name="Freeform 227"/>
              <p:cNvSpPr>
                <a:spLocks/>
              </p:cNvSpPr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562" name="Freeform 228"/>
              <p:cNvSpPr>
                <a:spLocks/>
              </p:cNvSpPr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556" name="Freeform 229"/>
            <p:cNvSpPr>
              <a:spLocks/>
            </p:cNvSpPr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557" name="Freeform 230"/>
            <p:cNvSpPr>
              <a:spLocks/>
            </p:cNvSpPr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558" name="Freeform 231"/>
            <p:cNvSpPr>
              <a:spLocks/>
            </p:cNvSpPr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559" name="Freeform 232"/>
            <p:cNvSpPr>
              <a:spLocks/>
            </p:cNvSpPr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560" name="Freeform 233"/>
            <p:cNvSpPr>
              <a:spLocks/>
            </p:cNvSpPr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sp>
        <p:nvSpPr>
          <p:cNvPr id="501" name="Text Box 234"/>
          <p:cNvSpPr txBox="1">
            <a:spLocks noChangeArrowheads="1"/>
          </p:cNvSpPr>
          <p:nvPr/>
        </p:nvSpPr>
        <p:spPr bwMode="auto">
          <a:xfrm>
            <a:off x="8193360" y="5782245"/>
            <a:ext cx="699230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P-GW</a:t>
            </a:r>
          </a:p>
        </p:txBody>
      </p:sp>
      <p:sp>
        <p:nvSpPr>
          <p:cNvPr id="502" name="Text Box 235"/>
          <p:cNvSpPr txBox="1">
            <a:spLocks noChangeArrowheads="1"/>
          </p:cNvSpPr>
          <p:nvPr/>
        </p:nvSpPr>
        <p:spPr bwMode="auto">
          <a:xfrm>
            <a:off x="8315597" y="4946525"/>
            <a:ext cx="34176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G</a:t>
            </a:r>
          </a:p>
        </p:txBody>
      </p:sp>
      <p:sp>
        <p:nvSpPr>
          <p:cNvPr id="503" name="Line 240"/>
          <p:cNvSpPr>
            <a:spLocks noChangeShapeType="1"/>
          </p:cNvSpPr>
          <p:nvPr/>
        </p:nvSpPr>
        <p:spPr bwMode="auto">
          <a:xfrm>
            <a:off x="8775972" y="5505533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grpSp>
        <p:nvGrpSpPr>
          <p:cNvPr id="505" name="Group 224"/>
          <p:cNvGrpSpPr>
            <a:grpSpLocks/>
          </p:cNvGrpSpPr>
          <p:nvPr/>
        </p:nvGrpSpPr>
        <p:grpSpPr bwMode="auto">
          <a:xfrm>
            <a:off x="7479680" y="4994616"/>
            <a:ext cx="550863" cy="793661"/>
            <a:chOff x="611" y="3693"/>
            <a:chExt cx="449" cy="287"/>
          </a:xfrm>
          <a:solidFill>
            <a:schemeClr val="accent5"/>
          </a:solidFill>
        </p:grpSpPr>
        <p:sp>
          <p:nvSpPr>
            <p:cNvPr id="532" name="Rectangle 225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grpSp>
          <p:nvGrpSpPr>
            <p:cNvPr id="533" name="Group 226"/>
            <p:cNvGrpSpPr>
              <a:grpSpLocks/>
            </p:cNvGrpSpPr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539" name="Freeform 227"/>
              <p:cNvSpPr>
                <a:spLocks/>
              </p:cNvSpPr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540" name="Freeform 228"/>
              <p:cNvSpPr>
                <a:spLocks/>
              </p:cNvSpPr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534" name="Freeform 229"/>
            <p:cNvSpPr>
              <a:spLocks/>
            </p:cNvSpPr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535" name="Freeform 230"/>
            <p:cNvSpPr>
              <a:spLocks/>
            </p:cNvSpPr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536" name="Freeform 231"/>
            <p:cNvSpPr>
              <a:spLocks/>
            </p:cNvSpPr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537" name="Freeform 232"/>
            <p:cNvSpPr>
              <a:spLocks/>
            </p:cNvSpPr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538" name="Freeform 233"/>
            <p:cNvSpPr>
              <a:spLocks/>
            </p:cNvSpPr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sp>
        <p:nvSpPr>
          <p:cNvPr id="506" name="Text Box 234"/>
          <p:cNvSpPr txBox="1">
            <a:spLocks noChangeArrowheads="1"/>
          </p:cNvSpPr>
          <p:nvPr/>
        </p:nvSpPr>
        <p:spPr bwMode="auto">
          <a:xfrm>
            <a:off x="7427292" y="5773182"/>
            <a:ext cx="699230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S-GW</a:t>
            </a:r>
          </a:p>
        </p:txBody>
      </p:sp>
      <p:sp>
        <p:nvSpPr>
          <p:cNvPr id="507" name="Text Box 235"/>
          <p:cNvSpPr txBox="1">
            <a:spLocks noChangeArrowheads="1"/>
          </p:cNvSpPr>
          <p:nvPr/>
        </p:nvSpPr>
        <p:spPr bwMode="auto">
          <a:xfrm>
            <a:off x="7549529" y="4937462"/>
            <a:ext cx="34176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G</a:t>
            </a:r>
          </a:p>
        </p:txBody>
      </p:sp>
      <p:sp>
        <p:nvSpPr>
          <p:cNvPr id="508" name="Line 240"/>
          <p:cNvSpPr>
            <a:spLocks noChangeShapeType="1"/>
          </p:cNvSpPr>
          <p:nvPr/>
        </p:nvSpPr>
        <p:spPr bwMode="auto">
          <a:xfrm>
            <a:off x="8009904" y="549647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741458" y="3766275"/>
            <a:ext cx="140615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UE</a:t>
            </a:r>
          </a:p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(user element)</a:t>
            </a:r>
          </a:p>
        </p:txBody>
      </p:sp>
      <p:cxnSp>
        <p:nvCxnSpPr>
          <p:cNvPr id="10" name="Straight Connector 9"/>
          <p:cNvCxnSpPr/>
          <p:nvPr/>
        </p:nvCxnSpPr>
        <p:spPr bwMode="auto">
          <a:xfrm>
            <a:off x="2617437" y="4343234"/>
            <a:ext cx="0" cy="61461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00009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2" name="TextBox 671"/>
          <p:cNvSpPr txBox="1"/>
          <p:nvPr/>
        </p:nvSpPr>
        <p:spPr>
          <a:xfrm>
            <a:off x="3350317" y="3766275"/>
            <a:ext cx="133402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eNodeB</a:t>
            </a:r>
          </a:p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(base station)</a:t>
            </a:r>
          </a:p>
        </p:txBody>
      </p:sp>
      <p:cxnSp>
        <p:nvCxnSpPr>
          <p:cNvPr id="673" name="Straight Connector 672"/>
          <p:cNvCxnSpPr/>
          <p:nvPr/>
        </p:nvCxnSpPr>
        <p:spPr bwMode="auto">
          <a:xfrm>
            <a:off x="3893921" y="4320464"/>
            <a:ext cx="4408" cy="485872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00009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5" name="TextBox 674"/>
          <p:cNvSpPr txBox="1"/>
          <p:nvPr/>
        </p:nvSpPr>
        <p:spPr>
          <a:xfrm>
            <a:off x="8924062" y="3468289"/>
            <a:ext cx="124104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Packet data </a:t>
            </a:r>
          </a:p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network</a:t>
            </a:r>
          </a:p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 Gateway</a:t>
            </a:r>
          </a:p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 (P-GW)</a:t>
            </a:r>
          </a:p>
        </p:txBody>
      </p:sp>
      <p:cxnSp>
        <p:nvCxnSpPr>
          <p:cNvPr id="676" name="Straight Connector 675"/>
          <p:cNvCxnSpPr/>
          <p:nvPr/>
        </p:nvCxnSpPr>
        <p:spPr bwMode="auto">
          <a:xfrm flipH="1">
            <a:off x="8529587" y="4323368"/>
            <a:ext cx="289249" cy="542459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00009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7" name="TextBox 676"/>
          <p:cNvSpPr txBox="1"/>
          <p:nvPr/>
        </p:nvSpPr>
        <p:spPr>
          <a:xfrm>
            <a:off x="7743223" y="3396468"/>
            <a:ext cx="933268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Serving </a:t>
            </a:r>
          </a:p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Gateway</a:t>
            </a:r>
          </a:p>
          <a:p>
            <a:pPr algn="ctr"/>
            <a:r>
              <a:rPr lang="en-US" sz="1800" dirty="0">
                <a:solidFill>
                  <a:schemeClr val="accent5"/>
                </a:solidFill>
                <a:latin typeface="+mn-lt"/>
                <a:ea typeface="+mn-ea"/>
              </a:rPr>
              <a:t> (S-GW)</a:t>
            </a:r>
          </a:p>
        </p:txBody>
      </p:sp>
      <p:cxnSp>
        <p:nvCxnSpPr>
          <p:cNvPr id="678" name="Straight Connector 677"/>
          <p:cNvCxnSpPr>
            <a:stCxn id="677" idx="2"/>
          </p:cNvCxnSpPr>
          <p:nvPr/>
        </p:nvCxnSpPr>
        <p:spPr bwMode="auto">
          <a:xfrm flipH="1">
            <a:off x="7861071" y="4319798"/>
            <a:ext cx="348787" cy="61958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00009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9" name="TextBox 678"/>
          <p:cNvSpPr txBox="1"/>
          <p:nvPr/>
        </p:nvSpPr>
        <p:spPr>
          <a:xfrm>
            <a:off x="4344094" y="5395779"/>
            <a:ext cx="5549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dirty="0">
                <a:solidFill>
                  <a:srgbClr val="CC0000"/>
                </a:solidFill>
                <a:latin typeface="+mn-lt"/>
                <a:ea typeface="+mn-ea"/>
              </a:rPr>
              <a:t>data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911580" y="3037521"/>
            <a:ext cx="3711118" cy="2661882"/>
            <a:chOff x="2387580" y="3037521"/>
            <a:chExt cx="3711118" cy="2661882"/>
          </a:xfrm>
        </p:grpSpPr>
        <p:sp>
          <p:nvSpPr>
            <p:cNvPr id="482" name="Line 238"/>
            <p:cNvSpPr>
              <a:spLocks noChangeShapeType="1"/>
            </p:cNvSpPr>
            <p:nvPr/>
          </p:nvSpPr>
          <p:spPr bwMode="auto">
            <a:xfrm flipH="1">
              <a:off x="2759629" y="4812246"/>
              <a:ext cx="1461475" cy="5416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chemeClr val="accent5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483" name="Line 238"/>
            <p:cNvSpPr>
              <a:spLocks noChangeShapeType="1"/>
            </p:cNvSpPr>
            <p:nvPr/>
          </p:nvSpPr>
          <p:spPr bwMode="auto">
            <a:xfrm flipH="1">
              <a:off x="2436482" y="4807495"/>
              <a:ext cx="1751742" cy="29689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chemeClr val="accent5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484" name="Line 238"/>
            <p:cNvSpPr>
              <a:spLocks noChangeShapeType="1"/>
            </p:cNvSpPr>
            <p:nvPr/>
          </p:nvSpPr>
          <p:spPr bwMode="auto">
            <a:xfrm flipH="1">
              <a:off x="2387580" y="4864861"/>
              <a:ext cx="1800643" cy="8345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chemeClr val="accent5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485" name="Line 238"/>
            <p:cNvSpPr>
              <a:spLocks noChangeShapeType="1"/>
            </p:cNvSpPr>
            <p:nvPr/>
          </p:nvSpPr>
          <p:spPr bwMode="auto">
            <a:xfrm flipH="1" flipV="1">
              <a:off x="4739087" y="4944462"/>
              <a:ext cx="1216590" cy="3485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chemeClr val="accent5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486" name="Line 238"/>
            <p:cNvSpPr>
              <a:spLocks noChangeShapeType="1"/>
            </p:cNvSpPr>
            <p:nvPr/>
          </p:nvSpPr>
          <p:spPr bwMode="auto">
            <a:xfrm flipV="1">
              <a:off x="4710870" y="4650826"/>
              <a:ext cx="205932" cy="16142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chemeClr val="accent5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grpSp>
          <p:nvGrpSpPr>
            <p:cNvPr id="494" name="Group 493"/>
            <p:cNvGrpSpPr/>
            <p:nvPr/>
          </p:nvGrpSpPr>
          <p:grpSpPr>
            <a:xfrm>
              <a:off x="4124725" y="4207019"/>
              <a:ext cx="625492" cy="880827"/>
              <a:chOff x="4804140" y="4632965"/>
              <a:chExt cx="625492" cy="1348762"/>
            </a:xfrm>
          </p:grpSpPr>
          <p:grpSp>
            <p:nvGrpSpPr>
              <p:cNvPr id="566" name="Group 109"/>
              <p:cNvGrpSpPr>
                <a:grpSpLocks/>
              </p:cNvGrpSpPr>
              <p:nvPr/>
            </p:nvGrpSpPr>
            <p:grpSpPr bwMode="auto">
              <a:xfrm>
                <a:off x="4867640" y="5188066"/>
                <a:ext cx="550863" cy="793661"/>
                <a:chOff x="611" y="3693"/>
                <a:chExt cx="449" cy="287"/>
              </a:xfrm>
            </p:grpSpPr>
            <p:sp>
              <p:nvSpPr>
                <p:cNvPr id="568" name="Rectangle 110"/>
                <p:cNvSpPr>
                  <a:spLocks noChangeArrowheads="1"/>
                </p:cNvSpPr>
                <p:nvPr/>
              </p:nvSpPr>
              <p:spPr bwMode="auto">
                <a:xfrm>
                  <a:off x="636" y="3774"/>
                  <a:ext cx="336" cy="206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  <p:sp>
              <p:nvSpPr>
                <p:cNvPr id="569" name="Freeform 114"/>
                <p:cNvSpPr>
                  <a:spLocks/>
                </p:cNvSpPr>
                <p:nvPr/>
              </p:nvSpPr>
              <p:spPr bwMode="auto">
                <a:xfrm>
                  <a:off x="975" y="3704"/>
                  <a:ext cx="62" cy="74"/>
                </a:xfrm>
                <a:custGeom>
                  <a:avLst/>
                  <a:gdLst>
                    <a:gd name="T0" fmla="*/ 36 w 62"/>
                    <a:gd name="T1" fmla="*/ 0 h 74"/>
                    <a:gd name="T2" fmla="*/ 62 w 62"/>
                    <a:gd name="T3" fmla="*/ 57 h 74"/>
                    <a:gd name="T4" fmla="*/ 0 w 62"/>
                    <a:gd name="T5" fmla="*/ 74 h 7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2" h="74">
                      <a:moveTo>
                        <a:pt x="36" y="0"/>
                      </a:moveTo>
                      <a:lnTo>
                        <a:pt x="62" y="57"/>
                      </a:lnTo>
                      <a:lnTo>
                        <a:pt x="0" y="74"/>
                      </a:ln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  <p:sp>
              <p:nvSpPr>
                <p:cNvPr id="570" name="Freeform 115"/>
                <p:cNvSpPr>
                  <a:spLocks/>
                </p:cNvSpPr>
                <p:nvPr/>
              </p:nvSpPr>
              <p:spPr bwMode="auto">
                <a:xfrm>
                  <a:off x="972" y="3764"/>
                  <a:ext cx="63" cy="216"/>
                </a:xfrm>
                <a:custGeom>
                  <a:avLst/>
                  <a:gdLst>
                    <a:gd name="T0" fmla="*/ 2 w 63"/>
                    <a:gd name="T1" fmla="*/ 12 h 225"/>
                    <a:gd name="T2" fmla="*/ 0 w 63"/>
                    <a:gd name="T3" fmla="*/ 176 h 225"/>
                    <a:gd name="T4" fmla="*/ 62 w 63"/>
                    <a:gd name="T5" fmla="*/ 158 h 225"/>
                    <a:gd name="T6" fmla="*/ 63 w 63"/>
                    <a:gd name="T7" fmla="*/ 0 h 225"/>
                    <a:gd name="T8" fmla="*/ 2 w 63"/>
                    <a:gd name="T9" fmla="*/ 12 h 2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3" h="225">
                      <a:moveTo>
                        <a:pt x="2" y="16"/>
                      </a:moveTo>
                      <a:lnTo>
                        <a:pt x="0" y="225"/>
                      </a:lnTo>
                      <a:lnTo>
                        <a:pt x="62" y="202"/>
                      </a:lnTo>
                      <a:lnTo>
                        <a:pt x="63" y="0"/>
                      </a:lnTo>
                      <a:lnTo>
                        <a:pt x="2" y="16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  <p:sp>
              <p:nvSpPr>
                <p:cNvPr id="571" name="Freeform 116"/>
                <p:cNvSpPr>
                  <a:spLocks/>
                </p:cNvSpPr>
                <p:nvPr/>
              </p:nvSpPr>
              <p:spPr bwMode="auto">
                <a:xfrm>
                  <a:off x="1013" y="3693"/>
                  <a:ext cx="47" cy="78"/>
                </a:xfrm>
                <a:custGeom>
                  <a:avLst/>
                  <a:gdLst>
                    <a:gd name="T0" fmla="*/ 12 w 47"/>
                    <a:gd name="T1" fmla="*/ 0 h 78"/>
                    <a:gd name="T2" fmla="*/ 47 w 47"/>
                    <a:gd name="T3" fmla="*/ 78 h 78"/>
                    <a:gd name="T4" fmla="*/ 15 w 47"/>
                    <a:gd name="T5" fmla="*/ 77 h 78"/>
                    <a:gd name="T6" fmla="*/ 0 w 47"/>
                    <a:gd name="T7" fmla="*/ 35 h 78"/>
                    <a:gd name="T8" fmla="*/ 12 w 47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7" h="78">
                      <a:moveTo>
                        <a:pt x="12" y="0"/>
                      </a:moveTo>
                      <a:lnTo>
                        <a:pt x="47" y="78"/>
                      </a:lnTo>
                      <a:lnTo>
                        <a:pt x="15" y="77"/>
                      </a:lnTo>
                      <a:lnTo>
                        <a:pt x="0" y="35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  <p:sp>
              <p:nvSpPr>
                <p:cNvPr id="572" name="Freeform 117"/>
                <p:cNvSpPr>
                  <a:spLocks/>
                </p:cNvSpPr>
                <p:nvPr/>
              </p:nvSpPr>
              <p:spPr bwMode="auto">
                <a:xfrm>
                  <a:off x="987" y="3728"/>
                  <a:ext cx="44" cy="51"/>
                </a:xfrm>
                <a:custGeom>
                  <a:avLst/>
                  <a:gdLst>
                    <a:gd name="T0" fmla="*/ 23 w 44"/>
                    <a:gd name="T1" fmla="*/ 0 h 51"/>
                    <a:gd name="T2" fmla="*/ 0 w 44"/>
                    <a:gd name="T3" fmla="*/ 51 h 51"/>
                    <a:gd name="T4" fmla="*/ 44 w 44"/>
                    <a:gd name="T5" fmla="*/ 45 h 51"/>
                    <a:gd name="T6" fmla="*/ 23 w 44"/>
                    <a:gd name="T7" fmla="*/ 0 h 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4" h="51">
                      <a:moveTo>
                        <a:pt x="23" y="0"/>
                      </a:moveTo>
                      <a:lnTo>
                        <a:pt x="0" y="51"/>
                      </a:lnTo>
                      <a:lnTo>
                        <a:pt x="44" y="45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  <p:sp>
              <p:nvSpPr>
                <p:cNvPr id="573" name="Freeform 118"/>
                <p:cNvSpPr>
                  <a:spLocks/>
                </p:cNvSpPr>
                <p:nvPr/>
              </p:nvSpPr>
              <p:spPr bwMode="auto">
                <a:xfrm>
                  <a:off x="611" y="3695"/>
                  <a:ext cx="417" cy="95"/>
                </a:xfrm>
                <a:custGeom>
                  <a:avLst/>
                  <a:gdLst>
                    <a:gd name="T0" fmla="*/ 0 w 417"/>
                    <a:gd name="T1" fmla="*/ 95 h 95"/>
                    <a:gd name="T2" fmla="*/ 66 w 417"/>
                    <a:gd name="T3" fmla="*/ 1 h 95"/>
                    <a:gd name="T4" fmla="*/ 417 w 417"/>
                    <a:gd name="T5" fmla="*/ 0 h 95"/>
                    <a:gd name="T6" fmla="*/ 370 w 417"/>
                    <a:gd name="T7" fmla="*/ 95 h 95"/>
                    <a:gd name="T8" fmla="*/ 0 w 417"/>
                    <a:gd name="T9" fmla="*/ 95 h 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7" h="95">
                      <a:moveTo>
                        <a:pt x="0" y="95"/>
                      </a:moveTo>
                      <a:lnTo>
                        <a:pt x="66" y="1"/>
                      </a:lnTo>
                      <a:lnTo>
                        <a:pt x="417" y="0"/>
                      </a:lnTo>
                      <a:lnTo>
                        <a:pt x="370" y="95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</p:grpSp>
          <p:sp>
            <p:nvSpPr>
              <p:cNvPr id="567" name="Text Box 121"/>
              <p:cNvSpPr txBox="1">
                <a:spLocks noChangeArrowheads="1"/>
              </p:cNvSpPr>
              <p:nvPr/>
            </p:nvSpPr>
            <p:spPr bwMode="auto">
              <a:xfrm>
                <a:off x="4804140" y="4632965"/>
                <a:ext cx="625492" cy="56553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Arial" charset="0"/>
                  </a:rPr>
                  <a:t>MME</a:t>
                </a:r>
              </a:p>
            </p:txBody>
          </p:sp>
        </p:grpSp>
        <p:grpSp>
          <p:nvGrpSpPr>
            <p:cNvPr id="510" name="Group 509"/>
            <p:cNvGrpSpPr/>
            <p:nvPr/>
          </p:nvGrpSpPr>
          <p:grpSpPr>
            <a:xfrm>
              <a:off x="4839014" y="3960851"/>
              <a:ext cx="614363" cy="880827"/>
              <a:chOff x="4804140" y="4632965"/>
              <a:chExt cx="614363" cy="1348762"/>
            </a:xfrm>
          </p:grpSpPr>
          <p:grpSp>
            <p:nvGrpSpPr>
              <p:cNvPr id="511" name="Group 109"/>
              <p:cNvGrpSpPr>
                <a:grpSpLocks/>
              </p:cNvGrpSpPr>
              <p:nvPr/>
            </p:nvGrpSpPr>
            <p:grpSpPr bwMode="auto">
              <a:xfrm>
                <a:off x="4867640" y="5188066"/>
                <a:ext cx="550863" cy="793661"/>
                <a:chOff x="611" y="3693"/>
                <a:chExt cx="449" cy="287"/>
              </a:xfrm>
            </p:grpSpPr>
            <p:sp>
              <p:nvSpPr>
                <p:cNvPr id="513" name="Rectangle 110"/>
                <p:cNvSpPr>
                  <a:spLocks noChangeArrowheads="1"/>
                </p:cNvSpPr>
                <p:nvPr/>
              </p:nvSpPr>
              <p:spPr bwMode="auto">
                <a:xfrm>
                  <a:off x="636" y="3774"/>
                  <a:ext cx="336" cy="206"/>
                </a:xfrm>
                <a:prstGeom prst="rect">
                  <a:avLst/>
                </a:prstGeom>
                <a:solidFill>
                  <a:schemeClr val="accent5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  <p:sp>
              <p:nvSpPr>
                <p:cNvPr id="514" name="Freeform 114"/>
                <p:cNvSpPr>
                  <a:spLocks/>
                </p:cNvSpPr>
                <p:nvPr/>
              </p:nvSpPr>
              <p:spPr bwMode="auto">
                <a:xfrm>
                  <a:off x="975" y="3704"/>
                  <a:ext cx="62" cy="74"/>
                </a:xfrm>
                <a:custGeom>
                  <a:avLst/>
                  <a:gdLst>
                    <a:gd name="T0" fmla="*/ 36 w 62"/>
                    <a:gd name="T1" fmla="*/ 0 h 74"/>
                    <a:gd name="T2" fmla="*/ 62 w 62"/>
                    <a:gd name="T3" fmla="*/ 57 h 74"/>
                    <a:gd name="T4" fmla="*/ 0 w 62"/>
                    <a:gd name="T5" fmla="*/ 74 h 7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2" h="74">
                      <a:moveTo>
                        <a:pt x="36" y="0"/>
                      </a:moveTo>
                      <a:lnTo>
                        <a:pt x="62" y="57"/>
                      </a:lnTo>
                      <a:lnTo>
                        <a:pt x="0" y="74"/>
                      </a:ln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  <p:sp>
              <p:nvSpPr>
                <p:cNvPr id="515" name="Freeform 115"/>
                <p:cNvSpPr>
                  <a:spLocks/>
                </p:cNvSpPr>
                <p:nvPr/>
              </p:nvSpPr>
              <p:spPr bwMode="auto">
                <a:xfrm>
                  <a:off x="972" y="3764"/>
                  <a:ext cx="63" cy="216"/>
                </a:xfrm>
                <a:custGeom>
                  <a:avLst/>
                  <a:gdLst>
                    <a:gd name="T0" fmla="*/ 2 w 63"/>
                    <a:gd name="T1" fmla="*/ 12 h 225"/>
                    <a:gd name="T2" fmla="*/ 0 w 63"/>
                    <a:gd name="T3" fmla="*/ 176 h 225"/>
                    <a:gd name="T4" fmla="*/ 62 w 63"/>
                    <a:gd name="T5" fmla="*/ 158 h 225"/>
                    <a:gd name="T6" fmla="*/ 63 w 63"/>
                    <a:gd name="T7" fmla="*/ 0 h 225"/>
                    <a:gd name="T8" fmla="*/ 2 w 63"/>
                    <a:gd name="T9" fmla="*/ 12 h 2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3" h="225">
                      <a:moveTo>
                        <a:pt x="2" y="16"/>
                      </a:moveTo>
                      <a:lnTo>
                        <a:pt x="0" y="225"/>
                      </a:lnTo>
                      <a:lnTo>
                        <a:pt x="62" y="202"/>
                      </a:lnTo>
                      <a:lnTo>
                        <a:pt x="63" y="0"/>
                      </a:lnTo>
                      <a:lnTo>
                        <a:pt x="2" y="16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  <p:sp>
              <p:nvSpPr>
                <p:cNvPr id="516" name="Freeform 116"/>
                <p:cNvSpPr>
                  <a:spLocks/>
                </p:cNvSpPr>
                <p:nvPr/>
              </p:nvSpPr>
              <p:spPr bwMode="auto">
                <a:xfrm>
                  <a:off x="1013" y="3693"/>
                  <a:ext cx="47" cy="78"/>
                </a:xfrm>
                <a:custGeom>
                  <a:avLst/>
                  <a:gdLst>
                    <a:gd name="T0" fmla="*/ 12 w 47"/>
                    <a:gd name="T1" fmla="*/ 0 h 78"/>
                    <a:gd name="T2" fmla="*/ 47 w 47"/>
                    <a:gd name="T3" fmla="*/ 78 h 78"/>
                    <a:gd name="T4" fmla="*/ 15 w 47"/>
                    <a:gd name="T5" fmla="*/ 77 h 78"/>
                    <a:gd name="T6" fmla="*/ 0 w 47"/>
                    <a:gd name="T7" fmla="*/ 35 h 78"/>
                    <a:gd name="T8" fmla="*/ 12 w 47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7" h="78">
                      <a:moveTo>
                        <a:pt x="12" y="0"/>
                      </a:moveTo>
                      <a:lnTo>
                        <a:pt x="47" y="78"/>
                      </a:lnTo>
                      <a:lnTo>
                        <a:pt x="15" y="77"/>
                      </a:lnTo>
                      <a:lnTo>
                        <a:pt x="0" y="35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  <p:sp>
              <p:nvSpPr>
                <p:cNvPr id="517" name="Freeform 117"/>
                <p:cNvSpPr>
                  <a:spLocks/>
                </p:cNvSpPr>
                <p:nvPr/>
              </p:nvSpPr>
              <p:spPr bwMode="auto">
                <a:xfrm>
                  <a:off x="987" y="3728"/>
                  <a:ext cx="44" cy="51"/>
                </a:xfrm>
                <a:custGeom>
                  <a:avLst/>
                  <a:gdLst>
                    <a:gd name="T0" fmla="*/ 23 w 44"/>
                    <a:gd name="T1" fmla="*/ 0 h 51"/>
                    <a:gd name="T2" fmla="*/ 0 w 44"/>
                    <a:gd name="T3" fmla="*/ 51 h 51"/>
                    <a:gd name="T4" fmla="*/ 44 w 44"/>
                    <a:gd name="T5" fmla="*/ 45 h 51"/>
                    <a:gd name="T6" fmla="*/ 23 w 44"/>
                    <a:gd name="T7" fmla="*/ 0 h 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4" h="51">
                      <a:moveTo>
                        <a:pt x="23" y="0"/>
                      </a:moveTo>
                      <a:lnTo>
                        <a:pt x="0" y="51"/>
                      </a:lnTo>
                      <a:lnTo>
                        <a:pt x="44" y="45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  <p:sp>
              <p:nvSpPr>
                <p:cNvPr id="518" name="Freeform 118"/>
                <p:cNvSpPr>
                  <a:spLocks/>
                </p:cNvSpPr>
                <p:nvPr/>
              </p:nvSpPr>
              <p:spPr bwMode="auto">
                <a:xfrm>
                  <a:off x="611" y="3695"/>
                  <a:ext cx="417" cy="95"/>
                </a:xfrm>
                <a:custGeom>
                  <a:avLst/>
                  <a:gdLst>
                    <a:gd name="T0" fmla="*/ 0 w 417"/>
                    <a:gd name="T1" fmla="*/ 95 h 95"/>
                    <a:gd name="T2" fmla="*/ 66 w 417"/>
                    <a:gd name="T3" fmla="*/ 1 h 95"/>
                    <a:gd name="T4" fmla="*/ 417 w 417"/>
                    <a:gd name="T5" fmla="*/ 0 h 95"/>
                    <a:gd name="T6" fmla="*/ 370 w 417"/>
                    <a:gd name="T7" fmla="*/ 95 h 95"/>
                    <a:gd name="T8" fmla="*/ 0 w 417"/>
                    <a:gd name="T9" fmla="*/ 95 h 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7" h="95">
                      <a:moveTo>
                        <a:pt x="0" y="95"/>
                      </a:moveTo>
                      <a:lnTo>
                        <a:pt x="66" y="1"/>
                      </a:lnTo>
                      <a:lnTo>
                        <a:pt x="417" y="0"/>
                      </a:lnTo>
                      <a:lnTo>
                        <a:pt x="370" y="95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ＭＳ Ｐゴシック" charset="0"/>
                  </a:endParaRPr>
                </a:p>
              </p:txBody>
            </p:sp>
          </p:grpSp>
          <p:sp>
            <p:nvSpPr>
              <p:cNvPr id="512" name="Text Box 121"/>
              <p:cNvSpPr txBox="1">
                <a:spLocks noChangeArrowheads="1"/>
              </p:cNvSpPr>
              <p:nvPr/>
            </p:nvSpPr>
            <p:spPr bwMode="auto">
              <a:xfrm>
                <a:off x="4804140" y="4632965"/>
                <a:ext cx="574196" cy="56553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800" dirty="0">
                    <a:solidFill>
                      <a:schemeClr val="accent5"/>
                    </a:solidFill>
                    <a:latin typeface="+mn-lt"/>
                    <a:ea typeface="+mn-ea"/>
                    <a:cs typeface="Arial" charset="0"/>
                  </a:rPr>
                  <a:t>HSS</a:t>
                </a:r>
              </a:p>
            </p:txBody>
          </p:sp>
        </p:grpSp>
        <p:sp>
          <p:nvSpPr>
            <p:cNvPr id="14" name="TextBox 13"/>
            <p:cNvSpPr txBox="1"/>
            <p:nvPr/>
          </p:nvSpPr>
          <p:spPr>
            <a:xfrm>
              <a:off x="2909830" y="3037521"/>
              <a:ext cx="1345240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800" dirty="0">
                  <a:solidFill>
                    <a:schemeClr val="accent5"/>
                  </a:solidFill>
                  <a:latin typeface="+mn-lt"/>
                  <a:ea typeface="+mn-ea"/>
                </a:rPr>
                <a:t>Mobility </a:t>
              </a:r>
            </a:p>
            <a:p>
              <a:pPr algn="ctr"/>
              <a:r>
                <a:rPr lang="en-US" sz="1800" dirty="0">
                  <a:solidFill>
                    <a:schemeClr val="accent5"/>
                  </a:solidFill>
                  <a:latin typeface="+mn-lt"/>
                  <a:ea typeface="+mn-ea"/>
                </a:rPr>
                <a:t>Management </a:t>
              </a:r>
            </a:p>
            <a:p>
              <a:pPr algn="ctr"/>
              <a:r>
                <a:rPr lang="en-US" sz="1800" dirty="0">
                  <a:solidFill>
                    <a:schemeClr val="accent5"/>
                  </a:solidFill>
                  <a:latin typeface="+mn-lt"/>
                  <a:ea typeface="+mn-ea"/>
                </a:rPr>
                <a:t>Entity (MME)</a:t>
              </a:r>
            </a:p>
          </p:txBody>
        </p:sp>
        <p:cxnSp>
          <p:nvCxnSpPr>
            <p:cNvPr id="674" name="Straight Connector 673"/>
            <p:cNvCxnSpPr>
              <a:stCxn id="14" idx="2"/>
            </p:cNvCxnSpPr>
            <p:nvPr/>
          </p:nvCxnSpPr>
          <p:spPr bwMode="auto">
            <a:xfrm>
              <a:off x="3582450" y="3960851"/>
              <a:ext cx="885948" cy="25265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00009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4" name="TextBox 23"/>
            <p:cNvSpPr txBox="1"/>
            <p:nvPr/>
          </p:nvSpPr>
          <p:spPr>
            <a:xfrm rot="21101250">
              <a:off x="2917027" y="4630375"/>
              <a:ext cx="75373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800" dirty="0">
                  <a:solidFill>
                    <a:schemeClr val="accent5"/>
                  </a:solidFill>
                  <a:latin typeface="+mn-lt"/>
                  <a:ea typeface="+mn-ea"/>
                </a:rPr>
                <a:t>control</a:t>
              </a:r>
            </a:p>
          </p:txBody>
        </p:sp>
        <p:sp>
          <p:nvSpPr>
            <p:cNvPr id="680" name="TextBox 679"/>
            <p:cNvSpPr txBox="1"/>
            <p:nvPr/>
          </p:nvSpPr>
          <p:spPr>
            <a:xfrm>
              <a:off x="4397591" y="3058008"/>
              <a:ext cx="1701107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800" dirty="0">
                  <a:solidFill>
                    <a:schemeClr val="accent5"/>
                  </a:solidFill>
                  <a:latin typeface="+mn-lt"/>
                  <a:ea typeface="+mn-ea"/>
                </a:rPr>
                <a:t>Home Subscriber </a:t>
              </a:r>
            </a:p>
            <a:p>
              <a:pPr algn="ctr"/>
              <a:r>
                <a:rPr lang="en-US" sz="1800" dirty="0">
                  <a:solidFill>
                    <a:schemeClr val="accent5"/>
                  </a:solidFill>
                  <a:latin typeface="+mn-lt"/>
                  <a:ea typeface="+mn-ea"/>
                </a:rPr>
                <a:t>Server(HSS)</a:t>
              </a:r>
            </a:p>
            <a:p>
              <a:pPr algn="ctr"/>
              <a:r>
                <a:rPr lang="en-US" sz="1800" dirty="0">
                  <a:solidFill>
                    <a:schemeClr val="accent5"/>
                  </a:solidFill>
                  <a:latin typeface="+mn-lt"/>
                  <a:ea typeface="+mn-ea"/>
                </a:rPr>
                <a:t> (like HLR+VLR)</a:t>
              </a:r>
            </a:p>
          </p:txBody>
        </p:sp>
        <p:cxnSp>
          <p:nvCxnSpPr>
            <p:cNvPr id="681" name="Straight Connector 680"/>
            <p:cNvCxnSpPr/>
            <p:nvPr/>
          </p:nvCxnSpPr>
          <p:spPr bwMode="auto">
            <a:xfrm>
              <a:off x="5508556" y="3906197"/>
              <a:ext cx="0" cy="30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00009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13" name="Group 347"/>
          <p:cNvGrpSpPr>
            <a:grpSpLocks/>
          </p:cNvGrpSpPr>
          <p:nvPr/>
        </p:nvGrpSpPr>
        <p:grpSpPr bwMode="auto">
          <a:xfrm>
            <a:off x="8173123" y="5358253"/>
            <a:ext cx="661282" cy="323815"/>
            <a:chOff x="1871277" y="1576300"/>
            <a:chExt cx="1128371" cy="437861"/>
          </a:xfrm>
        </p:grpSpPr>
        <p:sp>
          <p:nvSpPr>
            <p:cNvPr id="214" name="Oval 213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15" name="Rectangle 214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216" name="Oval 215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17" name="Freeform 216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218" name="Freeform 217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219" name="Freeform 218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220" name="Freeform 219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cxnSp>
          <p:nvCxnSpPr>
            <p:cNvPr id="221" name="Straight Connector 220"/>
            <p:cNvCxnSpPr>
              <a:endCxn id="21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3" name="Group 347"/>
          <p:cNvGrpSpPr>
            <a:grpSpLocks/>
          </p:cNvGrpSpPr>
          <p:nvPr/>
        </p:nvGrpSpPr>
        <p:grpSpPr bwMode="auto">
          <a:xfrm>
            <a:off x="7353074" y="5351914"/>
            <a:ext cx="661282" cy="323815"/>
            <a:chOff x="1871277" y="1576300"/>
            <a:chExt cx="1128371" cy="437861"/>
          </a:xfrm>
        </p:grpSpPr>
        <p:sp>
          <p:nvSpPr>
            <p:cNvPr id="224" name="Oval 223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25" name="Rectangle 224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226" name="Oval 225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227" name="Freeform 226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228" name="Freeform 227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229" name="Freeform 228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230" name="Freeform 229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cxnSp>
          <p:nvCxnSpPr>
            <p:cNvPr id="231" name="Straight Connector 230"/>
            <p:cNvCxnSpPr>
              <a:endCxn id="22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9" name="Group 782"/>
          <p:cNvGrpSpPr>
            <a:grpSpLocks/>
          </p:cNvGrpSpPr>
          <p:nvPr/>
        </p:nvGrpSpPr>
        <p:grpSpPr bwMode="auto">
          <a:xfrm>
            <a:off x="3691508" y="4862724"/>
            <a:ext cx="333077" cy="421847"/>
            <a:chOff x="742" y="2409"/>
            <a:chExt cx="576" cy="881"/>
          </a:xfrm>
        </p:grpSpPr>
        <p:grpSp>
          <p:nvGrpSpPr>
            <p:cNvPr id="790" name="Group 783"/>
            <p:cNvGrpSpPr>
              <a:grpSpLocks/>
            </p:cNvGrpSpPr>
            <p:nvPr/>
          </p:nvGrpSpPr>
          <p:grpSpPr bwMode="auto">
            <a:xfrm>
              <a:off x="832" y="2643"/>
              <a:ext cx="376" cy="647"/>
              <a:chOff x="3130" y="3288"/>
              <a:chExt cx="410" cy="742"/>
            </a:xfrm>
          </p:grpSpPr>
          <p:sp>
            <p:nvSpPr>
              <p:cNvPr id="793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794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795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796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797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798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799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00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01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02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03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04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05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06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07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</p:grpSp>
        <p:pic>
          <p:nvPicPr>
            <p:cNvPr id="791" name="Picture 799" descr="cell_tower_radiation copy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" y="2409"/>
              <a:ext cx="576" cy="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2" name="Oval 800"/>
            <p:cNvSpPr>
              <a:spLocks noChangeArrowheads="1"/>
            </p:cNvSpPr>
            <p:nvPr/>
          </p:nvSpPr>
          <p:spPr bwMode="auto">
            <a:xfrm>
              <a:off x="986" y="2597"/>
              <a:ext cx="66" cy="69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800" dirty="0">
                <a:latin typeface="+mn-lt"/>
                <a:ea typeface="+mn-ea"/>
              </a:endParaRPr>
            </a:p>
          </p:txBody>
        </p:sp>
      </p:grpSp>
      <p:grpSp>
        <p:nvGrpSpPr>
          <p:cNvPr id="808" name="Group 782"/>
          <p:cNvGrpSpPr>
            <a:grpSpLocks/>
          </p:cNvGrpSpPr>
          <p:nvPr/>
        </p:nvGrpSpPr>
        <p:grpSpPr bwMode="auto">
          <a:xfrm>
            <a:off x="4101816" y="5214417"/>
            <a:ext cx="333077" cy="421847"/>
            <a:chOff x="742" y="2409"/>
            <a:chExt cx="576" cy="881"/>
          </a:xfrm>
        </p:grpSpPr>
        <p:grpSp>
          <p:nvGrpSpPr>
            <p:cNvPr id="809" name="Group 783"/>
            <p:cNvGrpSpPr>
              <a:grpSpLocks/>
            </p:cNvGrpSpPr>
            <p:nvPr/>
          </p:nvGrpSpPr>
          <p:grpSpPr bwMode="auto">
            <a:xfrm>
              <a:off x="832" y="2643"/>
              <a:ext cx="376" cy="647"/>
              <a:chOff x="3130" y="3288"/>
              <a:chExt cx="410" cy="742"/>
            </a:xfrm>
          </p:grpSpPr>
          <p:sp>
            <p:nvSpPr>
              <p:cNvPr id="812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13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14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15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16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17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18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19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20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21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22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23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24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25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26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</p:grpSp>
        <p:pic>
          <p:nvPicPr>
            <p:cNvPr id="810" name="Picture 799" descr="cell_tower_radiation copy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" y="2409"/>
              <a:ext cx="576" cy="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1" name="Oval 800"/>
            <p:cNvSpPr>
              <a:spLocks noChangeArrowheads="1"/>
            </p:cNvSpPr>
            <p:nvPr/>
          </p:nvSpPr>
          <p:spPr bwMode="auto">
            <a:xfrm>
              <a:off x="986" y="2597"/>
              <a:ext cx="66" cy="69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800" dirty="0">
                <a:latin typeface="+mn-lt"/>
                <a:ea typeface="+mn-ea"/>
              </a:endParaRPr>
            </a:p>
          </p:txBody>
        </p:sp>
      </p:grpSp>
      <p:grpSp>
        <p:nvGrpSpPr>
          <p:cNvPr id="827" name="Group 782"/>
          <p:cNvGrpSpPr>
            <a:grpSpLocks/>
          </p:cNvGrpSpPr>
          <p:nvPr/>
        </p:nvGrpSpPr>
        <p:grpSpPr bwMode="auto">
          <a:xfrm>
            <a:off x="3726678" y="5480141"/>
            <a:ext cx="333077" cy="421847"/>
            <a:chOff x="742" y="2409"/>
            <a:chExt cx="576" cy="881"/>
          </a:xfrm>
        </p:grpSpPr>
        <p:grpSp>
          <p:nvGrpSpPr>
            <p:cNvPr id="828" name="Group 783"/>
            <p:cNvGrpSpPr>
              <a:grpSpLocks/>
            </p:cNvGrpSpPr>
            <p:nvPr/>
          </p:nvGrpSpPr>
          <p:grpSpPr bwMode="auto">
            <a:xfrm>
              <a:off x="832" y="2643"/>
              <a:ext cx="376" cy="647"/>
              <a:chOff x="3130" y="3288"/>
              <a:chExt cx="410" cy="742"/>
            </a:xfrm>
          </p:grpSpPr>
          <p:sp>
            <p:nvSpPr>
              <p:cNvPr id="831" name="Line 270"/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32" name="Line 271"/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33" name="Line 272"/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34" name="Line 273"/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35" name="Line 274"/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36" name="Line 275"/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37" name="Line 276"/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38" name="Line 277"/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39" name="Line 278"/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40" name="Line 279"/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41" name="Line 280"/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42" name="Line 281"/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43" name="Line 282"/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44" name="Line 283"/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845" name="Line 284"/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</p:grpSp>
        <p:pic>
          <p:nvPicPr>
            <p:cNvPr id="829" name="Picture 799" descr="cell_tower_radiation copy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" y="2409"/>
              <a:ext cx="576" cy="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0" name="Oval 800"/>
            <p:cNvSpPr>
              <a:spLocks noChangeArrowheads="1"/>
            </p:cNvSpPr>
            <p:nvPr/>
          </p:nvSpPr>
          <p:spPr bwMode="auto">
            <a:xfrm>
              <a:off x="986" y="2597"/>
              <a:ext cx="66" cy="69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800" dirty="0">
                <a:latin typeface="+mn-lt"/>
                <a:ea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97942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7" name="Line 96"/>
          <p:cNvSpPr>
            <a:spLocks noChangeShapeType="1"/>
          </p:cNvSpPr>
          <p:nvPr/>
        </p:nvSpPr>
        <p:spPr bwMode="auto">
          <a:xfrm flipV="1">
            <a:off x="3536950" y="2043359"/>
            <a:ext cx="1695450" cy="30997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68" name="Line 97"/>
          <p:cNvSpPr>
            <a:spLocks noChangeShapeType="1"/>
          </p:cNvSpPr>
          <p:nvPr/>
        </p:nvSpPr>
        <p:spPr bwMode="auto">
          <a:xfrm flipV="1">
            <a:off x="4098926" y="2037420"/>
            <a:ext cx="11096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69" name="Line 98"/>
          <p:cNvSpPr>
            <a:spLocks noChangeShapeType="1"/>
          </p:cNvSpPr>
          <p:nvPr/>
        </p:nvSpPr>
        <p:spPr bwMode="auto">
          <a:xfrm>
            <a:off x="3606801" y="1758328"/>
            <a:ext cx="1624013" cy="28503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grpSp>
        <p:nvGrpSpPr>
          <p:cNvPr id="93193" name="Group 99"/>
          <p:cNvGrpSpPr>
            <a:grpSpLocks/>
          </p:cNvGrpSpPr>
          <p:nvPr/>
        </p:nvGrpSpPr>
        <p:grpSpPr bwMode="auto">
          <a:xfrm>
            <a:off x="5200651" y="1823648"/>
            <a:ext cx="550863" cy="307595"/>
            <a:chOff x="611" y="3693"/>
            <a:chExt cx="449" cy="287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1084" name="Rectangle 100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grpSp>
          <p:nvGrpSpPr>
            <p:cNvPr id="93308" name="Group 101"/>
            <p:cNvGrpSpPr>
              <a:grpSpLocks/>
            </p:cNvGrpSpPr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3314" name="Freeform 102"/>
              <p:cNvSpPr>
                <a:spLocks/>
              </p:cNvSpPr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93315" name="Freeform 103"/>
              <p:cNvSpPr>
                <a:spLocks/>
              </p:cNvSpPr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93309" name="Freeform 104"/>
            <p:cNvSpPr>
              <a:spLocks/>
            </p:cNvSpPr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310" name="Freeform 105"/>
            <p:cNvSpPr>
              <a:spLocks/>
            </p:cNvSpPr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311" name="Freeform 106"/>
            <p:cNvSpPr>
              <a:spLocks/>
            </p:cNvSpPr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312" name="Freeform 107"/>
            <p:cNvSpPr>
              <a:spLocks/>
            </p:cNvSpPr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313" name="Freeform 108"/>
            <p:cNvSpPr>
              <a:spLocks/>
            </p:cNvSpPr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grpSp>
        <p:nvGrpSpPr>
          <p:cNvPr id="93194" name="Group 109"/>
          <p:cNvGrpSpPr>
            <a:grpSpLocks/>
          </p:cNvGrpSpPr>
          <p:nvPr/>
        </p:nvGrpSpPr>
        <p:grpSpPr bwMode="auto">
          <a:xfrm>
            <a:off x="6200776" y="1548118"/>
            <a:ext cx="550863" cy="749392"/>
            <a:chOff x="611" y="3693"/>
            <a:chExt cx="449" cy="287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1075" name="Rectangle 110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grpSp>
          <p:nvGrpSpPr>
            <p:cNvPr id="93299" name="Group 111"/>
            <p:cNvGrpSpPr>
              <a:grpSpLocks/>
            </p:cNvGrpSpPr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3305" name="Freeform 112"/>
              <p:cNvSpPr>
                <a:spLocks/>
              </p:cNvSpPr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93306" name="Freeform 113"/>
              <p:cNvSpPr>
                <a:spLocks/>
              </p:cNvSpPr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93300" name="Freeform 114"/>
            <p:cNvSpPr>
              <a:spLocks/>
            </p:cNvSpPr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301" name="Freeform 115"/>
            <p:cNvSpPr>
              <a:spLocks/>
            </p:cNvSpPr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302" name="Freeform 116"/>
            <p:cNvSpPr>
              <a:spLocks/>
            </p:cNvSpPr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303" name="Freeform 117"/>
            <p:cNvSpPr>
              <a:spLocks/>
            </p:cNvSpPr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304" name="Freeform 118"/>
            <p:cNvSpPr>
              <a:spLocks/>
            </p:cNvSpPr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sp>
        <p:nvSpPr>
          <p:cNvPr id="40972" name="Line 119"/>
          <p:cNvSpPr>
            <a:spLocks noChangeShapeType="1"/>
          </p:cNvSpPr>
          <p:nvPr/>
        </p:nvSpPr>
        <p:spPr bwMode="auto">
          <a:xfrm flipV="1">
            <a:off x="5727701" y="1997041"/>
            <a:ext cx="447675" cy="71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73" name="Text Box 120"/>
          <p:cNvSpPr txBox="1">
            <a:spLocks noChangeArrowheads="1"/>
          </p:cNvSpPr>
          <p:nvPr/>
        </p:nvSpPr>
        <p:spPr bwMode="auto">
          <a:xfrm>
            <a:off x="5053014" y="2146682"/>
            <a:ext cx="963725" cy="74635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ts val="1700"/>
              </a:lnSpc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radio</a:t>
            </a:r>
          </a:p>
          <a:p>
            <a:pPr>
              <a:lnSpc>
                <a:spcPts val="1700"/>
              </a:lnSpc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network </a:t>
            </a:r>
          </a:p>
          <a:p>
            <a:pPr>
              <a:lnSpc>
                <a:spcPts val="1700"/>
              </a:lnSpc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controller</a:t>
            </a:r>
          </a:p>
        </p:txBody>
      </p:sp>
      <p:sp>
        <p:nvSpPr>
          <p:cNvPr id="40974" name="Text Box 121"/>
          <p:cNvSpPr txBox="1">
            <a:spLocks noChangeArrowheads="1"/>
          </p:cNvSpPr>
          <p:nvPr/>
        </p:nvSpPr>
        <p:spPr bwMode="auto">
          <a:xfrm>
            <a:off x="6137276" y="1193987"/>
            <a:ext cx="60465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MSC</a:t>
            </a:r>
          </a:p>
        </p:txBody>
      </p:sp>
      <p:pic>
        <p:nvPicPr>
          <p:cNvPr id="93198" name="Picture 122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4076" y="1621752"/>
            <a:ext cx="252413" cy="1365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3199" name="Group 123"/>
          <p:cNvGrpSpPr>
            <a:grpSpLocks/>
          </p:cNvGrpSpPr>
          <p:nvPr/>
        </p:nvGrpSpPr>
        <p:grpSpPr bwMode="auto">
          <a:xfrm>
            <a:off x="1747838" y="1925784"/>
            <a:ext cx="831850" cy="135389"/>
            <a:chOff x="3072" y="739"/>
            <a:chExt cx="652" cy="146"/>
          </a:xfrm>
        </p:grpSpPr>
        <p:pic>
          <p:nvPicPr>
            <p:cNvPr id="93295" name="Picture 124" descr="lgv_fqm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3" name="Line 125"/>
            <p:cNvSpPr>
              <a:spLocks noChangeShapeType="1"/>
            </p:cNvSpPr>
            <p:nvPr/>
          </p:nvSpPr>
          <p:spPr bwMode="auto">
            <a:xfrm flipH="1">
              <a:off x="3104" y="784"/>
              <a:ext cx="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41074" name="Line 126"/>
            <p:cNvSpPr>
              <a:spLocks noChangeShapeType="1"/>
            </p:cNvSpPr>
            <p:nvPr/>
          </p:nvSpPr>
          <p:spPr bwMode="auto">
            <a:xfrm flipH="1">
              <a:off x="3072" y="759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sp>
        <p:nvSpPr>
          <p:cNvPr id="40977" name="Oval 127"/>
          <p:cNvSpPr>
            <a:spLocks noChangeArrowheads="1"/>
          </p:cNvSpPr>
          <p:nvPr/>
        </p:nvSpPr>
        <p:spPr bwMode="auto">
          <a:xfrm>
            <a:off x="2708275" y="1380663"/>
            <a:ext cx="3170238" cy="1102117"/>
          </a:xfrm>
          <a:prstGeom prst="ellips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pic>
        <p:nvPicPr>
          <p:cNvPr id="93201" name="Picture 128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25651" y="2175186"/>
            <a:ext cx="252413" cy="1365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3202" name="Group 130"/>
          <p:cNvGrpSpPr>
            <a:grpSpLocks/>
          </p:cNvGrpSpPr>
          <p:nvPr/>
        </p:nvGrpSpPr>
        <p:grpSpPr bwMode="auto">
          <a:xfrm>
            <a:off x="6184901" y="2702492"/>
            <a:ext cx="582613" cy="479801"/>
            <a:chOff x="3028" y="1864"/>
            <a:chExt cx="347" cy="631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1066" name="Rectangle 131"/>
            <p:cNvSpPr>
              <a:spLocks noChangeArrowheads="1"/>
            </p:cNvSpPr>
            <p:nvPr/>
          </p:nvSpPr>
          <p:spPr bwMode="auto">
            <a:xfrm>
              <a:off x="3047" y="2042"/>
              <a:ext cx="260" cy="453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90" name="Freeform 132"/>
            <p:cNvSpPr>
              <a:spLocks/>
            </p:cNvSpPr>
            <p:nvPr/>
          </p:nvSpPr>
          <p:spPr bwMode="auto">
            <a:xfrm>
              <a:off x="3309" y="1888"/>
              <a:ext cx="48" cy="163"/>
            </a:xfrm>
            <a:custGeom>
              <a:avLst/>
              <a:gdLst>
                <a:gd name="T0" fmla="*/ 8 w 62"/>
                <a:gd name="T1" fmla="*/ 0 h 74"/>
                <a:gd name="T2" fmla="*/ 13 w 62"/>
                <a:gd name="T3" fmla="*/ 6540 h 74"/>
                <a:gd name="T4" fmla="*/ 0 w 62"/>
                <a:gd name="T5" fmla="*/ 8452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91" name="Freeform 133"/>
            <p:cNvSpPr>
              <a:spLocks/>
            </p:cNvSpPr>
            <p:nvPr/>
          </p:nvSpPr>
          <p:spPr bwMode="auto">
            <a:xfrm>
              <a:off x="3307" y="2020"/>
              <a:ext cx="49" cy="475"/>
            </a:xfrm>
            <a:custGeom>
              <a:avLst/>
              <a:gdLst>
                <a:gd name="T0" fmla="*/ 2 w 63"/>
                <a:gd name="T1" fmla="*/ 1431 h 225"/>
                <a:gd name="T2" fmla="*/ 0 w 63"/>
                <a:gd name="T3" fmla="*/ 19918 h 225"/>
                <a:gd name="T4" fmla="*/ 14 w 63"/>
                <a:gd name="T5" fmla="*/ 17858 h 225"/>
                <a:gd name="T6" fmla="*/ 14 w 63"/>
                <a:gd name="T7" fmla="*/ 0 h 225"/>
                <a:gd name="T8" fmla="*/ 2 w 63"/>
                <a:gd name="T9" fmla="*/ 1431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92" name="Freeform 134"/>
            <p:cNvSpPr>
              <a:spLocks/>
            </p:cNvSpPr>
            <p:nvPr/>
          </p:nvSpPr>
          <p:spPr bwMode="auto">
            <a:xfrm>
              <a:off x="3339" y="1864"/>
              <a:ext cx="36" cy="171"/>
            </a:xfrm>
            <a:custGeom>
              <a:avLst/>
              <a:gdLst>
                <a:gd name="T0" fmla="*/ 2 w 47"/>
                <a:gd name="T1" fmla="*/ 0 h 78"/>
                <a:gd name="T2" fmla="*/ 9 w 47"/>
                <a:gd name="T3" fmla="*/ 8662 h 78"/>
                <a:gd name="T4" fmla="*/ 3 w 47"/>
                <a:gd name="T5" fmla="*/ 8565 h 78"/>
                <a:gd name="T6" fmla="*/ 0 w 47"/>
                <a:gd name="T7" fmla="*/ 3907 h 78"/>
                <a:gd name="T8" fmla="*/ 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93" name="Freeform 135"/>
            <p:cNvSpPr>
              <a:spLocks/>
            </p:cNvSpPr>
            <p:nvPr/>
          </p:nvSpPr>
          <p:spPr bwMode="auto">
            <a:xfrm>
              <a:off x="3319" y="1941"/>
              <a:ext cx="34" cy="112"/>
            </a:xfrm>
            <a:custGeom>
              <a:avLst/>
              <a:gdLst>
                <a:gd name="T0" fmla="*/ 5 w 44"/>
                <a:gd name="T1" fmla="*/ 0 h 51"/>
                <a:gd name="T2" fmla="*/ 0 w 44"/>
                <a:gd name="T3" fmla="*/ 5721 h 51"/>
                <a:gd name="T4" fmla="*/ 9 w 44"/>
                <a:gd name="T5" fmla="*/ 5053 h 51"/>
                <a:gd name="T6" fmla="*/ 5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94" name="Freeform 136"/>
            <p:cNvSpPr>
              <a:spLocks/>
            </p:cNvSpPr>
            <p:nvPr/>
          </p:nvSpPr>
          <p:spPr bwMode="auto">
            <a:xfrm>
              <a:off x="3028" y="1868"/>
              <a:ext cx="322" cy="209"/>
            </a:xfrm>
            <a:custGeom>
              <a:avLst/>
              <a:gdLst>
                <a:gd name="T0" fmla="*/ 0 w 417"/>
                <a:gd name="T1" fmla="*/ 10773 h 95"/>
                <a:gd name="T2" fmla="*/ 14 w 417"/>
                <a:gd name="T3" fmla="*/ 97 h 95"/>
                <a:gd name="T4" fmla="*/ 88 w 417"/>
                <a:gd name="T5" fmla="*/ 0 h 95"/>
                <a:gd name="T6" fmla="*/ 79 w 417"/>
                <a:gd name="T7" fmla="*/ 10773 h 95"/>
                <a:gd name="T8" fmla="*/ 0 w 417"/>
                <a:gd name="T9" fmla="*/ 10773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sp>
        <p:nvSpPr>
          <p:cNvPr id="40980" name="Text Box 137"/>
          <p:cNvSpPr txBox="1">
            <a:spLocks noChangeArrowheads="1"/>
          </p:cNvSpPr>
          <p:nvPr/>
        </p:nvSpPr>
        <p:spPr bwMode="auto">
          <a:xfrm>
            <a:off x="6115050" y="3184667"/>
            <a:ext cx="74732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SGSN</a:t>
            </a:r>
          </a:p>
        </p:txBody>
      </p:sp>
      <p:sp>
        <p:nvSpPr>
          <p:cNvPr id="40981" name="Line 138"/>
          <p:cNvSpPr>
            <a:spLocks noChangeShapeType="1"/>
          </p:cNvSpPr>
          <p:nvPr/>
        </p:nvSpPr>
        <p:spPr bwMode="auto">
          <a:xfrm>
            <a:off x="6837363" y="3025526"/>
            <a:ext cx="685800" cy="18645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83" name="Line 153"/>
          <p:cNvSpPr>
            <a:spLocks noChangeShapeType="1"/>
          </p:cNvSpPr>
          <p:nvPr/>
        </p:nvSpPr>
        <p:spPr bwMode="auto">
          <a:xfrm>
            <a:off x="5711826" y="2005354"/>
            <a:ext cx="295275" cy="103561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84" name="Line 154"/>
          <p:cNvSpPr>
            <a:spLocks noChangeShapeType="1"/>
          </p:cNvSpPr>
          <p:nvPr/>
        </p:nvSpPr>
        <p:spPr bwMode="auto">
          <a:xfrm>
            <a:off x="6007100" y="3042152"/>
            <a:ext cx="222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93208" name="Freeform 156"/>
          <p:cNvSpPr>
            <a:spLocks/>
          </p:cNvSpPr>
          <p:nvPr/>
        </p:nvSpPr>
        <p:spPr bwMode="auto">
          <a:xfrm>
            <a:off x="8701089" y="1361661"/>
            <a:ext cx="1235075" cy="1257697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86" name="Text Box 157"/>
          <p:cNvSpPr txBox="1">
            <a:spLocks noChangeArrowheads="1"/>
          </p:cNvSpPr>
          <p:nvPr/>
        </p:nvSpPr>
        <p:spPr bwMode="auto">
          <a:xfrm>
            <a:off x="8809038" y="1485387"/>
            <a:ext cx="740908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Public </a:t>
            </a:r>
          </a:p>
          <a:p>
            <a:pPr>
              <a:defRPr/>
            </a:pPr>
            <a:r>
              <a:rPr lang="en-US" sz="12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telephone</a:t>
            </a:r>
          </a:p>
          <a:p>
            <a:pPr>
              <a:defRPr/>
            </a:pPr>
            <a:r>
              <a:rPr lang="en-US" sz="12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network</a:t>
            </a:r>
          </a:p>
        </p:txBody>
      </p:sp>
      <p:sp>
        <p:nvSpPr>
          <p:cNvPr id="40987" name="Line 158"/>
          <p:cNvSpPr>
            <a:spLocks noChangeShapeType="1"/>
          </p:cNvSpPr>
          <p:nvPr/>
        </p:nvSpPr>
        <p:spPr bwMode="auto">
          <a:xfrm>
            <a:off x="6675439" y="2016043"/>
            <a:ext cx="1284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grpSp>
        <p:nvGrpSpPr>
          <p:cNvPr id="93211" name="Group 159"/>
          <p:cNvGrpSpPr>
            <a:grpSpLocks/>
          </p:cNvGrpSpPr>
          <p:nvPr/>
        </p:nvGrpSpPr>
        <p:grpSpPr bwMode="auto">
          <a:xfrm>
            <a:off x="7935913" y="1518428"/>
            <a:ext cx="550862" cy="749393"/>
            <a:chOff x="611" y="3693"/>
            <a:chExt cx="449" cy="287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1044" name="Rectangle 160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grpSp>
          <p:nvGrpSpPr>
            <p:cNvPr id="93268" name="Group 161"/>
            <p:cNvGrpSpPr>
              <a:grpSpLocks/>
            </p:cNvGrpSpPr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3274" name="Freeform 162"/>
              <p:cNvSpPr>
                <a:spLocks/>
              </p:cNvSpPr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93275" name="Freeform 163"/>
              <p:cNvSpPr>
                <a:spLocks/>
              </p:cNvSpPr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93269" name="Freeform 164"/>
            <p:cNvSpPr>
              <a:spLocks/>
            </p:cNvSpPr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70" name="Freeform 165"/>
            <p:cNvSpPr>
              <a:spLocks/>
            </p:cNvSpPr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71" name="Freeform 166"/>
            <p:cNvSpPr>
              <a:spLocks/>
            </p:cNvSpPr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72" name="Freeform 167"/>
            <p:cNvSpPr>
              <a:spLocks/>
            </p:cNvSpPr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73" name="Freeform 168"/>
            <p:cNvSpPr>
              <a:spLocks/>
            </p:cNvSpPr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sp>
        <p:nvSpPr>
          <p:cNvPr id="40989" name="Text Box 169"/>
          <p:cNvSpPr txBox="1">
            <a:spLocks noChangeArrowheads="1"/>
          </p:cNvSpPr>
          <p:nvPr/>
        </p:nvSpPr>
        <p:spPr bwMode="auto">
          <a:xfrm>
            <a:off x="7883526" y="2253569"/>
            <a:ext cx="933269" cy="5355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Gateway</a:t>
            </a:r>
          </a:p>
          <a:p>
            <a:pPr>
              <a:lnSpc>
                <a:spcPct val="80000"/>
              </a:lnSpc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MSC</a:t>
            </a:r>
          </a:p>
        </p:txBody>
      </p:sp>
      <p:sp>
        <p:nvSpPr>
          <p:cNvPr id="40990" name="Text Box 170"/>
          <p:cNvSpPr txBox="1">
            <a:spLocks noChangeArrowheads="1"/>
          </p:cNvSpPr>
          <p:nvPr/>
        </p:nvSpPr>
        <p:spPr bwMode="auto">
          <a:xfrm>
            <a:off x="8005763" y="1468486"/>
            <a:ext cx="33214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G</a:t>
            </a:r>
          </a:p>
        </p:txBody>
      </p:sp>
      <p:sp>
        <p:nvSpPr>
          <p:cNvPr id="40991" name="Line 171"/>
          <p:cNvSpPr>
            <a:spLocks noChangeShapeType="1"/>
          </p:cNvSpPr>
          <p:nvPr/>
        </p:nvSpPr>
        <p:spPr bwMode="auto">
          <a:xfrm flipH="1">
            <a:off x="7724775" y="2068298"/>
            <a:ext cx="236538" cy="109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92" name="Line 172"/>
          <p:cNvSpPr>
            <a:spLocks noChangeShapeType="1"/>
          </p:cNvSpPr>
          <p:nvPr/>
        </p:nvSpPr>
        <p:spPr bwMode="auto">
          <a:xfrm flipH="1" flipV="1">
            <a:off x="7735889" y="1856901"/>
            <a:ext cx="225425" cy="6769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93" name="Line 173"/>
          <p:cNvSpPr>
            <a:spLocks noChangeShapeType="1"/>
          </p:cNvSpPr>
          <p:nvPr/>
        </p:nvSpPr>
        <p:spPr bwMode="auto">
          <a:xfrm flipH="1">
            <a:off x="7358064" y="2198937"/>
            <a:ext cx="327025" cy="152016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94" name="Line 174"/>
          <p:cNvSpPr>
            <a:spLocks noChangeShapeType="1"/>
          </p:cNvSpPr>
          <p:nvPr/>
        </p:nvSpPr>
        <p:spPr bwMode="auto">
          <a:xfrm flipH="1" flipV="1">
            <a:off x="7453314" y="1789207"/>
            <a:ext cx="236537" cy="59381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95" name="Line 175"/>
          <p:cNvSpPr>
            <a:spLocks noChangeShapeType="1"/>
          </p:cNvSpPr>
          <p:nvPr/>
        </p:nvSpPr>
        <p:spPr bwMode="auto">
          <a:xfrm>
            <a:off x="6469063" y="2304637"/>
            <a:ext cx="0" cy="37172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96" name="Line 176"/>
          <p:cNvSpPr>
            <a:spLocks noChangeShapeType="1"/>
          </p:cNvSpPr>
          <p:nvPr/>
        </p:nvSpPr>
        <p:spPr bwMode="auto">
          <a:xfrm>
            <a:off x="8466138" y="199229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93220" name="Freeform 222"/>
          <p:cNvSpPr>
            <a:spLocks/>
          </p:cNvSpPr>
          <p:nvPr/>
        </p:nvSpPr>
        <p:spPr bwMode="auto">
          <a:xfrm>
            <a:off x="8810626" y="2785625"/>
            <a:ext cx="1235075" cy="1257696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0998" name="Text Box 223"/>
          <p:cNvSpPr txBox="1">
            <a:spLocks noChangeArrowheads="1"/>
          </p:cNvSpPr>
          <p:nvPr/>
        </p:nvSpPr>
        <p:spPr bwMode="auto">
          <a:xfrm>
            <a:off x="8918576" y="3042153"/>
            <a:ext cx="61427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Public </a:t>
            </a:r>
          </a:p>
          <a:p>
            <a:pPr>
              <a:defRPr/>
            </a:pPr>
            <a:r>
              <a:rPr lang="en-US" sz="12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Internet</a:t>
            </a:r>
          </a:p>
        </p:txBody>
      </p:sp>
      <p:grpSp>
        <p:nvGrpSpPr>
          <p:cNvPr id="93222" name="Group 224"/>
          <p:cNvGrpSpPr>
            <a:grpSpLocks/>
          </p:cNvGrpSpPr>
          <p:nvPr/>
        </p:nvGrpSpPr>
        <p:grpSpPr bwMode="auto">
          <a:xfrm>
            <a:off x="8045451" y="2942391"/>
            <a:ext cx="550863" cy="749392"/>
            <a:chOff x="611" y="3693"/>
            <a:chExt cx="449" cy="287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1035" name="Rectangle 225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grpSp>
          <p:nvGrpSpPr>
            <p:cNvPr id="93259" name="Group 226"/>
            <p:cNvGrpSpPr>
              <a:grpSpLocks/>
            </p:cNvGrpSpPr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93265" name="Freeform 227"/>
              <p:cNvSpPr>
                <a:spLocks/>
              </p:cNvSpPr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93266" name="Freeform 228"/>
              <p:cNvSpPr>
                <a:spLocks/>
              </p:cNvSpPr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93260" name="Freeform 229"/>
            <p:cNvSpPr>
              <a:spLocks/>
            </p:cNvSpPr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61" name="Freeform 230"/>
            <p:cNvSpPr>
              <a:spLocks/>
            </p:cNvSpPr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62" name="Freeform 231"/>
            <p:cNvSpPr>
              <a:spLocks/>
            </p:cNvSpPr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63" name="Freeform 232"/>
            <p:cNvSpPr>
              <a:spLocks/>
            </p:cNvSpPr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93264" name="Freeform 233"/>
            <p:cNvSpPr>
              <a:spLocks/>
            </p:cNvSpPr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sp>
        <p:nvSpPr>
          <p:cNvPr id="41001" name="Text Box 235"/>
          <p:cNvSpPr txBox="1">
            <a:spLocks noChangeArrowheads="1"/>
          </p:cNvSpPr>
          <p:nvPr/>
        </p:nvSpPr>
        <p:spPr bwMode="auto">
          <a:xfrm>
            <a:off x="8115300" y="2888426"/>
            <a:ext cx="33214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G</a:t>
            </a:r>
          </a:p>
        </p:txBody>
      </p:sp>
      <p:sp>
        <p:nvSpPr>
          <p:cNvPr id="41002" name="Line 236"/>
          <p:cNvSpPr>
            <a:spLocks noChangeShapeType="1"/>
          </p:cNvSpPr>
          <p:nvPr/>
        </p:nvSpPr>
        <p:spPr bwMode="auto">
          <a:xfrm flipH="1">
            <a:off x="7834314" y="3492262"/>
            <a:ext cx="236537" cy="109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1003" name="Line 237"/>
          <p:cNvSpPr>
            <a:spLocks noChangeShapeType="1"/>
          </p:cNvSpPr>
          <p:nvPr/>
        </p:nvSpPr>
        <p:spPr bwMode="auto">
          <a:xfrm flipH="1" flipV="1">
            <a:off x="7845426" y="3280865"/>
            <a:ext cx="225425" cy="6769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1004" name="Line 238"/>
          <p:cNvSpPr>
            <a:spLocks noChangeShapeType="1"/>
          </p:cNvSpPr>
          <p:nvPr/>
        </p:nvSpPr>
        <p:spPr bwMode="auto">
          <a:xfrm flipH="1">
            <a:off x="7467601" y="3622901"/>
            <a:ext cx="327025" cy="152016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1005" name="Line 239"/>
          <p:cNvSpPr>
            <a:spLocks noChangeShapeType="1"/>
          </p:cNvSpPr>
          <p:nvPr/>
        </p:nvSpPr>
        <p:spPr bwMode="auto">
          <a:xfrm flipH="1" flipV="1">
            <a:off x="7562850" y="3213171"/>
            <a:ext cx="236538" cy="59381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1006" name="Line 240"/>
          <p:cNvSpPr>
            <a:spLocks noChangeShapeType="1"/>
          </p:cNvSpPr>
          <p:nvPr/>
        </p:nvSpPr>
        <p:spPr bwMode="auto">
          <a:xfrm>
            <a:off x="8575675" y="3416254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1000" name="Text Box 234"/>
          <p:cNvSpPr txBox="1">
            <a:spLocks noChangeArrowheads="1"/>
          </p:cNvSpPr>
          <p:nvPr/>
        </p:nvSpPr>
        <p:spPr bwMode="auto">
          <a:xfrm>
            <a:off x="7993064" y="3677532"/>
            <a:ext cx="742511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GGSN</a:t>
            </a:r>
          </a:p>
        </p:txBody>
      </p:sp>
      <p:sp>
        <p:nvSpPr>
          <p:cNvPr id="474" name="Line 238"/>
          <p:cNvSpPr>
            <a:spLocks noChangeShapeType="1"/>
          </p:cNvSpPr>
          <p:nvPr/>
        </p:nvSpPr>
        <p:spPr bwMode="auto">
          <a:xfrm flipH="1">
            <a:off x="4128744" y="4830489"/>
            <a:ext cx="1461475" cy="541652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75" name="Line 238"/>
          <p:cNvSpPr>
            <a:spLocks noChangeShapeType="1"/>
          </p:cNvSpPr>
          <p:nvPr/>
        </p:nvSpPr>
        <p:spPr bwMode="auto">
          <a:xfrm flipH="1">
            <a:off x="3805596" y="4825738"/>
            <a:ext cx="1751742" cy="296898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76" name="Line 238"/>
          <p:cNvSpPr>
            <a:spLocks noChangeShapeType="1"/>
          </p:cNvSpPr>
          <p:nvPr/>
        </p:nvSpPr>
        <p:spPr bwMode="auto">
          <a:xfrm flipH="1">
            <a:off x="3756695" y="4883104"/>
            <a:ext cx="1800643" cy="834542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77" name="Line 238"/>
          <p:cNvSpPr>
            <a:spLocks noChangeShapeType="1"/>
          </p:cNvSpPr>
          <p:nvPr/>
        </p:nvSpPr>
        <p:spPr bwMode="auto">
          <a:xfrm flipH="1" flipV="1">
            <a:off x="6108201" y="4962706"/>
            <a:ext cx="1216590" cy="348543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478" name="Line 238"/>
          <p:cNvSpPr>
            <a:spLocks noChangeShapeType="1"/>
          </p:cNvSpPr>
          <p:nvPr/>
        </p:nvSpPr>
        <p:spPr bwMode="auto">
          <a:xfrm flipV="1">
            <a:off x="6079984" y="4669070"/>
            <a:ext cx="205932" cy="161421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1922966" y="5945105"/>
            <a:ext cx="5413375" cy="639854"/>
            <a:chOff x="1495425" y="5249771"/>
            <a:chExt cx="5413375" cy="639854"/>
          </a:xfrm>
        </p:grpSpPr>
        <p:cxnSp>
          <p:nvCxnSpPr>
            <p:cNvPr id="257" name="Straight Connector 256"/>
            <p:cNvCxnSpPr/>
            <p:nvPr/>
          </p:nvCxnSpPr>
          <p:spPr>
            <a:xfrm>
              <a:off x="3942882" y="5386388"/>
              <a:ext cx="0" cy="4953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Straight Connector 257"/>
            <p:cNvCxnSpPr/>
            <p:nvPr/>
          </p:nvCxnSpPr>
          <p:spPr>
            <a:xfrm>
              <a:off x="1495425" y="5624513"/>
              <a:ext cx="2463820" cy="0"/>
            </a:xfrm>
            <a:prstGeom prst="line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233" name="TextBox 258"/>
            <p:cNvSpPr txBox="1">
              <a:spLocks noChangeArrowheads="1"/>
            </p:cNvSpPr>
            <p:nvPr/>
          </p:nvSpPr>
          <p:spPr bwMode="auto">
            <a:xfrm>
              <a:off x="1959676" y="5249771"/>
              <a:ext cx="1513556" cy="6001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radio access network</a:t>
              </a:r>
            </a:p>
            <a:p>
              <a:pPr algn="ctr"/>
              <a:r>
                <a:rPr lang="en-US" sz="105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Universal Terrestrial Radio </a:t>
              </a:r>
            </a:p>
            <a:p>
              <a:pPr algn="ctr"/>
              <a:r>
                <a:rPr lang="en-US" sz="105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Access Network (UTRAN)</a:t>
              </a:r>
            </a:p>
          </p:txBody>
        </p:sp>
        <p:cxnSp>
          <p:nvCxnSpPr>
            <p:cNvPr id="260" name="Straight Connector 259"/>
            <p:cNvCxnSpPr/>
            <p:nvPr/>
          </p:nvCxnSpPr>
          <p:spPr>
            <a:xfrm flipH="1">
              <a:off x="1512888" y="5280025"/>
              <a:ext cx="6350" cy="609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/>
            <p:cNvCxnSpPr/>
            <p:nvPr/>
          </p:nvCxnSpPr>
          <p:spPr>
            <a:xfrm>
              <a:off x="4706079" y="5624513"/>
              <a:ext cx="2202721" cy="0"/>
            </a:xfrm>
            <a:prstGeom prst="line">
              <a:avLst/>
            </a:prstGeom>
            <a:ln w="1270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236" name="TextBox 261"/>
            <p:cNvSpPr txBox="1">
              <a:spLocks noChangeArrowheads="1"/>
            </p:cNvSpPr>
            <p:nvPr/>
          </p:nvSpPr>
          <p:spPr bwMode="auto">
            <a:xfrm>
              <a:off x="4751407" y="5310625"/>
              <a:ext cx="1364476" cy="4616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/>
              <a:r>
                <a:rPr lang="en-US" sz="120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Evolved Packet Core</a:t>
              </a:r>
            </a:p>
            <a:p>
              <a:pPr algn="ctr"/>
              <a:r>
                <a:rPr lang="en-US" sz="120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(EPC)</a:t>
              </a:r>
              <a:endParaRPr lang="en-US" sz="1050" dirty="0">
                <a:solidFill>
                  <a:srgbClr val="000000"/>
                </a:solidFill>
                <a:latin typeface="+mn-lt"/>
                <a:ea typeface="+mn-ea"/>
                <a:cs typeface="Arial" charset="0"/>
              </a:endParaRPr>
            </a:p>
          </p:txBody>
        </p:sp>
        <p:cxnSp>
          <p:nvCxnSpPr>
            <p:cNvPr id="263" name="Straight Connector 262"/>
            <p:cNvCxnSpPr/>
            <p:nvPr/>
          </p:nvCxnSpPr>
          <p:spPr>
            <a:xfrm>
              <a:off x="6908800" y="5348288"/>
              <a:ext cx="0" cy="49688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Arrow Connector 263"/>
            <p:cNvCxnSpPr/>
            <p:nvPr/>
          </p:nvCxnSpPr>
          <p:spPr>
            <a:xfrm flipH="1">
              <a:off x="3931902" y="5624513"/>
              <a:ext cx="592123" cy="0"/>
            </a:xfrm>
            <a:prstGeom prst="straightConnector1">
              <a:avLst/>
            </a:prstGeom>
            <a:ln w="15875">
              <a:solidFill>
                <a:schemeClr val="tx1"/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8" name="Line 96"/>
          <p:cNvSpPr>
            <a:spLocks noChangeShapeType="1"/>
          </p:cNvSpPr>
          <p:nvPr/>
        </p:nvSpPr>
        <p:spPr bwMode="auto">
          <a:xfrm flipV="1">
            <a:off x="3727815" y="5598553"/>
            <a:ext cx="3464419" cy="25790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229" name="Line 97"/>
          <p:cNvSpPr>
            <a:spLocks noChangeShapeType="1"/>
          </p:cNvSpPr>
          <p:nvPr/>
        </p:nvSpPr>
        <p:spPr bwMode="auto">
          <a:xfrm>
            <a:off x="4170022" y="5519062"/>
            <a:ext cx="2965063" cy="330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230" name="Line 98"/>
          <p:cNvSpPr>
            <a:spLocks noChangeShapeType="1"/>
          </p:cNvSpPr>
          <p:nvPr/>
        </p:nvSpPr>
        <p:spPr bwMode="auto">
          <a:xfrm>
            <a:off x="3756696" y="5226310"/>
            <a:ext cx="3412259" cy="28136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5493839" y="4225263"/>
            <a:ext cx="625492" cy="880827"/>
            <a:chOff x="4804140" y="4632965"/>
            <a:chExt cx="625492" cy="1348762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232" name="Group 109"/>
            <p:cNvGrpSpPr>
              <a:grpSpLocks/>
            </p:cNvGrpSpPr>
            <p:nvPr/>
          </p:nvGrpSpPr>
          <p:grpSpPr bwMode="auto">
            <a:xfrm>
              <a:off x="4867640" y="5188066"/>
              <a:ext cx="550863" cy="793661"/>
              <a:chOff x="611" y="3693"/>
              <a:chExt cx="449" cy="287"/>
            </a:xfrm>
            <a:grpFill/>
          </p:grpSpPr>
          <p:sp>
            <p:nvSpPr>
              <p:cNvPr id="330" name="Rectangle 110"/>
              <p:cNvSpPr>
                <a:spLocks noChangeArrowheads="1"/>
              </p:cNvSpPr>
              <p:nvPr/>
            </p:nvSpPr>
            <p:spPr bwMode="auto">
              <a:xfrm>
                <a:off x="636" y="3774"/>
                <a:ext cx="336" cy="206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332" name="Freeform 114"/>
              <p:cNvSpPr>
                <a:spLocks/>
              </p:cNvSpPr>
              <p:nvPr/>
            </p:nvSpPr>
            <p:spPr bwMode="auto">
              <a:xfrm>
                <a:off x="975" y="3704"/>
                <a:ext cx="62" cy="74"/>
              </a:xfrm>
              <a:custGeom>
                <a:avLst/>
                <a:gdLst>
                  <a:gd name="T0" fmla="*/ 36 w 62"/>
                  <a:gd name="T1" fmla="*/ 0 h 74"/>
                  <a:gd name="T2" fmla="*/ 62 w 62"/>
                  <a:gd name="T3" fmla="*/ 57 h 74"/>
                  <a:gd name="T4" fmla="*/ 0 w 62"/>
                  <a:gd name="T5" fmla="*/ 7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74">
                    <a:moveTo>
                      <a:pt x="36" y="0"/>
                    </a:moveTo>
                    <a:lnTo>
                      <a:pt x="62" y="57"/>
                    </a:lnTo>
                    <a:lnTo>
                      <a:pt x="0" y="74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333" name="Freeform 115"/>
              <p:cNvSpPr>
                <a:spLocks/>
              </p:cNvSpPr>
              <p:nvPr/>
            </p:nvSpPr>
            <p:spPr bwMode="auto">
              <a:xfrm>
                <a:off x="972" y="3764"/>
                <a:ext cx="63" cy="216"/>
              </a:xfrm>
              <a:custGeom>
                <a:avLst/>
                <a:gdLst>
                  <a:gd name="T0" fmla="*/ 2 w 63"/>
                  <a:gd name="T1" fmla="*/ 12 h 225"/>
                  <a:gd name="T2" fmla="*/ 0 w 63"/>
                  <a:gd name="T3" fmla="*/ 176 h 225"/>
                  <a:gd name="T4" fmla="*/ 62 w 63"/>
                  <a:gd name="T5" fmla="*/ 158 h 225"/>
                  <a:gd name="T6" fmla="*/ 63 w 63"/>
                  <a:gd name="T7" fmla="*/ 0 h 225"/>
                  <a:gd name="T8" fmla="*/ 2 w 63"/>
                  <a:gd name="T9" fmla="*/ 12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25">
                    <a:moveTo>
                      <a:pt x="2" y="16"/>
                    </a:moveTo>
                    <a:lnTo>
                      <a:pt x="0" y="225"/>
                    </a:lnTo>
                    <a:lnTo>
                      <a:pt x="62" y="202"/>
                    </a:lnTo>
                    <a:lnTo>
                      <a:pt x="63" y="0"/>
                    </a:lnTo>
                    <a:lnTo>
                      <a:pt x="2" y="16"/>
                    </a:lnTo>
                    <a:close/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334" name="Freeform 116"/>
              <p:cNvSpPr>
                <a:spLocks/>
              </p:cNvSpPr>
              <p:nvPr/>
            </p:nvSpPr>
            <p:spPr bwMode="auto">
              <a:xfrm>
                <a:off x="1013" y="3693"/>
                <a:ext cx="47" cy="78"/>
              </a:xfrm>
              <a:custGeom>
                <a:avLst/>
                <a:gdLst>
                  <a:gd name="T0" fmla="*/ 12 w 47"/>
                  <a:gd name="T1" fmla="*/ 0 h 78"/>
                  <a:gd name="T2" fmla="*/ 47 w 47"/>
                  <a:gd name="T3" fmla="*/ 78 h 78"/>
                  <a:gd name="T4" fmla="*/ 15 w 47"/>
                  <a:gd name="T5" fmla="*/ 77 h 78"/>
                  <a:gd name="T6" fmla="*/ 0 w 47"/>
                  <a:gd name="T7" fmla="*/ 35 h 78"/>
                  <a:gd name="T8" fmla="*/ 12 w 47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78">
                    <a:moveTo>
                      <a:pt x="12" y="0"/>
                    </a:moveTo>
                    <a:lnTo>
                      <a:pt x="47" y="78"/>
                    </a:lnTo>
                    <a:lnTo>
                      <a:pt x="15" y="77"/>
                    </a:lnTo>
                    <a:lnTo>
                      <a:pt x="0" y="35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335" name="Freeform 117"/>
              <p:cNvSpPr>
                <a:spLocks/>
              </p:cNvSpPr>
              <p:nvPr/>
            </p:nvSpPr>
            <p:spPr bwMode="auto">
              <a:xfrm>
                <a:off x="987" y="3728"/>
                <a:ext cx="44" cy="51"/>
              </a:xfrm>
              <a:custGeom>
                <a:avLst/>
                <a:gdLst>
                  <a:gd name="T0" fmla="*/ 23 w 44"/>
                  <a:gd name="T1" fmla="*/ 0 h 51"/>
                  <a:gd name="T2" fmla="*/ 0 w 44"/>
                  <a:gd name="T3" fmla="*/ 51 h 51"/>
                  <a:gd name="T4" fmla="*/ 44 w 44"/>
                  <a:gd name="T5" fmla="*/ 45 h 51"/>
                  <a:gd name="T6" fmla="*/ 23 w 44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1">
                    <a:moveTo>
                      <a:pt x="23" y="0"/>
                    </a:moveTo>
                    <a:lnTo>
                      <a:pt x="0" y="51"/>
                    </a:lnTo>
                    <a:lnTo>
                      <a:pt x="44" y="45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336" name="Freeform 118"/>
              <p:cNvSpPr>
                <a:spLocks/>
              </p:cNvSpPr>
              <p:nvPr/>
            </p:nvSpPr>
            <p:spPr bwMode="auto">
              <a:xfrm>
                <a:off x="611" y="3695"/>
                <a:ext cx="417" cy="95"/>
              </a:xfrm>
              <a:custGeom>
                <a:avLst/>
                <a:gdLst>
                  <a:gd name="T0" fmla="*/ 0 w 417"/>
                  <a:gd name="T1" fmla="*/ 95 h 95"/>
                  <a:gd name="T2" fmla="*/ 66 w 417"/>
                  <a:gd name="T3" fmla="*/ 1 h 95"/>
                  <a:gd name="T4" fmla="*/ 417 w 417"/>
                  <a:gd name="T5" fmla="*/ 0 h 95"/>
                  <a:gd name="T6" fmla="*/ 370 w 417"/>
                  <a:gd name="T7" fmla="*/ 95 h 95"/>
                  <a:gd name="T8" fmla="*/ 0 w 417"/>
                  <a:gd name="T9" fmla="*/ 9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7" h="95">
                    <a:moveTo>
                      <a:pt x="0" y="95"/>
                    </a:moveTo>
                    <a:lnTo>
                      <a:pt x="66" y="1"/>
                    </a:lnTo>
                    <a:lnTo>
                      <a:pt x="417" y="0"/>
                    </a:lnTo>
                    <a:lnTo>
                      <a:pt x="370" y="95"/>
                    </a:lnTo>
                    <a:lnTo>
                      <a:pt x="0" y="95"/>
                    </a:lnTo>
                    <a:close/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235" name="Text Box 121"/>
            <p:cNvSpPr txBox="1">
              <a:spLocks noChangeArrowheads="1"/>
            </p:cNvSpPr>
            <p:nvPr/>
          </p:nvSpPr>
          <p:spPr bwMode="auto">
            <a:xfrm>
              <a:off x="4804140" y="4632965"/>
              <a:ext cx="625492" cy="565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80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MME</a:t>
              </a:r>
            </a:p>
          </p:txBody>
        </p:sp>
      </p:grpSp>
      <p:pic>
        <p:nvPicPr>
          <p:cNvPr id="236" name="Picture 122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4941" y="5081666"/>
            <a:ext cx="252413" cy="144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7" name="Group 123"/>
          <p:cNvGrpSpPr>
            <a:grpSpLocks/>
          </p:cNvGrpSpPr>
          <p:nvPr/>
        </p:nvGrpSpPr>
        <p:grpSpPr bwMode="auto">
          <a:xfrm>
            <a:off x="1938703" y="5403659"/>
            <a:ext cx="831850" cy="143387"/>
            <a:chOff x="3072" y="739"/>
            <a:chExt cx="652" cy="146"/>
          </a:xfrm>
        </p:grpSpPr>
        <p:pic>
          <p:nvPicPr>
            <p:cNvPr id="327" name="Picture 124" descr="lgv_fqm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8" name="Line 125"/>
            <p:cNvSpPr>
              <a:spLocks noChangeShapeType="1"/>
            </p:cNvSpPr>
            <p:nvPr/>
          </p:nvSpPr>
          <p:spPr bwMode="auto">
            <a:xfrm flipH="1">
              <a:off x="3104" y="784"/>
              <a:ext cx="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329" name="Line 126"/>
            <p:cNvSpPr>
              <a:spLocks noChangeShapeType="1"/>
            </p:cNvSpPr>
            <p:nvPr/>
          </p:nvSpPr>
          <p:spPr bwMode="auto">
            <a:xfrm flipH="1">
              <a:off x="3072" y="759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pic>
        <p:nvPicPr>
          <p:cNvPr id="239" name="Picture 128" descr="imgyjavg[1]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16516" y="5667793"/>
            <a:ext cx="252413" cy="144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2" name="Freeform 222"/>
          <p:cNvSpPr>
            <a:spLocks/>
          </p:cNvSpPr>
          <p:nvPr/>
        </p:nvSpPr>
        <p:spPr bwMode="auto">
          <a:xfrm>
            <a:off x="8856037" y="4855893"/>
            <a:ext cx="1235075" cy="133199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sp>
        <p:nvSpPr>
          <p:cNvPr id="265" name="Text Box 223"/>
          <p:cNvSpPr txBox="1">
            <a:spLocks noChangeArrowheads="1"/>
          </p:cNvSpPr>
          <p:nvPr/>
        </p:nvSpPr>
        <p:spPr bwMode="auto">
          <a:xfrm>
            <a:off x="8963987" y="5127575"/>
            <a:ext cx="61427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2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Public </a:t>
            </a:r>
          </a:p>
          <a:p>
            <a:pPr>
              <a:defRPr/>
            </a:pPr>
            <a:r>
              <a:rPr lang="en-US" sz="12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Internet</a:t>
            </a:r>
          </a:p>
        </p:txBody>
      </p:sp>
      <p:grpSp>
        <p:nvGrpSpPr>
          <p:cNvPr id="268" name="Group 224"/>
          <p:cNvGrpSpPr>
            <a:grpSpLocks/>
          </p:cNvGrpSpPr>
          <p:nvPr/>
        </p:nvGrpSpPr>
        <p:grpSpPr bwMode="auto">
          <a:xfrm>
            <a:off x="8090862" y="5021922"/>
            <a:ext cx="550863" cy="793661"/>
            <a:chOff x="611" y="3693"/>
            <a:chExt cx="449" cy="287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290" name="Rectangle 225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grpSp>
          <p:nvGrpSpPr>
            <p:cNvPr id="291" name="Group 226"/>
            <p:cNvGrpSpPr>
              <a:grpSpLocks/>
            </p:cNvGrpSpPr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297" name="Freeform 227"/>
              <p:cNvSpPr>
                <a:spLocks/>
              </p:cNvSpPr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298" name="Freeform 228"/>
              <p:cNvSpPr>
                <a:spLocks/>
              </p:cNvSpPr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292" name="Freeform 229"/>
            <p:cNvSpPr>
              <a:spLocks/>
            </p:cNvSpPr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293" name="Freeform 230"/>
            <p:cNvSpPr>
              <a:spLocks/>
            </p:cNvSpPr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294" name="Freeform 231"/>
            <p:cNvSpPr>
              <a:spLocks/>
            </p:cNvSpPr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295" name="Freeform 232"/>
            <p:cNvSpPr>
              <a:spLocks/>
            </p:cNvSpPr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296" name="Freeform 233"/>
            <p:cNvSpPr>
              <a:spLocks/>
            </p:cNvSpPr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sp>
        <p:nvSpPr>
          <p:cNvPr id="269" name="Text Box 234"/>
          <p:cNvSpPr txBox="1">
            <a:spLocks noChangeArrowheads="1"/>
          </p:cNvSpPr>
          <p:nvPr/>
        </p:nvSpPr>
        <p:spPr bwMode="auto">
          <a:xfrm>
            <a:off x="8038474" y="5800488"/>
            <a:ext cx="699230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P-GW</a:t>
            </a:r>
          </a:p>
        </p:txBody>
      </p:sp>
      <p:sp>
        <p:nvSpPr>
          <p:cNvPr id="270" name="Text Box 235"/>
          <p:cNvSpPr txBox="1">
            <a:spLocks noChangeArrowheads="1"/>
          </p:cNvSpPr>
          <p:nvPr/>
        </p:nvSpPr>
        <p:spPr bwMode="auto">
          <a:xfrm>
            <a:off x="8160711" y="4964768"/>
            <a:ext cx="33214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G</a:t>
            </a:r>
          </a:p>
        </p:txBody>
      </p:sp>
      <p:sp>
        <p:nvSpPr>
          <p:cNvPr id="275" name="Line 240"/>
          <p:cNvSpPr>
            <a:spLocks noChangeShapeType="1"/>
          </p:cNvSpPr>
          <p:nvPr/>
        </p:nvSpPr>
        <p:spPr bwMode="auto">
          <a:xfrm>
            <a:off x="8621086" y="5523776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grpSp>
        <p:nvGrpSpPr>
          <p:cNvPr id="438" name="Group 224"/>
          <p:cNvGrpSpPr>
            <a:grpSpLocks/>
          </p:cNvGrpSpPr>
          <p:nvPr/>
        </p:nvGrpSpPr>
        <p:grpSpPr bwMode="auto">
          <a:xfrm>
            <a:off x="7324794" y="5012859"/>
            <a:ext cx="550863" cy="793661"/>
            <a:chOff x="611" y="3693"/>
            <a:chExt cx="449" cy="287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439" name="Rectangle 225"/>
            <p:cNvSpPr>
              <a:spLocks noChangeArrowheads="1"/>
            </p:cNvSpPr>
            <p:nvPr/>
          </p:nvSpPr>
          <p:spPr bwMode="auto">
            <a:xfrm>
              <a:off x="636" y="3774"/>
              <a:ext cx="336" cy="20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grpSp>
          <p:nvGrpSpPr>
            <p:cNvPr id="440" name="Group 226"/>
            <p:cNvGrpSpPr>
              <a:grpSpLocks/>
            </p:cNvGrpSpPr>
            <p:nvPr/>
          </p:nvGrpSpPr>
          <p:grpSpPr bwMode="auto">
            <a:xfrm>
              <a:off x="687" y="3826"/>
              <a:ext cx="224" cy="110"/>
              <a:chOff x="687" y="3826"/>
              <a:chExt cx="224" cy="110"/>
            </a:xfrm>
            <a:grpFill/>
          </p:grpSpPr>
          <p:sp>
            <p:nvSpPr>
              <p:cNvPr id="446" name="Freeform 227"/>
              <p:cNvSpPr>
                <a:spLocks/>
              </p:cNvSpPr>
              <p:nvPr/>
            </p:nvSpPr>
            <p:spPr bwMode="auto">
              <a:xfrm>
                <a:off x="687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447" name="Freeform 228"/>
              <p:cNvSpPr>
                <a:spLocks/>
              </p:cNvSpPr>
              <p:nvPr/>
            </p:nvSpPr>
            <p:spPr bwMode="auto">
              <a:xfrm flipV="1">
                <a:off x="689" y="3826"/>
                <a:ext cx="222" cy="110"/>
              </a:xfrm>
              <a:custGeom>
                <a:avLst/>
                <a:gdLst>
                  <a:gd name="T0" fmla="*/ 0 w 222"/>
                  <a:gd name="T1" fmla="*/ 110 h 110"/>
                  <a:gd name="T2" fmla="*/ 36 w 222"/>
                  <a:gd name="T3" fmla="*/ 110 h 110"/>
                  <a:gd name="T4" fmla="*/ 183 w 222"/>
                  <a:gd name="T5" fmla="*/ 0 h 110"/>
                  <a:gd name="T6" fmla="*/ 222 w 222"/>
                  <a:gd name="T7" fmla="*/ 0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2" h="110">
                    <a:moveTo>
                      <a:pt x="0" y="110"/>
                    </a:moveTo>
                    <a:lnTo>
                      <a:pt x="36" y="110"/>
                    </a:lnTo>
                    <a:lnTo>
                      <a:pt x="183" y="0"/>
                    </a:lnTo>
                    <a:lnTo>
                      <a:pt x="222" y="0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441" name="Freeform 229"/>
            <p:cNvSpPr>
              <a:spLocks/>
            </p:cNvSpPr>
            <p:nvPr/>
          </p:nvSpPr>
          <p:spPr bwMode="auto">
            <a:xfrm>
              <a:off x="975" y="3704"/>
              <a:ext cx="62" cy="74"/>
            </a:xfrm>
            <a:custGeom>
              <a:avLst/>
              <a:gdLst>
                <a:gd name="T0" fmla="*/ 36 w 62"/>
                <a:gd name="T1" fmla="*/ 0 h 74"/>
                <a:gd name="T2" fmla="*/ 62 w 62"/>
                <a:gd name="T3" fmla="*/ 57 h 74"/>
                <a:gd name="T4" fmla="*/ 0 w 62"/>
                <a:gd name="T5" fmla="*/ 74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74">
                  <a:moveTo>
                    <a:pt x="36" y="0"/>
                  </a:moveTo>
                  <a:lnTo>
                    <a:pt x="62" y="57"/>
                  </a:lnTo>
                  <a:lnTo>
                    <a:pt x="0" y="74"/>
                  </a:lnTo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442" name="Freeform 230"/>
            <p:cNvSpPr>
              <a:spLocks/>
            </p:cNvSpPr>
            <p:nvPr/>
          </p:nvSpPr>
          <p:spPr bwMode="auto">
            <a:xfrm>
              <a:off x="972" y="3764"/>
              <a:ext cx="63" cy="216"/>
            </a:xfrm>
            <a:custGeom>
              <a:avLst/>
              <a:gdLst>
                <a:gd name="T0" fmla="*/ 2 w 63"/>
                <a:gd name="T1" fmla="*/ 12 h 225"/>
                <a:gd name="T2" fmla="*/ 0 w 63"/>
                <a:gd name="T3" fmla="*/ 176 h 225"/>
                <a:gd name="T4" fmla="*/ 62 w 63"/>
                <a:gd name="T5" fmla="*/ 158 h 225"/>
                <a:gd name="T6" fmla="*/ 63 w 63"/>
                <a:gd name="T7" fmla="*/ 0 h 225"/>
                <a:gd name="T8" fmla="*/ 2 w 63"/>
                <a:gd name="T9" fmla="*/ 12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25">
                  <a:moveTo>
                    <a:pt x="2" y="16"/>
                  </a:moveTo>
                  <a:lnTo>
                    <a:pt x="0" y="225"/>
                  </a:lnTo>
                  <a:lnTo>
                    <a:pt x="62" y="202"/>
                  </a:lnTo>
                  <a:lnTo>
                    <a:pt x="63" y="0"/>
                  </a:lnTo>
                  <a:lnTo>
                    <a:pt x="2" y="16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443" name="Freeform 231"/>
            <p:cNvSpPr>
              <a:spLocks/>
            </p:cNvSpPr>
            <p:nvPr/>
          </p:nvSpPr>
          <p:spPr bwMode="auto">
            <a:xfrm>
              <a:off x="1013" y="3693"/>
              <a:ext cx="47" cy="78"/>
            </a:xfrm>
            <a:custGeom>
              <a:avLst/>
              <a:gdLst>
                <a:gd name="T0" fmla="*/ 12 w 47"/>
                <a:gd name="T1" fmla="*/ 0 h 78"/>
                <a:gd name="T2" fmla="*/ 47 w 47"/>
                <a:gd name="T3" fmla="*/ 78 h 78"/>
                <a:gd name="T4" fmla="*/ 15 w 47"/>
                <a:gd name="T5" fmla="*/ 77 h 78"/>
                <a:gd name="T6" fmla="*/ 0 w 47"/>
                <a:gd name="T7" fmla="*/ 35 h 78"/>
                <a:gd name="T8" fmla="*/ 12 w 47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78">
                  <a:moveTo>
                    <a:pt x="12" y="0"/>
                  </a:moveTo>
                  <a:lnTo>
                    <a:pt x="47" y="78"/>
                  </a:lnTo>
                  <a:lnTo>
                    <a:pt x="15" y="77"/>
                  </a:lnTo>
                  <a:lnTo>
                    <a:pt x="0" y="35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444" name="Freeform 232"/>
            <p:cNvSpPr>
              <a:spLocks/>
            </p:cNvSpPr>
            <p:nvPr/>
          </p:nvSpPr>
          <p:spPr bwMode="auto">
            <a:xfrm>
              <a:off x="987" y="3728"/>
              <a:ext cx="44" cy="51"/>
            </a:xfrm>
            <a:custGeom>
              <a:avLst/>
              <a:gdLst>
                <a:gd name="T0" fmla="*/ 23 w 44"/>
                <a:gd name="T1" fmla="*/ 0 h 51"/>
                <a:gd name="T2" fmla="*/ 0 w 44"/>
                <a:gd name="T3" fmla="*/ 51 h 51"/>
                <a:gd name="T4" fmla="*/ 44 w 44"/>
                <a:gd name="T5" fmla="*/ 45 h 51"/>
                <a:gd name="T6" fmla="*/ 23 w 44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1">
                  <a:moveTo>
                    <a:pt x="23" y="0"/>
                  </a:moveTo>
                  <a:lnTo>
                    <a:pt x="0" y="51"/>
                  </a:lnTo>
                  <a:lnTo>
                    <a:pt x="44" y="45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  <p:sp>
          <p:nvSpPr>
            <p:cNvPr id="445" name="Freeform 233"/>
            <p:cNvSpPr>
              <a:spLocks/>
            </p:cNvSpPr>
            <p:nvPr/>
          </p:nvSpPr>
          <p:spPr bwMode="auto">
            <a:xfrm>
              <a:off x="611" y="3695"/>
              <a:ext cx="417" cy="95"/>
            </a:xfrm>
            <a:custGeom>
              <a:avLst/>
              <a:gdLst>
                <a:gd name="T0" fmla="*/ 0 w 417"/>
                <a:gd name="T1" fmla="*/ 95 h 95"/>
                <a:gd name="T2" fmla="*/ 66 w 417"/>
                <a:gd name="T3" fmla="*/ 1 h 95"/>
                <a:gd name="T4" fmla="*/ 417 w 417"/>
                <a:gd name="T5" fmla="*/ 0 h 95"/>
                <a:gd name="T6" fmla="*/ 370 w 417"/>
                <a:gd name="T7" fmla="*/ 95 h 95"/>
                <a:gd name="T8" fmla="*/ 0 w 417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95">
                  <a:moveTo>
                    <a:pt x="0" y="95"/>
                  </a:moveTo>
                  <a:lnTo>
                    <a:pt x="66" y="1"/>
                  </a:lnTo>
                  <a:lnTo>
                    <a:pt x="417" y="0"/>
                  </a:lnTo>
                  <a:lnTo>
                    <a:pt x="370" y="95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800" dirty="0">
                <a:solidFill>
                  <a:srgbClr val="000000"/>
                </a:solidFill>
                <a:latin typeface="+mn-lt"/>
                <a:ea typeface="+mn-ea"/>
                <a:cs typeface="ＭＳ Ｐゴシック" charset="0"/>
              </a:endParaRPr>
            </a:p>
          </p:txBody>
        </p:sp>
      </p:grpSp>
      <p:sp>
        <p:nvSpPr>
          <p:cNvPr id="448" name="Text Box 234"/>
          <p:cNvSpPr txBox="1">
            <a:spLocks noChangeArrowheads="1"/>
          </p:cNvSpPr>
          <p:nvPr/>
        </p:nvSpPr>
        <p:spPr bwMode="auto">
          <a:xfrm>
            <a:off x="7272406" y="5791425"/>
            <a:ext cx="699230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S-GW</a:t>
            </a:r>
          </a:p>
        </p:txBody>
      </p:sp>
      <p:sp>
        <p:nvSpPr>
          <p:cNvPr id="449" name="Text Box 235"/>
          <p:cNvSpPr txBox="1">
            <a:spLocks noChangeArrowheads="1"/>
          </p:cNvSpPr>
          <p:nvPr/>
        </p:nvSpPr>
        <p:spPr bwMode="auto">
          <a:xfrm>
            <a:off x="7394643" y="4955705"/>
            <a:ext cx="33214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800" dirty="0">
                <a:solidFill>
                  <a:srgbClr val="000000"/>
                </a:solidFill>
                <a:latin typeface="+mn-lt"/>
                <a:ea typeface="+mn-ea"/>
                <a:cs typeface="Arial" charset="0"/>
              </a:rPr>
              <a:t>G</a:t>
            </a:r>
          </a:p>
        </p:txBody>
      </p:sp>
      <p:sp>
        <p:nvSpPr>
          <p:cNvPr id="450" name="Line 240"/>
          <p:cNvSpPr>
            <a:spLocks noChangeShapeType="1"/>
          </p:cNvSpPr>
          <p:nvPr/>
        </p:nvSpPr>
        <p:spPr bwMode="auto">
          <a:xfrm>
            <a:off x="7855018" y="5514713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+mn-lt"/>
              <a:ea typeface="+mn-ea"/>
              <a:cs typeface="ＭＳ Ｐゴシック" charset="0"/>
            </a:endParaRPr>
          </a:p>
        </p:txBody>
      </p:sp>
      <p:grpSp>
        <p:nvGrpSpPr>
          <p:cNvPr id="465" name="Group 464"/>
          <p:cNvGrpSpPr/>
          <p:nvPr/>
        </p:nvGrpSpPr>
        <p:grpSpPr>
          <a:xfrm>
            <a:off x="6208129" y="3979095"/>
            <a:ext cx="614363" cy="880827"/>
            <a:chOff x="4804140" y="4632965"/>
            <a:chExt cx="614363" cy="1348762"/>
          </a:xfrm>
          <a:solidFill>
            <a:schemeClr val="accent5">
              <a:lumMod val="60000"/>
              <a:lumOff val="40000"/>
            </a:schemeClr>
          </a:solidFill>
        </p:grpSpPr>
        <p:grpSp>
          <p:nvGrpSpPr>
            <p:cNvPr id="466" name="Group 109"/>
            <p:cNvGrpSpPr>
              <a:grpSpLocks/>
            </p:cNvGrpSpPr>
            <p:nvPr/>
          </p:nvGrpSpPr>
          <p:grpSpPr bwMode="auto">
            <a:xfrm>
              <a:off x="4867640" y="5188066"/>
              <a:ext cx="550863" cy="793661"/>
              <a:chOff x="611" y="3693"/>
              <a:chExt cx="449" cy="287"/>
            </a:xfrm>
            <a:grpFill/>
          </p:grpSpPr>
          <p:sp>
            <p:nvSpPr>
              <p:cNvPr id="468" name="Rectangle 110"/>
              <p:cNvSpPr>
                <a:spLocks noChangeArrowheads="1"/>
              </p:cNvSpPr>
              <p:nvPr/>
            </p:nvSpPr>
            <p:spPr bwMode="auto">
              <a:xfrm>
                <a:off x="636" y="3774"/>
                <a:ext cx="336" cy="206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469" name="Freeform 114"/>
              <p:cNvSpPr>
                <a:spLocks/>
              </p:cNvSpPr>
              <p:nvPr/>
            </p:nvSpPr>
            <p:spPr bwMode="auto">
              <a:xfrm>
                <a:off x="975" y="3704"/>
                <a:ext cx="62" cy="74"/>
              </a:xfrm>
              <a:custGeom>
                <a:avLst/>
                <a:gdLst>
                  <a:gd name="T0" fmla="*/ 36 w 62"/>
                  <a:gd name="T1" fmla="*/ 0 h 74"/>
                  <a:gd name="T2" fmla="*/ 62 w 62"/>
                  <a:gd name="T3" fmla="*/ 57 h 74"/>
                  <a:gd name="T4" fmla="*/ 0 w 62"/>
                  <a:gd name="T5" fmla="*/ 7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74">
                    <a:moveTo>
                      <a:pt x="36" y="0"/>
                    </a:moveTo>
                    <a:lnTo>
                      <a:pt x="62" y="57"/>
                    </a:lnTo>
                    <a:lnTo>
                      <a:pt x="0" y="74"/>
                    </a:lnTo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470" name="Freeform 115"/>
              <p:cNvSpPr>
                <a:spLocks/>
              </p:cNvSpPr>
              <p:nvPr/>
            </p:nvSpPr>
            <p:spPr bwMode="auto">
              <a:xfrm>
                <a:off x="972" y="3764"/>
                <a:ext cx="63" cy="216"/>
              </a:xfrm>
              <a:custGeom>
                <a:avLst/>
                <a:gdLst>
                  <a:gd name="T0" fmla="*/ 2 w 63"/>
                  <a:gd name="T1" fmla="*/ 12 h 225"/>
                  <a:gd name="T2" fmla="*/ 0 w 63"/>
                  <a:gd name="T3" fmla="*/ 176 h 225"/>
                  <a:gd name="T4" fmla="*/ 62 w 63"/>
                  <a:gd name="T5" fmla="*/ 158 h 225"/>
                  <a:gd name="T6" fmla="*/ 63 w 63"/>
                  <a:gd name="T7" fmla="*/ 0 h 225"/>
                  <a:gd name="T8" fmla="*/ 2 w 63"/>
                  <a:gd name="T9" fmla="*/ 12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25">
                    <a:moveTo>
                      <a:pt x="2" y="16"/>
                    </a:moveTo>
                    <a:lnTo>
                      <a:pt x="0" y="225"/>
                    </a:lnTo>
                    <a:lnTo>
                      <a:pt x="62" y="202"/>
                    </a:lnTo>
                    <a:lnTo>
                      <a:pt x="63" y="0"/>
                    </a:lnTo>
                    <a:lnTo>
                      <a:pt x="2" y="16"/>
                    </a:lnTo>
                    <a:close/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471" name="Freeform 116"/>
              <p:cNvSpPr>
                <a:spLocks/>
              </p:cNvSpPr>
              <p:nvPr/>
            </p:nvSpPr>
            <p:spPr bwMode="auto">
              <a:xfrm>
                <a:off x="1013" y="3693"/>
                <a:ext cx="47" cy="78"/>
              </a:xfrm>
              <a:custGeom>
                <a:avLst/>
                <a:gdLst>
                  <a:gd name="T0" fmla="*/ 12 w 47"/>
                  <a:gd name="T1" fmla="*/ 0 h 78"/>
                  <a:gd name="T2" fmla="*/ 47 w 47"/>
                  <a:gd name="T3" fmla="*/ 78 h 78"/>
                  <a:gd name="T4" fmla="*/ 15 w 47"/>
                  <a:gd name="T5" fmla="*/ 77 h 78"/>
                  <a:gd name="T6" fmla="*/ 0 w 47"/>
                  <a:gd name="T7" fmla="*/ 35 h 78"/>
                  <a:gd name="T8" fmla="*/ 12 w 47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78">
                    <a:moveTo>
                      <a:pt x="12" y="0"/>
                    </a:moveTo>
                    <a:lnTo>
                      <a:pt x="47" y="78"/>
                    </a:lnTo>
                    <a:lnTo>
                      <a:pt x="15" y="77"/>
                    </a:lnTo>
                    <a:lnTo>
                      <a:pt x="0" y="35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472" name="Freeform 117"/>
              <p:cNvSpPr>
                <a:spLocks/>
              </p:cNvSpPr>
              <p:nvPr/>
            </p:nvSpPr>
            <p:spPr bwMode="auto">
              <a:xfrm>
                <a:off x="987" y="3728"/>
                <a:ext cx="44" cy="51"/>
              </a:xfrm>
              <a:custGeom>
                <a:avLst/>
                <a:gdLst>
                  <a:gd name="T0" fmla="*/ 23 w 44"/>
                  <a:gd name="T1" fmla="*/ 0 h 51"/>
                  <a:gd name="T2" fmla="*/ 0 w 44"/>
                  <a:gd name="T3" fmla="*/ 51 h 51"/>
                  <a:gd name="T4" fmla="*/ 44 w 44"/>
                  <a:gd name="T5" fmla="*/ 45 h 51"/>
                  <a:gd name="T6" fmla="*/ 23 w 44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51">
                    <a:moveTo>
                      <a:pt x="23" y="0"/>
                    </a:moveTo>
                    <a:lnTo>
                      <a:pt x="0" y="51"/>
                    </a:lnTo>
                    <a:lnTo>
                      <a:pt x="44" y="45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  <p:sp>
            <p:nvSpPr>
              <p:cNvPr id="473" name="Freeform 118"/>
              <p:cNvSpPr>
                <a:spLocks/>
              </p:cNvSpPr>
              <p:nvPr/>
            </p:nvSpPr>
            <p:spPr bwMode="auto">
              <a:xfrm>
                <a:off x="611" y="3695"/>
                <a:ext cx="417" cy="95"/>
              </a:xfrm>
              <a:custGeom>
                <a:avLst/>
                <a:gdLst>
                  <a:gd name="T0" fmla="*/ 0 w 417"/>
                  <a:gd name="T1" fmla="*/ 95 h 95"/>
                  <a:gd name="T2" fmla="*/ 66 w 417"/>
                  <a:gd name="T3" fmla="*/ 1 h 95"/>
                  <a:gd name="T4" fmla="*/ 417 w 417"/>
                  <a:gd name="T5" fmla="*/ 0 h 95"/>
                  <a:gd name="T6" fmla="*/ 370 w 417"/>
                  <a:gd name="T7" fmla="*/ 95 h 95"/>
                  <a:gd name="T8" fmla="*/ 0 w 417"/>
                  <a:gd name="T9" fmla="*/ 95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7" h="95">
                    <a:moveTo>
                      <a:pt x="0" y="95"/>
                    </a:moveTo>
                    <a:lnTo>
                      <a:pt x="66" y="1"/>
                    </a:lnTo>
                    <a:lnTo>
                      <a:pt x="417" y="0"/>
                    </a:lnTo>
                    <a:lnTo>
                      <a:pt x="370" y="95"/>
                    </a:lnTo>
                    <a:lnTo>
                      <a:pt x="0" y="95"/>
                    </a:lnTo>
                    <a:close/>
                  </a:path>
                </a:pathLst>
              </a:custGeom>
              <a:grp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1800" dirty="0">
                  <a:solidFill>
                    <a:srgbClr val="000000"/>
                  </a:solidFill>
                  <a:latin typeface="+mn-lt"/>
                  <a:ea typeface="+mn-ea"/>
                  <a:cs typeface="ＭＳ Ｐゴシック" charset="0"/>
                </a:endParaRPr>
              </a:p>
            </p:txBody>
          </p:sp>
        </p:grpSp>
        <p:sp>
          <p:nvSpPr>
            <p:cNvPr id="467" name="Text Box 121"/>
            <p:cNvSpPr txBox="1">
              <a:spLocks noChangeArrowheads="1"/>
            </p:cNvSpPr>
            <p:nvPr/>
          </p:nvSpPr>
          <p:spPr bwMode="auto">
            <a:xfrm>
              <a:off x="4804140" y="4632965"/>
              <a:ext cx="574196" cy="5655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800" dirty="0">
                  <a:solidFill>
                    <a:srgbClr val="000000"/>
                  </a:solidFill>
                  <a:latin typeface="+mn-lt"/>
                  <a:ea typeface="+mn-ea"/>
                  <a:cs typeface="Arial" charset="0"/>
                </a:rPr>
                <a:t>HSS</a:t>
              </a:r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2334168" y="2275012"/>
            <a:ext cx="57740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dirty="0">
                <a:solidFill>
                  <a:schemeClr val="accent5"/>
                </a:solidFill>
                <a:latin typeface="+mn-lt"/>
                <a:ea typeface="+mn-ea"/>
              </a:rPr>
              <a:t>3G</a:t>
            </a:r>
          </a:p>
        </p:txBody>
      </p:sp>
      <p:sp>
        <p:nvSpPr>
          <p:cNvPr id="479" name="TextBox 478"/>
          <p:cNvSpPr txBox="1"/>
          <p:nvPr/>
        </p:nvSpPr>
        <p:spPr>
          <a:xfrm>
            <a:off x="2450493" y="4070607"/>
            <a:ext cx="119385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dirty="0">
                <a:solidFill>
                  <a:schemeClr val="accent5"/>
                </a:solidFill>
                <a:latin typeface="+mn-lt"/>
                <a:ea typeface="+mn-ea"/>
              </a:rPr>
              <a:t>4G-LTE</a:t>
            </a:r>
          </a:p>
        </p:txBody>
      </p:sp>
      <p:grpSp>
        <p:nvGrpSpPr>
          <p:cNvPr id="480" name="Group 347"/>
          <p:cNvGrpSpPr>
            <a:grpSpLocks/>
          </p:cNvGrpSpPr>
          <p:nvPr/>
        </p:nvGrpSpPr>
        <p:grpSpPr bwMode="auto">
          <a:xfrm>
            <a:off x="6148096" y="2877136"/>
            <a:ext cx="635069" cy="244448"/>
            <a:chOff x="1871277" y="1576300"/>
            <a:chExt cx="1128371" cy="437861"/>
          </a:xfrm>
        </p:grpSpPr>
        <p:sp>
          <p:nvSpPr>
            <p:cNvPr id="481" name="Oval 480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82" name="Rectangle 481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483" name="Oval 482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84" name="Freeform 483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485" name="Freeform 484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486" name="Freeform 485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487" name="Freeform 486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cxnSp>
          <p:nvCxnSpPr>
            <p:cNvPr id="488" name="Straight Connector 487"/>
            <p:cNvCxnSpPr>
              <a:endCxn id="48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9" name="Straight Connector 488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0" name="Group 347"/>
          <p:cNvGrpSpPr>
            <a:grpSpLocks/>
          </p:cNvGrpSpPr>
          <p:nvPr/>
        </p:nvGrpSpPr>
        <p:grpSpPr bwMode="auto">
          <a:xfrm>
            <a:off x="7967551" y="3267645"/>
            <a:ext cx="661282" cy="323815"/>
            <a:chOff x="1871277" y="1576300"/>
            <a:chExt cx="1128371" cy="437861"/>
          </a:xfrm>
        </p:grpSpPr>
        <p:sp>
          <p:nvSpPr>
            <p:cNvPr id="491" name="Oval 490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2" name="Rectangle 491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493" name="Oval 492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494" name="Freeform 493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495" name="Freeform 494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496" name="Freeform 495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497" name="Freeform 496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cxnSp>
          <p:nvCxnSpPr>
            <p:cNvPr id="498" name="Straight Connector 497"/>
            <p:cNvCxnSpPr>
              <a:endCxn id="49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9" name="Straight Connector 498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0" name="Group 347"/>
          <p:cNvGrpSpPr>
            <a:grpSpLocks/>
          </p:cNvGrpSpPr>
          <p:nvPr/>
        </p:nvGrpSpPr>
        <p:grpSpPr bwMode="auto">
          <a:xfrm>
            <a:off x="7226886" y="5364592"/>
            <a:ext cx="661282" cy="323815"/>
            <a:chOff x="1871277" y="1576300"/>
            <a:chExt cx="1128371" cy="437861"/>
          </a:xfrm>
        </p:grpSpPr>
        <p:sp>
          <p:nvSpPr>
            <p:cNvPr id="501" name="Oval 500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2" name="Rectangle 501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503" name="Oval 502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04" name="Freeform 503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505" name="Freeform 504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506" name="Freeform 505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507" name="Freeform 506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cxnSp>
          <p:nvCxnSpPr>
            <p:cNvPr id="508" name="Straight Connector 507"/>
            <p:cNvCxnSpPr>
              <a:endCxn id="50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Straight Connector 508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0" name="Group 347"/>
          <p:cNvGrpSpPr>
            <a:grpSpLocks/>
          </p:cNvGrpSpPr>
          <p:nvPr/>
        </p:nvGrpSpPr>
        <p:grpSpPr bwMode="auto">
          <a:xfrm>
            <a:off x="8014355" y="5378096"/>
            <a:ext cx="661282" cy="323815"/>
            <a:chOff x="1871277" y="1576300"/>
            <a:chExt cx="1128371" cy="437861"/>
          </a:xfrm>
        </p:grpSpPr>
        <p:sp>
          <p:nvSpPr>
            <p:cNvPr id="511" name="Oval 510"/>
            <p:cNvSpPr/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flip="none" rotWithShape="1"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0" scaled="1"/>
              <a:tileRect/>
            </a:gra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12" name="Rectangle 511"/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513" name="Oval 512"/>
            <p:cNvSpPr/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 cmpd="sng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>
                <a:ln>
                  <a:solidFill>
                    <a:schemeClr val="tx1"/>
                  </a:solidFill>
                </a:ln>
              </a:endParaRPr>
            </a:p>
          </p:txBody>
        </p:sp>
        <p:sp>
          <p:nvSpPr>
            <p:cNvPr id="514" name="Freeform 513"/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515" name="Freeform 514"/>
            <p:cNvSpPr/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connsiteX0" fmla="*/ 0 w 3645229"/>
                <a:gd name="connsiteY0" fmla="*/ 214441 h 923747"/>
                <a:gd name="connsiteX1" fmla="*/ 659770 w 3645229"/>
                <a:gd name="connsiteY1" fmla="*/ 16495 h 923747"/>
                <a:gd name="connsiteX2" fmla="*/ 1814367 w 3645229"/>
                <a:gd name="connsiteY2" fmla="*/ 511360 h 923747"/>
                <a:gd name="connsiteX3" fmla="*/ 2968965 w 3645229"/>
                <a:gd name="connsiteY3" fmla="*/ 0 h 923747"/>
                <a:gd name="connsiteX4" fmla="*/ 3645229 w 3645229"/>
                <a:gd name="connsiteY4" fmla="*/ 197946 h 923747"/>
                <a:gd name="connsiteX5" fmla="*/ 3199884 w 3645229"/>
                <a:gd name="connsiteY5" fmla="*/ 461874 h 923747"/>
                <a:gd name="connsiteX6" fmla="*/ 2985459 w 3645229"/>
                <a:gd name="connsiteY6" fmla="*/ 379396 h 923747"/>
                <a:gd name="connsiteX7" fmla="*/ 1830861 w 3645229"/>
                <a:gd name="connsiteY7" fmla="*/ 923747 h 923747"/>
                <a:gd name="connsiteX8" fmla="*/ 676264 w 3645229"/>
                <a:gd name="connsiteY8" fmla="*/ 412387 h 923747"/>
                <a:gd name="connsiteX9" fmla="*/ 527816 w 3645229"/>
                <a:gd name="connsiteY9" fmla="*/ 478369 h 923747"/>
                <a:gd name="connsiteX10" fmla="*/ 0 w 3645229"/>
                <a:gd name="connsiteY10" fmla="*/ 21444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78369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71662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23747"/>
                <a:gd name="connsiteX1" fmla="*/ 655168 w 3640627"/>
                <a:gd name="connsiteY1" fmla="*/ 16495 h 923747"/>
                <a:gd name="connsiteX2" fmla="*/ 1809765 w 3640627"/>
                <a:gd name="connsiteY2" fmla="*/ 511360 h 923747"/>
                <a:gd name="connsiteX3" fmla="*/ 2964363 w 3640627"/>
                <a:gd name="connsiteY3" fmla="*/ 0 h 923747"/>
                <a:gd name="connsiteX4" fmla="*/ 3640627 w 3640627"/>
                <a:gd name="connsiteY4" fmla="*/ 197946 h 923747"/>
                <a:gd name="connsiteX5" fmla="*/ 3195282 w 3640627"/>
                <a:gd name="connsiteY5" fmla="*/ 461874 h 923747"/>
                <a:gd name="connsiteX6" fmla="*/ 2980857 w 3640627"/>
                <a:gd name="connsiteY6" fmla="*/ 379396 h 923747"/>
                <a:gd name="connsiteX7" fmla="*/ 1826259 w 3640627"/>
                <a:gd name="connsiteY7" fmla="*/ 923747 h 923747"/>
                <a:gd name="connsiteX8" fmla="*/ 690067 w 3640627"/>
                <a:gd name="connsiteY8" fmla="*/ 412387 h 923747"/>
                <a:gd name="connsiteX9" fmla="*/ 523214 w 3640627"/>
                <a:gd name="connsiteY9" fmla="*/ 482971 h 923747"/>
                <a:gd name="connsiteX10" fmla="*/ 0 w 3640627"/>
                <a:gd name="connsiteY10" fmla="*/ 242051 h 923747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09765 w 3640627"/>
                <a:gd name="connsiteY2" fmla="*/ 511360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2980857 w 3640627"/>
                <a:gd name="connsiteY6" fmla="*/ 379396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640627"/>
                <a:gd name="connsiteY0" fmla="*/ 242051 h 946755"/>
                <a:gd name="connsiteX1" fmla="*/ 655168 w 3640627"/>
                <a:gd name="connsiteY1" fmla="*/ 16495 h 946755"/>
                <a:gd name="connsiteX2" fmla="*/ 1855778 w 3640627"/>
                <a:gd name="connsiteY2" fmla="*/ 534367 h 946755"/>
                <a:gd name="connsiteX3" fmla="*/ 2964363 w 3640627"/>
                <a:gd name="connsiteY3" fmla="*/ 0 h 946755"/>
                <a:gd name="connsiteX4" fmla="*/ 3640627 w 3640627"/>
                <a:gd name="connsiteY4" fmla="*/ 197946 h 946755"/>
                <a:gd name="connsiteX5" fmla="*/ 3195282 w 3640627"/>
                <a:gd name="connsiteY5" fmla="*/ 461874 h 946755"/>
                <a:gd name="connsiteX6" fmla="*/ 3008465 w 3640627"/>
                <a:gd name="connsiteY6" fmla="*/ 402404 h 946755"/>
                <a:gd name="connsiteX7" fmla="*/ 1876873 w 3640627"/>
                <a:gd name="connsiteY7" fmla="*/ 946755 h 946755"/>
                <a:gd name="connsiteX8" fmla="*/ 690067 w 3640627"/>
                <a:gd name="connsiteY8" fmla="*/ 412387 h 946755"/>
                <a:gd name="connsiteX9" fmla="*/ 523214 w 3640627"/>
                <a:gd name="connsiteY9" fmla="*/ 482971 h 946755"/>
                <a:gd name="connsiteX10" fmla="*/ 0 w 3640627"/>
                <a:gd name="connsiteY10" fmla="*/ 242051 h 946755"/>
                <a:gd name="connsiteX0" fmla="*/ 0 w 3723451"/>
                <a:gd name="connsiteY0" fmla="*/ 242051 h 946755"/>
                <a:gd name="connsiteX1" fmla="*/ 655168 w 3723451"/>
                <a:gd name="connsiteY1" fmla="*/ 16495 h 946755"/>
                <a:gd name="connsiteX2" fmla="*/ 1855778 w 3723451"/>
                <a:gd name="connsiteY2" fmla="*/ 534367 h 946755"/>
                <a:gd name="connsiteX3" fmla="*/ 2964363 w 3723451"/>
                <a:gd name="connsiteY3" fmla="*/ 0 h 946755"/>
                <a:gd name="connsiteX4" fmla="*/ 3723451 w 3723451"/>
                <a:gd name="connsiteY4" fmla="*/ 220954 h 946755"/>
                <a:gd name="connsiteX5" fmla="*/ 3195282 w 3723451"/>
                <a:gd name="connsiteY5" fmla="*/ 461874 h 946755"/>
                <a:gd name="connsiteX6" fmla="*/ 3008465 w 3723451"/>
                <a:gd name="connsiteY6" fmla="*/ 402404 h 946755"/>
                <a:gd name="connsiteX7" fmla="*/ 1876873 w 3723451"/>
                <a:gd name="connsiteY7" fmla="*/ 946755 h 946755"/>
                <a:gd name="connsiteX8" fmla="*/ 690067 w 3723451"/>
                <a:gd name="connsiteY8" fmla="*/ 412387 h 946755"/>
                <a:gd name="connsiteX9" fmla="*/ 523214 w 3723451"/>
                <a:gd name="connsiteY9" fmla="*/ 482971 h 946755"/>
                <a:gd name="connsiteX10" fmla="*/ 0 w 3723451"/>
                <a:gd name="connsiteY10" fmla="*/ 242051 h 946755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08465 w 3723451"/>
                <a:gd name="connsiteY6" fmla="*/ 388599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95282 w 3723451"/>
                <a:gd name="connsiteY5" fmla="*/ 448069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690067 w 3723451"/>
                <a:gd name="connsiteY8" fmla="*/ 398582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  <a:gd name="connsiteX0" fmla="*/ 0 w 3723451"/>
                <a:gd name="connsiteY0" fmla="*/ 228246 h 932950"/>
                <a:gd name="connsiteX1" fmla="*/ 655168 w 3723451"/>
                <a:gd name="connsiteY1" fmla="*/ 2690 h 932950"/>
                <a:gd name="connsiteX2" fmla="*/ 1855778 w 3723451"/>
                <a:gd name="connsiteY2" fmla="*/ 520562 h 932950"/>
                <a:gd name="connsiteX3" fmla="*/ 3001174 w 3723451"/>
                <a:gd name="connsiteY3" fmla="*/ 0 h 932950"/>
                <a:gd name="connsiteX4" fmla="*/ 3723451 w 3723451"/>
                <a:gd name="connsiteY4" fmla="*/ 207149 h 932950"/>
                <a:gd name="connsiteX5" fmla="*/ 3186079 w 3723451"/>
                <a:gd name="connsiteY5" fmla="*/ 461874 h 932950"/>
                <a:gd name="connsiteX6" fmla="*/ 3013067 w 3723451"/>
                <a:gd name="connsiteY6" fmla="*/ 393200 h 932950"/>
                <a:gd name="connsiteX7" fmla="*/ 1876873 w 3723451"/>
                <a:gd name="connsiteY7" fmla="*/ 932950 h 932950"/>
                <a:gd name="connsiteX8" fmla="*/ 711613 w 3723451"/>
                <a:gd name="connsiteY8" fmla="*/ 413055 h 932950"/>
                <a:gd name="connsiteX9" fmla="*/ 523214 w 3723451"/>
                <a:gd name="connsiteY9" fmla="*/ 469166 h 932950"/>
                <a:gd name="connsiteX10" fmla="*/ 0 w 3723451"/>
                <a:gd name="connsiteY10" fmla="*/ 228246 h 93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516" name="Freeform 515"/>
            <p:cNvSpPr/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connsiteX0" fmla="*/ 55216 w 1421812"/>
                <a:gd name="connsiteY0" fmla="*/ 0 h 800665"/>
                <a:gd name="connsiteX1" fmla="*/ 1421812 w 1421812"/>
                <a:gd name="connsiteY1" fmla="*/ 625807 h 800665"/>
                <a:gd name="connsiteX2" fmla="*/ 947874 w 1421812"/>
                <a:gd name="connsiteY2" fmla="*/ 800665 h 800665"/>
                <a:gd name="connsiteX3" fmla="*/ 50614 w 1421812"/>
                <a:gd name="connsiteY3" fmla="*/ 404934 h 800665"/>
                <a:gd name="connsiteX4" fmla="*/ 0 w 1421812"/>
                <a:gd name="connsiteY4" fmla="*/ 404934 h 800665"/>
                <a:gd name="connsiteX5" fmla="*/ 55216 w 1421812"/>
                <a:gd name="connsiteY5" fmla="*/ 0 h 800665"/>
                <a:gd name="connsiteX0" fmla="*/ 4602 w 1371198"/>
                <a:gd name="connsiteY0" fmla="*/ 0 h 800665"/>
                <a:gd name="connsiteX1" fmla="*/ 1371198 w 1371198"/>
                <a:gd name="connsiteY1" fmla="*/ 625807 h 800665"/>
                <a:gd name="connsiteX2" fmla="*/ 897260 w 1371198"/>
                <a:gd name="connsiteY2" fmla="*/ 800665 h 800665"/>
                <a:gd name="connsiteX3" fmla="*/ 0 w 1371198"/>
                <a:gd name="connsiteY3" fmla="*/ 404934 h 800665"/>
                <a:gd name="connsiteX4" fmla="*/ 4602 w 1371198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0665"/>
                <a:gd name="connsiteX1" fmla="*/ 1366596 w 1366596"/>
                <a:gd name="connsiteY1" fmla="*/ 625807 h 800665"/>
                <a:gd name="connsiteX2" fmla="*/ 892658 w 1366596"/>
                <a:gd name="connsiteY2" fmla="*/ 800665 h 800665"/>
                <a:gd name="connsiteX3" fmla="*/ 4601 w 1366596"/>
                <a:gd name="connsiteY3" fmla="*/ 427942 h 800665"/>
                <a:gd name="connsiteX4" fmla="*/ 0 w 1366596"/>
                <a:gd name="connsiteY4" fmla="*/ 0 h 800665"/>
                <a:gd name="connsiteX0" fmla="*/ 0 w 1366596"/>
                <a:gd name="connsiteY0" fmla="*/ 0 h 809868"/>
                <a:gd name="connsiteX1" fmla="*/ 1366596 w 1366596"/>
                <a:gd name="connsiteY1" fmla="*/ 625807 h 809868"/>
                <a:gd name="connsiteX2" fmla="*/ 865050 w 1366596"/>
                <a:gd name="connsiteY2" fmla="*/ 809868 h 809868"/>
                <a:gd name="connsiteX3" fmla="*/ 4601 w 1366596"/>
                <a:gd name="connsiteY3" fmla="*/ 427942 h 809868"/>
                <a:gd name="connsiteX4" fmla="*/ 0 w 1366596"/>
                <a:gd name="connsiteY4" fmla="*/ 0 h 8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sp>
          <p:nvSpPr>
            <p:cNvPr id="517" name="Freeform 516"/>
            <p:cNvSpPr/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connsiteX0" fmla="*/ 1329786 w 1348191"/>
                <a:gd name="connsiteY0" fmla="*/ 0 h 809869"/>
                <a:gd name="connsiteX1" fmla="*/ 1348191 w 1348191"/>
                <a:gd name="connsiteY1" fmla="*/ 400333 h 809869"/>
                <a:gd name="connsiteX2" fmla="*/ 487742 w 1348191"/>
                <a:gd name="connsiteY2" fmla="*/ 809869 h 809869"/>
                <a:gd name="connsiteX3" fmla="*/ 0 w 1348191"/>
                <a:gd name="connsiteY3" fmla="*/ 630409 h 809869"/>
                <a:gd name="connsiteX4" fmla="*/ 1329786 w 1348191"/>
                <a:gd name="connsiteY4" fmla="*/ 0 h 809869"/>
                <a:gd name="connsiteX0" fmla="*/ 1329786 w 1348191"/>
                <a:gd name="connsiteY0" fmla="*/ 0 h 791462"/>
                <a:gd name="connsiteX1" fmla="*/ 1348191 w 1348191"/>
                <a:gd name="connsiteY1" fmla="*/ 381926 h 791462"/>
                <a:gd name="connsiteX2" fmla="*/ 487742 w 1348191"/>
                <a:gd name="connsiteY2" fmla="*/ 791462 h 791462"/>
                <a:gd name="connsiteX3" fmla="*/ 0 w 1348191"/>
                <a:gd name="connsiteY3" fmla="*/ 612002 h 791462"/>
                <a:gd name="connsiteX4" fmla="*/ 1329786 w 1348191"/>
                <a:gd name="connsiteY4" fmla="*/ 0 h 79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sz="1800" dirty="0"/>
            </a:p>
          </p:txBody>
        </p:sp>
        <p:cxnSp>
          <p:nvCxnSpPr>
            <p:cNvPr id="518" name="Straight Connector 517"/>
            <p:cNvCxnSpPr>
              <a:endCxn id="51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Straight Connector 518"/>
            <p:cNvCxnSpPr/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ln w="6350" cmpd="sng">
              <a:solidFill>
                <a:schemeClr val="tx1"/>
              </a:solidFill>
            </a:ln>
            <a:effectLst>
              <a:outerShdw blurRad="40005" dist="19939" dir="5400000" algn="tl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标题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3G versus 4G LTE network architecture</a:t>
            </a:r>
            <a:endParaRPr lang="zh-CN" altLang="en-US" dirty="0"/>
          </a:p>
        </p:txBody>
      </p:sp>
      <p:grpSp>
        <p:nvGrpSpPr>
          <p:cNvPr id="2" name="Group 1"/>
          <p:cNvGrpSpPr/>
          <p:nvPr/>
        </p:nvGrpSpPr>
        <p:grpSpPr>
          <a:xfrm>
            <a:off x="3329979" y="1250066"/>
            <a:ext cx="946235" cy="1184376"/>
            <a:chOff x="1733705" y="1468331"/>
            <a:chExt cx="978816" cy="1263746"/>
          </a:xfrm>
        </p:grpSpPr>
        <p:grpSp>
          <p:nvGrpSpPr>
            <p:cNvPr id="522" name="Group 782"/>
            <p:cNvGrpSpPr>
              <a:grpSpLocks/>
            </p:cNvGrpSpPr>
            <p:nvPr/>
          </p:nvGrpSpPr>
          <p:grpSpPr bwMode="auto">
            <a:xfrm>
              <a:off x="1786131" y="1468331"/>
              <a:ext cx="436609" cy="542257"/>
              <a:chOff x="742" y="2409"/>
              <a:chExt cx="576" cy="881"/>
            </a:xfrm>
          </p:grpSpPr>
          <p:grpSp>
            <p:nvGrpSpPr>
              <p:cNvPr id="523" name="Group 783"/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526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27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28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29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0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1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2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3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4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5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6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7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8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9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40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</p:grpSp>
          <p:pic>
            <p:nvPicPr>
              <p:cNvPr id="524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5" name="Oval 80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541" name="Group 782"/>
            <p:cNvGrpSpPr>
              <a:grpSpLocks/>
            </p:cNvGrpSpPr>
            <p:nvPr/>
          </p:nvGrpSpPr>
          <p:grpSpPr bwMode="auto">
            <a:xfrm>
              <a:off x="2275912" y="1898524"/>
              <a:ext cx="436609" cy="542257"/>
              <a:chOff x="742" y="2409"/>
              <a:chExt cx="576" cy="881"/>
            </a:xfrm>
          </p:grpSpPr>
          <p:grpSp>
            <p:nvGrpSpPr>
              <p:cNvPr id="542" name="Group 783"/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545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46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47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48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49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0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1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2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3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4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5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6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7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8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9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</p:grpSp>
          <p:pic>
            <p:nvPicPr>
              <p:cNvPr id="543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4" name="Oval 80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560" name="Group 782"/>
            <p:cNvGrpSpPr>
              <a:grpSpLocks/>
            </p:cNvGrpSpPr>
            <p:nvPr/>
          </p:nvGrpSpPr>
          <p:grpSpPr bwMode="auto">
            <a:xfrm>
              <a:off x="1733705" y="2189820"/>
              <a:ext cx="436609" cy="542257"/>
              <a:chOff x="742" y="2409"/>
              <a:chExt cx="576" cy="881"/>
            </a:xfrm>
          </p:grpSpPr>
          <p:grpSp>
            <p:nvGrpSpPr>
              <p:cNvPr id="561" name="Group 783"/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56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6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6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6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6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6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</p:grpSp>
          <p:pic>
            <p:nvPicPr>
              <p:cNvPr id="56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3" name="Oval 80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579" name="Group 578"/>
          <p:cNvGrpSpPr/>
          <p:nvPr/>
        </p:nvGrpSpPr>
        <p:grpSpPr>
          <a:xfrm>
            <a:off x="3435577" y="4775659"/>
            <a:ext cx="946235" cy="1184376"/>
            <a:chOff x="1733705" y="1468331"/>
            <a:chExt cx="978816" cy="1263746"/>
          </a:xfrm>
        </p:grpSpPr>
        <p:grpSp>
          <p:nvGrpSpPr>
            <p:cNvPr id="580" name="Group 782"/>
            <p:cNvGrpSpPr>
              <a:grpSpLocks/>
            </p:cNvGrpSpPr>
            <p:nvPr/>
          </p:nvGrpSpPr>
          <p:grpSpPr bwMode="auto">
            <a:xfrm>
              <a:off x="1786131" y="1468331"/>
              <a:ext cx="436609" cy="542257"/>
              <a:chOff x="742" y="2409"/>
              <a:chExt cx="576" cy="881"/>
            </a:xfrm>
          </p:grpSpPr>
          <p:grpSp>
            <p:nvGrpSpPr>
              <p:cNvPr id="619" name="Group 783"/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622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23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24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25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26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27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28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29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30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31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32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33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34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35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36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</p:grpSp>
          <p:pic>
            <p:nvPicPr>
              <p:cNvPr id="620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21" name="Oval 80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581" name="Group 782"/>
            <p:cNvGrpSpPr>
              <a:grpSpLocks/>
            </p:cNvGrpSpPr>
            <p:nvPr/>
          </p:nvGrpSpPr>
          <p:grpSpPr bwMode="auto">
            <a:xfrm>
              <a:off x="2275912" y="1898524"/>
              <a:ext cx="436609" cy="542257"/>
              <a:chOff x="742" y="2409"/>
              <a:chExt cx="576" cy="881"/>
            </a:xfrm>
          </p:grpSpPr>
          <p:grpSp>
            <p:nvGrpSpPr>
              <p:cNvPr id="601" name="Group 783"/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604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05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06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0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08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09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10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11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12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13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14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15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16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17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18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</p:grpSp>
          <p:pic>
            <p:nvPicPr>
              <p:cNvPr id="602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03" name="Oval 80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582" name="Group 782"/>
            <p:cNvGrpSpPr>
              <a:grpSpLocks/>
            </p:cNvGrpSpPr>
            <p:nvPr/>
          </p:nvGrpSpPr>
          <p:grpSpPr bwMode="auto">
            <a:xfrm>
              <a:off x="1733705" y="2189820"/>
              <a:ext cx="436609" cy="542257"/>
              <a:chOff x="742" y="2409"/>
              <a:chExt cx="576" cy="881"/>
            </a:xfrm>
          </p:grpSpPr>
          <p:grpSp>
            <p:nvGrpSpPr>
              <p:cNvPr id="583" name="Group 783"/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586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87" name="Line 271"/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88" name="Line 272"/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89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0" name="Line 274"/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1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2" name="Line 276"/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3" name="Line 277"/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4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5" name="Line 279"/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6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7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8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9" name="Line 283"/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00" name="Line 284"/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 sz="1800" dirty="0">
                    <a:latin typeface="+mn-lt"/>
                    <a:ea typeface="+mn-ea"/>
                  </a:endParaRPr>
                </a:p>
              </p:txBody>
            </p:sp>
          </p:grpSp>
          <p:pic>
            <p:nvPicPr>
              <p:cNvPr id="584" name="Picture 799" descr="cell_tower_radiation copy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5" name="Oval 800"/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 sz="1800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543C2889-95F4-4509-9CEC-85576CF6B8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72</a:t>
            </a:fld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106315213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Chapter 7 outline</a:t>
            </a:r>
          </a:p>
        </p:txBody>
      </p:sp>
      <p:sp>
        <p:nvSpPr>
          <p:cNvPr id="3077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720725" indent="-720725">
              <a:buNone/>
            </a:pPr>
            <a:r>
              <a:rPr lang="en-US" altLang="zh-CN" dirty="0"/>
              <a:t>7.1 Introduction </a:t>
            </a:r>
          </a:p>
          <a:p>
            <a:pPr marL="720725" indent="-720725">
              <a:buNone/>
            </a:pPr>
            <a:r>
              <a:rPr lang="en-US" altLang="zh-CN" dirty="0"/>
              <a:t>7.2 Wireless links and network characteristics</a:t>
            </a:r>
          </a:p>
          <a:p>
            <a:pPr marL="720725" indent="-720725">
              <a:buNone/>
            </a:pPr>
            <a:r>
              <a:rPr lang="en-US" altLang="zh-CN" dirty="0"/>
              <a:t>7.3 </a:t>
            </a:r>
            <a:r>
              <a:rPr lang="en-US" altLang="zh-CN" dirty="0" err="1"/>
              <a:t>WiFi</a:t>
            </a:r>
            <a:r>
              <a:rPr lang="en-US" altLang="zh-CN" dirty="0"/>
              <a:t>: 802.11 wireless LANs</a:t>
            </a:r>
            <a:endParaRPr lang="en-US" altLang="ja-JP" dirty="0"/>
          </a:p>
          <a:p>
            <a:pPr marL="720725" indent="-720725">
              <a:buNone/>
            </a:pPr>
            <a:r>
              <a:rPr lang="en-US" altLang="zh-CN" dirty="0"/>
              <a:t>7.4 Cellular Internet access</a:t>
            </a:r>
          </a:p>
          <a:p>
            <a:pPr marL="720725" indent="-720725">
              <a:buNone/>
            </a:pPr>
            <a:r>
              <a:rPr lang="en-US" altLang="zh-CN" dirty="0">
                <a:solidFill>
                  <a:schemeClr val="accent2"/>
                </a:solidFill>
              </a:rPr>
              <a:t>7.5 Mobility management: principles</a:t>
            </a:r>
          </a:p>
          <a:p>
            <a:pPr marL="720725" indent="-720725">
              <a:buNone/>
            </a:pPr>
            <a:r>
              <a:rPr lang="en-US" altLang="zh-CN" dirty="0"/>
              <a:t>7.6 Mobile IP</a:t>
            </a:r>
          </a:p>
          <a:p>
            <a:pPr marL="720725" indent="-720725">
              <a:buNone/>
            </a:pPr>
            <a:r>
              <a:rPr lang="en-US" altLang="zh-CN" dirty="0"/>
              <a:t>7.7 Handling mobility in cellular networks</a:t>
            </a:r>
          </a:p>
          <a:p>
            <a:pPr marL="720725" indent="-720725">
              <a:buNone/>
            </a:pPr>
            <a:r>
              <a:rPr lang="en-US" altLang="zh-CN" dirty="0"/>
              <a:t>7.8 Impact on higher-layer protocols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0288A6C4-BE35-465F-9B1A-1C210C9688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73</a:t>
            </a:fld>
            <a:endParaRPr lang="en-US" altLang="zh-CN" dirty="0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What is mobility?</a:t>
            </a:r>
          </a:p>
        </p:txBody>
      </p:sp>
      <p:sp>
        <p:nvSpPr>
          <p:cNvPr id="13107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062163" y="1601789"/>
            <a:ext cx="8197850" cy="574675"/>
          </a:xfrm>
        </p:spPr>
        <p:txBody>
          <a:bodyPr/>
          <a:lstStyle/>
          <a:p>
            <a:pPr marL="0" indent="0" algn="ctr"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spectrum of mobility, from the</a:t>
            </a:r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 </a:t>
            </a:r>
            <a:r>
              <a:rPr lang="en-US" altLang="zh-CN" sz="2400" i="1" dirty="0">
                <a:solidFill>
                  <a:srgbClr val="FF0000"/>
                </a:solidFill>
                <a:ea typeface="宋体" panose="02010600030101010101" pitchFamily="2" charset="-122"/>
              </a:rPr>
              <a:t>network</a:t>
            </a:r>
            <a:r>
              <a:rPr lang="en-US" altLang="zh-CN" sz="2400" dirty="0">
                <a:ea typeface="宋体" panose="02010600030101010101" pitchFamily="2" charset="-122"/>
              </a:rPr>
              <a:t> perspective:</a:t>
            </a:r>
          </a:p>
        </p:txBody>
      </p:sp>
      <p:grpSp>
        <p:nvGrpSpPr>
          <p:cNvPr id="131078" name="Group 4"/>
          <p:cNvGrpSpPr/>
          <p:nvPr/>
        </p:nvGrpSpPr>
        <p:grpSpPr bwMode="auto">
          <a:xfrm>
            <a:off x="2168526" y="2503488"/>
            <a:ext cx="7713663" cy="925512"/>
            <a:chOff x="390" y="793"/>
            <a:chExt cx="4859" cy="583"/>
          </a:xfrm>
        </p:grpSpPr>
        <p:sp>
          <p:nvSpPr>
            <p:cNvPr id="131085" name="Rectangle 5"/>
            <p:cNvSpPr>
              <a:spLocks noChangeArrowheads="1"/>
            </p:cNvSpPr>
            <p:nvPr/>
          </p:nvSpPr>
          <p:spPr bwMode="auto">
            <a:xfrm>
              <a:off x="392" y="1120"/>
              <a:ext cx="4800" cy="256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chemeClr val="accent2"/>
                </a:gs>
              </a:gsLst>
              <a:lin ang="0" scaled="1"/>
            </a:gradFill>
            <a:ln w="28575">
              <a:solidFill>
                <a:schemeClr val="accent2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31086" name="Text Box 6"/>
            <p:cNvSpPr txBox="1">
              <a:spLocks noChangeArrowheads="1"/>
            </p:cNvSpPr>
            <p:nvPr/>
          </p:nvSpPr>
          <p:spPr bwMode="auto">
            <a:xfrm>
              <a:off x="390" y="793"/>
              <a:ext cx="87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no mobility</a:t>
              </a:r>
            </a:p>
          </p:txBody>
        </p:sp>
        <p:sp>
          <p:nvSpPr>
            <p:cNvPr id="131087" name="Text Box 7"/>
            <p:cNvSpPr txBox="1">
              <a:spLocks noChangeArrowheads="1"/>
            </p:cNvSpPr>
            <p:nvPr/>
          </p:nvSpPr>
          <p:spPr bwMode="auto">
            <a:xfrm>
              <a:off x="4246" y="831"/>
              <a:ext cx="100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high mobility</a:t>
              </a:r>
            </a:p>
          </p:txBody>
        </p:sp>
      </p:grpSp>
      <p:sp>
        <p:nvSpPr>
          <p:cNvPr id="61447" name="Text Box 8"/>
          <p:cNvSpPr txBox="1">
            <a:spLocks noChangeArrowheads="1"/>
          </p:cNvSpPr>
          <p:nvPr/>
        </p:nvSpPr>
        <p:spPr bwMode="auto">
          <a:xfrm>
            <a:off x="2092325" y="4081464"/>
            <a:ext cx="2194512" cy="1015663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2000">
                <a:latin typeface="+mn-lt"/>
                <a:ea typeface="+mn-ea"/>
              </a:rPr>
              <a:t>mobile wireless user, </a:t>
            </a:r>
          </a:p>
          <a:p>
            <a:pPr>
              <a:defRPr/>
            </a:pPr>
            <a:r>
              <a:rPr lang="en-US" altLang="zh-CN" sz="2000">
                <a:latin typeface="+mn-lt"/>
                <a:ea typeface="+mn-ea"/>
              </a:rPr>
              <a:t>using same access </a:t>
            </a:r>
          </a:p>
          <a:p>
            <a:pPr>
              <a:defRPr/>
            </a:pPr>
            <a:r>
              <a:rPr lang="en-US" altLang="zh-CN" sz="2000">
                <a:latin typeface="+mn-lt"/>
                <a:ea typeface="+mn-ea"/>
              </a:rPr>
              <a:t>point</a:t>
            </a:r>
          </a:p>
        </p:txBody>
      </p:sp>
      <p:sp>
        <p:nvSpPr>
          <p:cNvPr id="61448" name="Text Box 9"/>
          <p:cNvSpPr txBox="1">
            <a:spLocks noChangeArrowheads="1"/>
          </p:cNvSpPr>
          <p:nvPr/>
        </p:nvSpPr>
        <p:spPr bwMode="auto">
          <a:xfrm>
            <a:off x="7540626" y="4092575"/>
            <a:ext cx="2690813" cy="1631216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dirty="0">
                <a:latin typeface="+mn-lt"/>
                <a:ea typeface="+mn-ea"/>
              </a:rPr>
              <a:t>mobile user, passing through </a:t>
            </a:r>
            <a:r>
              <a:rPr lang="en-US" altLang="zh-CN" sz="2000" dirty="0">
                <a:solidFill>
                  <a:srgbClr val="FF0000"/>
                </a:solidFill>
                <a:latin typeface="+mn-lt"/>
                <a:ea typeface="+mn-ea"/>
              </a:rPr>
              <a:t>multiple access points </a:t>
            </a:r>
            <a:r>
              <a:rPr lang="en-US" altLang="zh-CN" sz="2000" dirty="0">
                <a:latin typeface="+mn-lt"/>
                <a:ea typeface="+mn-ea"/>
              </a:rPr>
              <a:t>while maintaining ongoing connections </a:t>
            </a:r>
            <a:r>
              <a:rPr lang="en-US" altLang="zh-CN" sz="1800" dirty="0">
                <a:latin typeface="+mn-lt"/>
                <a:ea typeface="+mn-ea"/>
              </a:rPr>
              <a:t>(</a:t>
            </a:r>
            <a:r>
              <a:rPr lang="en-US" altLang="zh-CN" sz="2000" dirty="0">
                <a:latin typeface="+mn-lt"/>
                <a:ea typeface="+mn-ea"/>
              </a:rPr>
              <a:t>like cell phone)</a:t>
            </a:r>
            <a:endParaRPr lang="en-US" altLang="zh-CN" dirty="0">
              <a:latin typeface="+mn-lt"/>
              <a:ea typeface="+mn-ea"/>
            </a:endParaRPr>
          </a:p>
        </p:txBody>
      </p:sp>
      <p:sp>
        <p:nvSpPr>
          <p:cNvPr id="61449" name="Text Box 10"/>
          <p:cNvSpPr txBox="1">
            <a:spLocks noChangeArrowheads="1"/>
          </p:cNvSpPr>
          <p:nvPr/>
        </p:nvSpPr>
        <p:spPr bwMode="auto">
          <a:xfrm>
            <a:off x="4772025" y="4094164"/>
            <a:ext cx="2432050" cy="1015663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>
                <a:latin typeface="+mn-lt"/>
                <a:ea typeface="+mn-ea"/>
              </a:rPr>
              <a:t>mobile user, connecting/ disconnecting from network using DHCP.  </a:t>
            </a:r>
          </a:p>
        </p:txBody>
      </p:sp>
      <p:sp>
        <p:nvSpPr>
          <p:cNvPr id="131082" name="Line 11"/>
          <p:cNvSpPr>
            <a:spLocks noChangeShapeType="1"/>
          </p:cNvSpPr>
          <p:nvPr/>
        </p:nvSpPr>
        <p:spPr bwMode="auto">
          <a:xfrm flipH="1" flipV="1">
            <a:off x="2527300" y="3225800"/>
            <a:ext cx="215900" cy="863600"/>
          </a:xfrm>
          <a:prstGeom prst="line">
            <a:avLst/>
          </a:prstGeom>
          <a:noFill/>
          <a:ln w="57150">
            <a:solidFill>
              <a:schemeClr val="accent5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31083" name="Line 12"/>
          <p:cNvSpPr>
            <a:spLocks noChangeShapeType="1"/>
          </p:cNvSpPr>
          <p:nvPr/>
        </p:nvSpPr>
        <p:spPr bwMode="auto">
          <a:xfrm flipV="1">
            <a:off x="9055100" y="3263900"/>
            <a:ext cx="215900" cy="863600"/>
          </a:xfrm>
          <a:prstGeom prst="line">
            <a:avLst/>
          </a:prstGeom>
          <a:noFill/>
          <a:ln w="57150">
            <a:solidFill>
              <a:schemeClr val="accent5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31084" name="Line 13"/>
          <p:cNvSpPr>
            <a:spLocks noChangeShapeType="1"/>
          </p:cNvSpPr>
          <p:nvPr/>
        </p:nvSpPr>
        <p:spPr bwMode="auto">
          <a:xfrm flipV="1">
            <a:off x="5638800" y="3263900"/>
            <a:ext cx="25400" cy="850900"/>
          </a:xfrm>
          <a:prstGeom prst="line">
            <a:avLst/>
          </a:prstGeom>
          <a:noFill/>
          <a:ln w="57150">
            <a:solidFill>
              <a:schemeClr val="accent5"/>
            </a:solidFill>
            <a:rou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FB4E3BA4-7CE2-4D07-A547-245EAD0F4D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74</a:t>
            </a:fld>
            <a:endParaRPr lang="en-US" altLang="zh-CN" dirty="0"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en-US" altLang="zh-CN" dirty="0"/>
              <a:t>How do we support mobile Internet access?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FBD51FD1-5E21-4B09-97DA-3EF81763CE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769371F-0F95-4BDF-9A9A-7FF549C12214}" type="slidenum">
              <a:rPr lang="en-US" altLang="zh-CN" smtClean="0"/>
              <a:t>75</a:t>
            </a:fld>
            <a:endParaRPr lang="en-US" altLang="zh-CN" dirty="0"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1" name="Freeform 2"/>
          <p:cNvSpPr/>
          <p:nvPr/>
        </p:nvSpPr>
        <p:spPr bwMode="auto">
          <a:xfrm>
            <a:off x="3136900" y="2616200"/>
            <a:ext cx="1866900" cy="1589088"/>
          </a:xfrm>
          <a:custGeom>
            <a:avLst/>
            <a:gdLst>
              <a:gd name="T0" fmla="*/ 2147483647 w 1340"/>
              <a:gd name="T1" fmla="*/ 2147483647 h 1191"/>
              <a:gd name="T2" fmla="*/ 2147483647 w 1340"/>
              <a:gd name="T3" fmla="*/ 2147483647 h 1191"/>
              <a:gd name="T4" fmla="*/ 2147483647 w 1340"/>
              <a:gd name="T5" fmla="*/ 2147483647 h 1191"/>
              <a:gd name="T6" fmla="*/ 2147483647 w 1340"/>
              <a:gd name="T7" fmla="*/ 2147483647 h 1191"/>
              <a:gd name="T8" fmla="*/ 2147483647 w 1340"/>
              <a:gd name="T9" fmla="*/ 2147483647 h 1191"/>
              <a:gd name="T10" fmla="*/ 2147483647 w 1340"/>
              <a:gd name="T11" fmla="*/ 2147483647 h 1191"/>
              <a:gd name="T12" fmla="*/ 2147483647 w 1340"/>
              <a:gd name="T13" fmla="*/ 2147483647 h 1191"/>
              <a:gd name="T14" fmla="*/ 2147483647 w 1340"/>
              <a:gd name="T15" fmla="*/ 2147483647 h 1191"/>
              <a:gd name="T16" fmla="*/ 2147483647 w 1340"/>
              <a:gd name="T17" fmla="*/ 2147483647 h 1191"/>
              <a:gd name="T18" fmla="*/ 2147483647 w 1340"/>
              <a:gd name="T19" fmla="*/ 2147483647 h 1191"/>
              <a:gd name="T20" fmla="*/ 2147483647 w 1340"/>
              <a:gd name="T21" fmla="*/ 2147483647 h 1191"/>
              <a:gd name="T22" fmla="*/ 2147483647 w 1340"/>
              <a:gd name="T23" fmla="*/ 2147483647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340"/>
              <a:gd name="T37" fmla="*/ 0 h 1191"/>
              <a:gd name="T38" fmla="*/ 1340 w 1340"/>
              <a:gd name="T39" fmla="*/ 1191 h 119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33CCCC"/>
          </a:solidFill>
          <a:ln w="9525">
            <a:noFill/>
            <a:round/>
          </a:ln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133125" name="Group 3"/>
          <p:cNvGrpSpPr/>
          <p:nvPr/>
        </p:nvGrpSpPr>
        <p:grpSpPr bwMode="auto">
          <a:xfrm>
            <a:off x="4192588" y="3609976"/>
            <a:ext cx="501650" cy="233363"/>
            <a:chOff x="3600" y="219"/>
            <a:chExt cx="360" cy="175"/>
          </a:xfrm>
        </p:grpSpPr>
        <p:sp>
          <p:nvSpPr>
            <p:cNvPr id="16500" name="Oval 4"/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sp>
          <p:nvSpPr>
            <p:cNvPr id="16501" name="Line 5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6502" name="Line 6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6503" name="Rectangle 7"/>
            <p:cNvSpPr>
              <a:spLocks noChangeArrowheads="1"/>
            </p:cNvSpPr>
            <p:nvPr/>
          </p:nvSpPr>
          <p:spPr bwMode="auto">
            <a:xfrm>
              <a:off x="3603" y="284"/>
              <a:ext cx="230" cy="69"/>
            </a:xfrm>
            <a:prstGeom prst="rect">
              <a:avLst/>
            </a:prstGeom>
            <a:solidFill>
              <a:srgbClr val="CCCCFF"/>
            </a:solidFill>
            <a:ln w="12700">
              <a:noFill/>
              <a:miter lim="800000"/>
            </a:ln>
          </p:spPr>
          <p:txBody>
            <a:bodyPr wrap="none" anchor="ctr"/>
            <a:lstStyle/>
            <a:p>
              <a:pPr algn="ctr">
                <a:defRPr/>
              </a:pPr>
              <a:endParaRPr lang="zh-CN" altLang="zh-CN">
                <a:latin typeface="+mn-lt"/>
                <a:ea typeface="+mn-ea"/>
              </a:endParaRPr>
            </a:p>
          </p:txBody>
        </p:sp>
        <p:sp>
          <p:nvSpPr>
            <p:cNvPr id="16504" name="Oval 8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grpSp>
          <p:nvGrpSpPr>
            <p:cNvPr id="133241" name="Group 9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6510" name="Line 1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511" name="Line 11"/>
              <p:cNvSpPr>
                <a:spLocks noChangeShapeType="1"/>
              </p:cNvSpPr>
              <p:nvPr/>
            </p:nvSpPr>
            <p:spPr bwMode="auto">
              <a:xfrm>
                <a:off x="2944" y="942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512" name="Line 1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133242" name="Group 13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6507" name="Line 14"/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508" name="Line 15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509" name="Line 16"/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33126" name="Group 17"/>
          <p:cNvGrpSpPr/>
          <p:nvPr/>
        </p:nvGrpSpPr>
        <p:grpSpPr bwMode="auto">
          <a:xfrm>
            <a:off x="3295650" y="3263900"/>
            <a:ext cx="1333500" cy="342900"/>
            <a:chOff x="8025" y="5070"/>
            <a:chExt cx="2100" cy="540"/>
          </a:xfrm>
        </p:grpSpPr>
        <p:sp>
          <p:nvSpPr>
            <p:cNvPr id="16497" name="Line 18"/>
            <p:cNvSpPr>
              <a:spLocks noChangeShapeType="1"/>
            </p:cNvSpPr>
            <p:nvPr/>
          </p:nvSpPr>
          <p:spPr bwMode="auto">
            <a:xfrm>
              <a:off x="8025" y="5325"/>
              <a:ext cx="2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6498" name="Line 19"/>
            <p:cNvSpPr>
              <a:spLocks noChangeShapeType="1"/>
            </p:cNvSpPr>
            <p:nvPr/>
          </p:nvSpPr>
          <p:spPr bwMode="auto">
            <a:xfrm>
              <a:off x="8355" y="507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6499" name="Line 20"/>
            <p:cNvSpPr>
              <a:spLocks noChangeShapeType="1"/>
            </p:cNvSpPr>
            <p:nvPr/>
          </p:nvSpPr>
          <p:spPr bwMode="auto">
            <a:xfrm>
              <a:off x="9765" y="534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33127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Mobility: Vocabulary</a:t>
            </a:r>
          </a:p>
        </p:txBody>
      </p:sp>
      <p:sp>
        <p:nvSpPr>
          <p:cNvPr id="16395" name="Text Box 22"/>
          <p:cNvSpPr txBox="1">
            <a:spLocks noChangeArrowheads="1"/>
          </p:cNvSpPr>
          <p:nvPr/>
        </p:nvSpPr>
        <p:spPr bwMode="auto">
          <a:xfrm>
            <a:off x="2117726" y="1350963"/>
            <a:ext cx="3349625" cy="94615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i="1">
                <a:solidFill>
                  <a:srgbClr val="FF0000"/>
                </a:solidFill>
                <a:latin typeface="+mn-lt"/>
                <a:ea typeface="+mn-ea"/>
              </a:rPr>
              <a:t>home network:</a:t>
            </a:r>
            <a:r>
              <a:rPr lang="en-US" altLang="zh-CN" sz="2000">
                <a:latin typeface="+mn-lt"/>
                <a:ea typeface="+mn-ea"/>
              </a:rPr>
              <a:t> permanent “home” of mobile</a:t>
            </a:r>
          </a:p>
          <a:p>
            <a:pPr>
              <a:defRPr/>
            </a:pPr>
            <a:r>
              <a:rPr lang="en-US" altLang="zh-CN" sz="1600">
                <a:latin typeface="+mn-lt"/>
                <a:ea typeface="+mn-ea"/>
              </a:rPr>
              <a:t>(e.g., 128.119.40/24)</a:t>
            </a:r>
          </a:p>
        </p:txBody>
      </p:sp>
      <p:sp>
        <p:nvSpPr>
          <p:cNvPr id="16396" name="Text Box 23"/>
          <p:cNvSpPr txBox="1">
            <a:spLocks noChangeArrowheads="1"/>
          </p:cNvSpPr>
          <p:nvPr/>
        </p:nvSpPr>
        <p:spPr bwMode="auto">
          <a:xfrm>
            <a:off x="1844676" y="4257675"/>
            <a:ext cx="2905125" cy="1261884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i="1">
                <a:solidFill>
                  <a:srgbClr val="FF0000"/>
                </a:solidFill>
                <a:latin typeface="+mn-lt"/>
                <a:ea typeface="+mn-ea"/>
              </a:rPr>
              <a:t>Permanent address:</a:t>
            </a:r>
            <a:r>
              <a:rPr lang="en-US" altLang="zh-CN" sz="2000">
                <a:latin typeface="+mn-lt"/>
                <a:ea typeface="+mn-ea"/>
              </a:rPr>
              <a:t> address in home network, </a:t>
            </a:r>
            <a:r>
              <a:rPr lang="en-US" altLang="zh-CN" sz="2000" i="1">
                <a:latin typeface="+mn-lt"/>
                <a:ea typeface="+mn-ea"/>
              </a:rPr>
              <a:t>can always</a:t>
            </a:r>
            <a:r>
              <a:rPr lang="en-US" altLang="zh-CN" sz="2000">
                <a:latin typeface="+mn-lt"/>
                <a:ea typeface="+mn-ea"/>
              </a:rPr>
              <a:t> be used to reach mobile</a:t>
            </a:r>
          </a:p>
          <a:p>
            <a:pPr>
              <a:defRPr/>
            </a:pPr>
            <a:r>
              <a:rPr lang="en-US" altLang="zh-CN" sz="1600">
                <a:latin typeface="+mn-lt"/>
                <a:ea typeface="+mn-ea"/>
              </a:rPr>
              <a:t>e.g., 128.119.40.186</a:t>
            </a:r>
          </a:p>
        </p:txBody>
      </p:sp>
      <p:sp>
        <p:nvSpPr>
          <p:cNvPr id="16397" name="Text Box 24"/>
          <p:cNvSpPr txBox="1">
            <a:spLocks noChangeArrowheads="1"/>
          </p:cNvSpPr>
          <p:nvPr/>
        </p:nvSpPr>
        <p:spPr bwMode="auto">
          <a:xfrm>
            <a:off x="5756276" y="1423989"/>
            <a:ext cx="3914775" cy="1015663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i="1">
                <a:solidFill>
                  <a:srgbClr val="FF0000"/>
                </a:solidFill>
                <a:latin typeface="+mn-lt"/>
                <a:ea typeface="+mn-ea"/>
              </a:rPr>
              <a:t>home agent: </a:t>
            </a:r>
            <a:r>
              <a:rPr lang="en-US" altLang="zh-CN" sz="2000" i="1">
                <a:latin typeface="+mn-lt"/>
                <a:ea typeface="+mn-ea"/>
              </a:rPr>
              <a:t>entity that will perform mobility functions on behalf of mobile, when mobile is remote</a:t>
            </a:r>
            <a:endParaRPr lang="en-US" altLang="zh-CN" sz="2000">
              <a:latin typeface="+mn-lt"/>
              <a:ea typeface="+mn-ea"/>
            </a:endParaRPr>
          </a:p>
        </p:txBody>
      </p:sp>
      <p:grpSp>
        <p:nvGrpSpPr>
          <p:cNvPr id="133131" name="Group 25"/>
          <p:cNvGrpSpPr/>
          <p:nvPr/>
        </p:nvGrpSpPr>
        <p:grpSpPr bwMode="auto">
          <a:xfrm>
            <a:off x="3044825" y="2822575"/>
            <a:ext cx="914400" cy="590550"/>
            <a:chOff x="10665" y="3225"/>
            <a:chExt cx="1440" cy="930"/>
          </a:xfrm>
        </p:grpSpPr>
        <p:sp>
          <p:nvSpPr>
            <p:cNvPr id="16427" name="Oval 26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grpSp>
          <p:nvGrpSpPr>
            <p:cNvPr id="133164" name="Group 27"/>
            <p:cNvGrpSpPr/>
            <p:nvPr/>
          </p:nvGrpSpPr>
          <p:grpSpPr bwMode="auto">
            <a:xfrm>
              <a:off x="11038" y="3281"/>
              <a:ext cx="618" cy="667"/>
              <a:chOff x="8023" y="4451"/>
              <a:chExt cx="618" cy="667"/>
            </a:xfrm>
          </p:grpSpPr>
          <p:sp>
            <p:nvSpPr>
              <p:cNvPr id="16429" name="Freeform 28"/>
              <p:cNvSpPr/>
              <p:nvPr/>
            </p:nvSpPr>
            <p:spPr bwMode="auto">
              <a:xfrm>
                <a:off x="8278" y="4653"/>
                <a:ext cx="262" cy="380"/>
              </a:xfrm>
              <a:custGeom>
                <a:avLst/>
                <a:gdLst>
                  <a:gd name="T0" fmla="*/ 0 w 788"/>
                  <a:gd name="T1" fmla="*/ 0 h 1138"/>
                  <a:gd name="T2" fmla="*/ 0 w 788"/>
                  <a:gd name="T3" fmla="*/ 0 h 1138"/>
                  <a:gd name="T4" fmla="*/ 0 w 788"/>
                  <a:gd name="T5" fmla="*/ 0 h 1138"/>
                  <a:gd name="T6" fmla="*/ 0 w 788"/>
                  <a:gd name="T7" fmla="*/ 0 h 1138"/>
                  <a:gd name="T8" fmla="*/ 0 w 788"/>
                  <a:gd name="T9" fmla="*/ 0 h 1138"/>
                  <a:gd name="T10" fmla="*/ 0 w 788"/>
                  <a:gd name="T11" fmla="*/ 0 h 1138"/>
                  <a:gd name="T12" fmla="*/ 0 w 788"/>
                  <a:gd name="T13" fmla="*/ 0 h 1138"/>
                  <a:gd name="T14" fmla="*/ 0 w 788"/>
                  <a:gd name="T15" fmla="*/ 0 h 1138"/>
                  <a:gd name="T16" fmla="*/ 0 w 788"/>
                  <a:gd name="T17" fmla="*/ 0 h 1138"/>
                  <a:gd name="T18" fmla="*/ 0 w 788"/>
                  <a:gd name="T19" fmla="*/ 0 h 1138"/>
                  <a:gd name="T20" fmla="*/ 0 w 788"/>
                  <a:gd name="T21" fmla="*/ 0 h 1138"/>
                  <a:gd name="T22" fmla="*/ 0 w 788"/>
                  <a:gd name="T23" fmla="*/ 0 h 1138"/>
                  <a:gd name="T24" fmla="*/ 0 w 788"/>
                  <a:gd name="T25" fmla="*/ 0 h 1138"/>
                  <a:gd name="T26" fmla="*/ 0 w 788"/>
                  <a:gd name="T27" fmla="*/ 0 h 1138"/>
                  <a:gd name="T28" fmla="*/ 0 w 788"/>
                  <a:gd name="T29" fmla="*/ 0 h 1138"/>
                  <a:gd name="T30" fmla="*/ 0 w 788"/>
                  <a:gd name="T31" fmla="*/ 0 h 1138"/>
                  <a:gd name="T32" fmla="*/ 0 w 788"/>
                  <a:gd name="T33" fmla="*/ 0 h 1138"/>
                  <a:gd name="T34" fmla="*/ 0 w 788"/>
                  <a:gd name="T35" fmla="*/ 0 h 1138"/>
                  <a:gd name="T36" fmla="*/ 0 w 788"/>
                  <a:gd name="T37" fmla="*/ 0 h 1138"/>
                  <a:gd name="T38" fmla="*/ 0 w 788"/>
                  <a:gd name="T39" fmla="*/ 0 h 1138"/>
                  <a:gd name="T40" fmla="*/ 0 w 788"/>
                  <a:gd name="T41" fmla="*/ 0 h 1138"/>
                  <a:gd name="T42" fmla="*/ 0 w 788"/>
                  <a:gd name="T43" fmla="*/ 0 h 1138"/>
                  <a:gd name="T44" fmla="*/ 0 w 788"/>
                  <a:gd name="T45" fmla="*/ 0 h 1138"/>
                  <a:gd name="T46" fmla="*/ 0 w 788"/>
                  <a:gd name="T47" fmla="*/ 0 h 1138"/>
                  <a:gd name="T48" fmla="*/ 0 w 788"/>
                  <a:gd name="T49" fmla="*/ 0 h 1138"/>
                  <a:gd name="T50" fmla="*/ 0 w 788"/>
                  <a:gd name="T51" fmla="*/ 0 h 1138"/>
                  <a:gd name="T52" fmla="*/ 0 w 788"/>
                  <a:gd name="T53" fmla="*/ 0 h 1138"/>
                  <a:gd name="T54" fmla="*/ 0 w 788"/>
                  <a:gd name="T55" fmla="*/ 0 h 1138"/>
                  <a:gd name="T56" fmla="*/ 0 w 788"/>
                  <a:gd name="T57" fmla="*/ 0 h 1138"/>
                  <a:gd name="T58" fmla="*/ 0 w 788"/>
                  <a:gd name="T59" fmla="*/ 0 h 1138"/>
                  <a:gd name="T60" fmla="*/ 0 w 788"/>
                  <a:gd name="T61" fmla="*/ 0 h 1138"/>
                  <a:gd name="T62" fmla="*/ 0 w 788"/>
                  <a:gd name="T63" fmla="*/ 0 h 1138"/>
                  <a:gd name="T64" fmla="*/ 0 w 788"/>
                  <a:gd name="T65" fmla="*/ 0 h 1138"/>
                  <a:gd name="T66" fmla="*/ 0 w 788"/>
                  <a:gd name="T67" fmla="*/ 0 h 1138"/>
                  <a:gd name="T68" fmla="*/ 0 w 788"/>
                  <a:gd name="T69" fmla="*/ 0 h 1138"/>
                  <a:gd name="T70" fmla="*/ 0 w 788"/>
                  <a:gd name="T71" fmla="*/ 0 h 11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788"/>
                  <a:gd name="T109" fmla="*/ 0 h 1138"/>
                  <a:gd name="T110" fmla="*/ 788 w 788"/>
                  <a:gd name="T111" fmla="*/ 1138 h 113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788" h="1138">
                    <a:moveTo>
                      <a:pt x="310" y="2"/>
                    </a:moveTo>
                    <a:lnTo>
                      <a:pt x="298" y="0"/>
                    </a:lnTo>
                    <a:lnTo>
                      <a:pt x="282" y="0"/>
                    </a:lnTo>
                    <a:lnTo>
                      <a:pt x="263" y="0"/>
                    </a:lnTo>
                    <a:lnTo>
                      <a:pt x="242" y="2"/>
                    </a:lnTo>
                    <a:lnTo>
                      <a:pt x="219" y="4"/>
                    </a:lnTo>
                    <a:lnTo>
                      <a:pt x="192" y="7"/>
                    </a:lnTo>
                    <a:lnTo>
                      <a:pt x="167" y="12"/>
                    </a:lnTo>
                    <a:lnTo>
                      <a:pt x="141" y="17"/>
                    </a:lnTo>
                    <a:lnTo>
                      <a:pt x="116" y="25"/>
                    </a:lnTo>
                    <a:lnTo>
                      <a:pt x="91" y="35"/>
                    </a:lnTo>
                    <a:lnTo>
                      <a:pt x="67" y="45"/>
                    </a:lnTo>
                    <a:lnTo>
                      <a:pt x="47" y="58"/>
                    </a:lnTo>
                    <a:lnTo>
                      <a:pt x="29" y="73"/>
                    </a:lnTo>
                    <a:lnTo>
                      <a:pt x="16" y="91"/>
                    </a:lnTo>
                    <a:lnTo>
                      <a:pt x="6" y="109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1" y="144"/>
                    </a:lnTo>
                    <a:lnTo>
                      <a:pt x="3" y="152"/>
                    </a:lnTo>
                    <a:lnTo>
                      <a:pt x="4" y="162"/>
                    </a:lnTo>
                    <a:lnTo>
                      <a:pt x="13" y="197"/>
                    </a:lnTo>
                    <a:lnTo>
                      <a:pt x="25" y="240"/>
                    </a:lnTo>
                    <a:lnTo>
                      <a:pt x="39" y="290"/>
                    </a:lnTo>
                    <a:lnTo>
                      <a:pt x="57" y="348"/>
                    </a:lnTo>
                    <a:lnTo>
                      <a:pt x="76" y="410"/>
                    </a:lnTo>
                    <a:lnTo>
                      <a:pt x="100" y="474"/>
                    </a:lnTo>
                    <a:lnTo>
                      <a:pt x="123" y="543"/>
                    </a:lnTo>
                    <a:lnTo>
                      <a:pt x="150" y="612"/>
                    </a:lnTo>
                    <a:lnTo>
                      <a:pt x="176" y="684"/>
                    </a:lnTo>
                    <a:lnTo>
                      <a:pt x="205" y="753"/>
                    </a:lnTo>
                    <a:lnTo>
                      <a:pt x="235" y="822"/>
                    </a:lnTo>
                    <a:lnTo>
                      <a:pt x="264" y="887"/>
                    </a:lnTo>
                    <a:lnTo>
                      <a:pt x="293" y="949"/>
                    </a:lnTo>
                    <a:lnTo>
                      <a:pt x="323" y="1005"/>
                    </a:lnTo>
                    <a:lnTo>
                      <a:pt x="352" y="1055"/>
                    </a:lnTo>
                    <a:lnTo>
                      <a:pt x="381" y="1098"/>
                    </a:lnTo>
                    <a:lnTo>
                      <a:pt x="389" y="1109"/>
                    </a:lnTo>
                    <a:lnTo>
                      <a:pt x="398" y="1120"/>
                    </a:lnTo>
                    <a:lnTo>
                      <a:pt x="406" y="1130"/>
                    </a:lnTo>
                    <a:lnTo>
                      <a:pt x="414" y="1138"/>
                    </a:lnTo>
                    <a:lnTo>
                      <a:pt x="436" y="1130"/>
                    </a:lnTo>
                    <a:lnTo>
                      <a:pt x="461" y="1121"/>
                    </a:lnTo>
                    <a:lnTo>
                      <a:pt x="487" y="1111"/>
                    </a:lnTo>
                    <a:lnTo>
                      <a:pt x="517" y="1099"/>
                    </a:lnTo>
                    <a:lnTo>
                      <a:pt x="547" y="1088"/>
                    </a:lnTo>
                    <a:lnTo>
                      <a:pt x="578" y="1075"/>
                    </a:lnTo>
                    <a:lnTo>
                      <a:pt x="609" y="1062"/>
                    </a:lnTo>
                    <a:lnTo>
                      <a:pt x="640" y="1049"/>
                    </a:lnTo>
                    <a:lnTo>
                      <a:pt x="669" y="1036"/>
                    </a:lnTo>
                    <a:lnTo>
                      <a:pt x="697" y="1023"/>
                    </a:lnTo>
                    <a:lnTo>
                      <a:pt x="722" y="1012"/>
                    </a:lnTo>
                    <a:lnTo>
                      <a:pt x="744" y="999"/>
                    </a:lnTo>
                    <a:lnTo>
                      <a:pt x="762" y="987"/>
                    </a:lnTo>
                    <a:lnTo>
                      <a:pt x="775" y="977"/>
                    </a:lnTo>
                    <a:lnTo>
                      <a:pt x="785" y="967"/>
                    </a:lnTo>
                    <a:lnTo>
                      <a:pt x="788" y="959"/>
                    </a:lnTo>
                    <a:lnTo>
                      <a:pt x="756" y="915"/>
                    </a:lnTo>
                    <a:lnTo>
                      <a:pt x="722" y="868"/>
                    </a:lnTo>
                    <a:lnTo>
                      <a:pt x="687" y="813"/>
                    </a:lnTo>
                    <a:lnTo>
                      <a:pt x="650" y="755"/>
                    </a:lnTo>
                    <a:lnTo>
                      <a:pt x="612" y="693"/>
                    </a:lnTo>
                    <a:lnTo>
                      <a:pt x="575" y="627"/>
                    </a:lnTo>
                    <a:lnTo>
                      <a:pt x="537" y="561"/>
                    </a:lnTo>
                    <a:lnTo>
                      <a:pt x="500" y="492"/>
                    </a:lnTo>
                    <a:lnTo>
                      <a:pt x="467" y="423"/>
                    </a:lnTo>
                    <a:lnTo>
                      <a:pt x="433" y="354"/>
                    </a:lnTo>
                    <a:lnTo>
                      <a:pt x="404" y="287"/>
                    </a:lnTo>
                    <a:lnTo>
                      <a:pt x="376" y="223"/>
                    </a:lnTo>
                    <a:lnTo>
                      <a:pt x="352" y="161"/>
                    </a:lnTo>
                    <a:lnTo>
                      <a:pt x="333" y="102"/>
                    </a:lnTo>
                    <a:lnTo>
                      <a:pt x="318" y="49"/>
                    </a:lnTo>
                    <a:lnTo>
                      <a:pt x="310" y="2"/>
                    </a:lnTo>
                    <a:close/>
                  </a:path>
                </a:pathLst>
              </a:custGeom>
              <a:solidFill>
                <a:srgbClr val="F4FCEA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30" name="Freeform 29"/>
              <p:cNvSpPr/>
              <p:nvPr/>
            </p:nvSpPr>
            <p:spPr bwMode="auto">
              <a:xfrm>
                <a:off x="8263" y="4705"/>
                <a:ext cx="142" cy="313"/>
              </a:xfrm>
              <a:custGeom>
                <a:avLst/>
                <a:gdLst>
                  <a:gd name="T0" fmla="*/ 0 w 425"/>
                  <a:gd name="T1" fmla="*/ 0 h 936"/>
                  <a:gd name="T2" fmla="*/ 0 w 425"/>
                  <a:gd name="T3" fmla="*/ 0 h 936"/>
                  <a:gd name="T4" fmla="*/ 0 w 425"/>
                  <a:gd name="T5" fmla="*/ 0 h 936"/>
                  <a:gd name="T6" fmla="*/ 0 w 425"/>
                  <a:gd name="T7" fmla="*/ 0 h 936"/>
                  <a:gd name="T8" fmla="*/ 0 w 425"/>
                  <a:gd name="T9" fmla="*/ 0 h 936"/>
                  <a:gd name="T10" fmla="*/ 0 w 425"/>
                  <a:gd name="T11" fmla="*/ 0 h 936"/>
                  <a:gd name="T12" fmla="*/ 0 w 425"/>
                  <a:gd name="T13" fmla="*/ 0 h 936"/>
                  <a:gd name="T14" fmla="*/ 0 w 425"/>
                  <a:gd name="T15" fmla="*/ 0 h 936"/>
                  <a:gd name="T16" fmla="*/ 0 w 425"/>
                  <a:gd name="T17" fmla="*/ 0 h 936"/>
                  <a:gd name="T18" fmla="*/ 0 w 425"/>
                  <a:gd name="T19" fmla="*/ 0 h 936"/>
                  <a:gd name="T20" fmla="*/ 0 w 425"/>
                  <a:gd name="T21" fmla="*/ 0 h 936"/>
                  <a:gd name="T22" fmla="*/ 0 w 425"/>
                  <a:gd name="T23" fmla="*/ 0 h 936"/>
                  <a:gd name="T24" fmla="*/ 0 w 425"/>
                  <a:gd name="T25" fmla="*/ 0 h 936"/>
                  <a:gd name="T26" fmla="*/ 0 w 425"/>
                  <a:gd name="T27" fmla="*/ 0 h 936"/>
                  <a:gd name="T28" fmla="*/ 0 w 425"/>
                  <a:gd name="T29" fmla="*/ 0 h 936"/>
                  <a:gd name="T30" fmla="*/ 0 w 425"/>
                  <a:gd name="T31" fmla="*/ 0 h 936"/>
                  <a:gd name="T32" fmla="*/ 0 w 425"/>
                  <a:gd name="T33" fmla="*/ 0 h 936"/>
                  <a:gd name="T34" fmla="*/ 0 w 425"/>
                  <a:gd name="T35" fmla="*/ 0 h 936"/>
                  <a:gd name="T36" fmla="*/ 0 w 425"/>
                  <a:gd name="T37" fmla="*/ 0 h 936"/>
                  <a:gd name="T38" fmla="*/ 0 w 425"/>
                  <a:gd name="T39" fmla="*/ 0 h 936"/>
                  <a:gd name="T40" fmla="*/ 0 w 425"/>
                  <a:gd name="T41" fmla="*/ 0 h 936"/>
                  <a:gd name="T42" fmla="*/ 0 w 425"/>
                  <a:gd name="T43" fmla="*/ 0 h 936"/>
                  <a:gd name="T44" fmla="*/ 0 w 425"/>
                  <a:gd name="T45" fmla="*/ 0 h 936"/>
                  <a:gd name="T46" fmla="*/ 0 w 425"/>
                  <a:gd name="T47" fmla="*/ 0 h 936"/>
                  <a:gd name="T48" fmla="*/ 0 w 425"/>
                  <a:gd name="T49" fmla="*/ 0 h 936"/>
                  <a:gd name="T50" fmla="*/ 0 w 425"/>
                  <a:gd name="T51" fmla="*/ 0 h 936"/>
                  <a:gd name="T52" fmla="*/ 0 w 425"/>
                  <a:gd name="T53" fmla="*/ 0 h 936"/>
                  <a:gd name="T54" fmla="*/ 0 w 425"/>
                  <a:gd name="T55" fmla="*/ 0 h 936"/>
                  <a:gd name="T56" fmla="*/ 0 w 425"/>
                  <a:gd name="T57" fmla="*/ 0 h 936"/>
                  <a:gd name="T58" fmla="*/ 0 w 425"/>
                  <a:gd name="T59" fmla="*/ 0 h 936"/>
                  <a:gd name="T60" fmla="*/ 0 w 425"/>
                  <a:gd name="T61" fmla="*/ 0 h 936"/>
                  <a:gd name="T62" fmla="*/ 0 w 425"/>
                  <a:gd name="T63" fmla="*/ 0 h 936"/>
                  <a:gd name="T64" fmla="*/ 0 w 425"/>
                  <a:gd name="T65" fmla="*/ 0 h 936"/>
                  <a:gd name="T66" fmla="*/ 0 w 425"/>
                  <a:gd name="T67" fmla="*/ 0 h 936"/>
                  <a:gd name="T68" fmla="*/ 0 w 425"/>
                  <a:gd name="T69" fmla="*/ 0 h 936"/>
                  <a:gd name="T70" fmla="*/ 0 w 425"/>
                  <a:gd name="T71" fmla="*/ 0 h 936"/>
                  <a:gd name="T72" fmla="*/ 0 w 425"/>
                  <a:gd name="T73" fmla="*/ 0 h 936"/>
                  <a:gd name="T74" fmla="*/ 0 w 425"/>
                  <a:gd name="T75" fmla="*/ 0 h 936"/>
                  <a:gd name="T76" fmla="*/ 0 w 425"/>
                  <a:gd name="T77" fmla="*/ 0 h 936"/>
                  <a:gd name="T78" fmla="*/ 0 w 425"/>
                  <a:gd name="T79" fmla="*/ 0 h 936"/>
                  <a:gd name="T80" fmla="*/ 0 w 425"/>
                  <a:gd name="T81" fmla="*/ 0 h 936"/>
                  <a:gd name="T82" fmla="*/ 0 w 425"/>
                  <a:gd name="T83" fmla="*/ 0 h 936"/>
                  <a:gd name="T84" fmla="*/ 0 w 425"/>
                  <a:gd name="T85" fmla="*/ 0 h 936"/>
                  <a:gd name="T86" fmla="*/ 0 w 425"/>
                  <a:gd name="T87" fmla="*/ 0 h 936"/>
                  <a:gd name="T88" fmla="*/ 0 w 425"/>
                  <a:gd name="T89" fmla="*/ 0 h 936"/>
                  <a:gd name="T90" fmla="*/ 0 w 425"/>
                  <a:gd name="T91" fmla="*/ 0 h 936"/>
                  <a:gd name="T92" fmla="*/ 0 w 425"/>
                  <a:gd name="T93" fmla="*/ 0 h 936"/>
                  <a:gd name="T94" fmla="*/ 0 w 425"/>
                  <a:gd name="T95" fmla="*/ 0 h 936"/>
                  <a:gd name="T96" fmla="*/ 0 w 425"/>
                  <a:gd name="T97" fmla="*/ 0 h 9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5"/>
                  <a:gd name="T148" fmla="*/ 0 h 936"/>
                  <a:gd name="T149" fmla="*/ 425 w 425"/>
                  <a:gd name="T150" fmla="*/ 936 h 9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5" h="936">
                    <a:moveTo>
                      <a:pt x="48" y="0"/>
                    </a:moveTo>
                    <a:lnTo>
                      <a:pt x="48" y="2"/>
                    </a:lnTo>
                    <a:lnTo>
                      <a:pt x="48" y="5"/>
                    </a:lnTo>
                    <a:lnTo>
                      <a:pt x="47" y="11"/>
                    </a:lnTo>
                    <a:lnTo>
                      <a:pt x="44" y="19"/>
                    </a:lnTo>
                    <a:lnTo>
                      <a:pt x="39" y="35"/>
                    </a:lnTo>
                    <a:lnTo>
                      <a:pt x="32" y="55"/>
                    </a:lnTo>
                    <a:lnTo>
                      <a:pt x="20" y="82"/>
                    </a:lnTo>
                    <a:lnTo>
                      <a:pt x="6" y="117"/>
                    </a:lnTo>
                    <a:lnTo>
                      <a:pt x="0" y="141"/>
                    </a:lnTo>
                    <a:lnTo>
                      <a:pt x="0" y="177"/>
                    </a:lnTo>
                    <a:lnTo>
                      <a:pt x="4" y="220"/>
                    </a:lnTo>
                    <a:lnTo>
                      <a:pt x="13" y="271"/>
                    </a:lnTo>
                    <a:lnTo>
                      <a:pt x="26" y="325"/>
                    </a:lnTo>
                    <a:lnTo>
                      <a:pt x="41" y="386"/>
                    </a:lnTo>
                    <a:lnTo>
                      <a:pt x="58" y="446"/>
                    </a:lnTo>
                    <a:lnTo>
                      <a:pt x="78" y="509"/>
                    </a:lnTo>
                    <a:lnTo>
                      <a:pt x="98" y="570"/>
                    </a:lnTo>
                    <a:lnTo>
                      <a:pt x="119" y="628"/>
                    </a:lnTo>
                    <a:lnTo>
                      <a:pt x="138" y="683"/>
                    </a:lnTo>
                    <a:lnTo>
                      <a:pt x="157" y="733"/>
                    </a:lnTo>
                    <a:lnTo>
                      <a:pt x="174" y="775"/>
                    </a:lnTo>
                    <a:lnTo>
                      <a:pt x="189" y="808"/>
                    </a:lnTo>
                    <a:lnTo>
                      <a:pt x="201" y="831"/>
                    </a:lnTo>
                    <a:lnTo>
                      <a:pt x="210" y="843"/>
                    </a:lnTo>
                    <a:lnTo>
                      <a:pt x="223" y="853"/>
                    </a:lnTo>
                    <a:lnTo>
                      <a:pt x="239" y="861"/>
                    </a:lnTo>
                    <a:lnTo>
                      <a:pt x="258" y="873"/>
                    </a:lnTo>
                    <a:lnTo>
                      <a:pt x="282" y="883"/>
                    </a:lnTo>
                    <a:lnTo>
                      <a:pt x="310" y="896"/>
                    </a:lnTo>
                    <a:lnTo>
                      <a:pt x="342" y="907"/>
                    </a:lnTo>
                    <a:lnTo>
                      <a:pt x="380" y="922"/>
                    </a:lnTo>
                    <a:lnTo>
                      <a:pt x="425" y="936"/>
                    </a:lnTo>
                    <a:lnTo>
                      <a:pt x="396" y="893"/>
                    </a:lnTo>
                    <a:lnTo>
                      <a:pt x="367" y="843"/>
                    </a:lnTo>
                    <a:lnTo>
                      <a:pt x="337" y="787"/>
                    </a:lnTo>
                    <a:lnTo>
                      <a:pt x="308" y="725"/>
                    </a:lnTo>
                    <a:lnTo>
                      <a:pt x="279" y="660"/>
                    </a:lnTo>
                    <a:lnTo>
                      <a:pt x="249" y="591"/>
                    </a:lnTo>
                    <a:lnTo>
                      <a:pt x="220" y="522"/>
                    </a:lnTo>
                    <a:lnTo>
                      <a:pt x="194" y="450"/>
                    </a:lnTo>
                    <a:lnTo>
                      <a:pt x="167" y="381"/>
                    </a:lnTo>
                    <a:lnTo>
                      <a:pt x="144" y="312"/>
                    </a:lnTo>
                    <a:lnTo>
                      <a:pt x="120" y="248"/>
                    </a:lnTo>
                    <a:lnTo>
                      <a:pt x="101" y="186"/>
                    </a:lnTo>
                    <a:lnTo>
                      <a:pt x="83" y="128"/>
                    </a:lnTo>
                    <a:lnTo>
                      <a:pt x="69" y="78"/>
                    </a:lnTo>
                    <a:lnTo>
                      <a:pt x="57" y="35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31" name="Freeform 30"/>
              <p:cNvSpPr/>
              <p:nvPr/>
            </p:nvSpPr>
            <p:spPr bwMode="auto">
              <a:xfrm>
                <a:off x="8310" y="4695"/>
                <a:ext cx="63" cy="70"/>
              </a:xfrm>
              <a:custGeom>
                <a:avLst/>
                <a:gdLst>
                  <a:gd name="T0" fmla="*/ 0 w 192"/>
                  <a:gd name="T1" fmla="*/ 0 h 208"/>
                  <a:gd name="T2" fmla="*/ 0 w 192"/>
                  <a:gd name="T3" fmla="*/ 0 h 208"/>
                  <a:gd name="T4" fmla="*/ 0 w 192"/>
                  <a:gd name="T5" fmla="*/ 0 h 208"/>
                  <a:gd name="T6" fmla="*/ 0 w 192"/>
                  <a:gd name="T7" fmla="*/ 0 h 208"/>
                  <a:gd name="T8" fmla="*/ 0 w 192"/>
                  <a:gd name="T9" fmla="*/ 0 h 208"/>
                  <a:gd name="T10" fmla="*/ 0 w 192"/>
                  <a:gd name="T11" fmla="*/ 0 h 208"/>
                  <a:gd name="T12" fmla="*/ 0 w 192"/>
                  <a:gd name="T13" fmla="*/ 0 h 208"/>
                  <a:gd name="T14" fmla="*/ 0 w 192"/>
                  <a:gd name="T15" fmla="*/ 0 h 208"/>
                  <a:gd name="T16" fmla="*/ 0 w 192"/>
                  <a:gd name="T17" fmla="*/ 0 h 208"/>
                  <a:gd name="T18" fmla="*/ 0 w 192"/>
                  <a:gd name="T19" fmla="*/ 0 h 208"/>
                  <a:gd name="T20" fmla="*/ 0 w 192"/>
                  <a:gd name="T21" fmla="*/ 0 h 208"/>
                  <a:gd name="T22" fmla="*/ 0 w 192"/>
                  <a:gd name="T23" fmla="*/ 0 h 208"/>
                  <a:gd name="T24" fmla="*/ 0 w 192"/>
                  <a:gd name="T25" fmla="*/ 0 h 208"/>
                  <a:gd name="T26" fmla="*/ 0 w 192"/>
                  <a:gd name="T27" fmla="*/ 0 h 208"/>
                  <a:gd name="T28" fmla="*/ 0 w 192"/>
                  <a:gd name="T29" fmla="*/ 0 h 208"/>
                  <a:gd name="T30" fmla="*/ 0 w 192"/>
                  <a:gd name="T31" fmla="*/ 0 h 208"/>
                  <a:gd name="T32" fmla="*/ 0 w 192"/>
                  <a:gd name="T33" fmla="*/ 0 h 208"/>
                  <a:gd name="T34" fmla="*/ 0 w 192"/>
                  <a:gd name="T35" fmla="*/ 0 h 208"/>
                  <a:gd name="T36" fmla="*/ 0 w 192"/>
                  <a:gd name="T37" fmla="*/ 0 h 208"/>
                  <a:gd name="T38" fmla="*/ 0 w 192"/>
                  <a:gd name="T39" fmla="*/ 0 h 208"/>
                  <a:gd name="T40" fmla="*/ 0 w 192"/>
                  <a:gd name="T41" fmla="*/ 0 h 208"/>
                  <a:gd name="T42" fmla="*/ 0 w 192"/>
                  <a:gd name="T43" fmla="*/ 0 h 208"/>
                  <a:gd name="T44" fmla="*/ 0 w 192"/>
                  <a:gd name="T45" fmla="*/ 0 h 208"/>
                  <a:gd name="T46" fmla="*/ 0 w 192"/>
                  <a:gd name="T47" fmla="*/ 0 h 208"/>
                  <a:gd name="T48" fmla="*/ 0 w 192"/>
                  <a:gd name="T49" fmla="*/ 0 h 208"/>
                  <a:gd name="T50" fmla="*/ 0 w 192"/>
                  <a:gd name="T51" fmla="*/ 0 h 208"/>
                  <a:gd name="T52" fmla="*/ 0 w 192"/>
                  <a:gd name="T53" fmla="*/ 0 h 208"/>
                  <a:gd name="T54" fmla="*/ 0 w 192"/>
                  <a:gd name="T55" fmla="*/ 0 h 208"/>
                  <a:gd name="T56" fmla="*/ 0 w 192"/>
                  <a:gd name="T57" fmla="*/ 0 h 2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92"/>
                  <a:gd name="T88" fmla="*/ 0 h 208"/>
                  <a:gd name="T89" fmla="*/ 192 w 192"/>
                  <a:gd name="T90" fmla="*/ 208 h 20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92" h="208">
                    <a:moveTo>
                      <a:pt x="26" y="11"/>
                    </a:moveTo>
                    <a:lnTo>
                      <a:pt x="13" y="24"/>
                    </a:lnTo>
                    <a:lnTo>
                      <a:pt x="4" y="43"/>
                    </a:lnTo>
                    <a:lnTo>
                      <a:pt x="0" y="67"/>
                    </a:lnTo>
                    <a:lnTo>
                      <a:pt x="0" y="93"/>
                    </a:lnTo>
                    <a:lnTo>
                      <a:pt x="3" y="120"/>
                    </a:lnTo>
                    <a:lnTo>
                      <a:pt x="10" y="148"/>
                    </a:lnTo>
                    <a:lnTo>
                      <a:pt x="20" y="171"/>
                    </a:lnTo>
                    <a:lnTo>
                      <a:pt x="35" y="189"/>
                    </a:lnTo>
                    <a:lnTo>
                      <a:pt x="51" y="201"/>
                    </a:lnTo>
                    <a:lnTo>
                      <a:pt x="70" y="206"/>
                    </a:lnTo>
                    <a:lnTo>
                      <a:pt x="91" y="208"/>
                    </a:lnTo>
                    <a:lnTo>
                      <a:pt x="111" y="204"/>
                    </a:lnTo>
                    <a:lnTo>
                      <a:pt x="130" y="196"/>
                    </a:lnTo>
                    <a:lnTo>
                      <a:pt x="148" y="186"/>
                    </a:lnTo>
                    <a:lnTo>
                      <a:pt x="163" y="176"/>
                    </a:lnTo>
                    <a:lnTo>
                      <a:pt x="174" y="163"/>
                    </a:lnTo>
                    <a:lnTo>
                      <a:pt x="189" y="130"/>
                    </a:lnTo>
                    <a:lnTo>
                      <a:pt x="192" y="89"/>
                    </a:lnTo>
                    <a:lnTo>
                      <a:pt x="185" y="50"/>
                    </a:lnTo>
                    <a:lnTo>
                      <a:pt x="166" y="27"/>
                    </a:lnTo>
                    <a:lnTo>
                      <a:pt x="152" y="21"/>
                    </a:lnTo>
                    <a:lnTo>
                      <a:pt x="138" y="14"/>
                    </a:lnTo>
                    <a:lnTo>
                      <a:pt x="122" y="8"/>
                    </a:lnTo>
                    <a:lnTo>
                      <a:pt x="104" y="2"/>
                    </a:lnTo>
                    <a:lnTo>
                      <a:pt x="85" y="0"/>
                    </a:lnTo>
                    <a:lnTo>
                      <a:pt x="66" y="0"/>
                    </a:lnTo>
                    <a:lnTo>
                      <a:pt x="47" y="2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32" name="Freeform 31"/>
              <p:cNvSpPr/>
              <p:nvPr/>
            </p:nvSpPr>
            <p:spPr bwMode="auto">
              <a:xfrm>
                <a:off x="8405" y="4895"/>
                <a:ext cx="83" cy="83"/>
              </a:xfrm>
              <a:custGeom>
                <a:avLst/>
                <a:gdLst>
                  <a:gd name="T0" fmla="*/ 0 w 247"/>
                  <a:gd name="T1" fmla="*/ 0 h 251"/>
                  <a:gd name="T2" fmla="*/ 0 w 247"/>
                  <a:gd name="T3" fmla="*/ 0 h 251"/>
                  <a:gd name="T4" fmla="*/ 0 w 247"/>
                  <a:gd name="T5" fmla="*/ 0 h 251"/>
                  <a:gd name="T6" fmla="*/ 0 w 247"/>
                  <a:gd name="T7" fmla="*/ 0 h 251"/>
                  <a:gd name="T8" fmla="*/ 0 w 247"/>
                  <a:gd name="T9" fmla="*/ 0 h 251"/>
                  <a:gd name="T10" fmla="*/ 0 w 247"/>
                  <a:gd name="T11" fmla="*/ 0 h 251"/>
                  <a:gd name="T12" fmla="*/ 0 w 247"/>
                  <a:gd name="T13" fmla="*/ 0 h 251"/>
                  <a:gd name="T14" fmla="*/ 0 w 247"/>
                  <a:gd name="T15" fmla="*/ 0 h 251"/>
                  <a:gd name="T16" fmla="*/ 0 w 247"/>
                  <a:gd name="T17" fmla="*/ 0 h 251"/>
                  <a:gd name="T18" fmla="*/ 0 w 247"/>
                  <a:gd name="T19" fmla="*/ 0 h 251"/>
                  <a:gd name="T20" fmla="*/ 0 w 247"/>
                  <a:gd name="T21" fmla="*/ 0 h 251"/>
                  <a:gd name="T22" fmla="*/ 0 w 247"/>
                  <a:gd name="T23" fmla="*/ 0 h 251"/>
                  <a:gd name="T24" fmla="*/ 0 w 247"/>
                  <a:gd name="T25" fmla="*/ 0 h 251"/>
                  <a:gd name="T26" fmla="*/ 0 w 247"/>
                  <a:gd name="T27" fmla="*/ 0 h 251"/>
                  <a:gd name="T28" fmla="*/ 0 w 247"/>
                  <a:gd name="T29" fmla="*/ 0 h 251"/>
                  <a:gd name="T30" fmla="*/ 0 w 247"/>
                  <a:gd name="T31" fmla="*/ 0 h 251"/>
                  <a:gd name="T32" fmla="*/ 0 w 247"/>
                  <a:gd name="T33" fmla="*/ 0 h 251"/>
                  <a:gd name="T34" fmla="*/ 0 w 247"/>
                  <a:gd name="T35" fmla="*/ 0 h 251"/>
                  <a:gd name="T36" fmla="*/ 0 w 247"/>
                  <a:gd name="T37" fmla="*/ 0 h 251"/>
                  <a:gd name="T38" fmla="*/ 0 w 247"/>
                  <a:gd name="T39" fmla="*/ 0 h 251"/>
                  <a:gd name="T40" fmla="*/ 0 w 247"/>
                  <a:gd name="T41" fmla="*/ 0 h 251"/>
                  <a:gd name="T42" fmla="*/ 0 w 247"/>
                  <a:gd name="T43" fmla="*/ 0 h 251"/>
                  <a:gd name="T44" fmla="*/ 0 w 247"/>
                  <a:gd name="T45" fmla="*/ 0 h 251"/>
                  <a:gd name="T46" fmla="*/ 0 w 247"/>
                  <a:gd name="T47" fmla="*/ 0 h 251"/>
                  <a:gd name="T48" fmla="*/ 0 w 247"/>
                  <a:gd name="T49" fmla="*/ 0 h 251"/>
                  <a:gd name="T50" fmla="*/ 0 w 247"/>
                  <a:gd name="T51" fmla="*/ 0 h 251"/>
                  <a:gd name="T52" fmla="*/ 0 w 247"/>
                  <a:gd name="T53" fmla="*/ 0 h 251"/>
                  <a:gd name="T54" fmla="*/ 0 w 247"/>
                  <a:gd name="T55" fmla="*/ 0 h 251"/>
                  <a:gd name="T56" fmla="*/ 0 w 247"/>
                  <a:gd name="T57" fmla="*/ 0 h 251"/>
                  <a:gd name="T58" fmla="*/ 0 w 247"/>
                  <a:gd name="T59" fmla="*/ 0 h 251"/>
                  <a:gd name="T60" fmla="*/ 0 w 247"/>
                  <a:gd name="T61" fmla="*/ 0 h 251"/>
                  <a:gd name="T62" fmla="*/ 0 w 247"/>
                  <a:gd name="T63" fmla="*/ 0 h 251"/>
                  <a:gd name="T64" fmla="*/ 0 w 247"/>
                  <a:gd name="T65" fmla="*/ 0 h 251"/>
                  <a:gd name="T66" fmla="*/ 0 w 247"/>
                  <a:gd name="T67" fmla="*/ 0 h 251"/>
                  <a:gd name="T68" fmla="*/ 0 w 247"/>
                  <a:gd name="T69" fmla="*/ 0 h 251"/>
                  <a:gd name="T70" fmla="*/ 0 w 247"/>
                  <a:gd name="T71" fmla="*/ 0 h 251"/>
                  <a:gd name="T72" fmla="*/ 0 w 247"/>
                  <a:gd name="T73" fmla="*/ 0 h 251"/>
                  <a:gd name="T74" fmla="*/ 0 w 247"/>
                  <a:gd name="T75" fmla="*/ 0 h 251"/>
                  <a:gd name="T76" fmla="*/ 0 w 247"/>
                  <a:gd name="T77" fmla="*/ 0 h 251"/>
                  <a:gd name="T78" fmla="*/ 0 w 247"/>
                  <a:gd name="T79" fmla="*/ 0 h 251"/>
                  <a:gd name="T80" fmla="*/ 0 w 247"/>
                  <a:gd name="T81" fmla="*/ 0 h 2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47"/>
                  <a:gd name="T124" fmla="*/ 0 h 251"/>
                  <a:gd name="T125" fmla="*/ 247 w 247"/>
                  <a:gd name="T126" fmla="*/ 251 h 25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47" h="251">
                    <a:moveTo>
                      <a:pt x="33" y="29"/>
                    </a:moveTo>
                    <a:lnTo>
                      <a:pt x="21" y="44"/>
                    </a:lnTo>
                    <a:lnTo>
                      <a:pt x="12" y="60"/>
                    </a:lnTo>
                    <a:lnTo>
                      <a:pt x="5" y="79"/>
                    </a:lnTo>
                    <a:lnTo>
                      <a:pt x="0" y="97"/>
                    </a:lnTo>
                    <a:lnTo>
                      <a:pt x="0" y="116"/>
                    </a:lnTo>
                    <a:lnTo>
                      <a:pt x="5" y="135"/>
                    </a:lnTo>
                    <a:lnTo>
                      <a:pt x="12" y="152"/>
                    </a:lnTo>
                    <a:lnTo>
                      <a:pt x="25" y="169"/>
                    </a:lnTo>
                    <a:lnTo>
                      <a:pt x="42" y="187"/>
                    </a:lnTo>
                    <a:lnTo>
                      <a:pt x="58" y="202"/>
                    </a:lnTo>
                    <a:lnTo>
                      <a:pt x="77" y="220"/>
                    </a:lnTo>
                    <a:lnTo>
                      <a:pt x="96" y="233"/>
                    </a:lnTo>
                    <a:lnTo>
                      <a:pt x="114" y="244"/>
                    </a:lnTo>
                    <a:lnTo>
                      <a:pt x="133" y="251"/>
                    </a:lnTo>
                    <a:lnTo>
                      <a:pt x="149" y="251"/>
                    </a:lnTo>
                    <a:lnTo>
                      <a:pt x="165" y="246"/>
                    </a:lnTo>
                    <a:lnTo>
                      <a:pt x="180" y="237"/>
                    </a:lnTo>
                    <a:lnTo>
                      <a:pt x="196" y="228"/>
                    </a:lnTo>
                    <a:lnTo>
                      <a:pt x="209" y="220"/>
                    </a:lnTo>
                    <a:lnTo>
                      <a:pt x="222" y="212"/>
                    </a:lnTo>
                    <a:lnTo>
                      <a:pt x="232" y="202"/>
                    </a:lnTo>
                    <a:lnTo>
                      <a:pt x="240" y="191"/>
                    </a:lnTo>
                    <a:lnTo>
                      <a:pt x="246" y="178"/>
                    </a:lnTo>
                    <a:lnTo>
                      <a:pt x="247" y="162"/>
                    </a:lnTo>
                    <a:lnTo>
                      <a:pt x="244" y="142"/>
                    </a:lnTo>
                    <a:lnTo>
                      <a:pt x="238" y="120"/>
                    </a:lnTo>
                    <a:lnTo>
                      <a:pt x="228" y="96"/>
                    </a:lnTo>
                    <a:lnTo>
                      <a:pt x="215" y="72"/>
                    </a:lnTo>
                    <a:lnTo>
                      <a:pt x="200" y="50"/>
                    </a:lnTo>
                    <a:lnTo>
                      <a:pt x="184" y="30"/>
                    </a:lnTo>
                    <a:lnTo>
                      <a:pt x="165" y="16"/>
                    </a:lnTo>
                    <a:lnTo>
                      <a:pt x="147" y="7"/>
                    </a:lnTo>
                    <a:lnTo>
                      <a:pt x="130" y="3"/>
                    </a:lnTo>
                    <a:lnTo>
                      <a:pt x="112" y="0"/>
                    </a:lnTo>
                    <a:lnTo>
                      <a:pt x="94" y="1"/>
                    </a:lnTo>
                    <a:lnTo>
                      <a:pt x="80" y="3"/>
                    </a:lnTo>
                    <a:lnTo>
                      <a:pt x="65" y="7"/>
                    </a:lnTo>
                    <a:lnTo>
                      <a:pt x="52" y="13"/>
                    </a:lnTo>
                    <a:lnTo>
                      <a:pt x="42" y="20"/>
                    </a:lnTo>
                    <a:lnTo>
                      <a:pt x="33" y="29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33" name="Freeform 32"/>
              <p:cNvSpPr/>
              <p:nvPr/>
            </p:nvSpPr>
            <p:spPr bwMode="auto">
              <a:xfrm>
                <a:off x="8313" y="4685"/>
                <a:ext cx="75" cy="80"/>
              </a:xfrm>
              <a:custGeom>
                <a:avLst/>
                <a:gdLst>
                  <a:gd name="T0" fmla="*/ 0 w 226"/>
                  <a:gd name="T1" fmla="*/ 0 h 240"/>
                  <a:gd name="T2" fmla="*/ 0 w 226"/>
                  <a:gd name="T3" fmla="*/ 0 h 240"/>
                  <a:gd name="T4" fmla="*/ 0 w 226"/>
                  <a:gd name="T5" fmla="*/ 0 h 240"/>
                  <a:gd name="T6" fmla="*/ 0 w 226"/>
                  <a:gd name="T7" fmla="*/ 0 h 240"/>
                  <a:gd name="T8" fmla="*/ 0 w 226"/>
                  <a:gd name="T9" fmla="*/ 0 h 240"/>
                  <a:gd name="T10" fmla="*/ 0 w 226"/>
                  <a:gd name="T11" fmla="*/ 0 h 240"/>
                  <a:gd name="T12" fmla="*/ 0 w 226"/>
                  <a:gd name="T13" fmla="*/ 0 h 240"/>
                  <a:gd name="T14" fmla="*/ 0 w 226"/>
                  <a:gd name="T15" fmla="*/ 0 h 240"/>
                  <a:gd name="T16" fmla="*/ 0 w 226"/>
                  <a:gd name="T17" fmla="*/ 0 h 240"/>
                  <a:gd name="T18" fmla="*/ 0 w 226"/>
                  <a:gd name="T19" fmla="*/ 0 h 240"/>
                  <a:gd name="T20" fmla="*/ 0 w 226"/>
                  <a:gd name="T21" fmla="*/ 0 h 240"/>
                  <a:gd name="T22" fmla="*/ 0 w 226"/>
                  <a:gd name="T23" fmla="*/ 0 h 240"/>
                  <a:gd name="T24" fmla="*/ 0 w 226"/>
                  <a:gd name="T25" fmla="*/ 0 h 240"/>
                  <a:gd name="T26" fmla="*/ 0 w 226"/>
                  <a:gd name="T27" fmla="*/ 0 h 240"/>
                  <a:gd name="T28" fmla="*/ 0 w 226"/>
                  <a:gd name="T29" fmla="*/ 0 h 240"/>
                  <a:gd name="T30" fmla="*/ 0 w 226"/>
                  <a:gd name="T31" fmla="*/ 0 h 240"/>
                  <a:gd name="T32" fmla="*/ 0 w 226"/>
                  <a:gd name="T33" fmla="*/ 0 h 240"/>
                  <a:gd name="T34" fmla="*/ 0 w 226"/>
                  <a:gd name="T35" fmla="*/ 0 h 240"/>
                  <a:gd name="T36" fmla="*/ 0 w 226"/>
                  <a:gd name="T37" fmla="*/ 0 h 240"/>
                  <a:gd name="T38" fmla="*/ 0 w 226"/>
                  <a:gd name="T39" fmla="*/ 0 h 240"/>
                  <a:gd name="T40" fmla="*/ 0 w 226"/>
                  <a:gd name="T41" fmla="*/ 0 h 240"/>
                  <a:gd name="T42" fmla="*/ 0 w 226"/>
                  <a:gd name="T43" fmla="*/ 0 h 240"/>
                  <a:gd name="T44" fmla="*/ 0 w 226"/>
                  <a:gd name="T45" fmla="*/ 0 h 240"/>
                  <a:gd name="T46" fmla="*/ 0 w 226"/>
                  <a:gd name="T47" fmla="*/ 0 h 240"/>
                  <a:gd name="T48" fmla="*/ 0 w 226"/>
                  <a:gd name="T49" fmla="*/ 0 h 240"/>
                  <a:gd name="T50" fmla="*/ 0 w 226"/>
                  <a:gd name="T51" fmla="*/ 0 h 240"/>
                  <a:gd name="T52" fmla="*/ 0 w 226"/>
                  <a:gd name="T53" fmla="*/ 0 h 240"/>
                  <a:gd name="T54" fmla="*/ 0 w 226"/>
                  <a:gd name="T55" fmla="*/ 0 h 240"/>
                  <a:gd name="T56" fmla="*/ 0 w 226"/>
                  <a:gd name="T57" fmla="*/ 0 h 240"/>
                  <a:gd name="T58" fmla="*/ 0 w 226"/>
                  <a:gd name="T59" fmla="*/ 0 h 240"/>
                  <a:gd name="T60" fmla="*/ 0 w 226"/>
                  <a:gd name="T61" fmla="*/ 0 h 240"/>
                  <a:gd name="T62" fmla="*/ 0 w 226"/>
                  <a:gd name="T63" fmla="*/ 0 h 240"/>
                  <a:gd name="T64" fmla="*/ 0 w 226"/>
                  <a:gd name="T65" fmla="*/ 0 h 240"/>
                  <a:gd name="T66" fmla="*/ 0 w 226"/>
                  <a:gd name="T67" fmla="*/ 0 h 240"/>
                  <a:gd name="T68" fmla="*/ 0 w 226"/>
                  <a:gd name="T69" fmla="*/ 0 h 240"/>
                  <a:gd name="T70" fmla="*/ 0 w 226"/>
                  <a:gd name="T71" fmla="*/ 0 h 2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26"/>
                  <a:gd name="T109" fmla="*/ 0 h 240"/>
                  <a:gd name="T110" fmla="*/ 226 w 226"/>
                  <a:gd name="T111" fmla="*/ 240 h 2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26" h="240">
                    <a:moveTo>
                      <a:pt x="125" y="6"/>
                    </a:moveTo>
                    <a:lnTo>
                      <a:pt x="115" y="3"/>
                    </a:lnTo>
                    <a:lnTo>
                      <a:pt x="104" y="0"/>
                    </a:lnTo>
                    <a:lnTo>
                      <a:pt x="93" y="0"/>
                    </a:lnTo>
                    <a:lnTo>
                      <a:pt x="79" y="0"/>
                    </a:lnTo>
                    <a:lnTo>
                      <a:pt x="66" y="2"/>
                    </a:lnTo>
                    <a:lnTo>
                      <a:pt x="54" y="6"/>
                    </a:lnTo>
                    <a:lnTo>
                      <a:pt x="43" y="12"/>
                    </a:lnTo>
                    <a:lnTo>
                      <a:pt x="32" y="19"/>
                    </a:lnTo>
                    <a:lnTo>
                      <a:pt x="16" y="37"/>
                    </a:lnTo>
                    <a:lnTo>
                      <a:pt x="6" y="58"/>
                    </a:lnTo>
                    <a:lnTo>
                      <a:pt x="0" y="79"/>
                    </a:lnTo>
                    <a:lnTo>
                      <a:pt x="0" y="101"/>
                    </a:lnTo>
                    <a:lnTo>
                      <a:pt x="2" y="124"/>
                    </a:lnTo>
                    <a:lnTo>
                      <a:pt x="7" y="145"/>
                    </a:lnTo>
                    <a:lnTo>
                      <a:pt x="15" y="168"/>
                    </a:lnTo>
                    <a:lnTo>
                      <a:pt x="24" y="188"/>
                    </a:lnTo>
                    <a:lnTo>
                      <a:pt x="32" y="201"/>
                    </a:lnTo>
                    <a:lnTo>
                      <a:pt x="43" y="213"/>
                    </a:lnTo>
                    <a:lnTo>
                      <a:pt x="56" y="223"/>
                    </a:lnTo>
                    <a:lnTo>
                      <a:pt x="69" y="231"/>
                    </a:lnTo>
                    <a:lnTo>
                      <a:pt x="84" y="237"/>
                    </a:lnTo>
                    <a:lnTo>
                      <a:pt x="98" y="240"/>
                    </a:lnTo>
                    <a:lnTo>
                      <a:pt x="113" y="240"/>
                    </a:lnTo>
                    <a:lnTo>
                      <a:pt x="129" y="237"/>
                    </a:lnTo>
                    <a:lnTo>
                      <a:pt x="151" y="229"/>
                    </a:lnTo>
                    <a:lnTo>
                      <a:pt x="172" y="219"/>
                    </a:lnTo>
                    <a:lnTo>
                      <a:pt x="189" y="204"/>
                    </a:lnTo>
                    <a:lnTo>
                      <a:pt x="206" y="188"/>
                    </a:lnTo>
                    <a:lnTo>
                      <a:pt x="216" y="171"/>
                    </a:lnTo>
                    <a:lnTo>
                      <a:pt x="223" y="152"/>
                    </a:lnTo>
                    <a:lnTo>
                      <a:pt x="226" y="131"/>
                    </a:lnTo>
                    <a:lnTo>
                      <a:pt x="223" y="109"/>
                    </a:lnTo>
                    <a:lnTo>
                      <a:pt x="222" y="104"/>
                    </a:lnTo>
                    <a:lnTo>
                      <a:pt x="219" y="98"/>
                    </a:lnTo>
                    <a:lnTo>
                      <a:pt x="213" y="95"/>
                    </a:lnTo>
                    <a:lnTo>
                      <a:pt x="207" y="95"/>
                    </a:lnTo>
                    <a:lnTo>
                      <a:pt x="201" y="96"/>
                    </a:lnTo>
                    <a:lnTo>
                      <a:pt x="197" y="99"/>
                    </a:lnTo>
                    <a:lnTo>
                      <a:pt x="194" y="105"/>
                    </a:lnTo>
                    <a:lnTo>
                      <a:pt x="192" y="111"/>
                    </a:lnTo>
                    <a:lnTo>
                      <a:pt x="191" y="127"/>
                    </a:lnTo>
                    <a:lnTo>
                      <a:pt x="188" y="142"/>
                    </a:lnTo>
                    <a:lnTo>
                      <a:pt x="182" y="158"/>
                    </a:lnTo>
                    <a:lnTo>
                      <a:pt x="173" y="171"/>
                    </a:lnTo>
                    <a:lnTo>
                      <a:pt x="162" y="183"/>
                    </a:lnTo>
                    <a:lnTo>
                      <a:pt x="147" y="191"/>
                    </a:lnTo>
                    <a:lnTo>
                      <a:pt x="131" y="197"/>
                    </a:lnTo>
                    <a:lnTo>
                      <a:pt x="110" y="200"/>
                    </a:lnTo>
                    <a:lnTo>
                      <a:pt x="90" y="197"/>
                    </a:lnTo>
                    <a:lnTo>
                      <a:pt x="74" y="190"/>
                    </a:lnTo>
                    <a:lnTo>
                      <a:pt x="60" y="177"/>
                    </a:lnTo>
                    <a:lnTo>
                      <a:pt x="51" y="161"/>
                    </a:lnTo>
                    <a:lnTo>
                      <a:pt x="44" y="144"/>
                    </a:lnTo>
                    <a:lnTo>
                      <a:pt x="38" y="124"/>
                    </a:lnTo>
                    <a:lnTo>
                      <a:pt x="34" y="105"/>
                    </a:lnTo>
                    <a:lnTo>
                      <a:pt x="32" y="86"/>
                    </a:lnTo>
                    <a:lnTo>
                      <a:pt x="32" y="76"/>
                    </a:lnTo>
                    <a:lnTo>
                      <a:pt x="35" y="66"/>
                    </a:lnTo>
                    <a:lnTo>
                      <a:pt x="41" y="56"/>
                    </a:lnTo>
                    <a:lnTo>
                      <a:pt x="47" y="46"/>
                    </a:lnTo>
                    <a:lnTo>
                      <a:pt x="54" y="39"/>
                    </a:lnTo>
                    <a:lnTo>
                      <a:pt x="63" y="32"/>
                    </a:lnTo>
                    <a:lnTo>
                      <a:pt x="74" y="26"/>
                    </a:lnTo>
                    <a:lnTo>
                      <a:pt x="84" y="25"/>
                    </a:lnTo>
                    <a:lnTo>
                      <a:pt x="87" y="25"/>
                    </a:lnTo>
                    <a:lnTo>
                      <a:pt x="94" y="23"/>
                    </a:lnTo>
                    <a:lnTo>
                      <a:pt x="106" y="25"/>
                    </a:lnTo>
                    <a:lnTo>
                      <a:pt x="119" y="26"/>
                    </a:lnTo>
                    <a:lnTo>
                      <a:pt x="126" y="25"/>
                    </a:lnTo>
                    <a:lnTo>
                      <a:pt x="131" y="19"/>
                    </a:lnTo>
                    <a:lnTo>
                      <a:pt x="129" y="12"/>
                    </a:lnTo>
                    <a:lnTo>
                      <a:pt x="1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34" name="Freeform 33"/>
              <p:cNvSpPr/>
              <p:nvPr/>
            </p:nvSpPr>
            <p:spPr bwMode="auto">
              <a:xfrm>
                <a:off x="8410" y="4893"/>
                <a:ext cx="95" cy="90"/>
              </a:xfrm>
              <a:custGeom>
                <a:avLst/>
                <a:gdLst>
                  <a:gd name="T0" fmla="*/ 0 w 279"/>
                  <a:gd name="T1" fmla="*/ 0 h 270"/>
                  <a:gd name="T2" fmla="*/ 0 w 279"/>
                  <a:gd name="T3" fmla="*/ 0 h 270"/>
                  <a:gd name="T4" fmla="*/ 0 w 279"/>
                  <a:gd name="T5" fmla="*/ 0 h 270"/>
                  <a:gd name="T6" fmla="*/ 0 w 279"/>
                  <a:gd name="T7" fmla="*/ 0 h 270"/>
                  <a:gd name="T8" fmla="*/ 0 w 279"/>
                  <a:gd name="T9" fmla="*/ 0 h 270"/>
                  <a:gd name="T10" fmla="*/ 0 w 279"/>
                  <a:gd name="T11" fmla="*/ 0 h 270"/>
                  <a:gd name="T12" fmla="*/ 0 w 279"/>
                  <a:gd name="T13" fmla="*/ 0 h 270"/>
                  <a:gd name="T14" fmla="*/ 0 w 279"/>
                  <a:gd name="T15" fmla="*/ 0 h 270"/>
                  <a:gd name="T16" fmla="*/ 0 w 279"/>
                  <a:gd name="T17" fmla="*/ 0 h 270"/>
                  <a:gd name="T18" fmla="*/ 0 w 279"/>
                  <a:gd name="T19" fmla="*/ 0 h 270"/>
                  <a:gd name="T20" fmla="*/ 0 w 279"/>
                  <a:gd name="T21" fmla="*/ 0 h 270"/>
                  <a:gd name="T22" fmla="*/ 0 w 279"/>
                  <a:gd name="T23" fmla="*/ 0 h 270"/>
                  <a:gd name="T24" fmla="*/ 0 w 279"/>
                  <a:gd name="T25" fmla="*/ 0 h 270"/>
                  <a:gd name="T26" fmla="*/ 0 w 279"/>
                  <a:gd name="T27" fmla="*/ 0 h 270"/>
                  <a:gd name="T28" fmla="*/ 0 w 279"/>
                  <a:gd name="T29" fmla="*/ 0 h 270"/>
                  <a:gd name="T30" fmla="*/ 0 w 279"/>
                  <a:gd name="T31" fmla="*/ 0 h 270"/>
                  <a:gd name="T32" fmla="*/ 0 w 279"/>
                  <a:gd name="T33" fmla="*/ 0 h 270"/>
                  <a:gd name="T34" fmla="*/ 0 w 279"/>
                  <a:gd name="T35" fmla="*/ 0 h 270"/>
                  <a:gd name="T36" fmla="*/ 0 w 279"/>
                  <a:gd name="T37" fmla="*/ 0 h 270"/>
                  <a:gd name="T38" fmla="*/ 0 w 279"/>
                  <a:gd name="T39" fmla="*/ 0 h 270"/>
                  <a:gd name="T40" fmla="*/ 0 w 279"/>
                  <a:gd name="T41" fmla="*/ 0 h 270"/>
                  <a:gd name="T42" fmla="*/ 0 w 279"/>
                  <a:gd name="T43" fmla="*/ 0 h 270"/>
                  <a:gd name="T44" fmla="*/ 0 w 279"/>
                  <a:gd name="T45" fmla="*/ 0 h 270"/>
                  <a:gd name="T46" fmla="*/ 0 w 279"/>
                  <a:gd name="T47" fmla="*/ 0 h 270"/>
                  <a:gd name="T48" fmla="*/ 0 w 279"/>
                  <a:gd name="T49" fmla="*/ 0 h 270"/>
                  <a:gd name="T50" fmla="*/ 0 w 279"/>
                  <a:gd name="T51" fmla="*/ 0 h 270"/>
                  <a:gd name="T52" fmla="*/ 0 w 279"/>
                  <a:gd name="T53" fmla="*/ 0 h 270"/>
                  <a:gd name="T54" fmla="*/ 0 w 279"/>
                  <a:gd name="T55" fmla="*/ 0 h 270"/>
                  <a:gd name="T56" fmla="*/ 0 w 279"/>
                  <a:gd name="T57" fmla="*/ 0 h 270"/>
                  <a:gd name="T58" fmla="*/ 0 w 279"/>
                  <a:gd name="T59" fmla="*/ 0 h 270"/>
                  <a:gd name="T60" fmla="*/ 0 w 279"/>
                  <a:gd name="T61" fmla="*/ 0 h 270"/>
                  <a:gd name="T62" fmla="*/ 0 w 279"/>
                  <a:gd name="T63" fmla="*/ 0 h 270"/>
                  <a:gd name="T64" fmla="*/ 0 w 279"/>
                  <a:gd name="T65" fmla="*/ 0 h 270"/>
                  <a:gd name="T66" fmla="*/ 0 w 279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9"/>
                  <a:gd name="T103" fmla="*/ 0 h 270"/>
                  <a:gd name="T104" fmla="*/ 279 w 279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9" h="270">
                    <a:moveTo>
                      <a:pt x="75" y="3"/>
                    </a:moveTo>
                    <a:lnTo>
                      <a:pt x="60" y="8"/>
                    </a:lnTo>
                    <a:lnTo>
                      <a:pt x="47" y="17"/>
                    </a:lnTo>
                    <a:lnTo>
                      <a:pt x="34" y="27"/>
                    </a:lnTo>
                    <a:lnTo>
                      <a:pt x="24" y="39"/>
                    </a:lnTo>
                    <a:lnTo>
                      <a:pt x="15" y="50"/>
                    </a:lnTo>
                    <a:lnTo>
                      <a:pt x="7" y="64"/>
                    </a:lnTo>
                    <a:lnTo>
                      <a:pt x="3" y="80"/>
                    </a:lnTo>
                    <a:lnTo>
                      <a:pt x="0" y="96"/>
                    </a:lnTo>
                    <a:lnTo>
                      <a:pt x="0" y="112"/>
                    </a:lnTo>
                    <a:lnTo>
                      <a:pt x="2" y="129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5"/>
                    </a:lnTo>
                    <a:lnTo>
                      <a:pt x="27" y="189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1"/>
                    </a:lnTo>
                    <a:lnTo>
                      <a:pt x="82" y="244"/>
                    </a:lnTo>
                    <a:lnTo>
                      <a:pt x="101" y="257"/>
                    </a:lnTo>
                    <a:lnTo>
                      <a:pt x="122" y="266"/>
                    </a:lnTo>
                    <a:lnTo>
                      <a:pt x="142" y="270"/>
                    </a:lnTo>
                    <a:lnTo>
                      <a:pt x="165" y="270"/>
                    </a:lnTo>
                    <a:lnTo>
                      <a:pt x="185" y="263"/>
                    </a:lnTo>
                    <a:lnTo>
                      <a:pt x="206" y="250"/>
                    </a:lnTo>
                    <a:lnTo>
                      <a:pt x="219" y="240"/>
                    </a:lnTo>
                    <a:lnTo>
                      <a:pt x="232" y="228"/>
                    </a:lnTo>
                    <a:lnTo>
                      <a:pt x="244" y="215"/>
                    </a:lnTo>
                    <a:lnTo>
                      <a:pt x="254" y="202"/>
                    </a:lnTo>
                    <a:lnTo>
                      <a:pt x="263" y="188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79" y="133"/>
                    </a:lnTo>
                    <a:lnTo>
                      <a:pt x="278" y="126"/>
                    </a:lnTo>
                    <a:lnTo>
                      <a:pt x="273" y="120"/>
                    </a:lnTo>
                    <a:lnTo>
                      <a:pt x="266" y="116"/>
                    </a:lnTo>
                    <a:lnTo>
                      <a:pt x="258" y="116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1" y="129"/>
                    </a:lnTo>
                    <a:lnTo>
                      <a:pt x="241" y="132"/>
                    </a:lnTo>
                    <a:lnTo>
                      <a:pt x="238" y="139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0" y="176"/>
                    </a:lnTo>
                    <a:lnTo>
                      <a:pt x="210" y="191"/>
                    </a:lnTo>
                    <a:lnTo>
                      <a:pt x="198" y="201"/>
                    </a:lnTo>
                    <a:lnTo>
                      <a:pt x="182" y="210"/>
                    </a:lnTo>
                    <a:lnTo>
                      <a:pt x="154" y="211"/>
                    </a:lnTo>
                    <a:lnTo>
                      <a:pt x="126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2"/>
                    </a:lnTo>
                    <a:lnTo>
                      <a:pt x="46" y="139"/>
                    </a:lnTo>
                    <a:lnTo>
                      <a:pt x="40" y="113"/>
                    </a:lnTo>
                    <a:lnTo>
                      <a:pt x="40" y="86"/>
                    </a:lnTo>
                    <a:lnTo>
                      <a:pt x="44" y="73"/>
                    </a:lnTo>
                    <a:lnTo>
                      <a:pt x="50" y="62"/>
                    </a:lnTo>
                    <a:lnTo>
                      <a:pt x="60" y="50"/>
                    </a:lnTo>
                    <a:lnTo>
                      <a:pt x="71" y="39"/>
                    </a:lnTo>
                    <a:lnTo>
                      <a:pt x="81" y="30"/>
                    </a:lnTo>
                    <a:lnTo>
                      <a:pt x="93" y="21"/>
                    </a:lnTo>
                    <a:lnTo>
                      <a:pt x="103" y="16"/>
                    </a:lnTo>
                    <a:lnTo>
                      <a:pt x="112" y="11"/>
                    </a:lnTo>
                    <a:lnTo>
                      <a:pt x="109" y="4"/>
                    </a:lnTo>
                    <a:lnTo>
                      <a:pt x="100" y="0"/>
                    </a:lnTo>
                    <a:lnTo>
                      <a:pt x="88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35" name="Freeform 34"/>
              <p:cNvSpPr/>
              <p:nvPr/>
            </p:nvSpPr>
            <p:spPr bwMode="auto">
              <a:xfrm>
                <a:off x="8345" y="4785"/>
                <a:ext cx="25" cy="25"/>
              </a:xfrm>
              <a:custGeom>
                <a:avLst/>
                <a:gdLst>
                  <a:gd name="T0" fmla="*/ 0 w 72"/>
                  <a:gd name="T1" fmla="*/ 0 h 75"/>
                  <a:gd name="T2" fmla="*/ 0 w 72"/>
                  <a:gd name="T3" fmla="*/ 0 h 75"/>
                  <a:gd name="T4" fmla="*/ 0 w 72"/>
                  <a:gd name="T5" fmla="*/ 0 h 75"/>
                  <a:gd name="T6" fmla="*/ 0 w 72"/>
                  <a:gd name="T7" fmla="*/ 0 h 75"/>
                  <a:gd name="T8" fmla="*/ 0 w 72"/>
                  <a:gd name="T9" fmla="*/ 0 h 75"/>
                  <a:gd name="T10" fmla="*/ 0 w 72"/>
                  <a:gd name="T11" fmla="*/ 0 h 75"/>
                  <a:gd name="T12" fmla="*/ 0 w 72"/>
                  <a:gd name="T13" fmla="*/ 0 h 75"/>
                  <a:gd name="T14" fmla="*/ 0 w 72"/>
                  <a:gd name="T15" fmla="*/ 0 h 75"/>
                  <a:gd name="T16" fmla="*/ 0 w 72"/>
                  <a:gd name="T17" fmla="*/ 0 h 75"/>
                  <a:gd name="T18" fmla="*/ 0 w 72"/>
                  <a:gd name="T19" fmla="*/ 0 h 75"/>
                  <a:gd name="T20" fmla="*/ 0 w 72"/>
                  <a:gd name="T21" fmla="*/ 0 h 75"/>
                  <a:gd name="T22" fmla="*/ 0 w 72"/>
                  <a:gd name="T23" fmla="*/ 0 h 75"/>
                  <a:gd name="T24" fmla="*/ 0 w 72"/>
                  <a:gd name="T25" fmla="*/ 0 h 75"/>
                  <a:gd name="T26" fmla="*/ 0 w 72"/>
                  <a:gd name="T27" fmla="*/ 0 h 75"/>
                  <a:gd name="T28" fmla="*/ 0 w 72"/>
                  <a:gd name="T29" fmla="*/ 0 h 75"/>
                  <a:gd name="T30" fmla="*/ 0 w 72"/>
                  <a:gd name="T31" fmla="*/ 0 h 75"/>
                  <a:gd name="T32" fmla="*/ 0 w 72"/>
                  <a:gd name="T33" fmla="*/ 0 h 75"/>
                  <a:gd name="T34" fmla="*/ 0 w 72"/>
                  <a:gd name="T35" fmla="*/ 0 h 75"/>
                  <a:gd name="T36" fmla="*/ 0 w 72"/>
                  <a:gd name="T37" fmla="*/ 0 h 75"/>
                  <a:gd name="T38" fmla="*/ 0 w 72"/>
                  <a:gd name="T39" fmla="*/ 0 h 75"/>
                  <a:gd name="T40" fmla="*/ 0 w 72"/>
                  <a:gd name="T41" fmla="*/ 0 h 75"/>
                  <a:gd name="T42" fmla="*/ 0 w 72"/>
                  <a:gd name="T43" fmla="*/ 0 h 75"/>
                  <a:gd name="T44" fmla="*/ 0 w 72"/>
                  <a:gd name="T45" fmla="*/ 0 h 75"/>
                  <a:gd name="T46" fmla="*/ 0 w 72"/>
                  <a:gd name="T47" fmla="*/ 0 h 75"/>
                  <a:gd name="T48" fmla="*/ 0 w 72"/>
                  <a:gd name="T49" fmla="*/ 0 h 75"/>
                  <a:gd name="T50" fmla="*/ 0 w 72"/>
                  <a:gd name="T51" fmla="*/ 0 h 75"/>
                  <a:gd name="T52" fmla="*/ 0 w 72"/>
                  <a:gd name="T53" fmla="*/ 0 h 75"/>
                  <a:gd name="T54" fmla="*/ 0 w 72"/>
                  <a:gd name="T55" fmla="*/ 0 h 75"/>
                  <a:gd name="T56" fmla="*/ 0 w 72"/>
                  <a:gd name="T57" fmla="*/ 0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2"/>
                  <a:gd name="T88" fmla="*/ 0 h 75"/>
                  <a:gd name="T89" fmla="*/ 72 w 72"/>
                  <a:gd name="T90" fmla="*/ 75 h 7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2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7" y="71"/>
                    </a:lnTo>
                    <a:lnTo>
                      <a:pt x="56" y="66"/>
                    </a:lnTo>
                    <a:lnTo>
                      <a:pt x="64" y="60"/>
                    </a:lnTo>
                    <a:lnTo>
                      <a:pt x="69" y="56"/>
                    </a:lnTo>
                    <a:lnTo>
                      <a:pt x="72" y="52"/>
                    </a:lnTo>
                    <a:lnTo>
                      <a:pt x="72" y="49"/>
                    </a:lnTo>
                    <a:lnTo>
                      <a:pt x="70" y="45"/>
                    </a:lnTo>
                    <a:lnTo>
                      <a:pt x="67" y="40"/>
                    </a:lnTo>
                    <a:lnTo>
                      <a:pt x="63" y="39"/>
                    </a:lnTo>
                    <a:lnTo>
                      <a:pt x="59" y="38"/>
                    </a:lnTo>
                    <a:lnTo>
                      <a:pt x="54" y="39"/>
                    </a:lnTo>
                    <a:lnTo>
                      <a:pt x="48" y="42"/>
                    </a:lnTo>
                    <a:lnTo>
                      <a:pt x="39" y="46"/>
                    </a:lnTo>
                    <a:lnTo>
                      <a:pt x="32" y="50"/>
                    </a:lnTo>
                    <a:lnTo>
                      <a:pt x="29" y="52"/>
                    </a:lnTo>
                    <a:lnTo>
                      <a:pt x="26" y="43"/>
                    </a:lnTo>
                    <a:lnTo>
                      <a:pt x="20" y="25"/>
                    </a:lnTo>
                    <a:lnTo>
                      <a:pt x="12" y="7"/>
                    </a:lnTo>
                    <a:lnTo>
                      <a:pt x="1" y="0"/>
                    </a:lnTo>
                    <a:lnTo>
                      <a:pt x="0" y="17"/>
                    </a:lnTo>
                    <a:lnTo>
                      <a:pt x="3" y="39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36" name="Freeform 35"/>
              <p:cNvSpPr/>
              <p:nvPr/>
            </p:nvSpPr>
            <p:spPr bwMode="auto">
              <a:xfrm>
                <a:off x="8370" y="4780"/>
                <a:ext cx="23" cy="20"/>
              </a:xfrm>
              <a:custGeom>
                <a:avLst/>
                <a:gdLst>
                  <a:gd name="T0" fmla="*/ 0 w 70"/>
                  <a:gd name="T1" fmla="*/ 0 h 59"/>
                  <a:gd name="T2" fmla="*/ 0 w 70"/>
                  <a:gd name="T3" fmla="*/ 0 h 59"/>
                  <a:gd name="T4" fmla="*/ 0 w 70"/>
                  <a:gd name="T5" fmla="*/ 0 h 59"/>
                  <a:gd name="T6" fmla="*/ 0 w 70"/>
                  <a:gd name="T7" fmla="*/ 0 h 59"/>
                  <a:gd name="T8" fmla="*/ 0 w 70"/>
                  <a:gd name="T9" fmla="*/ 0 h 59"/>
                  <a:gd name="T10" fmla="*/ 0 w 70"/>
                  <a:gd name="T11" fmla="*/ 0 h 59"/>
                  <a:gd name="T12" fmla="*/ 0 w 70"/>
                  <a:gd name="T13" fmla="*/ 0 h 59"/>
                  <a:gd name="T14" fmla="*/ 0 w 70"/>
                  <a:gd name="T15" fmla="*/ 0 h 59"/>
                  <a:gd name="T16" fmla="*/ 0 w 70"/>
                  <a:gd name="T17" fmla="*/ 0 h 59"/>
                  <a:gd name="T18" fmla="*/ 0 w 70"/>
                  <a:gd name="T19" fmla="*/ 0 h 59"/>
                  <a:gd name="T20" fmla="*/ 0 w 70"/>
                  <a:gd name="T21" fmla="*/ 0 h 59"/>
                  <a:gd name="T22" fmla="*/ 0 w 70"/>
                  <a:gd name="T23" fmla="*/ 0 h 59"/>
                  <a:gd name="T24" fmla="*/ 0 w 70"/>
                  <a:gd name="T25" fmla="*/ 0 h 59"/>
                  <a:gd name="T26" fmla="*/ 0 w 70"/>
                  <a:gd name="T27" fmla="*/ 0 h 59"/>
                  <a:gd name="T28" fmla="*/ 0 w 70"/>
                  <a:gd name="T29" fmla="*/ 0 h 59"/>
                  <a:gd name="T30" fmla="*/ 0 w 70"/>
                  <a:gd name="T31" fmla="*/ 0 h 59"/>
                  <a:gd name="T32" fmla="*/ 0 w 70"/>
                  <a:gd name="T33" fmla="*/ 0 h 59"/>
                  <a:gd name="T34" fmla="*/ 0 w 70"/>
                  <a:gd name="T35" fmla="*/ 0 h 59"/>
                  <a:gd name="T36" fmla="*/ 0 w 70"/>
                  <a:gd name="T37" fmla="*/ 0 h 59"/>
                  <a:gd name="T38" fmla="*/ 0 w 70"/>
                  <a:gd name="T39" fmla="*/ 0 h 59"/>
                  <a:gd name="T40" fmla="*/ 0 w 70"/>
                  <a:gd name="T41" fmla="*/ 0 h 59"/>
                  <a:gd name="T42" fmla="*/ 0 w 70"/>
                  <a:gd name="T43" fmla="*/ 0 h 59"/>
                  <a:gd name="T44" fmla="*/ 0 w 70"/>
                  <a:gd name="T45" fmla="*/ 0 h 59"/>
                  <a:gd name="T46" fmla="*/ 0 w 70"/>
                  <a:gd name="T47" fmla="*/ 0 h 59"/>
                  <a:gd name="T48" fmla="*/ 0 w 70"/>
                  <a:gd name="T49" fmla="*/ 0 h 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0"/>
                  <a:gd name="T76" fmla="*/ 0 h 59"/>
                  <a:gd name="T77" fmla="*/ 70 w 70"/>
                  <a:gd name="T78" fmla="*/ 59 h 5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0" h="59">
                    <a:moveTo>
                      <a:pt x="15" y="53"/>
                    </a:moveTo>
                    <a:lnTo>
                      <a:pt x="16" y="55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35" y="59"/>
                    </a:lnTo>
                    <a:lnTo>
                      <a:pt x="45" y="56"/>
                    </a:lnTo>
                    <a:lnTo>
                      <a:pt x="54" y="55"/>
                    </a:lnTo>
                    <a:lnTo>
                      <a:pt x="63" y="50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0" y="40"/>
                    </a:lnTo>
                    <a:lnTo>
                      <a:pt x="69" y="37"/>
                    </a:lnTo>
                    <a:lnTo>
                      <a:pt x="56" y="32"/>
                    </a:lnTo>
                    <a:lnTo>
                      <a:pt x="42" y="33"/>
                    </a:lnTo>
                    <a:lnTo>
                      <a:pt x="32" y="37"/>
                    </a:lnTo>
                    <a:lnTo>
                      <a:pt x="28" y="40"/>
                    </a:lnTo>
                    <a:lnTo>
                      <a:pt x="20" y="30"/>
                    </a:lnTo>
                    <a:lnTo>
                      <a:pt x="16" y="14"/>
                    </a:lnTo>
                    <a:lnTo>
                      <a:pt x="10" y="3"/>
                    </a:lnTo>
                    <a:lnTo>
                      <a:pt x="3" y="0"/>
                    </a:lnTo>
                    <a:lnTo>
                      <a:pt x="0" y="19"/>
                    </a:lnTo>
                    <a:lnTo>
                      <a:pt x="4" y="36"/>
                    </a:lnTo>
                    <a:lnTo>
                      <a:pt x="12" y="49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37" name="Freeform 36"/>
              <p:cNvSpPr/>
              <p:nvPr/>
            </p:nvSpPr>
            <p:spPr bwMode="auto">
              <a:xfrm>
                <a:off x="8390" y="4770"/>
                <a:ext cx="20" cy="20"/>
              </a:xfrm>
              <a:custGeom>
                <a:avLst/>
                <a:gdLst>
                  <a:gd name="T0" fmla="*/ 0 w 65"/>
                  <a:gd name="T1" fmla="*/ 0 h 60"/>
                  <a:gd name="T2" fmla="*/ 0 w 65"/>
                  <a:gd name="T3" fmla="*/ 0 h 60"/>
                  <a:gd name="T4" fmla="*/ 0 w 65"/>
                  <a:gd name="T5" fmla="*/ 0 h 60"/>
                  <a:gd name="T6" fmla="*/ 0 w 65"/>
                  <a:gd name="T7" fmla="*/ 0 h 60"/>
                  <a:gd name="T8" fmla="*/ 0 w 65"/>
                  <a:gd name="T9" fmla="*/ 0 h 60"/>
                  <a:gd name="T10" fmla="*/ 0 w 65"/>
                  <a:gd name="T11" fmla="*/ 0 h 60"/>
                  <a:gd name="T12" fmla="*/ 0 w 65"/>
                  <a:gd name="T13" fmla="*/ 0 h 60"/>
                  <a:gd name="T14" fmla="*/ 0 w 65"/>
                  <a:gd name="T15" fmla="*/ 0 h 60"/>
                  <a:gd name="T16" fmla="*/ 0 w 65"/>
                  <a:gd name="T17" fmla="*/ 0 h 60"/>
                  <a:gd name="T18" fmla="*/ 0 w 65"/>
                  <a:gd name="T19" fmla="*/ 0 h 60"/>
                  <a:gd name="T20" fmla="*/ 0 w 65"/>
                  <a:gd name="T21" fmla="*/ 0 h 60"/>
                  <a:gd name="T22" fmla="*/ 0 w 65"/>
                  <a:gd name="T23" fmla="*/ 0 h 60"/>
                  <a:gd name="T24" fmla="*/ 0 w 65"/>
                  <a:gd name="T25" fmla="*/ 0 h 60"/>
                  <a:gd name="T26" fmla="*/ 0 w 65"/>
                  <a:gd name="T27" fmla="*/ 0 h 60"/>
                  <a:gd name="T28" fmla="*/ 0 w 65"/>
                  <a:gd name="T29" fmla="*/ 0 h 60"/>
                  <a:gd name="T30" fmla="*/ 0 w 65"/>
                  <a:gd name="T31" fmla="*/ 0 h 60"/>
                  <a:gd name="T32" fmla="*/ 0 w 65"/>
                  <a:gd name="T33" fmla="*/ 0 h 60"/>
                  <a:gd name="T34" fmla="*/ 0 w 65"/>
                  <a:gd name="T35" fmla="*/ 0 h 60"/>
                  <a:gd name="T36" fmla="*/ 0 w 65"/>
                  <a:gd name="T37" fmla="*/ 0 h 60"/>
                  <a:gd name="T38" fmla="*/ 0 w 65"/>
                  <a:gd name="T39" fmla="*/ 0 h 60"/>
                  <a:gd name="T40" fmla="*/ 0 w 65"/>
                  <a:gd name="T41" fmla="*/ 0 h 60"/>
                  <a:gd name="T42" fmla="*/ 0 w 65"/>
                  <a:gd name="T43" fmla="*/ 0 h 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5"/>
                  <a:gd name="T67" fmla="*/ 0 h 60"/>
                  <a:gd name="T68" fmla="*/ 65 w 65"/>
                  <a:gd name="T69" fmla="*/ 60 h 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5" h="60">
                    <a:moveTo>
                      <a:pt x="4" y="46"/>
                    </a:moveTo>
                    <a:lnTo>
                      <a:pt x="9" y="56"/>
                    </a:lnTo>
                    <a:lnTo>
                      <a:pt x="21" y="60"/>
                    </a:lnTo>
                    <a:lnTo>
                      <a:pt x="31" y="60"/>
                    </a:lnTo>
                    <a:lnTo>
                      <a:pt x="35" y="60"/>
                    </a:lnTo>
                    <a:lnTo>
                      <a:pt x="44" y="57"/>
                    </a:lnTo>
                    <a:lnTo>
                      <a:pt x="54" y="51"/>
                    </a:lnTo>
                    <a:lnTo>
                      <a:pt x="62" y="46"/>
                    </a:lnTo>
                    <a:lnTo>
                      <a:pt x="65" y="40"/>
                    </a:lnTo>
                    <a:lnTo>
                      <a:pt x="63" y="36"/>
                    </a:lnTo>
                    <a:lnTo>
                      <a:pt x="60" y="34"/>
                    </a:lnTo>
                    <a:lnTo>
                      <a:pt x="56" y="33"/>
                    </a:lnTo>
                    <a:lnTo>
                      <a:pt x="51" y="33"/>
                    </a:lnTo>
                    <a:lnTo>
                      <a:pt x="26" y="37"/>
                    </a:lnTo>
                    <a:lnTo>
                      <a:pt x="24" y="30"/>
                    </a:lnTo>
                    <a:lnTo>
                      <a:pt x="18" y="15"/>
                    </a:lnTo>
                    <a:lnTo>
                      <a:pt x="9" y="2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2" y="30"/>
                    </a:lnTo>
                    <a:lnTo>
                      <a:pt x="3" y="41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38" name="Freeform 37"/>
              <p:cNvSpPr/>
              <p:nvPr/>
            </p:nvSpPr>
            <p:spPr bwMode="auto">
              <a:xfrm>
                <a:off x="8360" y="4825"/>
                <a:ext cx="25" cy="15"/>
              </a:xfrm>
              <a:custGeom>
                <a:avLst/>
                <a:gdLst>
                  <a:gd name="T0" fmla="*/ 0 w 69"/>
                  <a:gd name="T1" fmla="*/ 0 h 47"/>
                  <a:gd name="T2" fmla="*/ 0 w 69"/>
                  <a:gd name="T3" fmla="*/ 0 h 47"/>
                  <a:gd name="T4" fmla="*/ 0 w 69"/>
                  <a:gd name="T5" fmla="*/ 0 h 47"/>
                  <a:gd name="T6" fmla="*/ 0 w 69"/>
                  <a:gd name="T7" fmla="*/ 0 h 47"/>
                  <a:gd name="T8" fmla="*/ 0 w 69"/>
                  <a:gd name="T9" fmla="*/ 0 h 47"/>
                  <a:gd name="T10" fmla="*/ 0 w 69"/>
                  <a:gd name="T11" fmla="*/ 0 h 47"/>
                  <a:gd name="T12" fmla="*/ 0 w 69"/>
                  <a:gd name="T13" fmla="*/ 0 h 47"/>
                  <a:gd name="T14" fmla="*/ 0 w 69"/>
                  <a:gd name="T15" fmla="*/ 0 h 47"/>
                  <a:gd name="T16" fmla="*/ 0 w 69"/>
                  <a:gd name="T17" fmla="*/ 0 h 47"/>
                  <a:gd name="T18" fmla="*/ 0 w 69"/>
                  <a:gd name="T19" fmla="*/ 0 h 47"/>
                  <a:gd name="T20" fmla="*/ 0 w 69"/>
                  <a:gd name="T21" fmla="*/ 0 h 47"/>
                  <a:gd name="T22" fmla="*/ 0 w 69"/>
                  <a:gd name="T23" fmla="*/ 0 h 47"/>
                  <a:gd name="T24" fmla="*/ 0 w 69"/>
                  <a:gd name="T25" fmla="*/ 0 h 47"/>
                  <a:gd name="T26" fmla="*/ 0 w 69"/>
                  <a:gd name="T27" fmla="*/ 0 h 47"/>
                  <a:gd name="T28" fmla="*/ 0 w 69"/>
                  <a:gd name="T29" fmla="*/ 0 h 47"/>
                  <a:gd name="T30" fmla="*/ 0 w 69"/>
                  <a:gd name="T31" fmla="*/ 0 h 47"/>
                  <a:gd name="T32" fmla="*/ 0 w 69"/>
                  <a:gd name="T33" fmla="*/ 0 h 47"/>
                  <a:gd name="T34" fmla="*/ 0 w 69"/>
                  <a:gd name="T35" fmla="*/ 0 h 47"/>
                  <a:gd name="T36" fmla="*/ 0 w 69"/>
                  <a:gd name="T37" fmla="*/ 0 h 47"/>
                  <a:gd name="T38" fmla="*/ 0 w 69"/>
                  <a:gd name="T39" fmla="*/ 0 h 47"/>
                  <a:gd name="T40" fmla="*/ 0 w 69"/>
                  <a:gd name="T41" fmla="*/ 0 h 47"/>
                  <a:gd name="T42" fmla="*/ 0 w 69"/>
                  <a:gd name="T43" fmla="*/ 0 h 47"/>
                  <a:gd name="T44" fmla="*/ 0 w 69"/>
                  <a:gd name="T45" fmla="*/ 0 h 47"/>
                  <a:gd name="T46" fmla="*/ 0 w 69"/>
                  <a:gd name="T47" fmla="*/ 0 h 47"/>
                  <a:gd name="T48" fmla="*/ 0 w 69"/>
                  <a:gd name="T49" fmla="*/ 0 h 47"/>
                  <a:gd name="T50" fmla="*/ 0 w 69"/>
                  <a:gd name="T51" fmla="*/ 0 h 47"/>
                  <a:gd name="T52" fmla="*/ 0 w 69"/>
                  <a:gd name="T53" fmla="*/ 0 h 47"/>
                  <a:gd name="T54" fmla="*/ 0 w 69"/>
                  <a:gd name="T55" fmla="*/ 0 h 47"/>
                  <a:gd name="T56" fmla="*/ 0 w 69"/>
                  <a:gd name="T57" fmla="*/ 0 h 47"/>
                  <a:gd name="T58" fmla="*/ 0 w 69"/>
                  <a:gd name="T59" fmla="*/ 0 h 47"/>
                  <a:gd name="T60" fmla="*/ 0 w 69"/>
                  <a:gd name="T61" fmla="*/ 0 h 47"/>
                  <a:gd name="T62" fmla="*/ 0 w 69"/>
                  <a:gd name="T63" fmla="*/ 0 h 47"/>
                  <a:gd name="T64" fmla="*/ 0 w 69"/>
                  <a:gd name="T65" fmla="*/ 0 h 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9"/>
                  <a:gd name="T100" fmla="*/ 0 h 47"/>
                  <a:gd name="T101" fmla="*/ 69 w 69"/>
                  <a:gd name="T102" fmla="*/ 47 h 4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9" h="47">
                    <a:moveTo>
                      <a:pt x="9" y="46"/>
                    </a:moveTo>
                    <a:lnTo>
                      <a:pt x="12" y="47"/>
                    </a:lnTo>
                    <a:lnTo>
                      <a:pt x="16" y="47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31" y="46"/>
                    </a:lnTo>
                    <a:lnTo>
                      <a:pt x="40" y="45"/>
                    </a:lnTo>
                    <a:lnTo>
                      <a:pt x="48" y="42"/>
                    </a:lnTo>
                    <a:lnTo>
                      <a:pt x="56" y="37"/>
                    </a:lnTo>
                    <a:lnTo>
                      <a:pt x="63" y="34"/>
                    </a:lnTo>
                    <a:lnTo>
                      <a:pt x="67" y="30"/>
                    </a:lnTo>
                    <a:lnTo>
                      <a:pt x="69" y="26"/>
                    </a:lnTo>
                    <a:lnTo>
                      <a:pt x="66" y="20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48" y="17"/>
                    </a:lnTo>
                    <a:lnTo>
                      <a:pt x="40" y="19"/>
                    </a:lnTo>
                    <a:lnTo>
                      <a:pt x="32" y="22"/>
                    </a:lnTo>
                    <a:lnTo>
                      <a:pt x="26" y="23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9" y="22"/>
                    </a:lnTo>
                    <a:lnTo>
                      <a:pt x="16" y="14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1"/>
                    </a:lnTo>
                    <a:lnTo>
                      <a:pt x="3" y="26"/>
                    </a:lnTo>
                    <a:lnTo>
                      <a:pt x="7" y="40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39" name="Freeform 38"/>
              <p:cNvSpPr/>
              <p:nvPr/>
            </p:nvSpPr>
            <p:spPr bwMode="auto">
              <a:xfrm>
                <a:off x="8390" y="4813"/>
                <a:ext cx="20" cy="20"/>
              </a:xfrm>
              <a:custGeom>
                <a:avLst/>
                <a:gdLst>
                  <a:gd name="T0" fmla="*/ 0 w 60"/>
                  <a:gd name="T1" fmla="*/ 0 h 58"/>
                  <a:gd name="T2" fmla="*/ 0 w 60"/>
                  <a:gd name="T3" fmla="*/ 0 h 58"/>
                  <a:gd name="T4" fmla="*/ 0 w 60"/>
                  <a:gd name="T5" fmla="*/ 0 h 58"/>
                  <a:gd name="T6" fmla="*/ 0 w 60"/>
                  <a:gd name="T7" fmla="*/ 0 h 58"/>
                  <a:gd name="T8" fmla="*/ 0 w 60"/>
                  <a:gd name="T9" fmla="*/ 0 h 58"/>
                  <a:gd name="T10" fmla="*/ 0 w 60"/>
                  <a:gd name="T11" fmla="*/ 0 h 58"/>
                  <a:gd name="T12" fmla="*/ 0 w 60"/>
                  <a:gd name="T13" fmla="*/ 0 h 58"/>
                  <a:gd name="T14" fmla="*/ 0 w 60"/>
                  <a:gd name="T15" fmla="*/ 0 h 58"/>
                  <a:gd name="T16" fmla="*/ 0 w 60"/>
                  <a:gd name="T17" fmla="*/ 0 h 58"/>
                  <a:gd name="T18" fmla="*/ 0 w 60"/>
                  <a:gd name="T19" fmla="*/ 0 h 58"/>
                  <a:gd name="T20" fmla="*/ 0 w 60"/>
                  <a:gd name="T21" fmla="*/ 0 h 58"/>
                  <a:gd name="T22" fmla="*/ 0 w 60"/>
                  <a:gd name="T23" fmla="*/ 0 h 58"/>
                  <a:gd name="T24" fmla="*/ 0 w 60"/>
                  <a:gd name="T25" fmla="*/ 0 h 58"/>
                  <a:gd name="T26" fmla="*/ 0 w 60"/>
                  <a:gd name="T27" fmla="*/ 0 h 58"/>
                  <a:gd name="T28" fmla="*/ 0 w 60"/>
                  <a:gd name="T29" fmla="*/ 0 h 58"/>
                  <a:gd name="T30" fmla="*/ 0 w 60"/>
                  <a:gd name="T31" fmla="*/ 0 h 58"/>
                  <a:gd name="T32" fmla="*/ 0 w 60"/>
                  <a:gd name="T33" fmla="*/ 0 h 58"/>
                  <a:gd name="T34" fmla="*/ 0 w 60"/>
                  <a:gd name="T35" fmla="*/ 0 h 58"/>
                  <a:gd name="T36" fmla="*/ 0 w 60"/>
                  <a:gd name="T37" fmla="*/ 0 h 58"/>
                  <a:gd name="T38" fmla="*/ 0 w 60"/>
                  <a:gd name="T39" fmla="*/ 0 h 58"/>
                  <a:gd name="T40" fmla="*/ 0 w 60"/>
                  <a:gd name="T41" fmla="*/ 0 h 58"/>
                  <a:gd name="T42" fmla="*/ 0 w 60"/>
                  <a:gd name="T43" fmla="*/ 0 h 58"/>
                  <a:gd name="T44" fmla="*/ 0 w 60"/>
                  <a:gd name="T45" fmla="*/ 0 h 58"/>
                  <a:gd name="T46" fmla="*/ 0 w 60"/>
                  <a:gd name="T47" fmla="*/ 0 h 58"/>
                  <a:gd name="T48" fmla="*/ 0 w 60"/>
                  <a:gd name="T49" fmla="*/ 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0"/>
                  <a:gd name="T76" fmla="*/ 0 h 58"/>
                  <a:gd name="T77" fmla="*/ 60 w 60"/>
                  <a:gd name="T78" fmla="*/ 58 h 5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0" h="58">
                    <a:moveTo>
                      <a:pt x="13" y="52"/>
                    </a:moveTo>
                    <a:lnTo>
                      <a:pt x="20" y="55"/>
                    </a:lnTo>
                    <a:lnTo>
                      <a:pt x="32" y="58"/>
                    </a:lnTo>
                    <a:lnTo>
                      <a:pt x="45" y="56"/>
                    </a:lnTo>
                    <a:lnTo>
                      <a:pt x="55" y="50"/>
                    </a:lnTo>
                    <a:lnTo>
                      <a:pt x="58" y="49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60" y="39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9" y="32"/>
                    </a:lnTo>
                    <a:lnTo>
                      <a:pt x="45" y="32"/>
                    </a:lnTo>
                    <a:lnTo>
                      <a:pt x="36" y="35"/>
                    </a:lnTo>
                    <a:lnTo>
                      <a:pt x="27" y="36"/>
                    </a:lnTo>
                    <a:lnTo>
                      <a:pt x="20" y="35"/>
                    </a:lnTo>
                    <a:lnTo>
                      <a:pt x="17" y="35"/>
                    </a:lnTo>
                    <a:lnTo>
                      <a:pt x="17" y="29"/>
                    </a:lnTo>
                    <a:lnTo>
                      <a:pt x="17" y="16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1" y="12"/>
                    </a:lnTo>
                    <a:lnTo>
                      <a:pt x="0" y="26"/>
                    </a:lnTo>
                    <a:lnTo>
                      <a:pt x="3" y="40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40" name="Freeform 39"/>
              <p:cNvSpPr/>
              <p:nvPr/>
            </p:nvSpPr>
            <p:spPr bwMode="auto">
              <a:xfrm>
                <a:off x="8410" y="4805"/>
                <a:ext cx="20" cy="18"/>
              </a:xfrm>
              <a:custGeom>
                <a:avLst/>
                <a:gdLst>
                  <a:gd name="T0" fmla="*/ 0 w 59"/>
                  <a:gd name="T1" fmla="*/ 0 h 55"/>
                  <a:gd name="T2" fmla="*/ 0 w 59"/>
                  <a:gd name="T3" fmla="*/ 0 h 55"/>
                  <a:gd name="T4" fmla="*/ 0 w 59"/>
                  <a:gd name="T5" fmla="*/ 0 h 55"/>
                  <a:gd name="T6" fmla="*/ 0 w 59"/>
                  <a:gd name="T7" fmla="*/ 0 h 55"/>
                  <a:gd name="T8" fmla="*/ 0 w 59"/>
                  <a:gd name="T9" fmla="*/ 0 h 55"/>
                  <a:gd name="T10" fmla="*/ 0 w 59"/>
                  <a:gd name="T11" fmla="*/ 0 h 55"/>
                  <a:gd name="T12" fmla="*/ 0 w 59"/>
                  <a:gd name="T13" fmla="*/ 0 h 55"/>
                  <a:gd name="T14" fmla="*/ 0 w 59"/>
                  <a:gd name="T15" fmla="*/ 0 h 55"/>
                  <a:gd name="T16" fmla="*/ 0 w 59"/>
                  <a:gd name="T17" fmla="*/ 0 h 55"/>
                  <a:gd name="T18" fmla="*/ 0 w 59"/>
                  <a:gd name="T19" fmla="*/ 0 h 55"/>
                  <a:gd name="T20" fmla="*/ 0 w 59"/>
                  <a:gd name="T21" fmla="*/ 0 h 55"/>
                  <a:gd name="T22" fmla="*/ 0 w 59"/>
                  <a:gd name="T23" fmla="*/ 0 h 55"/>
                  <a:gd name="T24" fmla="*/ 0 w 59"/>
                  <a:gd name="T25" fmla="*/ 0 h 55"/>
                  <a:gd name="T26" fmla="*/ 0 w 59"/>
                  <a:gd name="T27" fmla="*/ 0 h 55"/>
                  <a:gd name="T28" fmla="*/ 0 w 59"/>
                  <a:gd name="T29" fmla="*/ 0 h 55"/>
                  <a:gd name="T30" fmla="*/ 0 w 59"/>
                  <a:gd name="T31" fmla="*/ 0 h 55"/>
                  <a:gd name="T32" fmla="*/ 0 w 59"/>
                  <a:gd name="T33" fmla="*/ 0 h 55"/>
                  <a:gd name="T34" fmla="*/ 0 w 59"/>
                  <a:gd name="T35" fmla="*/ 0 h 55"/>
                  <a:gd name="T36" fmla="*/ 0 w 59"/>
                  <a:gd name="T37" fmla="*/ 0 h 55"/>
                  <a:gd name="T38" fmla="*/ 0 w 59"/>
                  <a:gd name="T39" fmla="*/ 0 h 55"/>
                  <a:gd name="T40" fmla="*/ 0 w 59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9"/>
                  <a:gd name="T64" fmla="*/ 0 h 55"/>
                  <a:gd name="T65" fmla="*/ 59 w 59"/>
                  <a:gd name="T66" fmla="*/ 55 h 5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9" h="55">
                    <a:moveTo>
                      <a:pt x="19" y="52"/>
                    </a:moveTo>
                    <a:lnTo>
                      <a:pt x="31" y="55"/>
                    </a:lnTo>
                    <a:lnTo>
                      <a:pt x="43" y="54"/>
                    </a:lnTo>
                    <a:lnTo>
                      <a:pt x="53" y="46"/>
                    </a:lnTo>
                    <a:lnTo>
                      <a:pt x="59" y="35"/>
                    </a:lnTo>
                    <a:lnTo>
                      <a:pt x="57" y="31"/>
                    </a:lnTo>
                    <a:lnTo>
                      <a:pt x="54" y="29"/>
                    </a:lnTo>
                    <a:lnTo>
                      <a:pt x="49" y="28"/>
                    </a:lnTo>
                    <a:lnTo>
                      <a:pt x="44" y="29"/>
                    </a:lnTo>
                    <a:lnTo>
                      <a:pt x="41" y="32"/>
                    </a:lnTo>
                    <a:lnTo>
                      <a:pt x="38" y="35"/>
                    </a:lnTo>
                    <a:lnTo>
                      <a:pt x="34" y="36"/>
                    </a:lnTo>
                    <a:lnTo>
                      <a:pt x="31" y="39"/>
                    </a:lnTo>
                    <a:lnTo>
                      <a:pt x="28" y="32"/>
                    </a:lnTo>
                    <a:lnTo>
                      <a:pt x="21" y="18"/>
                    </a:lnTo>
                    <a:lnTo>
                      <a:pt x="10" y="5"/>
                    </a:lnTo>
                    <a:lnTo>
                      <a:pt x="0" y="0"/>
                    </a:lnTo>
                    <a:lnTo>
                      <a:pt x="2" y="18"/>
                    </a:lnTo>
                    <a:lnTo>
                      <a:pt x="9" y="35"/>
                    </a:lnTo>
                    <a:lnTo>
                      <a:pt x="16" y="46"/>
                    </a:lnTo>
                    <a:lnTo>
                      <a:pt x="19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41" name="Freeform 40"/>
              <p:cNvSpPr/>
              <p:nvPr/>
            </p:nvSpPr>
            <p:spPr bwMode="auto">
              <a:xfrm>
                <a:off x="8373" y="4858"/>
                <a:ext cx="27" cy="25"/>
              </a:xfrm>
              <a:custGeom>
                <a:avLst/>
                <a:gdLst>
                  <a:gd name="T0" fmla="*/ 0 w 82"/>
                  <a:gd name="T1" fmla="*/ 0 h 76"/>
                  <a:gd name="T2" fmla="*/ 0 w 82"/>
                  <a:gd name="T3" fmla="*/ 0 h 76"/>
                  <a:gd name="T4" fmla="*/ 0 w 82"/>
                  <a:gd name="T5" fmla="*/ 0 h 76"/>
                  <a:gd name="T6" fmla="*/ 0 w 82"/>
                  <a:gd name="T7" fmla="*/ 0 h 76"/>
                  <a:gd name="T8" fmla="*/ 0 w 82"/>
                  <a:gd name="T9" fmla="*/ 0 h 76"/>
                  <a:gd name="T10" fmla="*/ 0 w 82"/>
                  <a:gd name="T11" fmla="*/ 0 h 76"/>
                  <a:gd name="T12" fmla="*/ 0 w 82"/>
                  <a:gd name="T13" fmla="*/ 0 h 76"/>
                  <a:gd name="T14" fmla="*/ 0 w 82"/>
                  <a:gd name="T15" fmla="*/ 0 h 76"/>
                  <a:gd name="T16" fmla="*/ 0 w 82"/>
                  <a:gd name="T17" fmla="*/ 0 h 76"/>
                  <a:gd name="T18" fmla="*/ 0 w 82"/>
                  <a:gd name="T19" fmla="*/ 0 h 76"/>
                  <a:gd name="T20" fmla="*/ 0 w 82"/>
                  <a:gd name="T21" fmla="*/ 0 h 76"/>
                  <a:gd name="T22" fmla="*/ 0 w 82"/>
                  <a:gd name="T23" fmla="*/ 0 h 76"/>
                  <a:gd name="T24" fmla="*/ 0 w 82"/>
                  <a:gd name="T25" fmla="*/ 0 h 76"/>
                  <a:gd name="T26" fmla="*/ 0 w 82"/>
                  <a:gd name="T27" fmla="*/ 0 h 76"/>
                  <a:gd name="T28" fmla="*/ 0 w 82"/>
                  <a:gd name="T29" fmla="*/ 0 h 76"/>
                  <a:gd name="T30" fmla="*/ 0 w 82"/>
                  <a:gd name="T31" fmla="*/ 0 h 76"/>
                  <a:gd name="T32" fmla="*/ 0 w 82"/>
                  <a:gd name="T33" fmla="*/ 0 h 76"/>
                  <a:gd name="T34" fmla="*/ 0 w 82"/>
                  <a:gd name="T35" fmla="*/ 0 h 76"/>
                  <a:gd name="T36" fmla="*/ 0 w 82"/>
                  <a:gd name="T37" fmla="*/ 0 h 76"/>
                  <a:gd name="T38" fmla="*/ 0 w 82"/>
                  <a:gd name="T39" fmla="*/ 0 h 76"/>
                  <a:gd name="T40" fmla="*/ 0 w 82"/>
                  <a:gd name="T41" fmla="*/ 0 h 76"/>
                  <a:gd name="T42" fmla="*/ 0 w 82"/>
                  <a:gd name="T43" fmla="*/ 0 h 76"/>
                  <a:gd name="T44" fmla="*/ 0 w 82"/>
                  <a:gd name="T45" fmla="*/ 0 h 76"/>
                  <a:gd name="T46" fmla="*/ 0 w 82"/>
                  <a:gd name="T47" fmla="*/ 0 h 76"/>
                  <a:gd name="T48" fmla="*/ 0 w 82"/>
                  <a:gd name="T49" fmla="*/ 0 h 76"/>
                  <a:gd name="T50" fmla="*/ 0 w 82"/>
                  <a:gd name="T51" fmla="*/ 0 h 76"/>
                  <a:gd name="T52" fmla="*/ 0 w 82"/>
                  <a:gd name="T53" fmla="*/ 0 h 76"/>
                  <a:gd name="T54" fmla="*/ 0 w 82"/>
                  <a:gd name="T55" fmla="*/ 0 h 76"/>
                  <a:gd name="T56" fmla="*/ 0 w 82"/>
                  <a:gd name="T57" fmla="*/ 0 h 76"/>
                  <a:gd name="T58" fmla="*/ 0 w 82"/>
                  <a:gd name="T59" fmla="*/ 0 h 76"/>
                  <a:gd name="T60" fmla="*/ 0 w 82"/>
                  <a:gd name="T61" fmla="*/ 0 h 76"/>
                  <a:gd name="T62" fmla="*/ 0 w 82"/>
                  <a:gd name="T63" fmla="*/ 0 h 76"/>
                  <a:gd name="T64" fmla="*/ 0 w 82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2"/>
                  <a:gd name="T100" fmla="*/ 0 h 76"/>
                  <a:gd name="T101" fmla="*/ 82 w 82"/>
                  <a:gd name="T102" fmla="*/ 76 h 7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2" h="76">
                    <a:moveTo>
                      <a:pt x="32" y="75"/>
                    </a:moveTo>
                    <a:lnTo>
                      <a:pt x="38" y="76"/>
                    </a:lnTo>
                    <a:lnTo>
                      <a:pt x="44" y="76"/>
                    </a:lnTo>
                    <a:lnTo>
                      <a:pt x="50" y="76"/>
                    </a:lnTo>
                    <a:lnTo>
                      <a:pt x="57" y="75"/>
                    </a:lnTo>
                    <a:lnTo>
                      <a:pt x="61" y="72"/>
                    </a:lnTo>
                    <a:lnTo>
                      <a:pt x="67" y="67"/>
                    </a:lnTo>
                    <a:lnTo>
                      <a:pt x="72" y="64"/>
                    </a:lnTo>
                    <a:lnTo>
                      <a:pt x="76" y="59"/>
                    </a:lnTo>
                    <a:lnTo>
                      <a:pt x="80" y="56"/>
                    </a:lnTo>
                    <a:lnTo>
                      <a:pt x="82" y="52"/>
                    </a:lnTo>
                    <a:lnTo>
                      <a:pt x="82" y="47"/>
                    </a:lnTo>
                    <a:lnTo>
                      <a:pt x="79" y="43"/>
                    </a:lnTo>
                    <a:lnTo>
                      <a:pt x="70" y="39"/>
                    </a:lnTo>
                    <a:lnTo>
                      <a:pt x="63" y="37"/>
                    </a:lnTo>
                    <a:lnTo>
                      <a:pt x="54" y="39"/>
                    </a:lnTo>
                    <a:lnTo>
                      <a:pt x="47" y="41"/>
                    </a:lnTo>
                    <a:lnTo>
                      <a:pt x="39" y="44"/>
                    </a:lnTo>
                    <a:lnTo>
                      <a:pt x="35" y="49"/>
                    </a:lnTo>
                    <a:lnTo>
                      <a:pt x="32" y="50"/>
                    </a:lnTo>
                    <a:lnTo>
                      <a:pt x="30" y="52"/>
                    </a:lnTo>
                    <a:lnTo>
                      <a:pt x="29" y="43"/>
                    </a:lnTo>
                    <a:lnTo>
                      <a:pt x="23" y="23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0" y="17"/>
                    </a:lnTo>
                    <a:lnTo>
                      <a:pt x="0" y="31"/>
                    </a:lnTo>
                    <a:lnTo>
                      <a:pt x="4" y="44"/>
                    </a:lnTo>
                    <a:lnTo>
                      <a:pt x="11" y="54"/>
                    </a:lnTo>
                    <a:lnTo>
                      <a:pt x="19" y="63"/>
                    </a:lnTo>
                    <a:lnTo>
                      <a:pt x="25" y="70"/>
                    </a:lnTo>
                    <a:lnTo>
                      <a:pt x="30" y="73"/>
                    </a:lnTo>
                    <a:lnTo>
                      <a:pt x="32" y="7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42" name="Freeform 41"/>
              <p:cNvSpPr/>
              <p:nvPr/>
            </p:nvSpPr>
            <p:spPr bwMode="auto">
              <a:xfrm>
                <a:off x="8403" y="4848"/>
                <a:ext cx="25" cy="20"/>
              </a:xfrm>
              <a:custGeom>
                <a:avLst/>
                <a:gdLst>
                  <a:gd name="T0" fmla="*/ 0 w 75"/>
                  <a:gd name="T1" fmla="*/ 0 h 66"/>
                  <a:gd name="T2" fmla="*/ 0 w 75"/>
                  <a:gd name="T3" fmla="*/ 0 h 66"/>
                  <a:gd name="T4" fmla="*/ 0 w 75"/>
                  <a:gd name="T5" fmla="*/ 0 h 66"/>
                  <a:gd name="T6" fmla="*/ 0 w 75"/>
                  <a:gd name="T7" fmla="*/ 0 h 66"/>
                  <a:gd name="T8" fmla="*/ 0 w 75"/>
                  <a:gd name="T9" fmla="*/ 0 h 66"/>
                  <a:gd name="T10" fmla="*/ 0 w 75"/>
                  <a:gd name="T11" fmla="*/ 0 h 66"/>
                  <a:gd name="T12" fmla="*/ 0 w 75"/>
                  <a:gd name="T13" fmla="*/ 0 h 66"/>
                  <a:gd name="T14" fmla="*/ 0 w 75"/>
                  <a:gd name="T15" fmla="*/ 0 h 66"/>
                  <a:gd name="T16" fmla="*/ 0 w 75"/>
                  <a:gd name="T17" fmla="*/ 0 h 66"/>
                  <a:gd name="T18" fmla="*/ 0 w 75"/>
                  <a:gd name="T19" fmla="*/ 0 h 66"/>
                  <a:gd name="T20" fmla="*/ 0 w 75"/>
                  <a:gd name="T21" fmla="*/ 0 h 66"/>
                  <a:gd name="T22" fmla="*/ 0 w 75"/>
                  <a:gd name="T23" fmla="*/ 0 h 66"/>
                  <a:gd name="T24" fmla="*/ 0 w 75"/>
                  <a:gd name="T25" fmla="*/ 0 h 66"/>
                  <a:gd name="T26" fmla="*/ 0 w 75"/>
                  <a:gd name="T27" fmla="*/ 0 h 66"/>
                  <a:gd name="T28" fmla="*/ 0 w 75"/>
                  <a:gd name="T29" fmla="*/ 0 h 66"/>
                  <a:gd name="T30" fmla="*/ 0 w 75"/>
                  <a:gd name="T31" fmla="*/ 0 h 66"/>
                  <a:gd name="T32" fmla="*/ 0 w 75"/>
                  <a:gd name="T33" fmla="*/ 0 h 66"/>
                  <a:gd name="T34" fmla="*/ 0 w 75"/>
                  <a:gd name="T35" fmla="*/ 0 h 66"/>
                  <a:gd name="T36" fmla="*/ 0 w 75"/>
                  <a:gd name="T37" fmla="*/ 0 h 66"/>
                  <a:gd name="T38" fmla="*/ 0 w 75"/>
                  <a:gd name="T39" fmla="*/ 0 h 66"/>
                  <a:gd name="T40" fmla="*/ 0 w 75"/>
                  <a:gd name="T41" fmla="*/ 0 h 66"/>
                  <a:gd name="T42" fmla="*/ 0 w 75"/>
                  <a:gd name="T43" fmla="*/ 0 h 66"/>
                  <a:gd name="T44" fmla="*/ 0 w 75"/>
                  <a:gd name="T45" fmla="*/ 0 h 66"/>
                  <a:gd name="T46" fmla="*/ 0 w 75"/>
                  <a:gd name="T47" fmla="*/ 0 h 66"/>
                  <a:gd name="T48" fmla="*/ 0 w 75"/>
                  <a:gd name="T49" fmla="*/ 0 h 66"/>
                  <a:gd name="T50" fmla="*/ 0 w 75"/>
                  <a:gd name="T51" fmla="*/ 0 h 66"/>
                  <a:gd name="T52" fmla="*/ 0 w 75"/>
                  <a:gd name="T53" fmla="*/ 0 h 66"/>
                  <a:gd name="T54" fmla="*/ 0 w 75"/>
                  <a:gd name="T55" fmla="*/ 0 h 66"/>
                  <a:gd name="T56" fmla="*/ 0 w 75"/>
                  <a:gd name="T57" fmla="*/ 0 h 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6"/>
                  <a:gd name="T89" fmla="*/ 75 w 75"/>
                  <a:gd name="T90" fmla="*/ 66 h 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6">
                    <a:moveTo>
                      <a:pt x="12" y="53"/>
                    </a:moveTo>
                    <a:lnTo>
                      <a:pt x="15" y="56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27" y="63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9" y="66"/>
                    </a:lnTo>
                    <a:lnTo>
                      <a:pt x="57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5" y="55"/>
                    </a:lnTo>
                    <a:lnTo>
                      <a:pt x="75" y="46"/>
                    </a:lnTo>
                    <a:lnTo>
                      <a:pt x="72" y="39"/>
                    </a:lnTo>
                    <a:lnTo>
                      <a:pt x="66" y="35"/>
                    </a:lnTo>
                    <a:lnTo>
                      <a:pt x="59" y="33"/>
                    </a:lnTo>
                    <a:lnTo>
                      <a:pt x="50" y="33"/>
                    </a:lnTo>
                    <a:lnTo>
                      <a:pt x="41" y="35"/>
                    </a:lnTo>
                    <a:lnTo>
                      <a:pt x="34" y="36"/>
                    </a:lnTo>
                    <a:lnTo>
                      <a:pt x="28" y="39"/>
                    </a:lnTo>
                    <a:lnTo>
                      <a:pt x="27" y="39"/>
                    </a:lnTo>
                    <a:lnTo>
                      <a:pt x="25" y="32"/>
                    </a:lnTo>
                    <a:lnTo>
                      <a:pt x="19" y="16"/>
                    </a:lnTo>
                    <a:lnTo>
                      <a:pt x="10" y="3"/>
                    </a:lnTo>
                    <a:lnTo>
                      <a:pt x="0" y="0"/>
                    </a:lnTo>
                    <a:lnTo>
                      <a:pt x="0" y="22"/>
                    </a:lnTo>
                    <a:lnTo>
                      <a:pt x="5" y="39"/>
                    </a:lnTo>
                    <a:lnTo>
                      <a:pt x="9" y="49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43" name="Freeform 42"/>
              <p:cNvSpPr/>
              <p:nvPr/>
            </p:nvSpPr>
            <p:spPr bwMode="auto">
              <a:xfrm>
                <a:off x="8433" y="4843"/>
                <a:ext cx="25" cy="22"/>
              </a:xfrm>
              <a:custGeom>
                <a:avLst/>
                <a:gdLst>
                  <a:gd name="T0" fmla="*/ 0 w 75"/>
                  <a:gd name="T1" fmla="*/ 0 h 63"/>
                  <a:gd name="T2" fmla="*/ 0 w 75"/>
                  <a:gd name="T3" fmla="*/ 0 h 63"/>
                  <a:gd name="T4" fmla="*/ 0 w 75"/>
                  <a:gd name="T5" fmla="*/ 0 h 63"/>
                  <a:gd name="T6" fmla="*/ 0 w 75"/>
                  <a:gd name="T7" fmla="*/ 0 h 63"/>
                  <a:gd name="T8" fmla="*/ 0 w 75"/>
                  <a:gd name="T9" fmla="*/ 0 h 63"/>
                  <a:gd name="T10" fmla="*/ 0 w 75"/>
                  <a:gd name="T11" fmla="*/ 0 h 63"/>
                  <a:gd name="T12" fmla="*/ 0 w 75"/>
                  <a:gd name="T13" fmla="*/ 0 h 63"/>
                  <a:gd name="T14" fmla="*/ 0 w 75"/>
                  <a:gd name="T15" fmla="*/ 0 h 63"/>
                  <a:gd name="T16" fmla="*/ 0 w 75"/>
                  <a:gd name="T17" fmla="*/ 0 h 63"/>
                  <a:gd name="T18" fmla="*/ 0 w 75"/>
                  <a:gd name="T19" fmla="*/ 0 h 63"/>
                  <a:gd name="T20" fmla="*/ 0 w 75"/>
                  <a:gd name="T21" fmla="*/ 0 h 63"/>
                  <a:gd name="T22" fmla="*/ 0 w 75"/>
                  <a:gd name="T23" fmla="*/ 0 h 63"/>
                  <a:gd name="T24" fmla="*/ 0 w 75"/>
                  <a:gd name="T25" fmla="*/ 0 h 63"/>
                  <a:gd name="T26" fmla="*/ 0 w 75"/>
                  <a:gd name="T27" fmla="*/ 0 h 63"/>
                  <a:gd name="T28" fmla="*/ 0 w 75"/>
                  <a:gd name="T29" fmla="*/ 0 h 63"/>
                  <a:gd name="T30" fmla="*/ 0 w 75"/>
                  <a:gd name="T31" fmla="*/ 0 h 63"/>
                  <a:gd name="T32" fmla="*/ 0 w 75"/>
                  <a:gd name="T33" fmla="*/ 0 h 63"/>
                  <a:gd name="T34" fmla="*/ 0 w 75"/>
                  <a:gd name="T35" fmla="*/ 0 h 63"/>
                  <a:gd name="T36" fmla="*/ 0 w 75"/>
                  <a:gd name="T37" fmla="*/ 0 h 63"/>
                  <a:gd name="T38" fmla="*/ 0 w 75"/>
                  <a:gd name="T39" fmla="*/ 0 h 63"/>
                  <a:gd name="T40" fmla="*/ 0 w 75"/>
                  <a:gd name="T41" fmla="*/ 0 h 63"/>
                  <a:gd name="T42" fmla="*/ 0 w 75"/>
                  <a:gd name="T43" fmla="*/ 0 h 63"/>
                  <a:gd name="T44" fmla="*/ 0 w 75"/>
                  <a:gd name="T45" fmla="*/ 0 h 63"/>
                  <a:gd name="T46" fmla="*/ 0 w 75"/>
                  <a:gd name="T47" fmla="*/ 0 h 63"/>
                  <a:gd name="T48" fmla="*/ 0 w 75"/>
                  <a:gd name="T49" fmla="*/ 0 h 63"/>
                  <a:gd name="T50" fmla="*/ 0 w 75"/>
                  <a:gd name="T51" fmla="*/ 0 h 63"/>
                  <a:gd name="T52" fmla="*/ 0 w 75"/>
                  <a:gd name="T53" fmla="*/ 0 h 63"/>
                  <a:gd name="T54" fmla="*/ 0 w 75"/>
                  <a:gd name="T55" fmla="*/ 0 h 63"/>
                  <a:gd name="T56" fmla="*/ 0 w 75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3"/>
                  <a:gd name="T89" fmla="*/ 75 w 75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3">
                    <a:moveTo>
                      <a:pt x="3" y="41"/>
                    </a:moveTo>
                    <a:lnTo>
                      <a:pt x="4" y="46"/>
                    </a:lnTo>
                    <a:lnTo>
                      <a:pt x="10" y="50"/>
                    </a:lnTo>
                    <a:lnTo>
                      <a:pt x="14" y="56"/>
                    </a:lnTo>
                    <a:lnTo>
                      <a:pt x="16" y="57"/>
                    </a:lnTo>
                    <a:lnTo>
                      <a:pt x="23" y="60"/>
                    </a:lnTo>
                    <a:lnTo>
                      <a:pt x="32" y="63"/>
                    </a:lnTo>
                    <a:lnTo>
                      <a:pt x="42" y="63"/>
                    </a:lnTo>
                    <a:lnTo>
                      <a:pt x="54" y="61"/>
                    </a:lnTo>
                    <a:lnTo>
                      <a:pt x="64" y="58"/>
                    </a:lnTo>
                    <a:lnTo>
                      <a:pt x="72" y="54"/>
                    </a:lnTo>
                    <a:lnTo>
                      <a:pt x="75" y="47"/>
                    </a:lnTo>
                    <a:lnTo>
                      <a:pt x="73" y="40"/>
                    </a:lnTo>
                    <a:lnTo>
                      <a:pt x="67" y="34"/>
                    </a:lnTo>
                    <a:lnTo>
                      <a:pt x="60" y="30"/>
                    </a:lnTo>
                    <a:lnTo>
                      <a:pt x="53" y="28"/>
                    </a:lnTo>
                    <a:lnTo>
                      <a:pt x="45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6" y="36"/>
                    </a:lnTo>
                    <a:lnTo>
                      <a:pt x="25" y="36"/>
                    </a:lnTo>
                    <a:lnTo>
                      <a:pt x="23" y="30"/>
                    </a:lnTo>
                    <a:lnTo>
                      <a:pt x="17" y="1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" y="28"/>
                    </a:lnTo>
                    <a:lnTo>
                      <a:pt x="3" y="38"/>
                    </a:ln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44" name="Freeform 43"/>
              <p:cNvSpPr/>
              <p:nvPr/>
            </p:nvSpPr>
            <p:spPr bwMode="auto">
              <a:xfrm>
                <a:off x="8125" y="4480"/>
                <a:ext cx="83" cy="98"/>
              </a:xfrm>
              <a:custGeom>
                <a:avLst/>
                <a:gdLst>
                  <a:gd name="T0" fmla="*/ 0 w 250"/>
                  <a:gd name="T1" fmla="*/ 0 h 290"/>
                  <a:gd name="T2" fmla="*/ 0 w 250"/>
                  <a:gd name="T3" fmla="*/ 0 h 290"/>
                  <a:gd name="T4" fmla="*/ 0 w 250"/>
                  <a:gd name="T5" fmla="*/ 0 h 290"/>
                  <a:gd name="T6" fmla="*/ 0 w 250"/>
                  <a:gd name="T7" fmla="*/ 0 h 290"/>
                  <a:gd name="T8" fmla="*/ 0 w 250"/>
                  <a:gd name="T9" fmla="*/ 0 h 290"/>
                  <a:gd name="T10" fmla="*/ 0 w 250"/>
                  <a:gd name="T11" fmla="*/ 0 h 290"/>
                  <a:gd name="T12" fmla="*/ 0 w 250"/>
                  <a:gd name="T13" fmla="*/ 0 h 290"/>
                  <a:gd name="T14" fmla="*/ 0 w 250"/>
                  <a:gd name="T15" fmla="*/ 0 h 290"/>
                  <a:gd name="T16" fmla="*/ 0 w 250"/>
                  <a:gd name="T17" fmla="*/ 0 h 290"/>
                  <a:gd name="T18" fmla="*/ 0 w 250"/>
                  <a:gd name="T19" fmla="*/ 0 h 290"/>
                  <a:gd name="T20" fmla="*/ 0 w 250"/>
                  <a:gd name="T21" fmla="*/ 0 h 290"/>
                  <a:gd name="T22" fmla="*/ 0 w 250"/>
                  <a:gd name="T23" fmla="*/ 0 h 290"/>
                  <a:gd name="T24" fmla="*/ 0 w 250"/>
                  <a:gd name="T25" fmla="*/ 0 h 290"/>
                  <a:gd name="T26" fmla="*/ 0 w 250"/>
                  <a:gd name="T27" fmla="*/ 0 h 290"/>
                  <a:gd name="T28" fmla="*/ 0 w 250"/>
                  <a:gd name="T29" fmla="*/ 0 h 290"/>
                  <a:gd name="T30" fmla="*/ 0 w 250"/>
                  <a:gd name="T31" fmla="*/ 0 h 290"/>
                  <a:gd name="T32" fmla="*/ 0 w 250"/>
                  <a:gd name="T33" fmla="*/ 0 h 290"/>
                  <a:gd name="T34" fmla="*/ 0 w 250"/>
                  <a:gd name="T35" fmla="*/ 0 h 290"/>
                  <a:gd name="T36" fmla="*/ 0 w 250"/>
                  <a:gd name="T37" fmla="*/ 0 h 290"/>
                  <a:gd name="T38" fmla="*/ 0 w 250"/>
                  <a:gd name="T39" fmla="*/ 0 h 290"/>
                  <a:gd name="T40" fmla="*/ 0 w 250"/>
                  <a:gd name="T41" fmla="*/ 0 h 290"/>
                  <a:gd name="T42" fmla="*/ 0 w 250"/>
                  <a:gd name="T43" fmla="*/ 0 h 290"/>
                  <a:gd name="T44" fmla="*/ 0 w 250"/>
                  <a:gd name="T45" fmla="*/ 0 h 290"/>
                  <a:gd name="T46" fmla="*/ 0 w 250"/>
                  <a:gd name="T47" fmla="*/ 0 h 290"/>
                  <a:gd name="T48" fmla="*/ 0 w 250"/>
                  <a:gd name="T49" fmla="*/ 0 h 290"/>
                  <a:gd name="T50" fmla="*/ 0 w 250"/>
                  <a:gd name="T51" fmla="*/ 0 h 290"/>
                  <a:gd name="T52" fmla="*/ 0 w 250"/>
                  <a:gd name="T53" fmla="*/ 0 h 290"/>
                  <a:gd name="T54" fmla="*/ 0 w 250"/>
                  <a:gd name="T55" fmla="*/ 0 h 290"/>
                  <a:gd name="T56" fmla="*/ 0 w 250"/>
                  <a:gd name="T57" fmla="*/ 0 h 290"/>
                  <a:gd name="T58" fmla="*/ 0 w 250"/>
                  <a:gd name="T59" fmla="*/ 0 h 290"/>
                  <a:gd name="T60" fmla="*/ 0 w 250"/>
                  <a:gd name="T61" fmla="*/ 0 h 290"/>
                  <a:gd name="T62" fmla="*/ 0 w 250"/>
                  <a:gd name="T63" fmla="*/ 0 h 290"/>
                  <a:gd name="T64" fmla="*/ 0 w 250"/>
                  <a:gd name="T65" fmla="*/ 0 h 290"/>
                  <a:gd name="T66" fmla="*/ 0 w 250"/>
                  <a:gd name="T67" fmla="*/ 0 h 290"/>
                  <a:gd name="T68" fmla="*/ 0 w 250"/>
                  <a:gd name="T69" fmla="*/ 0 h 290"/>
                  <a:gd name="T70" fmla="*/ 0 w 250"/>
                  <a:gd name="T71" fmla="*/ 0 h 290"/>
                  <a:gd name="T72" fmla="*/ 0 w 250"/>
                  <a:gd name="T73" fmla="*/ 0 h 290"/>
                  <a:gd name="T74" fmla="*/ 0 w 250"/>
                  <a:gd name="T75" fmla="*/ 0 h 290"/>
                  <a:gd name="T76" fmla="*/ 0 w 250"/>
                  <a:gd name="T77" fmla="*/ 0 h 290"/>
                  <a:gd name="T78" fmla="*/ 0 w 250"/>
                  <a:gd name="T79" fmla="*/ 0 h 290"/>
                  <a:gd name="T80" fmla="*/ 0 w 250"/>
                  <a:gd name="T81" fmla="*/ 0 h 290"/>
                  <a:gd name="T82" fmla="*/ 0 w 250"/>
                  <a:gd name="T83" fmla="*/ 0 h 290"/>
                  <a:gd name="T84" fmla="*/ 0 w 250"/>
                  <a:gd name="T85" fmla="*/ 0 h 290"/>
                  <a:gd name="T86" fmla="*/ 0 w 250"/>
                  <a:gd name="T87" fmla="*/ 0 h 290"/>
                  <a:gd name="T88" fmla="*/ 0 w 250"/>
                  <a:gd name="T89" fmla="*/ 0 h 290"/>
                  <a:gd name="T90" fmla="*/ 0 w 250"/>
                  <a:gd name="T91" fmla="*/ 0 h 290"/>
                  <a:gd name="T92" fmla="*/ 0 w 250"/>
                  <a:gd name="T93" fmla="*/ 0 h 290"/>
                  <a:gd name="T94" fmla="*/ 0 w 250"/>
                  <a:gd name="T95" fmla="*/ 0 h 290"/>
                  <a:gd name="T96" fmla="*/ 0 w 250"/>
                  <a:gd name="T97" fmla="*/ 0 h 29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50"/>
                  <a:gd name="T148" fmla="*/ 0 h 290"/>
                  <a:gd name="T149" fmla="*/ 250 w 250"/>
                  <a:gd name="T150" fmla="*/ 290 h 29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50" h="290">
                    <a:moveTo>
                      <a:pt x="88" y="37"/>
                    </a:moveTo>
                    <a:lnTo>
                      <a:pt x="69" y="49"/>
                    </a:lnTo>
                    <a:lnTo>
                      <a:pt x="53" y="63"/>
                    </a:lnTo>
                    <a:lnTo>
                      <a:pt x="39" y="79"/>
                    </a:lnTo>
                    <a:lnTo>
                      <a:pt x="25" y="96"/>
                    </a:lnTo>
                    <a:lnTo>
                      <a:pt x="15" y="115"/>
                    </a:lnTo>
                    <a:lnTo>
                      <a:pt x="8" y="135"/>
                    </a:lnTo>
                    <a:lnTo>
                      <a:pt x="3" y="157"/>
                    </a:lnTo>
                    <a:lnTo>
                      <a:pt x="0" y="178"/>
                    </a:lnTo>
                    <a:lnTo>
                      <a:pt x="3" y="208"/>
                    </a:lnTo>
                    <a:lnTo>
                      <a:pt x="15" y="233"/>
                    </a:lnTo>
                    <a:lnTo>
                      <a:pt x="33" y="254"/>
                    </a:lnTo>
                    <a:lnTo>
                      <a:pt x="56" y="270"/>
                    </a:lnTo>
                    <a:lnTo>
                      <a:pt x="83" y="283"/>
                    </a:lnTo>
                    <a:lnTo>
                      <a:pt x="110" y="289"/>
                    </a:lnTo>
                    <a:lnTo>
                      <a:pt x="140" y="290"/>
                    </a:lnTo>
                    <a:lnTo>
                      <a:pt x="168" y="286"/>
                    </a:lnTo>
                    <a:lnTo>
                      <a:pt x="174" y="286"/>
                    </a:lnTo>
                    <a:lnTo>
                      <a:pt x="179" y="283"/>
                    </a:lnTo>
                    <a:lnTo>
                      <a:pt x="184" y="279"/>
                    </a:lnTo>
                    <a:lnTo>
                      <a:pt x="185" y="273"/>
                    </a:lnTo>
                    <a:lnTo>
                      <a:pt x="182" y="266"/>
                    </a:lnTo>
                    <a:lnTo>
                      <a:pt x="176" y="260"/>
                    </a:lnTo>
                    <a:lnTo>
                      <a:pt x="169" y="254"/>
                    </a:lnTo>
                    <a:lnTo>
                      <a:pt x="162" y="252"/>
                    </a:lnTo>
                    <a:lnTo>
                      <a:pt x="147" y="247"/>
                    </a:lnTo>
                    <a:lnTo>
                      <a:pt x="132" y="244"/>
                    </a:lnTo>
                    <a:lnTo>
                      <a:pt x="118" y="242"/>
                    </a:lnTo>
                    <a:lnTo>
                      <a:pt x="105" y="239"/>
                    </a:lnTo>
                    <a:lnTo>
                      <a:pt x="91" y="234"/>
                    </a:lnTo>
                    <a:lnTo>
                      <a:pt x="78" y="229"/>
                    </a:lnTo>
                    <a:lnTo>
                      <a:pt x="66" y="221"/>
                    </a:lnTo>
                    <a:lnTo>
                      <a:pt x="55" y="210"/>
                    </a:lnTo>
                    <a:lnTo>
                      <a:pt x="50" y="161"/>
                    </a:lnTo>
                    <a:lnTo>
                      <a:pt x="62" y="121"/>
                    </a:lnTo>
                    <a:lnTo>
                      <a:pt x="85" y="89"/>
                    </a:lnTo>
                    <a:lnTo>
                      <a:pt x="118" y="63"/>
                    </a:lnTo>
                    <a:lnTo>
                      <a:pt x="153" y="43"/>
                    </a:lnTo>
                    <a:lnTo>
                      <a:pt x="190" y="27"/>
                    </a:lnTo>
                    <a:lnTo>
                      <a:pt x="223" y="16"/>
                    </a:lnTo>
                    <a:lnTo>
                      <a:pt x="250" y="6"/>
                    </a:lnTo>
                    <a:lnTo>
                      <a:pt x="234" y="2"/>
                    </a:lnTo>
                    <a:lnTo>
                      <a:pt x="216" y="0"/>
                    </a:lnTo>
                    <a:lnTo>
                      <a:pt x="196" y="3"/>
                    </a:lnTo>
                    <a:lnTo>
                      <a:pt x="174" y="6"/>
                    </a:lnTo>
                    <a:lnTo>
                      <a:pt x="152" y="13"/>
                    </a:lnTo>
                    <a:lnTo>
                      <a:pt x="130" y="20"/>
                    </a:lnTo>
                    <a:lnTo>
                      <a:pt x="107" y="29"/>
                    </a:lnTo>
                    <a:lnTo>
                      <a:pt x="88" y="37"/>
                    </a:lnTo>
                    <a:close/>
                  </a:path>
                </a:pathLst>
              </a:custGeom>
              <a:solidFill>
                <a:srgbClr val="C9E8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45" name="Freeform 44"/>
              <p:cNvSpPr/>
              <p:nvPr/>
            </p:nvSpPr>
            <p:spPr bwMode="auto">
              <a:xfrm>
                <a:off x="8268" y="4480"/>
                <a:ext cx="52" cy="75"/>
              </a:xfrm>
              <a:custGeom>
                <a:avLst/>
                <a:gdLst>
                  <a:gd name="T0" fmla="*/ 0 w 160"/>
                  <a:gd name="T1" fmla="*/ 0 h 225"/>
                  <a:gd name="T2" fmla="*/ 0 w 160"/>
                  <a:gd name="T3" fmla="*/ 0 h 225"/>
                  <a:gd name="T4" fmla="*/ 0 w 160"/>
                  <a:gd name="T5" fmla="*/ 0 h 225"/>
                  <a:gd name="T6" fmla="*/ 0 w 160"/>
                  <a:gd name="T7" fmla="*/ 0 h 225"/>
                  <a:gd name="T8" fmla="*/ 0 w 160"/>
                  <a:gd name="T9" fmla="*/ 0 h 225"/>
                  <a:gd name="T10" fmla="*/ 0 w 160"/>
                  <a:gd name="T11" fmla="*/ 0 h 225"/>
                  <a:gd name="T12" fmla="*/ 0 w 160"/>
                  <a:gd name="T13" fmla="*/ 0 h 225"/>
                  <a:gd name="T14" fmla="*/ 0 w 160"/>
                  <a:gd name="T15" fmla="*/ 0 h 225"/>
                  <a:gd name="T16" fmla="*/ 0 w 160"/>
                  <a:gd name="T17" fmla="*/ 0 h 225"/>
                  <a:gd name="T18" fmla="*/ 0 w 160"/>
                  <a:gd name="T19" fmla="*/ 0 h 225"/>
                  <a:gd name="T20" fmla="*/ 0 w 160"/>
                  <a:gd name="T21" fmla="*/ 0 h 225"/>
                  <a:gd name="T22" fmla="*/ 0 w 160"/>
                  <a:gd name="T23" fmla="*/ 0 h 225"/>
                  <a:gd name="T24" fmla="*/ 0 w 160"/>
                  <a:gd name="T25" fmla="*/ 0 h 225"/>
                  <a:gd name="T26" fmla="*/ 0 w 160"/>
                  <a:gd name="T27" fmla="*/ 0 h 225"/>
                  <a:gd name="T28" fmla="*/ 0 w 160"/>
                  <a:gd name="T29" fmla="*/ 0 h 225"/>
                  <a:gd name="T30" fmla="*/ 0 w 160"/>
                  <a:gd name="T31" fmla="*/ 0 h 225"/>
                  <a:gd name="T32" fmla="*/ 0 w 160"/>
                  <a:gd name="T33" fmla="*/ 0 h 225"/>
                  <a:gd name="T34" fmla="*/ 0 w 160"/>
                  <a:gd name="T35" fmla="*/ 0 h 225"/>
                  <a:gd name="T36" fmla="*/ 0 w 160"/>
                  <a:gd name="T37" fmla="*/ 0 h 225"/>
                  <a:gd name="T38" fmla="*/ 0 w 160"/>
                  <a:gd name="T39" fmla="*/ 0 h 225"/>
                  <a:gd name="T40" fmla="*/ 0 w 160"/>
                  <a:gd name="T41" fmla="*/ 0 h 225"/>
                  <a:gd name="T42" fmla="*/ 0 w 160"/>
                  <a:gd name="T43" fmla="*/ 0 h 225"/>
                  <a:gd name="T44" fmla="*/ 0 w 160"/>
                  <a:gd name="T45" fmla="*/ 0 h 225"/>
                  <a:gd name="T46" fmla="*/ 0 w 160"/>
                  <a:gd name="T47" fmla="*/ 0 h 225"/>
                  <a:gd name="T48" fmla="*/ 0 w 160"/>
                  <a:gd name="T49" fmla="*/ 0 h 225"/>
                  <a:gd name="T50" fmla="*/ 0 w 160"/>
                  <a:gd name="T51" fmla="*/ 0 h 225"/>
                  <a:gd name="T52" fmla="*/ 0 w 160"/>
                  <a:gd name="T53" fmla="*/ 0 h 225"/>
                  <a:gd name="T54" fmla="*/ 0 w 160"/>
                  <a:gd name="T55" fmla="*/ 0 h 225"/>
                  <a:gd name="T56" fmla="*/ 0 w 160"/>
                  <a:gd name="T57" fmla="*/ 0 h 225"/>
                  <a:gd name="T58" fmla="*/ 0 w 160"/>
                  <a:gd name="T59" fmla="*/ 0 h 225"/>
                  <a:gd name="T60" fmla="*/ 0 w 160"/>
                  <a:gd name="T61" fmla="*/ 0 h 225"/>
                  <a:gd name="T62" fmla="*/ 0 w 160"/>
                  <a:gd name="T63" fmla="*/ 0 h 225"/>
                  <a:gd name="T64" fmla="*/ 0 w 160"/>
                  <a:gd name="T65" fmla="*/ 0 h 225"/>
                  <a:gd name="T66" fmla="*/ 0 w 160"/>
                  <a:gd name="T67" fmla="*/ 0 h 225"/>
                  <a:gd name="T68" fmla="*/ 0 w 160"/>
                  <a:gd name="T69" fmla="*/ 0 h 225"/>
                  <a:gd name="T70" fmla="*/ 0 w 160"/>
                  <a:gd name="T71" fmla="*/ 0 h 225"/>
                  <a:gd name="T72" fmla="*/ 0 w 160"/>
                  <a:gd name="T73" fmla="*/ 0 h 225"/>
                  <a:gd name="T74" fmla="*/ 0 w 160"/>
                  <a:gd name="T75" fmla="*/ 0 h 225"/>
                  <a:gd name="T76" fmla="*/ 0 w 160"/>
                  <a:gd name="T77" fmla="*/ 0 h 225"/>
                  <a:gd name="T78" fmla="*/ 0 w 160"/>
                  <a:gd name="T79" fmla="*/ 0 h 225"/>
                  <a:gd name="T80" fmla="*/ 0 w 160"/>
                  <a:gd name="T81" fmla="*/ 0 h 22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60"/>
                  <a:gd name="T124" fmla="*/ 0 h 225"/>
                  <a:gd name="T125" fmla="*/ 160 w 160"/>
                  <a:gd name="T126" fmla="*/ 225 h 22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60" h="225">
                    <a:moveTo>
                      <a:pt x="135" y="73"/>
                    </a:moveTo>
                    <a:lnTo>
                      <a:pt x="141" y="96"/>
                    </a:lnTo>
                    <a:lnTo>
                      <a:pt x="140" y="118"/>
                    </a:lnTo>
                    <a:lnTo>
                      <a:pt x="129" y="135"/>
                    </a:lnTo>
                    <a:lnTo>
                      <a:pt x="115" y="151"/>
                    </a:lnTo>
                    <a:lnTo>
                      <a:pt x="97" y="165"/>
                    </a:lnTo>
                    <a:lnTo>
                      <a:pt x="76" y="179"/>
                    </a:lnTo>
                    <a:lnTo>
                      <a:pt x="56" y="192"/>
                    </a:lnTo>
                    <a:lnTo>
                      <a:pt x="38" y="205"/>
                    </a:lnTo>
                    <a:lnTo>
                      <a:pt x="35" y="210"/>
                    </a:lnTo>
                    <a:lnTo>
                      <a:pt x="34" y="212"/>
                    </a:lnTo>
                    <a:lnTo>
                      <a:pt x="34" y="217"/>
                    </a:lnTo>
                    <a:lnTo>
                      <a:pt x="35" y="221"/>
                    </a:lnTo>
                    <a:lnTo>
                      <a:pt x="40" y="224"/>
                    </a:lnTo>
                    <a:lnTo>
                      <a:pt x="44" y="225"/>
                    </a:lnTo>
                    <a:lnTo>
                      <a:pt x="47" y="225"/>
                    </a:lnTo>
                    <a:lnTo>
                      <a:pt x="51" y="224"/>
                    </a:lnTo>
                    <a:lnTo>
                      <a:pt x="75" y="211"/>
                    </a:lnTo>
                    <a:lnTo>
                      <a:pt x="97" y="197"/>
                    </a:lnTo>
                    <a:lnTo>
                      <a:pt x="117" y="181"/>
                    </a:lnTo>
                    <a:lnTo>
                      <a:pt x="137" y="162"/>
                    </a:lnTo>
                    <a:lnTo>
                      <a:pt x="150" y="142"/>
                    </a:lnTo>
                    <a:lnTo>
                      <a:pt x="159" y="119"/>
                    </a:lnTo>
                    <a:lnTo>
                      <a:pt x="160" y="95"/>
                    </a:lnTo>
                    <a:lnTo>
                      <a:pt x="154" y="69"/>
                    </a:lnTo>
                    <a:lnTo>
                      <a:pt x="141" y="49"/>
                    </a:lnTo>
                    <a:lnTo>
                      <a:pt x="122" y="31"/>
                    </a:lnTo>
                    <a:lnTo>
                      <a:pt x="98" y="18"/>
                    </a:lnTo>
                    <a:lnTo>
                      <a:pt x="72" y="8"/>
                    </a:lnTo>
                    <a:lnTo>
                      <a:pt x="46" y="3"/>
                    </a:lnTo>
                    <a:lnTo>
                      <a:pt x="24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8" y="11"/>
                    </a:lnTo>
                    <a:lnTo>
                      <a:pt x="37" y="17"/>
                    </a:lnTo>
                    <a:lnTo>
                      <a:pt x="57" y="23"/>
                    </a:lnTo>
                    <a:lnTo>
                      <a:pt x="76" y="29"/>
                    </a:lnTo>
                    <a:lnTo>
                      <a:pt x="95" y="36"/>
                    </a:lnTo>
                    <a:lnTo>
                      <a:pt x="112" y="46"/>
                    </a:lnTo>
                    <a:lnTo>
                      <a:pt x="125" y="57"/>
                    </a:lnTo>
                    <a:lnTo>
                      <a:pt x="135" y="73"/>
                    </a:lnTo>
                    <a:close/>
                  </a:path>
                </a:pathLst>
              </a:custGeom>
              <a:solidFill>
                <a:srgbClr val="C9E8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46" name="Freeform 45"/>
              <p:cNvSpPr/>
              <p:nvPr/>
            </p:nvSpPr>
            <p:spPr bwMode="auto">
              <a:xfrm>
                <a:off x="8073" y="4463"/>
                <a:ext cx="135" cy="157"/>
              </a:xfrm>
              <a:custGeom>
                <a:avLst/>
                <a:gdLst>
                  <a:gd name="T0" fmla="*/ 0 w 404"/>
                  <a:gd name="T1" fmla="*/ 0 h 472"/>
                  <a:gd name="T2" fmla="*/ 0 w 404"/>
                  <a:gd name="T3" fmla="*/ 0 h 472"/>
                  <a:gd name="T4" fmla="*/ 0 w 404"/>
                  <a:gd name="T5" fmla="*/ 0 h 472"/>
                  <a:gd name="T6" fmla="*/ 0 w 404"/>
                  <a:gd name="T7" fmla="*/ 0 h 472"/>
                  <a:gd name="T8" fmla="*/ 0 w 404"/>
                  <a:gd name="T9" fmla="*/ 0 h 472"/>
                  <a:gd name="T10" fmla="*/ 0 w 404"/>
                  <a:gd name="T11" fmla="*/ 0 h 472"/>
                  <a:gd name="T12" fmla="*/ 0 w 404"/>
                  <a:gd name="T13" fmla="*/ 0 h 472"/>
                  <a:gd name="T14" fmla="*/ 0 w 404"/>
                  <a:gd name="T15" fmla="*/ 0 h 472"/>
                  <a:gd name="T16" fmla="*/ 0 w 404"/>
                  <a:gd name="T17" fmla="*/ 0 h 472"/>
                  <a:gd name="T18" fmla="*/ 0 w 404"/>
                  <a:gd name="T19" fmla="*/ 0 h 472"/>
                  <a:gd name="T20" fmla="*/ 0 w 404"/>
                  <a:gd name="T21" fmla="*/ 0 h 472"/>
                  <a:gd name="T22" fmla="*/ 0 w 404"/>
                  <a:gd name="T23" fmla="*/ 0 h 472"/>
                  <a:gd name="T24" fmla="*/ 0 w 404"/>
                  <a:gd name="T25" fmla="*/ 0 h 472"/>
                  <a:gd name="T26" fmla="*/ 0 w 404"/>
                  <a:gd name="T27" fmla="*/ 0 h 472"/>
                  <a:gd name="T28" fmla="*/ 0 w 404"/>
                  <a:gd name="T29" fmla="*/ 0 h 472"/>
                  <a:gd name="T30" fmla="*/ 0 w 404"/>
                  <a:gd name="T31" fmla="*/ 0 h 472"/>
                  <a:gd name="T32" fmla="*/ 0 w 404"/>
                  <a:gd name="T33" fmla="*/ 0 h 472"/>
                  <a:gd name="T34" fmla="*/ 0 w 404"/>
                  <a:gd name="T35" fmla="*/ 0 h 472"/>
                  <a:gd name="T36" fmla="*/ 0 w 404"/>
                  <a:gd name="T37" fmla="*/ 0 h 472"/>
                  <a:gd name="T38" fmla="*/ 0 w 404"/>
                  <a:gd name="T39" fmla="*/ 0 h 472"/>
                  <a:gd name="T40" fmla="*/ 0 w 404"/>
                  <a:gd name="T41" fmla="*/ 0 h 472"/>
                  <a:gd name="T42" fmla="*/ 0 w 404"/>
                  <a:gd name="T43" fmla="*/ 0 h 472"/>
                  <a:gd name="T44" fmla="*/ 0 w 404"/>
                  <a:gd name="T45" fmla="*/ 0 h 472"/>
                  <a:gd name="T46" fmla="*/ 0 w 404"/>
                  <a:gd name="T47" fmla="*/ 0 h 472"/>
                  <a:gd name="T48" fmla="*/ 0 w 404"/>
                  <a:gd name="T49" fmla="*/ 0 h 472"/>
                  <a:gd name="T50" fmla="*/ 0 w 404"/>
                  <a:gd name="T51" fmla="*/ 0 h 472"/>
                  <a:gd name="T52" fmla="*/ 0 w 404"/>
                  <a:gd name="T53" fmla="*/ 0 h 472"/>
                  <a:gd name="T54" fmla="*/ 0 w 404"/>
                  <a:gd name="T55" fmla="*/ 0 h 472"/>
                  <a:gd name="T56" fmla="*/ 0 w 404"/>
                  <a:gd name="T57" fmla="*/ 0 h 472"/>
                  <a:gd name="T58" fmla="*/ 0 w 404"/>
                  <a:gd name="T59" fmla="*/ 0 h 472"/>
                  <a:gd name="T60" fmla="*/ 0 w 404"/>
                  <a:gd name="T61" fmla="*/ 0 h 472"/>
                  <a:gd name="T62" fmla="*/ 0 w 404"/>
                  <a:gd name="T63" fmla="*/ 0 h 472"/>
                  <a:gd name="T64" fmla="*/ 0 w 404"/>
                  <a:gd name="T65" fmla="*/ 0 h 472"/>
                  <a:gd name="T66" fmla="*/ 0 w 404"/>
                  <a:gd name="T67" fmla="*/ 0 h 472"/>
                  <a:gd name="T68" fmla="*/ 0 w 404"/>
                  <a:gd name="T69" fmla="*/ 0 h 472"/>
                  <a:gd name="T70" fmla="*/ 0 w 404"/>
                  <a:gd name="T71" fmla="*/ 0 h 472"/>
                  <a:gd name="T72" fmla="*/ 0 w 404"/>
                  <a:gd name="T73" fmla="*/ 0 h 472"/>
                  <a:gd name="T74" fmla="*/ 0 w 404"/>
                  <a:gd name="T75" fmla="*/ 0 h 472"/>
                  <a:gd name="T76" fmla="*/ 0 w 404"/>
                  <a:gd name="T77" fmla="*/ 0 h 472"/>
                  <a:gd name="T78" fmla="*/ 0 w 404"/>
                  <a:gd name="T79" fmla="*/ 0 h 472"/>
                  <a:gd name="T80" fmla="*/ 0 w 404"/>
                  <a:gd name="T81" fmla="*/ 0 h 472"/>
                  <a:gd name="T82" fmla="*/ 0 w 404"/>
                  <a:gd name="T83" fmla="*/ 0 h 472"/>
                  <a:gd name="T84" fmla="*/ 0 w 404"/>
                  <a:gd name="T85" fmla="*/ 0 h 472"/>
                  <a:gd name="T86" fmla="*/ 0 w 404"/>
                  <a:gd name="T87" fmla="*/ 0 h 4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04"/>
                  <a:gd name="T133" fmla="*/ 0 h 472"/>
                  <a:gd name="T134" fmla="*/ 404 w 404"/>
                  <a:gd name="T135" fmla="*/ 472 h 47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04" h="472">
                    <a:moveTo>
                      <a:pt x="157" y="61"/>
                    </a:moveTo>
                    <a:lnTo>
                      <a:pt x="127" y="87"/>
                    </a:lnTo>
                    <a:lnTo>
                      <a:pt x="96" y="113"/>
                    </a:lnTo>
                    <a:lnTo>
                      <a:pt x="68" y="143"/>
                    </a:lnTo>
                    <a:lnTo>
                      <a:pt x="43" y="175"/>
                    </a:lnTo>
                    <a:lnTo>
                      <a:pt x="22" y="208"/>
                    </a:lnTo>
                    <a:lnTo>
                      <a:pt x="8" y="244"/>
                    </a:lnTo>
                    <a:lnTo>
                      <a:pt x="0" y="283"/>
                    </a:lnTo>
                    <a:lnTo>
                      <a:pt x="2" y="323"/>
                    </a:lnTo>
                    <a:lnTo>
                      <a:pt x="5" y="333"/>
                    </a:lnTo>
                    <a:lnTo>
                      <a:pt x="8" y="344"/>
                    </a:lnTo>
                    <a:lnTo>
                      <a:pt x="12" y="353"/>
                    </a:lnTo>
                    <a:lnTo>
                      <a:pt x="18" y="363"/>
                    </a:lnTo>
                    <a:lnTo>
                      <a:pt x="25" y="372"/>
                    </a:lnTo>
                    <a:lnTo>
                      <a:pt x="34" y="380"/>
                    </a:lnTo>
                    <a:lnTo>
                      <a:pt x="41" y="388"/>
                    </a:lnTo>
                    <a:lnTo>
                      <a:pt x="52" y="393"/>
                    </a:lnTo>
                    <a:lnTo>
                      <a:pt x="71" y="405"/>
                    </a:lnTo>
                    <a:lnTo>
                      <a:pt x="90" y="415"/>
                    </a:lnTo>
                    <a:lnTo>
                      <a:pt x="109" y="424"/>
                    </a:lnTo>
                    <a:lnTo>
                      <a:pt x="129" y="431"/>
                    </a:lnTo>
                    <a:lnTo>
                      <a:pt x="150" y="438"/>
                    </a:lnTo>
                    <a:lnTo>
                      <a:pt x="171" y="444"/>
                    </a:lnTo>
                    <a:lnTo>
                      <a:pt x="191" y="449"/>
                    </a:lnTo>
                    <a:lnTo>
                      <a:pt x="212" y="454"/>
                    </a:lnTo>
                    <a:lnTo>
                      <a:pt x="234" y="458"/>
                    </a:lnTo>
                    <a:lnTo>
                      <a:pt x="254" y="461"/>
                    </a:lnTo>
                    <a:lnTo>
                      <a:pt x="276" y="464"/>
                    </a:lnTo>
                    <a:lnTo>
                      <a:pt x="298" y="467"/>
                    </a:lnTo>
                    <a:lnTo>
                      <a:pt x="319" y="468"/>
                    </a:lnTo>
                    <a:lnTo>
                      <a:pt x="341" y="470"/>
                    </a:lnTo>
                    <a:lnTo>
                      <a:pt x="363" y="471"/>
                    </a:lnTo>
                    <a:lnTo>
                      <a:pt x="383" y="472"/>
                    </a:lnTo>
                    <a:lnTo>
                      <a:pt x="391" y="472"/>
                    </a:lnTo>
                    <a:lnTo>
                      <a:pt x="397" y="470"/>
                    </a:lnTo>
                    <a:lnTo>
                      <a:pt x="401" y="464"/>
                    </a:lnTo>
                    <a:lnTo>
                      <a:pt x="404" y="458"/>
                    </a:lnTo>
                    <a:lnTo>
                      <a:pt x="404" y="451"/>
                    </a:lnTo>
                    <a:lnTo>
                      <a:pt x="401" y="445"/>
                    </a:lnTo>
                    <a:lnTo>
                      <a:pt x="395" y="441"/>
                    </a:lnTo>
                    <a:lnTo>
                      <a:pt x="388" y="438"/>
                    </a:lnTo>
                    <a:lnTo>
                      <a:pt x="369" y="434"/>
                    </a:lnTo>
                    <a:lnTo>
                      <a:pt x="350" y="431"/>
                    </a:lnTo>
                    <a:lnTo>
                      <a:pt x="331" y="426"/>
                    </a:lnTo>
                    <a:lnTo>
                      <a:pt x="310" y="424"/>
                    </a:lnTo>
                    <a:lnTo>
                      <a:pt x="291" y="421"/>
                    </a:lnTo>
                    <a:lnTo>
                      <a:pt x="272" y="418"/>
                    </a:lnTo>
                    <a:lnTo>
                      <a:pt x="251" y="415"/>
                    </a:lnTo>
                    <a:lnTo>
                      <a:pt x="232" y="411"/>
                    </a:lnTo>
                    <a:lnTo>
                      <a:pt x="213" y="408"/>
                    </a:lnTo>
                    <a:lnTo>
                      <a:pt x="194" y="403"/>
                    </a:lnTo>
                    <a:lnTo>
                      <a:pt x="175" y="398"/>
                    </a:lnTo>
                    <a:lnTo>
                      <a:pt x="156" y="393"/>
                    </a:lnTo>
                    <a:lnTo>
                      <a:pt x="138" y="386"/>
                    </a:lnTo>
                    <a:lnTo>
                      <a:pt x="119" y="379"/>
                    </a:lnTo>
                    <a:lnTo>
                      <a:pt x="102" y="372"/>
                    </a:lnTo>
                    <a:lnTo>
                      <a:pt x="84" y="362"/>
                    </a:lnTo>
                    <a:lnTo>
                      <a:pt x="69" y="352"/>
                    </a:lnTo>
                    <a:lnTo>
                      <a:pt x="58" y="339"/>
                    </a:lnTo>
                    <a:lnTo>
                      <a:pt x="49" y="324"/>
                    </a:lnTo>
                    <a:lnTo>
                      <a:pt x="44" y="307"/>
                    </a:lnTo>
                    <a:lnTo>
                      <a:pt x="43" y="290"/>
                    </a:lnTo>
                    <a:lnTo>
                      <a:pt x="44" y="270"/>
                    </a:lnTo>
                    <a:lnTo>
                      <a:pt x="49" y="250"/>
                    </a:lnTo>
                    <a:lnTo>
                      <a:pt x="55" y="234"/>
                    </a:lnTo>
                    <a:lnTo>
                      <a:pt x="65" y="212"/>
                    </a:lnTo>
                    <a:lnTo>
                      <a:pt x="77" y="191"/>
                    </a:lnTo>
                    <a:lnTo>
                      <a:pt x="90" y="172"/>
                    </a:lnTo>
                    <a:lnTo>
                      <a:pt x="104" y="155"/>
                    </a:lnTo>
                    <a:lnTo>
                      <a:pt x="119" y="138"/>
                    </a:lnTo>
                    <a:lnTo>
                      <a:pt x="135" y="120"/>
                    </a:lnTo>
                    <a:lnTo>
                      <a:pt x="154" y="103"/>
                    </a:lnTo>
                    <a:lnTo>
                      <a:pt x="173" y="86"/>
                    </a:lnTo>
                    <a:lnTo>
                      <a:pt x="193" y="71"/>
                    </a:lnTo>
                    <a:lnTo>
                      <a:pt x="218" y="59"/>
                    </a:lnTo>
                    <a:lnTo>
                      <a:pt x="245" y="47"/>
                    </a:lnTo>
                    <a:lnTo>
                      <a:pt x="273" y="36"/>
                    </a:lnTo>
                    <a:lnTo>
                      <a:pt x="298" y="25"/>
                    </a:lnTo>
                    <a:lnTo>
                      <a:pt x="319" y="17"/>
                    </a:lnTo>
                    <a:lnTo>
                      <a:pt x="332" y="8"/>
                    </a:lnTo>
                    <a:lnTo>
                      <a:pt x="336" y="2"/>
                    </a:lnTo>
                    <a:lnTo>
                      <a:pt x="322" y="0"/>
                    </a:lnTo>
                    <a:lnTo>
                      <a:pt x="301" y="1"/>
                    </a:lnTo>
                    <a:lnTo>
                      <a:pt x="278" y="5"/>
                    </a:lnTo>
                    <a:lnTo>
                      <a:pt x="253" y="13"/>
                    </a:lnTo>
                    <a:lnTo>
                      <a:pt x="226" y="23"/>
                    </a:lnTo>
                    <a:lnTo>
                      <a:pt x="201" y="34"/>
                    </a:lnTo>
                    <a:lnTo>
                      <a:pt x="178" y="47"/>
                    </a:lnTo>
                    <a:lnTo>
                      <a:pt x="157" y="61"/>
                    </a:lnTo>
                    <a:close/>
                  </a:path>
                </a:pathLst>
              </a:custGeom>
              <a:solidFill>
                <a:srgbClr val="C9E8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47" name="Freeform 46"/>
              <p:cNvSpPr/>
              <p:nvPr/>
            </p:nvSpPr>
            <p:spPr bwMode="auto">
              <a:xfrm>
                <a:off x="8263" y="4458"/>
                <a:ext cx="117" cy="105"/>
              </a:xfrm>
              <a:custGeom>
                <a:avLst/>
                <a:gdLst>
                  <a:gd name="T0" fmla="*/ 0 w 354"/>
                  <a:gd name="T1" fmla="*/ 0 h 315"/>
                  <a:gd name="T2" fmla="*/ 0 w 354"/>
                  <a:gd name="T3" fmla="*/ 0 h 315"/>
                  <a:gd name="T4" fmla="*/ 0 w 354"/>
                  <a:gd name="T5" fmla="*/ 0 h 315"/>
                  <a:gd name="T6" fmla="*/ 0 w 354"/>
                  <a:gd name="T7" fmla="*/ 0 h 315"/>
                  <a:gd name="T8" fmla="*/ 0 w 354"/>
                  <a:gd name="T9" fmla="*/ 0 h 315"/>
                  <a:gd name="T10" fmla="*/ 0 w 354"/>
                  <a:gd name="T11" fmla="*/ 0 h 315"/>
                  <a:gd name="T12" fmla="*/ 0 w 354"/>
                  <a:gd name="T13" fmla="*/ 0 h 315"/>
                  <a:gd name="T14" fmla="*/ 0 w 354"/>
                  <a:gd name="T15" fmla="*/ 0 h 315"/>
                  <a:gd name="T16" fmla="*/ 0 w 354"/>
                  <a:gd name="T17" fmla="*/ 0 h 315"/>
                  <a:gd name="T18" fmla="*/ 0 w 354"/>
                  <a:gd name="T19" fmla="*/ 0 h 315"/>
                  <a:gd name="T20" fmla="*/ 0 w 354"/>
                  <a:gd name="T21" fmla="*/ 0 h 315"/>
                  <a:gd name="T22" fmla="*/ 0 w 354"/>
                  <a:gd name="T23" fmla="*/ 0 h 315"/>
                  <a:gd name="T24" fmla="*/ 0 w 354"/>
                  <a:gd name="T25" fmla="*/ 0 h 315"/>
                  <a:gd name="T26" fmla="*/ 0 w 354"/>
                  <a:gd name="T27" fmla="*/ 0 h 315"/>
                  <a:gd name="T28" fmla="*/ 0 w 354"/>
                  <a:gd name="T29" fmla="*/ 0 h 315"/>
                  <a:gd name="T30" fmla="*/ 0 w 354"/>
                  <a:gd name="T31" fmla="*/ 0 h 315"/>
                  <a:gd name="T32" fmla="*/ 0 w 354"/>
                  <a:gd name="T33" fmla="*/ 0 h 315"/>
                  <a:gd name="T34" fmla="*/ 0 w 354"/>
                  <a:gd name="T35" fmla="*/ 0 h 315"/>
                  <a:gd name="T36" fmla="*/ 0 w 354"/>
                  <a:gd name="T37" fmla="*/ 0 h 315"/>
                  <a:gd name="T38" fmla="*/ 0 w 354"/>
                  <a:gd name="T39" fmla="*/ 0 h 315"/>
                  <a:gd name="T40" fmla="*/ 0 w 354"/>
                  <a:gd name="T41" fmla="*/ 0 h 315"/>
                  <a:gd name="T42" fmla="*/ 0 w 354"/>
                  <a:gd name="T43" fmla="*/ 0 h 315"/>
                  <a:gd name="T44" fmla="*/ 0 w 354"/>
                  <a:gd name="T45" fmla="*/ 0 h 315"/>
                  <a:gd name="T46" fmla="*/ 0 w 354"/>
                  <a:gd name="T47" fmla="*/ 0 h 315"/>
                  <a:gd name="T48" fmla="*/ 0 w 354"/>
                  <a:gd name="T49" fmla="*/ 0 h 315"/>
                  <a:gd name="T50" fmla="*/ 0 w 354"/>
                  <a:gd name="T51" fmla="*/ 0 h 315"/>
                  <a:gd name="T52" fmla="*/ 0 w 354"/>
                  <a:gd name="T53" fmla="*/ 0 h 315"/>
                  <a:gd name="T54" fmla="*/ 0 w 354"/>
                  <a:gd name="T55" fmla="*/ 0 h 315"/>
                  <a:gd name="T56" fmla="*/ 0 w 354"/>
                  <a:gd name="T57" fmla="*/ 0 h 315"/>
                  <a:gd name="T58" fmla="*/ 0 w 354"/>
                  <a:gd name="T59" fmla="*/ 0 h 315"/>
                  <a:gd name="T60" fmla="*/ 0 w 354"/>
                  <a:gd name="T61" fmla="*/ 0 h 315"/>
                  <a:gd name="T62" fmla="*/ 0 w 354"/>
                  <a:gd name="T63" fmla="*/ 0 h 315"/>
                  <a:gd name="T64" fmla="*/ 0 w 354"/>
                  <a:gd name="T65" fmla="*/ 0 h 315"/>
                  <a:gd name="T66" fmla="*/ 0 w 354"/>
                  <a:gd name="T67" fmla="*/ 0 h 315"/>
                  <a:gd name="T68" fmla="*/ 0 w 354"/>
                  <a:gd name="T69" fmla="*/ 0 h 315"/>
                  <a:gd name="T70" fmla="*/ 0 w 354"/>
                  <a:gd name="T71" fmla="*/ 0 h 315"/>
                  <a:gd name="T72" fmla="*/ 0 w 354"/>
                  <a:gd name="T73" fmla="*/ 0 h 315"/>
                  <a:gd name="T74" fmla="*/ 0 w 354"/>
                  <a:gd name="T75" fmla="*/ 0 h 315"/>
                  <a:gd name="T76" fmla="*/ 0 w 354"/>
                  <a:gd name="T77" fmla="*/ 0 h 315"/>
                  <a:gd name="T78" fmla="*/ 0 w 354"/>
                  <a:gd name="T79" fmla="*/ 0 h 315"/>
                  <a:gd name="T80" fmla="*/ 0 w 354"/>
                  <a:gd name="T81" fmla="*/ 0 h 315"/>
                  <a:gd name="T82" fmla="*/ 0 w 354"/>
                  <a:gd name="T83" fmla="*/ 0 h 315"/>
                  <a:gd name="T84" fmla="*/ 0 w 354"/>
                  <a:gd name="T85" fmla="*/ 0 h 315"/>
                  <a:gd name="T86" fmla="*/ 0 w 354"/>
                  <a:gd name="T87" fmla="*/ 0 h 315"/>
                  <a:gd name="T88" fmla="*/ 0 w 354"/>
                  <a:gd name="T89" fmla="*/ 0 h 315"/>
                  <a:gd name="T90" fmla="*/ 0 w 354"/>
                  <a:gd name="T91" fmla="*/ 0 h 315"/>
                  <a:gd name="T92" fmla="*/ 0 w 354"/>
                  <a:gd name="T93" fmla="*/ 0 h 315"/>
                  <a:gd name="T94" fmla="*/ 0 w 354"/>
                  <a:gd name="T95" fmla="*/ 0 h 315"/>
                  <a:gd name="T96" fmla="*/ 0 w 354"/>
                  <a:gd name="T97" fmla="*/ 0 h 315"/>
                  <a:gd name="T98" fmla="*/ 0 w 354"/>
                  <a:gd name="T99" fmla="*/ 0 h 315"/>
                  <a:gd name="T100" fmla="*/ 0 w 354"/>
                  <a:gd name="T101" fmla="*/ 0 h 315"/>
                  <a:gd name="T102" fmla="*/ 0 w 354"/>
                  <a:gd name="T103" fmla="*/ 0 h 315"/>
                  <a:gd name="T104" fmla="*/ 0 w 354"/>
                  <a:gd name="T105" fmla="*/ 0 h 315"/>
                  <a:gd name="T106" fmla="*/ 0 w 354"/>
                  <a:gd name="T107" fmla="*/ 0 h 315"/>
                  <a:gd name="T108" fmla="*/ 0 w 354"/>
                  <a:gd name="T109" fmla="*/ 0 h 315"/>
                  <a:gd name="T110" fmla="*/ 0 w 354"/>
                  <a:gd name="T111" fmla="*/ 0 h 315"/>
                  <a:gd name="T112" fmla="*/ 0 w 354"/>
                  <a:gd name="T113" fmla="*/ 0 h 315"/>
                  <a:gd name="T114" fmla="*/ 0 w 354"/>
                  <a:gd name="T115" fmla="*/ 0 h 315"/>
                  <a:gd name="T116" fmla="*/ 0 w 354"/>
                  <a:gd name="T117" fmla="*/ 0 h 315"/>
                  <a:gd name="T118" fmla="*/ 0 w 354"/>
                  <a:gd name="T119" fmla="*/ 0 h 315"/>
                  <a:gd name="T120" fmla="*/ 0 w 354"/>
                  <a:gd name="T121" fmla="*/ 0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4"/>
                  <a:gd name="T184" fmla="*/ 0 h 315"/>
                  <a:gd name="T185" fmla="*/ 354 w 354"/>
                  <a:gd name="T186" fmla="*/ 315 h 31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4" h="315">
                    <a:moveTo>
                      <a:pt x="294" y="96"/>
                    </a:moveTo>
                    <a:lnTo>
                      <a:pt x="310" y="113"/>
                    </a:lnTo>
                    <a:lnTo>
                      <a:pt x="320" y="133"/>
                    </a:lnTo>
                    <a:lnTo>
                      <a:pt x="325" y="155"/>
                    </a:lnTo>
                    <a:lnTo>
                      <a:pt x="325" y="178"/>
                    </a:lnTo>
                    <a:lnTo>
                      <a:pt x="322" y="197"/>
                    </a:lnTo>
                    <a:lnTo>
                      <a:pt x="316" y="212"/>
                    </a:lnTo>
                    <a:lnTo>
                      <a:pt x="306" y="228"/>
                    </a:lnTo>
                    <a:lnTo>
                      <a:pt x="295" y="241"/>
                    </a:lnTo>
                    <a:lnTo>
                      <a:pt x="282" y="256"/>
                    </a:lnTo>
                    <a:lnTo>
                      <a:pt x="269" y="267"/>
                    </a:lnTo>
                    <a:lnTo>
                      <a:pt x="256" y="280"/>
                    </a:lnTo>
                    <a:lnTo>
                      <a:pt x="243" y="293"/>
                    </a:lnTo>
                    <a:lnTo>
                      <a:pt x="240" y="297"/>
                    </a:lnTo>
                    <a:lnTo>
                      <a:pt x="240" y="302"/>
                    </a:lnTo>
                    <a:lnTo>
                      <a:pt x="240" y="306"/>
                    </a:lnTo>
                    <a:lnTo>
                      <a:pt x="243" y="310"/>
                    </a:lnTo>
                    <a:lnTo>
                      <a:pt x="247" y="313"/>
                    </a:lnTo>
                    <a:lnTo>
                      <a:pt x="253" y="315"/>
                    </a:lnTo>
                    <a:lnTo>
                      <a:pt x="257" y="313"/>
                    </a:lnTo>
                    <a:lnTo>
                      <a:pt x="262" y="310"/>
                    </a:lnTo>
                    <a:lnTo>
                      <a:pt x="291" y="292"/>
                    </a:lnTo>
                    <a:lnTo>
                      <a:pt x="316" y="267"/>
                    </a:lnTo>
                    <a:lnTo>
                      <a:pt x="335" y="240"/>
                    </a:lnTo>
                    <a:lnTo>
                      <a:pt x="348" y="208"/>
                    </a:lnTo>
                    <a:lnTo>
                      <a:pt x="354" y="177"/>
                    </a:lnTo>
                    <a:lnTo>
                      <a:pt x="351" y="143"/>
                    </a:lnTo>
                    <a:lnTo>
                      <a:pt x="339" y="113"/>
                    </a:lnTo>
                    <a:lnTo>
                      <a:pt x="316" y="86"/>
                    </a:lnTo>
                    <a:lnTo>
                      <a:pt x="298" y="72"/>
                    </a:lnTo>
                    <a:lnTo>
                      <a:pt x="278" y="60"/>
                    </a:lnTo>
                    <a:lnTo>
                      <a:pt x="256" y="49"/>
                    </a:lnTo>
                    <a:lnTo>
                      <a:pt x="231" y="39"/>
                    </a:lnTo>
                    <a:lnTo>
                      <a:pt x="206" y="29"/>
                    </a:lnTo>
                    <a:lnTo>
                      <a:pt x="181" y="21"/>
                    </a:lnTo>
                    <a:lnTo>
                      <a:pt x="155" y="16"/>
                    </a:lnTo>
                    <a:lnTo>
                      <a:pt x="130" y="10"/>
                    </a:lnTo>
                    <a:lnTo>
                      <a:pt x="105" y="6"/>
                    </a:lnTo>
                    <a:lnTo>
                      <a:pt x="83" y="3"/>
                    </a:lnTo>
                    <a:lnTo>
                      <a:pt x="61" y="0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0" y="6"/>
                    </a:lnTo>
                    <a:lnTo>
                      <a:pt x="15" y="8"/>
                    </a:lnTo>
                    <a:lnTo>
                      <a:pt x="30" y="10"/>
                    </a:lnTo>
                    <a:lnTo>
                      <a:pt x="47" y="13"/>
                    </a:lnTo>
                    <a:lnTo>
                      <a:pt x="65" y="16"/>
                    </a:lnTo>
                    <a:lnTo>
                      <a:pt x="83" y="20"/>
                    </a:lnTo>
                    <a:lnTo>
                      <a:pt x="103" y="23"/>
                    </a:lnTo>
                    <a:lnTo>
                      <a:pt x="122" y="27"/>
                    </a:lnTo>
                    <a:lnTo>
                      <a:pt x="143" y="31"/>
                    </a:lnTo>
                    <a:lnTo>
                      <a:pt x="162" y="37"/>
                    </a:lnTo>
                    <a:lnTo>
                      <a:pt x="182" y="43"/>
                    </a:lnTo>
                    <a:lnTo>
                      <a:pt x="203" y="49"/>
                    </a:lnTo>
                    <a:lnTo>
                      <a:pt x="222" y="56"/>
                    </a:lnTo>
                    <a:lnTo>
                      <a:pt x="241" y="64"/>
                    </a:lnTo>
                    <a:lnTo>
                      <a:pt x="260" y="75"/>
                    </a:lnTo>
                    <a:lnTo>
                      <a:pt x="278" y="85"/>
                    </a:lnTo>
                    <a:lnTo>
                      <a:pt x="294" y="96"/>
                    </a:lnTo>
                    <a:close/>
                  </a:path>
                </a:pathLst>
              </a:custGeom>
              <a:solidFill>
                <a:srgbClr val="C9E8FF"/>
              </a:solidFill>
              <a:ln w="6350" cmpd="sng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48" name="Freeform 47"/>
              <p:cNvSpPr/>
              <p:nvPr/>
            </p:nvSpPr>
            <p:spPr bwMode="auto">
              <a:xfrm>
                <a:off x="8023" y="4505"/>
                <a:ext cx="47" cy="100"/>
              </a:xfrm>
              <a:custGeom>
                <a:avLst/>
                <a:gdLst>
                  <a:gd name="T0" fmla="*/ 0 w 143"/>
                  <a:gd name="T1" fmla="*/ 0 h 297"/>
                  <a:gd name="T2" fmla="*/ 0 w 143"/>
                  <a:gd name="T3" fmla="*/ 0 h 297"/>
                  <a:gd name="T4" fmla="*/ 0 w 143"/>
                  <a:gd name="T5" fmla="*/ 0 h 297"/>
                  <a:gd name="T6" fmla="*/ 0 w 143"/>
                  <a:gd name="T7" fmla="*/ 0 h 297"/>
                  <a:gd name="T8" fmla="*/ 0 w 143"/>
                  <a:gd name="T9" fmla="*/ 0 h 297"/>
                  <a:gd name="T10" fmla="*/ 0 w 143"/>
                  <a:gd name="T11" fmla="*/ 0 h 297"/>
                  <a:gd name="T12" fmla="*/ 0 w 143"/>
                  <a:gd name="T13" fmla="*/ 0 h 297"/>
                  <a:gd name="T14" fmla="*/ 0 w 143"/>
                  <a:gd name="T15" fmla="*/ 0 h 297"/>
                  <a:gd name="T16" fmla="*/ 0 w 143"/>
                  <a:gd name="T17" fmla="*/ 0 h 297"/>
                  <a:gd name="T18" fmla="*/ 0 w 143"/>
                  <a:gd name="T19" fmla="*/ 0 h 297"/>
                  <a:gd name="T20" fmla="*/ 0 w 143"/>
                  <a:gd name="T21" fmla="*/ 0 h 297"/>
                  <a:gd name="T22" fmla="*/ 0 w 143"/>
                  <a:gd name="T23" fmla="*/ 0 h 297"/>
                  <a:gd name="T24" fmla="*/ 0 w 143"/>
                  <a:gd name="T25" fmla="*/ 0 h 297"/>
                  <a:gd name="T26" fmla="*/ 0 w 143"/>
                  <a:gd name="T27" fmla="*/ 0 h 297"/>
                  <a:gd name="T28" fmla="*/ 0 w 143"/>
                  <a:gd name="T29" fmla="*/ 0 h 297"/>
                  <a:gd name="T30" fmla="*/ 0 w 143"/>
                  <a:gd name="T31" fmla="*/ 0 h 297"/>
                  <a:gd name="T32" fmla="*/ 0 w 143"/>
                  <a:gd name="T33" fmla="*/ 0 h 297"/>
                  <a:gd name="T34" fmla="*/ 0 w 143"/>
                  <a:gd name="T35" fmla="*/ 0 h 297"/>
                  <a:gd name="T36" fmla="*/ 0 w 143"/>
                  <a:gd name="T37" fmla="*/ 0 h 297"/>
                  <a:gd name="T38" fmla="*/ 0 w 143"/>
                  <a:gd name="T39" fmla="*/ 0 h 297"/>
                  <a:gd name="T40" fmla="*/ 0 w 143"/>
                  <a:gd name="T41" fmla="*/ 0 h 297"/>
                  <a:gd name="T42" fmla="*/ 0 w 143"/>
                  <a:gd name="T43" fmla="*/ 0 h 297"/>
                  <a:gd name="T44" fmla="*/ 0 w 143"/>
                  <a:gd name="T45" fmla="*/ 0 h 297"/>
                  <a:gd name="T46" fmla="*/ 0 w 143"/>
                  <a:gd name="T47" fmla="*/ 0 h 297"/>
                  <a:gd name="T48" fmla="*/ 0 w 143"/>
                  <a:gd name="T49" fmla="*/ 0 h 297"/>
                  <a:gd name="T50" fmla="*/ 0 w 143"/>
                  <a:gd name="T51" fmla="*/ 0 h 297"/>
                  <a:gd name="T52" fmla="*/ 0 w 143"/>
                  <a:gd name="T53" fmla="*/ 0 h 297"/>
                  <a:gd name="T54" fmla="*/ 0 w 143"/>
                  <a:gd name="T55" fmla="*/ 0 h 297"/>
                  <a:gd name="T56" fmla="*/ 0 w 143"/>
                  <a:gd name="T57" fmla="*/ 0 h 297"/>
                  <a:gd name="T58" fmla="*/ 0 w 143"/>
                  <a:gd name="T59" fmla="*/ 0 h 297"/>
                  <a:gd name="T60" fmla="*/ 0 w 143"/>
                  <a:gd name="T61" fmla="*/ 0 h 297"/>
                  <a:gd name="T62" fmla="*/ 0 w 143"/>
                  <a:gd name="T63" fmla="*/ 0 h 297"/>
                  <a:gd name="T64" fmla="*/ 0 w 143"/>
                  <a:gd name="T65" fmla="*/ 0 h 297"/>
                  <a:gd name="T66" fmla="*/ 0 w 143"/>
                  <a:gd name="T67" fmla="*/ 0 h 297"/>
                  <a:gd name="T68" fmla="*/ 0 w 143"/>
                  <a:gd name="T69" fmla="*/ 0 h 297"/>
                  <a:gd name="T70" fmla="*/ 0 w 143"/>
                  <a:gd name="T71" fmla="*/ 0 h 297"/>
                  <a:gd name="T72" fmla="*/ 0 w 143"/>
                  <a:gd name="T73" fmla="*/ 0 h 297"/>
                  <a:gd name="T74" fmla="*/ 0 w 143"/>
                  <a:gd name="T75" fmla="*/ 0 h 297"/>
                  <a:gd name="T76" fmla="*/ 0 w 143"/>
                  <a:gd name="T77" fmla="*/ 0 h 297"/>
                  <a:gd name="T78" fmla="*/ 0 w 143"/>
                  <a:gd name="T79" fmla="*/ 0 h 297"/>
                  <a:gd name="T80" fmla="*/ 0 w 143"/>
                  <a:gd name="T81" fmla="*/ 0 h 2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3"/>
                  <a:gd name="T124" fmla="*/ 0 h 297"/>
                  <a:gd name="T125" fmla="*/ 143 w 143"/>
                  <a:gd name="T126" fmla="*/ 297 h 29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3" h="297">
                    <a:moveTo>
                      <a:pt x="0" y="162"/>
                    </a:moveTo>
                    <a:lnTo>
                      <a:pt x="0" y="187"/>
                    </a:lnTo>
                    <a:lnTo>
                      <a:pt x="5" y="210"/>
                    </a:lnTo>
                    <a:lnTo>
                      <a:pt x="16" y="231"/>
                    </a:lnTo>
                    <a:lnTo>
                      <a:pt x="30" y="250"/>
                    </a:lnTo>
                    <a:lnTo>
                      <a:pt x="48" y="266"/>
                    </a:lnTo>
                    <a:lnTo>
                      <a:pt x="69" y="280"/>
                    </a:lnTo>
                    <a:lnTo>
                      <a:pt x="92" y="290"/>
                    </a:lnTo>
                    <a:lnTo>
                      <a:pt x="116" y="296"/>
                    </a:lnTo>
                    <a:lnTo>
                      <a:pt x="123" y="297"/>
                    </a:lnTo>
                    <a:lnTo>
                      <a:pt x="130" y="295"/>
                    </a:lnTo>
                    <a:lnTo>
                      <a:pt x="136" y="290"/>
                    </a:lnTo>
                    <a:lnTo>
                      <a:pt x="139" y="284"/>
                    </a:lnTo>
                    <a:lnTo>
                      <a:pt x="139" y="277"/>
                    </a:lnTo>
                    <a:lnTo>
                      <a:pt x="138" y="270"/>
                    </a:lnTo>
                    <a:lnTo>
                      <a:pt x="133" y="264"/>
                    </a:lnTo>
                    <a:lnTo>
                      <a:pt x="126" y="261"/>
                    </a:lnTo>
                    <a:lnTo>
                      <a:pt x="102" y="253"/>
                    </a:lnTo>
                    <a:lnTo>
                      <a:pt x="80" y="241"/>
                    </a:lnTo>
                    <a:lnTo>
                      <a:pt x="63" y="226"/>
                    </a:lnTo>
                    <a:lnTo>
                      <a:pt x="50" y="208"/>
                    </a:lnTo>
                    <a:lnTo>
                      <a:pt x="41" y="187"/>
                    </a:lnTo>
                    <a:lnTo>
                      <a:pt x="36" y="164"/>
                    </a:lnTo>
                    <a:lnTo>
                      <a:pt x="36" y="139"/>
                    </a:lnTo>
                    <a:lnTo>
                      <a:pt x="44" y="113"/>
                    </a:lnTo>
                    <a:lnTo>
                      <a:pt x="52" y="95"/>
                    </a:lnTo>
                    <a:lnTo>
                      <a:pt x="64" y="78"/>
                    </a:lnTo>
                    <a:lnTo>
                      <a:pt x="77" y="62"/>
                    </a:lnTo>
                    <a:lnTo>
                      <a:pt x="92" y="47"/>
                    </a:lnTo>
                    <a:lnTo>
                      <a:pt x="105" y="34"/>
                    </a:lnTo>
                    <a:lnTo>
                      <a:pt x="120" y="23"/>
                    </a:lnTo>
                    <a:lnTo>
                      <a:pt x="133" y="11"/>
                    </a:lnTo>
                    <a:lnTo>
                      <a:pt x="143" y="1"/>
                    </a:lnTo>
                    <a:lnTo>
                      <a:pt x="133" y="0"/>
                    </a:lnTo>
                    <a:lnTo>
                      <a:pt x="117" y="7"/>
                    </a:lnTo>
                    <a:lnTo>
                      <a:pt x="95" y="23"/>
                    </a:lnTo>
                    <a:lnTo>
                      <a:pt x="70" y="44"/>
                    </a:lnTo>
                    <a:lnTo>
                      <a:pt x="47" y="72"/>
                    </a:lnTo>
                    <a:lnTo>
                      <a:pt x="25" y="101"/>
                    </a:lnTo>
                    <a:lnTo>
                      <a:pt x="8" y="132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C9E8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49" name="Freeform 48"/>
              <p:cNvSpPr/>
              <p:nvPr/>
            </p:nvSpPr>
            <p:spPr bwMode="auto">
              <a:xfrm>
                <a:off x="8360" y="4450"/>
                <a:ext cx="103" cy="130"/>
              </a:xfrm>
              <a:custGeom>
                <a:avLst/>
                <a:gdLst>
                  <a:gd name="T0" fmla="*/ 0 w 309"/>
                  <a:gd name="T1" fmla="*/ 0 h 388"/>
                  <a:gd name="T2" fmla="*/ 0 w 309"/>
                  <a:gd name="T3" fmla="*/ 0 h 388"/>
                  <a:gd name="T4" fmla="*/ 0 w 309"/>
                  <a:gd name="T5" fmla="*/ 0 h 388"/>
                  <a:gd name="T6" fmla="*/ 0 w 309"/>
                  <a:gd name="T7" fmla="*/ 0 h 388"/>
                  <a:gd name="T8" fmla="*/ 0 w 309"/>
                  <a:gd name="T9" fmla="*/ 0 h 388"/>
                  <a:gd name="T10" fmla="*/ 0 w 309"/>
                  <a:gd name="T11" fmla="*/ 0 h 388"/>
                  <a:gd name="T12" fmla="*/ 0 w 309"/>
                  <a:gd name="T13" fmla="*/ 0 h 388"/>
                  <a:gd name="T14" fmla="*/ 0 w 309"/>
                  <a:gd name="T15" fmla="*/ 0 h 388"/>
                  <a:gd name="T16" fmla="*/ 0 w 309"/>
                  <a:gd name="T17" fmla="*/ 0 h 388"/>
                  <a:gd name="T18" fmla="*/ 0 w 309"/>
                  <a:gd name="T19" fmla="*/ 0 h 388"/>
                  <a:gd name="T20" fmla="*/ 0 w 309"/>
                  <a:gd name="T21" fmla="*/ 0 h 388"/>
                  <a:gd name="T22" fmla="*/ 0 w 309"/>
                  <a:gd name="T23" fmla="*/ 0 h 388"/>
                  <a:gd name="T24" fmla="*/ 0 w 309"/>
                  <a:gd name="T25" fmla="*/ 0 h 388"/>
                  <a:gd name="T26" fmla="*/ 0 w 309"/>
                  <a:gd name="T27" fmla="*/ 0 h 388"/>
                  <a:gd name="T28" fmla="*/ 0 w 309"/>
                  <a:gd name="T29" fmla="*/ 0 h 388"/>
                  <a:gd name="T30" fmla="*/ 0 w 309"/>
                  <a:gd name="T31" fmla="*/ 0 h 388"/>
                  <a:gd name="T32" fmla="*/ 0 w 309"/>
                  <a:gd name="T33" fmla="*/ 0 h 388"/>
                  <a:gd name="T34" fmla="*/ 0 w 309"/>
                  <a:gd name="T35" fmla="*/ 0 h 388"/>
                  <a:gd name="T36" fmla="*/ 0 w 309"/>
                  <a:gd name="T37" fmla="*/ 0 h 388"/>
                  <a:gd name="T38" fmla="*/ 0 w 309"/>
                  <a:gd name="T39" fmla="*/ 0 h 388"/>
                  <a:gd name="T40" fmla="*/ 0 w 309"/>
                  <a:gd name="T41" fmla="*/ 0 h 388"/>
                  <a:gd name="T42" fmla="*/ 0 w 309"/>
                  <a:gd name="T43" fmla="*/ 0 h 388"/>
                  <a:gd name="T44" fmla="*/ 0 w 309"/>
                  <a:gd name="T45" fmla="*/ 0 h 388"/>
                  <a:gd name="T46" fmla="*/ 0 w 309"/>
                  <a:gd name="T47" fmla="*/ 0 h 388"/>
                  <a:gd name="T48" fmla="*/ 0 w 309"/>
                  <a:gd name="T49" fmla="*/ 0 h 388"/>
                  <a:gd name="T50" fmla="*/ 0 w 309"/>
                  <a:gd name="T51" fmla="*/ 0 h 388"/>
                  <a:gd name="T52" fmla="*/ 0 w 309"/>
                  <a:gd name="T53" fmla="*/ 0 h 388"/>
                  <a:gd name="T54" fmla="*/ 0 w 309"/>
                  <a:gd name="T55" fmla="*/ 0 h 388"/>
                  <a:gd name="T56" fmla="*/ 0 w 309"/>
                  <a:gd name="T57" fmla="*/ 0 h 388"/>
                  <a:gd name="T58" fmla="*/ 0 w 309"/>
                  <a:gd name="T59" fmla="*/ 0 h 388"/>
                  <a:gd name="T60" fmla="*/ 0 w 309"/>
                  <a:gd name="T61" fmla="*/ 0 h 388"/>
                  <a:gd name="T62" fmla="*/ 0 w 309"/>
                  <a:gd name="T63" fmla="*/ 0 h 388"/>
                  <a:gd name="T64" fmla="*/ 0 w 309"/>
                  <a:gd name="T65" fmla="*/ 0 h 388"/>
                  <a:gd name="T66" fmla="*/ 0 w 309"/>
                  <a:gd name="T67" fmla="*/ 0 h 388"/>
                  <a:gd name="T68" fmla="*/ 0 w 309"/>
                  <a:gd name="T69" fmla="*/ 0 h 388"/>
                  <a:gd name="T70" fmla="*/ 0 w 309"/>
                  <a:gd name="T71" fmla="*/ 0 h 388"/>
                  <a:gd name="T72" fmla="*/ 0 w 309"/>
                  <a:gd name="T73" fmla="*/ 0 h 388"/>
                  <a:gd name="T74" fmla="*/ 0 w 309"/>
                  <a:gd name="T75" fmla="*/ 0 h 3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9"/>
                  <a:gd name="T115" fmla="*/ 0 h 388"/>
                  <a:gd name="T116" fmla="*/ 309 w 309"/>
                  <a:gd name="T117" fmla="*/ 388 h 38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9" h="388">
                    <a:moveTo>
                      <a:pt x="250" y="145"/>
                    </a:moveTo>
                    <a:lnTo>
                      <a:pt x="260" y="155"/>
                    </a:lnTo>
                    <a:lnTo>
                      <a:pt x="269" y="167"/>
                    </a:lnTo>
                    <a:lnTo>
                      <a:pt x="275" y="180"/>
                    </a:lnTo>
                    <a:lnTo>
                      <a:pt x="281" y="193"/>
                    </a:lnTo>
                    <a:lnTo>
                      <a:pt x="282" y="206"/>
                    </a:lnTo>
                    <a:lnTo>
                      <a:pt x="282" y="220"/>
                    </a:lnTo>
                    <a:lnTo>
                      <a:pt x="278" y="234"/>
                    </a:lnTo>
                    <a:lnTo>
                      <a:pt x="272" y="247"/>
                    </a:lnTo>
                    <a:lnTo>
                      <a:pt x="262" y="262"/>
                    </a:lnTo>
                    <a:lnTo>
                      <a:pt x="250" y="275"/>
                    </a:lnTo>
                    <a:lnTo>
                      <a:pt x="237" y="286"/>
                    </a:lnTo>
                    <a:lnTo>
                      <a:pt x="222" y="298"/>
                    </a:lnTo>
                    <a:lnTo>
                      <a:pt x="209" y="308"/>
                    </a:lnTo>
                    <a:lnTo>
                      <a:pt x="194" y="319"/>
                    </a:lnTo>
                    <a:lnTo>
                      <a:pt x="180" y="331"/>
                    </a:lnTo>
                    <a:lnTo>
                      <a:pt x="166" y="344"/>
                    </a:lnTo>
                    <a:lnTo>
                      <a:pt x="162" y="348"/>
                    </a:lnTo>
                    <a:lnTo>
                      <a:pt x="159" y="354"/>
                    </a:lnTo>
                    <a:lnTo>
                      <a:pt x="156" y="359"/>
                    </a:lnTo>
                    <a:lnTo>
                      <a:pt x="153" y="365"/>
                    </a:lnTo>
                    <a:lnTo>
                      <a:pt x="152" y="371"/>
                    </a:lnTo>
                    <a:lnTo>
                      <a:pt x="152" y="377"/>
                    </a:lnTo>
                    <a:lnTo>
                      <a:pt x="153" y="382"/>
                    </a:lnTo>
                    <a:lnTo>
                      <a:pt x="158" y="387"/>
                    </a:lnTo>
                    <a:lnTo>
                      <a:pt x="163" y="388"/>
                    </a:lnTo>
                    <a:lnTo>
                      <a:pt x="169" y="388"/>
                    </a:lnTo>
                    <a:lnTo>
                      <a:pt x="175" y="387"/>
                    </a:lnTo>
                    <a:lnTo>
                      <a:pt x="180" y="382"/>
                    </a:lnTo>
                    <a:lnTo>
                      <a:pt x="194" y="367"/>
                    </a:lnTo>
                    <a:lnTo>
                      <a:pt x="210" y="351"/>
                    </a:lnTo>
                    <a:lnTo>
                      <a:pt x="227" y="337"/>
                    </a:lnTo>
                    <a:lnTo>
                      <a:pt x="244" y="322"/>
                    </a:lnTo>
                    <a:lnTo>
                      <a:pt x="260" y="308"/>
                    </a:lnTo>
                    <a:lnTo>
                      <a:pt x="275" y="292"/>
                    </a:lnTo>
                    <a:lnTo>
                      <a:pt x="290" y="275"/>
                    </a:lnTo>
                    <a:lnTo>
                      <a:pt x="300" y="256"/>
                    </a:lnTo>
                    <a:lnTo>
                      <a:pt x="307" y="234"/>
                    </a:lnTo>
                    <a:lnTo>
                      <a:pt x="309" y="213"/>
                    </a:lnTo>
                    <a:lnTo>
                      <a:pt x="304" y="191"/>
                    </a:lnTo>
                    <a:lnTo>
                      <a:pt x="297" y="171"/>
                    </a:lnTo>
                    <a:lnTo>
                      <a:pt x="285" y="151"/>
                    </a:lnTo>
                    <a:lnTo>
                      <a:pt x="271" y="134"/>
                    </a:lnTo>
                    <a:lnTo>
                      <a:pt x="253" y="118"/>
                    </a:lnTo>
                    <a:lnTo>
                      <a:pt x="235" y="104"/>
                    </a:lnTo>
                    <a:lnTo>
                      <a:pt x="222" y="94"/>
                    </a:lnTo>
                    <a:lnTo>
                      <a:pt x="207" y="85"/>
                    </a:lnTo>
                    <a:lnTo>
                      <a:pt x="191" y="75"/>
                    </a:lnTo>
                    <a:lnTo>
                      <a:pt x="175" y="65"/>
                    </a:lnTo>
                    <a:lnTo>
                      <a:pt x="159" y="55"/>
                    </a:lnTo>
                    <a:lnTo>
                      <a:pt x="141" y="45"/>
                    </a:lnTo>
                    <a:lnTo>
                      <a:pt x="124" y="36"/>
                    </a:lnTo>
                    <a:lnTo>
                      <a:pt x="108" y="28"/>
                    </a:lnTo>
                    <a:lnTo>
                      <a:pt x="92" y="20"/>
                    </a:lnTo>
                    <a:lnTo>
                      <a:pt x="75" y="13"/>
                    </a:lnTo>
                    <a:lnTo>
                      <a:pt x="59" y="9"/>
                    </a:lnTo>
                    <a:lnTo>
                      <a:pt x="45" y="5"/>
                    </a:lnTo>
                    <a:lnTo>
                      <a:pt x="31" y="2"/>
                    </a:lnTo>
                    <a:lnTo>
                      <a:pt x="20" y="0"/>
                    </a:lnTo>
                    <a:lnTo>
                      <a:pt x="9" y="2"/>
                    </a:lnTo>
                    <a:lnTo>
                      <a:pt x="0" y="5"/>
                    </a:lnTo>
                    <a:lnTo>
                      <a:pt x="11" y="7"/>
                    </a:lnTo>
                    <a:lnTo>
                      <a:pt x="23" y="12"/>
                    </a:lnTo>
                    <a:lnTo>
                      <a:pt x="36" y="17"/>
                    </a:lnTo>
                    <a:lnTo>
                      <a:pt x="49" y="23"/>
                    </a:lnTo>
                    <a:lnTo>
                      <a:pt x="65" y="30"/>
                    </a:lnTo>
                    <a:lnTo>
                      <a:pt x="81" y="38"/>
                    </a:lnTo>
                    <a:lnTo>
                      <a:pt x="99" y="46"/>
                    </a:lnTo>
                    <a:lnTo>
                      <a:pt x="116" y="55"/>
                    </a:lnTo>
                    <a:lnTo>
                      <a:pt x="134" y="65"/>
                    </a:lnTo>
                    <a:lnTo>
                      <a:pt x="152" y="75"/>
                    </a:lnTo>
                    <a:lnTo>
                      <a:pt x="169" y="86"/>
                    </a:lnTo>
                    <a:lnTo>
                      <a:pt x="187" y="98"/>
                    </a:lnTo>
                    <a:lnTo>
                      <a:pt x="205" y="109"/>
                    </a:lnTo>
                    <a:lnTo>
                      <a:pt x="221" y="121"/>
                    </a:lnTo>
                    <a:lnTo>
                      <a:pt x="235" y="132"/>
                    </a:lnTo>
                    <a:lnTo>
                      <a:pt x="250" y="145"/>
                    </a:lnTo>
                    <a:close/>
                  </a:path>
                </a:pathLst>
              </a:custGeom>
              <a:solidFill>
                <a:srgbClr val="C9E8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50" name="Freeform 49"/>
              <p:cNvSpPr/>
              <p:nvPr/>
            </p:nvSpPr>
            <p:spPr bwMode="auto">
              <a:xfrm>
                <a:off x="8278" y="4648"/>
                <a:ext cx="135" cy="97"/>
              </a:xfrm>
              <a:custGeom>
                <a:avLst/>
                <a:gdLst>
                  <a:gd name="T0" fmla="*/ 0 w 406"/>
                  <a:gd name="T1" fmla="*/ 0 h 292"/>
                  <a:gd name="T2" fmla="*/ 0 w 406"/>
                  <a:gd name="T3" fmla="*/ 0 h 292"/>
                  <a:gd name="T4" fmla="*/ 0 w 406"/>
                  <a:gd name="T5" fmla="*/ 0 h 292"/>
                  <a:gd name="T6" fmla="*/ 0 w 406"/>
                  <a:gd name="T7" fmla="*/ 0 h 292"/>
                  <a:gd name="T8" fmla="*/ 0 w 406"/>
                  <a:gd name="T9" fmla="*/ 0 h 292"/>
                  <a:gd name="T10" fmla="*/ 0 w 406"/>
                  <a:gd name="T11" fmla="*/ 0 h 292"/>
                  <a:gd name="T12" fmla="*/ 0 w 406"/>
                  <a:gd name="T13" fmla="*/ 0 h 292"/>
                  <a:gd name="T14" fmla="*/ 0 w 406"/>
                  <a:gd name="T15" fmla="*/ 0 h 292"/>
                  <a:gd name="T16" fmla="*/ 0 w 406"/>
                  <a:gd name="T17" fmla="*/ 0 h 292"/>
                  <a:gd name="T18" fmla="*/ 0 w 406"/>
                  <a:gd name="T19" fmla="*/ 0 h 292"/>
                  <a:gd name="T20" fmla="*/ 0 w 406"/>
                  <a:gd name="T21" fmla="*/ 0 h 292"/>
                  <a:gd name="T22" fmla="*/ 0 w 406"/>
                  <a:gd name="T23" fmla="*/ 0 h 292"/>
                  <a:gd name="T24" fmla="*/ 0 w 406"/>
                  <a:gd name="T25" fmla="*/ 0 h 292"/>
                  <a:gd name="T26" fmla="*/ 0 w 406"/>
                  <a:gd name="T27" fmla="*/ 0 h 292"/>
                  <a:gd name="T28" fmla="*/ 0 w 406"/>
                  <a:gd name="T29" fmla="*/ 0 h 292"/>
                  <a:gd name="T30" fmla="*/ 0 w 406"/>
                  <a:gd name="T31" fmla="*/ 0 h 292"/>
                  <a:gd name="T32" fmla="*/ 0 w 406"/>
                  <a:gd name="T33" fmla="*/ 0 h 292"/>
                  <a:gd name="T34" fmla="*/ 0 w 406"/>
                  <a:gd name="T35" fmla="*/ 0 h 292"/>
                  <a:gd name="T36" fmla="*/ 0 w 406"/>
                  <a:gd name="T37" fmla="*/ 0 h 292"/>
                  <a:gd name="T38" fmla="*/ 0 w 406"/>
                  <a:gd name="T39" fmla="*/ 0 h 292"/>
                  <a:gd name="T40" fmla="*/ 0 w 406"/>
                  <a:gd name="T41" fmla="*/ 0 h 292"/>
                  <a:gd name="T42" fmla="*/ 0 w 406"/>
                  <a:gd name="T43" fmla="*/ 0 h 292"/>
                  <a:gd name="T44" fmla="*/ 0 w 406"/>
                  <a:gd name="T45" fmla="*/ 0 h 292"/>
                  <a:gd name="T46" fmla="*/ 0 w 406"/>
                  <a:gd name="T47" fmla="*/ 0 h 292"/>
                  <a:gd name="T48" fmla="*/ 0 w 406"/>
                  <a:gd name="T49" fmla="*/ 0 h 292"/>
                  <a:gd name="T50" fmla="*/ 0 w 406"/>
                  <a:gd name="T51" fmla="*/ 0 h 292"/>
                  <a:gd name="T52" fmla="*/ 0 w 406"/>
                  <a:gd name="T53" fmla="*/ 0 h 292"/>
                  <a:gd name="T54" fmla="*/ 0 w 406"/>
                  <a:gd name="T55" fmla="*/ 0 h 292"/>
                  <a:gd name="T56" fmla="*/ 0 w 406"/>
                  <a:gd name="T57" fmla="*/ 0 h 292"/>
                  <a:gd name="T58" fmla="*/ 0 w 406"/>
                  <a:gd name="T59" fmla="*/ 0 h 292"/>
                  <a:gd name="T60" fmla="*/ 0 w 406"/>
                  <a:gd name="T61" fmla="*/ 0 h 292"/>
                  <a:gd name="T62" fmla="*/ 0 w 406"/>
                  <a:gd name="T63" fmla="*/ 0 h 2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06"/>
                  <a:gd name="T97" fmla="*/ 0 h 292"/>
                  <a:gd name="T98" fmla="*/ 406 w 406"/>
                  <a:gd name="T99" fmla="*/ 292 h 29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06" h="292">
                    <a:moveTo>
                      <a:pt x="326" y="36"/>
                    </a:moveTo>
                    <a:lnTo>
                      <a:pt x="332" y="65"/>
                    </a:lnTo>
                    <a:lnTo>
                      <a:pt x="340" y="93"/>
                    </a:lnTo>
                    <a:lnTo>
                      <a:pt x="351" y="123"/>
                    </a:lnTo>
                    <a:lnTo>
                      <a:pt x="361" y="152"/>
                    </a:lnTo>
                    <a:lnTo>
                      <a:pt x="373" y="181"/>
                    </a:lnTo>
                    <a:lnTo>
                      <a:pt x="384" y="210"/>
                    </a:lnTo>
                    <a:lnTo>
                      <a:pt x="395" y="237"/>
                    </a:lnTo>
                    <a:lnTo>
                      <a:pt x="405" y="266"/>
                    </a:lnTo>
                    <a:lnTo>
                      <a:pt x="406" y="273"/>
                    </a:lnTo>
                    <a:lnTo>
                      <a:pt x="406" y="279"/>
                    </a:lnTo>
                    <a:lnTo>
                      <a:pt x="404" y="284"/>
                    </a:lnTo>
                    <a:lnTo>
                      <a:pt x="399" y="289"/>
                    </a:lnTo>
                    <a:lnTo>
                      <a:pt x="393" y="292"/>
                    </a:lnTo>
                    <a:lnTo>
                      <a:pt x="387" y="292"/>
                    </a:lnTo>
                    <a:lnTo>
                      <a:pt x="381" y="289"/>
                    </a:lnTo>
                    <a:lnTo>
                      <a:pt x="377" y="283"/>
                    </a:lnTo>
                    <a:lnTo>
                      <a:pt x="364" y="251"/>
                    </a:lnTo>
                    <a:lnTo>
                      <a:pt x="352" y="213"/>
                    </a:lnTo>
                    <a:lnTo>
                      <a:pt x="339" y="171"/>
                    </a:lnTo>
                    <a:lnTo>
                      <a:pt x="329" y="131"/>
                    </a:lnTo>
                    <a:lnTo>
                      <a:pt x="318" y="93"/>
                    </a:lnTo>
                    <a:lnTo>
                      <a:pt x="311" y="63"/>
                    </a:lnTo>
                    <a:lnTo>
                      <a:pt x="307" y="42"/>
                    </a:lnTo>
                    <a:lnTo>
                      <a:pt x="305" y="34"/>
                    </a:lnTo>
                    <a:lnTo>
                      <a:pt x="283" y="34"/>
                    </a:lnTo>
                    <a:lnTo>
                      <a:pt x="261" y="36"/>
                    </a:lnTo>
                    <a:lnTo>
                      <a:pt x="239" y="39"/>
                    </a:lnTo>
                    <a:lnTo>
                      <a:pt x="216" y="43"/>
                    </a:lnTo>
                    <a:lnTo>
                      <a:pt x="192" y="50"/>
                    </a:lnTo>
                    <a:lnTo>
                      <a:pt x="170" y="57"/>
                    </a:lnTo>
                    <a:lnTo>
                      <a:pt x="148" y="65"/>
                    </a:lnTo>
                    <a:lnTo>
                      <a:pt x="126" y="73"/>
                    </a:lnTo>
                    <a:lnTo>
                      <a:pt x="106" y="83"/>
                    </a:lnTo>
                    <a:lnTo>
                      <a:pt x="85" y="93"/>
                    </a:lnTo>
                    <a:lnTo>
                      <a:pt x="67" y="103"/>
                    </a:lnTo>
                    <a:lnTo>
                      <a:pt x="50" y="113"/>
                    </a:lnTo>
                    <a:lnTo>
                      <a:pt x="34" y="122"/>
                    </a:lnTo>
                    <a:lnTo>
                      <a:pt x="20" y="132"/>
                    </a:lnTo>
                    <a:lnTo>
                      <a:pt x="9" y="141"/>
                    </a:lnTo>
                    <a:lnTo>
                      <a:pt x="0" y="148"/>
                    </a:lnTo>
                    <a:lnTo>
                      <a:pt x="0" y="133"/>
                    </a:lnTo>
                    <a:lnTo>
                      <a:pt x="7" y="118"/>
                    </a:lnTo>
                    <a:lnTo>
                      <a:pt x="19" y="102"/>
                    </a:lnTo>
                    <a:lnTo>
                      <a:pt x="35" y="86"/>
                    </a:lnTo>
                    <a:lnTo>
                      <a:pt x="53" y="70"/>
                    </a:lnTo>
                    <a:lnTo>
                      <a:pt x="73" y="54"/>
                    </a:lnTo>
                    <a:lnTo>
                      <a:pt x="92" y="43"/>
                    </a:lnTo>
                    <a:lnTo>
                      <a:pt x="111" y="33"/>
                    </a:lnTo>
                    <a:lnTo>
                      <a:pt x="139" y="23"/>
                    </a:lnTo>
                    <a:lnTo>
                      <a:pt x="173" y="14"/>
                    </a:lnTo>
                    <a:lnTo>
                      <a:pt x="210" y="8"/>
                    </a:lnTo>
                    <a:lnTo>
                      <a:pt x="245" y="4"/>
                    </a:lnTo>
                    <a:lnTo>
                      <a:pt x="277" y="1"/>
                    </a:lnTo>
                    <a:lnTo>
                      <a:pt x="304" y="0"/>
                    </a:lnTo>
                    <a:lnTo>
                      <a:pt x="321" y="0"/>
                    </a:lnTo>
                    <a:lnTo>
                      <a:pt x="329" y="0"/>
                    </a:lnTo>
                    <a:lnTo>
                      <a:pt x="336" y="1"/>
                    </a:lnTo>
                    <a:lnTo>
                      <a:pt x="342" y="6"/>
                    </a:lnTo>
                    <a:lnTo>
                      <a:pt x="345" y="11"/>
                    </a:lnTo>
                    <a:lnTo>
                      <a:pt x="346" y="19"/>
                    </a:lnTo>
                    <a:lnTo>
                      <a:pt x="345" y="26"/>
                    </a:lnTo>
                    <a:lnTo>
                      <a:pt x="340" y="31"/>
                    </a:lnTo>
                    <a:lnTo>
                      <a:pt x="335" y="34"/>
                    </a:lnTo>
                    <a:lnTo>
                      <a:pt x="326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51" name="Freeform 50"/>
              <p:cNvSpPr/>
              <p:nvPr/>
            </p:nvSpPr>
            <p:spPr bwMode="auto">
              <a:xfrm>
                <a:off x="8273" y="4695"/>
                <a:ext cx="145" cy="323"/>
              </a:xfrm>
              <a:custGeom>
                <a:avLst/>
                <a:gdLst>
                  <a:gd name="T0" fmla="*/ 0 w 439"/>
                  <a:gd name="T1" fmla="*/ 0 h 960"/>
                  <a:gd name="T2" fmla="*/ 0 w 439"/>
                  <a:gd name="T3" fmla="*/ 0 h 960"/>
                  <a:gd name="T4" fmla="*/ 0 w 439"/>
                  <a:gd name="T5" fmla="*/ 0 h 960"/>
                  <a:gd name="T6" fmla="*/ 0 w 439"/>
                  <a:gd name="T7" fmla="*/ 0 h 960"/>
                  <a:gd name="T8" fmla="*/ 0 w 439"/>
                  <a:gd name="T9" fmla="*/ 0 h 960"/>
                  <a:gd name="T10" fmla="*/ 0 w 439"/>
                  <a:gd name="T11" fmla="*/ 0 h 960"/>
                  <a:gd name="T12" fmla="*/ 0 w 439"/>
                  <a:gd name="T13" fmla="*/ 0 h 960"/>
                  <a:gd name="T14" fmla="*/ 0 w 439"/>
                  <a:gd name="T15" fmla="*/ 0 h 960"/>
                  <a:gd name="T16" fmla="*/ 0 w 439"/>
                  <a:gd name="T17" fmla="*/ 0 h 960"/>
                  <a:gd name="T18" fmla="*/ 0 w 439"/>
                  <a:gd name="T19" fmla="*/ 0 h 960"/>
                  <a:gd name="T20" fmla="*/ 0 w 439"/>
                  <a:gd name="T21" fmla="*/ 0 h 960"/>
                  <a:gd name="T22" fmla="*/ 0 w 439"/>
                  <a:gd name="T23" fmla="*/ 0 h 960"/>
                  <a:gd name="T24" fmla="*/ 0 w 439"/>
                  <a:gd name="T25" fmla="*/ 0 h 960"/>
                  <a:gd name="T26" fmla="*/ 0 w 439"/>
                  <a:gd name="T27" fmla="*/ 0 h 960"/>
                  <a:gd name="T28" fmla="*/ 0 w 439"/>
                  <a:gd name="T29" fmla="*/ 0 h 960"/>
                  <a:gd name="T30" fmla="*/ 0 w 439"/>
                  <a:gd name="T31" fmla="*/ 0 h 960"/>
                  <a:gd name="T32" fmla="*/ 0 w 439"/>
                  <a:gd name="T33" fmla="*/ 0 h 960"/>
                  <a:gd name="T34" fmla="*/ 0 w 439"/>
                  <a:gd name="T35" fmla="*/ 0 h 960"/>
                  <a:gd name="T36" fmla="*/ 0 w 439"/>
                  <a:gd name="T37" fmla="*/ 0 h 960"/>
                  <a:gd name="T38" fmla="*/ 0 w 439"/>
                  <a:gd name="T39" fmla="*/ 0 h 960"/>
                  <a:gd name="T40" fmla="*/ 0 w 439"/>
                  <a:gd name="T41" fmla="*/ 0 h 960"/>
                  <a:gd name="T42" fmla="*/ 0 w 439"/>
                  <a:gd name="T43" fmla="*/ 0 h 960"/>
                  <a:gd name="T44" fmla="*/ 0 w 439"/>
                  <a:gd name="T45" fmla="*/ 0 h 960"/>
                  <a:gd name="T46" fmla="*/ 0 w 439"/>
                  <a:gd name="T47" fmla="*/ 0 h 960"/>
                  <a:gd name="T48" fmla="*/ 0 w 439"/>
                  <a:gd name="T49" fmla="*/ 0 h 960"/>
                  <a:gd name="T50" fmla="*/ 0 w 439"/>
                  <a:gd name="T51" fmla="*/ 0 h 960"/>
                  <a:gd name="T52" fmla="*/ 0 w 439"/>
                  <a:gd name="T53" fmla="*/ 0 h 960"/>
                  <a:gd name="T54" fmla="*/ 0 w 439"/>
                  <a:gd name="T55" fmla="*/ 0 h 960"/>
                  <a:gd name="T56" fmla="*/ 0 w 439"/>
                  <a:gd name="T57" fmla="*/ 0 h 960"/>
                  <a:gd name="T58" fmla="*/ 0 w 439"/>
                  <a:gd name="T59" fmla="*/ 0 h 960"/>
                  <a:gd name="T60" fmla="*/ 0 w 439"/>
                  <a:gd name="T61" fmla="*/ 0 h 960"/>
                  <a:gd name="T62" fmla="*/ 0 w 439"/>
                  <a:gd name="T63" fmla="*/ 0 h 960"/>
                  <a:gd name="T64" fmla="*/ 0 w 439"/>
                  <a:gd name="T65" fmla="*/ 0 h 960"/>
                  <a:gd name="T66" fmla="*/ 0 w 439"/>
                  <a:gd name="T67" fmla="*/ 0 h 9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39"/>
                  <a:gd name="T103" fmla="*/ 0 h 960"/>
                  <a:gd name="T104" fmla="*/ 439 w 439"/>
                  <a:gd name="T105" fmla="*/ 960 h 9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39" h="960">
                    <a:moveTo>
                      <a:pt x="72" y="270"/>
                    </a:moveTo>
                    <a:lnTo>
                      <a:pt x="82" y="289"/>
                    </a:lnTo>
                    <a:lnTo>
                      <a:pt x="85" y="302"/>
                    </a:lnTo>
                    <a:lnTo>
                      <a:pt x="87" y="316"/>
                    </a:lnTo>
                    <a:lnTo>
                      <a:pt x="93" y="336"/>
                    </a:lnTo>
                    <a:lnTo>
                      <a:pt x="107" y="376"/>
                    </a:lnTo>
                    <a:lnTo>
                      <a:pt x="124" y="417"/>
                    </a:lnTo>
                    <a:lnTo>
                      <a:pt x="141" y="455"/>
                    </a:lnTo>
                    <a:lnTo>
                      <a:pt x="157" y="494"/>
                    </a:lnTo>
                    <a:lnTo>
                      <a:pt x="175" y="533"/>
                    </a:lnTo>
                    <a:lnTo>
                      <a:pt x="193" y="572"/>
                    </a:lnTo>
                    <a:lnTo>
                      <a:pt x="210" y="611"/>
                    </a:lnTo>
                    <a:lnTo>
                      <a:pt x="229" y="649"/>
                    </a:lnTo>
                    <a:lnTo>
                      <a:pt x="248" y="687"/>
                    </a:lnTo>
                    <a:lnTo>
                      <a:pt x="267" y="726"/>
                    </a:lnTo>
                    <a:lnTo>
                      <a:pt x="287" y="763"/>
                    </a:lnTo>
                    <a:lnTo>
                      <a:pt x="307" y="802"/>
                    </a:lnTo>
                    <a:lnTo>
                      <a:pt x="326" y="839"/>
                    </a:lnTo>
                    <a:lnTo>
                      <a:pt x="347" y="878"/>
                    </a:lnTo>
                    <a:lnTo>
                      <a:pt x="367" y="915"/>
                    </a:lnTo>
                    <a:lnTo>
                      <a:pt x="388" y="954"/>
                    </a:lnTo>
                    <a:lnTo>
                      <a:pt x="391" y="957"/>
                    </a:lnTo>
                    <a:lnTo>
                      <a:pt x="397" y="958"/>
                    </a:lnTo>
                    <a:lnTo>
                      <a:pt x="404" y="960"/>
                    </a:lnTo>
                    <a:lnTo>
                      <a:pt x="413" y="960"/>
                    </a:lnTo>
                    <a:lnTo>
                      <a:pt x="420" y="960"/>
                    </a:lnTo>
                    <a:lnTo>
                      <a:pt x="427" y="958"/>
                    </a:lnTo>
                    <a:lnTo>
                      <a:pt x="433" y="957"/>
                    </a:lnTo>
                    <a:lnTo>
                      <a:pt x="436" y="954"/>
                    </a:lnTo>
                    <a:lnTo>
                      <a:pt x="439" y="948"/>
                    </a:lnTo>
                    <a:lnTo>
                      <a:pt x="439" y="943"/>
                    </a:lnTo>
                    <a:lnTo>
                      <a:pt x="436" y="937"/>
                    </a:lnTo>
                    <a:lnTo>
                      <a:pt x="432" y="932"/>
                    </a:lnTo>
                    <a:lnTo>
                      <a:pt x="414" y="902"/>
                    </a:lnTo>
                    <a:lnTo>
                      <a:pt x="398" y="874"/>
                    </a:lnTo>
                    <a:lnTo>
                      <a:pt x="380" y="843"/>
                    </a:lnTo>
                    <a:lnTo>
                      <a:pt x="364" y="813"/>
                    </a:lnTo>
                    <a:lnTo>
                      <a:pt x="348" y="784"/>
                    </a:lnTo>
                    <a:lnTo>
                      <a:pt x="332" y="754"/>
                    </a:lnTo>
                    <a:lnTo>
                      <a:pt x="314" y="724"/>
                    </a:lnTo>
                    <a:lnTo>
                      <a:pt x="298" y="694"/>
                    </a:lnTo>
                    <a:lnTo>
                      <a:pt x="269" y="638"/>
                    </a:lnTo>
                    <a:lnTo>
                      <a:pt x="242" y="585"/>
                    </a:lnTo>
                    <a:lnTo>
                      <a:pt x="216" y="532"/>
                    </a:lnTo>
                    <a:lnTo>
                      <a:pt x="193" y="477"/>
                    </a:lnTo>
                    <a:lnTo>
                      <a:pt x="169" y="424"/>
                    </a:lnTo>
                    <a:lnTo>
                      <a:pt x="149" y="369"/>
                    </a:lnTo>
                    <a:lnTo>
                      <a:pt x="128" y="312"/>
                    </a:lnTo>
                    <a:lnTo>
                      <a:pt x="107" y="253"/>
                    </a:lnTo>
                    <a:lnTo>
                      <a:pt x="91" y="220"/>
                    </a:lnTo>
                    <a:lnTo>
                      <a:pt x="75" y="181"/>
                    </a:lnTo>
                    <a:lnTo>
                      <a:pt x="60" y="139"/>
                    </a:lnTo>
                    <a:lnTo>
                      <a:pt x="47" y="99"/>
                    </a:lnTo>
                    <a:lnTo>
                      <a:pt x="35" y="62"/>
                    </a:lnTo>
                    <a:lnTo>
                      <a:pt x="25" y="31"/>
                    </a:lnTo>
                    <a:lnTo>
                      <a:pt x="15" y="1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47"/>
                    </a:lnTo>
                    <a:lnTo>
                      <a:pt x="11" y="82"/>
                    </a:lnTo>
                    <a:lnTo>
                      <a:pt x="16" y="115"/>
                    </a:lnTo>
                    <a:lnTo>
                      <a:pt x="24" y="146"/>
                    </a:lnTo>
                    <a:lnTo>
                      <a:pt x="33" y="179"/>
                    </a:lnTo>
                    <a:lnTo>
                      <a:pt x="43" y="211"/>
                    </a:lnTo>
                    <a:lnTo>
                      <a:pt x="56" y="241"/>
                    </a:lnTo>
                    <a:lnTo>
                      <a:pt x="72" y="2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52" name="Freeform 51"/>
              <p:cNvSpPr/>
              <p:nvPr/>
            </p:nvSpPr>
            <p:spPr bwMode="auto">
              <a:xfrm>
                <a:off x="8415" y="4973"/>
                <a:ext cx="128" cy="65"/>
              </a:xfrm>
              <a:custGeom>
                <a:avLst/>
                <a:gdLst>
                  <a:gd name="T0" fmla="*/ 0 w 382"/>
                  <a:gd name="T1" fmla="*/ 0 h 198"/>
                  <a:gd name="T2" fmla="*/ 0 w 382"/>
                  <a:gd name="T3" fmla="*/ 0 h 198"/>
                  <a:gd name="T4" fmla="*/ 0 w 382"/>
                  <a:gd name="T5" fmla="*/ 0 h 198"/>
                  <a:gd name="T6" fmla="*/ 0 w 382"/>
                  <a:gd name="T7" fmla="*/ 0 h 198"/>
                  <a:gd name="T8" fmla="*/ 0 w 382"/>
                  <a:gd name="T9" fmla="*/ 0 h 198"/>
                  <a:gd name="T10" fmla="*/ 0 w 382"/>
                  <a:gd name="T11" fmla="*/ 0 h 198"/>
                  <a:gd name="T12" fmla="*/ 0 w 382"/>
                  <a:gd name="T13" fmla="*/ 0 h 198"/>
                  <a:gd name="T14" fmla="*/ 0 w 382"/>
                  <a:gd name="T15" fmla="*/ 0 h 198"/>
                  <a:gd name="T16" fmla="*/ 0 w 382"/>
                  <a:gd name="T17" fmla="*/ 0 h 198"/>
                  <a:gd name="T18" fmla="*/ 0 w 382"/>
                  <a:gd name="T19" fmla="*/ 0 h 198"/>
                  <a:gd name="T20" fmla="*/ 0 w 382"/>
                  <a:gd name="T21" fmla="*/ 0 h 198"/>
                  <a:gd name="T22" fmla="*/ 0 w 382"/>
                  <a:gd name="T23" fmla="*/ 0 h 198"/>
                  <a:gd name="T24" fmla="*/ 0 w 382"/>
                  <a:gd name="T25" fmla="*/ 0 h 198"/>
                  <a:gd name="T26" fmla="*/ 0 w 382"/>
                  <a:gd name="T27" fmla="*/ 0 h 198"/>
                  <a:gd name="T28" fmla="*/ 0 w 382"/>
                  <a:gd name="T29" fmla="*/ 0 h 198"/>
                  <a:gd name="T30" fmla="*/ 0 w 382"/>
                  <a:gd name="T31" fmla="*/ 0 h 198"/>
                  <a:gd name="T32" fmla="*/ 0 w 382"/>
                  <a:gd name="T33" fmla="*/ 0 h 198"/>
                  <a:gd name="T34" fmla="*/ 0 w 382"/>
                  <a:gd name="T35" fmla="*/ 0 h 198"/>
                  <a:gd name="T36" fmla="*/ 0 w 382"/>
                  <a:gd name="T37" fmla="*/ 0 h 198"/>
                  <a:gd name="T38" fmla="*/ 0 w 382"/>
                  <a:gd name="T39" fmla="*/ 0 h 198"/>
                  <a:gd name="T40" fmla="*/ 0 w 382"/>
                  <a:gd name="T41" fmla="*/ 0 h 198"/>
                  <a:gd name="T42" fmla="*/ 0 w 382"/>
                  <a:gd name="T43" fmla="*/ 0 h 198"/>
                  <a:gd name="T44" fmla="*/ 0 w 382"/>
                  <a:gd name="T45" fmla="*/ 0 h 198"/>
                  <a:gd name="T46" fmla="*/ 0 w 382"/>
                  <a:gd name="T47" fmla="*/ 0 h 198"/>
                  <a:gd name="T48" fmla="*/ 0 w 382"/>
                  <a:gd name="T49" fmla="*/ 0 h 198"/>
                  <a:gd name="T50" fmla="*/ 0 w 382"/>
                  <a:gd name="T51" fmla="*/ 0 h 198"/>
                  <a:gd name="T52" fmla="*/ 0 w 382"/>
                  <a:gd name="T53" fmla="*/ 0 h 198"/>
                  <a:gd name="T54" fmla="*/ 0 w 382"/>
                  <a:gd name="T55" fmla="*/ 0 h 198"/>
                  <a:gd name="T56" fmla="*/ 0 w 382"/>
                  <a:gd name="T57" fmla="*/ 0 h 198"/>
                  <a:gd name="T58" fmla="*/ 0 w 382"/>
                  <a:gd name="T59" fmla="*/ 0 h 198"/>
                  <a:gd name="T60" fmla="*/ 0 w 382"/>
                  <a:gd name="T61" fmla="*/ 0 h 198"/>
                  <a:gd name="T62" fmla="*/ 0 w 382"/>
                  <a:gd name="T63" fmla="*/ 0 h 198"/>
                  <a:gd name="T64" fmla="*/ 0 w 382"/>
                  <a:gd name="T65" fmla="*/ 0 h 198"/>
                  <a:gd name="T66" fmla="*/ 0 w 382"/>
                  <a:gd name="T67" fmla="*/ 0 h 198"/>
                  <a:gd name="T68" fmla="*/ 0 w 382"/>
                  <a:gd name="T69" fmla="*/ 0 h 198"/>
                  <a:gd name="T70" fmla="*/ 0 w 382"/>
                  <a:gd name="T71" fmla="*/ 0 h 198"/>
                  <a:gd name="T72" fmla="*/ 0 w 382"/>
                  <a:gd name="T73" fmla="*/ 0 h 198"/>
                  <a:gd name="T74" fmla="*/ 0 w 382"/>
                  <a:gd name="T75" fmla="*/ 0 h 198"/>
                  <a:gd name="T76" fmla="*/ 0 w 382"/>
                  <a:gd name="T77" fmla="*/ 0 h 198"/>
                  <a:gd name="T78" fmla="*/ 0 w 382"/>
                  <a:gd name="T79" fmla="*/ 0 h 198"/>
                  <a:gd name="T80" fmla="*/ 0 w 382"/>
                  <a:gd name="T81" fmla="*/ 0 h 198"/>
                  <a:gd name="T82" fmla="*/ 0 w 382"/>
                  <a:gd name="T83" fmla="*/ 0 h 198"/>
                  <a:gd name="T84" fmla="*/ 0 w 382"/>
                  <a:gd name="T85" fmla="*/ 0 h 198"/>
                  <a:gd name="T86" fmla="*/ 0 w 382"/>
                  <a:gd name="T87" fmla="*/ 0 h 198"/>
                  <a:gd name="T88" fmla="*/ 0 w 382"/>
                  <a:gd name="T89" fmla="*/ 0 h 198"/>
                  <a:gd name="T90" fmla="*/ 0 w 382"/>
                  <a:gd name="T91" fmla="*/ 0 h 19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82"/>
                  <a:gd name="T139" fmla="*/ 0 h 198"/>
                  <a:gd name="T140" fmla="*/ 382 w 382"/>
                  <a:gd name="T141" fmla="*/ 198 h 19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82" h="198">
                    <a:moveTo>
                      <a:pt x="2" y="182"/>
                    </a:moveTo>
                    <a:lnTo>
                      <a:pt x="0" y="187"/>
                    </a:lnTo>
                    <a:lnTo>
                      <a:pt x="0" y="191"/>
                    </a:lnTo>
                    <a:lnTo>
                      <a:pt x="2" y="195"/>
                    </a:lnTo>
                    <a:lnTo>
                      <a:pt x="6" y="198"/>
                    </a:lnTo>
                    <a:lnTo>
                      <a:pt x="30" y="187"/>
                    </a:lnTo>
                    <a:lnTo>
                      <a:pt x="52" y="176"/>
                    </a:lnTo>
                    <a:lnTo>
                      <a:pt x="75" y="166"/>
                    </a:lnTo>
                    <a:lnTo>
                      <a:pt x="99" y="156"/>
                    </a:lnTo>
                    <a:lnTo>
                      <a:pt x="124" y="146"/>
                    </a:lnTo>
                    <a:lnTo>
                      <a:pt x="147" y="138"/>
                    </a:lnTo>
                    <a:lnTo>
                      <a:pt x="171" y="128"/>
                    </a:lnTo>
                    <a:lnTo>
                      <a:pt x="194" y="119"/>
                    </a:lnTo>
                    <a:lnTo>
                      <a:pt x="218" y="109"/>
                    </a:lnTo>
                    <a:lnTo>
                      <a:pt x="241" y="99"/>
                    </a:lnTo>
                    <a:lnTo>
                      <a:pt x="265" y="89"/>
                    </a:lnTo>
                    <a:lnTo>
                      <a:pt x="287" y="77"/>
                    </a:lnTo>
                    <a:lnTo>
                      <a:pt x="310" y="66"/>
                    </a:lnTo>
                    <a:lnTo>
                      <a:pt x="332" y="54"/>
                    </a:lnTo>
                    <a:lnTo>
                      <a:pt x="354" y="41"/>
                    </a:lnTo>
                    <a:lnTo>
                      <a:pt x="376" y="27"/>
                    </a:lnTo>
                    <a:lnTo>
                      <a:pt x="381" y="23"/>
                    </a:lnTo>
                    <a:lnTo>
                      <a:pt x="382" y="17"/>
                    </a:lnTo>
                    <a:lnTo>
                      <a:pt x="382" y="11"/>
                    </a:lnTo>
                    <a:lnTo>
                      <a:pt x="379" y="7"/>
                    </a:lnTo>
                    <a:lnTo>
                      <a:pt x="375" y="3"/>
                    </a:lnTo>
                    <a:lnTo>
                      <a:pt x="369" y="0"/>
                    </a:lnTo>
                    <a:lnTo>
                      <a:pt x="363" y="0"/>
                    </a:lnTo>
                    <a:lnTo>
                      <a:pt x="359" y="3"/>
                    </a:lnTo>
                    <a:lnTo>
                      <a:pt x="335" y="16"/>
                    </a:lnTo>
                    <a:lnTo>
                      <a:pt x="309" y="28"/>
                    </a:lnTo>
                    <a:lnTo>
                      <a:pt x="281" y="41"/>
                    </a:lnTo>
                    <a:lnTo>
                      <a:pt x="253" y="56"/>
                    </a:lnTo>
                    <a:lnTo>
                      <a:pt x="223" y="70"/>
                    </a:lnTo>
                    <a:lnTo>
                      <a:pt x="193" y="84"/>
                    </a:lnTo>
                    <a:lnTo>
                      <a:pt x="163" y="97"/>
                    </a:lnTo>
                    <a:lnTo>
                      <a:pt x="135" y="112"/>
                    </a:lnTo>
                    <a:lnTo>
                      <a:pt x="107" y="125"/>
                    </a:lnTo>
                    <a:lnTo>
                      <a:pt x="83" y="136"/>
                    </a:lnTo>
                    <a:lnTo>
                      <a:pt x="61" y="148"/>
                    </a:lnTo>
                    <a:lnTo>
                      <a:pt x="40" y="158"/>
                    </a:lnTo>
                    <a:lnTo>
                      <a:pt x="24" y="166"/>
                    </a:lnTo>
                    <a:lnTo>
                      <a:pt x="12" y="174"/>
                    </a:lnTo>
                    <a:lnTo>
                      <a:pt x="5" y="179"/>
                    </a:lnTo>
                    <a:lnTo>
                      <a:pt x="2" y="1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53" name="Freeform 52"/>
              <p:cNvSpPr/>
              <p:nvPr/>
            </p:nvSpPr>
            <p:spPr bwMode="auto">
              <a:xfrm>
                <a:off x="8303" y="4693"/>
                <a:ext cx="77" cy="80"/>
              </a:xfrm>
              <a:custGeom>
                <a:avLst/>
                <a:gdLst>
                  <a:gd name="T0" fmla="*/ 0 w 229"/>
                  <a:gd name="T1" fmla="*/ 0 h 240"/>
                  <a:gd name="T2" fmla="*/ 0 w 229"/>
                  <a:gd name="T3" fmla="*/ 0 h 240"/>
                  <a:gd name="T4" fmla="*/ 0 w 229"/>
                  <a:gd name="T5" fmla="*/ 0 h 240"/>
                  <a:gd name="T6" fmla="*/ 0 w 229"/>
                  <a:gd name="T7" fmla="*/ 0 h 240"/>
                  <a:gd name="T8" fmla="*/ 0 w 229"/>
                  <a:gd name="T9" fmla="*/ 0 h 240"/>
                  <a:gd name="T10" fmla="*/ 0 w 229"/>
                  <a:gd name="T11" fmla="*/ 0 h 240"/>
                  <a:gd name="T12" fmla="*/ 0 w 229"/>
                  <a:gd name="T13" fmla="*/ 0 h 240"/>
                  <a:gd name="T14" fmla="*/ 0 w 229"/>
                  <a:gd name="T15" fmla="*/ 0 h 240"/>
                  <a:gd name="T16" fmla="*/ 0 w 229"/>
                  <a:gd name="T17" fmla="*/ 0 h 240"/>
                  <a:gd name="T18" fmla="*/ 0 w 229"/>
                  <a:gd name="T19" fmla="*/ 0 h 240"/>
                  <a:gd name="T20" fmla="*/ 0 w 229"/>
                  <a:gd name="T21" fmla="*/ 0 h 240"/>
                  <a:gd name="T22" fmla="*/ 0 w 229"/>
                  <a:gd name="T23" fmla="*/ 0 h 240"/>
                  <a:gd name="T24" fmla="*/ 0 w 229"/>
                  <a:gd name="T25" fmla="*/ 0 h 240"/>
                  <a:gd name="T26" fmla="*/ 0 w 229"/>
                  <a:gd name="T27" fmla="*/ 0 h 240"/>
                  <a:gd name="T28" fmla="*/ 0 w 229"/>
                  <a:gd name="T29" fmla="*/ 0 h 240"/>
                  <a:gd name="T30" fmla="*/ 0 w 229"/>
                  <a:gd name="T31" fmla="*/ 0 h 240"/>
                  <a:gd name="T32" fmla="*/ 0 w 229"/>
                  <a:gd name="T33" fmla="*/ 0 h 240"/>
                  <a:gd name="T34" fmla="*/ 0 w 229"/>
                  <a:gd name="T35" fmla="*/ 0 h 240"/>
                  <a:gd name="T36" fmla="*/ 0 w 229"/>
                  <a:gd name="T37" fmla="*/ 0 h 240"/>
                  <a:gd name="T38" fmla="*/ 0 w 229"/>
                  <a:gd name="T39" fmla="*/ 0 h 240"/>
                  <a:gd name="T40" fmla="*/ 0 w 229"/>
                  <a:gd name="T41" fmla="*/ 0 h 240"/>
                  <a:gd name="T42" fmla="*/ 0 w 229"/>
                  <a:gd name="T43" fmla="*/ 0 h 240"/>
                  <a:gd name="T44" fmla="*/ 0 w 229"/>
                  <a:gd name="T45" fmla="*/ 0 h 240"/>
                  <a:gd name="T46" fmla="*/ 0 w 229"/>
                  <a:gd name="T47" fmla="*/ 0 h 240"/>
                  <a:gd name="T48" fmla="*/ 0 w 229"/>
                  <a:gd name="T49" fmla="*/ 0 h 240"/>
                  <a:gd name="T50" fmla="*/ 0 w 229"/>
                  <a:gd name="T51" fmla="*/ 0 h 240"/>
                  <a:gd name="T52" fmla="*/ 0 w 229"/>
                  <a:gd name="T53" fmla="*/ 0 h 240"/>
                  <a:gd name="T54" fmla="*/ 0 w 229"/>
                  <a:gd name="T55" fmla="*/ 0 h 240"/>
                  <a:gd name="T56" fmla="*/ 0 w 229"/>
                  <a:gd name="T57" fmla="*/ 0 h 240"/>
                  <a:gd name="T58" fmla="*/ 0 w 229"/>
                  <a:gd name="T59" fmla="*/ 0 h 240"/>
                  <a:gd name="T60" fmla="*/ 0 w 229"/>
                  <a:gd name="T61" fmla="*/ 0 h 240"/>
                  <a:gd name="T62" fmla="*/ 0 w 229"/>
                  <a:gd name="T63" fmla="*/ 0 h 240"/>
                  <a:gd name="T64" fmla="*/ 0 w 229"/>
                  <a:gd name="T65" fmla="*/ 0 h 240"/>
                  <a:gd name="T66" fmla="*/ 0 w 229"/>
                  <a:gd name="T67" fmla="*/ 0 h 240"/>
                  <a:gd name="T68" fmla="*/ 0 w 229"/>
                  <a:gd name="T69" fmla="*/ 0 h 240"/>
                  <a:gd name="T70" fmla="*/ 0 w 229"/>
                  <a:gd name="T71" fmla="*/ 0 h 240"/>
                  <a:gd name="T72" fmla="*/ 0 w 229"/>
                  <a:gd name="T73" fmla="*/ 0 h 240"/>
                  <a:gd name="T74" fmla="*/ 0 w 229"/>
                  <a:gd name="T75" fmla="*/ 0 h 2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29"/>
                  <a:gd name="T115" fmla="*/ 0 h 240"/>
                  <a:gd name="T116" fmla="*/ 229 w 229"/>
                  <a:gd name="T117" fmla="*/ 240 h 2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29" h="240">
                    <a:moveTo>
                      <a:pt x="126" y="4"/>
                    </a:moveTo>
                    <a:lnTo>
                      <a:pt x="119" y="3"/>
                    </a:lnTo>
                    <a:lnTo>
                      <a:pt x="111" y="3"/>
                    </a:lnTo>
                    <a:lnTo>
                      <a:pt x="105" y="1"/>
                    </a:lnTo>
                    <a:lnTo>
                      <a:pt x="102" y="1"/>
                    </a:lnTo>
                    <a:lnTo>
                      <a:pt x="94" y="0"/>
                    </a:lnTo>
                    <a:lnTo>
                      <a:pt x="83" y="0"/>
                    </a:lnTo>
                    <a:lnTo>
                      <a:pt x="75" y="1"/>
                    </a:lnTo>
                    <a:lnTo>
                      <a:pt x="66" y="3"/>
                    </a:lnTo>
                    <a:lnTo>
                      <a:pt x="57" y="4"/>
                    </a:lnTo>
                    <a:lnTo>
                      <a:pt x="48" y="9"/>
                    </a:lnTo>
                    <a:lnTo>
                      <a:pt x="41" y="13"/>
                    </a:lnTo>
                    <a:lnTo>
                      <a:pt x="33" y="17"/>
                    </a:lnTo>
                    <a:lnTo>
                      <a:pt x="17" y="34"/>
                    </a:lnTo>
                    <a:lnTo>
                      <a:pt x="6" y="55"/>
                    </a:lnTo>
                    <a:lnTo>
                      <a:pt x="1" y="76"/>
                    </a:lnTo>
                    <a:lnTo>
                      <a:pt x="0" y="98"/>
                    </a:lnTo>
                    <a:lnTo>
                      <a:pt x="3" y="121"/>
                    </a:lnTo>
                    <a:lnTo>
                      <a:pt x="8" y="144"/>
                    </a:lnTo>
                    <a:lnTo>
                      <a:pt x="16" y="167"/>
                    </a:lnTo>
                    <a:lnTo>
                      <a:pt x="26" y="187"/>
                    </a:lnTo>
                    <a:lnTo>
                      <a:pt x="35" y="200"/>
                    </a:lnTo>
                    <a:lnTo>
                      <a:pt x="45" y="213"/>
                    </a:lnTo>
                    <a:lnTo>
                      <a:pt x="57" y="223"/>
                    </a:lnTo>
                    <a:lnTo>
                      <a:pt x="70" y="230"/>
                    </a:lnTo>
                    <a:lnTo>
                      <a:pt x="85" y="236"/>
                    </a:lnTo>
                    <a:lnTo>
                      <a:pt x="101" y="240"/>
                    </a:lnTo>
                    <a:lnTo>
                      <a:pt x="116" y="240"/>
                    </a:lnTo>
                    <a:lnTo>
                      <a:pt x="132" y="237"/>
                    </a:lnTo>
                    <a:lnTo>
                      <a:pt x="154" y="228"/>
                    </a:lnTo>
                    <a:lnTo>
                      <a:pt x="174" y="218"/>
                    </a:lnTo>
                    <a:lnTo>
                      <a:pt x="192" y="204"/>
                    </a:lnTo>
                    <a:lnTo>
                      <a:pt x="208" y="188"/>
                    </a:lnTo>
                    <a:lnTo>
                      <a:pt x="218" y="171"/>
                    </a:lnTo>
                    <a:lnTo>
                      <a:pt x="226" y="151"/>
                    </a:lnTo>
                    <a:lnTo>
                      <a:pt x="229" y="131"/>
                    </a:lnTo>
                    <a:lnTo>
                      <a:pt x="226" y="109"/>
                    </a:lnTo>
                    <a:lnTo>
                      <a:pt x="224" y="103"/>
                    </a:lnTo>
                    <a:lnTo>
                      <a:pt x="221" y="98"/>
                    </a:lnTo>
                    <a:lnTo>
                      <a:pt x="215" y="95"/>
                    </a:lnTo>
                    <a:lnTo>
                      <a:pt x="210" y="93"/>
                    </a:lnTo>
                    <a:lnTo>
                      <a:pt x="204" y="95"/>
                    </a:lnTo>
                    <a:lnTo>
                      <a:pt x="198" y="99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93" y="126"/>
                    </a:lnTo>
                    <a:lnTo>
                      <a:pt x="189" y="142"/>
                    </a:lnTo>
                    <a:lnTo>
                      <a:pt x="183" y="158"/>
                    </a:lnTo>
                    <a:lnTo>
                      <a:pt x="174" y="171"/>
                    </a:lnTo>
                    <a:lnTo>
                      <a:pt x="164" y="181"/>
                    </a:lnTo>
                    <a:lnTo>
                      <a:pt x="149" y="190"/>
                    </a:lnTo>
                    <a:lnTo>
                      <a:pt x="133" y="195"/>
                    </a:lnTo>
                    <a:lnTo>
                      <a:pt x="113" y="198"/>
                    </a:lnTo>
                    <a:lnTo>
                      <a:pt x="92" y="197"/>
                    </a:lnTo>
                    <a:lnTo>
                      <a:pt x="76" y="188"/>
                    </a:lnTo>
                    <a:lnTo>
                      <a:pt x="63" y="177"/>
                    </a:lnTo>
                    <a:lnTo>
                      <a:pt x="54" y="161"/>
                    </a:lnTo>
                    <a:lnTo>
                      <a:pt x="47" y="142"/>
                    </a:lnTo>
                    <a:lnTo>
                      <a:pt x="41" y="124"/>
                    </a:lnTo>
                    <a:lnTo>
                      <a:pt x="36" y="103"/>
                    </a:lnTo>
                    <a:lnTo>
                      <a:pt x="35" y="85"/>
                    </a:lnTo>
                    <a:lnTo>
                      <a:pt x="35" y="73"/>
                    </a:lnTo>
                    <a:lnTo>
                      <a:pt x="36" y="62"/>
                    </a:lnTo>
                    <a:lnTo>
                      <a:pt x="41" y="50"/>
                    </a:lnTo>
                    <a:lnTo>
                      <a:pt x="48" y="40"/>
                    </a:lnTo>
                    <a:lnTo>
                      <a:pt x="55" y="33"/>
                    </a:lnTo>
                    <a:lnTo>
                      <a:pt x="66" y="26"/>
                    </a:lnTo>
                    <a:lnTo>
                      <a:pt x="77" y="21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5" y="19"/>
                    </a:lnTo>
                    <a:lnTo>
                      <a:pt x="120" y="19"/>
                    </a:lnTo>
                    <a:lnTo>
                      <a:pt x="135" y="21"/>
                    </a:lnTo>
                    <a:lnTo>
                      <a:pt x="139" y="20"/>
                    </a:lnTo>
                    <a:lnTo>
                      <a:pt x="139" y="14"/>
                    </a:lnTo>
                    <a:lnTo>
                      <a:pt x="133" y="9"/>
                    </a:lnTo>
                    <a:lnTo>
                      <a:pt x="126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54" name="Freeform 53"/>
              <p:cNvSpPr/>
              <p:nvPr/>
            </p:nvSpPr>
            <p:spPr bwMode="auto">
              <a:xfrm>
                <a:off x="8400" y="4895"/>
                <a:ext cx="93" cy="90"/>
              </a:xfrm>
              <a:custGeom>
                <a:avLst/>
                <a:gdLst>
                  <a:gd name="T0" fmla="*/ 0 w 281"/>
                  <a:gd name="T1" fmla="*/ 0 h 270"/>
                  <a:gd name="T2" fmla="*/ 0 w 281"/>
                  <a:gd name="T3" fmla="*/ 0 h 270"/>
                  <a:gd name="T4" fmla="*/ 0 w 281"/>
                  <a:gd name="T5" fmla="*/ 0 h 270"/>
                  <a:gd name="T6" fmla="*/ 0 w 281"/>
                  <a:gd name="T7" fmla="*/ 0 h 270"/>
                  <a:gd name="T8" fmla="*/ 0 w 281"/>
                  <a:gd name="T9" fmla="*/ 0 h 270"/>
                  <a:gd name="T10" fmla="*/ 0 w 281"/>
                  <a:gd name="T11" fmla="*/ 0 h 270"/>
                  <a:gd name="T12" fmla="*/ 0 w 281"/>
                  <a:gd name="T13" fmla="*/ 0 h 270"/>
                  <a:gd name="T14" fmla="*/ 0 w 281"/>
                  <a:gd name="T15" fmla="*/ 0 h 270"/>
                  <a:gd name="T16" fmla="*/ 0 w 281"/>
                  <a:gd name="T17" fmla="*/ 0 h 270"/>
                  <a:gd name="T18" fmla="*/ 0 w 281"/>
                  <a:gd name="T19" fmla="*/ 0 h 270"/>
                  <a:gd name="T20" fmla="*/ 0 w 281"/>
                  <a:gd name="T21" fmla="*/ 0 h 270"/>
                  <a:gd name="T22" fmla="*/ 0 w 281"/>
                  <a:gd name="T23" fmla="*/ 0 h 270"/>
                  <a:gd name="T24" fmla="*/ 0 w 281"/>
                  <a:gd name="T25" fmla="*/ 0 h 270"/>
                  <a:gd name="T26" fmla="*/ 0 w 281"/>
                  <a:gd name="T27" fmla="*/ 0 h 270"/>
                  <a:gd name="T28" fmla="*/ 0 w 281"/>
                  <a:gd name="T29" fmla="*/ 0 h 270"/>
                  <a:gd name="T30" fmla="*/ 0 w 281"/>
                  <a:gd name="T31" fmla="*/ 0 h 270"/>
                  <a:gd name="T32" fmla="*/ 0 w 281"/>
                  <a:gd name="T33" fmla="*/ 0 h 270"/>
                  <a:gd name="T34" fmla="*/ 0 w 281"/>
                  <a:gd name="T35" fmla="*/ 0 h 270"/>
                  <a:gd name="T36" fmla="*/ 0 w 281"/>
                  <a:gd name="T37" fmla="*/ 0 h 270"/>
                  <a:gd name="T38" fmla="*/ 0 w 281"/>
                  <a:gd name="T39" fmla="*/ 0 h 270"/>
                  <a:gd name="T40" fmla="*/ 0 w 281"/>
                  <a:gd name="T41" fmla="*/ 0 h 270"/>
                  <a:gd name="T42" fmla="*/ 0 w 281"/>
                  <a:gd name="T43" fmla="*/ 0 h 270"/>
                  <a:gd name="T44" fmla="*/ 0 w 281"/>
                  <a:gd name="T45" fmla="*/ 0 h 270"/>
                  <a:gd name="T46" fmla="*/ 0 w 281"/>
                  <a:gd name="T47" fmla="*/ 0 h 270"/>
                  <a:gd name="T48" fmla="*/ 0 w 281"/>
                  <a:gd name="T49" fmla="*/ 0 h 270"/>
                  <a:gd name="T50" fmla="*/ 0 w 281"/>
                  <a:gd name="T51" fmla="*/ 0 h 270"/>
                  <a:gd name="T52" fmla="*/ 0 w 281"/>
                  <a:gd name="T53" fmla="*/ 0 h 270"/>
                  <a:gd name="T54" fmla="*/ 0 w 281"/>
                  <a:gd name="T55" fmla="*/ 0 h 270"/>
                  <a:gd name="T56" fmla="*/ 0 w 281"/>
                  <a:gd name="T57" fmla="*/ 0 h 270"/>
                  <a:gd name="T58" fmla="*/ 0 w 281"/>
                  <a:gd name="T59" fmla="*/ 0 h 270"/>
                  <a:gd name="T60" fmla="*/ 0 w 281"/>
                  <a:gd name="T61" fmla="*/ 0 h 270"/>
                  <a:gd name="T62" fmla="*/ 0 w 281"/>
                  <a:gd name="T63" fmla="*/ 0 h 270"/>
                  <a:gd name="T64" fmla="*/ 0 w 281"/>
                  <a:gd name="T65" fmla="*/ 0 h 270"/>
                  <a:gd name="T66" fmla="*/ 0 w 281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1"/>
                  <a:gd name="T103" fmla="*/ 0 h 270"/>
                  <a:gd name="T104" fmla="*/ 281 w 281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1" h="270">
                    <a:moveTo>
                      <a:pt x="75" y="5"/>
                    </a:moveTo>
                    <a:lnTo>
                      <a:pt x="61" y="10"/>
                    </a:lnTo>
                    <a:lnTo>
                      <a:pt x="47" y="19"/>
                    </a:lnTo>
                    <a:lnTo>
                      <a:pt x="34" y="28"/>
                    </a:lnTo>
                    <a:lnTo>
                      <a:pt x="24" y="39"/>
                    </a:lnTo>
                    <a:lnTo>
                      <a:pt x="15" y="52"/>
                    </a:lnTo>
                    <a:lnTo>
                      <a:pt x="8" y="65"/>
                    </a:lnTo>
                    <a:lnTo>
                      <a:pt x="3" y="81"/>
                    </a:lnTo>
                    <a:lnTo>
                      <a:pt x="0" y="97"/>
                    </a:lnTo>
                    <a:lnTo>
                      <a:pt x="0" y="114"/>
                    </a:lnTo>
                    <a:lnTo>
                      <a:pt x="2" y="130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6"/>
                    </a:lnTo>
                    <a:lnTo>
                      <a:pt x="27" y="191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2"/>
                    </a:lnTo>
                    <a:lnTo>
                      <a:pt x="83" y="245"/>
                    </a:lnTo>
                    <a:lnTo>
                      <a:pt x="102" y="258"/>
                    </a:lnTo>
                    <a:lnTo>
                      <a:pt x="122" y="266"/>
                    </a:lnTo>
                    <a:lnTo>
                      <a:pt x="143" y="270"/>
                    </a:lnTo>
                    <a:lnTo>
                      <a:pt x="165" y="270"/>
                    </a:lnTo>
                    <a:lnTo>
                      <a:pt x="185" y="265"/>
                    </a:lnTo>
                    <a:lnTo>
                      <a:pt x="206" y="252"/>
                    </a:lnTo>
                    <a:lnTo>
                      <a:pt x="219" y="240"/>
                    </a:lnTo>
                    <a:lnTo>
                      <a:pt x="232" y="229"/>
                    </a:lnTo>
                    <a:lnTo>
                      <a:pt x="244" y="216"/>
                    </a:lnTo>
                    <a:lnTo>
                      <a:pt x="254" y="203"/>
                    </a:lnTo>
                    <a:lnTo>
                      <a:pt x="263" y="189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81" y="134"/>
                    </a:lnTo>
                    <a:lnTo>
                      <a:pt x="279" y="127"/>
                    </a:lnTo>
                    <a:lnTo>
                      <a:pt x="275" y="121"/>
                    </a:lnTo>
                    <a:lnTo>
                      <a:pt x="268" y="117"/>
                    </a:lnTo>
                    <a:lnTo>
                      <a:pt x="259" y="117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3" y="130"/>
                    </a:lnTo>
                    <a:lnTo>
                      <a:pt x="243" y="133"/>
                    </a:lnTo>
                    <a:lnTo>
                      <a:pt x="240" y="140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2" y="179"/>
                    </a:lnTo>
                    <a:lnTo>
                      <a:pt x="210" y="191"/>
                    </a:lnTo>
                    <a:lnTo>
                      <a:pt x="199" y="203"/>
                    </a:lnTo>
                    <a:lnTo>
                      <a:pt x="182" y="210"/>
                    </a:lnTo>
                    <a:lnTo>
                      <a:pt x="154" y="212"/>
                    </a:lnTo>
                    <a:lnTo>
                      <a:pt x="127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3"/>
                    </a:lnTo>
                    <a:lnTo>
                      <a:pt x="46" y="140"/>
                    </a:lnTo>
                    <a:lnTo>
                      <a:pt x="40" y="114"/>
                    </a:lnTo>
                    <a:lnTo>
                      <a:pt x="40" y="87"/>
                    </a:lnTo>
                    <a:lnTo>
                      <a:pt x="44" y="74"/>
                    </a:lnTo>
                    <a:lnTo>
                      <a:pt x="50" y="62"/>
                    </a:lnTo>
                    <a:lnTo>
                      <a:pt x="59" y="51"/>
                    </a:lnTo>
                    <a:lnTo>
                      <a:pt x="69" y="41"/>
                    </a:lnTo>
                    <a:lnTo>
                      <a:pt x="80" y="31"/>
                    </a:lnTo>
                    <a:lnTo>
                      <a:pt x="91" y="23"/>
                    </a:lnTo>
                    <a:lnTo>
                      <a:pt x="102" y="19"/>
                    </a:lnTo>
                    <a:lnTo>
                      <a:pt x="112" y="16"/>
                    </a:lnTo>
                    <a:lnTo>
                      <a:pt x="110" y="5"/>
                    </a:lnTo>
                    <a:lnTo>
                      <a:pt x="102" y="0"/>
                    </a:lnTo>
                    <a:lnTo>
                      <a:pt x="88" y="2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55" name="Freeform 54"/>
              <p:cNvSpPr/>
              <p:nvPr/>
            </p:nvSpPr>
            <p:spPr bwMode="auto">
              <a:xfrm>
                <a:off x="8430" y="4920"/>
                <a:ext cx="5" cy="5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w 15"/>
                  <a:gd name="T9" fmla="*/ 0 h 13"/>
                  <a:gd name="T10" fmla="*/ 0 w 15"/>
                  <a:gd name="T11" fmla="*/ 0 h 13"/>
                  <a:gd name="T12" fmla="*/ 0 w 15"/>
                  <a:gd name="T13" fmla="*/ 0 h 13"/>
                  <a:gd name="T14" fmla="*/ 0 w 15"/>
                  <a:gd name="T15" fmla="*/ 0 h 13"/>
                  <a:gd name="T16" fmla="*/ 0 w 15"/>
                  <a:gd name="T17" fmla="*/ 0 h 13"/>
                  <a:gd name="T18" fmla="*/ 0 w 15"/>
                  <a:gd name="T19" fmla="*/ 0 h 13"/>
                  <a:gd name="T20" fmla="*/ 0 w 15"/>
                  <a:gd name="T21" fmla="*/ 0 h 13"/>
                  <a:gd name="T22" fmla="*/ 0 w 15"/>
                  <a:gd name="T23" fmla="*/ 0 h 13"/>
                  <a:gd name="T24" fmla="*/ 0 w 15"/>
                  <a:gd name="T25" fmla="*/ 0 h 13"/>
                  <a:gd name="T26" fmla="*/ 0 w 15"/>
                  <a:gd name="T27" fmla="*/ 0 h 13"/>
                  <a:gd name="T28" fmla="*/ 0 w 15"/>
                  <a:gd name="T29" fmla="*/ 0 h 13"/>
                  <a:gd name="T30" fmla="*/ 0 w 15"/>
                  <a:gd name="T31" fmla="*/ 0 h 13"/>
                  <a:gd name="T32" fmla="*/ 0 w 15"/>
                  <a:gd name="T33" fmla="*/ 0 h 13"/>
                  <a:gd name="T34" fmla="*/ 0 w 15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5"/>
                  <a:gd name="T55" fmla="*/ 0 h 13"/>
                  <a:gd name="T56" fmla="*/ 15 w 15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5" h="13">
                    <a:moveTo>
                      <a:pt x="0" y="6"/>
                    </a:moveTo>
                    <a:lnTo>
                      <a:pt x="2" y="9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56" name="Freeform 55"/>
              <p:cNvSpPr/>
              <p:nvPr/>
            </p:nvSpPr>
            <p:spPr bwMode="auto">
              <a:xfrm>
                <a:off x="8445" y="4910"/>
                <a:ext cx="8" cy="8"/>
              </a:xfrm>
              <a:custGeom>
                <a:avLst/>
                <a:gdLst>
                  <a:gd name="T0" fmla="*/ 0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0 w 17"/>
                  <a:gd name="T7" fmla="*/ 0 h 17"/>
                  <a:gd name="T8" fmla="*/ 0 w 17"/>
                  <a:gd name="T9" fmla="*/ 0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0 w 17"/>
                  <a:gd name="T19" fmla="*/ 0 h 17"/>
                  <a:gd name="T20" fmla="*/ 0 w 17"/>
                  <a:gd name="T21" fmla="*/ 0 h 17"/>
                  <a:gd name="T22" fmla="*/ 0 w 17"/>
                  <a:gd name="T23" fmla="*/ 0 h 17"/>
                  <a:gd name="T24" fmla="*/ 0 w 17"/>
                  <a:gd name="T25" fmla="*/ 0 h 17"/>
                  <a:gd name="T26" fmla="*/ 0 w 17"/>
                  <a:gd name="T27" fmla="*/ 0 h 17"/>
                  <a:gd name="T28" fmla="*/ 0 w 17"/>
                  <a:gd name="T29" fmla="*/ 0 h 17"/>
                  <a:gd name="T30" fmla="*/ 0 w 17"/>
                  <a:gd name="T31" fmla="*/ 0 h 17"/>
                  <a:gd name="T32" fmla="*/ 0 w 17"/>
                  <a:gd name="T33" fmla="*/ 0 h 17"/>
                  <a:gd name="T34" fmla="*/ 0 w 17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7"/>
                  <a:gd name="T55" fmla="*/ 0 h 17"/>
                  <a:gd name="T56" fmla="*/ 17 w 17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7" h="17">
                    <a:moveTo>
                      <a:pt x="0" y="9"/>
                    </a:moveTo>
                    <a:lnTo>
                      <a:pt x="1" y="13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57" name="Freeform 56"/>
              <p:cNvSpPr/>
              <p:nvPr/>
            </p:nvSpPr>
            <p:spPr bwMode="auto">
              <a:xfrm>
                <a:off x="8468" y="4903"/>
                <a:ext cx="2" cy="5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  <a:gd name="T18" fmla="*/ 0 w 9"/>
                  <a:gd name="T19" fmla="*/ 0 h 9"/>
                  <a:gd name="T20" fmla="*/ 0 w 9"/>
                  <a:gd name="T21" fmla="*/ 0 h 9"/>
                  <a:gd name="T22" fmla="*/ 0 w 9"/>
                  <a:gd name="T23" fmla="*/ 0 h 9"/>
                  <a:gd name="T24" fmla="*/ 0 w 9"/>
                  <a:gd name="T25" fmla="*/ 0 h 9"/>
                  <a:gd name="T26" fmla="*/ 0 w 9"/>
                  <a:gd name="T27" fmla="*/ 0 h 9"/>
                  <a:gd name="T28" fmla="*/ 0 w 9"/>
                  <a:gd name="T29" fmla="*/ 0 h 9"/>
                  <a:gd name="T30" fmla="*/ 0 w 9"/>
                  <a:gd name="T31" fmla="*/ 0 h 9"/>
                  <a:gd name="T32" fmla="*/ 0 w 9"/>
                  <a:gd name="T33" fmla="*/ 0 h 9"/>
                  <a:gd name="T34" fmla="*/ 0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9"/>
                  <a:gd name="T56" fmla="*/ 9 w 9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58" name="Freeform 57"/>
              <p:cNvSpPr/>
              <p:nvPr/>
            </p:nvSpPr>
            <p:spPr bwMode="auto">
              <a:xfrm>
                <a:off x="8458" y="4928"/>
                <a:ext cx="2" cy="2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4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59" name="Freeform 58"/>
              <p:cNvSpPr/>
              <p:nvPr/>
            </p:nvSpPr>
            <p:spPr bwMode="auto">
              <a:xfrm>
                <a:off x="8443" y="4935"/>
                <a:ext cx="2" cy="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w 7"/>
                  <a:gd name="T15" fmla="*/ 0 h 9"/>
                  <a:gd name="T16" fmla="*/ 0 w 7"/>
                  <a:gd name="T17" fmla="*/ 0 h 9"/>
                  <a:gd name="T18" fmla="*/ 0 w 7"/>
                  <a:gd name="T19" fmla="*/ 0 h 9"/>
                  <a:gd name="T20" fmla="*/ 0 w 7"/>
                  <a:gd name="T21" fmla="*/ 0 h 9"/>
                  <a:gd name="T22" fmla="*/ 0 w 7"/>
                  <a:gd name="T23" fmla="*/ 0 h 9"/>
                  <a:gd name="T24" fmla="*/ 0 w 7"/>
                  <a:gd name="T25" fmla="*/ 0 h 9"/>
                  <a:gd name="T26" fmla="*/ 0 w 7"/>
                  <a:gd name="T27" fmla="*/ 0 h 9"/>
                  <a:gd name="T28" fmla="*/ 0 w 7"/>
                  <a:gd name="T29" fmla="*/ 0 h 9"/>
                  <a:gd name="T30" fmla="*/ 0 w 7"/>
                  <a:gd name="T31" fmla="*/ 0 h 9"/>
                  <a:gd name="T32" fmla="*/ 0 w 7"/>
                  <a:gd name="T33" fmla="*/ 0 h 9"/>
                  <a:gd name="T34" fmla="*/ 0 w 7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9"/>
                  <a:gd name="T56" fmla="*/ 7 w 7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60" name="Freeform 59"/>
              <p:cNvSpPr/>
              <p:nvPr/>
            </p:nvSpPr>
            <p:spPr bwMode="auto">
              <a:xfrm>
                <a:off x="8473" y="4918"/>
                <a:ext cx="7" cy="7"/>
              </a:xfrm>
              <a:custGeom>
                <a:avLst/>
                <a:gdLst>
                  <a:gd name="T0" fmla="*/ 0 w 20"/>
                  <a:gd name="T1" fmla="*/ 0 h 20"/>
                  <a:gd name="T2" fmla="*/ 0 w 20"/>
                  <a:gd name="T3" fmla="*/ 0 h 20"/>
                  <a:gd name="T4" fmla="*/ 0 w 20"/>
                  <a:gd name="T5" fmla="*/ 0 h 20"/>
                  <a:gd name="T6" fmla="*/ 0 w 20"/>
                  <a:gd name="T7" fmla="*/ 0 h 20"/>
                  <a:gd name="T8" fmla="*/ 0 w 20"/>
                  <a:gd name="T9" fmla="*/ 0 h 20"/>
                  <a:gd name="T10" fmla="*/ 0 w 20"/>
                  <a:gd name="T11" fmla="*/ 0 h 20"/>
                  <a:gd name="T12" fmla="*/ 0 w 20"/>
                  <a:gd name="T13" fmla="*/ 0 h 20"/>
                  <a:gd name="T14" fmla="*/ 0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w 20"/>
                  <a:gd name="T23" fmla="*/ 0 h 20"/>
                  <a:gd name="T24" fmla="*/ 0 w 20"/>
                  <a:gd name="T25" fmla="*/ 0 h 20"/>
                  <a:gd name="T26" fmla="*/ 0 w 20"/>
                  <a:gd name="T27" fmla="*/ 0 h 20"/>
                  <a:gd name="T28" fmla="*/ 0 w 20"/>
                  <a:gd name="T29" fmla="*/ 0 h 20"/>
                  <a:gd name="T30" fmla="*/ 0 w 20"/>
                  <a:gd name="T31" fmla="*/ 0 h 20"/>
                  <a:gd name="T32" fmla="*/ 0 w 20"/>
                  <a:gd name="T33" fmla="*/ 0 h 20"/>
                  <a:gd name="T34" fmla="*/ 0 w 20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0"/>
                  <a:gd name="T55" fmla="*/ 0 h 20"/>
                  <a:gd name="T56" fmla="*/ 20 w 20"/>
                  <a:gd name="T57" fmla="*/ 20 h 2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0" h="20">
                    <a:moveTo>
                      <a:pt x="0" y="1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7" y="17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61" name="Freeform 60"/>
              <p:cNvSpPr/>
              <p:nvPr/>
            </p:nvSpPr>
            <p:spPr bwMode="auto">
              <a:xfrm>
                <a:off x="8333" y="4713"/>
                <a:ext cx="2" cy="2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0 h 13"/>
                  <a:gd name="T4" fmla="*/ 0 w 12"/>
                  <a:gd name="T5" fmla="*/ 0 h 13"/>
                  <a:gd name="T6" fmla="*/ 0 w 12"/>
                  <a:gd name="T7" fmla="*/ 0 h 13"/>
                  <a:gd name="T8" fmla="*/ 0 w 12"/>
                  <a:gd name="T9" fmla="*/ 0 h 13"/>
                  <a:gd name="T10" fmla="*/ 0 w 12"/>
                  <a:gd name="T11" fmla="*/ 0 h 13"/>
                  <a:gd name="T12" fmla="*/ 0 w 12"/>
                  <a:gd name="T13" fmla="*/ 0 h 13"/>
                  <a:gd name="T14" fmla="*/ 0 w 12"/>
                  <a:gd name="T15" fmla="*/ 0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  <a:gd name="T24" fmla="*/ 0 w 12"/>
                  <a:gd name="T25" fmla="*/ 0 h 13"/>
                  <a:gd name="T26" fmla="*/ 0 w 12"/>
                  <a:gd name="T27" fmla="*/ 0 h 13"/>
                  <a:gd name="T28" fmla="*/ 0 w 12"/>
                  <a:gd name="T29" fmla="*/ 0 h 13"/>
                  <a:gd name="T30" fmla="*/ 0 w 12"/>
                  <a:gd name="T31" fmla="*/ 0 h 13"/>
                  <a:gd name="T32" fmla="*/ 0 w 12"/>
                  <a:gd name="T33" fmla="*/ 0 h 13"/>
                  <a:gd name="T34" fmla="*/ 0 w 12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3"/>
                  <a:gd name="T56" fmla="*/ 12 w 12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3">
                    <a:moveTo>
                      <a:pt x="0" y="7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62" name="Freeform 61"/>
              <p:cNvSpPr/>
              <p:nvPr/>
            </p:nvSpPr>
            <p:spPr bwMode="auto">
              <a:xfrm>
                <a:off x="8348" y="4708"/>
                <a:ext cx="5" cy="2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0 w 13"/>
                  <a:gd name="T7" fmla="*/ 0 h 12"/>
                  <a:gd name="T8" fmla="*/ 0 w 13"/>
                  <a:gd name="T9" fmla="*/ 0 h 12"/>
                  <a:gd name="T10" fmla="*/ 0 w 13"/>
                  <a:gd name="T11" fmla="*/ 0 h 12"/>
                  <a:gd name="T12" fmla="*/ 0 w 13"/>
                  <a:gd name="T13" fmla="*/ 0 h 12"/>
                  <a:gd name="T14" fmla="*/ 0 w 13"/>
                  <a:gd name="T15" fmla="*/ 0 h 12"/>
                  <a:gd name="T16" fmla="*/ 0 w 13"/>
                  <a:gd name="T17" fmla="*/ 0 h 12"/>
                  <a:gd name="T18" fmla="*/ 0 w 13"/>
                  <a:gd name="T19" fmla="*/ 0 h 12"/>
                  <a:gd name="T20" fmla="*/ 0 w 13"/>
                  <a:gd name="T21" fmla="*/ 0 h 12"/>
                  <a:gd name="T22" fmla="*/ 0 w 13"/>
                  <a:gd name="T23" fmla="*/ 0 h 12"/>
                  <a:gd name="T24" fmla="*/ 0 w 13"/>
                  <a:gd name="T25" fmla="*/ 0 h 12"/>
                  <a:gd name="T26" fmla="*/ 0 w 13"/>
                  <a:gd name="T27" fmla="*/ 0 h 12"/>
                  <a:gd name="T28" fmla="*/ 0 w 13"/>
                  <a:gd name="T29" fmla="*/ 0 h 12"/>
                  <a:gd name="T30" fmla="*/ 0 w 13"/>
                  <a:gd name="T31" fmla="*/ 0 h 12"/>
                  <a:gd name="T32" fmla="*/ 0 w 13"/>
                  <a:gd name="T33" fmla="*/ 0 h 12"/>
                  <a:gd name="T34" fmla="*/ 0 w 13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2"/>
                  <a:gd name="T56" fmla="*/ 13 w 13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2">
                    <a:moveTo>
                      <a:pt x="0" y="6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63" name="Freeform 62"/>
              <p:cNvSpPr/>
              <p:nvPr/>
            </p:nvSpPr>
            <p:spPr bwMode="auto">
              <a:xfrm>
                <a:off x="8365" y="4703"/>
                <a:ext cx="3" cy="2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0 w 8"/>
                  <a:gd name="T5" fmla="*/ 0 h 7"/>
                  <a:gd name="T6" fmla="*/ 0 w 8"/>
                  <a:gd name="T7" fmla="*/ 0 h 7"/>
                  <a:gd name="T8" fmla="*/ 0 w 8"/>
                  <a:gd name="T9" fmla="*/ 0 h 7"/>
                  <a:gd name="T10" fmla="*/ 0 w 8"/>
                  <a:gd name="T11" fmla="*/ 0 h 7"/>
                  <a:gd name="T12" fmla="*/ 0 w 8"/>
                  <a:gd name="T13" fmla="*/ 0 h 7"/>
                  <a:gd name="T14" fmla="*/ 0 w 8"/>
                  <a:gd name="T15" fmla="*/ 0 h 7"/>
                  <a:gd name="T16" fmla="*/ 0 w 8"/>
                  <a:gd name="T17" fmla="*/ 0 h 7"/>
                  <a:gd name="T18" fmla="*/ 0 w 8"/>
                  <a:gd name="T19" fmla="*/ 0 h 7"/>
                  <a:gd name="T20" fmla="*/ 0 w 8"/>
                  <a:gd name="T21" fmla="*/ 0 h 7"/>
                  <a:gd name="T22" fmla="*/ 0 w 8"/>
                  <a:gd name="T23" fmla="*/ 0 h 7"/>
                  <a:gd name="T24" fmla="*/ 0 w 8"/>
                  <a:gd name="T25" fmla="*/ 0 h 7"/>
                  <a:gd name="T26" fmla="*/ 0 w 8"/>
                  <a:gd name="T27" fmla="*/ 0 h 7"/>
                  <a:gd name="T28" fmla="*/ 0 w 8"/>
                  <a:gd name="T29" fmla="*/ 0 h 7"/>
                  <a:gd name="T30" fmla="*/ 0 w 8"/>
                  <a:gd name="T31" fmla="*/ 0 h 7"/>
                  <a:gd name="T32" fmla="*/ 0 w 8"/>
                  <a:gd name="T33" fmla="*/ 0 h 7"/>
                  <a:gd name="T34" fmla="*/ 0 w 8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"/>
                  <a:gd name="T55" fmla="*/ 0 h 7"/>
                  <a:gd name="T56" fmla="*/ 8 w 8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" h="7">
                    <a:moveTo>
                      <a:pt x="0" y="3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64" name="Freeform 63"/>
              <p:cNvSpPr/>
              <p:nvPr/>
            </p:nvSpPr>
            <p:spPr bwMode="auto">
              <a:xfrm>
                <a:off x="8338" y="4730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65" name="Freeform 64"/>
              <p:cNvSpPr/>
              <p:nvPr/>
            </p:nvSpPr>
            <p:spPr bwMode="auto">
              <a:xfrm>
                <a:off x="8370" y="4713"/>
                <a:ext cx="5" cy="5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0 w 16"/>
                  <a:gd name="T5" fmla="*/ 0 h 17"/>
                  <a:gd name="T6" fmla="*/ 0 w 16"/>
                  <a:gd name="T7" fmla="*/ 0 h 17"/>
                  <a:gd name="T8" fmla="*/ 0 w 16"/>
                  <a:gd name="T9" fmla="*/ 0 h 17"/>
                  <a:gd name="T10" fmla="*/ 0 w 16"/>
                  <a:gd name="T11" fmla="*/ 0 h 17"/>
                  <a:gd name="T12" fmla="*/ 0 w 16"/>
                  <a:gd name="T13" fmla="*/ 0 h 17"/>
                  <a:gd name="T14" fmla="*/ 0 w 16"/>
                  <a:gd name="T15" fmla="*/ 0 h 17"/>
                  <a:gd name="T16" fmla="*/ 0 w 16"/>
                  <a:gd name="T17" fmla="*/ 0 h 17"/>
                  <a:gd name="T18" fmla="*/ 0 w 16"/>
                  <a:gd name="T19" fmla="*/ 0 h 17"/>
                  <a:gd name="T20" fmla="*/ 0 w 16"/>
                  <a:gd name="T21" fmla="*/ 0 h 17"/>
                  <a:gd name="T22" fmla="*/ 0 w 16"/>
                  <a:gd name="T23" fmla="*/ 0 h 17"/>
                  <a:gd name="T24" fmla="*/ 0 w 16"/>
                  <a:gd name="T25" fmla="*/ 0 h 17"/>
                  <a:gd name="T26" fmla="*/ 0 w 16"/>
                  <a:gd name="T27" fmla="*/ 0 h 17"/>
                  <a:gd name="T28" fmla="*/ 0 w 16"/>
                  <a:gd name="T29" fmla="*/ 0 h 17"/>
                  <a:gd name="T30" fmla="*/ 0 w 16"/>
                  <a:gd name="T31" fmla="*/ 0 h 17"/>
                  <a:gd name="T32" fmla="*/ 0 w 16"/>
                  <a:gd name="T33" fmla="*/ 0 h 17"/>
                  <a:gd name="T34" fmla="*/ 0 w 16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17"/>
                  <a:gd name="T56" fmla="*/ 16 w 16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17">
                    <a:moveTo>
                      <a:pt x="0" y="8"/>
                    </a:moveTo>
                    <a:lnTo>
                      <a:pt x="0" y="11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9" y="17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66" name="Freeform 65"/>
              <p:cNvSpPr/>
              <p:nvPr/>
            </p:nvSpPr>
            <p:spPr bwMode="auto">
              <a:xfrm>
                <a:off x="8353" y="4720"/>
                <a:ext cx="2" cy="5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0 w 12"/>
                  <a:gd name="T5" fmla="*/ 0 h 12"/>
                  <a:gd name="T6" fmla="*/ 0 w 12"/>
                  <a:gd name="T7" fmla="*/ 0 h 12"/>
                  <a:gd name="T8" fmla="*/ 0 w 12"/>
                  <a:gd name="T9" fmla="*/ 0 h 12"/>
                  <a:gd name="T10" fmla="*/ 0 w 12"/>
                  <a:gd name="T11" fmla="*/ 0 h 12"/>
                  <a:gd name="T12" fmla="*/ 0 w 12"/>
                  <a:gd name="T13" fmla="*/ 0 h 12"/>
                  <a:gd name="T14" fmla="*/ 0 w 12"/>
                  <a:gd name="T15" fmla="*/ 0 h 12"/>
                  <a:gd name="T16" fmla="*/ 0 w 12"/>
                  <a:gd name="T17" fmla="*/ 0 h 12"/>
                  <a:gd name="T18" fmla="*/ 0 w 12"/>
                  <a:gd name="T19" fmla="*/ 0 h 12"/>
                  <a:gd name="T20" fmla="*/ 0 w 12"/>
                  <a:gd name="T21" fmla="*/ 0 h 12"/>
                  <a:gd name="T22" fmla="*/ 0 w 12"/>
                  <a:gd name="T23" fmla="*/ 0 h 12"/>
                  <a:gd name="T24" fmla="*/ 0 w 12"/>
                  <a:gd name="T25" fmla="*/ 0 h 12"/>
                  <a:gd name="T26" fmla="*/ 0 w 12"/>
                  <a:gd name="T27" fmla="*/ 0 h 12"/>
                  <a:gd name="T28" fmla="*/ 0 w 12"/>
                  <a:gd name="T29" fmla="*/ 0 h 12"/>
                  <a:gd name="T30" fmla="*/ 0 w 12"/>
                  <a:gd name="T31" fmla="*/ 0 h 12"/>
                  <a:gd name="T32" fmla="*/ 0 w 12"/>
                  <a:gd name="T33" fmla="*/ 0 h 12"/>
                  <a:gd name="T34" fmla="*/ 0 w 12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2"/>
                  <a:gd name="T56" fmla="*/ 12 w 12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2">
                    <a:moveTo>
                      <a:pt x="0" y="6"/>
                    </a:moveTo>
                    <a:lnTo>
                      <a:pt x="0" y="7"/>
                    </a:lnTo>
                    <a:lnTo>
                      <a:pt x="1" y="10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67" name="Freeform 66"/>
              <p:cNvSpPr/>
              <p:nvPr/>
            </p:nvSpPr>
            <p:spPr bwMode="auto">
              <a:xfrm>
                <a:off x="8343" y="4793"/>
                <a:ext cx="25" cy="25"/>
              </a:xfrm>
              <a:custGeom>
                <a:avLst/>
                <a:gdLst>
                  <a:gd name="T0" fmla="*/ 0 w 74"/>
                  <a:gd name="T1" fmla="*/ 0 h 75"/>
                  <a:gd name="T2" fmla="*/ 0 w 74"/>
                  <a:gd name="T3" fmla="*/ 0 h 75"/>
                  <a:gd name="T4" fmla="*/ 0 w 74"/>
                  <a:gd name="T5" fmla="*/ 0 h 75"/>
                  <a:gd name="T6" fmla="*/ 0 w 74"/>
                  <a:gd name="T7" fmla="*/ 0 h 75"/>
                  <a:gd name="T8" fmla="*/ 0 w 74"/>
                  <a:gd name="T9" fmla="*/ 0 h 75"/>
                  <a:gd name="T10" fmla="*/ 0 w 74"/>
                  <a:gd name="T11" fmla="*/ 0 h 75"/>
                  <a:gd name="T12" fmla="*/ 0 w 74"/>
                  <a:gd name="T13" fmla="*/ 0 h 75"/>
                  <a:gd name="T14" fmla="*/ 0 w 74"/>
                  <a:gd name="T15" fmla="*/ 0 h 75"/>
                  <a:gd name="T16" fmla="*/ 0 w 74"/>
                  <a:gd name="T17" fmla="*/ 0 h 75"/>
                  <a:gd name="T18" fmla="*/ 0 w 74"/>
                  <a:gd name="T19" fmla="*/ 0 h 75"/>
                  <a:gd name="T20" fmla="*/ 0 w 74"/>
                  <a:gd name="T21" fmla="*/ 0 h 75"/>
                  <a:gd name="T22" fmla="*/ 0 w 74"/>
                  <a:gd name="T23" fmla="*/ 0 h 75"/>
                  <a:gd name="T24" fmla="*/ 0 w 74"/>
                  <a:gd name="T25" fmla="*/ 0 h 75"/>
                  <a:gd name="T26" fmla="*/ 0 w 74"/>
                  <a:gd name="T27" fmla="*/ 0 h 75"/>
                  <a:gd name="T28" fmla="*/ 0 w 74"/>
                  <a:gd name="T29" fmla="*/ 0 h 75"/>
                  <a:gd name="T30" fmla="*/ 0 w 74"/>
                  <a:gd name="T31" fmla="*/ 0 h 75"/>
                  <a:gd name="T32" fmla="*/ 0 w 74"/>
                  <a:gd name="T33" fmla="*/ 0 h 75"/>
                  <a:gd name="T34" fmla="*/ 0 w 74"/>
                  <a:gd name="T35" fmla="*/ 0 h 75"/>
                  <a:gd name="T36" fmla="*/ 0 w 74"/>
                  <a:gd name="T37" fmla="*/ 0 h 75"/>
                  <a:gd name="T38" fmla="*/ 0 w 74"/>
                  <a:gd name="T39" fmla="*/ 0 h 75"/>
                  <a:gd name="T40" fmla="*/ 0 w 74"/>
                  <a:gd name="T41" fmla="*/ 0 h 75"/>
                  <a:gd name="T42" fmla="*/ 0 w 74"/>
                  <a:gd name="T43" fmla="*/ 0 h 75"/>
                  <a:gd name="T44" fmla="*/ 0 w 74"/>
                  <a:gd name="T45" fmla="*/ 0 h 75"/>
                  <a:gd name="T46" fmla="*/ 0 w 74"/>
                  <a:gd name="T47" fmla="*/ 0 h 75"/>
                  <a:gd name="T48" fmla="*/ 0 w 74"/>
                  <a:gd name="T49" fmla="*/ 0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4"/>
                  <a:gd name="T76" fmla="*/ 0 h 75"/>
                  <a:gd name="T77" fmla="*/ 74 w 74"/>
                  <a:gd name="T78" fmla="*/ 75 h 7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4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8" y="73"/>
                    </a:lnTo>
                    <a:lnTo>
                      <a:pt x="44" y="71"/>
                    </a:lnTo>
                    <a:lnTo>
                      <a:pt x="50" y="69"/>
                    </a:lnTo>
                    <a:lnTo>
                      <a:pt x="59" y="65"/>
                    </a:lnTo>
                    <a:lnTo>
                      <a:pt x="65" y="60"/>
                    </a:lnTo>
                    <a:lnTo>
                      <a:pt x="71" y="56"/>
                    </a:lnTo>
                    <a:lnTo>
                      <a:pt x="74" y="50"/>
                    </a:lnTo>
                    <a:lnTo>
                      <a:pt x="72" y="45"/>
                    </a:lnTo>
                    <a:lnTo>
                      <a:pt x="59" y="35"/>
                    </a:lnTo>
                    <a:lnTo>
                      <a:pt x="46" y="39"/>
                    </a:lnTo>
                    <a:lnTo>
                      <a:pt x="35" y="48"/>
                    </a:lnTo>
                    <a:lnTo>
                      <a:pt x="31" y="52"/>
                    </a:lnTo>
                    <a:lnTo>
                      <a:pt x="29" y="43"/>
                    </a:lnTo>
                    <a:lnTo>
                      <a:pt x="24" y="26"/>
                    </a:lnTo>
                    <a:lnTo>
                      <a:pt x="13" y="7"/>
                    </a:lnTo>
                    <a:lnTo>
                      <a:pt x="2" y="0"/>
                    </a:lnTo>
                    <a:lnTo>
                      <a:pt x="0" y="19"/>
                    </a:lnTo>
                    <a:lnTo>
                      <a:pt x="3" y="40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68" name="Freeform 67"/>
              <p:cNvSpPr/>
              <p:nvPr/>
            </p:nvSpPr>
            <p:spPr bwMode="auto">
              <a:xfrm>
                <a:off x="8365" y="4788"/>
                <a:ext cx="25" cy="20"/>
              </a:xfrm>
              <a:custGeom>
                <a:avLst/>
                <a:gdLst>
                  <a:gd name="T0" fmla="*/ 0 w 69"/>
                  <a:gd name="T1" fmla="*/ 0 h 59"/>
                  <a:gd name="T2" fmla="*/ 0 w 69"/>
                  <a:gd name="T3" fmla="*/ 0 h 59"/>
                  <a:gd name="T4" fmla="*/ 0 w 69"/>
                  <a:gd name="T5" fmla="*/ 0 h 59"/>
                  <a:gd name="T6" fmla="*/ 0 w 69"/>
                  <a:gd name="T7" fmla="*/ 0 h 59"/>
                  <a:gd name="T8" fmla="*/ 0 w 69"/>
                  <a:gd name="T9" fmla="*/ 0 h 59"/>
                  <a:gd name="T10" fmla="*/ 0 w 69"/>
                  <a:gd name="T11" fmla="*/ 0 h 59"/>
                  <a:gd name="T12" fmla="*/ 0 w 69"/>
                  <a:gd name="T13" fmla="*/ 0 h 59"/>
                  <a:gd name="T14" fmla="*/ 0 w 69"/>
                  <a:gd name="T15" fmla="*/ 0 h 59"/>
                  <a:gd name="T16" fmla="*/ 0 w 69"/>
                  <a:gd name="T17" fmla="*/ 0 h 59"/>
                  <a:gd name="T18" fmla="*/ 0 w 69"/>
                  <a:gd name="T19" fmla="*/ 0 h 59"/>
                  <a:gd name="T20" fmla="*/ 0 w 69"/>
                  <a:gd name="T21" fmla="*/ 0 h 59"/>
                  <a:gd name="T22" fmla="*/ 0 w 69"/>
                  <a:gd name="T23" fmla="*/ 0 h 59"/>
                  <a:gd name="T24" fmla="*/ 0 w 69"/>
                  <a:gd name="T25" fmla="*/ 0 h 59"/>
                  <a:gd name="T26" fmla="*/ 0 w 69"/>
                  <a:gd name="T27" fmla="*/ 0 h 59"/>
                  <a:gd name="T28" fmla="*/ 0 w 69"/>
                  <a:gd name="T29" fmla="*/ 0 h 59"/>
                  <a:gd name="T30" fmla="*/ 0 w 69"/>
                  <a:gd name="T31" fmla="*/ 0 h 59"/>
                  <a:gd name="T32" fmla="*/ 0 w 69"/>
                  <a:gd name="T33" fmla="*/ 0 h 59"/>
                  <a:gd name="T34" fmla="*/ 0 w 69"/>
                  <a:gd name="T35" fmla="*/ 0 h 59"/>
                  <a:gd name="T36" fmla="*/ 0 w 69"/>
                  <a:gd name="T37" fmla="*/ 0 h 59"/>
                  <a:gd name="T38" fmla="*/ 0 w 69"/>
                  <a:gd name="T39" fmla="*/ 0 h 59"/>
                  <a:gd name="T40" fmla="*/ 0 w 69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9"/>
                  <a:gd name="T64" fmla="*/ 0 h 59"/>
                  <a:gd name="T65" fmla="*/ 69 w 69"/>
                  <a:gd name="T66" fmla="*/ 59 h 5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9" h="59">
                    <a:moveTo>
                      <a:pt x="24" y="59"/>
                    </a:moveTo>
                    <a:lnTo>
                      <a:pt x="29" y="59"/>
                    </a:lnTo>
                    <a:lnTo>
                      <a:pt x="38" y="57"/>
                    </a:lnTo>
                    <a:lnTo>
                      <a:pt x="47" y="56"/>
                    </a:lnTo>
                    <a:lnTo>
                      <a:pt x="56" y="54"/>
                    </a:lnTo>
                    <a:lnTo>
                      <a:pt x="63" y="52"/>
                    </a:lnTo>
                    <a:lnTo>
                      <a:pt x="68" y="47"/>
                    </a:lnTo>
                    <a:lnTo>
                      <a:pt x="69" y="43"/>
                    </a:lnTo>
                    <a:lnTo>
                      <a:pt x="66" y="37"/>
                    </a:lnTo>
                    <a:lnTo>
                      <a:pt x="54" y="32"/>
                    </a:lnTo>
                    <a:lnTo>
                      <a:pt x="41" y="33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21" y="29"/>
                    </a:lnTo>
                    <a:lnTo>
                      <a:pt x="19" y="1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9" y="44"/>
                    </a:lnTo>
                    <a:lnTo>
                      <a:pt x="19" y="56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69" name="Freeform 68"/>
              <p:cNvSpPr/>
              <p:nvPr/>
            </p:nvSpPr>
            <p:spPr bwMode="auto">
              <a:xfrm>
                <a:off x="8385" y="4778"/>
                <a:ext cx="23" cy="20"/>
              </a:xfrm>
              <a:custGeom>
                <a:avLst/>
                <a:gdLst>
                  <a:gd name="T0" fmla="*/ 0 w 69"/>
                  <a:gd name="T1" fmla="*/ 0 h 60"/>
                  <a:gd name="T2" fmla="*/ 0 w 69"/>
                  <a:gd name="T3" fmla="*/ 0 h 60"/>
                  <a:gd name="T4" fmla="*/ 0 w 69"/>
                  <a:gd name="T5" fmla="*/ 0 h 60"/>
                  <a:gd name="T6" fmla="*/ 0 w 69"/>
                  <a:gd name="T7" fmla="*/ 0 h 60"/>
                  <a:gd name="T8" fmla="*/ 0 w 69"/>
                  <a:gd name="T9" fmla="*/ 0 h 60"/>
                  <a:gd name="T10" fmla="*/ 0 w 69"/>
                  <a:gd name="T11" fmla="*/ 0 h 60"/>
                  <a:gd name="T12" fmla="*/ 0 w 69"/>
                  <a:gd name="T13" fmla="*/ 0 h 60"/>
                  <a:gd name="T14" fmla="*/ 0 w 69"/>
                  <a:gd name="T15" fmla="*/ 0 h 60"/>
                  <a:gd name="T16" fmla="*/ 0 w 69"/>
                  <a:gd name="T17" fmla="*/ 0 h 60"/>
                  <a:gd name="T18" fmla="*/ 0 w 69"/>
                  <a:gd name="T19" fmla="*/ 0 h 60"/>
                  <a:gd name="T20" fmla="*/ 0 w 69"/>
                  <a:gd name="T21" fmla="*/ 0 h 60"/>
                  <a:gd name="T22" fmla="*/ 0 w 69"/>
                  <a:gd name="T23" fmla="*/ 0 h 60"/>
                  <a:gd name="T24" fmla="*/ 0 w 69"/>
                  <a:gd name="T25" fmla="*/ 0 h 60"/>
                  <a:gd name="T26" fmla="*/ 0 w 69"/>
                  <a:gd name="T27" fmla="*/ 0 h 60"/>
                  <a:gd name="T28" fmla="*/ 0 w 69"/>
                  <a:gd name="T29" fmla="*/ 0 h 60"/>
                  <a:gd name="T30" fmla="*/ 0 w 69"/>
                  <a:gd name="T31" fmla="*/ 0 h 60"/>
                  <a:gd name="T32" fmla="*/ 0 w 69"/>
                  <a:gd name="T33" fmla="*/ 0 h 60"/>
                  <a:gd name="T34" fmla="*/ 0 w 69"/>
                  <a:gd name="T35" fmla="*/ 0 h 60"/>
                  <a:gd name="T36" fmla="*/ 0 w 69"/>
                  <a:gd name="T37" fmla="*/ 0 h 60"/>
                  <a:gd name="T38" fmla="*/ 0 w 69"/>
                  <a:gd name="T39" fmla="*/ 0 h 60"/>
                  <a:gd name="T40" fmla="*/ 0 w 69"/>
                  <a:gd name="T41" fmla="*/ 0 h 60"/>
                  <a:gd name="T42" fmla="*/ 0 w 69"/>
                  <a:gd name="T43" fmla="*/ 0 h 60"/>
                  <a:gd name="T44" fmla="*/ 0 w 69"/>
                  <a:gd name="T45" fmla="*/ 0 h 60"/>
                  <a:gd name="T46" fmla="*/ 0 w 69"/>
                  <a:gd name="T47" fmla="*/ 0 h 60"/>
                  <a:gd name="T48" fmla="*/ 0 w 69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9"/>
                  <a:gd name="T76" fmla="*/ 0 h 60"/>
                  <a:gd name="T77" fmla="*/ 69 w 69"/>
                  <a:gd name="T78" fmla="*/ 60 h 6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9" h="60">
                    <a:moveTo>
                      <a:pt x="6" y="46"/>
                    </a:moveTo>
                    <a:lnTo>
                      <a:pt x="15" y="54"/>
                    </a:lnTo>
                    <a:lnTo>
                      <a:pt x="22" y="59"/>
                    </a:lnTo>
                    <a:lnTo>
                      <a:pt x="31" y="60"/>
                    </a:lnTo>
                    <a:lnTo>
                      <a:pt x="38" y="60"/>
                    </a:lnTo>
                    <a:lnTo>
                      <a:pt x="45" y="59"/>
                    </a:lnTo>
                    <a:lnTo>
                      <a:pt x="51" y="56"/>
                    </a:lnTo>
                    <a:lnTo>
                      <a:pt x="57" y="53"/>
                    </a:lnTo>
                    <a:lnTo>
                      <a:pt x="60" y="51"/>
                    </a:lnTo>
                    <a:lnTo>
                      <a:pt x="64" y="50"/>
                    </a:lnTo>
                    <a:lnTo>
                      <a:pt x="67" y="47"/>
                    </a:lnTo>
                    <a:lnTo>
                      <a:pt x="69" y="43"/>
                    </a:lnTo>
                    <a:lnTo>
                      <a:pt x="67" y="40"/>
                    </a:lnTo>
                    <a:lnTo>
                      <a:pt x="54" y="31"/>
                    </a:lnTo>
                    <a:lnTo>
                      <a:pt x="41" y="31"/>
                    </a:lnTo>
                    <a:lnTo>
                      <a:pt x="32" y="34"/>
                    </a:lnTo>
                    <a:lnTo>
                      <a:pt x="28" y="37"/>
                    </a:lnTo>
                    <a:lnTo>
                      <a:pt x="26" y="30"/>
                    </a:lnTo>
                    <a:lnTo>
                      <a:pt x="20" y="1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14"/>
                    </a:lnTo>
                    <a:lnTo>
                      <a:pt x="1" y="30"/>
                    </a:lnTo>
                    <a:lnTo>
                      <a:pt x="4" y="41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70" name="Freeform 69"/>
              <p:cNvSpPr/>
              <p:nvPr/>
            </p:nvSpPr>
            <p:spPr bwMode="auto">
              <a:xfrm>
                <a:off x="8355" y="4833"/>
                <a:ext cx="25" cy="15"/>
              </a:xfrm>
              <a:custGeom>
                <a:avLst/>
                <a:gdLst>
                  <a:gd name="T0" fmla="*/ 0 w 75"/>
                  <a:gd name="T1" fmla="*/ 0 h 48"/>
                  <a:gd name="T2" fmla="*/ 0 w 75"/>
                  <a:gd name="T3" fmla="*/ 0 h 48"/>
                  <a:gd name="T4" fmla="*/ 0 w 75"/>
                  <a:gd name="T5" fmla="*/ 0 h 48"/>
                  <a:gd name="T6" fmla="*/ 0 w 75"/>
                  <a:gd name="T7" fmla="*/ 0 h 48"/>
                  <a:gd name="T8" fmla="*/ 0 w 75"/>
                  <a:gd name="T9" fmla="*/ 0 h 48"/>
                  <a:gd name="T10" fmla="*/ 0 w 75"/>
                  <a:gd name="T11" fmla="*/ 0 h 48"/>
                  <a:gd name="T12" fmla="*/ 0 w 75"/>
                  <a:gd name="T13" fmla="*/ 0 h 48"/>
                  <a:gd name="T14" fmla="*/ 0 w 75"/>
                  <a:gd name="T15" fmla="*/ 0 h 48"/>
                  <a:gd name="T16" fmla="*/ 0 w 75"/>
                  <a:gd name="T17" fmla="*/ 0 h 48"/>
                  <a:gd name="T18" fmla="*/ 0 w 75"/>
                  <a:gd name="T19" fmla="*/ 0 h 48"/>
                  <a:gd name="T20" fmla="*/ 0 w 75"/>
                  <a:gd name="T21" fmla="*/ 0 h 48"/>
                  <a:gd name="T22" fmla="*/ 0 w 75"/>
                  <a:gd name="T23" fmla="*/ 0 h 48"/>
                  <a:gd name="T24" fmla="*/ 0 w 75"/>
                  <a:gd name="T25" fmla="*/ 0 h 48"/>
                  <a:gd name="T26" fmla="*/ 0 w 75"/>
                  <a:gd name="T27" fmla="*/ 0 h 48"/>
                  <a:gd name="T28" fmla="*/ 0 w 75"/>
                  <a:gd name="T29" fmla="*/ 0 h 48"/>
                  <a:gd name="T30" fmla="*/ 0 w 75"/>
                  <a:gd name="T31" fmla="*/ 0 h 48"/>
                  <a:gd name="T32" fmla="*/ 0 w 75"/>
                  <a:gd name="T33" fmla="*/ 0 h 48"/>
                  <a:gd name="T34" fmla="*/ 0 w 75"/>
                  <a:gd name="T35" fmla="*/ 0 h 48"/>
                  <a:gd name="T36" fmla="*/ 0 w 75"/>
                  <a:gd name="T37" fmla="*/ 0 h 48"/>
                  <a:gd name="T38" fmla="*/ 0 w 75"/>
                  <a:gd name="T39" fmla="*/ 0 h 48"/>
                  <a:gd name="T40" fmla="*/ 0 w 75"/>
                  <a:gd name="T41" fmla="*/ 0 h 48"/>
                  <a:gd name="T42" fmla="*/ 0 w 75"/>
                  <a:gd name="T43" fmla="*/ 0 h 48"/>
                  <a:gd name="T44" fmla="*/ 0 w 75"/>
                  <a:gd name="T45" fmla="*/ 0 h 48"/>
                  <a:gd name="T46" fmla="*/ 0 w 75"/>
                  <a:gd name="T47" fmla="*/ 0 h 48"/>
                  <a:gd name="T48" fmla="*/ 0 w 75"/>
                  <a:gd name="T49" fmla="*/ 0 h 48"/>
                  <a:gd name="T50" fmla="*/ 0 w 75"/>
                  <a:gd name="T51" fmla="*/ 0 h 48"/>
                  <a:gd name="T52" fmla="*/ 0 w 75"/>
                  <a:gd name="T53" fmla="*/ 0 h 48"/>
                  <a:gd name="T54" fmla="*/ 0 w 75"/>
                  <a:gd name="T55" fmla="*/ 0 h 48"/>
                  <a:gd name="T56" fmla="*/ 0 w 75"/>
                  <a:gd name="T57" fmla="*/ 0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48"/>
                  <a:gd name="T89" fmla="*/ 75 w 75"/>
                  <a:gd name="T90" fmla="*/ 48 h 4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48">
                    <a:moveTo>
                      <a:pt x="12" y="44"/>
                    </a:moveTo>
                    <a:lnTo>
                      <a:pt x="19" y="46"/>
                    </a:lnTo>
                    <a:lnTo>
                      <a:pt x="31" y="48"/>
                    </a:lnTo>
                    <a:lnTo>
                      <a:pt x="43" y="48"/>
                    </a:lnTo>
                    <a:lnTo>
                      <a:pt x="56" y="46"/>
                    </a:lnTo>
                    <a:lnTo>
                      <a:pt x="66" y="42"/>
                    </a:lnTo>
                    <a:lnTo>
                      <a:pt x="74" y="36"/>
                    </a:lnTo>
                    <a:lnTo>
                      <a:pt x="75" y="29"/>
                    </a:lnTo>
                    <a:lnTo>
                      <a:pt x="71" y="19"/>
                    </a:lnTo>
                    <a:lnTo>
                      <a:pt x="66" y="16"/>
                    </a:lnTo>
                    <a:lnTo>
                      <a:pt x="59" y="15"/>
                    </a:lnTo>
                    <a:lnTo>
                      <a:pt x="52" y="15"/>
                    </a:lnTo>
                    <a:lnTo>
                      <a:pt x="43" y="18"/>
                    </a:lnTo>
                    <a:lnTo>
                      <a:pt x="35" y="19"/>
                    </a:lnTo>
                    <a:lnTo>
                      <a:pt x="30" y="22"/>
                    </a:lnTo>
                    <a:lnTo>
                      <a:pt x="25" y="23"/>
                    </a:lnTo>
                    <a:lnTo>
                      <a:pt x="24" y="25"/>
                    </a:lnTo>
                    <a:lnTo>
                      <a:pt x="22" y="21"/>
                    </a:lnTo>
                    <a:lnTo>
                      <a:pt x="19" y="13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3"/>
                    </a:lnTo>
                    <a:lnTo>
                      <a:pt x="5" y="26"/>
                    </a:lnTo>
                    <a:lnTo>
                      <a:pt x="9" y="38"/>
                    </a:lnTo>
                    <a:lnTo>
                      <a:pt x="12" y="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71" name="Freeform 70"/>
              <p:cNvSpPr/>
              <p:nvPr/>
            </p:nvSpPr>
            <p:spPr bwMode="auto">
              <a:xfrm>
                <a:off x="8385" y="4820"/>
                <a:ext cx="20" cy="20"/>
              </a:xfrm>
              <a:custGeom>
                <a:avLst/>
                <a:gdLst>
                  <a:gd name="T0" fmla="*/ 0 w 63"/>
                  <a:gd name="T1" fmla="*/ 0 h 57"/>
                  <a:gd name="T2" fmla="*/ 0 w 63"/>
                  <a:gd name="T3" fmla="*/ 0 h 57"/>
                  <a:gd name="T4" fmla="*/ 0 w 63"/>
                  <a:gd name="T5" fmla="*/ 0 h 57"/>
                  <a:gd name="T6" fmla="*/ 0 w 63"/>
                  <a:gd name="T7" fmla="*/ 0 h 57"/>
                  <a:gd name="T8" fmla="*/ 0 w 63"/>
                  <a:gd name="T9" fmla="*/ 0 h 57"/>
                  <a:gd name="T10" fmla="*/ 0 w 63"/>
                  <a:gd name="T11" fmla="*/ 0 h 57"/>
                  <a:gd name="T12" fmla="*/ 0 w 63"/>
                  <a:gd name="T13" fmla="*/ 0 h 57"/>
                  <a:gd name="T14" fmla="*/ 0 w 63"/>
                  <a:gd name="T15" fmla="*/ 0 h 57"/>
                  <a:gd name="T16" fmla="*/ 0 w 63"/>
                  <a:gd name="T17" fmla="*/ 0 h 57"/>
                  <a:gd name="T18" fmla="*/ 0 w 63"/>
                  <a:gd name="T19" fmla="*/ 0 h 57"/>
                  <a:gd name="T20" fmla="*/ 0 w 63"/>
                  <a:gd name="T21" fmla="*/ 0 h 57"/>
                  <a:gd name="T22" fmla="*/ 0 w 63"/>
                  <a:gd name="T23" fmla="*/ 0 h 57"/>
                  <a:gd name="T24" fmla="*/ 0 w 63"/>
                  <a:gd name="T25" fmla="*/ 0 h 57"/>
                  <a:gd name="T26" fmla="*/ 0 w 63"/>
                  <a:gd name="T27" fmla="*/ 0 h 57"/>
                  <a:gd name="T28" fmla="*/ 0 w 63"/>
                  <a:gd name="T29" fmla="*/ 0 h 57"/>
                  <a:gd name="T30" fmla="*/ 0 w 63"/>
                  <a:gd name="T31" fmla="*/ 0 h 57"/>
                  <a:gd name="T32" fmla="*/ 0 w 63"/>
                  <a:gd name="T33" fmla="*/ 0 h 57"/>
                  <a:gd name="T34" fmla="*/ 0 w 63"/>
                  <a:gd name="T35" fmla="*/ 0 h 57"/>
                  <a:gd name="T36" fmla="*/ 0 w 63"/>
                  <a:gd name="T37" fmla="*/ 0 h 57"/>
                  <a:gd name="T38" fmla="*/ 0 w 63"/>
                  <a:gd name="T39" fmla="*/ 0 h 57"/>
                  <a:gd name="T40" fmla="*/ 0 w 63"/>
                  <a:gd name="T41" fmla="*/ 0 h 57"/>
                  <a:gd name="T42" fmla="*/ 0 w 63"/>
                  <a:gd name="T43" fmla="*/ 0 h 57"/>
                  <a:gd name="T44" fmla="*/ 0 w 63"/>
                  <a:gd name="T45" fmla="*/ 0 h 57"/>
                  <a:gd name="T46" fmla="*/ 0 w 63"/>
                  <a:gd name="T47" fmla="*/ 0 h 57"/>
                  <a:gd name="T48" fmla="*/ 0 w 63"/>
                  <a:gd name="T49" fmla="*/ 0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57"/>
                  <a:gd name="T77" fmla="*/ 63 w 63"/>
                  <a:gd name="T78" fmla="*/ 57 h 5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57">
                    <a:moveTo>
                      <a:pt x="15" y="53"/>
                    </a:moveTo>
                    <a:lnTo>
                      <a:pt x="22" y="54"/>
                    </a:lnTo>
                    <a:lnTo>
                      <a:pt x="34" y="57"/>
                    </a:lnTo>
                    <a:lnTo>
                      <a:pt x="47" y="56"/>
                    </a:lnTo>
                    <a:lnTo>
                      <a:pt x="58" y="50"/>
                    </a:lnTo>
                    <a:lnTo>
                      <a:pt x="61" y="48"/>
                    </a:lnTo>
                    <a:lnTo>
                      <a:pt x="62" y="46"/>
                    </a:lnTo>
                    <a:lnTo>
                      <a:pt x="63" y="43"/>
                    </a:lnTo>
                    <a:lnTo>
                      <a:pt x="62" y="40"/>
                    </a:lnTo>
                    <a:lnTo>
                      <a:pt x="61" y="36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33"/>
                    </a:lnTo>
                    <a:lnTo>
                      <a:pt x="39" y="36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21" y="17"/>
                    </a:lnTo>
                    <a:lnTo>
                      <a:pt x="17" y="4"/>
                    </a:lnTo>
                    <a:lnTo>
                      <a:pt x="8" y="0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72" name="Freeform 71"/>
              <p:cNvSpPr/>
              <p:nvPr/>
            </p:nvSpPr>
            <p:spPr bwMode="auto">
              <a:xfrm>
                <a:off x="8405" y="4813"/>
                <a:ext cx="20" cy="20"/>
              </a:xfrm>
              <a:custGeom>
                <a:avLst/>
                <a:gdLst>
                  <a:gd name="T0" fmla="*/ 0 w 65"/>
                  <a:gd name="T1" fmla="*/ 0 h 57"/>
                  <a:gd name="T2" fmla="*/ 0 w 65"/>
                  <a:gd name="T3" fmla="*/ 0 h 57"/>
                  <a:gd name="T4" fmla="*/ 0 w 65"/>
                  <a:gd name="T5" fmla="*/ 0 h 57"/>
                  <a:gd name="T6" fmla="*/ 0 w 65"/>
                  <a:gd name="T7" fmla="*/ 0 h 57"/>
                  <a:gd name="T8" fmla="*/ 0 w 65"/>
                  <a:gd name="T9" fmla="*/ 0 h 57"/>
                  <a:gd name="T10" fmla="*/ 0 w 65"/>
                  <a:gd name="T11" fmla="*/ 0 h 57"/>
                  <a:gd name="T12" fmla="*/ 0 w 65"/>
                  <a:gd name="T13" fmla="*/ 0 h 57"/>
                  <a:gd name="T14" fmla="*/ 0 w 65"/>
                  <a:gd name="T15" fmla="*/ 0 h 57"/>
                  <a:gd name="T16" fmla="*/ 0 w 65"/>
                  <a:gd name="T17" fmla="*/ 0 h 57"/>
                  <a:gd name="T18" fmla="*/ 0 w 65"/>
                  <a:gd name="T19" fmla="*/ 0 h 57"/>
                  <a:gd name="T20" fmla="*/ 0 w 65"/>
                  <a:gd name="T21" fmla="*/ 0 h 57"/>
                  <a:gd name="T22" fmla="*/ 0 w 65"/>
                  <a:gd name="T23" fmla="*/ 0 h 57"/>
                  <a:gd name="T24" fmla="*/ 0 w 65"/>
                  <a:gd name="T25" fmla="*/ 0 h 57"/>
                  <a:gd name="T26" fmla="*/ 0 w 65"/>
                  <a:gd name="T27" fmla="*/ 0 h 57"/>
                  <a:gd name="T28" fmla="*/ 0 w 65"/>
                  <a:gd name="T29" fmla="*/ 0 h 57"/>
                  <a:gd name="T30" fmla="*/ 0 w 65"/>
                  <a:gd name="T31" fmla="*/ 0 h 57"/>
                  <a:gd name="T32" fmla="*/ 0 w 65"/>
                  <a:gd name="T33" fmla="*/ 0 h 57"/>
                  <a:gd name="T34" fmla="*/ 0 w 65"/>
                  <a:gd name="T35" fmla="*/ 0 h 57"/>
                  <a:gd name="T36" fmla="*/ 0 w 65"/>
                  <a:gd name="T37" fmla="*/ 0 h 57"/>
                  <a:gd name="T38" fmla="*/ 0 w 65"/>
                  <a:gd name="T39" fmla="*/ 0 h 57"/>
                  <a:gd name="T40" fmla="*/ 0 w 65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5"/>
                  <a:gd name="T64" fmla="*/ 0 h 57"/>
                  <a:gd name="T65" fmla="*/ 65 w 65"/>
                  <a:gd name="T66" fmla="*/ 57 h 5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5" h="57">
                    <a:moveTo>
                      <a:pt x="24" y="52"/>
                    </a:moveTo>
                    <a:lnTo>
                      <a:pt x="32" y="57"/>
                    </a:lnTo>
                    <a:lnTo>
                      <a:pt x="41" y="55"/>
                    </a:lnTo>
                    <a:lnTo>
                      <a:pt x="50" y="52"/>
                    </a:lnTo>
                    <a:lnTo>
                      <a:pt x="59" y="48"/>
                    </a:lnTo>
                    <a:lnTo>
                      <a:pt x="63" y="45"/>
                    </a:lnTo>
                    <a:lnTo>
                      <a:pt x="65" y="42"/>
                    </a:lnTo>
                    <a:lnTo>
                      <a:pt x="65" y="38"/>
                    </a:lnTo>
                    <a:lnTo>
                      <a:pt x="63" y="34"/>
                    </a:lnTo>
                    <a:lnTo>
                      <a:pt x="53" y="28"/>
                    </a:lnTo>
                    <a:lnTo>
                      <a:pt x="46" y="29"/>
                    </a:lnTo>
                    <a:lnTo>
                      <a:pt x="40" y="35"/>
                    </a:lnTo>
                    <a:lnTo>
                      <a:pt x="35" y="39"/>
                    </a:lnTo>
                    <a:lnTo>
                      <a:pt x="32" y="32"/>
                    </a:lnTo>
                    <a:lnTo>
                      <a:pt x="25" y="18"/>
                    </a:lnTo>
                    <a:lnTo>
                      <a:pt x="16" y="5"/>
                    </a:lnTo>
                    <a:lnTo>
                      <a:pt x="6" y="0"/>
                    </a:lnTo>
                    <a:lnTo>
                      <a:pt x="0" y="21"/>
                    </a:lnTo>
                    <a:lnTo>
                      <a:pt x="7" y="36"/>
                    </a:lnTo>
                    <a:lnTo>
                      <a:pt x="18" y="48"/>
                    </a:ln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73" name="Freeform 72"/>
              <p:cNvSpPr/>
              <p:nvPr/>
            </p:nvSpPr>
            <p:spPr bwMode="auto">
              <a:xfrm>
                <a:off x="8370" y="4865"/>
                <a:ext cx="25" cy="25"/>
              </a:xfrm>
              <a:custGeom>
                <a:avLst/>
                <a:gdLst>
                  <a:gd name="T0" fmla="*/ 0 w 79"/>
                  <a:gd name="T1" fmla="*/ 0 h 80"/>
                  <a:gd name="T2" fmla="*/ 0 w 79"/>
                  <a:gd name="T3" fmla="*/ 0 h 80"/>
                  <a:gd name="T4" fmla="*/ 0 w 79"/>
                  <a:gd name="T5" fmla="*/ 0 h 80"/>
                  <a:gd name="T6" fmla="*/ 0 w 79"/>
                  <a:gd name="T7" fmla="*/ 0 h 80"/>
                  <a:gd name="T8" fmla="*/ 0 w 79"/>
                  <a:gd name="T9" fmla="*/ 0 h 80"/>
                  <a:gd name="T10" fmla="*/ 0 w 79"/>
                  <a:gd name="T11" fmla="*/ 0 h 80"/>
                  <a:gd name="T12" fmla="*/ 0 w 79"/>
                  <a:gd name="T13" fmla="*/ 0 h 80"/>
                  <a:gd name="T14" fmla="*/ 0 w 79"/>
                  <a:gd name="T15" fmla="*/ 0 h 80"/>
                  <a:gd name="T16" fmla="*/ 0 w 79"/>
                  <a:gd name="T17" fmla="*/ 0 h 80"/>
                  <a:gd name="T18" fmla="*/ 0 w 79"/>
                  <a:gd name="T19" fmla="*/ 0 h 80"/>
                  <a:gd name="T20" fmla="*/ 0 w 79"/>
                  <a:gd name="T21" fmla="*/ 0 h 80"/>
                  <a:gd name="T22" fmla="*/ 0 w 79"/>
                  <a:gd name="T23" fmla="*/ 0 h 80"/>
                  <a:gd name="T24" fmla="*/ 0 w 79"/>
                  <a:gd name="T25" fmla="*/ 0 h 80"/>
                  <a:gd name="T26" fmla="*/ 0 w 79"/>
                  <a:gd name="T27" fmla="*/ 0 h 80"/>
                  <a:gd name="T28" fmla="*/ 0 w 79"/>
                  <a:gd name="T29" fmla="*/ 0 h 80"/>
                  <a:gd name="T30" fmla="*/ 0 w 79"/>
                  <a:gd name="T31" fmla="*/ 0 h 80"/>
                  <a:gd name="T32" fmla="*/ 0 w 79"/>
                  <a:gd name="T33" fmla="*/ 0 h 80"/>
                  <a:gd name="T34" fmla="*/ 0 w 79"/>
                  <a:gd name="T35" fmla="*/ 0 h 80"/>
                  <a:gd name="T36" fmla="*/ 0 w 79"/>
                  <a:gd name="T37" fmla="*/ 0 h 80"/>
                  <a:gd name="T38" fmla="*/ 0 w 79"/>
                  <a:gd name="T39" fmla="*/ 0 h 80"/>
                  <a:gd name="T40" fmla="*/ 0 w 79"/>
                  <a:gd name="T41" fmla="*/ 0 h 80"/>
                  <a:gd name="T42" fmla="*/ 0 w 79"/>
                  <a:gd name="T43" fmla="*/ 0 h 80"/>
                  <a:gd name="T44" fmla="*/ 0 w 79"/>
                  <a:gd name="T45" fmla="*/ 0 h 80"/>
                  <a:gd name="T46" fmla="*/ 0 w 79"/>
                  <a:gd name="T47" fmla="*/ 0 h 80"/>
                  <a:gd name="T48" fmla="*/ 0 w 79"/>
                  <a:gd name="T49" fmla="*/ 0 h 80"/>
                  <a:gd name="T50" fmla="*/ 0 w 79"/>
                  <a:gd name="T51" fmla="*/ 0 h 80"/>
                  <a:gd name="T52" fmla="*/ 0 w 79"/>
                  <a:gd name="T53" fmla="*/ 0 h 80"/>
                  <a:gd name="T54" fmla="*/ 0 w 79"/>
                  <a:gd name="T55" fmla="*/ 0 h 80"/>
                  <a:gd name="T56" fmla="*/ 0 w 79"/>
                  <a:gd name="T57" fmla="*/ 0 h 8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80"/>
                  <a:gd name="T89" fmla="*/ 79 w 79"/>
                  <a:gd name="T90" fmla="*/ 80 h 8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80">
                    <a:moveTo>
                      <a:pt x="16" y="67"/>
                    </a:moveTo>
                    <a:lnTo>
                      <a:pt x="19" y="70"/>
                    </a:lnTo>
                    <a:lnTo>
                      <a:pt x="23" y="73"/>
                    </a:lnTo>
                    <a:lnTo>
                      <a:pt x="31" y="77"/>
                    </a:lnTo>
                    <a:lnTo>
                      <a:pt x="38" y="79"/>
                    </a:lnTo>
                    <a:lnTo>
                      <a:pt x="47" y="80"/>
                    </a:lnTo>
                    <a:lnTo>
                      <a:pt x="57" y="77"/>
                    </a:lnTo>
                    <a:lnTo>
                      <a:pt x="66" y="70"/>
                    </a:lnTo>
                    <a:lnTo>
                      <a:pt x="73" y="59"/>
                    </a:lnTo>
                    <a:lnTo>
                      <a:pt x="76" y="54"/>
                    </a:lnTo>
                    <a:lnTo>
                      <a:pt x="78" y="50"/>
                    </a:lnTo>
                    <a:lnTo>
                      <a:pt x="79" y="46"/>
                    </a:lnTo>
                    <a:lnTo>
                      <a:pt x="78" y="43"/>
                    </a:lnTo>
                    <a:lnTo>
                      <a:pt x="70" y="39"/>
                    </a:lnTo>
                    <a:lnTo>
                      <a:pt x="61" y="37"/>
                    </a:lnTo>
                    <a:lnTo>
                      <a:pt x="53" y="39"/>
                    </a:lnTo>
                    <a:lnTo>
                      <a:pt x="45" y="40"/>
                    </a:lnTo>
                    <a:lnTo>
                      <a:pt x="39" y="44"/>
                    </a:lnTo>
                    <a:lnTo>
                      <a:pt x="34" y="47"/>
                    </a:lnTo>
                    <a:lnTo>
                      <a:pt x="31" y="50"/>
                    </a:lnTo>
                    <a:lnTo>
                      <a:pt x="29" y="52"/>
                    </a:lnTo>
                    <a:lnTo>
                      <a:pt x="28" y="43"/>
                    </a:lnTo>
                    <a:lnTo>
                      <a:pt x="22" y="24"/>
                    </a:lnTo>
                    <a:lnTo>
                      <a:pt x="13" y="6"/>
                    </a:lnTo>
                    <a:lnTo>
                      <a:pt x="1" y="0"/>
                    </a:lnTo>
                    <a:lnTo>
                      <a:pt x="0" y="24"/>
                    </a:lnTo>
                    <a:lnTo>
                      <a:pt x="6" y="46"/>
                    </a:lnTo>
                    <a:lnTo>
                      <a:pt x="13" y="62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74" name="Freeform 73"/>
              <p:cNvSpPr/>
              <p:nvPr/>
            </p:nvSpPr>
            <p:spPr bwMode="auto">
              <a:xfrm>
                <a:off x="8398" y="4855"/>
                <a:ext cx="27" cy="23"/>
              </a:xfrm>
              <a:custGeom>
                <a:avLst/>
                <a:gdLst>
                  <a:gd name="T0" fmla="*/ 0 w 79"/>
                  <a:gd name="T1" fmla="*/ 0 h 67"/>
                  <a:gd name="T2" fmla="*/ 0 w 79"/>
                  <a:gd name="T3" fmla="*/ 0 h 67"/>
                  <a:gd name="T4" fmla="*/ 0 w 79"/>
                  <a:gd name="T5" fmla="*/ 0 h 67"/>
                  <a:gd name="T6" fmla="*/ 0 w 79"/>
                  <a:gd name="T7" fmla="*/ 0 h 67"/>
                  <a:gd name="T8" fmla="*/ 0 w 79"/>
                  <a:gd name="T9" fmla="*/ 0 h 67"/>
                  <a:gd name="T10" fmla="*/ 0 w 79"/>
                  <a:gd name="T11" fmla="*/ 0 h 67"/>
                  <a:gd name="T12" fmla="*/ 0 w 79"/>
                  <a:gd name="T13" fmla="*/ 0 h 67"/>
                  <a:gd name="T14" fmla="*/ 0 w 79"/>
                  <a:gd name="T15" fmla="*/ 0 h 67"/>
                  <a:gd name="T16" fmla="*/ 0 w 79"/>
                  <a:gd name="T17" fmla="*/ 0 h 67"/>
                  <a:gd name="T18" fmla="*/ 0 w 79"/>
                  <a:gd name="T19" fmla="*/ 0 h 67"/>
                  <a:gd name="T20" fmla="*/ 0 w 79"/>
                  <a:gd name="T21" fmla="*/ 0 h 67"/>
                  <a:gd name="T22" fmla="*/ 0 w 79"/>
                  <a:gd name="T23" fmla="*/ 0 h 67"/>
                  <a:gd name="T24" fmla="*/ 0 w 79"/>
                  <a:gd name="T25" fmla="*/ 0 h 67"/>
                  <a:gd name="T26" fmla="*/ 0 w 79"/>
                  <a:gd name="T27" fmla="*/ 0 h 67"/>
                  <a:gd name="T28" fmla="*/ 0 w 79"/>
                  <a:gd name="T29" fmla="*/ 0 h 67"/>
                  <a:gd name="T30" fmla="*/ 0 w 79"/>
                  <a:gd name="T31" fmla="*/ 0 h 67"/>
                  <a:gd name="T32" fmla="*/ 0 w 79"/>
                  <a:gd name="T33" fmla="*/ 0 h 67"/>
                  <a:gd name="T34" fmla="*/ 0 w 79"/>
                  <a:gd name="T35" fmla="*/ 0 h 67"/>
                  <a:gd name="T36" fmla="*/ 0 w 79"/>
                  <a:gd name="T37" fmla="*/ 0 h 67"/>
                  <a:gd name="T38" fmla="*/ 0 w 79"/>
                  <a:gd name="T39" fmla="*/ 0 h 67"/>
                  <a:gd name="T40" fmla="*/ 0 w 79"/>
                  <a:gd name="T41" fmla="*/ 0 h 67"/>
                  <a:gd name="T42" fmla="*/ 0 w 79"/>
                  <a:gd name="T43" fmla="*/ 0 h 67"/>
                  <a:gd name="T44" fmla="*/ 0 w 79"/>
                  <a:gd name="T45" fmla="*/ 0 h 67"/>
                  <a:gd name="T46" fmla="*/ 0 w 79"/>
                  <a:gd name="T47" fmla="*/ 0 h 67"/>
                  <a:gd name="T48" fmla="*/ 0 w 79"/>
                  <a:gd name="T49" fmla="*/ 0 h 67"/>
                  <a:gd name="T50" fmla="*/ 0 w 79"/>
                  <a:gd name="T51" fmla="*/ 0 h 67"/>
                  <a:gd name="T52" fmla="*/ 0 w 79"/>
                  <a:gd name="T53" fmla="*/ 0 h 67"/>
                  <a:gd name="T54" fmla="*/ 0 w 79"/>
                  <a:gd name="T55" fmla="*/ 0 h 67"/>
                  <a:gd name="T56" fmla="*/ 0 w 79"/>
                  <a:gd name="T57" fmla="*/ 0 h 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67"/>
                  <a:gd name="T89" fmla="*/ 79 w 79"/>
                  <a:gd name="T90" fmla="*/ 67 h 6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67">
                    <a:moveTo>
                      <a:pt x="13" y="54"/>
                    </a:moveTo>
                    <a:lnTo>
                      <a:pt x="16" y="56"/>
                    </a:lnTo>
                    <a:lnTo>
                      <a:pt x="20" y="59"/>
                    </a:lnTo>
                    <a:lnTo>
                      <a:pt x="26" y="61"/>
                    </a:lnTo>
                    <a:lnTo>
                      <a:pt x="34" y="64"/>
                    </a:lnTo>
                    <a:lnTo>
                      <a:pt x="41" y="67"/>
                    </a:lnTo>
                    <a:lnTo>
                      <a:pt x="50" y="67"/>
                    </a:lnTo>
                    <a:lnTo>
                      <a:pt x="59" y="67"/>
                    </a:lnTo>
                    <a:lnTo>
                      <a:pt x="66" y="64"/>
                    </a:lnTo>
                    <a:lnTo>
                      <a:pt x="72" y="61"/>
                    </a:lnTo>
                    <a:lnTo>
                      <a:pt x="76" y="57"/>
                    </a:lnTo>
                    <a:lnTo>
                      <a:pt x="79" y="53"/>
                    </a:lnTo>
                    <a:lnTo>
                      <a:pt x="78" y="47"/>
                    </a:lnTo>
                    <a:lnTo>
                      <a:pt x="72" y="41"/>
                    </a:lnTo>
                    <a:lnTo>
                      <a:pt x="65" y="37"/>
                    </a:lnTo>
                    <a:lnTo>
                      <a:pt x="56" y="36"/>
                    </a:lnTo>
                    <a:lnTo>
                      <a:pt x="48" y="36"/>
                    </a:lnTo>
                    <a:lnTo>
                      <a:pt x="40" y="37"/>
                    </a:lnTo>
                    <a:lnTo>
                      <a:pt x="34" y="38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33"/>
                    </a:lnTo>
                    <a:lnTo>
                      <a:pt x="22" y="17"/>
                    </a:lnTo>
                    <a:lnTo>
                      <a:pt x="15" y="4"/>
                    </a:lnTo>
                    <a:lnTo>
                      <a:pt x="3" y="0"/>
                    </a:lnTo>
                    <a:lnTo>
                      <a:pt x="0" y="21"/>
                    </a:lnTo>
                    <a:lnTo>
                      <a:pt x="4" y="38"/>
                    </a:lnTo>
                    <a:lnTo>
                      <a:pt x="10" y="50"/>
                    </a:lnTo>
                    <a:lnTo>
                      <a:pt x="13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75" name="Freeform 74"/>
              <p:cNvSpPr/>
              <p:nvPr/>
            </p:nvSpPr>
            <p:spPr bwMode="auto">
              <a:xfrm>
                <a:off x="8428" y="4850"/>
                <a:ext cx="27" cy="20"/>
              </a:xfrm>
              <a:custGeom>
                <a:avLst/>
                <a:gdLst>
                  <a:gd name="T0" fmla="*/ 0 w 77"/>
                  <a:gd name="T1" fmla="*/ 0 h 62"/>
                  <a:gd name="T2" fmla="*/ 0 w 77"/>
                  <a:gd name="T3" fmla="*/ 0 h 62"/>
                  <a:gd name="T4" fmla="*/ 0 w 77"/>
                  <a:gd name="T5" fmla="*/ 0 h 62"/>
                  <a:gd name="T6" fmla="*/ 0 w 77"/>
                  <a:gd name="T7" fmla="*/ 0 h 62"/>
                  <a:gd name="T8" fmla="*/ 0 w 77"/>
                  <a:gd name="T9" fmla="*/ 0 h 62"/>
                  <a:gd name="T10" fmla="*/ 0 w 77"/>
                  <a:gd name="T11" fmla="*/ 0 h 62"/>
                  <a:gd name="T12" fmla="*/ 0 w 77"/>
                  <a:gd name="T13" fmla="*/ 0 h 62"/>
                  <a:gd name="T14" fmla="*/ 0 w 77"/>
                  <a:gd name="T15" fmla="*/ 0 h 62"/>
                  <a:gd name="T16" fmla="*/ 0 w 77"/>
                  <a:gd name="T17" fmla="*/ 0 h 62"/>
                  <a:gd name="T18" fmla="*/ 0 w 77"/>
                  <a:gd name="T19" fmla="*/ 0 h 62"/>
                  <a:gd name="T20" fmla="*/ 0 w 77"/>
                  <a:gd name="T21" fmla="*/ 0 h 62"/>
                  <a:gd name="T22" fmla="*/ 0 w 77"/>
                  <a:gd name="T23" fmla="*/ 0 h 62"/>
                  <a:gd name="T24" fmla="*/ 0 w 77"/>
                  <a:gd name="T25" fmla="*/ 0 h 62"/>
                  <a:gd name="T26" fmla="*/ 0 w 77"/>
                  <a:gd name="T27" fmla="*/ 0 h 62"/>
                  <a:gd name="T28" fmla="*/ 0 w 77"/>
                  <a:gd name="T29" fmla="*/ 0 h 62"/>
                  <a:gd name="T30" fmla="*/ 0 w 77"/>
                  <a:gd name="T31" fmla="*/ 0 h 62"/>
                  <a:gd name="T32" fmla="*/ 0 w 77"/>
                  <a:gd name="T33" fmla="*/ 0 h 62"/>
                  <a:gd name="T34" fmla="*/ 0 w 77"/>
                  <a:gd name="T35" fmla="*/ 0 h 62"/>
                  <a:gd name="T36" fmla="*/ 0 w 77"/>
                  <a:gd name="T37" fmla="*/ 0 h 62"/>
                  <a:gd name="T38" fmla="*/ 0 w 77"/>
                  <a:gd name="T39" fmla="*/ 0 h 62"/>
                  <a:gd name="T40" fmla="*/ 0 w 77"/>
                  <a:gd name="T41" fmla="*/ 0 h 62"/>
                  <a:gd name="T42" fmla="*/ 0 w 77"/>
                  <a:gd name="T43" fmla="*/ 0 h 62"/>
                  <a:gd name="T44" fmla="*/ 0 w 77"/>
                  <a:gd name="T45" fmla="*/ 0 h 62"/>
                  <a:gd name="T46" fmla="*/ 0 w 77"/>
                  <a:gd name="T47" fmla="*/ 0 h 62"/>
                  <a:gd name="T48" fmla="*/ 0 w 77"/>
                  <a:gd name="T49" fmla="*/ 0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7"/>
                  <a:gd name="T76" fmla="*/ 0 h 62"/>
                  <a:gd name="T77" fmla="*/ 77 w 77"/>
                  <a:gd name="T78" fmla="*/ 62 h 6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7" h="62">
                    <a:moveTo>
                      <a:pt x="9" y="58"/>
                    </a:moveTo>
                    <a:lnTo>
                      <a:pt x="17" y="60"/>
                    </a:lnTo>
                    <a:lnTo>
                      <a:pt x="27" y="62"/>
                    </a:lnTo>
                    <a:lnTo>
                      <a:pt x="40" y="62"/>
                    </a:lnTo>
                    <a:lnTo>
                      <a:pt x="53" y="60"/>
                    </a:lnTo>
                    <a:lnTo>
                      <a:pt x="65" y="58"/>
                    </a:lnTo>
                    <a:lnTo>
                      <a:pt x="72" y="55"/>
                    </a:lnTo>
                    <a:lnTo>
                      <a:pt x="77" y="49"/>
                    </a:lnTo>
                    <a:lnTo>
                      <a:pt x="75" y="42"/>
                    </a:lnTo>
                    <a:lnTo>
                      <a:pt x="69" y="36"/>
                    </a:lnTo>
                    <a:lnTo>
                      <a:pt x="62" y="33"/>
                    </a:lnTo>
                    <a:lnTo>
                      <a:pt x="53" y="32"/>
                    </a:lnTo>
                    <a:lnTo>
                      <a:pt x="46" y="32"/>
                    </a:lnTo>
                    <a:lnTo>
                      <a:pt x="39" y="33"/>
                    </a:lnTo>
                    <a:lnTo>
                      <a:pt x="33" y="35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5" y="30"/>
                    </a:lnTo>
                    <a:lnTo>
                      <a:pt x="21" y="16"/>
                    </a:lnTo>
                    <a:lnTo>
                      <a:pt x="14" y="3"/>
                    </a:lnTo>
                    <a:lnTo>
                      <a:pt x="2" y="0"/>
                    </a:lnTo>
                    <a:lnTo>
                      <a:pt x="0" y="17"/>
                    </a:lnTo>
                    <a:lnTo>
                      <a:pt x="3" y="36"/>
                    </a:lnTo>
                    <a:lnTo>
                      <a:pt x="8" y="52"/>
                    </a:ln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76" name="Freeform 75"/>
              <p:cNvSpPr/>
              <p:nvPr/>
            </p:nvSpPr>
            <p:spPr bwMode="auto">
              <a:xfrm>
                <a:off x="8258" y="4730"/>
                <a:ext cx="122" cy="280"/>
              </a:xfrm>
              <a:custGeom>
                <a:avLst/>
                <a:gdLst>
                  <a:gd name="T0" fmla="*/ 0 w 366"/>
                  <a:gd name="T1" fmla="*/ 0 h 845"/>
                  <a:gd name="T2" fmla="*/ 0 w 366"/>
                  <a:gd name="T3" fmla="*/ 0 h 845"/>
                  <a:gd name="T4" fmla="*/ 0 w 366"/>
                  <a:gd name="T5" fmla="*/ 0 h 845"/>
                  <a:gd name="T6" fmla="*/ 0 w 366"/>
                  <a:gd name="T7" fmla="*/ 0 h 845"/>
                  <a:gd name="T8" fmla="*/ 0 w 366"/>
                  <a:gd name="T9" fmla="*/ 0 h 845"/>
                  <a:gd name="T10" fmla="*/ 0 w 366"/>
                  <a:gd name="T11" fmla="*/ 0 h 845"/>
                  <a:gd name="T12" fmla="*/ 0 w 366"/>
                  <a:gd name="T13" fmla="*/ 0 h 845"/>
                  <a:gd name="T14" fmla="*/ 0 w 366"/>
                  <a:gd name="T15" fmla="*/ 0 h 845"/>
                  <a:gd name="T16" fmla="*/ 0 w 366"/>
                  <a:gd name="T17" fmla="*/ 0 h 845"/>
                  <a:gd name="T18" fmla="*/ 0 w 366"/>
                  <a:gd name="T19" fmla="*/ 0 h 845"/>
                  <a:gd name="T20" fmla="*/ 0 w 366"/>
                  <a:gd name="T21" fmla="*/ 0 h 845"/>
                  <a:gd name="T22" fmla="*/ 0 w 366"/>
                  <a:gd name="T23" fmla="*/ 0 h 845"/>
                  <a:gd name="T24" fmla="*/ 0 w 366"/>
                  <a:gd name="T25" fmla="*/ 0 h 845"/>
                  <a:gd name="T26" fmla="*/ 0 w 366"/>
                  <a:gd name="T27" fmla="*/ 0 h 845"/>
                  <a:gd name="T28" fmla="*/ 0 w 366"/>
                  <a:gd name="T29" fmla="*/ 0 h 845"/>
                  <a:gd name="T30" fmla="*/ 0 w 366"/>
                  <a:gd name="T31" fmla="*/ 0 h 845"/>
                  <a:gd name="T32" fmla="*/ 0 w 366"/>
                  <a:gd name="T33" fmla="*/ 0 h 845"/>
                  <a:gd name="T34" fmla="*/ 0 w 366"/>
                  <a:gd name="T35" fmla="*/ 0 h 845"/>
                  <a:gd name="T36" fmla="*/ 0 w 366"/>
                  <a:gd name="T37" fmla="*/ 0 h 845"/>
                  <a:gd name="T38" fmla="*/ 0 w 366"/>
                  <a:gd name="T39" fmla="*/ 0 h 845"/>
                  <a:gd name="T40" fmla="*/ 0 w 366"/>
                  <a:gd name="T41" fmla="*/ 0 h 845"/>
                  <a:gd name="T42" fmla="*/ 0 w 366"/>
                  <a:gd name="T43" fmla="*/ 0 h 845"/>
                  <a:gd name="T44" fmla="*/ 0 w 366"/>
                  <a:gd name="T45" fmla="*/ 0 h 845"/>
                  <a:gd name="T46" fmla="*/ 0 w 366"/>
                  <a:gd name="T47" fmla="*/ 0 h 845"/>
                  <a:gd name="T48" fmla="*/ 0 w 366"/>
                  <a:gd name="T49" fmla="*/ 0 h 845"/>
                  <a:gd name="T50" fmla="*/ 0 w 366"/>
                  <a:gd name="T51" fmla="*/ 0 h 845"/>
                  <a:gd name="T52" fmla="*/ 0 w 366"/>
                  <a:gd name="T53" fmla="*/ 0 h 845"/>
                  <a:gd name="T54" fmla="*/ 0 w 366"/>
                  <a:gd name="T55" fmla="*/ 0 h 845"/>
                  <a:gd name="T56" fmla="*/ 0 w 366"/>
                  <a:gd name="T57" fmla="*/ 0 h 845"/>
                  <a:gd name="T58" fmla="*/ 0 w 366"/>
                  <a:gd name="T59" fmla="*/ 0 h 845"/>
                  <a:gd name="T60" fmla="*/ 0 w 366"/>
                  <a:gd name="T61" fmla="*/ 0 h 845"/>
                  <a:gd name="T62" fmla="*/ 0 w 366"/>
                  <a:gd name="T63" fmla="*/ 0 h 8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845"/>
                  <a:gd name="T98" fmla="*/ 366 w 366"/>
                  <a:gd name="T99" fmla="*/ 845 h 84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845">
                    <a:moveTo>
                      <a:pt x="15" y="104"/>
                    </a:moveTo>
                    <a:lnTo>
                      <a:pt x="12" y="150"/>
                    </a:lnTo>
                    <a:lnTo>
                      <a:pt x="12" y="196"/>
                    </a:lnTo>
                    <a:lnTo>
                      <a:pt x="16" y="241"/>
                    </a:lnTo>
                    <a:lnTo>
                      <a:pt x="27" y="286"/>
                    </a:lnTo>
                    <a:lnTo>
                      <a:pt x="46" y="346"/>
                    </a:lnTo>
                    <a:lnTo>
                      <a:pt x="65" y="406"/>
                    </a:lnTo>
                    <a:lnTo>
                      <a:pt x="84" y="465"/>
                    </a:lnTo>
                    <a:lnTo>
                      <a:pt x="103" y="524"/>
                    </a:lnTo>
                    <a:lnTo>
                      <a:pt x="122" y="583"/>
                    </a:lnTo>
                    <a:lnTo>
                      <a:pt x="143" y="640"/>
                    </a:lnTo>
                    <a:lnTo>
                      <a:pt x="163" y="699"/>
                    </a:lnTo>
                    <a:lnTo>
                      <a:pt x="185" y="758"/>
                    </a:lnTo>
                    <a:lnTo>
                      <a:pt x="195" y="778"/>
                    </a:lnTo>
                    <a:lnTo>
                      <a:pt x="210" y="796"/>
                    </a:lnTo>
                    <a:lnTo>
                      <a:pt x="228" y="810"/>
                    </a:lnTo>
                    <a:lnTo>
                      <a:pt x="247" y="822"/>
                    </a:lnTo>
                    <a:lnTo>
                      <a:pt x="269" y="830"/>
                    </a:lnTo>
                    <a:lnTo>
                      <a:pt x="292" y="837"/>
                    </a:lnTo>
                    <a:lnTo>
                      <a:pt x="316" y="842"/>
                    </a:lnTo>
                    <a:lnTo>
                      <a:pt x="339" y="845"/>
                    </a:lnTo>
                    <a:lnTo>
                      <a:pt x="348" y="843"/>
                    </a:lnTo>
                    <a:lnTo>
                      <a:pt x="355" y="840"/>
                    </a:lnTo>
                    <a:lnTo>
                      <a:pt x="361" y="833"/>
                    </a:lnTo>
                    <a:lnTo>
                      <a:pt x="366" y="824"/>
                    </a:lnTo>
                    <a:lnTo>
                      <a:pt x="366" y="816"/>
                    </a:lnTo>
                    <a:lnTo>
                      <a:pt x="361" y="809"/>
                    </a:lnTo>
                    <a:lnTo>
                      <a:pt x="354" y="803"/>
                    </a:lnTo>
                    <a:lnTo>
                      <a:pt x="345" y="800"/>
                    </a:lnTo>
                    <a:lnTo>
                      <a:pt x="329" y="796"/>
                    </a:lnTo>
                    <a:lnTo>
                      <a:pt x="313" y="793"/>
                    </a:lnTo>
                    <a:lnTo>
                      <a:pt x="295" y="788"/>
                    </a:lnTo>
                    <a:lnTo>
                      <a:pt x="279" y="784"/>
                    </a:lnTo>
                    <a:lnTo>
                      <a:pt x="264" y="778"/>
                    </a:lnTo>
                    <a:lnTo>
                      <a:pt x="251" y="768"/>
                    </a:lnTo>
                    <a:lnTo>
                      <a:pt x="239" y="757"/>
                    </a:lnTo>
                    <a:lnTo>
                      <a:pt x="231" y="741"/>
                    </a:lnTo>
                    <a:lnTo>
                      <a:pt x="217" y="708"/>
                    </a:lnTo>
                    <a:lnTo>
                      <a:pt x="206" y="676"/>
                    </a:lnTo>
                    <a:lnTo>
                      <a:pt x="194" y="643"/>
                    </a:lnTo>
                    <a:lnTo>
                      <a:pt x="184" y="610"/>
                    </a:lnTo>
                    <a:lnTo>
                      <a:pt x="172" y="577"/>
                    </a:lnTo>
                    <a:lnTo>
                      <a:pt x="162" y="544"/>
                    </a:lnTo>
                    <a:lnTo>
                      <a:pt x="151" y="511"/>
                    </a:lnTo>
                    <a:lnTo>
                      <a:pt x="141" y="478"/>
                    </a:lnTo>
                    <a:lnTo>
                      <a:pt x="126" y="435"/>
                    </a:lnTo>
                    <a:lnTo>
                      <a:pt x="110" y="392"/>
                    </a:lnTo>
                    <a:lnTo>
                      <a:pt x="94" y="349"/>
                    </a:lnTo>
                    <a:lnTo>
                      <a:pt x="79" y="306"/>
                    </a:lnTo>
                    <a:lnTo>
                      <a:pt x="65" y="263"/>
                    </a:lnTo>
                    <a:lnTo>
                      <a:pt x="54" y="219"/>
                    </a:lnTo>
                    <a:lnTo>
                      <a:pt x="49" y="175"/>
                    </a:lnTo>
                    <a:lnTo>
                      <a:pt x="47" y="129"/>
                    </a:lnTo>
                    <a:lnTo>
                      <a:pt x="46" y="110"/>
                    </a:lnTo>
                    <a:lnTo>
                      <a:pt x="41" y="89"/>
                    </a:lnTo>
                    <a:lnTo>
                      <a:pt x="35" y="67"/>
                    </a:lnTo>
                    <a:lnTo>
                      <a:pt x="28" y="46"/>
                    </a:lnTo>
                    <a:lnTo>
                      <a:pt x="21" y="27"/>
                    </a:lnTo>
                    <a:lnTo>
                      <a:pt x="13" y="11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5" y="17"/>
                    </a:lnTo>
                    <a:lnTo>
                      <a:pt x="10" y="44"/>
                    </a:lnTo>
                    <a:lnTo>
                      <a:pt x="13" y="76"/>
                    </a:lnTo>
                    <a:lnTo>
                      <a:pt x="15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77" name="Freeform 76"/>
              <p:cNvSpPr/>
              <p:nvPr/>
            </p:nvSpPr>
            <p:spPr bwMode="auto">
              <a:xfrm>
                <a:off x="8515" y="4850"/>
                <a:ext cx="30" cy="28"/>
              </a:xfrm>
              <a:custGeom>
                <a:avLst/>
                <a:gdLst>
                  <a:gd name="T0" fmla="*/ 0 w 88"/>
                  <a:gd name="T1" fmla="*/ 0 h 87"/>
                  <a:gd name="T2" fmla="*/ 0 w 88"/>
                  <a:gd name="T3" fmla="*/ 0 h 87"/>
                  <a:gd name="T4" fmla="*/ 0 w 88"/>
                  <a:gd name="T5" fmla="*/ 0 h 87"/>
                  <a:gd name="T6" fmla="*/ 0 w 88"/>
                  <a:gd name="T7" fmla="*/ 0 h 87"/>
                  <a:gd name="T8" fmla="*/ 0 w 88"/>
                  <a:gd name="T9" fmla="*/ 0 h 87"/>
                  <a:gd name="T10" fmla="*/ 0 w 88"/>
                  <a:gd name="T11" fmla="*/ 0 h 87"/>
                  <a:gd name="T12" fmla="*/ 0 w 88"/>
                  <a:gd name="T13" fmla="*/ 0 h 87"/>
                  <a:gd name="T14" fmla="*/ 0 w 88"/>
                  <a:gd name="T15" fmla="*/ 0 h 87"/>
                  <a:gd name="T16" fmla="*/ 0 w 88"/>
                  <a:gd name="T17" fmla="*/ 0 h 87"/>
                  <a:gd name="T18" fmla="*/ 0 w 88"/>
                  <a:gd name="T19" fmla="*/ 0 h 87"/>
                  <a:gd name="T20" fmla="*/ 0 w 88"/>
                  <a:gd name="T21" fmla="*/ 0 h 87"/>
                  <a:gd name="T22" fmla="*/ 0 w 88"/>
                  <a:gd name="T23" fmla="*/ 0 h 87"/>
                  <a:gd name="T24" fmla="*/ 0 w 88"/>
                  <a:gd name="T25" fmla="*/ 0 h 87"/>
                  <a:gd name="T26" fmla="*/ 0 w 88"/>
                  <a:gd name="T27" fmla="*/ 0 h 87"/>
                  <a:gd name="T28" fmla="*/ 0 w 88"/>
                  <a:gd name="T29" fmla="*/ 0 h 87"/>
                  <a:gd name="T30" fmla="*/ 0 w 88"/>
                  <a:gd name="T31" fmla="*/ 0 h 87"/>
                  <a:gd name="T32" fmla="*/ 0 w 88"/>
                  <a:gd name="T33" fmla="*/ 0 h 87"/>
                  <a:gd name="T34" fmla="*/ 0 w 88"/>
                  <a:gd name="T35" fmla="*/ 0 h 87"/>
                  <a:gd name="T36" fmla="*/ 0 w 88"/>
                  <a:gd name="T37" fmla="*/ 0 h 87"/>
                  <a:gd name="T38" fmla="*/ 0 w 88"/>
                  <a:gd name="T39" fmla="*/ 0 h 87"/>
                  <a:gd name="T40" fmla="*/ 0 w 88"/>
                  <a:gd name="T41" fmla="*/ 0 h 87"/>
                  <a:gd name="T42" fmla="*/ 0 w 88"/>
                  <a:gd name="T43" fmla="*/ 0 h 87"/>
                  <a:gd name="T44" fmla="*/ 0 w 88"/>
                  <a:gd name="T45" fmla="*/ 0 h 87"/>
                  <a:gd name="T46" fmla="*/ 0 w 88"/>
                  <a:gd name="T47" fmla="*/ 0 h 87"/>
                  <a:gd name="T48" fmla="*/ 0 w 88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8"/>
                  <a:gd name="T76" fmla="*/ 0 h 87"/>
                  <a:gd name="T77" fmla="*/ 88 w 88"/>
                  <a:gd name="T78" fmla="*/ 87 h 8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8" h="87">
                    <a:moveTo>
                      <a:pt x="84" y="23"/>
                    </a:moveTo>
                    <a:lnTo>
                      <a:pt x="88" y="18"/>
                    </a:lnTo>
                    <a:lnTo>
                      <a:pt x="87" y="13"/>
                    </a:lnTo>
                    <a:lnTo>
                      <a:pt x="84" y="7"/>
                    </a:lnTo>
                    <a:lnTo>
                      <a:pt x="77" y="3"/>
                    </a:lnTo>
                    <a:lnTo>
                      <a:pt x="71" y="0"/>
                    </a:lnTo>
                    <a:lnTo>
                      <a:pt x="62" y="0"/>
                    </a:lnTo>
                    <a:lnTo>
                      <a:pt x="55" y="1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5" y="31"/>
                    </a:lnTo>
                    <a:lnTo>
                      <a:pt x="16" y="43"/>
                    </a:lnTo>
                    <a:lnTo>
                      <a:pt x="9" y="56"/>
                    </a:lnTo>
                    <a:lnTo>
                      <a:pt x="3" y="69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15" y="80"/>
                    </a:lnTo>
                    <a:lnTo>
                      <a:pt x="27" y="70"/>
                    </a:lnTo>
                    <a:lnTo>
                      <a:pt x="40" y="60"/>
                    </a:lnTo>
                    <a:lnTo>
                      <a:pt x="52" y="50"/>
                    </a:lnTo>
                    <a:lnTo>
                      <a:pt x="63" y="41"/>
                    </a:lnTo>
                    <a:lnTo>
                      <a:pt x="72" y="33"/>
                    </a:lnTo>
                    <a:lnTo>
                      <a:pt x="80" y="27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78" name="Freeform 77"/>
              <p:cNvSpPr/>
              <p:nvPr/>
            </p:nvSpPr>
            <p:spPr bwMode="auto">
              <a:xfrm>
                <a:off x="8535" y="4890"/>
                <a:ext cx="35" cy="8"/>
              </a:xfrm>
              <a:custGeom>
                <a:avLst/>
                <a:gdLst>
                  <a:gd name="T0" fmla="*/ 0 w 102"/>
                  <a:gd name="T1" fmla="*/ 0 h 28"/>
                  <a:gd name="T2" fmla="*/ 0 w 102"/>
                  <a:gd name="T3" fmla="*/ 0 h 28"/>
                  <a:gd name="T4" fmla="*/ 0 w 102"/>
                  <a:gd name="T5" fmla="*/ 0 h 28"/>
                  <a:gd name="T6" fmla="*/ 0 w 102"/>
                  <a:gd name="T7" fmla="*/ 0 h 28"/>
                  <a:gd name="T8" fmla="*/ 0 w 102"/>
                  <a:gd name="T9" fmla="*/ 0 h 28"/>
                  <a:gd name="T10" fmla="*/ 0 w 102"/>
                  <a:gd name="T11" fmla="*/ 0 h 28"/>
                  <a:gd name="T12" fmla="*/ 0 w 102"/>
                  <a:gd name="T13" fmla="*/ 0 h 28"/>
                  <a:gd name="T14" fmla="*/ 0 w 102"/>
                  <a:gd name="T15" fmla="*/ 0 h 28"/>
                  <a:gd name="T16" fmla="*/ 0 w 102"/>
                  <a:gd name="T17" fmla="*/ 0 h 28"/>
                  <a:gd name="T18" fmla="*/ 0 w 102"/>
                  <a:gd name="T19" fmla="*/ 0 h 28"/>
                  <a:gd name="T20" fmla="*/ 0 w 102"/>
                  <a:gd name="T21" fmla="*/ 0 h 28"/>
                  <a:gd name="T22" fmla="*/ 0 w 102"/>
                  <a:gd name="T23" fmla="*/ 0 h 28"/>
                  <a:gd name="T24" fmla="*/ 0 w 102"/>
                  <a:gd name="T25" fmla="*/ 0 h 28"/>
                  <a:gd name="T26" fmla="*/ 0 w 102"/>
                  <a:gd name="T27" fmla="*/ 0 h 28"/>
                  <a:gd name="T28" fmla="*/ 0 w 102"/>
                  <a:gd name="T29" fmla="*/ 0 h 28"/>
                  <a:gd name="T30" fmla="*/ 0 w 102"/>
                  <a:gd name="T31" fmla="*/ 0 h 28"/>
                  <a:gd name="T32" fmla="*/ 0 w 102"/>
                  <a:gd name="T33" fmla="*/ 0 h 28"/>
                  <a:gd name="T34" fmla="*/ 0 w 102"/>
                  <a:gd name="T35" fmla="*/ 0 h 28"/>
                  <a:gd name="T36" fmla="*/ 0 w 102"/>
                  <a:gd name="T37" fmla="*/ 0 h 28"/>
                  <a:gd name="T38" fmla="*/ 0 w 102"/>
                  <a:gd name="T39" fmla="*/ 0 h 28"/>
                  <a:gd name="T40" fmla="*/ 0 w 102"/>
                  <a:gd name="T41" fmla="*/ 0 h 28"/>
                  <a:gd name="T42" fmla="*/ 0 w 102"/>
                  <a:gd name="T43" fmla="*/ 0 h 28"/>
                  <a:gd name="T44" fmla="*/ 0 w 102"/>
                  <a:gd name="T45" fmla="*/ 0 h 28"/>
                  <a:gd name="T46" fmla="*/ 0 w 102"/>
                  <a:gd name="T47" fmla="*/ 0 h 28"/>
                  <a:gd name="T48" fmla="*/ 0 w 102"/>
                  <a:gd name="T49" fmla="*/ 0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2"/>
                  <a:gd name="T76" fmla="*/ 0 h 28"/>
                  <a:gd name="T77" fmla="*/ 102 w 102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2" h="28">
                    <a:moveTo>
                      <a:pt x="92" y="23"/>
                    </a:moveTo>
                    <a:lnTo>
                      <a:pt x="96" y="21"/>
                    </a:lnTo>
                    <a:lnTo>
                      <a:pt x="99" y="18"/>
                    </a:lnTo>
                    <a:lnTo>
                      <a:pt x="101" y="14"/>
                    </a:lnTo>
                    <a:lnTo>
                      <a:pt x="102" y="10"/>
                    </a:lnTo>
                    <a:lnTo>
                      <a:pt x="101" y="5"/>
                    </a:lnTo>
                    <a:lnTo>
                      <a:pt x="98" y="1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76" y="2"/>
                    </a:lnTo>
                    <a:lnTo>
                      <a:pt x="61" y="7"/>
                    </a:lnTo>
                    <a:lnTo>
                      <a:pt x="46" y="10"/>
                    </a:lnTo>
                    <a:lnTo>
                      <a:pt x="33" y="11"/>
                    </a:lnTo>
                    <a:lnTo>
                      <a:pt x="20" y="15"/>
                    </a:lnTo>
                    <a:lnTo>
                      <a:pt x="10" y="18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20" y="28"/>
                    </a:lnTo>
                    <a:lnTo>
                      <a:pt x="32" y="27"/>
                    </a:lnTo>
                    <a:lnTo>
                      <a:pt x="44" y="27"/>
                    </a:lnTo>
                    <a:lnTo>
                      <a:pt x="55" y="25"/>
                    </a:lnTo>
                    <a:lnTo>
                      <a:pt x="67" y="24"/>
                    </a:lnTo>
                    <a:lnTo>
                      <a:pt x="80" y="24"/>
                    </a:lnTo>
                    <a:lnTo>
                      <a:pt x="9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79" name="Freeform 78"/>
              <p:cNvSpPr/>
              <p:nvPr/>
            </p:nvSpPr>
            <p:spPr bwMode="auto">
              <a:xfrm>
                <a:off x="8550" y="4920"/>
                <a:ext cx="45" cy="13"/>
              </a:xfrm>
              <a:custGeom>
                <a:avLst/>
                <a:gdLst>
                  <a:gd name="T0" fmla="*/ 0 w 142"/>
                  <a:gd name="T1" fmla="*/ 0 h 36"/>
                  <a:gd name="T2" fmla="*/ 0 w 142"/>
                  <a:gd name="T3" fmla="*/ 0 h 36"/>
                  <a:gd name="T4" fmla="*/ 0 w 142"/>
                  <a:gd name="T5" fmla="*/ 0 h 36"/>
                  <a:gd name="T6" fmla="*/ 0 w 142"/>
                  <a:gd name="T7" fmla="*/ 0 h 36"/>
                  <a:gd name="T8" fmla="*/ 0 w 142"/>
                  <a:gd name="T9" fmla="*/ 0 h 36"/>
                  <a:gd name="T10" fmla="*/ 0 w 142"/>
                  <a:gd name="T11" fmla="*/ 0 h 36"/>
                  <a:gd name="T12" fmla="*/ 0 w 142"/>
                  <a:gd name="T13" fmla="*/ 0 h 36"/>
                  <a:gd name="T14" fmla="*/ 0 w 142"/>
                  <a:gd name="T15" fmla="*/ 0 h 36"/>
                  <a:gd name="T16" fmla="*/ 0 w 142"/>
                  <a:gd name="T17" fmla="*/ 0 h 36"/>
                  <a:gd name="T18" fmla="*/ 0 w 142"/>
                  <a:gd name="T19" fmla="*/ 0 h 36"/>
                  <a:gd name="T20" fmla="*/ 0 w 142"/>
                  <a:gd name="T21" fmla="*/ 0 h 36"/>
                  <a:gd name="T22" fmla="*/ 0 w 142"/>
                  <a:gd name="T23" fmla="*/ 0 h 36"/>
                  <a:gd name="T24" fmla="*/ 0 w 142"/>
                  <a:gd name="T25" fmla="*/ 0 h 36"/>
                  <a:gd name="T26" fmla="*/ 0 w 142"/>
                  <a:gd name="T27" fmla="*/ 0 h 36"/>
                  <a:gd name="T28" fmla="*/ 0 w 142"/>
                  <a:gd name="T29" fmla="*/ 0 h 36"/>
                  <a:gd name="T30" fmla="*/ 0 w 142"/>
                  <a:gd name="T31" fmla="*/ 0 h 36"/>
                  <a:gd name="T32" fmla="*/ 0 w 142"/>
                  <a:gd name="T33" fmla="*/ 0 h 36"/>
                  <a:gd name="T34" fmla="*/ 0 w 142"/>
                  <a:gd name="T35" fmla="*/ 0 h 36"/>
                  <a:gd name="T36" fmla="*/ 0 w 142"/>
                  <a:gd name="T37" fmla="*/ 0 h 36"/>
                  <a:gd name="T38" fmla="*/ 0 w 142"/>
                  <a:gd name="T39" fmla="*/ 0 h 36"/>
                  <a:gd name="T40" fmla="*/ 0 w 142"/>
                  <a:gd name="T41" fmla="*/ 0 h 36"/>
                  <a:gd name="T42" fmla="*/ 0 w 142"/>
                  <a:gd name="T43" fmla="*/ 0 h 36"/>
                  <a:gd name="T44" fmla="*/ 0 w 142"/>
                  <a:gd name="T45" fmla="*/ 0 h 36"/>
                  <a:gd name="T46" fmla="*/ 0 w 142"/>
                  <a:gd name="T47" fmla="*/ 0 h 36"/>
                  <a:gd name="T48" fmla="*/ 0 w 14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2"/>
                  <a:gd name="T76" fmla="*/ 0 h 36"/>
                  <a:gd name="T77" fmla="*/ 142 w 142"/>
                  <a:gd name="T78" fmla="*/ 36 h 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2" h="36">
                    <a:moveTo>
                      <a:pt x="123" y="36"/>
                    </a:moveTo>
                    <a:lnTo>
                      <a:pt x="129" y="36"/>
                    </a:lnTo>
                    <a:lnTo>
                      <a:pt x="135" y="32"/>
                    </a:lnTo>
                    <a:lnTo>
                      <a:pt x="139" y="28"/>
                    </a:lnTo>
                    <a:lnTo>
                      <a:pt x="142" y="20"/>
                    </a:lnTo>
                    <a:lnTo>
                      <a:pt x="141" y="15"/>
                    </a:lnTo>
                    <a:lnTo>
                      <a:pt x="138" y="9"/>
                    </a:lnTo>
                    <a:lnTo>
                      <a:pt x="133" y="5"/>
                    </a:lnTo>
                    <a:lnTo>
                      <a:pt x="126" y="3"/>
                    </a:lnTo>
                    <a:lnTo>
                      <a:pt x="108" y="3"/>
                    </a:lnTo>
                    <a:lnTo>
                      <a:pt x="88" y="3"/>
                    </a:lnTo>
                    <a:lnTo>
                      <a:pt x="67" y="2"/>
                    </a:lnTo>
                    <a:lnTo>
                      <a:pt x="47" y="2"/>
                    </a:lnTo>
                    <a:lnTo>
                      <a:pt x="29" y="0"/>
                    </a:lnTo>
                    <a:lnTo>
                      <a:pt x="13" y="2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10" y="12"/>
                    </a:lnTo>
                    <a:lnTo>
                      <a:pt x="22" y="16"/>
                    </a:lnTo>
                    <a:lnTo>
                      <a:pt x="38" y="19"/>
                    </a:lnTo>
                    <a:lnTo>
                      <a:pt x="54" y="22"/>
                    </a:lnTo>
                    <a:lnTo>
                      <a:pt x="72" y="25"/>
                    </a:lnTo>
                    <a:lnTo>
                      <a:pt x="89" y="29"/>
                    </a:lnTo>
                    <a:lnTo>
                      <a:pt x="107" y="32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80" name="Freeform 79"/>
              <p:cNvSpPr/>
              <p:nvPr/>
            </p:nvSpPr>
            <p:spPr bwMode="auto">
              <a:xfrm>
                <a:off x="8415" y="4750"/>
                <a:ext cx="118" cy="200"/>
              </a:xfrm>
              <a:custGeom>
                <a:avLst/>
                <a:gdLst>
                  <a:gd name="T0" fmla="*/ 0 w 351"/>
                  <a:gd name="T1" fmla="*/ 0 h 601"/>
                  <a:gd name="T2" fmla="*/ 0 w 351"/>
                  <a:gd name="T3" fmla="*/ 0 h 601"/>
                  <a:gd name="T4" fmla="*/ 0 w 351"/>
                  <a:gd name="T5" fmla="*/ 0 h 601"/>
                  <a:gd name="T6" fmla="*/ 0 w 351"/>
                  <a:gd name="T7" fmla="*/ 0 h 601"/>
                  <a:gd name="T8" fmla="*/ 0 w 351"/>
                  <a:gd name="T9" fmla="*/ 0 h 601"/>
                  <a:gd name="T10" fmla="*/ 0 w 351"/>
                  <a:gd name="T11" fmla="*/ 0 h 601"/>
                  <a:gd name="T12" fmla="*/ 0 w 351"/>
                  <a:gd name="T13" fmla="*/ 0 h 601"/>
                  <a:gd name="T14" fmla="*/ 0 w 351"/>
                  <a:gd name="T15" fmla="*/ 0 h 601"/>
                  <a:gd name="T16" fmla="*/ 0 w 351"/>
                  <a:gd name="T17" fmla="*/ 0 h 601"/>
                  <a:gd name="T18" fmla="*/ 0 w 351"/>
                  <a:gd name="T19" fmla="*/ 0 h 601"/>
                  <a:gd name="T20" fmla="*/ 0 w 351"/>
                  <a:gd name="T21" fmla="*/ 0 h 601"/>
                  <a:gd name="T22" fmla="*/ 0 w 351"/>
                  <a:gd name="T23" fmla="*/ 0 h 601"/>
                  <a:gd name="T24" fmla="*/ 0 w 351"/>
                  <a:gd name="T25" fmla="*/ 0 h 601"/>
                  <a:gd name="T26" fmla="*/ 0 w 351"/>
                  <a:gd name="T27" fmla="*/ 0 h 601"/>
                  <a:gd name="T28" fmla="*/ 0 w 351"/>
                  <a:gd name="T29" fmla="*/ 0 h 601"/>
                  <a:gd name="T30" fmla="*/ 0 w 351"/>
                  <a:gd name="T31" fmla="*/ 0 h 601"/>
                  <a:gd name="T32" fmla="*/ 0 w 351"/>
                  <a:gd name="T33" fmla="*/ 0 h 601"/>
                  <a:gd name="T34" fmla="*/ 0 w 351"/>
                  <a:gd name="T35" fmla="*/ 0 h 601"/>
                  <a:gd name="T36" fmla="*/ 0 w 351"/>
                  <a:gd name="T37" fmla="*/ 0 h 601"/>
                  <a:gd name="T38" fmla="*/ 0 w 351"/>
                  <a:gd name="T39" fmla="*/ 0 h 601"/>
                  <a:gd name="T40" fmla="*/ 0 w 351"/>
                  <a:gd name="T41" fmla="*/ 0 h 601"/>
                  <a:gd name="T42" fmla="*/ 0 w 351"/>
                  <a:gd name="T43" fmla="*/ 0 h 601"/>
                  <a:gd name="T44" fmla="*/ 0 w 351"/>
                  <a:gd name="T45" fmla="*/ 0 h 601"/>
                  <a:gd name="T46" fmla="*/ 0 w 351"/>
                  <a:gd name="T47" fmla="*/ 0 h 601"/>
                  <a:gd name="T48" fmla="*/ 0 w 351"/>
                  <a:gd name="T49" fmla="*/ 0 h 601"/>
                  <a:gd name="T50" fmla="*/ 0 w 351"/>
                  <a:gd name="T51" fmla="*/ 0 h 601"/>
                  <a:gd name="T52" fmla="*/ 0 w 351"/>
                  <a:gd name="T53" fmla="*/ 0 h 601"/>
                  <a:gd name="T54" fmla="*/ 0 w 351"/>
                  <a:gd name="T55" fmla="*/ 0 h 601"/>
                  <a:gd name="T56" fmla="*/ 0 w 351"/>
                  <a:gd name="T57" fmla="*/ 0 h 601"/>
                  <a:gd name="T58" fmla="*/ 0 w 351"/>
                  <a:gd name="T59" fmla="*/ 0 h 601"/>
                  <a:gd name="T60" fmla="*/ 0 w 351"/>
                  <a:gd name="T61" fmla="*/ 0 h 601"/>
                  <a:gd name="T62" fmla="*/ 0 w 351"/>
                  <a:gd name="T63" fmla="*/ 0 h 601"/>
                  <a:gd name="T64" fmla="*/ 0 w 351"/>
                  <a:gd name="T65" fmla="*/ 0 h 601"/>
                  <a:gd name="T66" fmla="*/ 0 w 351"/>
                  <a:gd name="T67" fmla="*/ 0 h 601"/>
                  <a:gd name="T68" fmla="*/ 0 w 351"/>
                  <a:gd name="T69" fmla="*/ 0 h 601"/>
                  <a:gd name="T70" fmla="*/ 0 w 351"/>
                  <a:gd name="T71" fmla="*/ 0 h 601"/>
                  <a:gd name="T72" fmla="*/ 0 w 351"/>
                  <a:gd name="T73" fmla="*/ 0 h 601"/>
                  <a:gd name="T74" fmla="*/ 0 w 351"/>
                  <a:gd name="T75" fmla="*/ 0 h 601"/>
                  <a:gd name="T76" fmla="*/ 0 w 351"/>
                  <a:gd name="T77" fmla="*/ 0 h 601"/>
                  <a:gd name="T78" fmla="*/ 0 w 351"/>
                  <a:gd name="T79" fmla="*/ 0 h 601"/>
                  <a:gd name="T80" fmla="*/ 0 w 351"/>
                  <a:gd name="T81" fmla="*/ 0 h 60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51"/>
                  <a:gd name="T124" fmla="*/ 0 h 601"/>
                  <a:gd name="T125" fmla="*/ 351 w 351"/>
                  <a:gd name="T126" fmla="*/ 601 h 60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51" h="601">
                    <a:moveTo>
                      <a:pt x="108" y="298"/>
                    </a:moveTo>
                    <a:lnTo>
                      <a:pt x="132" y="338"/>
                    </a:lnTo>
                    <a:lnTo>
                      <a:pt x="157" y="377"/>
                    </a:lnTo>
                    <a:lnTo>
                      <a:pt x="182" y="414"/>
                    </a:lnTo>
                    <a:lnTo>
                      <a:pt x="208" y="451"/>
                    </a:lnTo>
                    <a:lnTo>
                      <a:pt x="235" y="487"/>
                    </a:lnTo>
                    <a:lnTo>
                      <a:pt x="263" y="523"/>
                    </a:lnTo>
                    <a:lnTo>
                      <a:pt x="292" y="559"/>
                    </a:lnTo>
                    <a:lnTo>
                      <a:pt x="321" y="594"/>
                    </a:lnTo>
                    <a:lnTo>
                      <a:pt x="326" y="598"/>
                    </a:lnTo>
                    <a:lnTo>
                      <a:pt x="332" y="601"/>
                    </a:lnTo>
                    <a:lnTo>
                      <a:pt x="337" y="601"/>
                    </a:lnTo>
                    <a:lnTo>
                      <a:pt x="343" y="598"/>
                    </a:lnTo>
                    <a:lnTo>
                      <a:pt x="349" y="594"/>
                    </a:lnTo>
                    <a:lnTo>
                      <a:pt x="351" y="588"/>
                    </a:lnTo>
                    <a:lnTo>
                      <a:pt x="351" y="582"/>
                    </a:lnTo>
                    <a:lnTo>
                      <a:pt x="349" y="576"/>
                    </a:lnTo>
                    <a:lnTo>
                      <a:pt x="327" y="538"/>
                    </a:lnTo>
                    <a:lnTo>
                      <a:pt x="304" y="499"/>
                    </a:lnTo>
                    <a:lnTo>
                      <a:pt x="279" y="463"/>
                    </a:lnTo>
                    <a:lnTo>
                      <a:pt x="252" y="427"/>
                    </a:lnTo>
                    <a:lnTo>
                      <a:pt x="224" y="391"/>
                    </a:lnTo>
                    <a:lnTo>
                      <a:pt x="198" y="355"/>
                    </a:lnTo>
                    <a:lnTo>
                      <a:pt x="172" y="319"/>
                    </a:lnTo>
                    <a:lnTo>
                      <a:pt x="147" y="280"/>
                    </a:lnTo>
                    <a:lnTo>
                      <a:pt x="125" y="242"/>
                    </a:lnTo>
                    <a:lnTo>
                      <a:pt x="101" y="197"/>
                    </a:lnTo>
                    <a:lnTo>
                      <a:pt x="79" y="150"/>
                    </a:lnTo>
                    <a:lnTo>
                      <a:pt x="59" y="104"/>
                    </a:lnTo>
                    <a:lnTo>
                      <a:pt x="38" y="62"/>
                    </a:lnTo>
                    <a:lnTo>
                      <a:pt x="22" y="29"/>
                    </a:lnTo>
                    <a:lnTo>
                      <a:pt x="9" y="7"/>
                    </a:lnTo>
                    <a:lnTo>
                      <a:pt x="0" y="0"/>
                    </a:lnTo>
                    <a:lnTo>
                      <a:pt x="4" y="17"/>
                    </a:lnTo>
                    <a:lnTo>
                      <a:pt x="13" y="45"/>
                    </a:lnTo>
                    <a:lnTo>
                      <a:pt x="23" y="82"/>
                    </a:lnTo>
                    <a:lnTo>
                      <a:pt x="38" y="124"/>
                    </a:lnTo>
                    <a:lnTo>
                      <a:pt x="54" y="170"/>
                    </a:lnTo>
                    <a:lnTo>
                      <a:pt x="70" y="216"/>
                    </a:lnTo>
                    <a:lnTo>
                      <a:pt x="89" y="259"/>
                    </a:lnTo>
                    <a:lnTo>
                      <a:pt x="108" y="2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81" name="Freeform 80"/>
              <p:cNvSpPr/>
              <p:nvPr/>
            </p:nvSpPr>
            <p:spPr bwMode="auto">
              <a:xfrm>
                <a:off x="8100" y="4623"/>
                <a:ext cx="540" cy="495"/>
              </a:xfrm>
              <a:custGeom>
                <a:avLst/>
                <a:gdLst>
                  <a:gd name="T0" fmla="*/ 0 w 2164"/>
                  <a:gd name="T1" fmla="*/ 0 h 1979"/>
                  <a:gd name="T2" fmla="*/ 0 w 2164"/>
                  <a:gd name="T3" fmla="*/ 0 h 1979"/>
                  <a:gd name="T4" fmla="*/ 0 w 2164"/>
                  <a:gd name="T5" fmla="*/ 0 h 1979"/>
                  <a:gd name="T6" fmla="*/ 0 w 2164"/>
                  <a:gd name="T7" fmla="*/ 0 h 1979"/>
                  <a:gd name="T8" fmla="*/ 0 w 2164"/>
                  <a:gd name="T9" fmla="*/ 0 h 1979"/>
                  <a:gd name="T10" fmla="*/ 0 w 2164"/>
                  <a:gd name="T11" fmla="*/ 0 h 1979"/>
                  <a:gd name="T12" fmla="*/ 0 w 2164"/>
                  <a:gd name="T13" fmla="*/ 0 h 1979"/>
                  <a:gd name="T14" fmla="*/ 0 w 2164"/>
                  <a:gd name="T15" fmla="*/ 0 h 1979"/>
                  <a:gd name="T16" fmla="*/ 0 w 2164"/>
                  <a:gd name="T17" fmla="*/ 0 h 1979"/>
                  <a:gd name="T18" fmla="*/ 0 w 2164"/>
                  <a:gd name="T19" fmla="*/ 0 h 1979"/>
                  <a:gd name="T20" fmla="*/ 0 w 2164"/>
                  <a:gd name="T21" fmla="*/ 0 h 1979"/>
                  <a:gd name="T22" fmla="*/ 0 w 2164"/>
                  <a:gd name="T23" fmla="*/ 0 h 1979"/>
                  <a:gd name="T24" fmla="*/ 0 w 2164"/>
                  <a:gd name="T25" fmla="*/ 0 h 1979"/>
                  <a:gd name="T26" fmla="*/ 0 w 2164"/>
                  <a:gd name="T27" fmla="*/ 0 h 1979"/>
                  <a:gd name="T28" fmla="*/ 0 w 2164"/>
                  <a:gd name="T29" fmla="*/ 0 h 1979"/>
                  <a:gd name="T30" fmla="*/ 0 w 2164"/>
                  <a:gd name="T31" fmla="*/ 0 h 1979"/>
                  <a:gd name="T32" fmla="*/ 0 w 2164"/>
                  <a:gd name="T33" fmla="*/ 0 h 1979"/>
                  <a:gd name="T34" fmla="*/ 0 w 2164"/>
                  <a:gd name="T35" fmla="*/ 0 h 1979"/>
                  <a:gd name="T36" fmla="*/ 0 w 2164"/>
                  <a:gd name="T37" fmla="*/ 0 h 1979"/>
                  <a:gd name="T38" fmla="*/ 0 w 2164"/>
                  <a:gd name="T39" fmla="*/ 0 h 1979"/>
                  <a:gd name="T40" fmla="*/ 0 w 2164"/>
                  <a:gd name="T41" fmla="*/ 0 h 1979"/>
                  <a:gd name="T42" fmla="*/ 0 w 2164"/>
                  <a:gd name="T43" fmla="*/ 0 h 1979"/>
                  <a:gd name="T44" fmla="*/ 0 w 2164"/>
                  <a:gd name="T45" fmla="*/ 0 h 1979"/>
                  <a:gd name="T46" fmla="*/ 0 w 2164"/>
                  <a:gd name="T47" fmla="*/ 0 h 1979"/>
                  <a:gd name="T48" fmla="*/ 0 w 2164"/>
                  <a:gd name="T49" fmla="*/ 0 h 1979"/>
                  <a:gd name="T50" fmla="*/ 0 w 2164"/>
                  <a:gd name="T51" fmla="*/ 0 h 1979"/>
                  <a:gd name="T52" fmla="*/ 0 w 2164"/>
                  <a:gd name="T53" fmla="*/ 0 h 1979"/>
                  <a:gd name="T54" fmla="*/ 0 w 2164"/>
                  <a:gd name="T55" fmla="*/ 0 h 1979"/>
                  <a:gd name="T56" fmla="*/ 0 w 2164"/>
                  <a:gd name="T57" fmla="*/ 0 h 1979"/>
                  <a:gd name="T58" fmla="*/ 0 w 2164"/>
                  <a:gd name="T59" fmla="*/ 0 h 1979"/>
                  <a:gd name="T60" fmla="*/ 0 w 2164"/>
                  <a:gd name="T61" fmla="*/ 0 h 1979"/>
                  <a:gd name="T62" fmla="*/ 0 w 2164"/>
                  <a:gd name="T63" fmla="*/ 0 h 1979"/>
                  <a:gd name="T64" fmla="*/ 0 w 2164"/>
                  <a:gd name="T65" fmla="*/ 0 h 1979"/>
                  <a:gd name="T66" fmla="*/ 0 w 2164"/>
                  <a:gd name="T67" fmla="*/ 0 h 1979"/>
                  <a:gd name="T68" fmla="*/ 0 w 2164"/>
                  <a:gd name="T69" fmla="*/ 0 h 1979"/>
                  <a:gd name="T70" fmla="*/ 0 w 2164"/>
                  <a:gd name="T71" fmla="*/ 0 h 1979"/>
                  <a:gd name="T72" fmla="*/ 0 w 2164"/>
                  <a:gd name="T73" fmla="*/ 0 h 1979"/>
                  <a:gd name="T74" fmla="*/ 0 w 2164"/>
                  <a:gd name="T75" fmla="*/ 0 h 1979"/>
                  <a:gd name="T76" fmla="*/ 0 w 2164"/>
                  <a:gd name="T77" fmla="*/ 0 h 1979"/>
                  <a:gd name="T78" fmla="*/ 0 w 2164"/>
                  <a:gd name="T79" fmla="*/ 0 h 1979"/>
                  <a:gd name="T80" fmla="*/ 0 w 2164"/>
                  <a:gd name="T81" fmla="*/ 0 h 1979"/>
                  <a:gd name="T82" fmla="*/ 0 w 2164"/>
                  <a:gd name="T83" fmla="*/ 0 h 1979"/>
                  <a:gd name="T84" fmla="*/ 0 w 2164"/>
                  <a:gd name="T85" fmla="*/ 0 h 1979"/>
                  <a:gd name="T86" fmla="*/ 0 w 2164"/>
                  <a:gd name="T87" fmla="*/ 0 h 1979"/>
                  <a:gd name="T88" fmla="*/ 0 w 2164"/>
                  <a:gd name="T89" fmla="*/ 0 h 1979"/>
                  <a:gd name="T90" fmla="*/ 0 w 2164"/>
                  <a:gd name="T91" fmla="*/ 0 h 1979"/>
                  <a:gd name="T92" fmla="*/ 0 w 2164"/>
                  <a:gd name="T93" fmla="*/ 0 h 197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164"/>
                  <a:gd name="T142" fmla="*/ 0 h 1979"/>
                  <a:gd name="T143" fmla="*/ 2164 w 2164"/>
                  <a:gd name="T144" fmla="*/ 1979 h 197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164" h="1979">
                    <a:moveTo>
                      <a:pt x="743" y="0"/>
                    </a:moveTo>
                    <a:lnTo>
                      <a:pt x="746" y="0"/>
                    </a:lnTo>
                    <a:lnTo>
                      <a:pt x="753" y="0"/>
                    </a:lnTo>
                    <a:lnTo>
                      <a:pt x="763" y="0"/>
                    </a:lnTo>
                    <a:lnTo>
                      <a:pt x="778" y="0"/>
                    </a:lnTo>
                    <a:lnTo>
                      <a:pt x="798" y="1"/>
                    </a:lnTo>
                    <a:lnTo>
                      <a:pt x="822" y="1"/>
                    </a:lnTo>
                    <a:lnTo>
                      <a:pt x="848" y="2"/>
                    </a:lnTo>
                    <a:lnTo>
                      <a:pt x="878" y="3"/>
                    </a:lnTo>
                    <a:lnTo>
                      <a:pt x="912" y="5"/>
                    </a:lnTo>
                    <a:lnTo>
                      <a:pt x="949" y="7"/>
                    </a:lnTo>
                    <a:lnTo>
                      <a:pt x="987" y="10"/>
                    </a:lnTo>
                    <a:lnTo>
                      <a:pt x="1030" y="13"/>
                    </a:lnTo>
                    <a:lnTo>
                      <a:pt x="1074" y="16"/>
                    </a:lnTo>
                    <a:lnTo>
                      <a:pt x="1121" y="21"/>
                    </a:lnTo>
                    <a:lnTo>
                      <a:pt x="1171" y="27"/>
                    </a:lnTo>
                    <a:lnTo>
                      <a:pt x="1222" y="32"/>
                    </a:lnTo>
                    <a:lnTo>
                      <a:pt x="1275" y="39"/>
                    </a:lnTo>
                    <a:lnTo>
                      <a:pt x="1329" y="47"/>
                    </a:lnTo>
                    <a:lnTo>
                      <a:pt x="1386" y="56"/>
                    </a:lnTo>
                    <a:lnTo>
                      <a:pt x="1443" y="65"/>
                    </a:lnTo>
                    <a:lnTo>
                      <a:pt x="1502" y="75"/>
                    </a:lnTo>
                    <a:lnTo>
                      <a:pt x="1560" y="87"/>
                    </a:lnTo>
                    <a:lnTo>
                      <a:pt x="1620" y="100"/>
                    </a:lnTo>
                    <a:lnTo>
                      <a:pt x="1681" y="115"/>
                    </a:lnTo>
                    <a:lnTo>
                      <a:pt x="1742" y="129"/>
                    </a:lnTo>
                    <a:lnTo>
                      <a:pt x="1804" y="146"/>
                    </a:lnTo>
                    <a:lnTo>
                      <a:pt x="1865" y="164"/>
                    </a:lnTo>
                    <a:lnTo>
                      <a:pt x="1926" y="183"/>
                    </a:lnTo>
                    <a:lnTo>
                      <a:pt x="1987" y="204"/>
                    </a:lnTo>
                    <a:lnTo>
                      <a:pt x="2047" y="226"/>
                    </a:lnTo>
                    <a:lnTo>
                      <a:pt x="2105" y="250"/>
                    </a:lnTo>
                    <a:lnTo>
                      <a:pt x="2164" y="276"/>
                    </a:lnTo>
                    <a:lnTo>
                      <a:pt x="1975" y="1184"/>
                    </a:lnTo>
                    <a:lnTo>
                      <a:pt x="1980" y="1185"/>
                    </a:lnTo>
                    <a:lnTo>
                      <a:pt x="1990" y="1191"/>
                    </a:lnTo>
                    <a:lnTo>
                      <a:pt x="2005" y="1201"/>
                    </a:lnTo>
                    <a:lnTo>
                      <a:pt x="2020" y="1219"/>
                    </a:lnTo>
                    <a:lnTo>
                      <a:pt x="2031" y="1246"/>
                    </a:lnTo>
                    <a:lnTo>
                      <a:pt x="2035" y="1282"/>
                    </a:lnTo>
                    <a:lnTo>
                      <a:pt x="2030" y="1332"/>
                    </a:lnTo>
                    <a:lnTo>
                      <a:pt x="2011" y="1394"/>
                    </a:lnTo>
                    <a:lnTo>
                      <a:pt x="1681" y="1835"/>
                    </a:lnTo>
                    <a:lnTo>
                      <a:pt x="1636" y="1835"/>
                    </a:lnTo>
                    <a:lnTo>
                      <a:pt x="1512" y="1979"/>
                    </a:lnTo>
                    <a:lnTo>
                      <a:pt x="1510" y="1979"/>
                    </a:lnTo>
                    <a:lnTo>
                      <a:pt x="1502" y="1978"/>
                    </a:lnTo>
                    <a:lnTo>
                      <a:pt x="1490" y="1977"/>
                    </a:lnTo>
                    <a:lnTo>
                      <a:pt x="1474" y="1974"/>
                    </a:lnTo>
                    <a:lnTo>
                      <a:pt x="1451" y="1972"/>
                    </a:lnTo>
                    <a:lnTo>
                      <a:pt x="1427" y="1969"/>
                    </a:lnTo>
                    <a:lnTo>
                      <a:pt x="1397" y="1965"/>
                    </a:lnTo>
                    <a:lnTo>
                      <a:pt x="1364" y="1961"/>
                    </a:lnTo>
                    <a:lnTo>
                      <a:pt x="1328" y="1955"/>
                    </a:lnTo>
                    <a:lnTo>
                      <a:pt x="1288" y="1950"/>
                    </a:lnTo>
                    <a:lnTo>
                      <a:pt x="1246" y="1943"/>
                    </a:lnTo>
                    <a:lnTo>
                      <a:pt x="1200" y="1935"/>
                    </a:lnTo>
                    <a:lnTo>
                      <a:pt x="1152" y="1927"/>
                    </a:lnTo>
                    <a:lnTo>
                      <a:pt x="1101" y="1918"/>
                    </a:lnTo>
                    <a:lnTo>
                      <a:pt x="1049" y="1907"/>
                    </a:lnTo>
                    <a:lnTo>
                      <a:pt x="993" y="1896"/>
                    </a:lnTo>
                    <a:lnTo>
                      <a:pt x="937" y="1884"/>
                    </a:lnTo>
                    <a:lnTo>
                      <a:pt x="878" y="1871"/>
                    </a:lnTo>
                    <a:lnTo>
                      <a:pt x="818" y="1856"/>
                    </a:lnTo>
                    <a:lnTo>
                      <a:pt x="758" y="1841"/>
                    </a:lnTo>
                    <a:lnTo>
                      <a:pt x="696" y="1824"/>
                    </a:lnTo>
                    <a:lnTo>
                      <a:pt x="634" y="1806"/>
                    </a:lnTo>
                    <a:lnTo>
                      <a:pt x="572" y="1787"/>
                    </a:lnTo>
                    <a:lnTo>
                      <a:pt x="508" y="1768"/>
                    </a:lnTo>
                    <a:lnTo>
                      <a:pt x="445" y="1747"/>
                    </a:lnTo>
                    <a:lnTo>
                      <a:pt x="382" y="1724"/>
                    </a:lnTo>
                    <a:lnTo>
                      <a:pt x="319" y="1700"/>
                    </a:lnTo>
                    <a:lnTo>
                      <a:pt x="257" y="1674"/>
                    </a:lnTo>
                    <a:lnTo>
                      <a:pt x="196" y="1647"/>
                    </a:lnTo>
                    <a:lnTo>
                      <a:pt x="135" y="1620"/>
                    </a:lnTo>
                    <a:lnTo>
                      <a:pt x="76" y="1590"/>
                    </a:lnTo>
                    <a:lnTo>
                      <a:pt x="19" y="1559"/>
                    </a:lnTo>
                    <a:lnTo>
                      <a:pt x="18" y="1554"/>
                    </a:lnTo>
                    <a:lnTo>
                      <a:pt x="13" y="1538"/>
                    </a:lnTo>
                    <a:lnTo>
                      <a:pt x="8" y="1514"/>
                    </a:lnTo>
                    <a:lnTo>
                      <a:pt x="3" y="1486"/>
                    </a:lnTo>
                    <a:lnTo>
                      <a:pt x="0" y="1456"/>
                    </a:lnTo>
                    <a:lnTo>
                      <a:pt x="0" y="1424"/>
                    </a:lnTo>
                    <a:lnTo>
                      <a:pt x="3" y="1396"/>
                    </a:lnTo>
                    <a:lnTo>
                      <a:pt x="13" y="1371"/>
                    </a:lnTo>
                    <a:lnTo>
                      <a:pt x="443" y="1002"/>
                    </a:lnTo>
                    <a:lnTo>
                      <a:pt x="441" y="999"/>
                    </a:lnTo>
                    <a:lnTo>
                      <a:pt x="440" y="989"/>
                    </a:lnTo>
                    <a:lnTo>
                      <a:pt x="440" y="973"/>
                    </a:lnTo>
                    <a:lnTo>
                      <a:pt x="445" y="953"/>
                    </a:lnTo>
                    <a:lnTo>
                      <a:pt x="453" y="928"/>
                    </a:lnTo>
                    <a:lnTo>
                      <a:pt x="471" y="902"/>
                    </a:lnTo>
                    <a:lnTo>
                      <a:pt x="497" y="874"/>
                    </a:lnTo>
                    <a:lnTo>
                      <a:pt x="534" y="845"/>
                    </a:lnTo>
                    <a:lnTo>
                      <a:pt x="743" y="0"/>
                    </a:lnTo>
                    <a:close/>
                  </a:path>
                </a:pathLst>
              </a:custGeom>
              <a:solidFill>
                <a:srgbClr val="808080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82" name="Freeform 81"/>
              <p:cNvSpPr/>
              <p:nvPr/>
            </p:nvSpPr>
            <p:spPr bwMode="auto">
              <a:xfrm>
                <a:off x="8278" y="4655"/>
                <a:ext cx="312" cy="233"/>
              </a:xfrm>
              <a:custGeom>
                <a:avLst/>
                <a:gdLst>
                  <a:gd name="T0" fmla="*/ 0 w 1244"/>
                  <a:gd name="T1" fmla="*/ 0 h 930"/>
                  <a:gd name="T2" fmla="*/ 0 w 1244"/>
                  <a:gd name="T3" fmla="*/ 0 h 930"/>
                  <a:gd name="T4" fmla="*/ 0 w 1244"/>
                  <a:gd name="T5" fmla="*/ 0 h 930"/>
                  <a:gd name="T6" fmla="*/ 0 w 1244"/>
                  <a:gd name="T7" fmla="*/ 0 h 930"/>
                  <a:gd name="T8" fmla="*/ 0 w 1244"/>
                  <a:gd name="T9" fmla="*/ 0 h 9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44"/>
                  <a:gd name="T16" fmla="*/ 0 h 930"/>
                  <a:gd name="T17" fmla="*/ 1244 w 1244"/>
                  <a:gd name="T18" fmla="*/ 930 h 9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44" h="930">
                    <a:moveTo>
                      <a:pt x="164" y="0"/>
                    </a:moveTo>
                    <a:lnTo>
                      <a:pt x="1244" y="214"/>
                    </a:lnTo>
                    <a:lnTo>
                      <a:pt x="1067" y="930"/>
                    </a:lnTo>
                    <a:lnTo>
                      <a:pt x="0" y="688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0C0C0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83" name="Freeform 82"/>
              <p:cNvSpPr/>
              <p:nvPr/>
            </p:nvSpPr>
            <p:spPr bwMode="auto">
              <a:xfrm>
                <a:off x="8300" y="4670"/>
                <a:ext cx="235" cy="93"/>
              </a:xfrm>
              <a:custGeom>
                <a:avLst/>
                <a:gdLst>
                  <a:gd name="T0" fmla="*/ 0 w 952"/>
                  <a:gd name="T1" fmla="*/ 0 h 366"/>
                  <a:gd name="T2" fmla="*/ 0 w 952"/>
                  <a:gd name="T3" fmla="*/ 0 h 366"/>
                  <a:gd name="T4" fmla="*/ 0 w 952"/>
                  <a:gd name="T5" fmla="*/ 0 h 366"/>
                  <a:gd name="T6" fmla="*/ 0 w 952"/>
                  <a:gd name="T7" fmla="*/ 0 h 366"/>
                  <a:gd name="T8" fmla="*/ 0 w 952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2"/>
                  <a:gd name="T16" fmla="*/ 0 h 366"/>
                  <a:gd name="T17" fmla="*/ 952 w 952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2" h="366">
                    <a:moveTo>
                      <a:pt x="112" y="0"/>
                    </a:moveTo>
                    <a:lnTo>
                      <a:pt x="952" y="153"/>
                    </a:lnTo>
                    <a:lnTo>
                      <a:pt x="200" y="108"/>
                    </a:lnTo>
                    <a:lnTo>
                      <a:pt x="0" y="36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84" name="Freeform 83"/>
              <p:cNvSpPr/>
              <p:nvPr/>
            </p:nvSpPr>
            <p:spPr bwMode="auto">
              <a:xfrm>
                <a:off x="8223" y="4885"/>
                <a:ext cx="312" cy="83"/>
              </a:xfrm>
              <a:custGeom>
                <a:avLst/>
                <a:gdLst>
                  <a:gd name="T0" fmla="*/ 0 w 1259"/>
                  <a:gd name="T1" fmla="*/ 0 h 337"/>
                  <a:gd name="T2" fmla="*/ 0 w 1259"/>
                  <a:gd name="T3" fmla="*/ 0 h 337"/>
                  <a:gd name="T4" fmla="*/ 0 w 1259"/>
                  <a:gd name="T5" fmla="*/ 0 h 337"/>
                  <a:gd name="T6" fmla="*/ 0 w 1259"/>
                  <a:gd name="T7" fmla="*/ 0 h 337"/>
                  <a:gd name="T8" fmla="*/ 0 w 1259"/>
                  <a:gd name="T9" fmla="*/ 0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9"/>
                  <a:gd name="T16" fmla="*/ 0 h 337"/>
                  <a:gd name="T17" fmla="*/ 1259 w 1259"/>
                  <a:gd name="T18" fmla="*/ 337 h 3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9" h="337">
                    <a:moveTo>
                      <a:pt x="40" y="0"/>
                    </a:moveTo>
                    <a:lnTo>
                      <a:pt x="1259" y="288"/>
                    </a:lnTo>
                    <a:lnTo>
                      <a:pt x="1226" y="337"/>
                    </a:lnTo>
                    <a:lnTo>
                      <a:pt x="0" y="3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85" name="Freeform 84"/>
              <p:cNvSpPr/>
              <p:nvPr/>
            </p:nvSpPr>
            <p:spPr bwMode="auto">
              <a:xfrm>
                <a:off x="8193" y="4910"/>
                <a:ext cx="315" cy="85"/>
              </a:xfrm>
              <a:custGeom>
                <a:avLst/>
                <a:gdLst>
                  <a:gd name="T0" fmla="*/ 0 w 1265"/>
                  <a:gd name="T1" fmla="*/ 0 h 342"/>
                  <a:gd name="T2" fmla="*/ 0 w 1265"/>
                  <a:gd name="T3" fmla="*/ 0 h 342"/>
                  <a:gd name="T4" fmla="*/ 0 w 1265"/>
                  <a:gd name="T5" fmla="*/ 0 h 342"/>
                  <a:gd name="T6" fmla="*/ 0 w 1265"/>
                  <a:gd name="T7" fmla="*/ 0 h 342"/>
                  <a:gd name="T8" fmla="*/ 0 w 1265"/>
                  <a:gd name="T9" fmla="*/ 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342"/>
                  <a:gd name="T17" fmla="*/ 1265 w 1265"/>
                  <a:gd name="T18" fmla="*/ 342 h 3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342">
                    <a:moveTo>
                      <a:pt x="46" y="0"/>
                    </a:moveTo>
                    <a:lnTo>
                      <a:pt x="1265" y="286"/>
                    </a:lnTo>
                    <a:lnTo>
                      <a:pt x="1226" y="342"/>
                    </a:lnTo>
                    <a:lnTo>
                      <a:pt x="0" y="3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86" name="Freeform 85"/>
              <p:cNvSpPr/>
              <p:nvPr/>
            </p:nvSpPr>
            <p:spPr bwMode="auto">
              <a:xfrm>
                <a:off x="8165" y="4935"/>
                <a:ext cx="315" cy="88"/>
              </a:xfrm>
              <a:custGeom>
                <a:avLst/>
                <a:gdLst>
                  <a:gd name="T0" fmla="*/ 0 w 1264"/>
                  <a:gd name="T1" fmla="*/ 0 h 344"/>
                  <a:gd name="T2" fmla="*/ 0 w 1264"/>
                  <a:gd name="T3" fmla="*/ 0 h 344"/>
                  <a:gd name="T4" fmla="*/ 0 w 1264"/>
                  <a:gd name="T5" fmla="*/ 0 h 344"/>
                  <a:gd name="T6" fmla="*/ 0 w 1264"/>
                  <a:gd name="T7" fmla="*/ 0 h 344"/>
                  <a:gd name="T8" fmla="*/ 0 w 126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4"/>
                  <a:gd name="T16" fmla="*/ 0 h 344"/>
                  <a:gd name="T17" fmla="*/ 1264 w 1264"/>
                  <a:gd name="T18" fmla="*/ 344 h 3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4" h="344">
                    <a:moveTo>
                      <a:pt x="45" y="0"/>
                    </a:moveTo>
                    <a:lnTo>
                      <a:pt x="1264" y="287"/>
                    </a:lnTo>
                    <a:lnTo>
                      <a:pt x="1224" y="344"/>
                    </a:lnTo>
                    <a:lnTo>
                      <a:pt x="0" y="37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87" name="Freeform 86"/>
              <p:cNvSpPr/>
              <p:nvPr/>
            </p:nvSpPr>
            <p:spPr bwMode="auto">
              <a:xfrm>
                <a:off x="8243" y="4988"/>
                <a:ext cx="47" cy="20"/>
              </a:xfrm>
              <a:custGeom>
                <a:avLst/>
                <a:gdLst>
                  <a:gd name="T0" fmla="*/ 0 w 190"/>
                  <a:gd name="T1" fmla="*/ 0 h 79"/>
                  <a:gd name="T2" fmla="*/ 0 w 190"/>
                  <a:gd name="T3" fmla="*/ 0 h 79"/>
                  <a:gd name="T4" fmla="*/ 0 w 190"/>
                  <a:gd name="T5" fmla="*/ 0 h 79"/>
                  <a:gd name="T6" fmla="*/ 0 w 190"/>
                  <a:gd name="T7" fmla="*/ 0 h 79"/>
                  <a:gd name="T8" fmla="*/ 0 w 190"/>
                  <a:gd name="T9" fmla="*/ 0 h 79"/>
                  <a:gd name="T10" fmla="*/ 0 w 190"/>
                  <a:gd name="T11" fmla="*/ 0 h 79"/>
                  <a:gd name="T12" fmla="*/ 0 w 190"/>
                  <a:gd name="T13" fmla="*/ 0 h 79"/>
                  <a:gd name="T14" fmla="*/ 0 w 190"/>
                  <a:gd name="T15" fmla="*/ 0 h 79"/>
                  <a:gd name="T16" fmla="*/ 0 w 190"/>
                  <a:gd name="T17" fmla="*/ 0 h 79"/>
                  <a:gd name="T18" fmla="*/ 0 w 190"/>
                  <a:gd name="T19" fmla="*/ 0 h 79"/>
                  <a:gd name="T20" fmla="*/ 0 w 190"/>
                  <a:gd name="T21" fmla="*/ 0 h 79"/>
                  <a:gd name="T22" fmla="*/ 0 w 190"/>
                  <a:gd name="T23" fmla="*/ 0 h 79"/>
                  <a:gd name="T24" fmla="*/ 0 w 190"/>
                  <a:gd name="T25" fmla="*/ 0 h 79"/>
                  <a:gd name="T26" fmla="*/ 0 w 190"/>
                  <a:gd name="T27" fmla="*/ 0 h 79"/>
                  <a:gd name="T28" fmla="*/ 0 w 190"/>
                  <a:gd name="T29" fmla="*/ 0 h 79"/>
                  <a:gd name="T30" fmla="*/ 0 w 190"/>
                  <a:gd name="T31" fmla="*/ 0 h 79"/>
                  <a:gd name="T32" fmla="*/ 0 w 190"/>
                  <a:gd name="T33" fmla="*/ 0 h 79"/>
                  <a:gd name="T34" fmla="*/ 0 w 190"/>
                  <a:gd name="T35" fmla="*/ 0 h 79"/>
                  <a:gd name="T36" fmla="*/ 0 w 190"/>
                  <a:gd name="T37" fmla="*/ 0 h 79"/>
                  <a:gd name="T38" fmla="*/ 0 w 190"/>
                  <a:gd name="T39" fmla="*/ 0 h 79"/>
                  <a:gd name="T40" fmla="*/ 0 w 190"/>
                  <a:gd name="T41" fmla="*/ 0 h 79"/>
                  <a:gd name="T42" fmla="*/ 0 w 190"/>
                  <a:gd name="T43" fmla="*/ 0 h 79"/>
                  <a:gd name="T44" fmla="*/ 0 w 190"/>
                  <a:gd name="T45" fmla="*/ 0 h 79"/>
                  <a:gd name="T46" fmla="*/ 0 w 190"/>
                  <a:gd name="T47" fmla="*/ 0 h 79"/>
                  <a:gd name="T48" fmla="*/ 0 w 190"/>
                  <a:gd name="T49" fmla="*/ 0 h 79"/>
                  <a:gd name="T50" fmla="*/ 0 w 190"/>
                  <a:gd name="T51" fmla="*/ 0 h 79"/>
                  <a:gd name="T52" fmla="*/ 0 w 190"/>
                  <a:gd name="T53" fmla="*/ 0 h 79"/>
                  <a:gd name="T54" fmla="*/ 0 w 190"/>
                  <a:gd name="T55" fmla="*/ 0 h 79"/>
                  <a:gd name="T56" fmla="*/ 0 w 190"/>
                  <a:gd name="T57" fmla="*/ 0 h 79"/>
                  <a:gd name="T58" fmla="*/ 0 w 190"/>
                  <a:gd name="T59" fmla="*/ 0 h 79"/>
                  <a:gd name="T60" fmla="*/ 0 w 190"/>
                  <a:gd name="T61" fmla="*/ 0 h 79"/>
                  <a:gd name="T62" fmla="*/ 0 w 190"/>
                  <a:gd name="T63" fmla="*/ 0 h 79"/>
                  <a:gd name="T64" fmla="*/ 0 w 190"/>
                  <a:gd name="T65" fmla="*/ 0 h 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0"/>
                  <a:gd name="T100" fmla="*/ 0 h 79"/>
                  <a:gd name="T101" fmla="*/ 190 w 190"/>
                  <a:gd name="T102" fmla="*/ 79 h 7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0" h="79">
                    <a:moveTo>
                      <a:pt x="18" y="1"/>
                    </a:moveTo>
                    <a:lnTo>
                      <a:pt x="23" y="1"/>
                    </a:lnTo>
                    <a:lnTo>
                      <a:pt x="40" y="0"/>
                    </a:lnTo>
                    <a:lnTo>
                      <a:pt x="62" y="0"/>
                    </a:lnTo>
                    <a:lnTo>
                      <a:pt x="90" y="3"/>
                    </a:lnTo>
                    <a:lnTo>
                      <a:pt x="120" y="8"/>
                    </a:lnTo>
                    <a:lnTo>
                      <a:pt x="148" y="18"/>
                    </a:lnTo>
                    <a:lnTo>
                      <a:pt x="173" y="34"/>
                    </a:lnTo>
                    <a:lnTo>
                      <a:pt x="190" y="57"/>
                    </a:lnTo>
                    <a:lnTo>
                      <a:pt x="190" y="58"/>
                    </a:lnTo>
                    <a:lnTo>
                      <a:pt x="190" y="62"/>
                    </a:lnTo>
                    <a:lnTo>
                      <a:pt x="189" y="68"/>
                    </a:lnTo>
                    <a:lnTo>
                      <a:pt x="187" y="74"/>
                    </a:lnTo>
                    <a:lnTo>
                      <a:pt x="181" y="78"/>
                    </a:lnTo>
                    <a:lnTo>
                      <a:pt x="173" y="79"/>
                    </a:lnTo>
                    <a:lnTo>
                      <a:pt x="160" y="78"/>
                    </a:lnTo>
                    <a:lnTo>
                      <a:pt x="143" y="71"/>
                    </a:lnTo>
                    <a:lnTo>
                      <a:pt x="143" y="69"/>
                    </a:lnTo>
                    <a:lnTo>
                      <a:pt x="142" y="65"/>
                    </a:lnTo>
                    <a:lnTo>
                      <a:pt x="139" y="58"/>
                    </a:lnTo>
                    <a:lnTo>
                      <a:pt x="130" y="50"/>
                    </a:lnTo>
                    <a:lnTo>
                      <a:pt x="116" y="42"/>
                    </a:lnTo>
                    <a:lnTo>
                      <a:pt x="94" y="35"/>
                    </a:lnTo>
                    <a:lnTo>
                      <a:pt x="63" y="32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5" y="30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6" y="8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88" name="Freeform 87"/>
              <p:cNvSpPr/>
              <p:nvPr/>
            </p:nvSpPr>
            <p:spPr bwMode="auto">
              <a:xfrm>
                <a:off x="8245" y="5003"/>
                <a:ext cx="28" cy="15"/>
              </a:xfrm>
              <a:custGeom>
                <a:avLst/>
                <a:gdLst>
                  <a:gd name="T0" fmla="*/ 0 w 107"/>
                  <a:gd name="T1" fmla="*/ 0 h 63"/>
                  <a:gd name="T2" fmla="*/ 0 w 107"/>
                  <a:gd name="T3" fmla="*/ 0 h 63"/>
                  <a:gd name="T4" fmla="*/ 0 w 107"/>
                  <a:gd name="T5" fmla="*/ 0 h 63"/>
                  <a:gd name="T6" fmla="*/ 0 w 107"/>
                  <a:gd name="T7" fmla="*/ 0 h 63"/>
                  <a:gd name="T8" fmla="*/ 0 w 107"/>
                  <a:gd name="T9" fmla="*/ 0 h 63"/>
                  <a:gd name="T10" fmla="*/ 0 w 107"/>
                  <a:gd name="T11" fmla="*/ 0 h 63"/>
                  <a:gd name="T12" fmla="*/ 0 w 107"/>
                  <a:gd name="T13" fmla="*/ 0 h 63"/>
                  <a:gd name="T14" fmla="*/ 0 w 107"/>
                  <a:gd name="T15" fmla="*/ 0 h 63"/>
                  <a:gd name="T16" fmla="*/ 0 w 107"/>
                  <a:gd name="T17" fmla="*/ 0 h 63"/>
                  <a:gd name="T18" fmla="*/ 0 w 107"/>
                  <a:gd name="T19" fmla="*/ 0 h 63"/>
                  <a:gd name="T20" fmla="*/ 0 w 107"/>
                  <a:gd name="T21" fmla="*/ 0 h 63"/>
                  <a:gd name="T22" fmla="*/ 0 w 107"/>
                  <a:gd name="T23" fmla="*/ 0 h 63"/>
                  <a:gd name="T24" fmla="*/ 0 w 107"/>
                  <a:gd name="T25" fmla="*/ 0 h 63"/>
                  <a:gd name="T26" fmla="*/ 0 w 107"/>
                  <a:gd name="T27" fmla="*/ 0 h 63"/>
                  <a:gd name="T28" fmla="*/ 0 w 107"/>
                  <a:gd name="T29" fmla="*/ 0 h 63"/>
                  <a:gd name="T30" fmla="*/ 0 w 107"/>
                  <a:gd name="T31" fmla="*/ 0 h 63"/>
                  <a:gd name="T32" fmla="*/ 0 w 107"/>
                  <a:gd name="T33" fmla="*/ 0 h 63"/>
                  <a:gd name="T34" fmla="*/ 0 w 107"/>
                  <a:gd name="T35" fmla="*/ 0 h 63"/>
                  <a:gd name="T36" fmla="*/ 0 w 107"/>
                  <a:gd name="T37" fmla="*/ 0 h 63"/>
                  <a:gd name="T38" fmla="*/ 0 w 107"/>
                  <a:gd name="T39" fmla="*/ 0 h 63"/>
                  <a:gd name="T40" fmla="*/ 0 w 107"/>
                  <a:gd name="T41" fmla="*/ 0 h 63"/>
                  <a:gd name="T42" fmla="*/ 0 w 107"/>
                  <a:gd name="T43" fmla="*/ 0 h 63"/>
                  <a:gd name="T44" fmla="*/ 0 w 107"/>
                  <a:gd name="T45" fmla="*/ 0 h 63"/>
                  <a:gd name="T46" fmla="*/ 0 w 107"/>
                  <a:gd name="T47" fmla="*/ 0 h 63"/>
                  <a:gd name="T48" fmla="*/ 0 w 107"/>
                  <a:gd name="T49" fmla="*/ 0 h 63"/>
                  <a:gd name="T50" fmla="*/ 0 w 107"/>
                  <a:gd name="T51" fmla="*/ 0 h 63"/>
                  <a:gd name="T52" fmla="*/ 0 w 107"/>
                  <a:gd name="T53" fmla="*/ 0 h 63"/>
                  <a:gd name="T54" fmla="*/ 0 w 107"/>
                  <a:gd name="T55" fmla="*/ 0 h 63"/>
                  <a:gd name="T56" fmla="*/ 0 w 107"/>
                  <a:gd name="T57" fmla="*/ 0 h 63"/>
                  <a:gd name="T58" fmla="*/ 0 w 107"/>
                  <a:gd name="T59" fmla="*/ 0 h 63"/>
                  <a:gd name="T60" fmla="*/ 0 w 107"/>
                  <a:gd name="T61" fmla="*/ 0 h 63"/>
                  <a:gd name="T62" fmla="*/ 0 w 107"/>
                  <a:gd name="T63" fmla="*/ 0 h 63"/>
                  <a:gd name="T64" fmla="*/ 0 w 107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63"/>
                  <a:gd name="T101" fmla="*/ 107 w 107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63">
                    <a:moveTo>
                      <a:pt x="43" y="58"/>
                    </a:moveTo>
                    <a:lnTo>
                      <a:pt x="54" y="61"/>
                    </a:lnTo>
                    <a:lnTo>
                      <a:pt x="64" y="63"/>
                    </a:lnTo>
                    <a:lnTo>
                      <a:pt x="74" y="63"/>
                    </a:lnTo>
                    <a:lnTo>
                      <a:pt x="83" y="63"/>
                    </a:lnTo>
                    <a:lnTo>
                      <a:pt x="91" y="61"/>
                    </a:lnTo>
                    <a:lnTo>
                      <a:pt x="97" y="57"/>
                    </a:lnTo>
                    <a:lnTo>
                      <a:pt x="102" y="54"/>
                    </a:lnTo>
                    <a:lnTo>
                      <a:pt x="106" y="48"/>
                    </a:lnTo>
                    <a:lnTo>
                      <a:pt x="107" y="43"/>
                    </a:lnTo>
                    <a:lnTo>
                      <a:pt x="106" y="37"/>
                    </a:lnTo>
                    <a:lnTo>
                      <a:pt x="102" y="30"/>
                    </a:lnTo>
                    <a:lnTo>
                      <a:pt x="97" y="24"/>
                    </a:lnTo>
                    <a:lnTo>
                      <a:pt x="90" y="19"/>
                    </a:lnTo>
                    <a:lnTo>
                      <a:pt x="82" y="13"/>
                    </a:lnTo>
                    <a:lnTo>
                      <a:pt x="74" y="9"/>
                    </a:lnTo>
                    <a:lnTo>
                      <a:pt x="63" y="4"/>
                    </a:lnTo>
                    <a:lnTo>
                      <a:pt x="53" y="2"/>
                    </a:lnTo>
                    <a:lnTo>
                      <a:pt x="42" y="0"/>
                    </a:lnTo>
                    <a:lnTo>
                      <a:pt x="32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3" y="10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5" y="32"/>
                    </a:lnTo>
                    <a:lnTo>
                      <a:pt x="9" y="38"/>
                    </a:lnTo>
                    <a:lnTo>
                      <a:pt x="16" y="44"/>
                    </a:lnTo>
                    <a:lnTo>
                      <a:pt x="25" y="49"/>
                    </a:lnTo>
                    <a:lnTo>
                      <a:pt x="33" y="54"/>
                    </a:lnTo>
                    <a:lnTo>
                      <a:pt x="43" y="58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89" name="Freeform 88"/>
              <p:cNvSpPr/>
              <p:nvPr/>
            </p:nvSpPr>
            <p:spPr bwMode="auto">
              <a:xfrm>
                <a:off x="8113" y="4973"/>
                <a:ext cx="367" cy="132"/>
              </a:xfrm>
              <a:custGeom>
                <a:avLst/>
                <a:gdLst>
                  <a:gd name="T0" fmla="*/ 0 w 1469"/>
                  <a:gd name="T1" fmla="*/ 0 h 525"/>
                  <a:gd name="T2" fmla="*/ 0 w 1469"/>
                  <a:gd name="T3" fmla="*/ 0 h 525"/>
                  <a:gd name="T4" fmla="*/ 0 w 1469"/>
                  <a:gd name="T5" fmla="*/ 0 h 525"/>
                  <a:gd name="T6" fmla="*/ 0 w 1469"/>
                  <a:gd name="T7" fmla="*/ 0 h 525"/>
                  <a:gd name="T8" fmla="*/ 0 w 1469"/>
                  <a:gd name="T9" fmla="*/ 0 h 525"/>
                  <a:gd name="T10" fmla="*/ 0 w 1469"/>
                  <a:gd name="T11" fmla="*/ 0 h 525"/>
                  <a:gd name="T12" fmla="*/ 0 w 1469"/>
                  <a:gd name="T13" fmla="*/ 0 h 525"/>
                  <a:gd name="T14" fmla="*/ 0 w 1469"/>
                  <a:gd name="T15" fmla="*/ 0 h 525"/>
                  <a:gd name="T16" fmla="*/ 0 w 1469"/>
                  <a:gd name="T17" fmla="*/ 0 h 525"/>
                  <a:gd name="T18" fmla="*/ 0 w 1469"/>
                  <a:gd name="T19" fmla="*/ 0 h 525"/>
                  <a:gd name="T20" fmla="*/ 0 w 1469"/>
                  <a:gd name="T21" fmla="*/ 0 h 525"/>
                  <a:gd name="T22" fmla="*/ 0 w 1469"/>
                  <a:gd name="T23" fmla="*/ 0 h 525"/>
                  <a:gd name="T24" fmla="*/ 0 w 1469"/>
                  <a:gd name="T25" fmla="*/ 0 h 525"/>
                  <a:gd name="T26" fmla="*/ 0 w 1469"/>
                  <a:gd name="T27" fmla="*/ 0 h 525"/>
                  <a:gd name="T28" fmla="*/ 0 w 1469"/>
                  <a:gd name="T29" fmla="*/ 0 h 525"/>
                  <a:gd name="T30" fmla="*/ 0 w 1469"/>
                  <a:gd name="T31" fmla="*/ 0 h 525"/>
                  <a:gd name="T32" fmla="*/ 0 w 1469"/>
                  <a:gd name="T33" fmla="*/ 0 h 525"/>
                  <a:gd name="T34" fmla="*/ 0 w 1469"/>
                  <a:gd name="T35" fmla="*/ 0 h 525"/>
                  <a:gd name="T36" fmla="*/ 0 w 1469"/>
                  <a:gd name="T37" fmla="*/ 0 h 525"/>
                  <a:gd name="T38" fmla="*/ 0 w 1469"/>
                  <a:gd name="T39" fmla="*/ 0 h 525"/>
                  <a:gd name="T40" fmla="*/ 0 w 1469"/>
                  <a:gd name="T41" fmla="*/ 0 h 525"/>
                  <a:gd name="T42" fmla="*/ 0 w 1469"/>
                  <a:gd name="T43" fmla="*/ 0 h 525"/>
                  <a:gd name="T44" fmla="*/ 0 w 1469"/>
                  <a:gd name="T45" fmla="*/ 0 h 525"/>
                  <a:gd name="T46" fmla="*/ 0 w 1469"/>
                  <a:gd name="T47" fmla="*/ 0 h 525"/>
                  <a:gd name="T48" fmla="*/ 0 w 1469"/>
                  <a:gd name="T49" fmla="*/ 0 h 525"/>
                  <a:gd name="T50" fmla="*/ 0 w 1469"/>
                  <a:gd name="T51" fmla="*/ 0 h 525"/>
                  <a:gd name="T52" fmla="*/ 0 w 1469"/>
                  <a:gd name="T53" fmla="*/ 0 h 525"/>
                  <a:gd name="T54" fmla="*/ 0 w 1469"/>
                  <a:gd name="T55" fmla="*/ 0 h 525"/>
                  <a:gd name="T56" fmla="*/ 0 w 1469"/>
                  <a:gd name="T57" fmla="*/ 0 h 525"/>
                  <a:gd name="T58" fmla="*/ 0 w 1469"/>
                  <a:gd name="T59" fmla="*/ 0 h 525"/>
                  <a:gd name="T60" fmla="*/ 0 w 1469"/>
                  <a:gd name="T61" fmla="*/ 0 h 525"/>
                  <a:gd name="T62" fmla="*/ 0 w 1469"/>
                  <a:gd name="T63" fmla="*/ 0 h 525"/>
                  <a:gd name="T64" fmla="*/ 0 w 1469"/>
                  <a:gd name="T65" fmla="*/ 0 h 525"/>
                  <a:gd name="T66" fmla="*/ 0 w 1469"/>
                  <a:gd name="T67" fmla="*/ 0 h 525"/>
                  <a:gd name="T68" fmla="*/ 0 w 1469"/>
                  <a:gd name="T69" fmla="*/ 0 h 525"/>
                  <a:gd name="T70" fmla="*/ 0 w 1469"/>
                  <a:gd name="T71" fmla="*/ 0 h 525"/>
                  <a:gd name="T72" fmla="*/ 0 w 1469"/>
                  <a:gd name="T73" fmla="*/ 0 h 525"/>
                  <a:gd name="T74" fmla="*/ 0 w 1469"/>
                  <a:gd name="T75" fmla="*/ 0 h 525"/>
                  <a:gd name="T76" fmla="*/ 0 w 1469"/>
                  <a:gd name="T77" fmla="*/ 0 h 525"/>
                  <a:gd name="T78" fmla="*/ 0 w 1469"/>
                  <a:gd name="T79" fmla="*/ 0 h 5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469"/>
                  <a:gd name="T121" fmla="*/ 0 h 525"/>
                  <a:gd name="T122" fmla="*/ 1469 w 1469"/>
                  <a:gd name="T123" fmla="*/ 525 h 5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469" h="525">
                    <a:moveTo>
                      <a:pt x="1468" y="407"/>
                    </a:moveTo>
                    <a:lnTo>
                      <a:pt x="1466" y="407"/>
                    </a:lnTo>
                    <a:lnTo>
                      <a:pt x="1458" y="406"/>
                    </a:lnTo>
                    <a:lnTo>
                      <a:pt x="1446" y="405"/>
                    </a:lnTo>
                    <a:lnTo>
                      <a:pt x="1429" y="402"/>
                    </a:lnTo>
                    <a:lnTo>
                      <a:pt x="1408" y="400"/>
                    </a:lnTo>
                    <a:lnTo>
                      <a:pt x="1382" y="397"/>
                    </a:lnTo>
                    <a:lnTo>
                      <a:pt x="1353" y="393"/>
                    </a:lnTo>
                    <a:lnTo>
                      <a:pt x="1321" y="389"/>
                    </a:lnTo>
                    <a:lnTo>
                      <a:pt x="1285" y="383"/>
                    </a:lnTo>
                    <a:lnTo>
                      <a:pt x="1245" y="376"/>
                    </a:lnTo>
                    <a:lnTo>
                      <a:pt x="1203" y="370"/>
                    </a:lnTo>
                    <a:lnTo>
                      <a:pt x="1158" y="363"/>
                    </a:lnTo>
                    <a:lnTo>
                      <a:pt x="1110" y="354"/>
                    </a:lnTo>
                    <a:lnTo>
                      <a:pt x="1060" y="345"/>
                    </a:lnTo>
                    <a:lnTo>
                      <a:pt x="1008" y="335"/>
                    </a:lnTo>
                    <a:lnTo>
                      <a:pt x="954" y="323"/>
                    </a:lnTo>
                    <a:lnTo>
                      <a:pt x="898" y="311"/>
                    </a:lnTo>
                    <a:lnTo>
                      <a:pt x="841" y="299"/>
                    </a:lnTo>
                    <a:lnTo>
                      <a:pt x="782" y="284"/>
                    </a:lnTo>
                    <a:lnTo>
                      <a:pt x="723" y="269"/>
                    </a:lnTo>
                    <a:lnTo>
                      <a:pt x="663" y="253"/>
                    </a:lnTo>
                    <a:lnTo>
                      <a:pt x="602" y="236"/>
                    </a:lnTo>
                    <a:lnTo>
                      <a:pt x="541" y="217"/>
                    </a:lnTo>
                    <a:lnTo>
                      <a:pt x="480" y="198"/>
                    </a:lnTo>
                    <a:lnTo>
                      <a:pt x="417" y="178"/>
                    </a:lnTo>
                    <a:lnTo>
                      <a:pt x="356" y="156"/>
                    </a:lnTo>
                    <a:lnTo>
                      <a:pt x="296" y="133"/>
                    </a:lnTo>
                    <a:lnTo>
                      <a:pt x="236" y="109"/>
                    </a:lnTo>
                    <a:lnTo>
                      <a:pt x="178" y="84"/>
                    </a:lnTo>
                    <a:lnTo>
                      <a:pt x="120" y="57"/>
                    </a:lnTo>
                    <a:lnTo>
                      <a:pt x="64" y="29"/>
                    </a:lnTo>
                    <a:lnTo>
                      <a:pt x="9" y="0"/>
                    </a:lnTo>
                    <a:lnTo>
                      <a:pt x="7" y="4"/>
                    </a:lnTo>
                    <a:lnTo>
                      <a:pt x="5" y="15"/>
                    </a:lnTo>
                    <a:lnTo>
                      <a:pt x="3" y="33"/>
                    </a:lnTo>
                    <a:lnTo>
                      <a:pt x="0" y="55"/>
                    </a:lnTo>
                    <a:lnTo>
                      <a:pt x="0" y="79"/>
                    </a:lnTo>
                    <a:lnTo>
                      <a:pt x="3" y="102"/>
                    </a:lnTo>
                    <a:lnTo>
                      <a:pt x="10" y="125"/>
                    </a:lnTo>
                    <a:lnTo>
                      <a:pt x="22" y="143"/>
                    </a:lnTo>
                    <a:lnTo>
                      <a:pt x="23" y="144"/>
                    </a:lnTo>
                    <a:lnTo>
                      <a:pt x="26" y="146"/>
                    </a:lnTo>
                    <a:lnTo>
                      <a:pt x="33" y="150"/>
                    </a:lnTo>
                    <a:lnTo>
                      <a:pt x="43" y="154"/>
                    </a:lnTo>
                    <a:lnTo>
                      <a:pt x="54" y="161"/>
                    </a:lnTo>
                    <a:lnTo>
                      <a:pt x="69" y="169"/>
                    </a:lnTo>
                    <a:lnTo>
                      <a:pt x="86" y="177"/>
                    </a:lnTo>
                    <a:lnTo>
                      <a:pt x="106" y="187"/>
                    </a:lnTo>
                    <a:lnTo>
                      <a:pt x="128" y="197"/>
                    </a:lnTo>
                    <a:lnTo>
                      <a:pt x="154" y="208"/>
                    </a:lnTo>
                    <a:lnTo>
                      <a:pt x="182" y="221"/>
                    </a:lnTo>
                    <a:lnTo>
                      <a:pt x="213" y="234"/>
                    </a:lnTo>
                    <a:lnTo>
                      <a:pt x="247" y="248"/>
                    </a:lnTo>
                    <a:lnTo>
                      <a:pt x="283" y="262"/>
                    </a:lnTo>
                    <a:lnTo>
                      <a:pt x="322" y="277"/>
                    </a:lnTo>
                    <a:lnTo>
                      <a:pt x="364" y="292"/>
                    </a:lnTo>
                    <a:lnTo>
                      <a:pt x="410" y="308"/>
                    </a:lnTo>
                    <a:lnTo>
                      <a:pt x="457" y="323"/>
                    </a:lnTo>
                    <a:lnTo>
                      <a:pt x="508" y="339"/>
                    </a:lnTo>
                    <a:lnTo>
                      <a:pt x="562" y="355"/>
                    </a:lnTo>
                    <a:lnTo>
                      <a:pt x="618" y="371"/>
                    </a:lnTo>
                    <a:lnTo>
                      <a:pt x="678" y="387"/>
                    </a:lnTo>
                    <a:lnTo>
                      <a:pt x="740" y="402"/>
                    </a:lnTo>
                    <a:lnTo>
                      <a:pt x="805" y="418"/>
                    </a:lnTo>
                    <a:lnTo>
                      <a:pt x="874" y="433"/>
                    </a:lnTo>
                    <a:lnTo>
                      <a:pt x="945" y="449"/>
                    </a:lnTo>
                    <a:lnTo>
                      <a:pt x="1018" y="462"/>
                    </a:lnTo>
                    <a:lnTo>
                      <a:pt x="1096" y="477"/>
                    </a:lnTo>
                    <a:lnTo>
                      <a:pt x="1176" y="490"/>
                    </a:lnTo>
                    <a:lnTo>
                      <a:pt x="1259" y="503"/>
                    </a:lnTo>
                    <a:lnTo>
                      <a:pt x="1346" y="514"/>
                    </a:lnTo>
                    <a:lnTo>
                      <a:pt x="1435" y="525"/>
                    </a:lnTo>
                    <a:lnTo>
                      <a:pt x="1436" y="523"/>
                    </a:lnTo>
                    <a:lnTo>
                      <a:pt x="1441" y="516"/>
                    </a:lnTo>
                    <a:lnTo>
                      <a:pt x="1447" y="506"/>
                    </a:lnTo>
                    <a:lnTo>
                      <a:pt x="1454" y="491"/>
                    </a:lnTo>
                    <a:lnTo>
                      <a:pt x="1461" y="474"/>
                    </a:lnTo>
                    <a:lnTo>
                      <a:pt x="1466" y="454"/>
                    </a:lnTo>
                    <a:lnTo>
                      <a:pt x="1469" y="432"/>
                    </a:lnTo>
                    <a:lnTo>
                      <a:pt x="1468" y="407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90" name="Freeform 89"/>
              <p:cNvSpPr/>
              <p:nvPr/>
            </p:nvSpPr>
            <p:spPr bwMode="auto">
              <a:xfrm>
                <a:off x="8253" y="4845"/>
                <a:ext cx="42" cy="30"/>
              </a:xfrm>
              <a:custGeom>
                <a:avLst/>
                <a:gdLst>
                  <a:gd name="T0" fmla="*/ 0 w 170"/>
                  <a:gd name="T1" fmla="*/ 0 h 120"/>
                  <a:gd name="T2" fmla="*/ 0 w 170"/>
                  <a:gd name="T3" fmla="*/ 0 h 120"/>
                  <a:gd name="T4" fmla="*/ 0 w 170"/>
                  <a:gd name="T5" fmla="*/ 0 h 120"/>
                  <a:gd name="T6" fmla="*/ 0 w 170"/>
                  <a:gd name="T7" fmla="*/ 0 h 120"/>
                  <a:gd name="T8" fmla="*/ 0 w 170"/>
                  <a:gd name="T9" fmla="*/ 0 h 120"/>
                  <a:gd name="T10" fmla="*/ 0 w 170"/>
                  <a:gd name="T11" fmla="*/ 0 h 120"/>
                  <a:gd name="T12" fmla="*/ 0 w 170"/>
                  <a:gd name="T13" fmla="*/ 0 h 120"/>
                  <a:gd name="T14" fmla="*/ 0 w 170"/>
                  <a:gd name="T15" fmla="*/ 0 h 120"/>
                  <a:gd name="T16" fmla="*/ 0 w 170"/>
                  <a:gd name="T17" fmla="*/ 0 h 120"/>
                  <a:gd name="T18" fmla="*/ 0 w 170"/>
                  <a:gd name="T19" fmla="*/ 0 h 120"/>
                  <a:gd name="T20" fmla="*/ 0 w 170"/>
                  <a:gd name="T21" fmla="*/ 0 h 120"/>
                  <a:gd name="T22" fmla="*/ 0 w 170"/>
                  <a:gd name="T23" fmla="*/ 0 h 120"/>
                  <a:gd name="T24" fmla="*/ 0 w 170"/>
                  <a:gd name="T25" fmla="*/ 0 h 120"/>
                  <a:gd name="T26" fmla="*/ 0 w 170"/>
                  <a:gd name="T27" fmla="*/ 0 h 120"/>
                  <a:gd name="T28" fmla="*/ 0 w 170"/>
                  <a:gd name="T29" fmla="*/ 0 h 120"/>
                  <a:gd name="T30" fmla="*/ 0 w 170"/>
                  <a:gd name="T31" fmla="*/ 0 h 120"/>
                  <a:gd name="T32" fmla="*/ 0 w 170"/>
                  <a:gd name="T33" fmla="*/ 0 h 120"/>
                  <a:gd name="T34" fmla="*/ 0 w 170"/>
                  <a:gd name="T35" fmla="*/ 0 h 120"/>
                  <a:gd name="T36" fmla="*/ 0 w 170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20"/>
                  <a:gd name="T59" fmla="*/ 170 w 170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20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30" y="7"/>
                    </a:lnTo>
                    <a:lnTo>
                      <a:pt x="17" y="15"/>
                    </a:lnTo>
                    <a:lnTo>
                      <a:pt x="7" y="26"/>
                    </a:lnTo>
                    <a:lnTo>
                      <a:pt x="1" y="43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8" y="120"/>
                    </a:lnTo>
                    <a:lnTo>
                      <a:pt x="97" y="114"/>
                    </a:lnTo>
                    <a:lnTo>
                      <a:pt x="97" y="102"/>
                    </a:lnTo>
                    <a:lnTo>
                      <a:pt x="97" y="84"/>
                    </a:lnTo>
                    <a:lnTo>
                      <a:pt x="101" y="64"/>
                    </a:lnTo>
                    <a:lnTo>
                      <a:pt x="108" y="44"/>
                    </a:lnTo>
                    <a:lnTo>
                      <a:pt x="121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91" name="Freeform 90"/>
              <p:cNvSpPr/>
              <p:nvPr/>
            </p:nvSpPr>
            <p:spPr bwMode="auto">
              <a:xfrm>
                <a:off x="8493" y="4900"/>
                <a:ext cx="42" cy="30"/>
              </a:xfrm>
              <a:custGeom>
                <a:avLst/>
                <a:gdLst>
                  <a:gd name="T0" fmla="*/ 0 w 170"/>
                  <a:gd name="T1" fmla="*/ 0 h 119"/>
                  <a:gd name="T2" fmla="*/ 0 w 170"/>
                  <a:gd name="T3" fmla="*/ 0 h 119"/>
                  <a:gd name="T4" fmla="*/ 0 w 170"/>
                  <a:gd name="T5" fmla="*/ 0 h 119"/>
                  <a:gd name="T6" fmla="*/ 0 w 170"/>
                  <a:gd name="T7" fmla="*/ 0 h 119"/>
                  <a:gd name="T8" fmla="*/ 0 w 170"/>
                  <a:gd name="T9" fmla="*/ 0 h 119"/>
                  <a:gd name="T10" fmla="*/ 0 w 170"/>
                  <a:gd name="T11" fmla="*/ 0 h 119"/>
                  <a:gd name="T12" fmla="*/ 0 w 170"/>
                  <a:gd name="T13" fmla="*/ 0 h 119"/>
                  <a:gd name="T14" fmla="*/ 0 w 170"/>
                  <a:gd name="T15" fmla="*/ 0 h 119"/>
                  <a:gd name="T16" fmla="*/ 0 w 170"/>
                  <a:gd name="T17" fmla="*/ 0 h 119"/>
                  <a:gd name="T18" fmla="*/ 0 w 170"/>
                  <a:gd name="T19" fmla="*/ 0 h 119"/>
                  <a:gd name="T20" fmla="*/ 0 w 170"/>
                  <a:gd name="T21" fmla="*/ 0 h 119"/>
                  <a:gd name="T22" fmla="*/ 0 w 170"/>
                  <a:gd name="T23" fmla="*/ 0 h 119"/>
                  <a:gd name="T24" fmla="*/ 0 w 170"/>
                  <a:gd name="T25" fmla="*/ 0 h 119"/>
                  <a:gd name="T26" fmla="*/ 0 w 170"/>
                  <a:gd name="T27" fmla="*/ 0 h 119"/>
                  <a:gd name="T28" fmla="*/ 0 w 170"/>
                  <a:gd name="T29" fmla="*/ 0 h 119"/>
                  <a:gd name="T30" fmla="*/ 0 w 170"/>
                  <a:gd name="T31" fmla="*/ 0 h 119"/>
                  <a:gd name="T32" fmla="*/ 0 w 170"/>
                  <a:gd name="T33" fmla="*/ 0 h 119"/>
                  <a:gd name="T34" fmla="*/ 0 w 170"/>
                  <a:gd name="T35" fmla="*/ 0 h 119"/>
                  <a:gd name="T36" fmla="*/ 0 w 170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19"/>
                  <a:gd name="T59" fmla="*/ 170 w 170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19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29" y="7"/>
                    </a:lnTo>
                    <a:lnTo>
                      <a:pt x="18" y="14"/>
                    </a:lnTo>
                    <a:lnTo>
                      <a:pt x="7" y="25"/>
                    </a:lnTo>
                    <a:lnTo>
                      <a:pt x="0" y="42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7" y="119"/>
                    </a:lnTo>
                    <a:lnTo>
                      <a:pt x="96" y="114"/>
                    </a:lnTo>
                    <a:lnTo>
                      <a:pt x="96" y="101"/>
                    </a:lnTo>
                    <a:lnTo>
                      <a:pt x="96" y="83"/>
                    </a:lnTo>
                    <a:lnTo>
                      <a:pt x="100" y="62"/>
                    </a:lnTo>
                    <a:lnTo>
                      <a:pt x="107" y="44"/>
                    </a:lnTo>
                    <a:lnTo>
                      <a:pt x="120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92" name="Freeform 91"/>
              <p:cNvSpPr/>
              <p:nvPr/>
            </p:nvSpPr>
            <p:spPr bwMode="auto">
              <a:xfrm>
                <a:off x="8298" y="4855"/>
                <a:ext cx="182" cy="50"/>
              </a:xfrm>
              <a:custGeom>
                <a:avLst/>
                <a:gdLst>
                  <a:gd name="T0" fmla="*/ 0 w 730"/>
                  <a:gd name="T1" fmla="*/ 0 h 200"/>
                  <a:gd name="T2" fmla="*/ 0 w 730"/>
                  <a:gd name="T3" fmla="*/ 0 h 200"/>
                  <a:gd name="T4" fmla="*/ 0 w 730"/>
                  <a:gd name="T5" fmla="*/ 0 h 200"/>
                  <a:gd name="T6" fmla="*/ 0 w 730"/>
                  <a:gd name="T7" fmla="*/ 0 h 200"/>
                  <a:gd name="T8" fmla="*/ 0 w 730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0"/>
                  <a:gd name="T16" fmla="*/ 0 h 200"/>
                  <a:gd name="T17" fmla="*/ 730 w 730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0" h="200">
                    <a:moveTo>
                      <a:pt x="0" y="44"/>
                    </a:moveTo>
                    <a:lnTo>
                      <a:pt x="697" y="200"/>
                    </a:lnTo>
                    <a:lnTo>
                      <a:pt x="730" y="156"/>
                    </a:lnTo>
                    <a:lnTo>
                      <a:pt x="33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93" name="Freeform 92"/>
              <p:cNvSpPr/>
              <p:nvPr/>
            </p:nvSpPr>
            <p:spPr bwMode="auto">
              <a:xfrm>
                <a:off x="8298" y="4875"/>
                <a:ext cx="175" cy="48"/>
              </a:xfrm>
              <a:custGeom>
                <a:avLst/>
                <a:gdLst>
                  <a:gd name="T0" fmla="*/ 0 w 703"/>
                  <a:gd name="T1" fmla="*/ 0 h 187"/>
                  <a:gd name="T2" fmla="*/ 0 w 703"/>
                  <a:gd name="T3" fmla="*/ 0 h 187"/>
                  <a:gd name="T4" fmla="*/ 0 w 703"/>
                  <a:gd name="T5" fmla="*/ 0 h 187"/>
                  <a:gd name="T6" fmla="*/ 0 w 703"/>
                  <a:gd name="T7" fmla="*/ 0 h 187"/>
                  <a:gd name="T8" fmla="*/ 0 w 70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3"/>
                  <a:gd name="T16" fmla="*/ 0 h 187"/>
                  <a:gd name="T17" fmla="*/ 703 w 703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3" h="187">
                    <a:moveTo>
                      <a:pt x="0" y="30"/>
                    </a:moveTo>
                    <a:lnTo>
                      <a:pt x="696" y="187"/>
                    </a:lnTo>
                    <a:lnTo>
                      <a:pt x="703" y="157"/>
                    </a:lnTo>
                    <a:lnTo>
                      <a:pt x="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94" name="Freeform 93"/>
              <p:cNvSpPr/>
              <p:nvPr/>
            </p:nvSpPr>
            <p:spPr bwMode="auto">
              <a:xfrm>
                <a:off x="8485" y="4968"/>
                <a:ext cx="105" cy="127"/>
              </a:xfrm>
              <a:custGeom>
                <a:avLst/>
                <a:gdLst>
                  <a:gd name="T0" fmla="*/ 0 w 424"/>
                  <a:gd name="T1" fmla="*/ 0 h 508"/>
                  <a:gd name="T2" fmla="*/ 0 w 424"/>
                  <a:gd name="T3" fmla="*/ 0 h 508"/>
                  <a:gd name="T4" fmla="*/ 0 w 424"/>
                  <a:gd name="T5" fmla="*/ 0 h 508"/>
                  <a:gd name="T6" fmla="*/ 0 w 424"/>
                  <a:gd name="T7" fmla="*/ 0 h 508"/>
                  <a:gd name="T8" fmla="*/ 0 w 424"/>
                  <a:gd name="T9" fmla="*/ 0 h 508"/>
                  <a:gd name="T10" fmla="*/ 0 w 424"/>
                  <a:gd name="T11" fmla="*/ 0 h 508"/>
                  <a:gd name="T12" fmla="*/ 0 w 424"/>
                  <a:gd name="T13" fmla="*/ 0 h 508"/>
                  <a:gd name="T14" fmla="*/ 0 w 424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4"/>
                  <a:gd name="T25" fmla="*/ 0 h 508"/>
                  <a:gd name="T26" fmla="*/ 424 w 424"/>
                  <a:gd name="T27" fmla="*/ 508 h 50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4" h="508">
                    <a:moveTo>
                      <a:pt x="0" y="508"/>
                    </a:moveTo>
                    <a:lnTo>
                      <a:pt x="86" y="388"/>
                    </a:lnTo>
                    <a:lnTo>
                      <a:pt x="124" y="388"/>
                    </a:lnTo>
                    <a:lnTo>
                      <a:pt x="424" y="0"/>
                    </a:lnTo>
                    <a:lnTo>
                      <a:pt x="130" y="282"/>
                    </a:lnTo>
                    <a:lnTo>
                      <a:pt x="66" y="289"/>
                    </a:lnTo>
                    <a:lnTo>
                      <a:pt x="0" y="358"/>
                    </a:lnTo>
                    <a:lnTo>
                      <a:pt x="0" y="508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95" name="Freeform 94"/>
              <p:cNvSpPr/>
              <p:nvPr/>
            </p:nvSpPr>
            <p:spPr bwMode="auto">
              <a:xfrm>
                <a:off x="8313" y="4635"/>
                <a:ext cx="295" cy="63"/>
              </a:xfrm>
              <a:custGeom>
                <a:avLst/>
                <a:gdLst>
                  <a:gd name="T0" fmla="*/ 0 w 1186"/>
                  <a:gd name="T1" fmla="*/ 0 h 245"/>
                  <a:gd name="T2" fmla="*/ 0 w 1186"/>
                  <a:gd name="T3" fmla="*/ 0 h 245"/>
                  <a:gd name="T4" fmla="*/ 0 w 1186"/>
                  <a:gd name="T5" fmla="*/ 0 h 245"/>
                  <a:gd name="T6" fmla="*/ 0 w 1186"/>
                  <a:gd name="T7" fmla="*/ 0 h 245"/>
                  <a:gd name="T8" fmla="*/ 0 w 1186"/>
                  <a:gd name="T9" fmla="*/ 0 h 245"/>
                  <a:gd name="T10" fmla="*/ 0 w 1186"/>
                  <a:gd name="T11" fmla="*/ 0 h 245"/>
                  <a:gd name="T12" fmla="*/ 0 w 1186"/>
                  <a:gd name="T13" fmla="*/ 0 h 245"/>
                  <a:gd name="T14" fmla="*/ 0 w 1186"/>
                  <a:gd name="T15" fmla="*/ 0 h 245"/>
                  <a:gd name="T16" fmla="*/ 0 w 1186"/>
                  <a:gd name="T17" fmla="*/ 0 h 245"/>
                  <a:gd name="T18" fmla="*/ 0 w 1186"/>
                  <a:gd name="T19" fmla="*/ 0 h 245"/>
                  <a:gd name="T20" fmla="*/ 0 w 1186"/>
                  <a:gd name="T21" fmla="*/ 0 h 245"/>
                  <a:gd name="T22" fmla="*/ 0 w 1186"/>
                  <a:gd name="T23" fmla="*/ 0 h 245"/>
                  <a:gd name="T24" fmla="*/ 0 w 1186"/>
                  <a:gd name="T25" fmla="*/ 0 h 245"/>
                  <a:gd name="T26" fmla="*/ 0 w 1186"/>
                  <a:gd name="T27" fmla="*/ 0 h 245"/>
                  <a:gd name="T28" fmla="*/ 0 w 1186"/>
                  <a:gd name="T29" fmla="*/ 0 h 245"/>
                  <a:gd name="T30" fmla="*/ 0 w 1186"/>
                  <a:gd name="T31" fmla="*/ 0 h 245"/>
                  <a:gd name="T32" fmla="*/ 0 w 1186"/>
                  <a:gd name="T33" fmla="*/ 0 h 245"/>
                  <a:gd name="T34" fmla="*/ 0 w 1186"/>
                  <a:gd name="T35" fmla="*/ 0 h 245"/>
                  <a:gd name="T36" fmla="*/ 0 w 1186"/>
                  <a:gd name="T37" fmla="*/ 0 h 245"/>
                  <a:gd name="T38" fmla="*/ 0 w 1186"/>
                  <a:gd name="T39" fmla="*/ 0 h 245"/>
                  <a:gd name="T40" fmla="*/ 0 w 1186"/>
                  <a:gd name="T41" fmla="*/ 0 h 245"/>
                  <a:gd name="T42" fmla="*/ 0 w 1186"/>
                  <a:gd name="T43" fmla="*/ 0 h 245"/>
                  <a:gd name="T44" fmla="*/ 0 w 1186"/>
                  <a:gd name="T45" fmla="*/ 0 h 245"/>
                  <a:gd name="T46" fmla="*/ 0 w 1186"/>
                  <a:gd name="T47" fmla="*/ 0 h 245"/>
                  <a:gd name="T48" fmla="*/ 0 w 1186"/>
                  <a:gd name="T49" fmla="*/ 0 h 245"/>
                  <a:gd name="T50" fmla="*/ 0 w 1186"/>
                  <a:gd name="T51" fmla="*/ 0 h 245"/>
                  <a:gd name="T52" fmla="*/ 0 w 1186"/>
                  <a:gd name="T53" fmla="*/ 0 h 245"/>
                  <a:gd name="T54" fmla="*/ 0 w 1186"/>
                  <a:gd name="T55" fmla="*/ 0 h 245"/>
                  <a:gd name="T56" fmla="*/ 0 w 1186"/>
                  <a:gd name="T57" fmla="*/ 0 h 245"/>
                  <a:gd name="T58" fmla="*/ 0 w 1186"/>
                  <a:gd name="T59" fmla="*/ 0 h 245"/>
                  <a:gd name="T60" fmla="*/ 0 w 1186"/>
                  <a:gd name="T61" fmla="*/ 0 h 245"/>
                  <a:gd name="T62" fmla="*/ 0 w 1186"/>
                  <a:gd name="T63" fmla="*/ 0 h 245"/>
                  <a:gd name="T64" fmla="*/ 0 w 1186"/>
                  <a:gd name="T65" fmla="*/ 0 h 245"/>
                  <a:gd name="T66" fmla="*/ 0 w 1186"/>
                  <a:gd name="T67" fmla="*/ 0 h 2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86"/>
                  <a:gd name="T103" fmla="*/ 0 h 245"/>
                  <a:gd name="T104" fmla="*/ 1186 w 1186"/>
                  <a:gd name="T105" fmla="*/ 245 h 2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86" h="245">
                    <a:moveTo>
                      <a:pt x="0" y="0"/>
                    </a:moveTo>
                    <a:lnTo>
                      <a:pt x="1186" y="245"/>
                    </a:lnTo>
                    <a:lnTo>
                      <a:pt x="1184" y="244"/>
                    </a:lnTo>
                    <a:lnTo>
                      <a:pt x="1180" y="242"/>
                    </a:lnTo>
                    <a:lnTo>
                      <a:pt x="1172" y="239"/>
                    </a:lnTo>
                    <a:lnTo>
                      <a:pt x="1161" y="233"/>
                    </a:lnTo>
                    <a:lnTo>
                      <a:pt x="1147" y="228"/>
                    </a:lnTo>
                    <a:lnTo>
                      <a:pt x="1130" y="222"/>
                    </a:lnTo>
                    <a:lnTo>
                      <a:pt x="1112" y="214"/>
                    </a:lnTo>
                    <a:lnTo>
                      <a:pt x="1091" y="205"/>
                    </a:lnTo>
                    <a:lnTo>
                      <a:pt x="1066" y="196"/>
                    </a:lnTo>
                    <a:lnTo>
                      <a:pt x="1039" y="187"/>
                    </a:lnTo>
                    <a:lnTo>
                      <a:pt x="1010" y="177"/>
                    </a:lnTo>
                    <a:lnTo>
                      <a:pt x="979" y="166"/>
                    </a:lnTo>
                    <a:lnTo>
                      <a:pt x="945" y="154"/>
                    </a:lnTo>
                    <a:lnTo>
                      <a:pt x="910" y="143"/>
                    </a:lnTo>
                    <a:lnTo>
                      <a:pt x="871" y="132"/>
                    </a:lnTo>
                    <a:lnTo>
                      <a:pt x="832" y="121"/>
                    </a:lnTo>
                    <a:lnTo>
                      <a:pt x="790" y="108"/>
                    </a:lnTo>
                    <a:lnTo>
                      <a:pt x="747" y="97"/>
                    </a:lnTo>
                    <a:lnTo>
                      <a:pt x="702" y="86"/>
                    </a:lnTo>
                    <a:lnTo>
                      <a:pt x="655" y="74"/>
                    </a:lnTo>
                    <a:lnTo>
                      <a:pt x="607" y="64"/>
                    </a:lnTo>
                    <a:lnTo>
                      <a:pt x="557" y="54"/>
                    </a:lnTo>
                    <a:lnTo>
                      <a:pt x="506" y="45"/>
                    </a:lnTo>
                    <a:lnTo>
                      <a:pt x="454" y="36"/>
                    </a:lnTo>
                    <a:lnTo>
                      <a:pt x="400" y="28"/>
                    </a:lnTo>
                    <a:lnTo>
                      <a:pt x="346" y="20"/>
                    </a:lnTo>
                    <a:lnTo>
                      <a:pt x="290" y="15"/>
                    </a:lnTo>
                    <a:lnTo>
                      <a:pt x="233" y="9"/>
                    </a:lnTo>
                    <a:lnTo>
                      <a:pt x="176" y="4"/>
                    </a:lnTo>
                    <a:lnTo>
                      <a:pt x="118" y="2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96" name="Freeform 95"/>
              <p:cNvSpPr/>
              <p:nvPr/>
            </p:nvSpPr>
            <p:spPr bwMode="auto">
              <a:xfrm>
                <a:off x="8250" y="4638"/>
                <a:ext cx="60" cy="185"/>
              </a:xfrm>
              <a:custGeom>
                <a:avLst/>
                <a:gdLst>
                  <a:gd name="T0" fmla="*/ 0 w 241"/>
                  <a:gd name="T1" fmla="*/ 0 h 738"/>
                  <a:gd name="T2" fmla="*/ 0 w 241"/>
                  <a:gd name="T3" fmla="*/ 0 h 738"/>
                  <a:gd name="T4" fmla="*/ 0 w 241"/>
                  <a:gd name="T5" fmla="*/ 0 h 738"/>
                  <a:gd name="T6" fmla="*/ 0 w 241"/>
                  <a:gd name="T7" fmla="*/ 0 h 738"/>
                  <a:gd name="T8" fmla="*/ 0 w 241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1"/>
                  <a:gd name="T16" fmla="*/ 0 h 738"/>
                  <a:gd name="T17" fmla="*/ 241 w 241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1" h="738">
                    <a:moveTo>
                      <a:pt x="241" y="0"/>
                    </a:moveTo>
                    <a:lnTo>
                      <a:pt x="52" y="738"/>
                    </a:lnTo>
                    <a:lnTo>
                      <a:pt x="0" y="726"/>
                    </a:lnTo>
                    <a:lnTo>
                      <a:pt x="169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6399" name="Freeform 96"/>
          <p:cNvSpPr/>
          <p:nvPr/>
        </p:nvSpPr>
        <p:spPr bwMode="auto">
          <a:xfrm>
            <a:off x="7937501" y="2486026"/>
            <a:ext cx="1838325" cy="1711325"/>
          </a:xfrm>
          <a:custGeom>
            <a:avLst/>
            <a:gdLst>
              <a:gd name="T0" fmla="*/ 2147483647 w 2894"/>
              <a:gd name="T1" fmla="*/ 2147483647 h 2693"/>
              <a:gd name="T2" fmla="*/ 2147483647 w 2894"/>
              <a:gd name="T3" fmla="*/ 2147483647 h 2693"/>
              <a:gd name="T4" fmla="*/ 2147483647 w 2894"/>
              <a:gd name="T5" fmla="*/ 2147483647 h 2693"/>
              <a:gd name="T6" fmla="*/ 2147483647 w 2894"/>
              <a:gd name="T7" fmla="*/ 2147483647 h 2693"/>
              <a:gd name="T8" fmla="*/ 2147483647 w 2894"/>
              <a:gd name="T9" fmla="*/ 2147483647 h 2693"/>
              <a:gd name="T10" fmla="*/ 2147483647 w 2894"/>
              <a:gd name="T11" fmla="*/ 2147483647 h 2693"/>
              <a:gd name="T12" fmla="*/ 2147483647 w 2894"/>
              <a:gd name="T13" fmla="*/ 2147483647 h 2693"/>
              <a:gd name="T14" fmla="*/ 2147483647 w 2894"/>
              <a:gd name="T15" fmla="*/ 2147483647 h 2693"/>
              <a:gd name="T16" fmla="*/ 2147483647 w 2894"/>
              <a:gd name="T17" fmla="*/ 2147483647 h 2693"/>
              <a:gd name="T18" fmla="*/ 2147483647 w 2894"/>
              <a:gd name="T19" fmla="*/ 2147483647 h 2693"/>
              <a:gd name="T20" fmla="*/ 2147483647 w 2894"/>
              <a:gd name="T21" fmla="*/ 2147483647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894"/>
              <a:gd name="T34" fmla="*/ 0 h 2693"/>
              <a:gd name="T35" fmla="*/ 2894 w 2894"/>
              <a:gd name="T36" fmla="*/ 2693 h 269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 w="9525">
            <a:noFill/>
            <a:round/>
          </a:ln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133133" name="Group 97"/>
          <p:cNvGrpSpPr/>
          <p:nvPr/>
        </p:nvGrpSpPr>
        <p:grpSpPr bwMode="auto">
          <a:xfrm>
            <a:off x="8229600" y="3724276"/>
            <a:ext cx="501650" cy="233363"/>
            <a:chOff x="3600" y="219"/>
            <a:chExt cx="360" cy="175"/>
          </a:xfrm>
        </p:grpSpPr>
        <p:sp>
          <p:nvSpPr>
            <p:cNvPr id="16414" name="Oval 98"/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sp>
          <p:nvSpPr>
            <p:cNvPr id="16415" name="Line 99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6416" name="Line 100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6417" name="Rectangle 101"/>
            <p:cNvSpPr>
              <a:spLocks noChangeArrowheads="1"/>
            </p:cNvSpPr>
            <p:nvPr/>
          </p:nvSpPr>
          <p:spPr bwMode="auto">
            <a:xfrm>
              <a:off x="3603" y="284"/>
              <a:ext cx="230" cy="69"/>
            </a:xfrm>
            <a:prstGeom prst="rect">
              <a:avLst/>
            </a:prstGeom>
            <a:solidFill>
              <a:srgbClr val="CCCCFF"/>
            </a:solidFill>
            <a:ln w="12700">
              <a:noFill/>
              <a:miter lim="800000"/>
            </a:ln>
          </p:spPr>
          <p:txBody>
            <a:bodyPr wrap="none" anchor="ctr"/>
            <a:lstStyle/>
            <a:p>
              <a:pPr algn="ctr">
                <a:defRPr/>
              </a:pPr>
              <a:endParaRPr lang="zh-CN" altLang="zh-CN">
                <a:latin typeface="+mn-lt"/>
                <a:ea typeface="+mn-ea"/>
              </a:endParaRPr>
            </a:p>
          </p:txBody>
        </p:sp>
        <p:sp>
          <p:nvSpPr>
            <p:cNvPr id="16418" name="Oval 102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grpSp>
          <p:nvGrpSpPr>
            <p:cNvPr id="133155" name="Group 103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6424" name="Line 104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25" name="Line 105"/>
              <p:cNvSpPr>
                <a:spLocks noChangeShapeType="1"/>
              </p:cNvSpPr>
              <p:nvPr/>
            </p:nvSpPr>
            <p:spPr bwMode="auto">
              <a:xfrm>
                <a:off x="2944" y="942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26" name="Line 106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133156" name="Group 107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6421" name="Line 108"/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22" name="Line 109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6423" name="Line 110"/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6401" name="Line 111"/>
          <p:cNvSpPr>
            <a:spLocks noChangeShapeType="1"/>
          </p:cNvSpPr>
          <p:nvPr/>
        </p:nvSpPr>
        <p:spPr bwMode="auto">
          <a:xfrm>
            <a:off x="8259763" y="3552825"/>
            <a:ext cx="13335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6402" name="Line 112"/>
          <p:cNvSpPr>
            <a:spLocks noChangeShapeType="1"/>
          </p:cNvSpPr>
          <p:nvPr/>
        </p:nvSpPr>
        <p:spPr bwMode="auto">
          <a:xfrm>
            <a:off x="8469313" y="3552825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6403" name="Line 113"/>
          <p:cNvSpPr>
            <a:spLocks noChangeShapeType="1"/>
          </p:cNvSpPr>
          <p:nvPr/>
        </p:nvSpPr>
        <p:spPr bwMode="auto">
          <a:xfrm>
            <a:off x="9321800" y="3386138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133137" name="Group 114"/>
          <p:cNvGrpSpPr/>
          <p:nvPr/>
        </p:nvGrpSpPr>
        <p:grpSpPr bwMode="auto">
          <a:xfrm>
            <a:off x="8864600" y="2914650"/>
            <a:ext cx="914400" cy="590550"/>
            <a:chOff x="10665" y="3225"/>
            <a:chExt cx="1440" cy="930"/>
          </a:xfrm>
        </p:grpSpPr>
        <p:sp>
          <p:nvSpPr>
            <p:cNvPr id="16412" name="Oval 115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grpSp>
          <p:nvGrpSpPr>
            <p:cNvPr id="133147" name="Group 116"/>
            <p:cNvGrpSpPr/>
            <p:nvPr/>
          </p:nvGrpSpPr>
          <p:grpSpPr bwMode="auto">
            <a:xfrm>
              <a:off x="11031" y="3335"/>
              <a:ext cx="565" cy="643"/>
              <a:chOff x="2870" y="1518"/>
              <a:chExt cx="292" cy="320"/>
            </a:xfrm>
          </p:grpSpPr>
          <p:graphicFrame>
            <p:nvGraphicFramePr>
              <p:cNvPr id="133148" name="Object 117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5900" r:id="rId4" imgW="826770" imgH="840105" progId="">
                      <p:embed/>
                    </p:oleObj>
                  </mc:Choice>
                  <mc:Fallback>
                    <p:oleObj r:id="rId4" imgW="826770" imgH="840105" progId="">
                      <p:embed/>
                      <p:pic>
                        <p:nvPicPr>
                          <p:cNvPr id="133148" name="Object 117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33149" name="Object 118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5901" r:id="rId6" imgW="1268095" imgH="1199515" progId="">
                      <p:embed/>
                    </p:oleObj>
                  </mc:Choice>
                  <mc:Fallback>
                    <p:oleObj r:id="rId6" imgW="1268095" imgH="1199515" progId="">
                      <p:embed/>
                      <p:pic>
                        <p:nvPicPr>
                          <p:cNvPr id="133149" name="Object 118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6405" name="Freeform 119"/>
          <p:cNvSpPr/>
          <p:nvPr/>
        </p:nvSpPr>
        <p:spPr bwMode="auto">
          <a:xfrm>
            <a:off x="5478464" y="3432175"/>
            <a:ext cx="2109787" cy="1250950"/>
          </a:xfrm>
          <a:custGeom>
            <a:avLst/>
            <a:gdLst>
              <a:gd name="T0" fmla="*/ 2147483647 w 3324"/>
              <a:gd name="T1" fmla="*/ 2147483647 h 1971"/>
              <a:gd name="T2" fmla="*/ 2147483647 w 3324"/>
              <a:gd name="T3" fmla="*/ 2147483647 h 1971"/>
              <a:gd name="T4" fmla="*/ 2147483647 w 3324"/>
              <a:gd name="T5" fmla="*/ 2147483647 h 1971"/>
              <a:gd name="T6" fmla="*/ 2147483647 w 3324"/>
              <a:gd name="T7" fmla="*/ 2147483647 h 1971"/>
              <a:gd name="T8" fmla="*/ 2147483647 w 3324"/>
              <a:gd name="T9" fmla="*/ 2147483647 h 1971"/>
              <a:gd name="T10" fmla="*/ 2147483647 w 3324"/>
              <a:gd name="T11" fmla="*/ 2147483647 h 1971"/>
              <a:gd name="T12" fmla="*/ 2147483647 w 3324"/>
              <a:gd name="T13" fmla="*/ 2147483647 h 1971"/>
              <a:gd name="T14" fmla="*/ 2147483647 w 3324"/>
              <a:gd name="T15" fmla="*/ 2147483647 h 1971"/>
              <a:gd name="T16" fmla="*/ 2147483647 w 3324"/>
              <a:gd name="T17" fmla="*/ 2147483647 h 1971"/>
              <a:gd name="T18" fmla="*/ 2147483647 w 3324"/>
              <a:gd name="T19" fmla="*/ 2147483647 h 1971"/>
              <a:gd name="T20" fmla="*/ 2147483647 w 3324"/>
              <a:gd name="T21" fmla="*/ 2147483647 h 1971"/>
              <a:gd name="T22" fmla="*/ 2147483647 w 3324"/>
              <a:gd name="T23" fmla="*/ 2147483647 h 1971"/>
              <a:gd name="T24" fmla="*/ 2147483647 w 3324"/>
              <a:gd name="T25" fmla="*/ 2147483647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24"/>
              <a:gd name="T40" fmla="*/ 0 h 1971"/>
              <a:gd name="T41" fmla="*/ 3324 w 3324"/>
              <a:gd name="T42" fmla="*/ 1971 h 197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 w="9525">
            <a:noFill/>
            <a:round/>
          </a:ln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6406" name="Text Box 120"/>
          <p:cNvSpPr txBox="1">
            <a:spLocks noChangeArrowheads="1"/>
          </p:cNvSpPr>
          <p:nvPr/>
        </p:nvSpPr>
        <p:spPr bwMode="auto">
          <a:xfrm>
            <a:off x="5653088" y="3729039"/>
            <a:ext cx="1447800" cy="58102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CN" sz="1600">
                <a:solidFill>
                  <a:schemeClr val="bg1"/>
                </a:solidFill>
                <a:latin typeface="+mn-lt"/>
                <a:ea typeface="+mn-ea"/>
              </a:rPr>
              <a:t>wide area network</a:t>
            </a:r>
          </a:p>
        </p:txBody>
      </p:sp>
      <p:sp>
        <p:nvSpPr>
          <p:cNvPr id="16407" name="Freeform 121"/>
          <p:cNvSpPr/>
          <p:nvPr/>
        </p:nvSpPr>
        <p:spPr bwMode="auto">
          <a:xfrm>
            <a:off x="4783138" y="4995864"/>
            <a:ext cx="2944812" cy="911225"/>
          </a:xfrm>
          <a:custGeom>
            <a:avLst/>
            <a:gdLst>
              <a:gd name="T0" fmla="*/ 2147483647 w 4636"/>
              <a:gd name="T1" fmla="*/ 2147483647 h 1435"/>
              <a:gd name="T2" fmla="*/ 2147483647 w 4636"/>
              <a:gd name="T3" fmla="*/ 2147483647 h 1435"/>
              <a:gd name="T4" fmla="*/ 2147483647 w 4636"/>
              <a:gd name="T5" fmla="*/ 2147483647 h 1435"/>
              <a:gd name="T6" fmla="*/ 2147483647 w 4636"/>
              <a:gd name="T7" fmla="*/ 2147483647 h 1435"/>
              <a:gd name="T8" fmla="*/ 2147483647 w 4636"/>
              <a:gd name="T9" fmla="*/ 2147483647 h 1435"/>
              <a:gd name="T10" fmla="*/ 2147483647 w 4636"/>
              <a:gd name="T11" fmla="*/ 2147483647 h 1435"/>
              <a:gd name="T12" fmla="*/ 2147483647 w 4636"/>
              <a:gd name="T13" fmla="*/ 2147483647 h 1435"/>
              <a:gd name="T14" fmla="*/ 2147483647 w 4636"/>
              <a:gd name="T15" fmla="*/ 2147483647 h 1435"/>
              <a:gd name="T16" fmla="*/ 2147483647 w 4636"/>
              <a:gd name="T17" fmla="*/ 2147483647 h 1435"/>
              <a:gd name="T18" fmla="*/ 2147483647 w 4636"/>
              <a:gd name="T19" fmla="*/ 2147483647 h 143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636"/>
              <a:gd name="T31" fmla="*/ 0 h 1435"/>
              <a:gd name="T32" fmla="*/ 4636 w 4636"/>
              <a:gd name="T33" fmla="*/ 1435 h 143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636" h="1435">
                <a:moveTo>
                  <a:pt x="339" y="15"/>
                </a:moveTo>
                <a:cubicBezTo>
                  <a:pt x="0" y="110"/>
                  <a:pt x="112" y="438"/>
                  <a:pt x="189" y="645"/>
                </a:cubicBezTo>
                <a:cubicBezTo>
                  <a:pt x="266" y="852"/>
                  <a:pt x="509" y="1130"/>
                  <a:pt x="804" y="1260"/>
                </a:cubicBezTo>
                <a:cubicBezTo>
                  <a:pt x="1099" y="1390"/>
                  <a:pt x="1507" y="1415"/>
                  <a:pt x="1959" y="1425"/>
                </a:cubicBezTo>
                <a:cubicBezTo>
                  <a:pt x="2411" y="1435"/>
                  <a:pt x="3192" y="1395"/>
                  <a:pt x="3519" y="1320"/>
                </a:cubicBezTo>
                <a:cubicBezTo>
                  <a:pt x="3846" y="1245"/>
                  <a:pt x="3753" y="1067"/>
                  <a:pt x="3924" y="975"/>
                </a:cubicBezTo>
                <a:cubicBezTo>
                  <a:pt x="4095" y="883"/>
                  <a:pt x="4489" y="885"/>
                  <a:pt x="4543" y="769"/>
                </a:cubicBezTo>
                <a:cubicBezTo>
                  <a:pt x="4597" y="653"/>
                  <a:pt x="4636" y="393"/>
                  <a:pt x="4249" y="278"/>
                </a:cubicBezTo>
                <a:cubicBezTo>
                  <a:pt x="3863" y="162"/>
                  <a:pt x="2874" y="120"/>
                  <a:pt x="2222" y="76"/>
                </a:cubicBezTo>
                <a:cubicBezTo>
                  <a:pt x="1570" y="32"/>
                  <a:pt x="868" y="0"/>
                  <a:pt x="339" y="15"/>
                </a:cubicBezTo>
                <a:close/>
              </a:path>
            </a:pathLst>
          </a:custGeom>
          <a:solidFill>
            <a:srgbClr val="33CCCC"/>
          </a:solidFill>
          <a:ln w="9525">
            <a:noFill/>
            <a:round/>
          </a:ln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aphicFrame>
        <p:nvGraphicFramePr>
          <p:cNvPr id="133141" name="Object 122"/>
          <p:cNvGraphicFramePr>
            <a:graphicFrameLocks noChangeAspect="1"/>
          </p:cNvGraphicFramePr>
          <p:nvPr/>
        </p:nvGraphicFramePr>
        <p:xfrm>
          <a:off x="5916614" y="5178425"/>
          <a:ext cx="415925" cy="31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75902" r:id="rId8" imgW="1307465" imgH="1083945" progId="">
                  <p:embed/>
                </p:oleObj>
              </mc:Choice>
              <mc:Fallback>
                <p:oleObj r:id="rId8" imgW="1307465" imgH="1083945" progId="">
                  <p:embed/>
                  <p:pic>
                    <p:nvPicPr>
                      <p:cNvPr id="133141" name="Object 1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16614" y="5178425"/>
                        <a:ext cx="415925" cy="31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408" name="Text Box 123"/>
          <p:cNvSpPr txBox="1">
            <a:spLocks noChangeArrowheads="1"/>
          </p:cNvSpPr>
          <p:nvPr/>
        </p:nvSpPr>
        <p:spPr bwMode="auto">
          <a:xfrm>
            <a:off x="5508625" y="5473701"/>
            <a:ext cx="1127232" cy="30777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1400">
                <a:latin typeface="+mn-lt"/>
                <a:ea typeface="+mn-ea"/>
              </a:rPr>
              <a:t>correspondent</a:t>
            </a:r>
            <a:endParaRPr lang="en-US" altLang="zh-CN">
              <a:latin typeface="+mn-lt"/>
              <a:ea typeface="+mn-ea"/>
            </a:endParaRPr>
          </a:p>
        </p:txBody>
      </p:sp>
      <p:sp>
        <p:nvSpPr>
          <p:cNvPr id="16409" name="Line 124"/>
          <p:cNvSpPr>
            <a:spLocks noChangeShapeType="1"/>
          </p:cNvSpPr>
          <p:nvPr/>
        </p:nvSpPr>
        <p:spPr bwMode="auto">
          <a:xfrm>
            <a:off x="2693989" y="2298700"/>
            <a:ext cx="511175" cy="71278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</p:spPr>
        <p:txBody>
          <a:bodyPr wrap="none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6410" name="Line 125"/>
          <p:cNvSpPr>
            <a:spLocks noChangeShapeType="1"/>
          </p:cNvSpPr>
          <p:nvPr/>
        </p:nvSpPr>
        <p:spPr bwMode="auto">
          <a:xfrm flipV="1">
            <a:off x="2281238" y="3216276"/>
            <a:ext cx="996950" cy="110331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</p:spPr>
        <p:txBody>
          <a:bodyPr wrap="none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6411" name="Line 126"/>
          <p:cNvSpPr>
            <a:spLocks noChangeShapeType="1"/>
          </p:cNvSpPr>
          <p:nvPr/>
        </p:nvSpPr>
        <p:spPr bwMode="auto">
          <a:xfrm flipH="1">
            <a:off x="4527550" y="1711325"/>
            <a:ext cx="1263650" cy="184308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</p:spPr>
        <p:txBody>
          <a:bodyPr wrap="none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1C19EA22-2B9E-42EE-925B-13420F3C2A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76</a:t>
            </a:fld>
            <a:endParaRPr lang="en-US" altLang="zh-CN" dirty="0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5" name="Freeform 2"/>
          <p:cNvSpPr/>
          <p:nvPr/>
        </p:nvSpPr>
        <p:spPr bwMode="auto">
          <a:xfrm>
            <a:off x="3136900" y="2838450"/>
            <a:ext cx="1866900" cy="1589088"/>
          </a:xfrm>
          <a:custGeom>
            <a:avLst/>
            <a:gdLst>
              <a:gd name="T0" fmla="*/ 2147483647 w 1340"/>
              <a:gd name="T1" fmla="*/ 2147483647 h 1191"/>
              <a:gd name="T2" fmla="*/ 2147483647 w 1340"/>
              <a:gd name="T3" fmla="*/ 2147483647 h 1191"/>
              <a:gd name="T4" fmla="*/ 2147483647 w 1340"/>
              <a:gd name="T5" fmla="*/ 2147483647 h 1191"/>
              <a:gd name="T6" fmla="*/ 2147483647 w 1340"/>
              <a:gd name="T7" fmla="*/ 2147483647 h 1191"/>
              <a:gd name="T8" fmla="*/ 2147483647 w 1340"/>
              <a:gd name="T9" fmla="*/ 2147483647 h 1191"/>
              <a:gd name="T10" fmla="*/ 2147483647 w 1340"/>
              <a:gd name="T11" fmla="*/ 2147483647 h 1191"/>
              <a:gd name="T12" fmla="*/ 2147483647 w 1340"/>
              <a:gd name="T13" fmla="*/ 2147483647 h 1191"/>
              <a:gd name="T14" fmla="*/ 2147483647 w 1340"/>
              <a:gd name="T15" fmla="*/ 2147483647 h 1191"/>
              <a:gd name="T16" fmla="*/ 2147483647 w 1340"/>
              <a:gd name="T17" fmla="*/ 2147483647 h 1191"/>
              <a:gd name="T18" fmla="*/ 2147483647 w 1340"/>
              <a:gd name="T19" fmla="*/ 2147483647 h 1191"/>
              <a:gd name="T20" fmla="*/ 2147483647 w 1340"/>
              <a:gd name="T21" fmla="*/ 2147483647 h 1191"/>
              <a:gd name="T22" fmla="*/ 2147483647 w 1340"/>
              <a:gd name="T23" fmla="*/ 2147483647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340"/>
              <a:gd name="T37" fmla="*/ 0 h 1191"/>
              <a:gd name="T38" fmla="*/ 1340 w 1340"/>
              <a:gd name="T39" fmla="*/ 1191 h 119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33CCCC"/>
          </a:solidFill>
          <a:ln w="9525">
            <a:noFill/>
            <a:round/>
          </a:ln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135173" name="Group 3"/>
          <p:cNvGrpSpPr/>
          <p:nvPr/>
        </p:nvGrpSpPr>
        <p:grpSpPr bwMode="auto">
          <a:xfrm>
            <a:off x="4192588" y="3832226"/>
            <a:ext cx="501650" cy="233363"/>
            <a:chOff x="3600" y="219"/>
            <a:chExt cx="360" cy="175"/>
          </a:xfrm>
        </p:grpSpPr>
        <p:sp>
          <p:nvSpPr>
            <p:cNvPr id="17527" name="Oval 4"/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sp>
          <p:nvSpPr>
            <p:cNvPr id="17528" name="Line 5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7529" name="Line 6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7530" name="Rectangle 7"/>
            <p:cNvSpPr>
              <a:spLocks noChangeArrowheads="1"/>
            </p:cNvSpPr>
            <p:nvPr/>
          </p:nvSpPr>
          <p:spPr bwMode="auto">
            <a:xfrm>
              <a:off x="3603" y="284"/>
              <a:ext cx="230" cy="69"/>
            </a:xfrm>
            <a:prstGeom prst="rect">
              <a:avLst/>
            </a:prstGeom>
            <a:solidFill>
              <a:srgbClr val="CCCCFF"/>
            </a:solidFill>
            <a:ln w="12700">
              <a:noFill/>
              <a:miter lim="800000"/>
            </a:ln>
          </p:spPr>
          <p:txBody>
            <a:bodyPr wrap="none" anchor="ctr"/>
            <a:lstStyle/>
            <a:p>
              <a:pPr algn="ctr">
                <a:defRPr/>
              </a:pPr>
              <a:endParaRPr lang="zh-CN" altLang="zh-CN">
                <a:latin typeface="+mn-lt"/>
                <a:ea typeface="+mn-ea"/>
              </a:endParaRPr>
            </a:p>
          </p:txBody>
        </p:sp>
        <p:sp>
          <p:nvSpPr>
            <p:cNvPr id="17531" name="Oval 8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grpSp>
          <p:nvGrpSpPr>
            <p:cNvPr id="135292" name="Group 9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7537" name="Line 1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38" name="Line 11"/>
              <p:cNvSpPr>
                <a:spLocks noChangeShapeType="1"/>
              </p:cNvSpPr>
              <p:nvPr/>
            </p:nvSpPr>
            <p:spPr bwMode="auto">
              <a:xfrm>
                <a:off x="2944" y="942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39" name="Line 1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135293" name="Group 13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7534" name="Line 14"/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35" name="Line 15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36" name="Line 16"/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35174" name="Group 17"/>
          <p:cNvGrpSpPr/>
          <p:nvPr/>
        </p:nvGrpSpPr>
        <p:grpSpPr bwMode="auto">
          <a:xfrm>
            <a:off x="3295650" y="3486150"/>
            <a:ext cx="1333500" cy="342900"/>
            <a:chOff x="8025" y="5070"/>
            <a:chExt cx="2100" cy="540"/>
          </a:xfrm>
        </p:grpSpPr>
        <p:sp>
          <p:nvSpPr>
            <p:cNvPr id="17524" name="Line 18"/>
            <p:cNvSpPr>
              <a:spLocks noChangeShapeType="1"/>
            </p:cNvSpPr>
            <p:nvPr/>
          </p:nvSpPr>
          <p:spPr bwMode="auto">
            <a:xfrm>
              <a:off x="8025" y="5325"/>
              <a:ext cx="2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7525" name="Line 19"/>
            <p:cNvSpPr>
              <a:spLocks noChangeShapeType="1"/>
            </p:cNvSpPr>
            <p:nvPr/>
          </p:nvSpPr>
          <p:spPr bwMode="auto">
            <a:xfrm>
              <a:off x="8355" y="507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7526" name="Line 20"/>
            <p:cNvSpPr>
              <a:spLocks noChangeShapeType="1"/>
            </p:cNvSpPr>
            <p:nvPr/>
          </p:nvSpPr>
          <p:spPr bwMode="auto">
            <a:xfrm>
              <a:off x="9765" y="534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</p:grpSp>
      <p:sp>
        <p:nvSpPr>
          <p:cNvPr id="135175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Mobility: more vocabulary</a:t>
            </a:r>
          </a:p>
        </p:txBody>
      </p:sp>
      <p:sp>
        <p:nvSpPr>
          <p:cNvPr id="17419" name="Text Box 22"/>
          <p:cNvSpPr txBox="1">
            <a:spLocks noChangeArrowheads="1"/>
          </p:cNvSpPr>
          <p:nvPr/>
        </p:nvSpPr>
        <p:spPr bwMode="auto">
          <a:xfrm>
            <a:off x="4252914" y="2665413"/>
            <a:ext cx="3335337" cy="946150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i="1">
                <a:solidFill>
                  <a:srgbClr val="FF0000"/>
                </a:solidFill>
                <a:latin typeface="+mn-lt"/>
                <a:ea typeface="+mn-ea"/>
              </a:rPr>
              <a:t>Care-of-address:</a:t>
            </a:r>
            <a:r>
              <a:rPr lang="en-US" altLang="zh-CN" sz="2000">
                <a:latin typeface="+mn-lt"/>
                <a:ea typeface="+mn-ea"/>
              </a:rPr>
              <a:t> address in visited network.</a:t>
            </a:r>
          </a:p>
          <a:p>
            <a:pPr>
              <a:defRPr/>
            </a:pPr>
            <a:r>
              <a:rPr lang="en-US" altLang="zh-CN" sz="1600">
                <a:latin typeface="+mn-lt"/>
                <a:ea typeface="+mn-ea"/>
              </a:rPr>
              <a:t>(e.g., 79.129.13.2) </a:t>
            </a:r>
          </a:p>
        </p:txBody>
      </p:sp>
      <p:grpSp>
        <p:nvGrpSpPr>
          <p:cNvPr id="135177" name="Group 23"/>
          <p:cNvGrpSpPr/>
          <p:nvPr/>
        </p:nvGrpSpPr>
        <p:grpSpPr bwMode="auto">
          <a:xfrm>
            <a:off x="3044825" y="3044825"/>
            <a:ext cx="914400" cy="590550"/>
            <a:chOff x="10665" y="3225"/>
            <a:chExt cx="1440" cy="930"/>
          </a:xfrm>
        </p:grpSpPr>
        <p:sp>
          <p:nvSpPr>
            <p:cNvPr id="17454" name="Oval 24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grpSp>
          <p:nvGrpSpPr>
            <p:cNvPr id="135215" name="Group 25"/>
            <p:cNvGrpSpPr/>
            <p:nvPr/>
          </p:nvGrpSpPr>
          <p:grpSpPr bwMode="auto">
            <a:xfrm>
              <a:off x="11038" y="3281"/>
              <a:ext cx="618" cy="667"/>
              <a:chOff x="8023" y="4451"/>
              <a:chExt cx="618" cy="667"/>
            </a:xfrm>
          </p:grpSpPr>
          <p:sp>
            <p:nvSpPr>
              <p:cNvPr id="17456" name="Freeform 26"/>
              <p:cNvSpPr/>
              <p:nvPr/>
            </p:nvSpPr>
            <p:spPr bwMode="auto">
              <a:xfrm>
                <a:off x="8278" y="4653"/>
                <a:ext cx="262" cy="380"/>
              </a:xfrm>
              <a:custGeom>
                <a:avLst/>
                <a:gdLst>
                  <a:gd name="T0" fmla="*/ 0 w 788"/>
                  <a:gd name="T1" fmla="*/ 0 h 1138"/>
                  <a:gd name="T2" fmla="*/ 0 w 788"/>
                  <a:gd name="T3" fmla="*/ 0 h 1138"/>
                  <a:gd name="T4" fmla="*/ 0 w 788"/>
                  <a:gd name="T5" fmla="*/ 0 h 1138"/>
                  <a:gd name="T6" fmla="*/ 0 w 788"/>
                  <a:gd name="T7" fmla="*/ 0 h 1138"/>
                  <a:gd name="T8" fmla="*/ 0 w 788"/>
                  <a:gd name="T9" fmla="*/ 0 h 1138"/>
                  <a:gd name="T10" fmla="*/ 0 w 788"/>
                  <a:gd name="T11" fmla="*/ 0 h 1138"/>
                  <a:gd name="T12" fmla="*/ 0 w 788"/>
                  <a:gd name="T13" fmla="*/ 0 h 1138"/>
                  <a:gd name="T14" fmla="*/ 0 w 788"/>
                  <a:gd name="T15" fmla="*/ 0 h 1138"/>
                  <a:gd name="T16" fmla="*/ 0 w 788"/>
                  <a:gd name="T17" fmla="*/ 0 h 1138"/>
                  <a:gd name="T18" fmla="*/ 0 w 788"/>
                  <a:gd name="T19" fmla="*/ 0 h 1138"/>
                  <a:gd name="T20" fmla="*/ 0 w 788"/>
                  <a:gd name="T21" fmla="*/ 0 h 1138"/>
                  <a:gd name="T22" fmla="*/ 0 w 788"/>
                  <a:gd name="T23" fmla="*/ 0 h 1138"/>
                  <a:gd name="T24" fmla="*/ 0 w 788"/>
                  <a:gd name="T25" fmla="*/ 0 h 1138"/>
                  <a:gd name="T26" fmla="*/ 0 w 788"/>
                  <a:gd name="T27" fmla="*/ 0 h 1138"/>
                  <a:gd name="T28" fmla="*/ 0 w 788"/>
                  <a:gd name="T29" fmla="*/ 0 h 1138"/>
                  <a:gd name="T30" fmla="*/ 0 w 788"/>
                  <a:gd name="T31" fmla="*/ 0 h 1138"/>
                  <a:gd name="T32" fmla="*/ 0 w 788"/>
                  <a:gd name="T33" fmla="*/ 0 h 1138"/>
                  <a:gd name="T34" fmla="*/ 0 w 788"/>
                  <a:gd name="T35" fmla="*/ 0 h 1138"/>
                  <a:gd name="T36" fmla="*/ 0 w 788"/>
                  <a:gd name="T37" fmla="*/ 0 h 1138"/>
                  <a:gd name="T38" fmla="*/ 0 w 788"/>
                  <a:gd name="T39" fmla="*/ 0 h 1138"/>
                  <a:gd name="T40" fmla="*/ 0 w 788"/>
                  <a:gd name="T41" fmla="*/ 0 h 1138"/>
                  <a:gd name="T42" fmla="*/ 0 w 788"/>
                  <a:gd name="T43" fmla="*/ 0 h 1138"/>
                  <a:gd name="T44" fmla="*/ 0 w 788"/>
                  <a:gd name="T45" fmla="*/ 0 h 1138"/>
                  <a:gd name="T46" fmla="*/ 0 w 788"/>
                  <a:gd name="T47" fmla="*/ 0 h 1138"/>
                  <a:gd name="T48" fmla="*/ 0 w 788"/>
                  <a:gd name="T49" fmla="*/ 0 h 1138"/>
                  <a:gd name="T50" fmla="*/ 0 w 788"/>
                  <a:gd name="T51" fmla="*/ 0 h 1138"/>
                  <a:gd name="T52" fmla="*/ 0 w 788"/>
                  <a:gd name="T53" fmla="*/ 0 h 1138"/>
                  <a:gd name="T54" fmla="*/ 0 w 788"/>
                  <a:gd name="T55" fmla="*/ 0 h 1138"/>
                  <a:gd name="T56" fmla="*/ 0 w 788"/>
                  <a:gd name="T57" fmla="*/ 0 h 1138"/>
                  <a:gd name="T58" fmla="*/ 0 w 788"/>
                  <a:gd name="T59" fmla="*/ 0 h 1138"/>
                  <a:gd name="T60" fmla="*/ 0 w 788"/>
                  <a:gd name="T61" fmla="*/ 0 h 1138"/>
                  <a:gd name="T62" fmla="*/ 0 w 788"/>
                  <a:gd name="T63" fmla="*/ 0 h 1138"/>
                  <a:gd name="T64" fmla="*/ 0 w 788"/>
                  <a:gd name="T65" fmla="*/ 0 h 1138"/>
                  <a:gd name="T66" fmla="*/ 0 w 788"/>
                  <a:gd name="T67" fmla="*/ 0 h 1138"/>
                  <a:gd name="T68" fmla="*/ 0 w 788"/>
                  <a:gd name="T69" fmla="*/ 0 h 1138"/>
                  <a:gd name="T70" fmla="*/ 0 w 788"/>
                  <a:gd name="T71" fmla="*/ 0 h 11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788"/>
                  <a:gd name="T109" fmla="*/ 0 h 1138"/>
                  <a:gd name="T110" fmla="*/ 788 w 788"/>
                  <a:gd name="T111" fmla="*/ 1138 h 113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788" h="1138">
                    <a:moveTo>
                      <a:pt x="310" y="2"/>
                    </a:moveTo>
                    <a:lnTo>
                      <a:pt x="298" y="0"/>
                    </a:lnTo>
                    <a:lnTo>
                      <a:pt x="282" y="0"/>
                    </a:lnTo>
                    <a:lnTo>
                      <a:pt x="263" y="0"/>
                    </a:lnTo>
                    <a:lnTo>
                      <a:pt x="242" y="2"/>
                    </a:lnTo>
                    <a:lnTo>
                      <a:pt x="219" y="4"/>
                    </a:lnTo>
                    <a:lnTo>
                      <a:pt x="192" y="7"/>
                    </a:lnTo>
                    <a:lnTo>
                      <a:pt x="167" y="12"/>
                    </a:lnTo>
                    <a:lnTo>
                      <a:pt x="141" y="17"/>
                    </a:lnTo>
                    <a:lnTo>
                      <a:pt x="116" y="25"/>
                    </a:lnTo>
                    <a:lnTo>
                      <a:pt x="91" y="35"/>
                    </a:lnTo>
                    <a:lnTo>
                      <a:pt x="67" y="45"/>
                    </a:lnTo>
                    <a:lnTo>
                      <a:pt x="47" y="58"/>
                    </a:lnTo>
                    <a:lnTo>
                      <a:pt x="29" y="73"/>
                    </a:lnTo>
                    <a:lnTo>
                      <a:pt x="16" y="91"/>
                    </a:lnTo>
                    <a:lnTo>
                      <a:pt x="6" y="109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1" y="144"/>
                    </a:lnTo>
                    <a:lnTo>
                      <a:pt x="3" y="152"/>
                    </a:lnTo>
                    <a:lnTo>
                      <a:pt x="4" y="162"/>
                    </a:lnTo>
                    <a:lnTo>
                      <a:pt x="13" y="197"/>
                    </a:lnTo>
                    <a:lnTo>
                      <a:pt x="25" y="240"/>
                    </a:lnTo>
                    <a:lnTo>
                      <a:pt x="39" y="290"/>
                    </a:lnTo>
                    <a:lnTo>
                      <a:pt x="57" y="348"/>
                    </a:lnTo>
                    <a:lnTo>
                      <a:pt x="76" y="410"/>
                    </a:lnTo>
                    <a:lnTo>
                      <a:pt x="100" y="474"/>
                    </a:lnTo>
                    <a:lnTo>
                      <a:pt x="123" y="543"/>
                    </a:lnTo>
                    <a:lnTo>
                      <a:pt x="150" y="612"/>
                    </a:lnTo>
                    <a:lnTo>
                      <a:pt x="176" y="684"/>
                    </a:lnTo>
                    <a:lnTo>
                      <a:pt x="205" y="753"/>
                    </a:lnTo>
                    <a:lnTo>
                      <a:pt x="235" y="822"/>
                    </a:lnTo>
                    <a:lnTo>
                      <a:pt x="264" y="887"/>
                    </a:lnTo>
                    <a:lnTo>
                      <a:pt x="293" y="949"/>
                    </a:lnTo>
                    <a:lnTo>
                      <a:pt x="323" y="1005"/>
                    </a:lnTo>
                    <a:lnTo>
                      <a:pt x="352" y="1055"/>
                    </a:lnTo>
                    <a:lnTo>
                      <a:pt x="381" y="1098"/>
                    </a:lnTo>
                    <a:lnTo>
                      <a:pt x="389" y="1109"/>
                    </a:lnTo>
                    <a:lnTo>
                      <a:pt x="398" y="1120"/>
                    </a:lnTo>
                    <a:lnTo>
                      <a:pt x="406" y="1130"/>
                    </a:lnTo>
                    <a:lnTo>
                      <a:pt x="414" y="1138"/>
                    </a:lnTo>
                    <a:lnTo>
                      <a:pt x="436" y="1130"/>
                    </a:lnTo>
                    <a:lnTo>
                      <a:pt x="461" y="1121"/>
                    </a:lnTo>
                    <a:lnTo>
                      <a:pt x="487" y="1111"/>
                    </a:lnTo>
                    <a:lnTo>
                      <a:pt x="517" y="1099"/>
                    </a:lnTo>
                    <a:lnTo>
                      <a:pt x="547" y="1088"/>
                    </a:lnTo>
                    <a:lnTo>
                      <a:pt x="578" y="1075"/>
                    </a:lnTo>
                    <a:lnTo>
                      <a:pt x="609" y="1062"/>
                    </a:lnTo>
                    <a:lnTo>
                      <a:pt x="640" y="1049"/>
                    </a:lnTo>
                    <a:lnTo>
                      <a:pt x="669" y="1036"/>
                    </a:lnTo>
                    <a:lnTo>
                      <a:pt x="697" y="1023"/>
                    </a:lnTo>
                    <a:lnTo>
                      <a:pt x="722" y="1012"/>
                    </a:lnTo>
                    <a:lnTo>
                      <a:pt x="744" y="999"/>
                    </a:lnTo>
                    <a:lnTo>
                      <a:pt x="762" y="987"/>
                    </a:lnTo>
                    <a:lnTo>
                      <a:pt x="775" y="977"/>
                    </a:lnTo>
                    <a:lnTo>
                      <a:pt x="785" y="967"/>
                    </a:lnTo>
                    <a:lnTo>
                      <a:pt x="788" y="959"/>
                    </a:lnTo>
                    <a:lnTo>
                      <a:pt x="756" y="915"/>
                    </a:lnTo>
                    <a:lnTo>
                      <a:pt x="722" y="868"/>
                    </a:lnTo>
                    <a:lnTo>
                      <a:pt x="687" y="813"/>
                    </a:lnTo>
                    <a:lnTo>
                      <a:pt x="650" y="755"/>
                    </a:lnTo>
                    <a:lnTo>
                      <a:pt x="612" y="693"/>
                    </a:lnTo>
                    <a:lnTo>
                      <a:pt x="575" y="627"/>
                    </a:lnTo>
                    <a:lnTo>
                      <a:pt x="537" y="561"/>
                    </a:lnTo>
                    <a:lnTo>
                      <a:pt x="500" y="492"/>
                    </a:lnTo>
                    <a:lnTo>
                      <a:pt x="467" y="423"/>
                    </a:lnTo>
                    <a:lnTo>
                      <a:pt x="433" y="354"/>
                    </a:lnTo>
                    <a:lnTo>
                      <a:pt x="404" y="287"/>
                    </a:lnTo>
                    <a:lnTo>
                      <a:pt x="376" y="223"/>
                    </a:lnTo>
                    <a:lnTo>
                      <a:pt x="352" y="161"/>
                    </a:lnTo>
                    <a:lnTo>
                      <a:pt x="333" y="102"/>
                    </a:lnTo>
                    <a:lnTo>
                      <a:pt x="318" y="49"/>
                    </a:lnTo>
                    <a:lnTo>
                      <a:pt x="310" y="2"/>
                    </a:lnTo>
                    <a:close/>
                  </a:path>
                </a:pathLst>
              </a:custGeom>
              <a:solidFill>
                <a:srgbClr val="F4FCEA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57" name="Freeform 27"/>
              <p:cNvSpPr/>
              <p:nvPr/>
            </p:nvSpPr>
            <p:spPr bwMode="auto">
              <a:xfrm>
                <a:off x="8263" y="4705"/>
                <a:ext cx="142" cy="313"/>
              </a:xfrm>
              <a:custGeom>
                <a:avLst/>
                <a:gdLst>
                  <a:gd name="T0" fmla="*/ 0 w 425"/>
                  <a:gd name="T1" fmla="*/ 0 h 936"/>
                  <a:gd name="T2" fmla="*/ 0 w 425"/>
                  <a:gd name="T3" fmla="*/ 0 h 936"/>
                  <a:gd name="T4" fmla="*/ 0 w 425"/>
                  <a:gd name="T5" fmla="*/ 0 h 936"/>
                  <a:gd name="T6" fmla="*/ 0 w 425"/>
                  <a:gd name="T7" fmla="*/ 0 h 936"/>
                  <a:gd name="T8" fmla="*/ 0 w 425"/>
                  <a:gd name="T9" fmla="*/ 0 h 936"/>
                  <a:gd name="T10" fmla="*/ 0 w 425"/>
                  <a:gd name="T11" fmla="*/ 0 h 936"/>
                  <a:gd name="T12" fmla="*/ 0 w 425"/>
                  <a:gd name="T13" fmla="*/ 0 h 936"/>
                  <a:gd name="T14" fmla="*/ 0 w 425"/>
                  <a:gd name="T15" fmla="*/ 0 h 936"/>
                  <a:gd name="T16" fmla="*/ 0 w 425"/>
                  <a:gd name="T17" fmla="*/ 0 h 936"/>
                  <a:gd name="T18" fmla="*/ 0 w 425"/>
                  <a:gd name="T19" fmla="*/ 0 h 936"/>
                  <a:gd name="T20" fmla="*/ 0 w 425"/>
                  <a:gd name="T21" fmla="*/ 0 h 936"/>
                  <a:gd name="T22" fmla="*/ 0 w 425"/>
                  <a:gd name="T23" fmla="*/ 0 h 936"/>
                  <a:gd name="T24" fmla="*/ 0 w 425"/>
                  <a:gd name="T25" fmla="*/ 0 h 936"/>
                  <a:gd name="T26" fmla="*/ 0 w 425"/>
                  <a:gd name="T27" fmla="*/ 0 h 936"/>
                  <a:gd name="T28" fmla="*/ 0 w 425"/>
                  <a:gd name="T29" fmla="*/ 0 h 936"/>
                  <a:gd name="T30" fmla="*/ 0 w 425"/>
                  <a:gd name="T31" fmla="*/ 0 h 936"/>
                  <a:gd name="T32" fmla="*/ 0 w 425"/>
                  <a:gd name="T33" fmla="*/ 0 h 936"/>
                  <a:gd name="T34" fmla="*/ 0 w 425"/>
                  <a:gd name="T35" fmla="*/ 0 h 936"/>
                  <a:gd name="T36" fmla="*/ 0 w 425"/>
                  <a:gd name="T37" fmla="*/ 0 h 936"/>
                  <a:gd name="T38" fmla="*/ 0 w 425"/>
                  <a:gd name="T39" fmla="*/ 0 h 936"/>
                  <a:gd name="T40" fmla="*/ 0 w 425"/>
                  <a:gd name="T41" fmla="*/ 0 h 936"/>
                  <a:gd name="T42" fmla="*/ 0 w 425"/>
                  <a:gd name="T43" fmla="*/ 0 h 936"/>
                  <a:gd name="T44" fmla="*/ 0 w 425"/>
                  <a:gd name="T45" fmla="*/ 0 h 936"/>
                  <a:gd name="T46" fmla="*/ 0 w 425"/>
                  <a:gd name="T47" fmla="*/ 0 h 936"/>
                  <a:gd name="T48" fmla="*/ 0 w 425"/>
                  <a:gd name="T49" fmla="*/ 0 h 936"/>
                  <a:gd name="T50" fmla="*/ 0 w 425"/>
                  <a:gd name="T51" fmla="*/ 0 h 936"/>
                  <a:gd name="T52" fmla="*/ 0 w 425"/>
                  <a:gd name="T53" fmla="*/ 0 h 936"/>
                  <a:gd name="T54" fmla="*/ 0 w 425"/>
                  <a:gd name="T55" fmla="*/ 0 h 936"/>
                  <a:gd name="T56" fmla="*/ 0 w 425"/>
                  <a:gd name="T57" fmla="*/ 0 h 936"/>
                  <a:gd name="T58" fmla="*/ 0 w 425"/>
                  <a:gd name="T59" fmla="*/ 0 h 936"/>
                  <a:gd name="T60" fmla="*/ 0 w 425"/>
                  <a:gd name="T61" fmla="*/ 0 h 936"/>
                  <a:gd name="T62" fmla="*/ 0 w 425"/>
                  <a:gd name="T63" fmla="*/ 0 h 936"/>
                  <a:gd name="T64" fmla="*/ 0 w 425"/>
                  <a:gd name="T65" fmla="*/ 0 h 936"/>
                  <a:gd name="T66" fmla="*/ 0 w 425"/>
                  <a:gd name="T67" fmla="*/ 0 h 936"/>
                  <a:gd name="T68" fmla="*/ 0 w 425"/>
                  <a:gd name="T69" fmla="*/ 0 h 936"/>
                  <a:gd name="T70" fmla="*/ 0 w 425"/>
                  <a:gd name="T71" fmla="*/ 0 h 936"/>
                  <a:gd name="T72" fmla="*/ 0 w 425"/>
                  <a:gd name="T73" fmla="*/ 0 h 936"/>
                  <a:gd name="T74" fmla="*/ 0 w 425"/>
                  <a:gd name="T75" fmla="*/ 0 h 936"/>
                  <a:gd name="T76" fmla="*/ 0 w 425"/>
                  <a:gd name="T77" fmla="*/ 0 h 936"/>
                  <a:gd name="T78" fmla="*/ 0 w 425"/>
                  <a:gd name="T79" fmla="*/ 0 h 936"/>
                  <a:gd name="T80" fmla="*/ 0 w 425"/>
                  <a:gd name="T81" fmla="*/ 0 h 936"/>
                  <a:gd name="T82" fmla="*/ 0 w 425"/>
                  <a:gd name="T83" fmla="*/ 0 h 936"/>
                  <a:gd name="T84" fmla="*/ 0 w 425"/>
                  <a:gd name="T85" fmla="*/ 0 h 936"/>
                  <a:gd name="T86" fmla="*/ 0 w 425"/>
                  <a:gd name="T87" fmla="*/ 0 h 936"/>
                  <a:gd name="T88" fmla="*/ 0 w 425"/>
                  <a:gd name="T89" fmla="*/ 0 h 936"/>
                  <a:gd name="T90" fmla="*/ 0 w 425"/>
                  <a:gd name="T91" fmla="*/ 0 h 936"/>
                  <a:gd name="T92" fmla="*/ 0 w 425"/>
                  <a:gd name="T93" fmla="*/ 0 h 936"/>
                  <a:gd name="T94" fmla="*/ 0 w 425"/>
                  <a:gd name="T95" fmla="*/ 0 h 936"/>
                  <a:gd name="T96" fmla="*/ 0 w 425"/>
                  <a:gd name="T97" fmla="*/ 0 h 9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5"/>
                  <a:gd name="T148" fmla="*/ 0 h 936"/>
                  <a:gd name="T149" fmla="*/ 425 w 425"/>
                  <a:gd name="T150" fmla="*/ 936 h 9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5" h="936">
                    <a:moveTo>
                      <a:pt x="48" y="0"/>
                    </a:moveTo>
                    <a:lnTo>
                      <a:pt x="48" y="2"/>
                    </a:lnTo>
                    <a:lnTo>
                      <a:pt x="48" y="5"/>
                    </a:lnTo>
                    <a:lnTo>
                      <a:pt x="47" y="11"/>
                    </a:lnTo>
                    <a:lnTo>
                      <a:pt x="44" y="19"/>
                    </a:lnTo>
                    <a:lnTo>
                      <a:pt x="39" y="35"/>
                    </a:lnTo>
                    <a:lnTo>
                      <a:pt x="32" y="55"/>
                    </a:lnTo>
                    <a:lnTo>
                      <a:pt x="20" y="82"/>
                    </a:lnTo>
                    <a:lnTo>
                      <a:pt x="6" y="117"/>
                    </a:lnTo>
                    <a:lnTo>
                      <a:pt x="0" y="141"/>
                    </a:lnTo>
                    <a:lnTo>
                      <a:pt x="0" y="177"/>
                    </a:lnTo>
                    <a:lnTo>
                      <a:pt x="4" y="220"/>
                    </a:lnTo>
                    <a:lnTo>
                      <a:pt x="13" y="271"/>
                    </a:lnTo>
                    <a:lnTo>
                      <a:pt x="26" y="325"/>
                    </a:lnTo>
                    <a:lnTo>
                      <a:pt x="41" y="386"/>
                    </a:lnTo>
                    <a:lnTo>
                      <a:pt x="58" y="446"/>
                    </a:lnTo>
                    <a:lnTo>
                      <a:pt x="78" y="509"/>
                    </a:lnTo>
                    <a:lnTo>
                      <a:pt x="98" y="570"/>
                    </a:lnTo>
                    <a:lnTo>
                      <a:pt x="119" y="628"/>
                    </a:lnTo>
                    <a:lnTo>
                      <a:pt x="138" y="683"/>
                    </a:lnTo>
                    <a:lnTo>
                      <a:pt x="157" y="733"/>
                    </a:lnTo>
                    <a:lnTo>
                      <a:pt x="174" y="775"/>
                    </a:lnTo>
                    <a:lnTo>
                      <a:pt x="189" y="808"/>
                    </a:lnTo>
                    <a:lnTo>
                      <a:pt x="201" y="831"/>
                    </a:lnTo>
                    <a:lnTo>
                      <a:pt x="210" y="843"/>
                    </a:lnTo>
                    <a:lnTo>
                      <a:pt x="223" y="853"/>
                    </a:lnTo>
                    <a:lnTo>
                      <a:pt x="239" y="861"/>
                    </a:lnTo>
                    <a:lnTo>
                      <a:pt x="258" y="873"/>
                    </a:lnTo>
                    <a:lnTo>
                      <a:pt x="282" y="883"/>
                    </a:lnTo>
                    <a:lnTo>
                      <a:pt x="310" y="896"/>
                    </a:lnTo>
                    <a:lnTo>
                      <a:pt x="342" y="907"/>
                    </a:lnTo>
                    <a:lnTo>
                      <a:pt x="380" y="922"/>
                    </a:lnTo>
                    <a:lnTo>
                      <a:pt x="425" y="936"/>
                    </a:lnTo>
                    <a:lnTo>
                      <a:pt x="396" y="893"/>
                    </a:lnTo>
                    <a:lnTo>
                      <a:pt x="367" y="843"/>
                    </a:lnTo>
                    <a:lnTo>
                      <a:pt x="337" y="787"/>
                    </a:lnTo>
                    <a:lnTo>
                      <a:pt x="308" y="725"/>
                    </a:lnTo>
                    <a:lnTo>
                      <a:pt x="279" y="660"/>
                    </a:lnTo>
                    <a:lnTo>
                      <a:pt x="249" y="591"/>
                    </a:lnTo>
                    <a:lnTo>
                      <a:pt x="220" y="522"/>
                    </a:lnTo>
                    <a:lnTo>
                      <a:pt x="194" y="450"/>
                    </a:lnTo>
                    <a:lnTo>
                      <a:pt x="167" y="381"/>
                    </a:lnTo>
                    <a:lnTo>
                      <a:pt x="144" y="312"/>
                    </a:lnTo>
                    <a:lnTo>
                      <a:pt x="120" y="248"/>
                    </a:lnTo>
                    <a:lnTo>
                      <a:pt x="101" y="186"/>
                    </a:lnTo>
                    <a:lnTo>
                      <a:pt x="83" y="128"/>
                    </a:lnTo>
                    <a:lnTo>
                      <a:pt x="69" y="78"/>
                    </a:lnTo>
                    <a:lnTo>
                      <a:pt x="57" y="35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58" name="Freeform 28"/>
              <p:cNvSpPr/>
              <p:nvPr/>
            </p:nvSpPr>
            <p:spPr bwMode="auto">
              <a:xfrm>
                <a:off x="8310" y="4695"/>
                <a:ext cx="63" cy="70"/>
              </a:xfrm>
              <a:custGeom>
                <a:avLst/>
                <a:gdLst>
                  <a:gd name="T0" fmla="*/ 0 w 192"/>
                  <a:gd name="T1" fmla="*/ 0 h 208"/>
                  <a:gd name="T2" fmla="*/ 0 w 192"/>
                  <a:gd name="T3" fmla="*/ 0 h 208"/>
                  <a:gd name="T4" fmla="*/ 0 w 192"/>
                  <a:gd name="T5" fmla="*/ 0 h 208"/>
                  <a:gd name="T6" fmla="*/ 0 w 192"/>
                  <a:gd name="T7" fmla="*/ 0 h 208"/>
                  <a:gd name="T8" fmla="*/ 0 w 192"/>
                  <a:gd name="T9" fmla="*/ 0 h 208"/>
                  <a:gd name="T10" fmla="*/ 0 w 192"/>
                  <a:gd name="T11" fmla="*/ 0 h 208"/>
                  <a:gd name="T12" fmla="*/ 0 w 192"/>
                  <a:gd name="T13" fmla="*/ 0 h 208"/>
                  <a:gd name="T14" fmla="*/ 0 w 192"/>
                  <a:gd name="T15" fmla="*/ 0 h 208"/>
                  <a:gd name="T16" fmla="*/ 0 w 192"/>
                  <a:gd name="T17" fmla="*/ 0 h 208"/>
                  <a:gd name="T18" fmla="*/ 0 w 192"/>
                  <a:gd name="T19" fmla="*/ 0 h 208"/>
                  <a:gd name="T20" fmla="*/ 0 w 192"/>
                  <a:gd name="T21" fmla="*/ 0 h 208"/>
                  <a:gd name="T22" fmla="*/ 0 w 192"/>
                  <a:gd name="T23" fmla="*/ 0 h 208"/>
                  <a:gd name="T24" fmla="*/ 0 w 192"/>
                  <a:gd name="T25" fmla="*/ 0 h 208"/>
                  <a:gd name="T26" fmla="*/ 0 w 192"/>
                  <a:gd name="T27" fmla="*/ 0 h 208"/>
                  <a:gd name="T28" fmla="*/ 0 w 192"/>
                  <a:gd name="T29" fmla="*/ 0 h 208"/>
                  <a:gd name="T30" fmla="*/ 0 w 192"/>
                  <a:gd name="T31" fmla="*/ 0 h 208"/>
                  <a:gd name="T32" fmla="*/ 0 w 192"/>
                  <a:gd name="T33" fmla="*/ 0 h 208"/>
                  <a:gd name="T34" fmla="*/ 0 w 192"/>
                  <a:gd name="T35" fmla="*/ 0 h 208"/>
                  <a:gd name="T36" fmla="*/ 0 w 192"/>
                  <a:gd name="T37" fmla="*/ 0 h 208"/>
                  <a:gd name="T38" fmla="*/ 0 w 192"/>
                  <a:gd name="T39" fmla="*/ 0 h 208"/>
                  <a:gd name="T40" fmla="*/ 0 w 192"/>
                  <a:gd name="T41" fmla="*/ 0 h 208"/>
                  <a:gd name="T42" fmla="*/ 0 w 192"/>
                  <a:gd name="T43" fmla="*/ 0 h 208"/>
                  <a:gd name="T44" fmla="*/ 0 w 192"/>
                  <a:gd name="T45" fmla="*/ 0 h 208"/>
                  <a:gd name="T46" fmla="*/ 0 w 192"/>
                  <a:gd name="T47" fmla="*/ 0 h 208"/>
                  <a:gd name="T48" fmla="*/ 0 w 192"/>
                  <a:gd name="T49" fmla="*/ 0 h 208"/>
                  <a:gd name="T50" fmla="*/ 0 w 192"/>
                  <a:gd name="T51" fmla="*/ 0 h 208"/>
                  <a:gd name="T52" fmla="*/ 0 w 192"/>
                  <a:gd name="T53" fmla="*/ 0 h 208"/>
                  <a:gd name="T54" fmla="*/ 0 w 192"/>
                  <a:gd name="T55" fmla="*/ 0 h 208"/>
                  <a:gd name="T56" fmla="*/ 0 w 192"/>
                  <a:gd name="T57" fmla="*/ 0 h 2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92"/>
                  <a:gd name="T88" fmla="*/ 0 h 208"/>
                  <a:gd name="T89" fmla="*/ 192 w 192"/>
                  <a:gd name="T90" fmla="*/ 208 h 20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92" h="208">
                    <a:moveTo>
                      <a:pt x="26" y="11"/>
                    </a:moveTo>
                    <a:lnTo>
                      <a:pt x="13" y="24"/>
                    </a:lnTo>
                    <a:lnTo>
                      <a:pt x="4" y="43"/>
                    </a:lnTo>
                    <a:lnTo>
                      <a:pt x="0" y="67"/>
                    </a:lnTo>
                    <a:lnTo>
                      <a:pt x="0" y="93"/>
                    </a:lnTo>
                    <a:lnTo>
                      <a:pt x="3" y="120"/>
                    </a:lnTo>
                    <a:lnTo>
                      <a:pt x="10" y="148"/>
                    </a:lnTo>
                    <a:lnTo>
                      <a:pt x="20" y="171"/>
                    </a:lnTo>
                    <a:lnTo>
                      <a:pt x="35" y="189"/>
                    </a:lnTo>
                    <a:lnTo>
                      <a:pt x="51" y="201"/>
                    </a:lnTo>
                    <a:lnTo>
                      <a:pt x="70" y="206"/>
                    </a:lnTo>
                    <a:lnTo>
                      <a:pt x="91" y="208"/>
                    </a:lnTo>
                    <a:lnTo>
                      <a:pt x="111" y="204"/>
                    </a:lnTo>
                    <a:lnTo>
                      <a:pt x="130" y="196"/>
                    </a:lnTo>
                    <a:lnTo>
                      <a:pt x="148" y="186"/>
                    </a:lnTo>
                    <a:lnTo>
                      <a:pt x="163" y="176"/>
                    </a:lnTo>
                    <a:lnTo>
                      <a:pt x="174" y="163"/>
                    </a:lnTo>
                    <a:lnTo>
                      <a:pt x="189" y="130"/>
                    </a:lnTo>
                    <a:lnTo>
                      <a:pt x="192" y="89"/>
                    </a:lnTo>
                    <a:lnTo>
                      <a:pt x="185" y="50"/>
                    </a:lnTo>
                    <a:lnTo>
                      <a:pt x="166" y="27"/>
                    </a:lnTo>
                    <a:lnTo>
                      <a:pt x="152" y="21"/>
                    </a:lnTo>
                    <a:lnTo>
                      <a:pt x="138" y="14"/>
                    </a:lnTo>
                    <a:lnTo>
                      <a:pt x="122" y="8"/>
                    </a:lnTo>
                    <a:lnTo>
                      <a:pt x="104" y="2"/>
                    </a:lnTo>
                    <a:lnTo>
                      <a:pt x="85" y="0"/>
                    </a:lnTo>
                    <a:lnTo>
                      <a:pt x="66" y="0"/>
                    </a:lnTo>
                    <a:lnTo>
                      <a:pt x="47" y="2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59" name="Freeform 29"/>
              <p:cNvSpPr/>
              <p:nvPr/>
            </p:nvSpPr>
            <p:spPr bwMode="auto">
              <a:xfrm>
                <a:off x="8405" y="4895"/>
                <a:ext cx="83" cy="83"/>
              </a:xfrm>
              <a:custGeom>
                <a:avLst/>
                <a:gdLst>
                  <a:gd name="T0" fmla="*/ 0 w 247"/>
                  <a:gd name="T1" fmla="*/ 0 h 251"/>
                  <a:gd name="T2" fmla="*/ 0 w 247"/>
                  <a:gd name="T3" fmla="*/ 0 h 251"/>
                  <a:gd name="T4" fmla="*/ 0 w 247"/>
                  <a:gd name="T5" fmla="*/ 0 h 251"/>
                  <a:gd name="T6" fmla="*/ 0 w 247"/>
                  <a:gd name="T7" fmla="*/ 0 h 251"/>
                  <a:gd name="T8" fmla="*/ 0 w 247"/>
                  <a:gd name="T9" fmla="*/ 0 h 251"/>
                  <a:gd name="T10" fmla="*/ 0 w 247"/>
                  <a:gd name="T11" fmla="*/ 0 h 251"/>
                  <a:gd name="T12" fmla="*/ 0 w 247"/>
                  <a:gd name="T13" fmla="*/ 0 h 251"/>
                  <a:gd name="T14" fmla="*/ 0 w 247"/>
                  <a:gd name="T15" fmla="*/ 0 h 251"/>
                  <a:gd name="T16" fmla="*/ 0 w 247"/>
                  <a:gd name="T17" fmla="*/ 0 h 251"/>
                  <a:gd name="T18" fmla="*/ 0 w 247"/>
                  <a:gd name="T19" fmla="*/ 0 h 251"/>
                  <a:gd name="T20" fmla="*/ 0 w 247"/>
                  <a:gd name="T21" fmla="*/ 0 h 251"/>
                  <a:gd name="T22" fmla="*/ 0 w 247"/>
                  <a:gd name="T23" fmla="*/ 0 h 251"/>
                  <a:gd name="T24" fmla="*/ 0 w 247"/>
                  <a:gd name="T25" fmla="*/ 0 h 251"/>
                  <a:gd name="T26" fmla="*/ 0 w 247"/>
                  <a:gd name="T27" fmla="*/ 0 h 251"/>
                  <a:gd name="T28" fmla="*/ 0 w 247"/>
                  <a:gd name="T29" fmla="*/ 0 h 251"/>
                  <a:gd name="T30" fmla="*/ 0 w 247"/>
                  <a:gd name="T31" fmla="*/ 0 h 251"/>
                  <a:gd name="T32" fmla="*/ 0 w 247"/>
                  <a:gd name="T33" fmla="*/ 0 h 251"/>
                  <a:gd name="T34" fmla="*/ 0 w 247"/>
                  <a:gd name="T35" fmla="*/ 0 h 251"/>
                  <a:gd name="T36" fmla="*/ 0 w 247"/>
                  <a:gd name="T37" fmla="*/ 0 h 251"/>
                  <a:gd name="T38" fmla="*/ 0 w 247"/>
                  <a:gd name="T39" fmla="*/ 0 h 251"/>
                  <a:gd name="T40" fmla="*/ 0 w 247"/>
                  <a:gd name="T41" fmla="*/ 0 h 251"/>
                  <a:gd name="T42" fmla="*/ 0 w 247"/>
                  <a:gd name="T43" fmla="*/ 0 h 251"/>
                  <a:gd name="T44" fmla="*/ 0 w 247"/>
                  <a:gd name="T45" fmla="*/ 0 h 251"/>
                  <a:gd name="T46" fmla="*/ 0 w 247"/>
                  <a:gd name="T47" fmla="*/ 0 h 251"/>
                  <a:gd name="T48" fmla="*/ 0 w 247"/>
                  <a:gd name="T49" fmla="*/ 0 h 251"/>
                  <a:gd name="T50" fmla="*/ 0 w 247"/>
                  <a:gd name="T51" fmla="*/ 0 h 251"/>
                  <a:gd name="T52" fmla="*/ 0 w 247"/>
                  <a:gd name="T53" fmla="*/ 0 h 251"/>
                  <a:gd name="T54" fmla="*/ 0 w 247"/>
                  <a:gd name="T55" fmla="*/ 0 h 251"/>
                  <a:gd name="T56" fmla="*/ 0 w 247"/>
                  <a:gd name="T57" fmla="*/ 0 h 251"/>
                  <a:gd name="T58" fmla="*/ 0 w 247"/>
                  <a:gd name="T59" fmla="*/ 0 h 251"/>
                  <a:gd name="T60" fmla="*/ 0 w 247"/>
                  <a:gd name="T61" fmla="*/ 0 h 251"/>
                  <a:gd name="T62" fmla="*/ 0 w 247"/>
                  <a:gd name="T63" fmla="*/ 0 h 251"/>
                  <a:gd name="T64" fmla="*/ 0 w 247"/>
                  <a:gd name="T65" fmla="*/ 0 h 251"/>
                  <a:gd name="T66" fmla="*/ 0 w 247"/>
                  <a:gd name="T67" fmla="*/ 0 h 251"/>
                  <a:gd name="T68" fmla="*/ 0 w 247"/>
                  <a:gd name="T69" fmla="*/ 0 h 251"/>
                  <a:gd name="T70" fmla="*/ 0 w 247"/>
                  <a:gd name="T71" fmla="*/ 0 h 251"/>
                  <a:gd name="T72" fmla="*/ 0 w 247"/>
                  <a:gd name="T73" fmla="*/ 0 h 251"/>
                  <a:gd name="T74" fmla="*/ 0 w 247"/>
                  <a:gd name="T75" fmla="*/ 0 h 251"/>
                  <a:gd name="T76" fmla="*/ 0 w 247"/>
                  <a:gd name="T77" fmla="*/ 0 h 251"/>
                  <a:gd name="T78" fmla="*/ 0 w 247"/>
                  <a:gd name="T79" fmla="*/ 0 h 251"/>
                  <a:gd name="T80" fmla="*/ 0 w 247"/>
                  <a:gd name="T81" fmla="*/ 0 h 2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47"/>
                  <a:gd name="T124" fmla="*/ 0 h 251"/>
                  <a:gd name="T125" fmla="*/ 247 w 247"/>
                  <a:gd name="T126" fmla="*/ 251 h 25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47" h="251">
                    <a:moveTo>
                      <a:pt x="33" y="29"/>
                    </a:moveTo>
                    <a:lnTo>
                      <a:pt x="21" y="44"/>
                    </a:lnTo>
                    <a:lnTo>
                      <a:pt x="12" y="60"/>
                    </a:lnTo>
                    <a:lnTo>
                      <a:pt x="5" y="79"/>
                    </a:lnTo>
                    <a:lnTo>
                      <a:pt x="0" y="97"/>
                    </a:lnTo>
                    <a:lnTo>
                      <a:pt x="0" y="116"/>
                    </a:lnTo>
                    <a:lnTo>
                      <a:pt x="5" y="135"/>
                    </a:lnTo>
                    <a:lnTo>
                      <a:pt x="12" y="152"/>
                    </a:lnTo>
                    <a:lnTo>
                      <a:pt x="25" y="169"/>
                    </a:lnTo>
                    <a:lnTo>
                      <a:pt x="42" y="187"/>
                    </a:lnTo>
                    <a:lnTo>
                      <a:pt x="58" y="202"/>
                    </a:lnTo>
                    <a:lnTo>
                      <a:pt x="77" y="220"/>
                    </a:lnTo>
                    <a:lnTo>
                      <a:pt x="96" y="233"/>
                    </a:lnTo>
                    <a:lnTo>
                      <a:pt x="114" y="244"/>
                    </a:lnTo>
                    <a:lnTo>
                      <a:pt x="133" y="251"/>
                    </a:lnTo>
                    <a:lnTo>
                      <a:pt x="149" y="251"/>
                    </a:lnTo>
                    <a:lnTo>
                      <a:pt x="165" y="246"/>
                    </a:lnTo>
                    <a:lnTo>
                      <a:pt x="180" y="237"/>
                    </a:lnTo>
                    <a:lnTo>
                      <a:pt x="196" y="228"/>
                    </a:lnTo>
                    <a:lnTo>
                      <a:pt x="209" y="220"/>
                    </a:lnTo>
                    <a:lnTo>
                      <a:pt x="222" y="212"/>
                    </a:lnTo>
                    <a:lnTo>
                      <a:pt x="232" y="202"/>
                    </a:lnTo>
                    <a:lnTo>
                      <a:pt x="240" y="191"/>
                    </a:lnTo>
                    <a:lnTo>
                      <a:pt x="246" y="178"/>
                    </a:lnTo>
                    <a:lnTo>
                      <a:pt x="247" y="162"/>
                    </a:lnTo>
                    <a:lnTo>
                      <a:pt x="244" y="142"/>
                    </a:lnTo>
                    <a:lnTo>
                      <a:pt x="238" y="120"/>
                    </a:lnTo>
                    <a:lnTo>
                      <a:pt x="228" y="96"/>
                    </a:lnTo>
                    <a:lnTo>
                      <a:pt x="215" y="72"/>
                    </a:lnTo>
                    <a:lnTo>
                      <a:pt x="200" y="50"/>
                    </a:lnTo>
                    <a:lnTo>
                      <a:pt x="184" y="30"/>
                    </a:lnTo>
                    <a:lnTo>
                      <a:pt x="165" y="16"/>
                    </a:lnTo>
                    <a:lnTo>
                      <a:pt x="147" y="7"/>
                    </a:lnTo>
                    <a:lnTo>
                      <a:pt x="130" y="3"/>
                    </a:lnTo>
                    <a:lnTo>
                      <a:pt x="112" y="0"/>
                    </a:lnTo>
                    <a:lnTo>
                      <a:pt x="94" y="1"/>
                    </a:lnTo>
                    <a:lnTo>
                      <a:pt x="80" y="3"/>
                    </a:lnTo>
                    <a:lnTo>
                      <a:pt x="65" y="7"/>
                    </a:lnTo>
                    <a:lnTo>
                      <a:pt x="52" y="13"/>
                    </a:lnTo>
                    <a:lnTo>
                      <a:pt x="42" y="20"/>
                    </a:lnTo>
                    <a:lnTo>
                      <a:pt x="33" y="29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60" name="Freeform 30"/>
              <p:cNvSpPr/>
              <p:nvPr/>
            </p:nvSpPr>
            <p:spPr bwMode="auto">
              <a:xfrm>
                <a:off x="8313" y="4685"/>
                <a:ext cx="75" cy="80"/>
              </a:xfrm>
              <a:custGeom>
                <a:avLst/>
                <a:gdLst>
                  <a:gd name="T0" fmla="*/ 0 w 226"/>
                  <a:gd name="T1" fmla="*/ 0 h 240"/>
                  <a:gd name="T2" fmla="*/ 0 w 226"/>
                  <a:gd name="T3" fmla="*/ 0 h 240"/>
                  <a:gd name="T4" fmla="*/ 0 w 226"/>
                  <a:gd name="T5" fmla="*/ 0 h 240"/>
                  <a:gd name="T6" fmla="*/ 0 w 226"/>
                  <a:gd name="T7" fmla="*/ 0 h 240"/>
                  <a:gd name="T8" fmla="*/ 0 w 226"/>
                  <a:gd name="T9" fmla="*/ 0 h 240"/>
                  <a:gd name="T10" fmla="*/ 0 w 226"/>
                  <a:gd name="T11" fmla="*/ 0 h 240"/>
                  <a:gd name="T12" fmla="*/ 0 w 226"/>
                  <a:gd name="T13" fmla="*/ 0 h 240"/>
                  <a:gd name="T14" fmla="*/ 0 w 226"/>
                  <a:gd name="T15" fmla="*/ 0 h 240"/>
                  <a:gd name="T16" fmla="*/ 0 w 226"/>
                  <a:gd name="T17" fmla="*/ 0 h 240"/>
                  <a:gd name="T18" fmla="*/ 0 w 226"/>
                  <a:gd name="T19" fmla="*/ 0 h 240"/>
                  <a:gd name="T20" fmla="*/ 0 w 226"/>
                  <a:gd name="T21" fmla="*/ 0 h 240"/>
                  <a:gd name="T22" fmla="*/ 0 w 226"/>
                  <a:gd name="T23" fmla="*/ 0 h 240"/>
                  <a:gd name="T24" fmla="*/ 0 w 226"/>
                  <a:gd name="T25" fmla="*/ 0 h 240"/>
                  <a:gd name="T26" fmla="*/ 0 w 226"/>
                  <a:gd name="T27" fmla="*/ 0 h 240"/>
                  <a:gd name="T28" fmla="*/ 0 w 226"/>
                  <a:gd name="T29" fmla="*/ 0 h 240"/>
                  <a:gd name="T30" fmla="*/ 0 w 226"/>
                  <a:gd name="T31" fmla="*/ 0 h 240"/>
                  <a:gd name="T32" fmla="*/ 0 w 226"/>
                  <a:gd name="T33" fmla="*/ 0 h 240"/>
                  <a:gd name="T34" fmla="*/ 0 w 226"/>
                  <a:gd name="T35" fmla="*/ 0 h 240"/>
                  <a:gd name="T36" fmla="*/ 0 w 226"/>
                  <a:gd name="T37" fmla="*/ 0 h 240"/>
                  <a:gd name="T38" fmla="*/ 0 w 226"/>
                  <a:gd name="T39" fmla="*/ 0 h 240"/>
                  <a:gd name="T40" fmla="*/ 0 w 226"/>
                  <a:gd name="T41" fmla="*/ 0 h 240"/>
                  <a:gd name="T42" fmla="*/ 0 w 226"/>
                  <a:gd name="T43" fmla="*/ 0 h 240"/>
                  <a:gd name="T44" fmla="*/ 0 w 226"/>
                  <a:gd name="T45" fmla="*/ 0 h 240"/>
                  <a:gd name="T46" fmla="*/ 0 w 226"/>
                  <a:gd name="T47" fmla="*/ 0 h 240"/>
                  <a:gd name="T48" fmla="*/ 0 w 226"/>
                  <a:gd name="T49" fmla="*/ 0 h 240"/>
                  <a:gd name="T50" fmla="*/ 0 w 226"/>
                  <a:gd name="T51" fmla="*/ 0 h 240"/>
                  <a:gd name="T52" fmla="*/ 0 w 226"/>
                  <a:gd name="T53" fmla="*/ 0 h 240"/>
                  <a:gd name="T54" fmla="*/ 0 w 226"/>
                  <a:gd name="T55" fmla="*/ 0 h 240"/>
                  <a:gd name="T56" fmla="*/ 0 w 226"/>
                  <a:gd name="T57" fmla="*/ 0 h 240"/>
                  <a:gd name="T58" fmla="*/ 0 w 226"/>
                  <a:gd name="T59" fmla="*/ 0 h 240"/>
                  <a:gd name="T60" fmla="*/ 0 w 226"/>
                  <a:gd name="T61" fmla="*/ 0 h 240"/>
                  <a:gd name="T62" fmla="*/ 0 w 226"/>
                  <a:gd name="T63" fmla="*/ 0 h 240"/>
                  <a:gd name="T64" fmla="*/ 0 w 226"/>
                  <a:gd name="T65" fmla="*/ 0 h 240"/>
                  <a:gd name="T66" fmla="*/ 0 w 226"/>
                  <a:gd name="T67" fmla="*/ 0 h 240"/>
                  <a:gd name="T68" fmla="*/ 0 w 226"/>
                  <a:gd name="T69" fmla="*/ 0 h 240"/>
                  <a:gd name="T70" fmla="*/ 0 w 226"/>
                  <a:gd name="T71" fmla="*/ 0 h 2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26"/>
                  <a:gd name="T109" fmla="*/ 0 h 240"/>
                  <a:gd name="T110" fmla="*/ 226 w 226"/>
                  <a:gd name="T111" fmla="*/ 240 h 2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26" h="240">
                    <a:moveTo>
                      <a:pt x="125" y="6"/>
                    </a:moveTo>
                    <a:lnTo>
                      <a:pt x="115" y="3"/>
                    </a:lnTo>
                    <a:lnTo>
                      <a:pt x="104" y="0"/>
                    </a:lnTo>
                    <a:lnTo>
                      <a:pt x="93" y="0"/>
                    </a:lnTo>
                    <a:lnTo>
                      <a:pt x="79" y="0"/>
                    </a:lnTo>
                    <a:lnTo>
                      <a:pt x="66" y="2"/>
                    </a:lnTo>
                    <a:lnTo>
                      <a:pt x="54" y="6"/>
                    </a:lnTo>
                    <a:lnTo>
                      <a:pt x="43" y="12"/>
                    </a:lnTo>
                    <a:lnTo>
                      <a:pt x="32" y="19"/>
                    </a:lnTo>
                    <a:lnTo>
                      <a:pt x="16" y="37"/>
                    </a:lnTo>
                    <a:lnTo>
                      <a:pt x="6" y="58"/>
                    </a:lnTo>
                    <a:lnTo>
                      <a:pt x="0" y="79"/>
                    </a:lnTo>
                    <a:lnTo>
                      <a:pt x="0" y="101"/>
                    </a:lnTo>
                    <a:lnTo>
                      <a:pt x="2" y="124"/>
                    </a:lnTo>
                    <a:lnTo>
                      <a:pt x="7" y="145"/>
                    </a:lnTo>
                    <a:lnTo>
                      <a:pt x="15" y="168"/>
                    </a:lnTo>
                    <a:lnTo>
                      <a:pt x="24" y="188"/>
                    </a:lnTo>
                    <a:lnTo>
                      <a:pt x="32" y="201"/>
                    </a:lnTo>
                    <a:lnTo>
                      <a:pt x="43" y="213"/>
                    </a:lnTo>
                    <a:lnTo>
                      <a:pt x="56" y="223"/>
                    </a:lnTo>
                    <a:lnTo>
                      <a:pt x="69" y="231"/>
                    </a:lnTo>
                    <a:lnTo>
                      <a:pt x="84" y="237"/>
                    </a:lnTo>
                    <a:lnTo>
                      <a:pt x="98" y="240"/>
                    </a:lnTo>
                    <a:lnTo>
                      <a:pt x="113" y="240"/>
                    </a:lnTo>
                    <a:lnTo>
                      <a:pt x="129" y="237"/>
                    </a:lnTo>
                    <a:lnTo>
                      <a:pt x="151" y="229"/>
                    </a:lnTo>
                    <a:lnTo>
                      <a:pt x="172" y="219"/>
                    </a:lnTo>
                    <a:lnTo>
                      <a:pt x="189" y="204"/>
                    </a:lnTo>
                    <a:lnTo>
                      <a:pt x="206" y="188"/>
                    </a:lnTo>
                    <a:lnTo>
                      <a:pt x="216" y="171"/>
                    </a:lnTo>
                    <a:lnTo>
                      <a:pt x="223" y="152"/>
                    </a:lnTo>
                    <a:lnTo>
                      <a:pt x="226" y="131"/>
                    </a:lnTo>
                    <a:lnTo>
                      <a:pt x="223" y="109"/>
                    </a:lnTo>
                    <a:lnTo>
                      <a:pt x="222" y="104"/>
                    </a:lnTo>
                    <a:lnTo>
                      <a:pt x="219" y="98"/>
                    </a:lnTo>
                    <a:lnTo>
                      <a:pt x="213" y="95"/>
                    </a:lnTo>
                    <a:lnTo>
                      <a:pt x="207" y="95"/>
                    </a:lnTo>
                    <a:lnTo>
                      <a:pt x="201" y="96"/>
                    </a:lnTo>
                    <a:lnTo>
                      <a:pt x="197" y="99"/>
                    </a:lnTo>
                    <a:lnTo>
                      <a:pt x="194" y="105"/>
                    </a:lnTo>
                    <a:lnTo>
                      <a:pt x="192" y="111"/>
                    </a:lnTo>
                    <a:lnTo>
                      <a:pt x="191" y="127"/>
                    </a:lnTo>
                    <a:lnTo>
                      <a:pt x="188" y="142"/>
                    </a:lnTo>
                    <a:lnTo>
                      <a:pt x="182" y="158"/>
                    </a:lnTo>
                    <a:lnTo>
                      <a:pt x="173" y="171"/>
                    </a:lnTo>
                    <a:lnTo>
                      <a:pt x="162" y="183"/>
                    </a:lnTo>
                    <a:lnTo>
                      <a:pt x="147" y="191"/>
                    </a:lnTo>
                    <a:lnTo>
                      <a:pt x="131" y="197"/>
                    </a:lnTo>
                    <a:lnTo>
                      <a:pt x="110" y="200"/>
                    </a:lnTo>
                    <a:lnTo>
                      <a:pt x="90" y="197"/>
                    </a:lnTo>
                    <a:lnTo>
                      <a:pt x="74" y="190"/>
                    </a:lnTo>
                    <a:lnTo>
                      <a:pt x="60" y="177"/>
                    </a:lnTo>
                    <a:lnTo>
                      <a:pt x="51" y="161"/>
                    </a:lnTo>
                    <a:lnTo>
                      <a:pt x="44" y="144"/>
                    </a:lnTo>
                    <a:lnTo>
                      <a:pt x="38" y="124"/>
                    </a:lnTo>
                    <a:lnTo>
                      <a:pt x="34" y="105"/>
                    </a:lnTo>
                    <a:lnTo>
                      <a:pt x="32" y="86"/>
                    </a:lnTo>
                    <a:lnTo>
                      <a:pt x="32" y="76"/>
                    </a:lnTo>
                    <a:lnTo>
                      <a:pt x="35" y="66"/>
                    </a:lnTo>
                    <a:lnTo>
                      <a:pt x="41" y="56"/>
                    </a:lnTo>
                    <a:lnTo>
                      <a:pt x="47" y="46"/>
                    </a:lnTo>
                    <a:lnTo>
                      <a:pt x="54" y="39"/>
                    </a:lnTo>
                    <a:lnTo>
                      <a:pt x="63" y="32"/>
                    </a:lnTo>
                    <a:lnTo>
                      <a:pt x="74" y="26"/>
                    </a:lnTo>
                    <a:lnTo>
                      <a:pt x="84" y="25"/>
                    </a:lnTo>
                    <a:lnTo>
                      <a:pt x="87" y="25"/>
                    </a:lnTo>
                    <a:lnTo>
                      <a:pt x="94" y="23"/>
                    </a:lnTo>
                    <a:lnTo>
                      <a:pt x="106" y="25"/>
                    </a:lnTo>
                    <a:lnTo>
                      <a:pt x="119" y="26"/>
                    </a:lnTo>
                    <a:lnTo>
                      <a:pt x="126" y="25"/>
                    </a:lnTo>
                    <a:lnTo>
                      <a:pt x="131" y="19"/>
                    </a:lnTo>
                    <a:lnTo>
                      <a:pt x="129" y="12"/>
                    </a:lnTo>
                    <a:lnTo>
                      <a:pt x="1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61" name="Freeform 31"/>
              <p:cNvSpPr/>
              <p:nvPr/>
            </p:nvSpPr>
            <p:spPr bwMode="auto">
              <a:xfrm>
                <a:off x="8410" y="4893"/>
                <a:ext cx="95" cy="90"/>
              </a:xfrm>
              <a:custGeom>
                <a:avLst/>
                <a:gdLst>
                  <a:gd name="T0" fmla="*/ 0 w 279"/>
                  <a:gd name="T1" fmla="*/ 0 h 270"/>
                  <a:gd name="T2" fmla="*/ 0 w 279"/>
                  <a:gd name="T3" fmla="*/ 0 h 270"/>
                  <a:gd name="T4" fmla="*/ 0 w 279"/>
                  <a:gd name="T5" fmla="*/ 0 h 270"/>
                  <a:gd name="T6" fmla="*/ 0 w 279"/>
                  <a:gd name="T7" fmla="*/ 0 h 270"/>
                  <a:gd name="T8" fmla="*/ 0 w 279"/>
                  <a:gd name="T9" fmla="*/ 0 h 270"/>
                  <a:gd name="T10" fmla="*/ 0 w 279"/>
                  <a:gd name="T11" fmla="*/ 0 h 270"/>
                  <a:gd name="T12" fmla="*/ 0 w 279"/>
                  <a:gd name="T13" fmla="*/ 0 h 270"/>
                  <a:gd name="T14" fmla="*/ 0 w 279"/>
                  <a:gd name="T15" fmla="*/ 0 h 270"/>
                  <a:gd name="T16" fmla="*/ 0 w 279"/>
                  <a:gd name="T17" fmla="*/ 0 h 270"/>
                  <a:gd name="T18" fmla="*/ 0 w 279"/>
                  <a:gd name="T19" fmla="*/ 0 h 270"/>
                  <a:gd name="T20" fmla="*/ 0 w 279"/>
                  <a:gd name="T21" fmla="*/ 0 h 270"/>
                  <a:gd name="T22" fmla="*/ 0 w 279"/>
                  <a:gd name="T23" fmla="*/ 0 h 270"/>
                  <a:gd name="T24" fmla="*/ 0 w 279"/>
                  <a:gd name="T25" fmla="*/ 0 h 270"/>
                  <a:gd name="T26" fmla="*/ 0 w 279"/>
                  <a:gd name="T27" fmla="*/ 0 h 270"/>
                  <a:gd name="T28" fmla="*/ 0 w 279"/>
                  <a:gd name="T29" fmla="*/ 0 h 270"/>
                  <a:gd name="T30" fmla="*/ 0 w 279"/>
                  <a:gd name="T31" fmla="*/ 0 h 270"/>
                  <a:gd name="T32" fmla="*/ 0 w 279"/>
                  <a:gd name="T33" fmla="*/ 0 h 270"/>
                  <a:gd name="T34" fmla="*/ 0 w 279"/>
                  <a:gd name="T35" fmla="*/ 0 h 270"/>
                  <a:gd name="T36" fmla="*/ 0 w 279"/>
                  <a:gd name="T37" fmla="*/ 0 h 270"/>
                  <a:gd name="T38" fmla="*/ 0 w 279"/>
                  <a:gd name="T39" fmla="*/ 0 h 270"/>
                  <a:gd name="T40" fmla="*/ 0 w 279"/>
                  <a:gd name="T41" fmla="*/ 0 h 270"/>
                  <a:gd name="T42" fmla="*/ 0 w 279"/>
                  <a:gd name="T43" fmla="*/ 0 h 270"/>
                  <a:gd name="T44" fmla="*/ 0 w 279"/>
                  <a:gd name="T45" fmla="*/ 0 h 270"/>
                  <a:gd name="T46" fmla="*/ 0 w 279"/>
                  <a:gd name="T47" fmla="*/ 0 h 270"/>
                  <a:gd name="T48" fmla="*/ 0 w 279"/>
                  <a:gd name="T49" fmla="*/ 0 h 270"/>
                  <a:gd name="T50" fmla="*/ 0 w 279"/>
                  <a:gd name="T51" fmla="*/ 0 h 270"/>
                  <a:gd name="T52" fmla="*/ 0 w 279"/>
                  <a:gd name="T53" fmla="*/ 0 h 270"/>
                  <a:gd name="T54" fmla="*/ 0 w 279"/>
                  <a:gd name="T55" fmla="*/ 0 h 270"/>
                  <a:gd name="T56" fmla="*/ 0 w 279"/>
                  <a:gd name="T57" fmla="*/ 0 h 270"/>
                  <a:gd name="T58" fmla="*/ 0 w 279"/>
                  <a:gd name="T59" fmla="*/ 0 h 270"/>
                  <a:gd name="T60" fmla="*/ 0 w 279"/>
                  <a:gd name="T61" fmla="*/ 0 h 270"/>
                  <a:gd name="T62" fmla="*/ 0 w 279"/>
                  <a:gd name="T63" fmla="*/ 0 h 270"/>
                  <a:gd name="T64" fmla="*/ 0 w 279"/>
                  <a:gd name="T65" fmla="*/ 0 h 270"/>
                  <a:gd name="T66" fmla="*/ 0 w 279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9"/>
                  <a:gd name="T103" fmla="*/ 0 h 270"/>
                  <a:gd name="T104" fmla="*/ 279 w 279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9" h="270">
                    <a:moveTo>
                      <a:pt x="75" y="3"/>
                    </a:moveTo>
                    <a:lnTo>
                      <a:pt x="60" y="8"/>
                    </a:lnTo>
                    <a:lnTo>
                      <a:pt x="47" y="17"/>
                    </a:lnTo>
                    <a:lnTo>
                      <a:pt x="34" y="27"/>
                    </a:lnTo>
                    <a:lnTo>
                      <a:pt x="24" y="39"/>
                    </a:lnTo>
                    <a:lnTo>
                      <a:pt x="15" y="50"/>
                    </a:lnTo>
                    <a:lnTo>
                      <a:pt x="7" y="64"/>
                    </a:lnTo>
                    <a:lnTo>
                      <a:pt x="3" y="80"/>
                    </a:lnTo>
                    <a:lnTo>
                      <a:pt x="0" y="96"/>
                    </a:lnTo>
                    <a:lnTo>
                      <a:pt x="0" y="112"/>
                    </a:lnTo>
                    <a:lnTo>
                      <a:pt x="2" y="129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5"/>
                    </a:lnTo>
                    <a:lnTo>
                      <a:pt x="27" y="189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1"/>
                    </a:lnTo>
                    <a:lnTo>
                      <a:pt x="82" y="244"/>
                    </a:lnTo>
                    <a:lnTo>
                      <a:pt x="101" y="257"/>
                    </a:lnTo>
                    <a:lnTo>
                      <a:pt x="122" y="266"/>
                    </a:lnTo>
                    <a:lnTo>
                      <a:pt x="142" y="270"/>
                    </a:lnTo>
                    <a:lnTo>
                      <a:pt x="165" y="270"/>
                    </a:lnTo>
                    <a:lnTo>
                      <a:pt x="185" y="263"/>
                    </a:lnTo>
                    <a:lnTo>
                      <a:pt x="206" y="250"/>
                    </a:lnTo>
                    <a:lnTo>
                      <a:pt x="219" y="240"/>
                    </a:lnTo>
                    <a:lnTo>
                      <a:pt x="232" y="228"/>
                    </a:lnTo>
                    <a:lnTo>
                      <a:pt x="244" y="215"/>
                    </a:lnTo>
                    <a:lnTo>
                      <a:pt x="254" y="202"/>
                    </a:lnTo>
                    <a:lnTo>
                      <a:pt x="263" y="188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79" y="133"/>
                    </a:lnTo>
                    <a:lnTo>
                      <a:pt x="278" y="126"/>
                    </a:lnTo>
                    <a:lnTo>
                      <a:pt x="273" y="120"/>
                    </a:lnTo>
                    <a:lnTo>
                      <a:pt x="266" y="116"/>
                    </a:lnTo>
                    <a:lnTo>
                      <a:pt x="258" y="116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1" y="129"/>
                    </a:lnTo>
                    <a:lnTo>
                      <a:pt x="241" y="132"/>
                    </a:lnTo>
                    <a:lnTo>
                      <a:pt x="238" y="139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0" y="176"/>
                    </a:lnTo>
                    <a:lnTo>
                      <a:pt x="210" y="191"/>
                    </a:lnTo>
                    <a:lnTo>
                      <a:pt x="198" y="201"/>
                    </a:lnTo>
                    <a:lnTo>
                      <a:pt x="182" y="210"/>
                    </a:lnTo>
                    <a:lnTo>
                      <a:pt x="154" y="211"/>
                    </a:lnTo>
                    <a:lnTo>
                      <a:pt x="126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2"/>
                    </a:lnTo>
                    <a:lnTo>
                      <a:pt x="46" y="139"/>
                    </a:lnTo>
                    <a:lnTo>
                      <a:pt x="40" y="113"/>
                    </a:lnTo>
                    <a:lnTo>
                      <a:pt x="40" y="86"/>
                    </a:lnTo>
                    <a:lnTo>
                      <a:pt x="44" y="73"/>
                    </a:lnTo>
                    <a:lnTo>
                      <a:pt x="50" y="62"/>
                    </a:lnTo>
                    <a:lnTo>
                      <a:pt x="60" y="50"/>
                    </a:lnTo>
                    <a:lnTo>
                      <a:pt x="71" y="39"/>
                    </a:lnTo>
                    <a:lnTo>
                      <a:pt x="81" y="30"/>
                    </a:lnTo>
                    <a:lnTo>
                      <a:pt x="93" y="21"/>
                    </a:lnTo>
                    <a:lnTo>
                      <a:pt x="103" y="16"/>
                    </a:lnTo>
                    <a:lnTo>
                      <a:pt x="112" y="11"/>
                    </a:lnTo>
                    <a:lnTo>
                      <a:pt x="109" y="4"/>
                    </a:lnTo>
                    <a:lnTo>
                      <a:pt x="100" y="0"/>
                    </a:lnTo>
                    <a:lnTo>
                      <a:pt x="88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62" name="Freeform 32"/>
              <p:cNvSpPr/>
              <p:nvPr/>
            </p:nvSpPr>
            <p:spPr bwMode="auto">
              <a:xfrm>
                <a:off x="8345" y="4785"/>
                <a:ext cx="25" cy="25"/>
              </a:xfrm>
              <a:custGeom>
                <a:avLst/>
                <a:gdLst>
                  <a:gd name="T0" fmla="*/ 0 w 72"/>
                  <a:gd name="T1" fmla="*/ 0 h 75"/>
                  <a:gd name="T2" fmla="*/ 0 w 72"/>
                  <a:gd name="T3" fmla="*/ 0 h 75"/>
                  <a:gd name="T4" fmla="*/ 0 w 72"/>
                  <a:gd name="T5" fmla="*/ 0 h 75"/>
                  <a:gd name="T6" fmla="*/ 0 w 72"/>
                  <a:gd name="T7" fmla="*/ 0 h 75"/>
                  <a:gd name="T8" fmla="*/ 0 w 72"/>
                  <a:gd name="T9" fmla="*/ 0 h 75"/>
                  <a:gd name="T10" fmla="*/ 0 w 72"/>
                  <a:gd name="T11" fmla="*/ 0 h 75"/>
                  <a:gd name="T12" fmla="*/ 0 w 72"/>
                  <a:gd name="T13" fmla="*/ 0 h 75"/>
                  <a:gd name="T14" fmla="*/ 0 w 72"/>
                  <a:gd name="T15" fmla="*/ 0 h 75"/>
                  <a:gd name="T16" fmla="*/ 0 w 72"/>
                  <a:gd name="T17" fmla="*/ 0 h 75"/>
                  <a:gd name="T18" fmla="*/ 0 w 72"/>
                  <a:gd name="T19" fmla="*/ 0 h 75"/>
                  <a:gd name="T20" fmla="*/ 0 w 72"/>
                  <a:gd name="T21" fmla="*/ 0 h 75"/>
                  <a:gd name="T22" fmla="*/ 0 w 72"/>
                  <a:gd name="T23" fmla="*/ 0 h 75"/>
                  <a:gd name="T24" fmla="*/ 0 w 72"/>
                  <a:gd name="T25" fmla="*/ 0 h 75"/>
                  <a:gd name="T26" fmla="*/ 0 w 72"/>
                  <a:gd name="T27" fmla="*/ 0 h 75"/>
                  <a:gd name="T28" fmla="*/ 0 w 72"/>
                  <a:gd name="T29" fmla="*/ 0 h 75"/>
                  <a:gd name="T30" fmla="*/ 0 w 72"/>
                  <a:gd name="T31" fmla="*/ 0 h 75"/>
                  <a:gd name="T32" fmla="*/ 0 w 72"/>
                  <a:gd name="T33" fmla="*/ 0 h 75"/>
                  <a:gd name="T34" fmla="*/ 0 w 72"/>
                  <a:gd name="T35" fmla="*/ 0 h 75"/>
                  <a:gd name="T36" fmla="*/ 0 w 72"/>
                  <a:gd name="T37" fmla="*/ 0 h 75"/>
                  <a:gd name="T38" fmla="*/ 0 w 72"/>
                  <a:gd name="T39" fmla="*/ 0 h 75"/>
                  <a:gd name="T40" fmla="*/ 0 w 72"/>
                  <a:gd name="T41" fmla="*/ 0 h 75"/>
                  <a:gd name="T42" fmla="*/ 0 w 72"/>
                  <a:gd name="T43" fmla="*/ 0 h 75"/>
                  <a:gd name="T44" fmla="*/ 0 w 72"/>
                  <a:gd name="T45" fmla="*/ 0 h 75"/>
                  <a:gd name="T46" fmla="*/ 0 w 72"/>
                  <a:gd name="T47" fmla="*/ 0 h 75"/>
                  <a:gd name="T48" fmla="*/ 0 w 72"/>
                  <a:gd name="T49" fmla="*/ 0 h 75"/>
                  <a:gd name="T50" fmla="*/ 0 w 72"/>
                  <a:gd name="T51" fmla="*/ 0 h 75"/>
                  <a:gd name="T52" fmla="*/ 0 w 72"/>
                  <a:gd name="T53" fmla="*/ 0 h 75"/>
                  <a:gd name="T54" fmla="*/ 0 w 72"/>
                  <a:gd name="T55" fmla="*/ 0 h 75"/>
                  <a:gd name="T56" fmla="*/ 0 w 72"/>
                  <a:gd name="T57" fmla="*/ 0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2"/>
                  <a:gd name="T88" fmla="*/ 0 h 75"/>
                  <a:gd name="T89" fmla="*/ 72 w 72"/>
                  <a:gd name="T90" fmla="*/ 75 h 7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2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7" y="71"/>
                    </a:lnTo>
                    <a:lnTo>
                      <a:pt x="56" y="66"/>
                    </a:lnTo>
                    <a:lnTo>
                      <a:pt x="64" y="60"/>
                    </a:lnTo>
                    <a:lnTo>
                      <a:pt x="69" y="56"/>
                    </a:lnTo>
                    <a:lnTo>
                      <a:pt x="72" y="52"/>
                    </a:lnTo>
                    <a:lnTo>
                      <a:pt x="72" y="49"/>
                    </a:lnTo>
                    <a:lnTo>
                      <a:pt x="70" y="45"/>
                    </a:lnTo>
                    <a:lnTo>
                      <a:pt x="67" y="40"/>
                    </a:lnTo>
                    <a:lnTo>
                      <a:pt x="63" y="39"/>
                    </a:lnTo>
                    <a:lnTo>
                      <a:pt x="59" y="38"/>
                    </a:lnTo>
                    <a:lnTo>
                      <a:pt x="54" y="39"/>
                    </a:lnTo>
                    <a:lnTo>
                      <a:pt x="48" y="42"/>
                    </a:lnTo>
                    <a:lnTo>
                      <a:pt x="39" y="46"/>
                    </a:lnTo>
                    <a:lnTo>
                      <a:pt x="32" y="50"/>
                    </a:lnTo>
                    <a:lnTo>
                      <a:pt x="29" y="52"/>
                    </a:lnTo>
                    <a:lnTo>
                      <a:pt x="26" y="43"/>
                    </a:lnTo>
                    <a:lnTo>
                      <a:pt x="20" y="25"/>
                    </a:lnTo>
                    <a:lnTo>
                      <a:pt x="12" y="7"/>
                    </a:lnTo>
                    <a:lnTo>
                      <a:pt x="1" y="0"/>
                    </a:lnTo>
                    <a:lnTo>
                      <a:pt x="0" y="17"/>
                    </a:lnTo>
                    <a:lnTo>
                      <a:pt x="3" y="39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63" name="Freeform 33"/>
              <p:cNvSpPr/>
              <p:nvPr/>
            </p:nvSpPr>
            <p:spPr bwMode="auto">
              <a:xfrm>
                <a:off x="8370" y="4780"/>
                <a:ext cx="23" cy="20"/>
              </a:xfrm>
              <a:custGeom>
                <a:avLst/>
                <a:gdLst>
                  <a:gd name="T0" fmla="*/ 0 w 70"/>
                  <a:gd name="T1" fmla="*/ 0 h 59"/>
                  <a:gd name="T2" fmla="*/ 0 w 70"/>
                  <a:gd name="T3" fmla="*/ 0 h 59"/>
                  <a:gd name="T4" fmla="*/ 0 w 70"/>
                  <a:gd name="T5" fmla="*/ 0 h 59"/>
                  <a:gd name="T6" fmla="*/ 0 w 70"/>
                  <a:gd name="T7" fmla="*/ 0 h 59"/>
                  <a:gd name="T8" fmla="*/ 0 w 70"/>
                  <a:gd name="T9" fmla="*/ 0 h 59"/>
                  <a:gd name="T10" fmla="*/ 0 w 70"/>
                  <a:gd name="T11" fmla="*/ 0 h 59"/>
                  <a:gd name="T12" fmla="*/ 0 w 70"/>
                  <a:gd name="T13" fmla="*/ 0 h 59"/>
                  <a:gd name="T14" fmla="*/ 0 w 70"/>
                  <a:gd name="T15" fmla="*/ 0 h 59"/>
                  <a:gd name="T16" fmla="*/ 0 w 70"/>
                  <a:gd name="T17" fmla="*/ 0 h 59"/>
                  <a:gd name="T18" fmla="*/ 0 w 70"/>
                  <a:gd name="T19" fmla="*/ 0 h 59"/>
                  <a:gd name="T20" fmla="*/ 0 w 70"/>
                  <a:gd name="T21" fmla="*/ 0 h 59"/>
                  <a:gd name="T22" fmla="*/ 0 w 70"/>
                  <a:gd name="T23" fmla="*/ 0 h 59"/>
                  <a:gd name="T24" fmla="*/ 0 w 70"/>
                  <a:gd name="T25" fmla="*/ 0 h 59"/>
                  <a:gd name="T26" fmla="*/ 0 w 70"/>
                  <a:gd name="T27" fmla="*/ 0 h 59"/>
                  <a:gd name="T28" fmla="*/ 0 w 70"/>
                  <a:gd name="T29" fmla="*/ 0 h 59"/>
                  <a:gd name="T30" fmla="*/ 0 w 70"/>
                  <a:gd name="T31" fmla="*/ 0 h 59"/>
                  <a:gd name="T32" fmla="*/ 0 w 70"/>
                  <a:gd name="T33" fmla="*/ 0 h 59"/>
                  <a:gd name="T34" fmla="*/ 0 w 70"/>
                  <a:gd name="T35" fmla="*/ 0 h 59"/>
                  <a:gd name="T36" fmla="*/ 0 w 70"/>
                  <a:gd name="T37" fmla="*/ 0 h 59"/>
                  <a:gd name="T38" fmla="*/ 0 w 70"/>
                  <a:gd name="T39" fmla="*/ 0 h 59"/>
                  <a:gd name="T40" fmla="*/ 0 w 70"/>
                  <a:gd name="T41" fmla="*/ 0 h 59"/>
                  <a:gd name="T42" fmla="*/ 0 w 70"/>
                  <a:gd name="T43" fmla="*/ 0 h 59"/>
                  <a:gd name="T44" fmla="*/ 0 w 70"/>
                  <a:gd name="T45" fmla="*/ 0 h 59"/>
                  <a:gd name="T46" fmla="*/ 0 w 70"/>
                  <a:gd name="T47" fmla="*/ 0 h 59"/>
                  <a:gd name="T48" fmla="*/ 0 w 70"/>
                  <a:gd name="T49" fmla="*/ 0 h 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0"/>
                  <a:gd name="T76" fmla="*/ 0 h 59"/>
                  <a:gd name="T77" fmla="*/ 70 w 70"/>
                  <a:gd name="T78" fmla="*/ 59 h 5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0" h="59">
                    <a:moveTo>
                      <a:pt x="15" y="53"/>
                    </a:moveTo>
                    <a:lnTo>
                      <a:pt x="16" y="55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35" y="59"/>
                    </a:lnTo>
                    <a:lnTo>
                      <a:pt x="45" y="56"/>
                    </a:lnTo>
                    <a:lnTo>
                      <a:pt x="54" y="55"/>
                    </a:lnTo>
                    <a:lnTo>
                      <a:pt x="63" y="50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0" y="40"/>
                    </a:lnTo>
                    <a:lnTo>
                      <a:pt x="69" y="37"/>
                    </a:lnTo>
                    <a:lnTo>
                      <a:pt x="56" y="32"/>
                    </a:lnTo>
                    <a:lnTo>
                      <a:pt x="42" y="33"/>
                    </a:lnTo>
                    <a:lnTo>
                      <a:pt x="32" y="37"/>
                    </a:lnTo>
                    <a:lnTo>
                      <a:pt x="28" y="40"/>
                    </a:lnTo>
                    <a:lnTo>
                      <a:pt x="20" y="30"/>
                    </a:lnTo>
                    <a:lnTo>
                      <a:pt x="16" y="14"/>
                    </a:lnTo>
                    <a:lnTo>
                      <a:pt x="10" y="3"/>
                    </a:lnTo>
                    <a:lnTo>
                      <a:pt x="3" y="0"/>
                    </a:lnTo>
                    <a:lnTo>
                      <a:pt x="0" y="19"/>
                    </a:lnTo>
                    <a:lnTo>
                      <a:pt x="4" y="36"/>
                    </a:lnTo>
                    <a:lnTo>
                      <a:pt x="12" y="49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64" name="Freeform 34"/>
              <p:cNvSpPr/>
              <p:nvPr/>
            </p:nvSpPr>
            <p:spPr bwMode="auto">
              <a:xfrm>
                <a:off x="8390" y="4770"/>
                <a:ext cx="20" cy="20"/>
              </a:xfrm>
              <a:custGeom>
                <a:avLst/>
                <a:gdLst>
                  <a:gd name="T0" fmla="*/ 0 w 65"/>
                  <a:gd name="T1" fmla="*/ 0 h 60"/>
                  <a:gd name="T2" fmla="*/ 0 w 65"/>
                  <a:gd name="T3" fmla="*/ 0 h 60"/>
                  <a:gd name="T4" fmla="*/ 0 w 65"/>
                  <a:gd name="T5" fmla="*/ 0 h 60"/>
                  <a:gd name="T6" fmla="*/ 0 w 65"/>
                  <a:gd name="T7" fmla="*/ 0 h 60"/>
                  <a:gd name="T8" fmla="*/ 0 w 65"/>
                  <a:gd name="T9" fmla="*/ 0 h 60"/>
                  <a:gd name="T10" fmla="*/ 0 w 65"/>
                  <a:gd name="T11" fmla="*/ 0 h 60"/>
                  <a:gd name="T12" fmla="*/ 0 w 65"/>
                  <a:gd name="T13" fmla="*/ 0 h 60"/>
                  <a:gd name="T14" fmla="*/ 0 w 65"/>
                  <a:gd name="T15" fmla="*/ 0 h 60"/>
                  <a:gd name="T16" fmla="*/ 0 w 65"/>
                  <a:gd name="T17" fmla="*/ 0 h 60"/>
                  <a:gd name="T18" fmla="*/ 0 w 65"/>
                  <a:gd name="T19" fmla="*/ 0 h 60"/>
                  <a:gd name="T20" fmla="*/ 0 w 65"/>
                  <a:gd name="T21" fmla="*/ 0 h 60"/>
                  <a:gd name="T22" fmla="*/ 0 w 65"/>
                  <a:gd name="T23" fmla="*/ 0 h 60"/>
                  <a:gd name="T24" fmla="*/ 0 w 65"/>
                  <a:gd name="T25" fmla="*/ 0 h 60"/>
                  <a:gd name="T26" fmla="*/ 0 w 65"/>
                  <a:gd name="T27" fmla="*/ 0 h 60"/>
                  <a:gd name="T28" fmla="*/ 0 w 65"/>
                  <a:gd name="T29" fmla="*/ 0 h 60"/>
                  <a:gd name="T30" fmla="*/ 0 w 65"/>
                  <a:gd name="T31" fmla="*/ 0 h 60"/>
                  <a:gd name="T32" fmla="*/ 0 w 65"/>
                  <a:gd name="T33" fmla="*/ 0 h 60"/>
                  <a:gd name="T34" fmla="*/ 0 w 65"/>
                  <a:gd name="T35" fmla="*/ 0 h 60"/>
                  <a:gd name="T36" fmla="*/ 0 w 65"/>
                  <a:gd name="T37" fmla="*/ 0 h 60"/>
                  <a:gd name="T38" fmla="*/ 0 w 65"/>
                  <a:gd name="T39" fmla="*/ 0 h 60"/>
                  <a:gd name="T40" fmla="*/ 0 w 65"/>
                  <a:gd name="T41" fmla="*/ 0 h 60"/>
                  <a:gd name="T42" fmla="*/ 0 w 65"/>
                  <a:gd name="T43" fmla="*/ 0 h 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5"/>
                  <a:gd name="T67" fmla="*/ 0 h 60"/>
                  <a:gd name="T68" fmla="*/ 65 w 65"/>
                  <a:gd name="T69" fmla="*/ 60 h 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5" h="60">
                    <a:moveTo>
                      <a:pt x="4" y="46"/>
                    </a:moveTo>
                    <a:lnTo>
                      <a:pt x="9" y="56"/>
                    </a:lnTo>
                    <a:lnTo>
                      <a:pt x="21" y="60"/>
                    </a:lnTo>
                    <a:lnTo>
                      <a:pt x="31" y="60"/>
                    </a:lnTo>
                    <a:lnTo>
                      <a:pt x="35" y="60"/>
                    </a:lnTo>
                    <a:lnTo>
                      <a:pt x="44" y="57"/>
                    </a:lnTo>
                    <a:lnTo>
                      <a:pt x="54" y="51"/>
                    </a:lnTo>
                    <a:lnTo>
                      <a:pt x="62" y="46"/>
                    </a:lnTo>
                    <a:lnTo>
                      <a:pt x="65" y="40"/>
                    </a:lnTo>
                    <a:lnTo>
                      <a:pt x="63" y="36"/>
                    </a:lnTo>
                    <a:lnTo>
                      <a:pt x="60" y="34"/>
                    </a:lnTo>
                    <a:lnTo>
                      <a:pt x="56" y="33"/>
                    </a:lnTo>
                    <a:lnTo>
                      <a:pt x="51" y="33"/>
                    </a:lnTo>
                    <a:lnTo>
                      <a:pt x="26" y="37"/>
                    </a:lnTo>
                    <a:lnTo>
                      <a:pt x="24" y="30"/>
                    </a:lnTo>
                    <a:lnTo>
                      <a:pt x="18" y="15"/>
                    </a:lnTo>
                    <a:lnTo>
                      <a:pt x="9" y="2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2" y="30"/>
                    </a:lnTo>
                    <a:lnTo>
                      <a:pt x="3" y="41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65" name="Freeform 35"/>
              <p:cNvSpPr/>
              <p:nvPr/>
            </p:nvSpPr>
            <p:spPr bwMode="auto">
              <a:xfrm>
                <a:off x="8360" y="4825"/>
                <a:ext cx="25" cy="15"/>
              </a:xfrm>
              <a:custGeom>
                <a:avLst/>
                <a:gdLst>
                  <a:gd name="T0" fmla="*/ 0 w 69"/>
                  <a:gd name="T1" fmla="*/ 0 h 47"/>
                  <a:gd name="T2" fmla="*/ 0 w 69"/>
                  <a:gd name="T3" fmla="*/ 0 h 47"/>
                  <a:gd name="T4" fmla="*/ 0 w 69"/>
                  <a:gd name="T5" fmla="*/ 0 h 47"/>
                  <a:gd name="T6" fmla="*/ 0 w 69"/>
                  <a:gd name="T7" fmla="*/ 0 h 47"/>
                  <a:gd name="T8" fmla="*/ 0 w 69"/>
                  <a:gd name="T9" fmla="*/ 0 h 47"/>
                  <a:gd name="T10" fmla="*/ 0 w 69"/>
                  <a:gd name="T11" fmla="*/ 0 h 47"/>
                  <a:gd name="T12" fmla="*/ 0 w 69"/>
                  <a:gd name="T13" fmla="*/ 0 h 47"/>
                  <a:gd name="T14" fmla="*/ 0 w 69"/>
                  <a:gd name="T15" fmla="*/ 0 h 47"/>
                  <a:gd name="T16" fmla="*/ 0 w 69"/>
                  <a:gd name="T17" fmla="*/ 0 h 47"/>
                  <a:gd name="T18" fmla="*/ 0 w 69"/>
                  <a:gd name="T19" fmla="*/ 0 h 47"/>
                  <a:gd name="T20" fmla="*/ 0 w 69"/>
                  <a:gd name="T21" fmla="*/ 0 h 47"/>
                  <a:gd name="T22" fmla="*/ 0 w 69"/>
                  <a:gd name="T23" fmla="*/ 0 h 47"/>
                  <a:gd name="T24" fmla="*/ 0 w 69"/>
                  <a:gd name="T25" fmla="*/ 0 h 47"/>
                  <a:gd name="T26" fmla="*/ 0 w 69"/>
                  <a:gd name="T27" fmla="*/ 0 h 47"/>
                  <a:gd name="T28" fmla="*/ 0 w 69"/>
                  <a:gd name="T29" fmla="*/ 0 h 47"/>
                  <a:gd name="T30" fmla="*/ 0 w 69"/>
                  <a:gd name="T31" fmla="*/ 0 h 47"/>
                  <a:gd name="T32" fmla="*/ 0 w 69"/>
                  <a:gd name="T33" fmla="*/ 0 h 47"/>
                  <a:gd name="T34" fmla="*/ 0 w 69"/>
                  <a:gd name="T35" fmla="*/ 0 h 47"/>
                  <a:gd name="T36" fmla="*/ 0 w 69"/>
                  <a:gd name="T37" fmla="*/ 0 h 47"/>
                  <a:gd name="T38" fmla="*/ 0 w 69"/>
                  <a:gd name="T39" fmla="*/ 0 h 47"/>
                  <a:gd name="T40" fmla="*/ 0 w 69"/>
                  <a:gd name="T41" fmla="*/ 0 h 47"/>
                  <a:gd name="T42" fmla="*/ 0 w 69"/>
                  <a:gd name="T43" fmla="*/ 0 h 47"/>
                  <a:gd name="T44" fmla="*/ 0 w 69"/>
                  <a:gd name="T45" fmla="*/ 0 h 47"/>
                  <a:gd name="T46" fmla="*/ 0 w 69"/>
                  <a:gd name="T47" fmla="*/ 0 h 47"/>
                  <a:gd name="T48" fmla="*/ 0 w 69"/>
                  <a:gd name="T49" fmla="*/ 0 h 47"/>
                  <a:gd name="T50" fmla="*/ 0 w 69"/>
                  <a:gd name="T51" fmla="*/ 0 h 47"/>
                  <a:gd name="T52" fmla="*/ 0 w 69"/>
                  <a:gd name="T53" fmla="*/ 0 h 47"/>
                  <a:gd name="T54" fmla="*/ 0 w 69"/>
                  <a:gd name="T55" fmla="*/ 0 h 47"/>
                  <a:gd name="T56" fmla="*/ 0 w 69"/>
                  <a:gd name="T57" fmla="*/ 0 h 47"/>
                  <a:gd name="T58" fmla="*/ 0 w 69"/>
                  <a:gd name="T59" fmla="*/ 0 h 47"/>
                  <a:gd name="T60" fmla="*/ 0 w 69"/>
                  <a:gd name="T61" fmla="*/ 0 h 47"/>
                  <a:gd name="T62" fmla="*/ 0 w 69"/>
                  <a:gd name="T63" fmla="*/ 0 h 47"/>
                  <a:gd name="T64" fmla="*/ 0 w 69"/>
                  <a:gd name="T65" fmla="*/ 0 h 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9"/>
                  <a:gd name="T100" fmla="*/ 0 h 47"/>
                  <a:gd name="T101" fmla="*/ 69 w 69"/>
                  <a:gd name="T102" fmla="*/ 47 h 4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9" h="47">
                    <a:moveTo>
                      <a:pt x="9" y="46"/>
                    </a:moveTo>
                    <a:lnTo>
                      <a:pt x="12" y="47"/>
                    </a:lnTo>
                    <a:lnTo>
                      <a:pt x="16" y="47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31" y="46"/>
                    </a:lnTo>
                    <a:lnTo>
                      <a:pt x="40" y="45"/>
                    </a:lnTo>
                    <a:lnTo>
                      <a:pt x="48" y="42"/>
                    </a:lnTo>
                    <a:lnTo>
                      <a:pt x="56" y="37"/>
                    </a:lnTo>
                    <a:lnTo>
                      <a:pt x="63" y="34"/>
                    </a:lnTo>
                    <a:lnTo>
                      <a:pt x="67" y="30"/>
                    </a:lnTo>
                    <a:lnTo>
                      <a:pt x="69" y="26"/>
                    </a:lnTo>
                    <a:lnTo>
                      <a:pt x="66" y="20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48" y="17"/>
                    </a:lnTo>
                    <a:lnTo>
                      <a:pt x="40" y="19"/>
                    </a:lnTo>
                    <a:lnTo>
                      <a:pt x="32" y="22"/>
                    </a:lnTo>
                    <a:lnTo>
                      <a:pt x="26" y="23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9" y="22"/>
                    </a:lnTo>
                    <a:lnTo>
                      <a:pt x="16" y="14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1"/>
                    </a:lnTo>
                    <a:lnTo>
                      <a:pt x="3" y="26"/>
                    </a:lnTo>
                    <a:lnTo>
                      <a:pt x="7" y="40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66" name="Freeform 36"/>
              <p:cNvSpPr/>
              <p:nvPr/>
            </p:nvSpPr>
            <p:spPr bwMode="auto">
              <a:xfrm>
                <a:off x="8390" y="4813"/>
                <a:ext cx="20" cy="20"/>
              </a:xfrm>
              <a:custGeom>
                <a:avLst/>
                <a:gdLst>
                  <a:gd name="T0" fmla="*/ 0 w 60"/>
                  <a:gd name="T1" fmla="*/ 0 h 58"/>
                  <a:gd name="T2" fmla="*/ 0 w 60"/>
                  <a:gd name="T3" fmla="*/ 0 h 58"/>
                  <a:gd name="T4" fmla="*/ 0 w 60"/>
                  <a:gd name="T5" fmla="*/ 0 h 58"/>
                  <a:gd name="T6" fmla="*/ 0 w 60"/>
                  <a:gd name="T7" fmla="*/ 0 h 58"/>
                  <a:gd name="T8" fmla="*/ 0 w 60"/>
                  <a:gd name="T9" fmla="*/ 0 h 58"/>
                  <a:gd name="T10" fmla="*/ 0 w 60"/>
                  <a:gd name="T11" fmla="*/ 0 h 58"/>
                  <a:gd name="T12" fmla="*/ 0 w 60"/>
                  <a:gd name="T13" fmla="*/ 0 h 58"/>
                  <a:gd name="T14" fmla="*/ 0 w 60"/>
                  <a:gd name="T15" fmla="*/ 0 h 58"/>
                  <a:gd name="T16" fmla="*/ 0 w 60"/>
                  <a:gd name="T17" fmla="*/ 0 h 58"/>
                  <a:gd name="T18" fmla="*/ 0 w 60"/>
                  <a:gd name="T19" fmla="*/ 0 h 58"/>
                  <a:gd name="T20" fmla="*/ 0 w 60"/>
                  <a:gd name="T21" fmla="*/ 0 h 58"/>
                  <a:gd name="T22" fmla="*/ 0 w 60"/>
                  <a:gd name="T23" fmla="*/ 0 h 58"/>
                  <a:gd name="T24" fmla="*/ 0 w 60"/>
                  <a:gd name="T25" fmla="*/ 0 h 58"/>
                  <a:gd name="T26" fmla="*/ 0 w 60"/>
                  <a:gd name="T27" fmla="*/ 0 h 58"/>
                  <a:gd name="T28" fmla="*/ 0 w 60"/>
                  <a:gd name="T29" fmla="*/ 0 h 58"/>
                  <a:gd name="T30" fmla="*/ 0 w 60"/>
                  <a:gd name="T31" fmla="*/ 0 h 58"/>
                  <a:gd name="T32" fmla="*/ 0 w 60"/>
                  <a:gd name="T33" fmla="*/ 0 h 58"/>
                  <a:gd name="T34" fmla="*/ 0 w 60"/>
                  <a:gd name="T35" fmla="*/ 0 h 58"/>
                  <a:gd name="T36" fmla="*/ 0 w 60"/>
                  <a:gd name="T37" fmla="*/ 0 h 58"/>
                  <a:gd name="T38" fmla="*/ 0 w 60"/>
                  <a:gd name="T39" fmla="*/ 0 h 58"/>
                  <a:gd name="T40" fmla="*/ 0 w 60"/>
                  <a:gd name="T41" fmla="*/ 0 h 58"/>
                  <a:gd name="T42" fmla="*/ 0 w 60"/>
                  <a:gd name="T43" fmla="*/ 0 h 58"/>
                  <a:gd name="T44" fmla="*/ 0 w 60"/>
                  <a:gd name="T45" fmla="*/ 0 h 58"/>
                  <a:gd name="T46" fmla="*/ 0 w 60"/>
                  <a:gd name="T47" fmla="*/ 0 h 58"/>
                  <a:gd name="T48" fmla="*/ 0 w 60"/>
                  <a:gd name="T49" fmla="*/ 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0"/>
                  <a:gd name="T76" fmla="*/ 0 h 58"/>
                  <a:gd name="T77" fmla="*/ 60 w 60"/>
                  <a:gd name="T78" fmla="*/ 58 h 5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0" h="58">
                    <a:moveTo>
                      <a:pt x="13" y="52"/>
                    </a:moveTo>
                    <a:lnTo>
                      <a:pt x="20" y="55"/>
                    </a:lnTo>
                    <a:lnTo>
                      <a:pt x="32" y="58"/>
                    </a:lnTo>
                    <a:lnTo>
                      <a:pt x="45" y="56"/>
                    </a:lnTo>
                    <a:lnTo>
                      <a:pt x="55" y="50"/>
                    </a:lnTo>
                    <a:lnTo>
                      <a:pt x="58" y="49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60" y="39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9" y="32"/>
                    </a:lnTo>
                    <a:lnTo>
                      <a:pt x="45" y="32"/>
                    </a:lnTo>
                    <a:lnTo>
                      <a:pt x="36" y="35"/>
                    </a:lnTo>
                    <a:lnTo>
                      <a:pt x="27" y="36"/>
                    </a:lnTo>
                    <a:lnTo>
                      <a:pt x="20" y="35"/>
                    </a:lnTo>
                    <a:lnTo>
                      <a:pt x="17" y="35"/>
                    </a:lnTo>
                    <a:lnTo>
                      <a:pt x="17" y="29"/>
                    </a:lnTo>
                    <a:lnTo>
                      <a:pt x="17" y="16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1" y="12"/>
                    </a:lnTo>
                    <a:lnTo>
                      <a:pt x="0" y="26"/>
                    </a:lnTo>
                    <a:lnTo>
                      <a:pt x="3" y="40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67" name="Freeform 37"/>
              <p:cNvSpPr/>
              <p:nvPr/>
            </p:nvSpPr>
            <p:spPr bwMode="auto">
              <a:xfrm>
                <a:off x="8410" y="4805"/>
                <a:ext cx="20" cy="18"/>
              </a:xfrm>
              <a:custGeom>
                <a:avLst/>
                <a:gdLst>
                  <a:gd name="T0" fmla="*/ 0 w 59"/>
                  <a:gd name="T1" fmla="*/ 0 h 55"/>
                  <a:gd name="T2" fmla="*/ 0 w 59"/>
                  <a:gd name="T3" fmla="*/ 0 h 55"/>
                  <a:gd name="T4" fmla="*/ 0 w 59"/>
                  <a:gd name="T5" fmla="*/ 0 h 55"/>
                  <a:gd name="T6" fmla="*/ 0 w 59"/>
                  <a:gd name="T7" fmla="*/ 0 h 55"/>
                  <a:gd name="T8" fmla="*/ 0 w 59"/>
                  <a:gd name="T9" fmla="*/ 0 h 55"/>
                  <a:gd name="T10" fmla="*/ 0 w 59"/>
                  <a:gd name="T11" fmla="*/ 0 h 55"/>
                  <a:gd name="T12" fmla="*/ 0 w 59"/>
                  <a:gd name="T13" fmla="*/ 0 h 55"/>
                  <a:gd name="T14" fmla="*/ 0 w 59"/>
                  <a:gd name="T15" fmla="*/ 0 h 55"/>
                  <a:gd name="T16" fmla="*/ 0 w 59"/>
                  <a:gd name="T17" fmla="*/ 0 h 55"/>
                  <a:gd name="T18" fmla="*/ 0 w 59"/>
                  <a:gd name="T19" fmla="*/ 0 h 55"/>
                  <a:gd name="T20" fmla="*/ 0 w 59"/>
                  <a:gd name="T21" fmla="*/ 0 h 55"/>
                  <a:gd name="T22" fmla="*/ 0 w 59"/>
                  <a:gd name="T23" fmla="*/ 0 h 55"/>
                  <a:gd name="T24" fmla="*/ 0 w 59"/>
                  <a:gd name="T25" fmla="*/ 0 h 55"/>
                  <a:gd name="T26" fmla="*/ 0 w 59"/>
                  <a:gd name="T27" fmla="*/ 0 h 55"/>
                  <a:gd name="T28" fmla="*/ 0 w 59"/>
                  <a:gd name="T29" fmla="*/ 0 h 55"/>
                  <a:gd name="T30" fmla="*/ 0 w 59"/>
                  <a:gd name="T31" fmla="*/ 0 h 55"/>
                  <a:gd name="T32" fmla="*/ 0 w 59"/>
                  <a:gd name="T33" fmla="*/ 0 h 55"/>
                  <a:gd name="T34" fmla="*/ 0 w 59"/>
                  <a:gd name="T35" fmla="*/ 0 h 55"/>
                  <a:gd name="T36" fmla="*/ 0 w 59"/>
                  <a:gd name="T37" fmla="*/ 0 h 55"/>
                  <a:gd name="T38" fmla="*/ 0 w 59"/>
                  <a:gd name="T39" fmla="*/ 0 h 55"/>
                  <a:gd name="T40" fmla="*/ 0 w 59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9"/>
                  <a:gd name="T64" fmla="*/ 0 h 55"/>
                  <a:gd name="T65" fmla="*/ 59 w 59"/>
                  <a:gd name="T66" fmla="*/ 55 h 5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9" h="55">
                    <a:moveTo>
                      <a:pt x="19" y="52"/>
                    </a:moveTo>
                    <a:lnTo>
                      <a:pt x="31" y="55"/>
                    </a:lnTo>
                    <a:lnTo>
                      <a:pt x="43" y="54"/>
                    </a:lnTo>
                    <a:lnTo>
                      <a:pt x="53" y="46"/>
                    </a:lnTo>
                    <a:lnTo>
                      <a:pt x="59" y="35"/>
                    </a:lnTo>
                    <a:lnTo>
                      <a:pt x="57" y="31"/>
                    </a:lnTo>
                    <a:lnTo>
                      <a:pt x="54" y="29"/>
                    </a:lnTo>
                    <a:lnTo>
                      <a:pt x="49" y="28"/>
                    </a:lnTo>
                    <a:lnTo>
                      <a:pt x="44" y="29"/>
                    </a:lnTo>
                    <a:lnTo>
                      <a:pt x="41" y="32"/>
                    </a:lnTo>
                    <a:lnTo>
                      <a:pt x="38" y="35"/>
                    </a:lnTo>
                    <a:lnTo>
                      <a:pt x="34" y="36"/>
                    </a:lnTo>
                    <a:lnTo>
                      <a:pt x="31" y="39"/>
                    </a:lnTo>
                    <a:lnTo>
                      <a:pt x="28" y="32"/>
                    </a:lnTo>
                    <a:lnTo>
                      <a:pt x="21" y="18"/>
                    </a:lnTo>
                    <a:lnTo>
                      <a:pt x="10" y="5"/>
                    </a:lnTo>
                    <a:lnTo>
                      <a:pt x="0" y="0"/>
                    </a:lnTo>
                    <a:lnTo>
                      <a:pt x="2" y="18"/>
                    </a:lnTo>
                    <a:lnTo>
                      <a:pt x="9" y="35"/>
                    </a:lnTo>
                    <a:lnTo>
                      <a:pt x="16" y="46"/>
                    </a:lnTo>
                    <a:lnTo>
                      <a:pt x="19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68" name="Freeform 38"/>
              <p:cNvSpPr/>
              <p:nvPr/>
            </p:nvSpPr>
            <p:spPr bwMode="auto">
              <a:xfrm>
                <a:off x="8373" y="4858"/>
                <a:ext cx="27" cy="25"/>
              </a:xfrm>
              <a:custGeom>
                <a:avLst/>
                <a:gdLst>
                  <a:gd name="T0" fmla="*/ 0 w 82"/>
                  <a:gd name="T1" fmla="*/ 0 h 76"/>
                  <a:gd name="T2" fmla="*/ 0 w 82"/>
                  <a:gd name="T3" fmla="*/ 0 h 76"/>
                  <a:gd name="T4" fmla="*/ 0 w 82"/>
                  <a:gd name="T5" fmla="*/ 0 h 76"/>
                  <a:gd name="T6" fmla="*/ 0 w 82"/>
                  <a:gd name="T7" fmla="*/ 0 h 76"/>
                  <a:gd name="T8" fmla="*/ 0 w 82"/>
                  <a:gd name="T9" fmla="*/ 0 h 76"/>
                  <a:gd name="T10" fmla="*/ 0 w 82"/>
                  <a:gd name="T11" fmla="*/ 0 h 76"/>
                  <a:gd name="T12" fmla="*/ 0 w 82"/>
                  <a:gd name="T13" fmla="*/ 0 h 76"/>
                  <a:gd name="T14" fmla="*/ 0 w 82"/>
                  <a:gd name="T15" fmla="*/ 0 h 76"/>
                  <a:gd name="T16" fmla="*/ 0 w 82"/>
                  <a:gd name="T17" fmla="*/ 0 h 76"/>
                  <a:gd name="T18" fmla="*/ 0 w 82"/>
                  <a:gd name="T19" fmla="*/ 0 h 76"/>
                  <a:gd name="T20" fmla="*/ 0 w 82"/>
                  <a:gd name="T21" fmla="*/ 0 h 76"/>
                  <a:gd name="T22" fmla="*/ 0 w 82"/>
                  <a:gd name="T23" fmla="*/ 0 h 76"/>
                  <a:gd name="T24" fmla="*/ 0 w 82"/>
                  <a:gd name="T25" fmla="*/ 0 h 76"/>
                  <a:gd name="T26" fmla="*/ 0 w 82"/>
                  <a:gd name="T27" fmla="*/ 0 h 76"/>
                  <a:gd name="T28" fmla="*/ 0 w 82"/>
                  <a:gd name="T29" fmla="*/ 0 h 76"/>
                  <a:gd name="T30" fmla="*/ 0 w 82"/>
                  <a:gd name="T31" fmla="*/ 0 h 76"/>
                  <a:gd name="T32" fmla="*/ 0 w 82"/>
                  <a:gd name="T33" fmla="*/ 0 h 76"/>
                  <a:gd name="T34" fmla="*/ 0 w 82"/>
                  <a:gd name="T35" fmla="*/ 0 h 76"/>
                  <a:gd name="T36" fmla="*/ 0 w 82"/>
                  <a:gd name="T37" fmla="*/ 0 h 76"/>
                  <a:gd name="T38" fmla="*/ 0 w 82"/>
                  <a:gd name="T39" fmla="*/ 0 h 76"/>
                  <a:gd name="T40" fmla="*/ 0 w 82"/>
                  <a:gd name="T41" fmla="*/ 0 h 76"/>
                  <a:gd name="T42" fmla="*/ 0 w 82"/>
                  <a:gd name="T43" fmla="*/ 0 h 76"/>
                  <a:gd name="T44" fmla="*/ 0 w 82"/>
                  <a:gd name="T45" fmla="*/ 0 h 76"/>
                  <a:gd name="T46" fmla="*/ 0 w 82"/>
                  <a:gd name="T47" fmla="*/ 0 h 76"/>
                  <a:gd name="T48" fmla="*/ 0 w 82"/>
                  <a:gd name="T49" fmla="*/ 0 h 76"/>
                  <a:gd name="T50" fmla="*/ 0 w 82"/>
                  <a:gd name="T51" fmla="*/ 0 h 76"/>
                  <a:gd name="T52" fmla="*/ 0 w 82"/>
                  <a:gd name="T53" fmla="*/ 0 h 76"/>
                  <a:gd name="T54" fmla="*/ 0 w 82"/>
                  <a:gd name="T55" fmla="*/ 0 h 76"/>
                  <a:gd name="T56" fmla="*/ 0 w 82"/>
                  <a:gd name="T57" fmla="*/ 0 h 76"/>
                  <a:gd name="T58" fmla="*/ 0 w 82"/>
                  <a:gd name="T59" fmla="*/ 0 h 76"/>
                  <a:gd name="T60" fmla="*/ 0 w 82"/>
                  <a:gd name="T61" fmla="*/ 0 h 76"/>
                  <a:gd name="T62" fmla="*/ 0 w 82"/>
                  <a:gd name="T63" fmla="*/ 0 h 76"/>
                  <a:gd name="T64" fmla="*/ 0 w 82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2"/>
                  <a:gd name="T100" fmla="*/ 0 h 76"/>
                  <a:gd name="T101" fmla="*/ 82 w 82"/>
                  <a:gd name="T102" fmla="*/ 76 h 7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2" h="76">
                    <a:moveTo>
                      <a:pt x="32" y="75"/>
                    </a:moveTo>
                    <a:lnTo>
                      <a:pt x="38" y="76"/>
                    </a:lnTo>
                    <a:lnTo>
                      <a:pt x="44" y="76"/>
                    </a:lnTo>
                    <a:lnTo>
                      <a:pt x="50" y="76"/>
                    </a:lnTo>
                    <a:lnTo>
                      <a:pt x="57" y="75"/>
                    </a:lnTo>
                    <a:lnTo>
                      <a:pt x="61" y="72"/>
                    </a:lnTo>
                    <a:lnTo>
                      <a:pt x="67" y="67"/>
                    </a:lnTo>
                    <a:lnTo>
                      <a:pt x="72" y="64"/>
                    </a:lnTo>
                    <a:lnTo>
                      <a:pt x="76" y="59"/>
                    </a:lnTo>
                    <a:lnTo>
                      <a:pt x="80" y="56"/>
                    </a:lnTo>
                    <a:lnTo>
                      <a:pt x="82" y="52"/>
                    </a:lnTo>
                    <a:lnTo>
                      <a:pt x="82" y="47"/>
                    </a:lnTo>
                    <a:lnTo>
                      <a:pt x="79" y="43"/>
                    </a:lnTo>
                    <a:lnTo>
                      <a:pt x="70" y="39"/>
                    </a:lnTo>
                    <a:lnTo>
                      <a:pt x="63" y="37"/>
                    </a:lnTo>
                    <a:lnTo>
                      <a:pt x="54" y="39"/>
                    </a:lnTo>
                    <a:lnTo>
                      <a:pt x="47" y="41"/>
                    </a:lnTo>
                    <a:lnTo>
                      <a:pt x="39" y="44"/>
                    </a:lnTo>
                    <a:lnTo>
                      <a:pt x="35" y="49"/>
                    </a:lnTo>
                    <a:lnTo>
                      <a:pt x="32" y="50"/>
                    </a:lnTo>
                    <a:lnTo>
                      <a:pt x="30" y="52"/>
                    </a:lnTo>
                    <a:lnTo>
                      <a:pt x="29" y="43"/>
                    </a:lnTo>
                    <a:lnTo>
                      <a:pt x="23" y="23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0" y="17"/>
                    </a:lnTo>
                    <a:lnTo>
                      <a:pt x="0" y="31"/>
                    </a:lnTo>
                    <a:lnTo>
                      <a:pt x="4" y="44"/>
                    </a:lnTo>
                    <a:lnTo>
                      <a:pt x="11" y="54"/>
                    </a:lnTo>
                    <a:lnTo>
                      <a:pt x="19" y="63"/>
                    </a:lnTo>
                    <a:lnTo>
                      <a:pt x="25" y="70"/>
                    </a:lnTo>
                    <a:lnTo>
                      <a:pt x="30" y="73"/>
                    </a:lnTo>
                    <a:lnTo>
                      <a:pt x="32" y="7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69" name="Freeform 39"/>
              <p:cNvSpPr/>
              <p:nvPr/>
            </p:nvSpPr>
            <p:spPr bwMode="auto">
              <a:xfrm>
                <a:off x="8403" y="4848"/>
                <a:ext cx="25" cy="20"/>
              </a:xfrm>
              <a:custGeom>
                <a:avLst/>
                <a:gdLst>
                  <a:gd name="T0" fmla="*/ 0 w 75"/>
                  <a:gd name="T1" fmla="*/ 0 h 66"/>
                  <a:gd name="T2" fmla="*/ 0 w 75"/>
                  <a:gd name="T3" fmla="*/ 0 h 66"/>
                  <a:gd name="T4" fmla="*/ 0 w 75"/>
                  <a:gd name="T5" fmla="*/ 0 h 66"/>
                  <a:gd name="T6" fmla="*/ 0 w 75"/>
                  <a:gd name="T7" fmla="*/ 0 h 66"/>
                  <a:gd name="T8" fmla="*/ 0 w 75"/>
                  <a:gd name="T9" fmla="*/ 0 h 66"/>
                  <a:gd name="T10" fmla="*/ 0 w 75"/>
                  <a:gd name="T11" fmla="*/ 0 h 66"/>
                  <a:gd name="T12" fmla="*/ 0 w 75"/>
                  <a:gd name="T13" fmla="*/ 0 h 66"/>
                  <a:gd name="T14" fmla="*/ 0 w 75"/>
                  <a:gd name="T15" fmla="*/ 0 h 66"/>
                  <a:gd name="T16" fmla="*/ 0 w 75"/>
                  <a:gd name="T17" fmla="*/ 0 h 66"/>
                  <a:gd name="T18" fmla="*/ 0 w 75"/>
                  <a:gd name="T19" fmla="*/ 0 h 66"/>
                  <a:gd name="T20" fmla="*/ 0 w 75"/>
                  <a:gd name="T21" fmla="*/ 0 h 66"/>
                  <a:gd name="T22" fmla="*/ 0 w 75"/>
                  <a:gd name="T23" fmla="*/ 0 h 66"/>
                  <a:gd name="T24" fmla="*/ 0 w 75"/>
                  <a:gd name="T25" fmla="*/ 0 h 66"/>
                  <a:gd name="T26" fmla="*/ 0 w 75"/>
                  <a:gd name="T27" fmla="*/ 0 h 66"/>
                  <a:gd name="T28" fmla="*/ 0 w 75"/>
                  <a:gd name="T29" fmla="*/ 0 h 66"/>
                  <a:gd name="T30" fmla="*/ 0 w 75"/>
                  <a:gd name="T31" fmla="*/ 0 h 66"/>
                  <a:gd name="T32" fmla="*/ 0 w 75"/>
                  <a:gd name="T33" fmla="*/ 0 h 66"/>
                  <a:gd name="T34" fmla="*/ 0 w 75"/>
                  <a:gd name="T35" fmla="*/ 0 h 66"/>
                  <a:gd name="T36" fmla="*/ 0 w 75"/>
                  <a:gd name="T37" fmla="*/ 0 h 66"/>
                  <a:gd name="T38" fmla="*/ 0 w 75"/>
                  <a:gd name="T39" fmla="*/ 0 h 66"/>
                  <a:gd name="T40" fmla="*/ 0 w 75"/>
                  <a:gd name="T41" fmla="*/ 0 h 66"/>
                  <a:gd name="T42" fmla="*/ 0 w 75"/>
                  <a:gd name="T43" fmla="*/ 0 h 66"/>
                  <a:gd name="T44" fmla="*/ 0 w 75"/>
                  <a:gd name="T45" fmla="*/ 0 h 66"/>
                  <a:gd name="T46" fmla="*/ 0 w 75"/>
                  <a:gd name="T47" fmla="*/ 0 h 66"/>
                  <a:gd name="T48" fmla="*/ 0 w 75"/>
                  <a:gd name="T49" fmla="*/ 0 h 66"/>
                  <a:gd name="T50" fmla="*/ 0 w 75"/>
                  <a:gd name="T51" fmla="*/ 0 h 66"/>
                  <a:gd name="T52" fmla="*/ 0 w 75"/>
                  <a:gd name="T53" fmla="*/ 0 h 66"/>
                  <a:gd name="T54" fmla="*/ 0 w 75"/>
                  <a:gd name="T55" fmla="*/ 0 h 66"/>
                  <a:gd name="T56" fmla="*/ 0 w 75"/>
                  <a:gd name="T57" fmla="*/ 0 h 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6"/>
                  <a:gd name="T89" fmla="*/ 75 w 75"/>
                  <a:gd name="T90" fmla="*/ 66 h 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6">
                    <a:moveTo>
                      <a:pt x="12" y="53"/>
                    </a:moveTo>
                    <a:lnTo>
                      <a:pt x="15" y="56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27" y="63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9" y="66"/>
                    </a:lnTo>
                    <a:lnTo>
                      <a:pt x="57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5" y="55"/>
                    </a:lnTo>
                    <a:lnTo>
                      <a:pt x="75" y="46"/>
                    </a:lnTo>
                    <a:lnTo>
                      <a:pt x="72" y="39"/>
                    </a:lnTo>
                    <a:lnTo>
                      <a:pt x="66" y="35"/>
                    </a:lnTo>
                    <a:lnTo>
                      <a:pt x="59" y="33"/>
                    </a:lnTo>
                    <a:lnTo>
                      <a:pt x="50" y="33"/>
                    </a:lnTo>
                    <a:lnTo>
                      <a:pt x="41" y="35"/>
                    </a:lnTo>
                    <a:lnTo>
                      <a:pt x="34" y="36"/>
                    </a:lnTo>
                    <a:lnTo>
                      <a:pt x="28" y="39"/>
                    </a:lnTo>
                    <a:lnTo>
                      <a:pt x="27" y="39"/>
                    </a:lnTo>
                    <a:lnTo>
                      <a:pt x="25" y="32"/>
                    </a:lnTo>
                    <a:lnTo>
                      <a:pt x="19" y="16"/>
                    </a:lnTo>
                    <a:lnTo>
                      <a:pt x="10" y="3"/>
                    </a:lnTo>
                    <a:lnTo>
                      <a:pt x="0" y="0"/>
                    </a:lnTo>
                    <a:lnTo>
                      <a:pt x="0" y="22"/>
                    </a:lnTo>
                    <a:lnTo>
                      <a:pt x="5" y="39"/>
                    </a:lnTo>
                    <a:lnTo>
                      <a:pt x="9" y="49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70" name="Freeform 40"/>
              <p:cNvSpPr/>
              <p:nvPr/>
            </p:nvSpPr>
            <p:spPr bwMode="auto">
              <a:xfrm>
                <a:off x="8433" y="4843"/>
                <a:ext cx="25" cy="22"/>
              </a:xfrm>
              <a:custGeom>
                <a:avLst/>
                <a:gdLst>
                  <a:gd name="T0" fmla="*/ 0 w 75"/>
                  <a:gd name="T1" fmla="*/ 0 h 63"/>
                  <a:gd name="T2" fmla="*/ 0 w 75"/>
                  <a:gd name="T3" fmla="*/ 0 h 63"/>
                  <a:gd name="T4" fmla="*/ 0 w 75"/>
                  <a:gd name="T5" fmla="*/ 0 h 63"/>
                  <a:gd name="T6" fmla="*/ 0 w 75"/>
                  <a:gd name="T7" fmla="*/ 0 h 63"/>
                  <a:gd name="T8" fmla="*/ 0 w 75"/>
                  <a:gd name="T9" fmla="*/ 0 h 63"/>
                  <a:gd name="T10" fmla="*/ 0 w 75"/>
                  <a:gd name="T11" fmla="*/ 0 h 63"/>
                  <a:gd name="T12" fmla="*/ 0 w 75"/>
                  <a:gd name="T13" fmla="*/ 0 h 63"/>
                  <a:gd name="T14" fmla="*/ 0 w 75"/>
                  <a:gd name="T15" fmla="*/ 0 h 63"/>
                  <a:gd name="T16" fmla="*/ 0 w 75"/>
                  <a:gd name="T17" fmla="*/ 0 h 63"/>
                  <a:gd name="T18" fmla="*/ 0 w 75"/>
                  <a:gd name="T19" fmla="*/ 0 h 63"/>
                  <a:gd name="T20" fmla="*/ 0 w 75"/>
                  <a:gd name="T21" fmla="*/ 0 h 63"/>
                  <a:gd name="T22" fmla="*/ 0 w 75"/>
                  <a:gd name="T23" fmla="*/ 0 h 63"/>
                  <a:gd name="T24" fmla="*/ 0 w 75"/>
                  <a:gd name="T25" fmla="*/ 0 h 63"/>
                  <a:gd name="T26" fmla="*/ 0 w 75"/>
                  <a:gd name="T27" fmla="*/ 0 h 63"/>
                  <a:gd name="T28" fmla="*/ 0 w 75"/>
                  <a:gd name="T29" fmla="*/ 0 h 63"/>
                  <a:gd name="T30" fmla="*/ 0 w 75"/>
                  <a:gd name="T31" fmla="*/ 0 h 63"/>
                  <a:gd name="T32" fmla="*/ 0 w 75"/>
                  <a:gd name="T33" fmla="*/ 0 h 63"/>
                  <a:gd name="T34" fmla="*/ 0 w 75"/>
                  <a:gd name="T35" fmla="*/ 0 h 63"/>
                  <a:gd name="T36" fmla="*/ 0 w 75"/>
                  <a:gd name="T37" fmla="*/ 0 h 63"/>
                  <a:gd name="T38" fmla="*/ 0 w 75"/>
                  <a:gd name="T39" fmla="*/ 0 h 63"/>
                  <a:gd name="T40" fmla="*/ 0 w 75"/>
                  <a:gd name="T41" fmla="*/ 0 h 63"/>
                  <a:gd name="T42" fmla="*/ 0 w 75"/>
                  <a:gd name="T43" fmla="*/ 0 h 63"/>
                  <a:gd name="T44" fmla="*/ 0 w 75"/>
                  <a:gd name="T45" fmla="*/ 0 h 63"/>
                  <a:gd name="T46" fmla="*/ 0 w 75"/>
                  <a:gd name="T47" fmla="*/ 0 h 63"/>
                  <a:gd name="T48" fmla="*/ 0 w 75"/>
                  <a:gd name="T49" fmla="*/ 0 h 63"/>
                  <a:gd name="T50" fmla="*/ 0 w 75"/>
                  <a:gd name="T51" fmla="*/ 0 h 63"/>
                  <a:gd name="T52" fmla="*/ 0 w 75"/>
                  <a:gd name="T53" fmla="*/ 0 h 63"/>
                  <a:gd name="T54" fmla="*/ 0 w 75"/>
                  <a:gd name="T55" fmla="*/ 0 h 63"/>
                  <a:gd name="T56" fmla="*/ 0 w 75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3"/>
                  <a:gd name="T89" fmla="*/ 75 w 75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3">
                    <a:moveTo>
                      <a:pt x="3" y="41"/>
                    </a:moveTo>
                    <a:lnTo>
                      <a:pt x="4" y="46"/>
                    </a:lnTo>
                    <a:lnTo>
                      <a:pt x="10" y="50"/>
                    </a:lnTo>
                    <a:lnTo>
                      <a:pt x="14" y="56"/>
                    </a:lnTo>
                    <a:lnTo>
                      <a:pt x="16" y="57"/>
                    </a:lnTo>
                    <a:lnTo>
                      <a:pt x="23" y="60"/>
                    </a:lnTo>
                    <a:lnTo>
                      <a:pt x="32" y="63"/>
                    </a:lnTo>
                    <a:lnTo>
                      <a:pt x="42" y="63"/>
                    </a:lnTo>
                    <a:lnTo>
                      <a:pt x="54" y="61"/>
                    </a:lnTo>
                    <a:lnTo>
                      <a:pt x="64" y="58"/>
                    </a:lnTo>
                    <a:lnTo>
                      <a:pt x="72" y="54"/>
                    </a:lnTo>
                    <a:lnTo>
                      <a:pt x="75" y="47"/>
                    </a:lnTo>
                    <a:lnTo>
                      <a:pt x="73" y="40"/>
                    </a:lnTo>
                    <a:lnTo>
                      <a:pt x="67" y="34"/>
                    </a:lnTo>
                    <a:lnTo>
                      <a:pt x="60" y="30"/>
                    </a:lnTo>
                    <a:lnTo>
                      <a:pt x="53" y="28"/>
                    </a:lnTo>
                    <a:lnTo>
                      <a:pt x="45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6" y="36"/>
                    </a:lnTo>
                    <a:lnTo>
                      <a:pt x="25" y="36"/>
                    </a:lnTo>
                    <a:lnTo>
                      <a:pt x="23" y="30"/>
                    </a:lnTo>
                    <a:lnTo>
                      <a:pt x="17" y="1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" y="28"/>
                    </a:lnTo>
                    <a:lnTo>
                      <a:pt x="3" y="38"/>
                    </a:ln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71" name="Freeform 41"/>
              <p:cNvSpPr/>
              <p:nvPr/>
            </p:nvSpPr>
            <p:spPr bwMode="auto">
              <a:xfrm>
                <a:off x="8125" y="4480"/>
                <a:ext cx="83" cy="98"/>
              </a:xfrm>
              <a:custGeom>
                <a:avLst/>
                <a:gdLst>
                  <a:gd name="T0" fmla="*/ 0 w 250"/>
                  <a:gd name="T1" fmla="*/ 0 h 290"/>
                  <a:gd name="T2" fmla="*/ 0 w 250"/>
                  <a:gd name="T3" fmla="*/ 0 h 290"/>
                  <a:gd name="T4" fmla="*/ 0 w 250"/>
                  <a:gd name="T5" fmla="*/ 0 h 290"/>
                  <a:gd name="T6" fmla="*/ 0 w 250"/>
                  <a:gd name="T7" fmla="*/ 0 h 290"/>
                  <a:gd name="T8" fmla="*/ 0 w 250"/>
                  <a:gd name="T9" fmla="*/ 0 h 290"/>
                  <a:gd name="T10" fmla="*/ 0 w 250"/>
                  <a:gd name="T11" fmla="*/ 0 h 290"/>
                  <a:gd name="T12" fmla="*/ 0 w 250"/>
                  <a:gd name="T13" fmla="*/ 0 h 290"/>
                  <a:gd name="T14" fmla="*/ 0 w 250"/>
                  <a:gd name="T15" fmla="*/ 0 h 290"/>
                  <a:gd name="T16" fmla="*/ 0 w 250"/>
                  <a:gd name="T17" fmla="*/ 0 h 290"/>
                  <a:gd name="T18" fmla="*/ 0 w 250"/>
                  <a:gd name="T19" fmla="*/ 0 h 290"/>
                  <a:gd name="T20" fmla="*/ 0 w 250"/>
                  <a:gd name="T21" fmla="*/ 0 h 290"/>
                  <a:gd name="T22" fmla="*/ 0 w 250"/>
                  <a:gd name="T23" fmla="*/ 0 h 290"/>
                  <a:gd name="T24" fmla="*/ 0 w 250"/>
                  <a:gd name="T25" fmla="*/ 0 h 290"/>
                  <a:gd name="T26" fmla="*/ 0 w 250"/>
                  <a:gd name="T27" fmla="*/ 0 h 290"/>
                  <a:gd name="T28" fmla="*/ 0 w 250"/>
                  <a:gd name="T29" fmla="*/ 0 h 290"/>
                  <a:gd name="T30" fmla="*/ 0 w 250"/>
                  <a:gd name="T31" fmla="*/ 0 h 290"/>
                  <a:gd name="T32" fmla="*/ 0 w 250"/>
                  <a:gd name="T33" fmla="*/ 0 h 290"/>
                  <a:gd name="T34" fmla="*/ 0 w 250"/>
                  <a:gd name="T35" fmla="*/ 0 h 290"/>
                  <a:gd name="T36" fmla="*/ 0 w 250"/>
                  <a:gd name="T37" fmla="*/ 0 h 290"/>
                  <a:gd name="T38" fmla="*/ 0 w 250"/>
                  <a:gd name="T39" fmla="*/ 0 h 290"/>
                  <a:gd name="T40" fmla="*/ 0 w 250"/>
                  <a:gd name="T41" fmla="*/ 0 h 290"/>
                  <a:gd name="T42" fmla="*/ 0 w 250"/>
                  <a:gd name="T43" fmla="*/ 0 h 290"/>
                  <a:gd name="T44" fmla="*/ 0 w 250"/>
                  <a:gd name="T45" fmla="*/ 0 h 290"/>
                  <a:gd name="T46" fmla="*/ 0 w 250"/>
                  <a:gd name="T47" fmla="*/ 0 h 290"/>
                  <a:gd name="T48" fmla="*/ 0 w 250"/>
                  <a:gd name="T49" fmla="*/ 0 h 290"/>
                  <a:gd name="T50" fmla="*/ 0 w 250"/>
                  <a:gd name="T51" fmla="*/ 0 h 290"/>
                  <a:gd name="T52" fmla="*/ 0 w 250"/>
                  <a:gd name="T53" fmla="*/ 0 h 290"/>
                  <a:gd name="T54" fmla="*/ 0 w 250"/>
                  <a:gd name="T55" fmla="*/ 0 h 290"/>
                  <a:gd name="T56" fmla="*/ 0 w 250"/>
                  <a:gd name="T57" fmla="*/ 0 h 290"/>
                  <a:gd name="T58" fmla="*/ 0 w 250"/>
                  <a:gd name="T59" fmla="*/ 0 h 290"/>
                  <a:gd name="T60" fmla="*/ 0 w 250"/>
                  <a:gd name="T61" fmla="*/ 0 h 290"/>
                  <a:gd name="T62" fmla="*/ 0 w 250"/>
                  <a:gd name="T63" fmla="*/ 0 h 290"/>
                  <a:gd name="T64" fmla="*/ 0 w 250"/>
                  <a:gd name="T65" fmla="*/ 0 h 290"/>
                  <a:gd name="T66" fmla="*/ 0 w 250"/>
                  <a:gd name="T67" fmla="*/ 0 h 290"/>
                  <a:gd name="T68" fmla="*/ 0 w 250"/>
                  <a:gd name="T69" fmla="*/ 0 h 290"/>
                  <a:gd name="T70" fmla="*/ 0 w 250"/>
                  <a:gd name="T71" fmla="*/ 0 h 290"/>
                  <a:gd name="T72" fmla="*/ 0 w 250"/>
                  <a:gd name="T73" fmla="*/ 0 h 290"/>
                  <a:gd name="T74" fmla="*/ 0 w 250"/>
                  <a:gd name="T75" fmla="*/ 0 h 290"/>
                  <a:gd name="T76" fmla="*/ 0 w 250"/>
                  <a:gd name="T77" fmla="*/ 0 h 290"/>
                  <a:gd name="T78" fmla="*/ 0 w 250"/>
                  <a:gd name="T79" fmla="*/ 0 h 290"/>
                  <a:gd name="T80" fmla="*/ 0 w 250"/>
                  <a:gd name="T81" fmla="*/ 0 h 290"/>
                  <a:gd name="T82" fmla="*/ 0 w 250"/>
                  <a:gd name="T83" fmla="*/ 0 h 290"/>
                  <a:gd name="T84" fmla="*/ 0 w 250"/>
                  <a:gd name="T85" fmla="*/ 0 h 290"/>
                  <a:gd name="T86" fmla="*/ 0 w 250"/>
                  <a:gd name="T87" fmla="*/ 0 h 290"/>
                  <a:gd name="T88" fmla="*/ 0 w 250"/>
                  <a:gd name="T89" fmla="*/ 0 h 290"/>
                  <a:gd name="T90" fmla="*/ 0 w 250"/>
                  <a:gd name="T91" fmla="*/ 0 h 290"/>
                  <a:gd name="T92" fmla="*/ 0 w 250"/>
                  <a:gd name="T93" fmla="*/ 0 h 290"/>
                  <a:gd name="T94" fmla="*/ 0 w 250"/>
                  <a:gd name="T95" fmla="*/ 0 h 290"/>
                  <a:gd name="T96" fmla="*/ 0 w 250"/>
                  <a:gd name="T97" fmla="*/ 0 h 29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50"/>
                  <a:gd name="T148" fmla="*/ 0 h 290"/>
                  <a:gd name="T149" fmla="*/ 250 w 250"/>
                  <a:gd name="T150" fmla="*/ 290 h 29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50" h="290">
                    <a:moveTo>
                      <a:pt x="88" y="37"/>
                    </a:moveTo>
                    <a:lnTo>
                      <a:pt x="69" y="49"/>
                    </a:lnTo>
                    <a:lnTo>
                      <a:pt x="53" y="63"/>
                    </a:lnTo>
                    <a:lnTo>
                      <a:pt x="39" y="79"/>
                    </a:lnTo>
                    <a:lnTo>
                      <a:pt x="25" y="96"/>
                    </a:lnTo>
                    <a:lnTo>
                      <a:pt x="15" y="115"/>
                    </a:lnTo>
                    <a:lnTo>
                      <a:pt x="8" y="135"/>
                    </a:lnTo>
                    <a:lnTo>
                      <a:pt x="3" y="157"/>
                    </a:lnTo>
                    <a:lnTo>
                      <a:pt x="0" y="178"/>
                    </a:lnTo>
                    <a:lnTo>
                      <a:pt x="3" y="208"/>
                    </a:lnTo>
                    <a:lnTo>
                      <a:pt x="15" y="233"/>
                    </a:lnTo>
                    <a:lnTo>
                      <a:pt x="33" y="254"/>
                    </a:lnTo>
                    <a:lnTo>
                      <a:pt x="56" y="270"/>
                    </a:lnTo>
                    <a:lnTo>
                      <a:pt x="83" y="283"/>
                    </a:lnTo>
                    <a:lnTo>
                      <a:pt x="110" y="289"/>
                    </a:lnTo>
                    <a:lnTo>
                      <a:pt x="140" y="290"/>
                    </a:lnTo>
                    <a:lnTo>
                      <a:pt x="168" y="286"/>
                    </a:lnTo>
                    <a:lnTo>
                      <a:pt x="174" y="286"/>
                    </a:lnTo>
                    <a:lnTo>
                      <a:pt x="179" y="283"/>
                    </a:lnTo>
                    <a:lnTo>
                      <a:pt x="184" y="279"/>
                    </a:lnTo>
                    <a:lnTo>
                      <a:pt x="185" y="273"/>
                    </a:lnTo>
                    <a:lnTo>
                      <a:pt x="182" y="266"/>
                    </a:lnTo>
                    <a:lnTo>
                      <a:pt x="176" y="260"/>
                    </a:lnTo>
                    <a:lnTo>
                      <a:pt x="169" y="254"/>
                    </a:lnTo>
                    <a:lnTo>
                      <a:pt x="162" y="252"/>
                    </a:lnTo>
                    <a:lnTo>
                      <a:pt x="147" y="247"/>
                    </a:lnTo>
                    <a:lnTo>
                      <a:pt x="132" y="244"/>
                    </a:lnTo>
                    <a:lnTo>
                      <a:pt x="118" y="242"/>
                    </a:lnTo>
                    <a:lnTo>
                      <a:pt x="105" y="239"/>
                    </a:lnTo>
                    <a:lnTo>
                      <a:pt x="91" y="234"/>
                    </a:lnTo>
                    <a:lnTo>
                      <a:pt x="78" y="229"/>
                    </a:lnTo>
                    <a:lnTo>
                      <a:pt x="66" y="221"/>
                    </a:lnTo>
                    <a:lnTo>
                      <a:pt x="55" y="210"/>
                    </a:lnTo>
                    <a:lnTo>
                      <a:pt x="50" y="161"/>
                    </a:lnTo>
                    <a:lnTo>
                      <a:pt x="62" y="121"/>
                    </a:lnTo>
                    <a:lnTo>
                      <a:pt x="85" y="89"/>
                    </a:lnTo>
                    <a:lnTo>
                      <a:pt x="118" y="63"/>
                    </a:lnTo>
                    <a:lnTo>
                      <a:pt x="153" y="43"/>
                    </a:lnTo>
                    <a:lnTo>
                      <a:pt x="190" y="27"/>
                    </a:lnTo>
                    <a:lnTo>
                      <a:pt x="223" y="16"/>
                    </a:lnTo>
                    <a:lnTo>
                      <a:pt x="250" y="6"/>
                    </a:lnTo>
                    <a:lnTo>
                      <a:pt x="234" y="2"/>
                    </a:lnTo>
                    <a:lnTo>
                      <a:pt x="216" y="0"/>
                    </a:lnTo>
                    <a:lnTo>
                      <a:pt x="196" y="3"/>
                    </a:lnTo>
                    <a:lnTo>
                      <a:pt x="174" y="6"/>
                    </a:lnTo>
                    <a:lnTo>
                      <a:pt x="152" y="13"/>
                    </a:lnTo>
                    <a:lnTo>
                      <a:pt x="130" y="20"/>
                    </a:lnTo>
                    <a:lnTo>
                      <a:pt x="107" y="29"/>
                    </a:lnTo>
                    <a:lnTo>
                      <a:pt x="88" y="37"/>
                    </a:lnTo>
                    <a:close/>
                  </a:path>
                </a:pathLst>
              </a:custGeom>
              <a:solidFill>
                <a:srgbClr val="C9E8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72" name="Freeform 42"/>
              <p:cNvSpPr/>
              <p:nvPr/>
            </p:nvSpPr>
            <p:spPr bwMode="auto">
              <a:xfrm>
                <a:off x="8268" y="4480"/>
                <a:ext cx="52" cy="75"/>
              </a:xfrm>
              <a:custGeom>
                <a:avLst/>
                <a:gdLst>
                  <a:gd name="T0" fmla="*/ 0 w 160"/>
                  <a:gd name="T1" fmla="*/ 0 h 225"/>
                  <a:gd name="T2" fmla="*/ 0 w 160"/>
                  <a:gd name="T3" fmla="*/ 0 h 225"/>
                  <a:gd name="T4" fmla="*/ 0 w 160"/>
                  <a:gd name="T5" fmla="*/ 0 h 225"/>
                  <a:gd name="T6" fmla="*/ 0 w 160"/>
                  <a:gd name="T7" fmla="*/ 0 h 225"/>
                  <a:gd name="T8" fmla="*/ 0 w 160"/>
                  <a:gd name="T9" fmla="*/ 0 h 225"/>
                  <a:gd name="T10" fmla="*/ 0 w 160"/>
                  <a:gd name="T11" fmla="*/ 0 h 225"/>
                  <a:gd name="T12" fmla="*/ 0 w 160"/>
                  <a:gd name="T13" fmla="*/ 0 h 225"/>
                  <a:gd name="T14" fmla="*/ 0 w 160"/>
                  <a:gd name="T15" fmla="*/ 0 h 225"/>
                  <a:gd name="T16" fmla="*/ 0 w 160"/>
                  <a:gd name="T17" fmla="*/ 0 h 225"/>
                  <a:gd name="T18" fmla="*/ 0 w 160"/>
                  <a:gd name="T19" fmla="*/ 0 h 225"/>
                  <a:gd name="T20" fmla="*/ 0 w 160"/>
                  <a:gd name="T21" fmla="*/ 0 h 225"/>
                  <a:gd name="T22" fmla="*/ 0 w 160"/>
                  <a:gd name="T23" fmla="*/ 0 h 225"/>
                  <a:gd name="T24" fmla="*/ 0 w 160"/>
                  <a:gd name="T25" fmla="*/ 0 h 225"/>
                  <a:gd name="T26" fmla="*/ 0 w 160"/>
                  <a:gd name="T27" fmla="*/ 0 h 225"/>
                  <a:gd name="T28" fmla="*/ 0 w 160"/>
                  <a:gd name="T29" fmla="*/ 0 h 225"/>
                  <a:gd name="T30" fmla="*/ 0 w 160"/>
                  <a:gd name="T31" fmla="*/ 0 h 225"/>
                  <a:gd name="T32" fmla="*/ 0 w 160"/>
                  <a:gd name="T33" fmla="*/ 0 h 225"/>
                  <a:gd name="T34" fmla="*/ 0 w 160"/>
                  <a:gd name="T35" fmla="*/ 0 h 225"/>
                  <a:gd name="T36" fmla="*/ 0 w 160"/>
                  <a:gd name="T37" fmla="*/ 0 h 225"/>
                  <a:gd name="T38" fmla="*/ 0 w 160"/>
                  <a:gd name="T39" fmla="*/ 0 h 225"/>
                  <a:gd name="T40" fmla="*/ 0 w 160"/>
                  <a:gd name="T41" fmla="*/ 0 h 225"/>
                  <a:gd name="T42" fmla="*/ 0 w 160"/>
                  <a:gd name="T43" fmla="*/ 0 h 225"/>
                  <a:gd name="T44" fmla="*/ 0 w 160"/>
                  <a:gd name="T45" fmla="*/ 0 h 225"/>
                  <a:gd name="T46" fmla="*/ 0 w 160"/>
                  <a:gd name="T47" fmla="*/ 0 h 225"/>
                  <a:gd name="T48" fmla="*/ 0 w 160"/>
                  <a:gd name="T49" fmla="*/ 0 h 225"/>
                  <a:gd name="T50" fmla="*/ 0 w 160"/>
                  <a:gd name="T51" fmla="*/ 0 h 225"/>
                  <a:gd name="T52" fmla="*/ 0 w 160"/>
                  <a:gd name="T53" fmla="*/ 0 h 225"/>
                  <a:gd name="T54" fmla="*/ 0 w 160"/>
                  <a:gd name="T55" fmla="*/ 0 h 225"/>
                  <a:gd name="T56" fmla="*/ 0 w 160"/>
                  <a:gd name="T57" fmla="*/ 0 h 225"/>
                  <a:gd name="T58" fmla="*/ 0 w 160"/>
                  <a:gd name="T59" fmla="*/ 0 h 225"/>
                  <a:gd name="T60" fmla="*/ 0 w 160"/>
                  <a:gd name="T61" fmla="*/ 0 h 225"/>
                  <a:gd name="T62" fmla="*/ 0 w 160"/>
                  <a:gd name="T63" fmla="*/ 0 h 225"/>
                  <a:gd name="T64" fmla="*/ 0 w 160"/>
                  <a:gd name="T65" fmla="*/ 0 h 225"/>
                  <a:gd name="T66" fmla="*/ 0 w 160"/>
                  <a:gd name="T67" fmla="*/ 0 h 225"/>
                  <a:gd name="T68" fmla="*/ 0 w 160"/>
                  <a:gd name="T69" fmla="*/ 0 h 225"/>
                  <a:gd name="T70" fmla="*/ 0 w 160"/>
                  <a:gd name="T71" fmla="*/ 0 h 225"/>
                  <a:gd name="T72" fmla="*/ 0 w 160"/>
                  <a:gd name="T73" fmla="*/ 0 h 225"/>
                  <a:gd name="T74" fmla="*/ 0 w 160"/>
                  <a:gd name="T75" fmla="*/ 0 h 225"/>
                  <a:gd name="T76" fmla="*/ 0 w 160"/>
                  <a:gd name="T77" fmla="*/ 0 h 225"/>
                  <a:gd name="T78" fmla="*/ 0 w 160"/>
                  <a:gd name="T79" fmla="*/ 0 h 225"/>
                  <a:gd name="T80" fmla="*/ 0 w 160"/>
                  <a:gd name="T81" fmla="*/ 0 h 22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60"/>
                  <a:gd name="T124" fmla="*/ 0 h 225"/>
                  <a:gd name="T125" fmla="*/ 160 w 160"/>
                  <a:gd name="T126" fmla="*/ 225 h 22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60" h="225">
                    <a:moveTo>
                      <a:pt x="135" y="73"/>
                    </a:moveTo>
                    <a:lnTo>
                      <a:pt x="141" y="96"/>
                    </a:lnTo>
                    <a:lnTo>
                      <a:pt x="140" y="118"/>
                    </a:lnTo>
                    <a:lnTo>
                      <a:pt x="129" y="135"/>
                    </a:lnTo>
                    <a:lnTo>
                      <a:pt x="115" y="151"/>
                    </a:lnTo>
                    <a:lnTo>
                      <a:pt x="97" y="165"/>
                    </a:lnTo>
                    <a:lnTo>
                      <a:pt x="76" y="179"/>
                    </a:lnTo>
                    <a:lnTo>
                      <a:pt x="56" y="192"/>
                    </a:lnTo>
                    <a:lnTo>
                      <a:pt x="38" y="205"/>
                    </a:lnTo>
                    <a:lnTo>
                      <a:pt x="35" y="210"/>
                    </a:lnTo>
                    <a:lnTo>
                      <a:pt x="34" y="212"/>
                    </a:lnTo>
                    <a:lnTo>
                      <a:pt x="34" y="217"/>
                    </a:lnTo>
                    <a:lnTo>
                      <a:pt x="35" y="221"/>
                    </a:lnTo>
                    <a:lnTo>
                      <a:pt x="40" y="224"/>
                    </a:lnTo>
                    <a:lnTo>
                      <a:pt x="44" y="225"/>
                    </a:lnTo>
                    <a:lnTo>
                      <a:pt x="47" y="225"/>
                    </a:lnTo>
                    <a:lnTo>
                      <a:pt x="51" y="224"/>
                    </a:lnTo>
                    <a:lnTo>
                      <a:pt x="75" y="211"/>
                    </a:lnTo>
                    <a:lnTo>
                      <a:pt x="97" y="197"/>
                    </a:lnTo>
                    <a:lnTo>
                      <a:pt x="117" y="181"/>
                    </a:lnTo>
                    <a:lnTo>
                      <a:pt x="137" y="162"/>
                    </a:lnTo>
                    <a:lnTo>
                      <a:pt x="150" y="142"/>
                    </a:lnTo>
                    <a:lnTo>
                      <a:pt x="159" y="119"/>
                    </a:lnTo>
                    <a:lnTo>
                      <a:pt x="160" y="95"/>
                    </a:lnTo>
                    <a:lnTo>
                      <a:pt x="154" y="69"/>
                    </a:lnTo>
                    <a:lnTo>
                      <a:pt x="141" y="49"/>
                    </a:lnTo>
                    <a:lnTo>
                      <a:pt x="122" y="31"/>
                    </a:lnTo>
                    <a:lnTo>
                      <a:pt x="98" y="18"/>
                    </a:lnTo>
                    <a:lnTo>
                      <a:pt x="72" y="8"/>
                    </a:lnTo>
                    <a:lnTo>
                      <a:pt x="46" y="3"/>
                    </a:lnTo>
                    <a:lnTo>
                      <a:pt x="24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8" y="11"/>
                    </a:lnTo>
                    <a:lnTo>
                      <a:pt x="37" y="17"/>
                    </a:lnTo>
                    <a:lnTo>
                      <a:pt x="57" y="23"/>
                    </a:lnTo>
                    <a:lnTo>
                      <a:pt x="76" y="29"/>
                    </a:lnTo>
                    <a:lnTo>
                      <a:pt x="95" y="36"/>
                    </a:lnTo>
                    <a:lnTo>
                      <a:pt x="112" y="46"/>
                    </a:lnTo>
                    <a:lnTo>
                      <a:pt x="125" y="57"/>
                    </a:lnTo>
                    <a:lnTo>
                      <a:pt x="135" y="73"/>
                    </a:lnTo>
                    <a:close/>
                  </a:path>
                </a:pathLst>
              </a:custGeom>
              <a:solidFill>
                <a:srgbClr val="C9E8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73" name="Freeform 43"/>
              <p:cNvSpPr/>
              <p:nvPr/>
            </p:nvSpPr>
            <p:spPr bwMode="auto">
              <a:xfrm>
                <a:off x="8073" y="4463"/>
                <a:ext cx="135" cy="157"/>
              </a:xfrm>
              <a:custGeom>
                <a:avLst/>
                <a:gdLst>
                  <a:gd name="T0" fmla="*/ 0 w 404"/>
                  <a:gd name="T1" fmla="*/ 0 h 472"/>
                  <a:gd name="T2" fmla="*/ 0 w 404"/>
                  <a:gd name="T3" fmla="*/ 0 h 472"/>
                  <a:gd name="T4" fmla="*/ 0 w 404"/>
                  <a:gd name="T5" fmla="*/ 0 h 472"/>
                  <a:gd name="T6" fmla="*/ 0 w 404"/>
                  <a:gd name="T7" fmla="*/ 0 h 472"/>
                  <a:gd name="T8" fmla="*/ 0 w 404"/>
                  <a:gd name="T9" fmla="*/ 0 h 472"/>
                  <a:gd name="T10" fmla="*/ 0 w 404"/>
                  <a:gd name="T11" fmla="*/ 0 h 472"/>
                  <a:gd name="T12" fmla="*/ 0 w 404"/>
                  <a:gd name="T13" fmla="*/ 0 h 472"/>
                  <a:gd name="T14" fmla="*/ 0 w 404"/>
                  <a:gd name="T15" fmla="*/ 0 h 472"/>
                  <a:gd name="T16" fmla="*/ 0 w 404"/>
                  <a:gd name="T17" fmla="*/ 0 h 472"/>
                  <a:gd name="T18" fmla="*/ 0 w 404"/>
                  <a:gd name="T19" fmla="*/ 0 h 472"/>
                  <a:gd name="T20" fmla="*/ 0 w 404"/>
                  <a:gd name="T21" fmla="*/ 0 h 472"/>
                  <a:gd name="T22" fmla="*/ 0 w 404"/>
                  <a:gd name="T23" fmla="*/ 0 h 472"/>
                  <a:gd name="T24" fmla="*/ 0 w 404"/>
                  <a:gd name="T25" fmla="*/ 0 h 472"/>
                  <a:gd name="T26" fmla="*/ 0 w 404"/>
                  <a:gd name="T27" fmla="*/ 0 h 472"/>
                  <a:gd name="T28" fmla="*/ 0 w 404"/>
                  <a:gd name="T29" fmla="*/ 0 h 472"/>
                  <a:gd name="T30" fmla="*/ 0 w 404"/>
                  <a:gd name="T31" fmla="*/ 0 h 472"/>
                  <a:gd name="T32" fmla="*/ 0 w 404"/>
                  <a:gd name="T33" fmla="*/ 0 h 472"/>
                  <a:gd name="T34" fmla="*/ 0 w 404"/>
                  <a:gd name="T35" fmla="*/ 0 h 472"/>
                  <a:gd name="T36" fmla="*/ 0 w 404"/>
                  <a:gd name="T37" fmla="*/ 0 h 472"/>
                  <a:gd name="T38" fmla="*/ 0 w 404"/>
                  <a:gd name="T39" fmla="*/ 0 h 472"/>
                  <a:gd name="T40" fmla="*/ 0 w 404"/>
                  <a:gd name="T41" fmla="*/ 0 h 472"/>
                  <a:gd name="T42" fmla="*/ 0 w 404"/>
                  <a:gd name="T43" fmla="*/ 0 h 472"/>
                  <a:gd name="T44" fmla="*/ 0 w 404"/>
                  <a:gd name="T45" fmla="*/ 0 h 472"/>
                  <a:gd name="T46" fmla="*/ 0 w 404"/>
                  <a:gd name="T47" fmla="*/ 0 h 472"/>
                  <a:gd name="T48" fmla="*/ 0 w 404"/>
                  <a:gd name="T49" fmla="*/ 0 h 472"/>
                  <a:gd name="T50" fmla="*/ 0 w 404"/>
                  <a:gd name="T51" fmla="*/ 0 h 472"/>
                  <a:gd name="T52" fmla="*/ 0 w 404"/>
                  <a:gd name="T53" fmla="*/ 0 h 472"/>
                  <a:gd name="T54" fmla="*/ 0 w 404"/>
                  <a:gd name="T55" fmla="*/ 0 h 472"/>
                  <a:gd name="T56" fmla="*/ 0 w 404"/>
                  <a:gd name="T57" fmla="*/ 0 h 472"/>
                  <a:gd name="T58" fmla="*/ 0 w 404"/>
                  <a:gd name="T59" fmla="*/ 0 h 472"/>
                  <a:gd name="T60" fmla="*/ 0 w 404"/>
                  <a:gd name="T61" fmla="*/ 0 h 472"/>
                  <a:gd name="T62" fmla="*/ 0 w 404"/>
                  <a:gd name="T63" fmla="*/ 0 h 472"/>
                  <a:gd name="T64" fmla="*/ 0 w 404"/>
                  <a:gd name="T65" fmla="*/ 0 h 472"/>
                  <a:gd name="T66" fmla="*/ 0 w 404"/>
                  <a:gd name="T67" fmla="*/ 0 h 472"/>
                  <a:gd name="T68" fmla="*/ 0 w 404"/>
                  <a:gd name="T69" fmla="*/ 0 h 472"/>
                  <a:gd name="T70" fmla="*/ 0 w 404"/>
                  <a:gd name="T71" fmla="*/ 0 h 472"/>
                  <a:gd name="T72" fmla="*/ 0 w 404"/>
                  <a:gd name="T73" fmla="*/ 0 h 472"/>
                  <a:gd name="T74" fmla="*/ 0 w 404"/>
                  <a:gd name="T75" fmla="*/ 0 h 472"/>
                  <a:gd name="T76" fmla="*/ 0 w 404"/>
                  <a:gd name="T77" fmla="*/ 0 h 472"/>
                  <a:gd name="T78" fmla="*/ 0 w 404"/>
                  <a:gd name="T79" fmla="*/ 0 h 472"/>
                  <a:gd name="T80" fmla="*/ 0 w 404"/>
                  <a:gd name="T81" fmla="*/ 0 h 472"/>
                  <a:gd name="T82" fmla="*/ 0 w 404"/>
                  <a:gd name="T83" fmla="*/ 0 h 472"/>
                  <a:gd name="T84" fmla="*/ 0 w 404"/>
                  <a:gd name="T85" fmla="*/ 0 h 472"/>
                  <a:gd name="T86" fmla="*/ 0 w 404"/>
                  <a:gd name="T87" fmla="*/ 0 h 4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04"/>
                  <a:gd name="T133" fmla="*/ 0 h 472"/>
                  <a:gd name="T134" fmla="*/ 404 w 404"/>
                  <a:gd name="T135" fmla="*/ 472 h 47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04" h="472">
                    <a:moveTo>
                      <a:pt x="157" y="61"/>
                    </a:moveTo>
                    <a:lnTo>
                      <a:pt x="127" y="87"/>
                    </a:lnTo>
                    <a:lnTo>
                      <a:pt x="96" y="113"/>
                    </a:lnTo>
                    <a:lnTo>
                      <a:pt x="68" y="143"/>
                    </a:lnTo>
                    <a:lnTo>
                      <a:pt x="43" y="175"/>
                    </a:lnTo>
                    <a:lnTo>
                      <a:pt x="22" y="208"/>
                    </a:lnTo>
                    <a:lnTo>
                      <a:pt x="8" y="244"/>
                    </a:lnTo>
                    <a:lnTo>
                      <a:pt x="0" y="283"/>
                    </a:lnTo>
                    <a:lnTo>
                      <a:pt x="2" y="323"/>
                    </a:lnTo>
                    <a:lnTo>
                      <a:pt x="5" y="333"/>
                    </a:lnTo>
                    <a:lnTo>
                      <a:pt x="8" y="344"/>
                    </a:lnTo>
                    <a:lnTo>
                      <a:pt x="12" y="353"/>
                    </a:lnTo>
                    <a:lnTo>
                      <a:pt x="18" y="363"/>
                    </a:lnTo>
                    <a:lnTo>
                      <a:pt x="25" y="372"/>
                    </a:lnTo>
                    <a:lnTo>
                      <a:pt x="34" y="380"/>
                    </a:lnTo>
                    <a:lnTo>
                      <a:pt x="41" y="388"/>
                    </a:lnTo>
                    <a:lnTo>
                      <a:pt x="52" y="393"/>
                    </a:lnTo>
                    <a:lnTo>
                      <a:pt x="71" y="405"/>
                    </a:lnTo>
                    <a:lnTo>
                      <a:pt x="90" y="415"/>
                    </a:lnTo>
                    <a:lnTo>
                      <a:pt x="109" y="424"/>
                    </a:lnTo>
                    <a:lnTo>
                      <a:pt x="129" y="431"/>
                    </a:lnTo>
                    <a:lnTo>
                      <a:pt x="150" y="438"/>
                    </a:lnTo>
                    <a:lnTo>
                      <a:pt x="171" y="444"/>
                    </a:lnTo>
                    <a:lnTo>
                      <a:pt x="191" y="449"/>
                    </a:lnTo>
                    <a:lnTo>
                      <a:pt x="212" y="454"/>
                    </a:lnTo>
                    <a:lnTo>
                      <a:pt x="234" y="458"/>
                    </a:lnTo>
                    <a:lnTo>
                      <a:pt x="254" y="461"/>
                    </a:lnTo>
                    <a:lnTo>
                      <a:pt x="276" y="464"/>
                    </a:lnTo>
                    <a:lnTo>
                      <a:pt x="298" y="467"/>
                    </a:lnTo>
                    <a:lnTo>
                      <a:pt x="319" y="468"/>
                    </a:lnTo>
                    <a:lnTo>
                      <a:pt x="341" y="470"/>
                    </a:lnTo>
                    <a:lnTo>
                      <a:pt x="363" y="471"/>
                    </a:lnTo>
                    <a:lnTo>
                      <a:pt x="383" y="472"/>
                    </a:lnTo>
                    <a:lnTo>
                      <a:pt x="391" y="472"/>
                    </a:lnTo>
                    <a:lnTo>
                      <a:pt x="397" y="470"/>
                    </a:lnTo>
                    <a:lnTo>
                      <a:pt x="401" y="464"/>
                    </a:lnTo>
                    <a:lnTo>
                      <a:pt x="404" y="458"/>
                    </a:lnTo>
                    <a:lnTo>
                      <a:pt x="404" y="451"/>
                    </a:lnTo>
                    <a:lnTo>
                      <a:pt x="401" y="445"/>
                    </a:lnTo>
                    <a:lnTo>
                      <a:pt x="395" y="441"/>
                    </a:lnTo>
                    <a:lnTo>
                      <a:pt x="388" y="438"/>
                    </a:lnTo>
                    <a:lnTo>
                      <a:pt x="369" y="434"/>
                    </a:lnTo>
                    <a:lnTo>
                      <a:pt x="350" y="431"/>
                    </a:lnTo>
                    <a:lnTo>
                      <a:pt x="331" y="426"/>
                    </a:lnTo>
                    <a:lnTo>
                      <a:pt x="310" y="424"/>
                    </a:lnTo>
                    <a:lnTo>
                      <a:pt x="291" y="421"/>
                    </a:lnTo>
                    <a:lnTo>
                      <a:pt x="272" y="418"/>
                    </a:lnTo>
                    <a:lnTo>
                      <a:pt x="251" y="415"/>
                    </a:lnTo>
                    <a:lnTo>
                      <a:pt x="232" y="411"/>
                    </a:lnTo>
                    <a:lnTo>
                      <a:pt x="213" y="408"/>
                    </a:lnTo>
                    <a:lnTo>
                      <a:pt x="194" y="403"/>
                    </a:lnTo>
                    <a:lnTo>
                      <a:pt x="175" y="398"/>
                    </a:lnTo>
                    <a:lnTo>
                      <a:pt x="156" y="393"/>
                    </a:lnTo>
                    <a:lnTo>
                      <a:pt x="138" y="386"/>
                    </a:lnTo>
                    <a:lnTo>
                      <a:pt x="119" y="379"/>
                    </a:lnTo>
                    <a:lnTo>
                      <a:pt x="102" y="372"/>
                    </a:lnTo>
                    <a:lnTo>
                      <a:pt x="84" y="362"/>
                    </a:lnTo>
                    <a:lnTo>
                      <a:pt x="69" y="352"/>
                    </a:lnTo>
                    <a:lnTo>
                      <a:pt x="58" y="339"/>
                    </a:lnTo>
                    <a:lnTo>
                      <a:pt x="49" y="324"/>
                    </a:lnTo>
                    <a:lnTo>
                      <a:pt x="44" y="307"/>
                    </a:lnTo>
                    <a:lnTo>
                      <a:pt x="43" y="290"/>
                    </a:lnTo>
                    <a:lnTo>
                      <a:pt x="44" y="270"/>
                    </a:lnTo>
                    <a:lnTo>
                      <a:pt x="49" y="250"/>
                    </a:lnTo>
                    <a:lnTo>
                      <a:pt x="55" y="234"/>
                    </a:lnTo>
                    <a:lnTo>
                      <a:pt x="65" y="212"/>
                    </a:lnTo>
                    <a:lnTo>
                      <a:pt x="77" y="191"/>
                    </a:lnTo>
                    <a:lnTo>
                      <a:pt x="90" y="172"/>
                    </a:lnTo>
                    <a:lnTo>
                      <a:pt x="104" y="155"/>
                    </a:lnTo>
                    <a:lnTo>
                      <a:pt x="119" y="138"/>
                    </a:lnTo>
                    <a:lnTo>
                      <a:pt x="135" y="120"/>
                    </a:lnTo>
                    <a:lnTo>
                      <a:pt x="154" y="103"/>
                    </a:lnTo>
                    <a:lnTo>
                      <a:pt x="173" y="86"/>
                    </a:lnTo>
                    <a:lnTo>
                      <a:pt x="193" y="71"/>
                    </a:lnTo>
                    <a:lnTo>
                      <a:pt x="218" y="59"/>
                    </a:lnTo>
                    <a:lnTo>
                      <a:pt x="245" y="47"/>
                    </a:lnTo>
                    <a:lnTo>
                      <a:pt x="273" y="36"/>
                    </a:lnTo>
                    <a:lnTo>
                      <a:pt x="298" y="25"/>
                    </a:lnTo>
                    <a:lnTo>
                      <a:pt x="319" y="17"/>
                    </a:lnTo>
                    <a:lnTo>
                      <a:pt x="332" y="8"/>
                    </a:lnTo>
                    <a:lnTo>
                      <a:pt x="336" y="2"/>
                    </a:lnTo>
                    <a:lnTo>
                      <a:pt x="322" y="0"/>
                    </a:lnTo>
                    <a:lnTo>
                      <a:pt x="301" y="1"/>
                    </a:lnTo>
                    <a:lnTo>
                      <a:pt x="278" y="5"/>
                    </a:lnTo>
                    <a:lnTo>
                      <a:pt x="253" y="13"/>
                    </a:lnTo>
                    <a:lnTo>
                      <a:pt x="226" y="23"/>
                    </a:lnTo>
                    <a:lnTo>
                      <a:pt x="201" y="34"/>
                    </a:lnTo>
                    <a:lnTo>
                      <a:pt x="178" y="47"/>
                    </a:lnTo>
                    <a:lnTo>
                      <a:pt x="157" y="61"/>
                    </a:lnTo>
                    <a:close/>
                  </a:path>
                </a:pathLst>
              </a:custGeom>
              <a:solidFill>
                <a:srgbClr val="C9E8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74" name="Freeform 44"/>
              <p:cNvSpPr/>
              <p:nvPr/>
            </p:nvSpPr>
            <p:spPr bwMode="auto">
              <a:xfrm>
                <a:off x="8263" y="4458"/>
                <a:ext cx="117" cy="105"/>
              </a:xfrm>
              <a:custGeom>
                <a:avLst/>
                <a:gdLst>
                  <a:gd name="T0" fmla="*/ 0 w 354"/>
                  <a:gd name="T1" fmla="*/ 0 h 315"/>
                  <a:gd name="T2" fmla="*/ 0 w 354"/>
                  <a:gd name="T3" fmla="*/ 0 h 315"/>
                  <a:gd name="T4" fmla="*/ 0 w 354"/>
                  <a:gd name="T5" fmla="*/ 0 h 315"/>
                  <a:gd name="T6" fmla="*/ 0 w 354"/>
                  <a:gd name="T7" fmla="*/ 0 h 315"/>
                  <a:gd name="T8" fmla="*/ 0 w 354"/>
                  <a:gd name="T9" fmla="*/ 0 h 315"/>
                  <a:gd name="T10" fmla="*/ 0 w 354"/>
                  <a:gd name="T11" fmla="*/ 0 h 315"/>
                  <a:gd name="T12" fmla="*/ 0 w 354"/>
                  <a:gd name="T13" fmla="*/ 0 h 315"/>
                  <a:gd name="T14" fmla="*/ 0 w 354"/>
                  <a:gd name="T15" fmla="*/ 0 h 315"/>
                  <a:gd name="T16" fmla="*/ 0 w 354"/>
                  <a:gd name="T17" fmla="*/ 0 h 315"/>
                  <a:gd name="T18" fmla="*/ 0 w 354"/>
                  <a:gd name="T19" fmla="*/ 0 h 315"/>
                  <a:gd name="T20" fmla="*/ 0 w 354"/>
                  <a:gd name="T21" fmla="*/ 0 h 315"/>
                  <a:gd name="T22" fmla="*/ 0 w 354"/>
                  <a:gd name="T23" fmla="*/ 0 h 315"/>
                  <a:gd name="T24" fmla="*/ 0 w 354"/>
                  <a:gd name="T25" fmla="*/ 0 h 315"/>
                  <a:gd name="T26" fmla="*/ 0 w 354"/>
                  <a:gd name="T27" fmla="*/ 0 h 315"/>
                  <a:gd name="T28" fmla="*/ 0 w 354"/>
                  <a:gd name="T29" fmla="*/ 0 h 315"/>
                  <a:gd name="T30" fmla="*/ 0 w 354"/>
                  <a:gd name="T31" fmla="*/ 0 h 315"/>
                  <a:gd name="T32" fmla="*/ 0 w 354"/>
                  <a:gd name="T33" fmla="*/ 0 h 315"/>
                  <a:gd name="T34" fmla="*/ 0 w 354"/>
                  <a:gd name="T35" fmla="*/ 0 h 315"/>
                  <a:gd name="T36" fmla="*/ 0 w 354"/>
                  <a:gd name="T37" fmla="*/ 0 h 315"/>
                  <a:gd name="T38" fmla="*/ 0 w 354"/>
                  <a:gd name="T39" fmla="*/ 0 h 315"/>
                  <a:gd name="T40" fmla="*/ 0 w 354"/>
                  <a:gd name="T41" fmla="*/ 0 h 315"/>
                  <a:gd name="T42" fmla="*/ 0 w 354"/>
                  <a:gd name="T43" fmla="*/ 0 h 315"/>
                  <a:gd name="T44" fmla="*/ 0 w 354"/>
                  <a:gd name="T45" fmla="*/ 0 h 315"/>
                  <a:gd name="T46" fmla="*/ 0 w 354"/>
                  <a:gd name="T47" fmla="*/ 0 h 315"/>
                  <a:gd name="T48" fmla="*/ 0 w 354"/>
                  <a:gd name="T49" fmla="*/ 0 h 315"/>
                  <a:gd name="T50" fmla="*/ 0 w 354"/>
                  <a:gd name="T51" fmla="*/ 0 h 315"/>
                  <a:gd name="T52" fmla="*/ 0 w 354"/>
                  <a:gd name="T53" fmla="*/ 0 h 315"/>
                  <a:gd name="T54" fmla="*/ 0 w 354"/>
                  <a:gd name="T55" fmla="*/ 0 h 315"/>
                  <a:gd name="T56" fmla="*/ 0 w 354"/>
                  <a:gd name="T57" fmla="*/ 0 h 315"/>
                  <a:gd name="T58" fmla="*/ 0 w 354"/>
                  <a:gd name="T59" fmla="*/ 0 h 315"/>
                  <a:gd name="T60" fmla="*/ 0 w 354"/>
                  <a:gd name="T61" fmla="*/ 0 h 315"/>
                  <a:gd name="T62" fmla="*/ 0 w 354"/>
                  <a:gd name="T63" fmla="*/ 0 h 315"/>
                  <a:gd name="T64" fmla="*/ 0 w 354"/>
                  <a:gd name="T65" fmla="*/ 0 h 315"/>
                  <a:gd name="T66" fmla="*/ 0 w 354"/>
                  <a:gd name="T67" fmla="*/ 0 h 315"/>
                  <a:gd name="T68" fmla="*/ 0 w 354"/>
                  <a:gd name="T69" fmla="*/ 0 h 315"/>
                  <a:gd name="T70" fmla="*/ 0 w 354"/>
                  <a:gd name="T71" fmla="*/ 0 h 315"/>
                  <a:gd name="T72" fmla="*/ 0 w 354"/>
                  <a:gd name="T73" fmla="*/ 0 h 315"/>
                  <a:gd name="T74" fmla="*/ 0 w 354"/>
                  <a:gd name="T75" fmla="*/ 0 h 315"/>
                  <a:gd name="T76" fmla="*/ 0 w 354"/>
                  <a:gd name="T77" fmla="*/ 0 h 315"/>
                  <a:gd name="T78" fmla="*/ 0 w 354"/>
                  <a:gd name="T79" fmla="*/ 0 h 315"/>
                  <a:gd name="T80" fmla="*/ 0 w 354"/>
                  <a:gd name="T81" fmla="*/ 0 h 315"/>
                  <a:gd name="T82" fmla="*/ 0 w 354"/>
                  <a:gd name="T83" fmla="*/ 0 h 315"/>
                  <a:gd name="T84" fmla="*/ 0 w 354"/>
                  <a:gd name="T85" fmla="*/ 0 h 315"/>
                  <a:gd name="T86" fmla="*/ 0 w 354"/>
                  <a:gd name="T87" fmla="*/ 0 h 315"/>
                  <a:gd name="T88" fmla="*/ 0 w 354"/>
                  <a:gd name="T89" fmla="*/ 0 h 315"/>
                  <a:gd name="T90" fmla="*/ 0 w 354"/>
                  <a:gd name="T91" fmla="*/ 0 h 315"/>
                  <a:gd name="T92" fmla="*/ 0 w 354"/>
                  <a:gd name="T93" fmla="*/ 0 h 315"/>
                  <a:gd name="T94" fmla="*/ 0 w 354"/>
                  <a:gd name="T95" fmla="*/ 0 h 315"/>
                  <a:gd name="T96" fmla="*/ 0 w 354"/>
                  <a:gd name="T97" fmla="*/ 0 h 315"/>
                  <a:gd name="T98" fmla="*/ 0 w 354"/>
                  <a:gd name="T99" fmla="*/ 0 h 315"/>
                  <a:gd name="T100" fmla="*/ 0 w 354"/>
                  <a:gd name="T101" fmla="*/ 0 h 315"/>
                  <a:gd name="T102" fmla="*/ 0 w 354"/>
                  <a:gd name="T103" fmla="*/ 0 h 315"/>
                  <a:gd name="T104" fmla="*/ 0 w 354"/>
                  <a:gd name="T105" fmla="*/ 0 h 315"/>
                  <a:gd name="T106" fmla="*/ 0 w 354"/>
                  <a:gd name="T107" fmla="*/ 0 h 315"/>
                  <a:gd name="T108" fmla="*/ 0 w 354"/>
                  <a:gd name="T109" fmla="*/ 0 h 315"/>
                  <a:gd name="T110" fmla="*/ 0 w 354"/>
                  <a:gd name="T111" fmla="*/ 0 h 315"/>
                  <a:gd name="T112" fmla="*/ 0 w 354"/>
                  <a:gd name="T113" fmla="*/ 0 h 315"/>
                  <a:gd name="T114" fmla="*/ 0 w 354"/>
                  <a:gd name="T115" fmla="*/ 0 h 315"/>
                  <a:gd name="T116" fmla="*/ 0 w 354"/>
                  <a:gd name="T117" fmla="*/ 0 h 315"/>
                  <a:gd name="T118" fmla="*/ 0 w 354"/>
                  <a:gd name="T119" fmla="*/ 0 h 315"/>
                  <a:gd name="T120" fmla="*/ 0 w 354"/>
                  <a:gd name="T121" fmla="*/ 0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4"/>
                  <a:gd name="T184" fmla="*/ 0 h 315"/>
                  <a:gd name="T185" fmla="*/ 354 w 354"/>
                  <a:gd name="T186" fmla="*/ 315 h 31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4" h="315">
                    <a:moveTo>
                      <a:pt x="294" y="96"/>
                    </a:moveTo>
                    <a:lnTo>
                      <a:pt x="310" y="113"/>
                    </a:lnTo>
                    <a:lnTo>
                      <a:pt x="320" y="133"/>
                    </a:lnTo>
                    <a:lnTo>
                      <a:pt x="325" y="155"/>
                    </a:lnTo>
                    <a:lnTo>
                      <a:pt x="325" y="178"/>
                    </a:lnTo>
                    <a:lnTo>
                      <a:pt x="322" y="197"/>
                    </a:lnTo>
                    <a:lnTo>
                      <a:pt x="316" y="212"/>
                    </a:lnTo>
                    <a:lnTo>
                      <a:pt x="306" y="228"/>
                    </a:lnTo>
                    <a:lnTo>
                      <a:pt x="295" y="241"/>
                    </a:lnTo>
                    <a:lnTo>
                      <a:pt x="282" y="256"/>
                    </a:lnTo>
                    <a:lnTo>
                      <a:pt x="269" y="267"/>
                    </a:lnTo>
                    <a:lnTo>
                      <a:pt x="256" y="280"/>
                    </a:lnTo>
                    <a:lnTo>
                      <a:pt x="243" y="293"/>
                    </a:lnTo>
                    <a:lnTo>
                      <a:pt x="240" y="297"/>
                    </a:lnTo>
                    <a:lnTo>
                      <a:pt x="240" y="302"/>
                    </a:lnTo>
                    <a:lnTo>
                      <a:pt x="240" y="306"/>
                    </a:lnTo>
                    <a:lnTo>
                      <a:pt x="243" y="310"/>
                    </a:lnTo>
                    <a:lnTo>
                      <a:pt x="247" y="313"/>
                    </a:lnTo>
                    <a:lnTo>
                      <a:pt x="253" y="315"/>
                    </a:lnTo>
                    <a:lnTo>
                      <a:pt x="257" y="313"/>
                    </a:lnTo>
                    <a:lnTo>
                      <a:pt x="262" y="310"/>
                    </a:lnTo>
                    <a:lnTo>
                      <a:pt x="291" y="292"/>
                    </a:lnTo>
                    <a:lnTo>
                      <a:pt x="316" y="267"/>
                    </a:lnTo>
                    <a:lnTo>
                      <a:pt x="335" y="240"/>
                    </a:lnTo>
                    <a:lnTo>
                      <a:pt x="348" y="208"/>
                    </a:lnTo>
                    <a:lnTo>
                      <a:pt x="354" y="177"/>
                    </a:lnTo>
                    <a:lnTo>
                      <a:pt x="351" y="143"/>
                    </a:lnTo>
                    <a:lnTo>
                      <a:pt x="339" y="113"/>
                    </a:lnTo>
                    <a:lnTo>
                      <a:pt x="316" y="86"/>
                    </a:lnTo>
                    <a:lnTo>
                      <a:pt x="298" y="72"/>
                    </a:lnTo>
                    <a:lnTo>
                      <a:pt x="278" y="60"/>
                    </a:lnTo>
                    <a:lnTo>
                      <a:pt x="256" y="49"/>
                    </a:lnTo>
                    <a:lnTo>
                      <a:pt x="231" y="39"/>
                    </a:lnTo>
                    <a:lnTo>
                      <a:pt x="206" y="29"/>
                    </a:lnTo>
                    <a:lnTo>
                      <a:pt x="181" y="21"/>
                    </a:lnTo>
                    <a:lnTo>
                      <a:pt x="155" y="16"/>
                    </a:lnTo>
                    <a:lnTo>
                      <a:pt x="130" y="10"/>
                    </a:lnTo>
                    <a:lnTo>
                      <a:pt x="105" y="6"/>
                    </a:lnTo>
                    <a:lnTo>
                      <a:pt x="83" y="3"/>
                    </a:lnTo>
                    <a:lnTo>
                      <a:pt x="61" y="0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0" y="6"/>
                    </a:lnTo>
                    <a:lnTo>
                      <a:pt x="15" y="8"/>
                    </a:lnTo>
                    <a:lnTo>
                      <a:pt x="30" y="10"/>
                    </a:lnTo>
                    <a:lnTo>
                      <a:pt x="47" y="13"/>
                    </a:lnTo>
                    <a:lnTo>
                      <a:pt x="65" y="16"/>
                    </a:lnTo>
                    <a:lnTo>
                      <a:pt x="83" y="20"/>
                    </a:lnTo>
                    <a:lnTo>
                      <a:pt x="103" y="23"/>
                    </a:lnTo>
                    <a:lnTo>
                      <a:pt x="122" y="27"/>
                    </a:lnTo>
                    <a:lnTo>
                      <a:pt x="143" y="31"/>
                    </a:lnTo>
                    <a:lnTo>
                      <a:pt x="162" y="37"/>
                    </a:lnTo>
                    <a:lnTo>
                      <a:pt x="182" y="43"/>
                    </a:lnTo>
                    <a:lnTo>
                      <a:pt x="203" y="49"/>
                    </a:lnTo>
                    <a:lnTo>
                      <a:pt x="222" y="56"/>
                    </a:lnTo>
                    <a:lnTo>
                      <a:pt x="241" y="64"/>
                    </a:lnTo>
                    <a:lnTo>
                      <a:pt x="260" y="75"/>
                    </a:lnTo>
                    <a:lnTo>
                      <a:pt x="278" y="85"/>
                    </a:lnTo>
                    <a:lnTo>
                      <a:pt x="294" y="96"/>
                    </a:lnTo>
                    <a:close/>
                  </a:path>
                </a:pathLst>
              </a:custGeom>
              <a:solidFill>
                <a:srgbClr val="C9E8FF"/>
              </a:solidFill>
              <a:ln w="6350" cmpd="sng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75" name="Freeform 45"/>
              <p:cNvSpPr/>
              <p:nvPr/>
            </p:nvSpPr>
            <p:spPr bwMode="auto">
              <a:xfrm>
                <a:off x="8023" y="4505"/>
                <a:ext cx="47" cy="100"/>
              </a:xfrm>
              <a:custGeom>
                <a:avLst/>
                <a:gdLst>
                  <a:gd name="T0" fmla="*/ 0 w 143"/>
                  <a:gd name="T1" fmla="*/ 0 h 297"/>
                  <a:gd name="T2" fmla="*/ 0 w 143"/>
                  <a:gd name="T3" fmla="*/ 0 h 297"/>
                  <a:gd name="T4" fmla="*/ 0 w 143"/>
                  <a:gd name="T5" fmla="*/ 0 h 297"/>
                  <a:gd name="T6" fmla="*/ 0 w 143"/>
                  <a:gd name="T7" fmla="*/ 0 h 297"/>
                  <a:gd name="T8" fmla="*/ 0 w 143"/>
                  <a:gd name="T9" fmla="*/ 0 h 297"/>
                  <a:gd name="T10" fmla="*/ 0 w 143"/>
                  <a:gd name="T11" fmla="*/ 0 h 297"/>
                  <a:gd name="T12" fmla="*/ 0 w 143"/>
                  <a:gd name="T13" fmla="*/ 0 h 297"/>
                  <a:gd name="T14" fmla="*/ 0 w 143"/>
                  <a:gd name="T15" fmla="*/ 0 h 297"/>
                  <a:gd name="T16" fmla="*/ 0 w 143"/>
                  <a:gd name="T17" fmla="*/ 0 h 297"/>
                  <a:gd name="T18" fmla="*/ 0 w 143"/>
                  <a:gd name="T19" fmla="*/ 0 h 297"/>
                  <a:gd name="T20" fmla="*/ 0 w 143"/>
                  <a:gd name="T21" fmla="*/ 0 h 297"/>
                  <a:gd name="T22" fmla="*/ 0 w 143"/>
                  <a:gd name="T23" fmla="*/ 0 h 297"/>
                  <a:gd name="T24" fmla="*/ 0 w 143"/>
                  <a:gd name="T25" fmla="*/ 0 h 297"/>
                  <a:gd name="T26" fmla="*/ 0 w 143"/>
                  <a:gd name="T27" fmla="*/ 0 h 297"/>
                  <a:gd name="T28" fmla="*/ 0 w 143"/>
                  <a:gd name="T29" fmla="*/ 0 h 297"/>
                  <a:gd name="T30" fmla="*/ 0 w 143"/>
                  <a:gd name="T31" fmla="*/ 0 h 297"/>
                  <a:gd name="T32" fmla="*/ 0 w 143"/>
                  <a:gd name="T33" fmla="*/ 0 h 297"/>
                  <a:gd name="T34" fmla="*/ 0 w 143"/>
                  <a:gd name="T35" fmla="*/ 0 h 297"/>
                  <a:gd name="T36" fmla="*/ 0 w 143"/>
                  <a:gd name="T37" fmla="*/ 0 h 297"/>
                  <a:gd name="T38" fmla="*/ 0 w 143"/>
                  <a:gd name="T39" fmla="*/ 0 h 297"/>
                  <a:gd name="T40" fmla="*/ 0 w 143"/>
                  <a:gd name="T41" fmla="*/ 0 h 297"/>
                  <a:gd name="T42" fmla="*/ 0 w 143"/>
                  <a:gd name="T43" fmla="*/ 0 h 297"/>
                  <a:gd name="T44" fmla="*/ 0 w 143"/>
                  <a:gd name="T45" fmla="*/ 0 h 297"/>
                  <a:gd name="T46" fmla="*/ 0 w 143"/>
                  <a:gd name="T47" fmla="*/ 0 h 297"/>
                  <a:gd name="T48" fmla="*/ 0 w 143"/>
                  <a:gd name="T49" fmla="*/ 0 h 297"/>
                  <a:gd name="T50" fmla="*/ 0 w 143"/>
                  <a:gd name="T51" fmla="*/ 0 h 297"/>
                  <a:gd name="T52" fmla="*/ 0 w 143"/>
                  <a:gd name="T53" fmla="*/ 0 h 297"/>
                  <a:gd name="T54" fmla="*/ 0 w 143"/>
                  <a:gd name="T55" fmla="*/ 0 h 297"/>
                  <a:gd name="T56" fmla="*/ 0 w 143"/>
                  <a:gd name="T57" fmla="*/ 0 h 297"/>
                  <a:gd name="T58" fmla="*/ 0 w 143"/>
                  <a:gd name="T59" fmla="*/ 0 h 297"/>
                  <a:gd name="T60" fmla="*/ 0 w 143"/>
                  <a:gd name="T61" fmla="*/ 0 h 297"/>
                  <a:gd name="T62" fmla="*/ 0 w 143"/>
                  <a:gd name="T63" fmla="*/ 0 h 297"/>
                  <a:gd name="T64" fmla="*/ 0 w 143"/>
                  <a:gd name="T65" fmla="*/ 0 h 297"/>
                  <a:gd name="T66" fmla="*/ 0 w 143"/>
                  <a:gd name="T67" fmla="*/ 0 h 297"/>
                  <a:gd name="T68" fmla="*/ 0 w 143"/>
                  <a:gd name="T69" fmla="*/ 0 h 297"/>
                  <a:gd name="T70" fmla="*/ 0 w 143"/>
                  <a:gd name="T71" fmla="*/ 0 h 297"/>
                  <a:gd name="T72" fmla="*/ 0 w 143"/>
                  <a:gd name="T73" fmla="*/ 0 h 297"/>
                  <a:gd name="T74" fmla="*/ 0 w 143"/>
                  <a:gd name="T75" fmla="*/ 0 h 297"/>
                  <a:gd name="T76" fmla="*/ 0 w 143"/>
                  <a:gd name="T77" fmla="*/ 0 h 297"/>
                  <a:gd name="T78" fmla="*/ 0 w 143"/>
                  <a:gd name="T79" fmla="*/ 0 h 297"/>
                  <a:gd name="T80" fmla="*/ 0 w 143"/>
                  <a:gd name="T81" fmla="*/ 0 h 2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3"/>
                  <a:gd name="T124" fmla="*/ 0 h 297"/>
                  <a:gd name="T125" fmla="*/ 143 w 143"/>
                  <a:gd name="T126" fmla="*/ 297 h 29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3" h="297">
                    <a:moveTo>
                      <a:pt x="0" y="162"/>
                    </a:moveTo>
                    <a:lnTo>
                      <a:pt x="0" y="187"/>
                    </a:lnTo>
                    <a:lnTo>
                      <a:pt x="5" y="210"/>
                    </a:lnTo>
                    <a:lnTo>
                      <a:pt x="16" y="231"/>
                    </a:lnTo>
                    <a:lnTo>
                      <a:pt x="30" y="250"/>
                    </a:lnTo>
                    <a:lnTo>
                      <a:pt x="48" y="266"/>
                    </a:lnTo>
                    <a:lnTo>
                      <a:pt x="69" y="280"/>
                    </a:lnTo>
                    <a:lnTo>
                      <a:pt x="92" y="290"/>
                    </a:lnTo>
                    <a:lnTo>
                      <a:pt x="116" y="296"/>
                    </a:lnTo>
                    <a:lnTo>
                      <a:pt x="123" y="297"/>
                    </a:lnTo>
                    <a:lnTo>
                      <a:pt x="130" y="295"/>
                    </a:lnTo>
                    <a:lnTo>
                      <a:pt x="136" y="290"/>
                    </a:lnTo>
                    <a:lnTo>
                      <a:pt x="139" y="284"/>
                    </a:lnTo>
                    <a:lnTo>
                      <a:pt x="139" y="277"/>
                    </a:lnTo>
                    <a:lnTo>
                      <a:pt x="138" y="270"/>
                    </a:lnTo>
                    <a:lnTo>
                      <a:pt x="133" y="264"/>
                    </a:lnTo>
                    <a:lnTo>
                      <a:pt x="126" y="261"/>
                    </a:lnTo>
                    <a:lnTo>
                      <a:pt x="102" y="253"/>
                    </a:lnTo>
                    <a:lnTo>
                      <a:pt x="80" y="241"/>
                    </a:lnTo>
                    <a:lnTo>
                      <a:pt x="63" y="226"/>
                    </a:lnTo>
                    <a:lnTo>
                      <a:pt x="50" y="208"/>
                    </a:lnTo>
                    <a:lnTo>
                      <a:pt x="41" y="187"/>
                    </a:lnTo>
                    <a:lnTo>
                      <a:pt x="36" y="164"/>
                    </a:lnTo>
                    <a:lnTo>
                      <a:pt x="36" y="139"/>
                    </a:lnTo>
                    <a:lnTo>
                      <a:pt x="44" y="113"/>
                    </a:lnTo>
                    <a:lnTo>
                      <a:pt x="52" y="95"/>
                    </a:lnTo>
                    <a:lnTo>
                      <a:pt x="64" y="78"/>
                    </a:lnTo>
                    <a:lnTo>
                      <a:pt x="77" y="62"/>
                    </a:lnTo>
                    <a:lnTo>
                      <a:pt x="92" y="47"/>
                    </a:lnTo>
                    <a:lnTo>
                      <a:pt x="105" y="34"/>
                    </a:lnTo>
                    <a:lnTo>
                      <a:pt x="120" y="23"/>
                    </a:lnTo>
                    <a:lnTo>
                      <a:pt x="133" y="11"/>
                    </a:lnTo>
                    <a:lnTo>
                      <a:pt x="143" y="1"/>
                    </a:lnTo>
                    <a:lnTo>
                      <a:pt x="133" y="0"/>
                    </a:lnTo>
                    <a:lnTo>
                      <a:pt x="117" y="7"/>
                    </a:lnTo>
                    <a:lnTo>
                      <a:pt x="95" y="23"/>
                    </a:lnTo>
                    <a:lnTo>
                      <a:pt x="70" y="44"/>
                    </a:lnTo>
                    <a:lnTo>
                      <a:pt x="47" y="72"/>
                    </a:lnTo>
                    <a:lnTo>
                      <a:pt x="25" y="101"/>
                    </a:lnTo>
                    <a:lnTo>
                      <a:pt x="8" y="132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C9E8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76" name="Freeform 46"/>
              <p:cNvSpPr/>
              <p:nvPr/>
            </p:nvSpPr>
            <p:spPr bwMode="auto">
              <a:xfrm>
                <a:off x="8360" y="4450"/>
                <a:ext cx="103" cy="130"/>
              </a:xfrm>
              <a:custGeom>
                <a:avLst/>
                <a:gdLst>
                  <a:gd name="T0" fmla="*/ 0 w 309"/>
                  <a:gd name="T1" fmla="*/ 0 h 388"/>
                  <a:gd name="T2" fmla="*/ 0 w 309"/>
                  <a:gd name="T3" fmla="*/ 0 h 388"/>
                  <a:gd name="T4" fmla="*/ 0 w 309"/>
                  <a:gd name="T5" fmla="*/ 0 h 388"/>
                  <a:gd name="T6" fmla="*/ 0 w 309"/>
                  <a:gd name="T7" fmla="*/ 0 h 388"/>
                  <a:gd name="T8" fmla="*/ 0 w 309"/>
                  <a:gd name="T9" fmla="*/ 0 h 388"/>
                  <a:gd name="T10" fmla="*/ 0 w 309"/>
                  <a:gd name="T11" fmla="*/ 0 h 388"/>
                  <a:gd name="T12" fmla="*/ 0 w 309"/>
                  <a:gd name="T13" fmla="*/ 0 h 388"/>
                  <a:gd name="T14" fmla="*/ 0 w 309"/>
                  <a:gd name="T15" fmla="*/ 0 h 388"/>
                  <a:gd name="T16" fmla="*/ 0 w 309"/>
                  <a:gd name="T17" fmla="*/ 0 h 388"/>
                  <a:gd name="T18" fmla="*/ 0 w 309"/>
                  <a:gd name="T19" fmla="*/ 0 h 388"/>
                  <a:gd name="T20" fmla="*/ 0 w 309"/>
                  <a:gd name="T21" fmla="*/ 0 h 388"/>
                  <a:gd name="T22" fmla="*/ 0 w 309"/>
                  <a:gd name="T23" fmla="*/ 0 h 388"/>
                  <a:gd name="T24" fmla="*/ 0 w 309"/>
                  <a:gd name="T25" fmla="*/ 0 h 388"/>
                  <a:gd name="T26" fmla="*/ 0 w 309"/>
                  <a:gd name="T27" fmla="*/ 0 h 388"/>
                  <a:gd name="T28" fmla="*/ 0 w 309"/>
                  <a:gd name="T29" fmla="*/ 0 h 388"/>
                  <a:gd name="T30" fmla="*/ 0 w 309"/>
                  <a:gd name="T31" fmla="*/ 0 h 388"/>
                  <a:gd name="T32" fmla="*/ 0 w 309"/>
                  <a:gd name="T33" fmla="*/ 0 h 388"/>
                  <a:gd name="T34" fmla="*/ 0 w 309"/>
                  <a:gd name="T35" fmla="*/ 0 h 388"/>
                  <a:gd name="T36" fmla="*/ 0 w 309"/>
                  <a:gd name="T37" fmla="*/ 0 h 388"/>
                  <a:gd name="T38" fmla="*/ 0 w 309"/>
                  <a:gd name="T39" fmla="*/ 0 h 388"/>
                  <a:gd name="T40" fmla="*/ 0 w 309"/>
                  <a:gd name="T41" fmla="*/ 0 h 388"/>
                  <a:gd name="T42" fmla="*/ 0 w 309"/>
                  <a:gd name="T43" fmla="*/ 0 h 388"/>
                  <a:gd name="T44" fmla="*/ 0 w 309"/>
                  <a:gd name="T45" fmla="*/ 0 h 388"/>
                  <a:gd name="T46" fmla="*/ 0 w 309"/>
                  <a:gd name="T47" fmla="*/ 0 h 388"/>
                  <a:gd name="T48" fmla="*/ 0 w 309"/>
                  <a:gd name="T49" fmla="*/ 0 h 388"/>
                  <a:gd name="T50" fmla="*/ 0 w 309"/>
                  <a:gd name="T51" fmla="*/ 0 h 388"/>
                  <a:gd name="T52" fmla="*/ 0 w 309"/>
                  <a:gd name="T53" fmla="*/ 0 h 388"/>
                  <a:gd name="T54" fmla="*/ 0 w 309"/>
                  <a:gd name="T55" fmla="*/ 0 h 388"/>
                  <a:gd name="T56" fmla="*/ 0 w 309"/>
                  <a:gd name="T57" fmla="*/ 0 h 388"/>
                  <a:gd name="T58" fmla="*/ 0 w 309"/>
                  <a:gd name="T59" fmla="*/ 0 h 388"/>
                  <a:gd name="T60" fmla="*/ 0 w 309"/>
                  <a:gd name="T61" fmla="*/ 0 h 388"/>
                  <a:gd name="T62" fmla="*/ 0 w 309"/>
                  <a:gd name="T63" fmla="*/ 0 h 388"/>
                  <a:gd name="T64" fmla="*/ 0 w 309"/>
                  <a:gd name="T65" fmla="*/ 0 h 388"/>
                  <a:gd name="T66" fmla="*/ 0 w 309"/>
                  <a:gd name="T67" fmla="*/ 0 h 388"/>
                  <a:gd name="T68" fmla="*/ 0 w 309"/>
                  <a:gd name="T69" fmla="*/ 0 h 388"/>
                  <a:gd name="T70" fmla="*/ 0 w 309"/>
                  <a:gd name="T71" fmla="*/ 0 h 388"/>
                  <a:gd name="T72" fmla="*/ 0 w 309"/>
                  <a:gd name="T73" fmla="*/ 0 h 388"/>
                  <a:gd name="T74" fmla="*/ 0 w 309"/>
                  <a:gd name="T75" fmla="*/ 0 h 3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9"/>
                  <a:gd name="T115" fmla="*/ 0 h 388"/>
                  <a:gd name="T116" fmla="*/ 309 w 309"/>
                  <a:gd name="T117" fmla="*/ 388 h 38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9" h="388">
                    <a:moveTo>
                      <a:pt x="250" y="145"/>
                    </a:moveTo>
                    <a:lnTo>
                      <a:pt x="260" y="155"/>
                    </a:lnTo>
                    <a:lnTo>
                      <a:pt x="269" y="167"/>
                    </a:lnTo>
                    <a:lnTo>
                      <a:pt x="275" y="180"/>
                    </a:lnTo>
                    <a:lnTo>
                      <a:pt x="281" y="193"/>
                    </a:lnTo>
                    <a:lnTo>
                      <a:pt x="282" y="206"/>
                    </a:lnTo>
                    <a:lnTo>
                      <a:pt x="282" y="220"/>
                    </a:lnTo>
                    <a:lnTo>
                      <a:pt x="278" y="234"/>
                    </a:lnTo>
                    <a:lnTo>
                      <a:pt x="272" y="247"/>
                    </a:lnTo>
                    <a:lnTo>
                      <a:pt x="262" y="262"/>
                    </a:lnTo>
                    <a:lnTo>
                      <a:pt x="250" y="275"/>
                    </a:lnTo>
                    <a:lnTo>
                      <a:pt x="237" y="286"/>
                    </a:lnTo>
                    <a:lnTo>
                      <a:pt x="222" y="298"/>
                    </a:lnTo>
                    <a:lnTo>
                      <a:pt x="209" y="308"/>
                    </a:lnTo>
                    <a:lnTo>
                      <a:pt x="194" y="319"/>
                    </a:lnTo>
                    <a:lnTo>
                      <a:pt x="180" y="331"/>
                    </a:lnTo>
                    <a:lnTo>
                      <a:pt x="166" y="344"/>
                    </a:lnTo>
                    <a:lnTo>
                      <a:pt x="162" y="348"/>
                    </a:lnTo>
                    <a:lnTo>
                      <a:pt x="159" y="354"/>
                    </a:lnTo>
                    <a:lnTo>
                      <a:pt x="156" y="359"/>
                    </a:lnTo>
                    <a:lnTo>
                      <a:pt x="153" y="365"/>
                    </a:lnTo>
                    <a:lnTo>
                      <a:pt x="152" y="371"/>
                    </a:lnTo>
                    <a:lnTo>
                      <a:pt x="152" y="377"/>
                    </a:lnTo>
                    <a:lnTo>
                      <a:pt x="153" y="382"/>
                    </a:lnTo>
                    <a:lnTo>
                      <a:pt x="158" y="387"/>
                    </a:lnTo>
                    <a:lnTo>
                      <a:pt x="163" y="388"/>
                    </a:lnTo>
                    <a:lnTo>
                      <a:pt x="169" y="388"/>
                    </a:lnTo>
                    <a:lnTo>
                      <a:pt x="175" y="387"/>
                    </a:lnTo>
                    <a:lnTo>
                      <a:pt x="180" y="382"/>
                    </a:lnTo>
                    <a:lnTo>
                      <a:pt x="194" y="367"/>
                    </a:lnTo>
                    <a:lnTo>
                      <a:pt x="210" y="351"/>
                    </a:lnTo>
                    <a:lnTo>
                      <a:pt x="227" y="337"/>
                    </a:lnTo>
                    <a:lnTo>
                      <a:pt x="244" y="322"/>
                    </a:lnTo>
                    <a:lnTo>
                      <a:pt x="260" y="308"/>
                    </a:lnTo>
                    <a:lnTo>
                      <a:pt x="275" y="292"/>
                    </a:lnTo>
                    <a:lnTo>
                      <a:pt x="290" y="275"/>
                    </a:lnTo>
                    <a:lnTo>
                      <a:pt x="300" y="256"/>
                    </a:lnTo>
                    <a:lnTo>
                      <a:pt x="307" y="234"/>
                    </a:lnTo>
                    <a:lnTo>
                      <a:pt x="309" y="213"/>
                    </a:lnTo>
                    <a:lnTo>
                      <a:pt x="304" y="191"/>
                    </a:lnTo>
                    <a:lnTo>
                      <a:pt x="297" y="171"/>
                    </a:lnTo>
                    <a:lnTo>
                      <a:pt x="285" y="151"/>
                    </a:lnTo>
                    <a:lnTo>
                      <a:pt x="271" y="134"/>
                    </a:lnTo>
                    <a:lnTo>
                      <a:pt x="253" y="118"/>
                    </a:lnTo>
                    <a:lnTo>
                      <a:pt x="235" y="104"/>
                    </a:lnTo>
                    <a:lnTo>
                      <a:pt x="222" y="94"/>
                    </a:lnTo>
                    <a:lnTo>
                      <a:pt x="207" y="85"/>
                    </a:lnTo>
                    <a:lnTo>
                      <a:pt x="191" y="75"/>
                    </a:lnTo>
                    <a:lnTo>
                      <a:pt x="175" y="65"/>
                    </a:lnTo>
                    <a:lnTo>
                      <a:pt x="159" y="55"/>
                    </a:lnTo>
                    <a:lnTo>
                      <a:pt x="141" y="45"/>
                    </a:lnTo>
                    <a:lnTo>
                      <a:pt x="124" y="36"/>
                    </a:lnTo>
                    <a:lnTo>
                      <a:pt x="108" y="28"/>
                    </a:lnTo>
                    <a:lnTo>
                      <a:pt x="92" y="20"/>
                    </a:lnTo>
                    <a:lnTo>
                      <a:pt x="75" y="13"/>
                    </a:lnTo>
                    <a:lnTo>
                      <a:pt x="59" y="9"/>
                    </a:lnTo>
                    <a:lnTo>
                      <a:pt x="45" y="5"/>
                    </a:lnTo>
                    <a:lnTo>
                      <a:pt x="31" y="2"/>
                    </a:lnTo>
                    <a:lnTo>
                      <a:pt x="20" y="0"/>
                    </a:lnTo>
                    <a:lnTo>
                      <a:pt x="9" y="2"/>
                    </a:lnTo>
                    <a:lnTo>
                      <a:pt x="0" y="5"/>
                    </a:lnTo>
                    <a:lnTo>
                      <a:pt x="11" y="7"/>
                    </a:lnTo>
                    <a:lnTo>
                      <a:pt x="23" y="12"/>
                    </a:lnTo>
                    <a:lnTo>
                      <a:pt x="36" y="17"/>
                    </a:lnTo>
                    <a:lnTo>
                      <a:pt x="49" y="23"/>
                    </a:lnTo>
                    <a:lnTo>
                      <a:pt x="65" y="30"/>
                    </a:lnTo>
                    <a:lnTo>
                      <a:pt x="81" y="38"/>
                    </a:lnTo>
                    <a:lnTo>
                      <a:pt x="99" y="46"/>
                    </a:lnTo>
                    <a:lnTo>
                      <a:pt x="116" y="55"/>
                    </a:lnTo>
                    <a:lnTo>
                      <a:pt x="134" y="65"/>
                    </a:lnTo>
                    <a:lnTo>
                      <a:pt x="152" y="75"/>
                    </a:lnTo>
                    <a:lnTo>
                      <a:pt x="169" y="86"/>
                    </a:lnTo>
                    <a:lnTo>
                      <a:pt x="187" y="98"/>
                    </a:lnTo>
                    <a:lnTo>
                      <a:pt x="205" y="109"/>
                    </a:lnTo>
                    <a:lnTo>
                      <a:pt x="221" y="121"/>
                    </a:lnTo>
                    <a:lnTo>
                      <a:pt x="235" y="132"/>
                    </a:lnTo>
                    <a:lnTo>
                      <a:pt x="250" y="145"/>
                    </a:lnTo>
                    <a:close/>
                  </a:path>
                </a:pathLst>
              </a:custGeom>
              <a:solidFill>
                <a:srgbClr val="C9E8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77" name="Freeform 47"/>
              <p:cNvSpPr/>
              <p:nvPr/>
            </p:nvSpPr>
            <p:spPr bwMode="auto">
              <a:xfrm>
                <a:off x="8278" y="4648"/>
                <a:ext cx="135" cy="97"/>
              </a:xfrm>
              <a:custGeom>
                <a:avLst/>
                <a:gdLst>
                  <a:gd name="T0" fmla="*/ 0 w 406"/>
                  <a:gd name="T1" fmla="*/ 0 h 292"/>
                  <a:gd name="T2" fmla="*/ 0 w 406"/>
                  <a:gd name="T3" fmla="*/ 0 h 292"/>
                  <a:gd name="T4" fmla="*/ 0 w 406"/>
                  <a:gd name="T5" fmla="*/ 0 h 292"/>
                  <a:gd name="T6" fmla="*/ 0 w 406"/>
                  <a:gd name="T7" fmla="*/ 0 h 292"/>
                  <a:gd name="T8" fmla="*/ 0 w 406"/>
                  <a:gd name="T9" fmla="*/ 0 h 292"/>
                  <a:gd name="T10" fmla="*/ 0 w 406"/>
                  <a:gd name="T11" fmla="*/ 0 h 292"/>
                  <a:gd name="T12" fmla="*/ 0 w 406"/>
                  <a:gd name="T13" fmla="*/ 0 h 292"/>
                  <a:gd name="T14" fmla="*/ 0 w 406"/>
                  <a:gd name="T15" fmla="*/ 0 h 292"/>
                  <a:gd name="T16" fmla="*/ 0 w 406"/>
                  <a:gd name="T17" fmla="*/ 0 h 292"/>
                  <a:gd name="T18" fmla="*/ 0 w 406"/>
                  <a:gd name="T19" fmla="*/ 0 h 292"/>
                  <a:gd name="T20" fmla="*/ 0 w 406"/>
                  <a:gd name="T21" fmla="*/ 0 h 292"/>
                  <a:gd name="T22" fmla="*/ 0 w 406"/>
                  <a:gd name="T23" fmla="*/ 0 h 292"/>
                  <a:gd name="T24" fmla="*/ 0 w 406"/>
                  <a:gd name="T25" fmla="*/ 0 h 292"/>
                  <a:gd name="T26" fmla="*/ 0 w 406"/>
                  <a:gd name="T27" fmla="*/ 0 h 292"/>
                  <a:gd name="T28" fmla="*/ 0 w 406"/>
                  <a:gd name="T29" fmla="*/ 0 h 292"/>
                  <a:gd name="T30" fmla="*/ 0 w 406"/>
                  <a:gd name="T31" fmla="*/ 0 h 292"/>
                  <a:gd name="T32" fmla="*/ 0 w 406"/>
                  <a:gd name="T33" fmla="*/ 0 h 292"/>
                  <a:gd name="T34" fmla="*/ 0 w 406"/>
                  <a:gd name="T35" fmla="*/ 0 h 292"/>
                  <a:gd name="T36" fmla="*/ 0 w 406"/>
                  <a:gd name="T37" fmla="*/ 0 h 292"/>
                  <a:gd name="T38" fmla="*/ 0 w 406"/>
                  <a:gd name="T39" fmla="*/ 0 h 292"/>
                  <a:gd name="T40" fmla="*/ 0 w 406"/>
                  <a:gd name="T41" fmla="*/ 0 h 292"/>
                  <a:gd name="T42" fmla="*/ 0 w 406"/>
                  <a:gd name="T43" fmla="*/ 0 h 292"/>
                  <a:gd name="T44" fmla="*/ 0 w 406"/>
                  <a:gd name="T45" fmla="*/ 0 h 292"/>
                  <a:gd name="T46" fmla="*/ 0 w 406"/>
                  <a:gd name="T47" fmla="*/ 0 h 292"/>
                  <a:gd name="T48" fmla="*/ 0 w 406"/>
                  <a:gd name="T49" fmla="*/ 0 h 292"/>
                  <a:gd name="T50" fmla="*/ 0 w 406"/>
                  <a:gd name="T51" fmla="*/ 0 h 292"/>
                  <a:gd name="T52" fmla="*/ 0 w 406"/>
                  <a:gd name="T53" fmla="*/ 0 h 292"/>
                  <a:gd name="T54" fmla="*/ 0 w 406"/>
                  <a:gd name="T55" fmla="*/ 0 h 292"/>
                  <a:gd name="T56" fmla="*/ 0 w 406"/>
                  <a:gd name="T57" fmla="*/ 0 h 292"/>
                  <a:gd name="T58" fmla="*/ 0 w 406"/>
                  <a:gd name="T59" fmla="*/ 0 h 292"/>
                  <a:gd name="T60" fmla="*/ 0 w 406"/>
                  <a:gd name="T61" fmla="*/ 0 h 292"/>
                  <a:gd name="T62" fmla="*/ 0 w 406"/>
                  <a:gd name="T63" fmla="*/ 0 h 2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06"/>
                  <a:gd name="T97" fmla="*/ 0 h 292"/>
                  <a:gd name="T98" fmla="*/ 406 w 406"/>
                  <a:gd name="T99" fmla="*/ 292 h 29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06" h="292">
                    <a:moveTo>
                      <a:pt x="326" y="36"/>
                    </a:moveTo>
                    <a:lnTo>
                      <a:pt x="332" y="65"/>
                    </a:lnTo>
                    <a:lnTo>
                      <a:pt x="340" y="93"/>
                    </a:lnTo>
                    <a:lnTo>
                      <a:pt x="351" y="123"/>
                    </a:lnTo>
                    <a:lnTo>
                      <a:pt x="361" y="152"/>
                    </a:lnTo>
                    <a:lnTo>
                      <a:pt x="373" y="181"/>
                    </a:lnTo>
                    <a:lnTo>
                      <a:pt x="384" y="210"/>
                    </a:lnTo>
                    <a:lnTo>
                      <a:pt x="395" y="237"/>
                    </a:lnTo>
                    <a:lnTo>
                      <a:pt x="405" y="266"/>
                    </a:lnTo>
                    <a:lnTo>
                      <a:pt x="406" y="273"/>
                    </a:lnTo>
                    <a:lnTo>
                      <a:pt x="406" y="279"/>
                    </a:lnTo>
                    <a:lnTo>
                      <a:pt x="404" y="284"/>
                    </a:lnTo>
                    <a:lnTo>
                      <a:pt x="399" y="289"/>
                    </a:lnTo>
                    <a:lnTo>
                      <a:pt x="393" y="292"/>
                    </a:lnTo>
                    <a:lnTo>
                      <a:pt x="387" y="292"/>
                    </a:lnTo>
                    <a:lnTo>
                      <a:pt x="381" y="289"/>
                    </a:lnTo>
                    <a:lnTo>
                      <a:pt x="377" y="283"/>
                    </a:lnTo>
                    <a:lnTo>
                      <a:pt x="364" y="251"/>
                    </a:lnTo>
                    <a:lnTo>
                      <a:pt x="352" y="213"/>
                    </a:lnTo>
                    <a:lnTo>
                      <a:pt x="339" y="171"/>
                    </a:lnTo>
                    <a:lnTo>
                      <a:pt x="329" y="131"/>
                    </a:lnTo>
                    <a:lnTo>
                      <a:pt x="318" y="93"/>
                    </a:lnTo>
                    <a:lnTo>
                      <a:pt x="311" y="63"/>
                    </a:lnTo>
                    <a:lnTo>
                      <a:pt x="307" y="42"/>
                    </a:lnTo>
                    <a:lnTo>
                      <a:pt x="305" y="34"/>
                    </a:lnTo>
                    <a:lnTo>
                      <a:pt x="283" y="34"/>
                    </a:lnTo>
                    <a:lnTo>
                      <a:pt x="261" y="36"/>
                    </a:lnTo>
                    <a:lnTo>
                      <a:pt x="239" y="39"/>
                    </a:lnTo>
                    <a:lnTo>
                      <a:pt x="216" y="43"/>
                    </a:lnTo>
                    <a:lnTo>
                      <a:pt x="192" y="50"/>
                    </a:lnTo>
                    <a:lnTo>
                      <a:pt x="170" y="57"/>
                    </a:lnTo>
                    <a:lnTo>
                      <a:pt x="148" y="65"/>
                    </a:lnTo>
                    <a:lnTo>
                      <a:pt x="126" y="73"/>
                    </a:lnTo>
                    <a:lnTo>
                      <a:pt x="106" y="83"/>
                    </a:lnTo>
                    <a:lnTo>
                      <a:pt x="85" y="93"/>
                    </a:lnTo>
                    <a:lnTo>
                      <a:pt x="67" y="103"/>
                    </a:lnTo>
                    <a:lnTo>
                      <a:pt x="50" y="113"/>
                    </a:lnTo>
                    <a:lnTo>
                      <a:pt x="34" y="122"/>
                    </a:lnTo>
                    <a:lnTo>
                      <a:pt x="20" y="132"/>
                    </a:lnTo>
                    <a:lnTo>
                      <a:pt x="9" y="141"/>
                    </a:lnTo>
                    <a:lnTo>
                      <a:pt x="0" y="148"/>
                    </a:lnTo>
                    <a:lnTo>
                      <a:pt x="0" y="133"/>
                    </a:lnTo>
                    <a:lnTo>
                      <a:pt x="7" y="118"/>
                    </a:lnTo>
                    <a:lnTo>
                      <a:pt x="19" y="102"/>
                    </a:lnTo>
                    <a:lnTo>
                      <a:pt x="35" y="86"/>
                    </a:lnTo>
                    <a:lnTo>
                      <a:pt x="53" y="70"/>
                    </a:lnTo>
                    <a:lnTo>
                      <a:pt x="73" y="54"/>
                    </a:lnTo>
                    <a:lnTo>
                      <a:pt x="92" y="43"/>
                    </a:lnTo>
                    <a:lnTo>
                      <a:pt x="111" y="33"/>
                    </a:lnTo>
                    <a:lnTo>
                      <a:pt x="139" y="23"/>
                    </a:lnTo>
                    <a:lnTo>
                      <a:pt x="173" y="14"/>
                    </a:lnTo>
                    <a:lnTo>
                      <a:pt x="210" y="8"/>
                    </a:lnTo>
                    <a:lnTo>
                      <a:pt x="245" y="4"/>
                    </a:lnTo>
                    <a:lnTo>
                      <a:pt x="277" y="1"/>
                    </a:lnTo>
                    <a:lnTo>
                      <a:pt x="304" y="0"/>
                    </a:lnTo>
                    <a:lnTo>
                      <a:pt x="321" y="0"/>
                    </a:lnTo>
                    <a:lnTo>
                      <a:pt x="329" y="0"/>
                    </a:lnTo>
                    <a:lnTo>
                      <a:pt x="336" y="1"/>
                    </a:lnTo>
                    <a:lnTo>
                      <a:pt x="342" y="6"/>
                    </a:lnTo>
                    <a:lnTo>
                      <a:pt x="345" y="11"/>
                    </a:lnTo>
                    <a:lnTo>
                      <a:pt x="346" y="19"/>
                    </a:lnTo>
                    <a:lnTo>
                      <a:pt x="345" y="26"/>
                    </a:lnTo>
                    <a:lnTo>
                      <a:pt x="340" y="31"/>
                    </a:lnTo>
                    <a:lnTo>
                      <a:pt x="335" y="34"/>
                    </a:lnTo>
                    <a:lnTo>
                      <a:pt x="326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78" name="Freeform 48"/>
              <p:cNvSpPr/>
              <p:nvPr/>
            </p:nvSpPr>
            <p:spPr bwMode="auto">
              <a:xfrm>
                <a:off x="8273" y="4695"/>
                <a:ext cx="145" cy="323"/>
              </a:xfrm>
              <a:custGeom>
                <a:avLst/>
                <a:gdLst>
                  <a:gd name="T0" fmla="*/ 0 w 439"/>
                  <a:gd name="T1" fmla="*/ 0 h 960"/>
                  <a:gd name="T2" fmla="*/ 0 w 439"/>
                  <a:gd name="T3" fmla="*/ 0 h 960"/>
                  <a:gd name="T4" fmla="*/ 0 w 439"/>
                  <a:gd name="T5" fmla="*/ 0 h 960"/>
                  <a:gd name="T6" fmla="*/ 0 w 439"/>
                  <a:gd name="T7" fmla="*/ 0 h 960"/>
                  <a:gd name="T8" fmla="*/ 0 w 439"/>
                  <a:gd name="T9" fmla="*/ 0 h 960"/>
                  <a:gd name="T10" fmla="*/ 0 w 439"/>
                  <a:gd name="T11" fmla="*/ 0 h 960"/>
                  <a:gd name="T12" fmla="*/ 0 w 439"/>
                  <a:gd name="T13" fmla="*/ 0 h 960"/>
                  <a:gd name="T14" fmla="*/ 0 w 439"/>
                  <a:gd name="T15" fmla="*/ 0 h 960"/>
                  <a:gd name="T16" fmla="*/ 0 w 439"/>
                  <a:gd name="T17" fmla="*/ 0 h 960"/>
                  <a:gd name="T18" fmla="*/ 0 w 439"/>
                  <a:gd name="T19" fmla="*/ 0 h 960"/>
                  <a:gd name="T20" fmla="*/ 0 w 439"/>
                  <a:gd name="T21" fmla="*/ 0 h 960"/>
                  <a:gd name="T22" fmla="*/ 0 w 439"/>
                  <a:gd name="T23" fmla="*/ 0 h 960"/>
                  <a:gd name="T24" fmla="*/ 0 w 439"/>
                  <a:gd name="T25" fmla="*/ 0 h 960"/>
                  <a:gd name="T26" fmla="*/ 0 w 439"/>
                  <a:gd name="T27" fmla="*/ 0 h 960"/>
                  <a:gd name="T28" fmla="*/ 0 w 439"/>
                  <a:gd name="T29" fmla="*/ 0 h 960"/>
                  <a:gd name="T30" fmla="*/ 0 w 439"/>
                  <a:gd name="T31" fmla="*/ 0 h 960"/>
                  <a:gd name="T32" fmla="*/ 0 w 439"/>
                  <a:gd name="T33" fmla="*/ 0 h 960"/>
                  <a:gd name="T34" fmla="*/ 0 w 439"/>
                  <a:gd name="T35" fmla="*/ 0 h 960"/>
                  <a:gd name="T36" fmla="*/ 0 w 439"/>
                  <a:gd name="T37" fmla="*/ 0 h 960"/>
                  <a:gd name="T38" fmla="*/ 0 w 439"/>
                  <a:gd name="T39" fmla="*/ 0 h 960"/>
                  <a:gd name="T40" fmla="*/ 0 w 439"/>
                  <a:gd name="T41" fmla="*/ 0 h 960"/>
                  <a:gd name="T42" fmla="*/ 0 w 439"/>
                  <a:gd name="T43" fmla="*/ 0 h 960"/>
                  <a:gd name="T44" fmla="*/ 0 w 439"/>
                  <a:gd name="T45" fmla="*/ 0 h 960"/>
                  <a:gd name="T46" fmla="*/ 0 w 439"/>
                  <a:gd name="T47" fmla="*/ 0 h 960"/>
                  <a:gd name="T48" fmla="*/ 0 w 439"/>
                  <a:gd name="T49" fmla="*/ 0 h 960"/>
                  <a:gd name="T50" fmla="*/ 0 w 439"/>
                  <a:gd name="T51" fmla="*/ 0 h 960"/>
                  <a:gd name="T52" fmla="*/ 0 w 439"/>
                  <a:gd name="T53" fmla="*/ 0 h 960"/>
                  <a:gd name="T54" fmla="*/ 0 w 439"/>
                  <a:gd name="T55" fmla="*/ 0 h 960"/>
                  <a:gd name="T56" fmla="*/ 0 w 439"/>
                  <a:gd name="T57" fmla="*/ 0 h 960"/>
                  <a:gd name="T58" fmla="*/ 0 w 439"/>
                  <a:gd name="T59" fmla="*/ 0 h 960"/>
                  <a:gd name="T60" fmla="*/ 0 w 439"/>
                  <a:gd name="T61" fmla="*/ 0 h 960"/>
                  <a:gd name="T62" fmla="*/ 0 w 439"/>
                  <a:gd name="T63" fmla="*/ 0 h 960"/>
                  <a:gd name="T64" fmla="*/ 0 w 439"/>
                  <a:gd name="T65" fmla="*/ 0 h 960"/>
                  <a:gd name="T66" fmla="*/ 0 w 439"/>
                  <a:gd name="T67" fmla="*/ 0 h 9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39"/>
                  <a:gd name="T103" fmla="*/ 0 h 960"/>
                  <a:gd name="T104" fmla="*/ 439 w 439"/>
                  <a:gd name="T105" fmla="*/ 960 h 9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39" h="960">
                    <a:moveTo>
                      <a:pt x="72" y="270"/>
                    </a:moveTo>
                    <a:lnTo>
                      <a:pt x="82" y="289"/>
                    </a:lnTo>
                    <a:lnTo>
                      <a:pt x="85" y="302"/>
                    </a:lnTo>
                    <a:lnTo>
                      <a:pt x="87" y="316"/>
                    </a:lnTo>
                    <a:lnTo>
                      <a:pt x="93" y="336"/>
                    </a:lnTo>
                    <a:lnTo>
                      <a:pt x="107" y="376"/>
                    </a:lnTo>
                    <a:lnTo>
                      <a:pt x="124" y="417"/>
                    </a:lnTo>
                    <a:lnTo>
                      <a:pt x="141" y="455"/>
                    </a:lnTo>
                    <a:lnTo>
                      <a:pt x="157" y="494"/>
                    </a:lnTo>
                    <a:lnTo>
                      <a:pt x="175" y="533"/>
                    </a:lnTo>
                    <a:lnTo>
                      <a:pt x="193" y="572"/>
                    </a:lnTo>
                    <a:lnTo>
                      <a:pt x="210" y="611"/>
                    </a:lnTo>
                    <a:lnTo>
                      <a:pt x="229" y="649"/>
                    </a:lnTo>
                    <a:lnTo>
                      <a:pt x="248" y="687"/>
                    </a:lnTo>
                    <a:lnTo>
                      <a:pt x="267" y="726"/>
                    </a:lnTo>
                    <a:lnTo>
                      <a:pt x="287" y="763"/>
                    </a:lnTo>
                    <a:lnTo>
                      <a:pt x="307" y="802"/>
                    </a:lnTo>
                    <a:lnTo>
                      <a:pt x="326" y="839"/>
                    </a:lnTo>
                    <a:lnTo>
                      <a:pt x="347" y="878"/>
                    </a:lnTo>
                    <a:lnTo>
                      <a:pt x="367" y="915"/>
                    </a:lnTo>
                    <a:lnTo>
                      <a:pt x="388" y="954"/>
                    </a:lnTo>
                    <a:lnTo>
                      <a:pt x="391" y="957"/>
                    </a:lnTo>
                    <a:lnTo>
                      <a:pt x="397" y="958"/>
                    </a:lnTo>
                    <a:lnTo>
                      <a:pt x="404" y="960"/>
                    </a:lnTo>
                    <a:lnTo>
                      <a:pt x="413" y="960"/>
                    </a:lnTo>
                    <a:lnTo>
                      <a:pt x="420" y="960"/>
                    </a:lnTo>
                    <a:lnTo>
                      <a:pt x="427" y="958"/>
                    </a:lnTo>
                    <a:lnTo>
                      <a:pt x="433" y="957"/>
                    </a:lnTo>
                    <a:lnTo>
                      <a:pt x="436" y="954"/>
                    </a:lnTo>
                    <a:lnTo>
                      <a:pt x="439" y="948"/>
                    </a:lnTo>
                    <a:lnTo>
                      <a:pt x="439" y="943"/>
                    </a:lnTo>
                    <a:lnTo>
                      <a:pt x="436" y="937"/>
                    </a:lnTo>
                    <a:lnTo>
                      <a:pt x="432" y="932"/>
                    </a:lnTo>
                    <a:lnTo>
                      <a:pt x="414" y="902"/>
                    </a:lnTo>
                    <a:lnTo>
                      <a:pt x="398" y="874"/>
                    </a:lnTo>
                    <a:lnTo>
                      <a:pt x="380" y="843"/>
                    </a:lnTo>
                    <a:lnTo>
                      <a:pt x="364" y="813"/>
                    </a:lnTo>
                    <a:lnTo>
                      <a:pt x="348" y="784"/>
                    </a:lnTo>
                    <a:lnTo>
                      <a:pt x="332" y="754"/>
                    </a:lnTo>
                    <a:lnTo>
                      <a:pt x="314" y="724"/>
                    </a:lnTo>
                    <a:lnTo>
                      <a:pt x="298" y="694"/>
                    </a:lnTo>
                    <a:lnTo>
                      <a:pt x="269" y="638"/>
                    </a:lnTo>
                    <a:lnTo>
                      <a:pt x="242" y="585"/>
                    </a:lnTo>
                    <a:lnTo>
                      <a:pt x="216" y="532"/>
                    </a:lnTo>
                    <a:lnTo>
                      <a:pt x="193" y="477"/>
                    </a:lnTo>
                    <a:lnTo>
                      <a:pt x="169" y="424"/>
                    </a:lnTo>
                    <a:lnTo>
                      <a:pt x="149" y="369"/>
                    </a:lnTo>
                    <a:lnTo>
                      <a:pt x="128" y="312"/>
                    </a:lnTo>
                    <a:lnTo>
                      <a:pt x="107" y="253"/>
                    </a:lnTo>
                    <a:lnTo>
                      <a:pt x="91" y="220"/>
                    </a:lnTo>
                    <a:lnTo>
                      <a:pt x="75" y="181"/>
                    </a:lnTo>
                    <a:lnTo>
                      <a:pt x="60" y="139"/>
                    </a:lnTo>
                    <a:lnTo>
                      <a:pt x="47" y="99"/>
                    </a:lnTo>
                    <a:lnTo>
                      <a:pt x="35" y="62"/>
                    </a:lnTo>
                    <a:lnTo>
                      <a:pt x="25" y="31"/>
                    </a:lnTo>
                    <a:lnTo>
                      <a:pt x="15" y="1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47"/>
                    </a:lnTo>
                    <a:lnTo>
                      <a:pt x="11" y="82"/>
                    </a:lnTo>
                    <a:lnTo>
                      <a:pt x="16" y="115"/>
                    </a:lnTo>
                    <a:lnTo>
                      <a:pt x="24" y="146"/>
                    </a:lnTo>
                    <a:lnTo>
                      <a:pt x="33" y="179"/>
                    </a:lnTo>
                    <a:lnTo>
                      <a:pt x="43" y="211"/>
                    </a:lnTo>
                    <a:lnTo>
                      <a:pt x="56" y="241"/>
                    </a:lnTo>
                    <a:lnTo>
                      <a:pt x="72" y="2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79" name="Freeform 49"/>
              <p:cNvSpPr/>
              <p:nvPr/>
            </p:nvSpPr>
            <p:spPr bwMode="auto">
              <a:xfrm>
                <a:off x="8415" y="4973"/>
                <a:ext cx="128" cy="65"/>
              </a:xfrm>
              <a:custGeom>
                <a:avLst/>
                <a:gdLst>
                  <a:gd name="T0" fmla="*/ 0 w 382"/>
                  <a:gd name="T1" fmla="*/ 0 h 198"/>
                  <a:gd name="T2" fmla="*/ 0 w 382"/>
                  <a:gd name="T3" fmla="*/ 0 h 198"/>
                  <a:gd name="T4" fmla="*/ 0 w 382"/>
                  <a:gd name="T5" fmla="*/ 0 h 198"/>
                  <a:gd name="T6" fmla="*/ 0 w 382"/>
                  <a:gd name="T7" fmla="*/ 0 h 198"/>
                  <a:gd name="T8" fmla="*/ 0 w 382"/>
                  <a:gd name="T9" fmla="*/ 0 h 198"/>
                  <a:gd name="T10" fmla="*/ 0 w 382"/>
                  <a:gd name="T11" fmla="*/ 0 h 198"/>
                  <a:gd name="T12" fmla="*/ 0 w 382"/>
                  <a:gd name="T13" fmla="*/ 0 h 198"/>
                  <a:gd name="T14" fmla="*/ 0 w 382"/>
                  <a:gd name="T15" fmla="*/ 0 h 198"/>
                  <a:gd name="T16" fmla="*/ 0 w 382"/>
                  <a:gd name="T17" fmla="*/ 0 h 198"/>
                  <a:gd name="T18" fmla="*/ 0 w 382"/>
                  <a:gd name="T19" fmla="*/ 0 h 198"/>
                  <a:gd name="T20" fmla="*/ 0 w 382"/>
                  <a:gd name="T21" fmla="*/ 0 h 198"/>
                  <a:gd name="T22" fmla="*/ 0 w 382"/>
                  <a:gd name="T23" fmla="*/ 0 h 198"/>
                  <a:gd name="T24" fmla="*/ 0 w 382"/>
                  <a:gd name="T25" fmla="*/ 0 h 198"/>
                  <a:gd name="T26" fmla="*/ 0 w 382"/>
                  <a:gd name="T27" fmla="*/ 0 h 198"/>
                  <a:gd name="T28" fmla="*/ 0 w 382"/>
                  <a:gd name="T29" fmla="*/ 0 h 198"/>
                  <a:gd name="T30" fmla="*/ 0 w 382"/>
                  <a:gd name="T31" fmla="*/ 0 h 198"/>
                  <a:gd name="T32" fmla="*/ 0 w 382"/>
                  <a:gd name="T33" fmla="*/ 0 h 198"/>
                  <a:gd name="T34" fmla="*/ 0 w 382"/>
                  <a:gd name="T35" fmla="*/ 0 h 198"/>
                  <a:gd name="T36" fmla="*/ 0 w 382"/>
                  <a:gd name="T37" fmla="*/ 0 h 198"/>
                  <a:gd name="T38" fmla="*/ 0 w 382"/>
                  <a:gd name="T39" fmla="*/ 0 h 198"/>
                  <a:gd name="T40" fmla="*/ 0 w 382"/>
                  <a:gd name="T41" fmla="*/ 0 h 198"/>
                  <a:gd name="T42" fmla="*/ 0 w 382"/>
                  <a:gd name="T43" fmla="*/ 0 h 198"/>
                  <a:gd name="T44" fmla="*/ 0 w 382"/>
                  <a:gd name="T45" fmla="*/ 0 h 198"/>
                  <a:gd name="T46" fmla="*/ 0 w 382"/>
                  <a:gd name="T47" fmla="*/ 0 h 198"/>
                  <a:gd name="T48" fmla="*/ 0 w 382"/>
                  <a:gd name="T49" fmla="*/ 0 h 198"/>
                  <a:gd name="T50" fmla="*/ 0 w 382"/>
                  <a:gd name="T51" fmla="*/ 0 h 198"/>
                  <a:gd name="T52" fmla="*/ 0 w 382"/>
                  <a:gd name="T53" fmla="*/ 0 h 198"/>
                  <a:gd name="T54" fmla="*/ 0 w 382"/>
                  <a:gd name="T55" fmla="*/ 0 h 198"/>
                  <a:gd name="T56" fmla="*/ 0 w 382"/>
                  <a:gd name="T57" fmla="*/ 0 h 198"/>
                  <a:gd name="T58" fmla="*/ 0 w 382"/>
                  <a:gd name="T59" fmla="*/ 0 h 198"/>
                  <a:gd name="T60" fmla="*/ 0 w 382"/>
                  <a:gd name="T61" fmla="*/ 0 h 198"/>
                  <a:gd name="T62" fmla="*/ 0 w 382"/>
                  <a:gd name="T63" fmla="*/ 0 h 198"/>
                  <a:gd name="T64" fmla="*/ 0 w 382"/>
                  <a:gd name="T65" fmla="*/ 0 h 198"/>
                  <a:gd name="T66" fmla="*/ 0 w 382"/>
                  <a:gd name="T67" fmla="*/ 0 h 198"/>
                  <a:gd name="T68" fmla="*/ 0 w 382"/>
                  <a:gd name="T69" fmla="*/ 0 h 198"/>
                  <a:gd name="T70" fmla="*/ 0 w 382"/>
                  <a:gd name="T71" fmla="*/ 0 h 198"/>
                  <a:gd name="T72" fmla="*/ 0 w 382"/>
                  <a:gd name="T73" fmla="*/ 0 h 198"/>
                  <a:gd name="T74" fmla="*/ 0 w 382"/>
                  <a:gd name="T75" fmla="*/ 0 h 198"/>
                  <a:gd name="T76" fmla="*/ 0 w 382"/>
                  <a:gd name="T77" fmla="*/ 0 h 198"/>
                  <a:gd name="T78" fmla="*/ 0 w 382"/>
                  <a:gd name="T79" fmla="*/ 0 h 198"/>
                  <a:gd name="T80" fmla="*/ 0 w 382"/>
                  <a:gd name="T81" fmla="*/ 0 h 198"/>
                  <a:gd name="T82" fmla="*/ 0 w 382"/>
                  <a:gd name="T83" fmla="*/ 0 h 198"/>
                  <a:gd name="T84" fmla="*/ 0 w 382"/>
                  <a:gd name="T85" fmla="*/ 0 h 198"/>
                  <a:gd name="T86" fmla="*/ 0 w 382"/>
                  <a:gd name="T87" fmla="*/ 0 h 198"/>
                  <a:gd name="T88" fmla="*/ 0 w 382"/>
                  <a:gd name="T89" fmla="*/ 0 h 198"/>
                  <a:gd name="T90" fmla="*/ 0 w 382"/>
                  <a:gd name="T91" fmla="*/ 0 h 19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82"/>
                  <a:gd name="T139" fmla="*/ 0 h 198"/>
                  <a:gd name="T140" fmla="*/ 382 w 382"/>
                  <a:gd name="T141" fmla="*/ 198 h 19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82" h="198">
                    <a:moveTo>
                      <a:pt x="2" y="182"/>
                    </a:moveTo>
                    <a:lnTo>
                      <a:pt x="0" y="187"/>
                    </a:lnTo>
                    <a:lnTo>
                      <a:pt x="0" y="191"/>
                    </a:lnTo>
                    <a:lnTo>
                      <a:pt x="2" y="195"/>
                    </a:lnTo>
                    <a:lnTo>
                      <a:pt x="6" y="198"/>
                    </a:lnTo>
                    <a:lnTo>
                      <a:pt x="30" y="187"/>
                    </a:lnTo>
                    <a:lnTo>
                      <a:pt x="52" y="176"/>
                    </a:lnTo>
                    <a:lnTo>
                      <a:pt x="75" y="166"/>
                    </a:lnTo>
                    <a:lnTo>
                      <a:pt x="99" y="156"/>
                    </a:lnTo>
                    <a:lnTo>
                      <a:pt x="124" y="146"/>
                    </a:lnTo>
                    <a:lnTo>
                      <a:pt x="147" y="138"/>
                    </a:lnTo>
                    <a:lnTo>
                      <a:pt x="171" y="128"/>
                    </a:lnTo>
                    <a:lnTo>
                      <a:pt x="194" y="119"/>
                    </a:lnTo>
                    <a:lnTo>
                      <a:pt x="218" y="109"/>
                    </a:lnTo>
                    <a:lnTo>
                      <a:pt x="241" y="99"/>
                    </a:lnTo>
                    <a:lnTo>
                      <a:pt x="265" y="89"/>
                    </a:lnTo>
                    <a:lnTo>
                      <a:pt x="287" y="77"/>
                    </a:lnTo>
                    <a:lnTo>
                      <a:pt x="310" y="66"/>
                    </a:lnTo>
                    <a:lnTo>
                      <a:pt x="332" y="54"/>
                    </a:lnTo>
                    <a:lnTo>
                      <a:pt x="354" y="41"/>
                    </a:lnTo>
                    <a:lnTo>
                      <a:pt x="376" y="27"/>
                    </a:lnTo>
                    <a:lnTo>
                      <a:pt x="381" y="23"/>
                    </a:lnTo>
                    <a:lnTo>
                      <a:pt x="382" y="17"/>
                    </a:lnTo>
                    <a:lnTo>
                      <a:pt x="382" y="11"/>
                    </a:lnTo>
                    <a:lnTo>
                      <a:pt x="379" y="7"/>
                    </a:lnTo>
                    <a:lnTo>
                      <a:pt x="375" y="3"/>
                    </a:lnTo>
                    <a:lnTo>
                      <a:pt x="369" y="0"/>
                    </a:lnTo>
                    <a:lnTo>
                      <a:pt x="363" y="0"/>
                    </a:lnTo>
                    <a:lnTo>
                      <a:pt x="359" y="3"/>
                    </a:lnTo>
                    <a:lnTo>
                      <a:pt x="335" y="16"/>
                    </a:lnTo>
                    <a:lnTo>
                      <a:pt x="309" y="28"/>
                    </a:lnTo>
                    <a:lnTo>
                      <a:pt x="281" y="41"/>
                    </a:lnTo>
                    <a:lnTo>
                      <a:pt x="253" y="56"/>
                    </a:lnTo>
                    <a:lnTo>
                      <a:pt x="223" y="70"/>
                    </a:lnTo>
                    <a:lnTo>
                      <a:pt x="193" y="84"/>
                    </a:lnTo>
                    <a:lnTo>
                      <a:pt x="163" y="97"/>
                    </a:lnTo>
                    <a:lnTo>
                      <a:pt x="135" y="112"/>
                    </a:lnTo>
                    <a:lnTo>
                      <a:pt x="107" y="125"/>
                    </a:lnTo>
                    <a:lnTo>
                      <a:pt x="83" y="136"/>
                    </a:lnTo>
                    <a:lnTo>
                      <a:pt x="61" y="148"/>
                    </a:lnTo>
                    <a:lnTo>
                      <a:pt x="40" y="158"/>
                    </a:lnTo>
                    <a:lnTo>
                      <a:pt x="24" y="166"/>
                    </a:lnTo>
                    <a:lnTo>
                      <a:pt x="12" y="174"/>
                    </a:lnTo>
                    <a:lnTo>
                      <a:pt x="5" y="179"/>
                    </a:lnTo>
                    <a:lnTo>
                      <a:pt x="2" y="1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80" name="Freeform 50"/>
              <p:cNvSpPr/>
              <p:nvPr/>
            </p:nvSpPr>
            <p:spPr bwMode="auto">
              <a:xfrm>
                <a:off x="8303" y="4693"/>
                <a:ext cx="77" cy="80"/>
              </a:xfrm>
              <a:custGeom>
                <a:avLst/>
                <a:gdLst>
                  <a:gd name="T0" fmla="*/ 0 w 229"/>
                  <a:gd name="T1" fmla="*/ 0 h 240"/>
                  <a:gd name="T2" fmla="*/ 0 w 229"/>
                  <a:gd name="T3" fmla="*/ 0 h 240"/>
                  <a:gd name="T4" fmla="*/ 0 w 229"/>
                  <a:gd name="T5" fmla="*/ 0 h 240"/>
                  <a:gd name="T6" fmla="*/ 0 w 229"/>
                  <a:gd name="T7" fmla="*/ 0 h 240"/>
                  <a:gd name="T8" fmla="*/ 0 w 229"/>
                  <a:gd name="T9" fmla="*/ 0 h 240"/>
                  <a:gd name="T10" fmla="*/ 0 w 229"/>
                  <a:gd name="T11" fmla="*/ 0 h 240"/>
                  <a:gd name="T12" fmla="*/ 0 w 229"/>
                  <a:gd name="T13" fmla="*/ 0 h 240"/>
                  <a:gd name="T14" fmla="*/ 0 w 229"/>
                  <a:gd name="T15" fmla="*/ 0 h 240"/>
                  <a:gd name="T16" fmla="*/ 0 w 229"/>
                  <a:gd name="T17" fmla="*/ 0 h 240"/>
                  <a:gd name="T18" fmla="*/ 0 w 229"/>
                  <a:gd name="T19" fmla="*/ 0 h 240"/>
                  <a:gd name="T20" fmla="*/ 0 w 229"/>
                  <a:gd name="T21" fmla="*/ 0 h 240"/>
                  <a:gd name="T22" fmla="*/ 0 w 229"/>
                  <a:gd name="T23" fmla="*/ 0 h 240"/>
                  <a:gd name="T24" fmla="*/ 0 w 229"/>
                  <a:gd name="T25" fmla="*/ 0 h 240"/>
                  <a:gd name="T26" fmla="*/ 0 w 229"/>
                  <a:gd name="T27" fmla="*/ 0 h 240"/>
                  <a:gd name="T28" fmla="*/ 0 w 229"/>
                  <a:gd name="T29" fmla="*/ 0 h 240"/>
                  <a:gd name="T30" fmla="*/ 0 w 229"/>
                  <a:gd name="T31" fmla="*/ 0 h 240"/>
                  <a:gd name="T32" fmla="*/ 0 w 229"/>
                  <a:gd name="T33" fmla="*/ 0 h 240"/>
                  <a:gd name="T34" fmla="*/ 0 w 229"/>
                  <a:gd name="T35" fmla="*/ 0 h 240"/>
                  <a:gd name="T36" fmla="*/ 0 w 229"/>
                  <a:gd name="T37" fmla="*/ 0 h 240"/>
                  <a:gd name="T38" fmla="*/ 0 w 229"/>
                  <a:gd name="T39" fmla="*/ 0 h 240"/>
                  <a:gd name="T40" fmla="*/ 0 w 229"/>
                  <a:gd name="T41" fmla="*/ 0 h 240"/>
                  <a:gd name="T42" fmla="*/ 0 w 229"/>
                  <a:gd name="T43" fmla="*/ 0 h 240"/>
                  <a:gd name="T44" fmla="*/ 0 w 229"/>
                  <a:gd name="T45" fmla="*/ 0 h 240"/>
                  <a:gd name="T46" fmla="*/ 0 w 229"/>
                  <a:gd name="T47" fmla="*/ 0 h 240"/>
                  <a:gd name="T48" fmla="*/ 0 w 229"/>
                  <a:gd name="T49" fmla="*/ 0 h 240"/>
                  <a:gd name="T50" fmla="*/ 0 w 229"/>
                  <a:gd name="T51" fmla="*/ 0 h 240"/>
                  <a:gd name="T52" fmla="*/ 0 w 229"/>
                  <a:gd name="T53" fmla="*/ 0 h 240"/>
                  <a:gd name="T54" fmla="*/ 0 w 229"/>
                  <a:gd name="T55" fmla="*/ 0 h 240"/>
                  <a:gd name="T56" fmla="*/ 0 w 229"/>
                  <a:gd name="T57" fmla="*/ 0 h 240"/>
                  <a:gd name="T58" fmla="*/ 0 w 229"/>
                  <a:gd name="T59" fmla="*/ 0 h 240"/>
                  <a:gd name="T60" fmla="*/ 0 w 229"/>
                  <a:gd name="T61" fmla="*/ 0 h 240"/>
                  <a:gd name="T62" fmla="*/ 0 w 229"/>
                  <a:gd name="T63" fmla="*/ 0 h 240"/>
                  <a:gd name="T64" fmla="*/ 0 w 229"/>
                  <a:gd name="T65" fmla="*/ 0 h 240"/>
                  <a:gd name="T66" fmla="*/ 0 w 229"/>
                  <a:gd name="T67" fmla="*/ 0 h 240"/>
                  <a:gd name="T68" fmla="*/ 0 w 229"/>
                  <a:gd name="T69" fmla="*/ 0 h 240"/>
                  <a:gd name="T70" fmla="*/ 0 w 229"/>
                  <a:gd name="T71" fmla="*/ 0 h 240"/>
                  <a:gd name="T72" fmla="*/ 0 w 229"/>
                  <a:gd name="T73" fmla="*/ 0 h 240"/>
                  <a:gd name="T74" fmla="*/ 0 w 229"/>
                  <a:gd name="T75" fmla="*/ 0 h 2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29"/>
                  <a:gd name="T115" fmla="*/ 0 h 240"/>
                  <a:gd name="T116" fmla="*/ 229 w 229"/>
                  <a:gd name="T117" fmla="*/ 240 h 2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29" h="240">
                    <a:moveTo>
                      <a:pt x="126" y="4"/>
                    </a:moveTo>
                    <a:lnTo>
                      <a:pt x="119" y="3"/>
                    </a:lnTo>
                    <a:lnTo>
                      <a:pt x="111" y="3"/>
                    </a:lnTo>
                    <a:lnTo>
                      <a:pt x="105" y="1"/>
                    </a:lnTo>
                    <a:lnTo>
                      <a:pt x="102" y="1"/>
                    </a:lnTo>
                    <a:lnTo>
                      <a:pt x="94" y="0"/>
                    </a:lnTo>
                    <a:lnTo>
                      <a:pt x="83" y="0"/>
                    </a:lnTo>
                    <a:lnTo>
                      <a:pt x="75" y="1"/>
                    </a:lnTo>
                    <a:lnTo>
                      <a:pt x="66" y="3"/>
                    </a:lnTo>
                    <a:lnTo>
                      <a:pt x="57" y="4"/>
                    </a:lnTo>
                    <a:lnTo>
                      <a:pt x="48" y="9"/>
                    </a:lnTo>
                    <a:lnTo>
                      <a:pt x="41" y="13"/>
                    </a:lnTo>
                    <a:lnTo>
                      <a:pt x="33" y="17"/>
                    </a:lnTo>
                    <a:lnTo>
                      <a:pt x="17" y="34"/>
                    </a:lnTo>
                    <a:lnTo>
                      <a:pt x="6" y="55"/>
                    </a:lnTo>
                    <a:lnTo>
                      <a:pt x="1" y="76"/>
                    </a:lnTo>
                    <a:lnTo>
                      <a:pt x="0" y="98"/>
                    </a:lnTo>
                    <a:lnTo>
                      <a:pt x="3" y="121"/>
                    </a:lnTo>
                    <a:lnTo>
                      <a:pt x="8" y="144"/>
                    </a:lnTo>
                    <a:lnTo>
                      <a:pt x="16" y="167"/>
                    </a:lnTo>
                    <a:lnTo>
                      <a:pt x="26" y="187"/>
                    </a:lnTo>
                    <a:lnTo>
                      <a:pt x="35" y="200"/>
                    </a:lnTo>
                    <a:lnTo>
                      <a:pt x="45" y="213"/>
                    </a:lnTo>
                    <a:lnTo>
                      <a:pt x="57" y="223"/>
                    </a:lnTo>
                    <a:lnTo>
                      <a:pt x="70" y="230"/>
                    </a:lnTo>
                    <a:lnTo>
                      <a:pt x="85" y="236"/>
                    </a:lnTo>
                    <a:lnTo>
                      <a:pt x="101" y="240"/>
                    </a:lnTo>
                    <a:lnTo>
                      <a:pt x="116" y="240"/>
                    </a:lnTo>
                    <a:lnTo>
                      <a:pt x="132" y="237"/>
                    </a:lnTo>
                    <a:lnTo>
                      <a:pt x="154" y="228"/>
                    </a:lnTo>
                    <a:lnTo>
                      <a:pt x="174" y="218"/>
                    </a:lnTo>
                    <a:lnTo>
                      <a:pt x="192" y="204"/>
                    </a:lnTo>
                    <a:lnTo>
                      <a:pt x="208" y="188"/>
                    </a:lnTo>
                    <a:lnTo>
                      <a:pt x="218" y="171"/>
                    </a:lnTo>
                    <a:lnTo>
                      <a:pt x="226" y="151"/>
                    </a:lnTo>
                    <a:lnTo>
                      <a:pt x="229" y="131"/>
                    </a:lnTo>
                    <a:lnTo>
                      <a:pt x="226" y="109"/>
                    </a:lnTo>
                    <a:lnTo>
                      <a:pt x="224" y="103"/>
                    </a:lnTo>
                    <a:lnTo>
                      <a:pt x="221" y="98"/>
                    </a:lnTo>
                    <a:lnTo>
                      <a:pt x="215" y="95"/>
                    </a:lnTo>
                    <a:lnTo>
                      <a:pt x="210" y="93"/>
                    </a:lnTo>
                    <a:lnTo>
                      <a:pt x="204" y="95"/>
                    </a:lnTo>
                    <a:lnTo>
                      <a:pt x="198" y="99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93" y="126"/>
                    </a:lnTo>
                    <a:lnTo>
                      <a:pt x="189" y="142"/>
                    </a:lnTo>
                    <a:lnTo>
                      <a:pt x="183" y="158"/>
                    </a:lnTo>
                    <a:lnTo>
                      <a:pt x="174" y="171"/>
                    </a:lnTo>
                    <a:lnTo>
                      <a:pt x="164" y="181"/>
                    </a:lnTo>
                    <a:lnTo>
                      <a:pt x="149" y="190"/>
                    </a:lnTo>
                    <a:lnTo>
                      <a:pt x="133" y="195"/>
                    </a:lnTo>
                    <a:lnTo>
                      <a:pt x="113" y="198"/>
                    </a:lnTo>
                    <a:lnTo>
                      <a:pt x="92" y="197"/>
                    </a:lnTo>
                    <a:lnTo>
                      <a:pt x="76" y="188"/>
                    </a:lnTo>
                    <a:lnTo>
                      <a:pt x="63" y="177"/>
                    </a:lnTo>
                    <a:lnTo>
                      <a:pt x="54" y="161"/>
                    </a:lnTo>
                    <a:lnTo>
                      <a:pt x="47" y="142"/>
                    </a:lnTo>
                    <a:lnTo>
                      <a:pt x="41" y="124"/>
                    </a:lnTo>
                    <a:lnTo>
                      <a:pt x="36" y="103"/>
                    </a:lnTo>
                    <a:lnTo>
                      <a:pt x="35" y="85"/>
                    </a:lnTo>
                    <a:lnTo>
                      <a:pt x="35" y="73"/>
                    </a:lnTo>
                    <a:lnTo>
                      <a:pt x="36" y="62"/>
                    </a:lnTo>
                    <a:lnTo>
                      <a:pt x="41" y="50"/>
                    </a:lnTo>
                    <a:lnTo>
                      <a:pt x="48" y="40"/>
                    </a:lnTo>
                    <a:lnTo>
                      <a:pt x="55" y="33"/>
                    </a:lnTo>
                    <a:lnTo>
                      <a:pt x="66" y="26"/>
                    </a:lnTo>
                    <a:lnTo>
                      <a:pt x="77" y="21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5" y="19"/>
                    </a:lnTo>
                    <a:lnTo>
                      <a:pt x="120" y="19"/>
                    </a:lnTo>
                    <a:lnTo>
                      <a:pt x="135" y="21"/>
                    </a:lnTo>
                    <a:lnTo>
                      <a:pt x="139" y="20"/>
                    </a:lnTo>
                    <a:lnTo>
                      <a:pt x="139" y="14"/>
                    </a:lnTo>
                    <a:lnTo>
                      <a:pt x="133" y="9"/>
                    </a:lnTo>
                    <a:lnTo>
                      <a:pt x="126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81" name="Freeform 51"/>
              <p:cNvSpPr/>
              <p:nvPr/>
            </p:nvSpPr>
            <p:spPr bwMode="auto">
              <a:xfrm>
                <a:off x="8400" y="4895"/>
                <a:ext cx="93" cy="90"/>
              </a:xfrm>
              <a:custGeom>
                <a:avLst/>
                <a:gdLst>
                  <a:gd name="T0" fmla="*/ 0 w 281"/>
                  <a:gd name="T1" fmla="*/ 0 h 270"/>
                  <a:gd name="T2" fmla="*/ 0 w 281"/>
                  <a:gd name="T3" fmla="*/ 0 h 270"/>
                  <a:gd name="T4" fmla="*/ 0 w 281"/>
                  <a:gd name="T5" fmla="*/ 0 h 270"/>
                  <a:gd name="T6" fmla="*/ 0 w 281"/>
                  <a:gd name="T7" fmla="*/ 0 h 270"/>
                  <a:gd name="T8" fmla="*/ 0 w 281"/>
                  <a:gd name="T9" fmla="*/ 0 h 270"/>
                  <a:gd name="T10" fmla="*/ 0 w 281"/>
                  <a:gd name="T11" fmla="*/ 0 h 270"/>
                  <a:gd name="T12" fmla="*/ 0 w 281"/>
                  <a:gd name="T13" fmla="*/ 0 h 270"/>
                  <a:gd name="T14" fmla="*/ 0 w 281"/>
                  <a:gd name="T15" fmla="*/ 0 h 270"/>
                  <a:gd name="T16" fmla="*/ 0 w 281"/>
                  <a:gd name="T17" fmla="*/ 0 h 270"/>
                  <a:gd name="T18" fmla="*/ 0 w 281"/>
                  <a:gd name="T19" fmla="*/ 0 h 270"/>
                  <a:gd name="T20" fmla="*/ 0 w 281"/>
                  <a:gd name="T21" fmla="*/ 0 h 270"/>
                  <a:gd name="T22" fmla="*/ 0 w 281"/>
                  <a:gd name="T23" fmla="*/ 0 h 270"/>
                  <a:gd name="T24" fmla="*/ 0 w 281"/>
                  <a:gd name="T25" fmla="*/ 0 h 270"/>
                  <a:gd name="T26" fmla="*/ 0 w 281"/>
                  <a:gd name="T27" fmla="*/ 0 h 270"/>
                  <a:gd name="T28" fmla="*/ 0 w 281"/>
                  <a:gd name="T29" fmla="*/ 0 h 270"/>
                  <a:gd name="T30" fmla="*/ 0 w 281"/>
                  <a:gd name="T31" fmla="*/ 0 h 270"/>
                  <a:gd name="T32" fmla="*/ 0 w 281"/>
                  <a:gd name="T33" fmla="*/ 0 h 270"/>
                  <a:gd name="T34" fmla="*/ 0 w 281"/>
                  <a:gd name="T35" fmla="*/ 0 h 270"/>
                  <a:gd name="T36" fmla="*/ 0 w 281"/>
                  <a:gd name="T37" fmla="*/ 0 h 270"/>
                  <a:gd name="T38" fmla="*/ 0 w 281"/>
                  <a:gd name="T39" fmla="*/ 0 h 270"/>
                  <a:gd name="T40" fmla="*/ 0 w 281"/>
                  <a:gd name="T41" fmla="*/ 0 h 270"/>
                  <a:gd name="T42" fmla="*/ 0 w 281"/>
                  <a:gd name="T43" fmla="*/ 0 h 270"/>
                  <a:gd name="T44" fmla="*/ 0 w 281"/>
                  <a:gd name="T45" fmla="*/ 0 h 270"/>
                  <a:gd name="T46" fmla="*/ 0 w 281"/>
                  <a:gd name="T47" fmla="*/ 0 h 270"/>
                  <a:gd name="T48" fmla="*/ 0 w 281"/>
                  <a:gd name="T49" fmla="*/ 0 h 270"/>
                  <a:gd name="T50" fmla="*/ 0 w 281"/>
                  <a:gd name="T51" fmla="*/ 0 h 270"/>
                  <a:gd name="T52" fmla="*/ 0 w 281"/>
                  <a:gd name="T53" fmla="*/ 0 h 270"/>
                  <a:gd name="T54" fmla="*/ 0 w 281"/>
                  <a:gd name="T55" fmla="*/ 0 h 270"/>
                  <a:gd name="T56" fmla="*/ 0 w 281"/>
                  <a:gd name="T57" fmla="*/ 0 h 270"/>
                  <a:gd name="T58" fmla="*/ 0 w 281"/>
                  <a:gd name="T59" fmla="*/ 0 h 270"/>
                  <a:gd name="T60" fmla="*/ 0 w 281"/>
                  <a:gd name="T61" fmla="*/ 0 h 270"/>
                  <a:gd name="T62" fmla="*/ 0 w 281"/>
                  <a:gd name="T63" fmla="*/ 0 h 270"/>
                  <a:gd name="T64" fmla="*/ 0 w 281"/>
                  <a:gd name="T65" fmla="*/ 0 h 270"/>
                  <a:gd name="T66" fmla="*/ 0 w 281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1"/>
                  <a:gd name="T103" fmla="*/ 0 h 270"/>
                  <a:gd name="T104" fmla="*/ 281 w 281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1" h="270">
                    <a:moveTo>
                      <a:pt x="75" y="5"/>
                    </a:moveTo>
                    <a:lnTo>
                      <a:pt x="61" y="10"/>
                    </a:lnTo>
                    <a:lnTo>
                      <a:pt x="47" y="19"/>
                    </a:lnTo>
                    <a:lnTo>
                      <a:pt x="34" y="28"/>
                    </a:lnTo>
                    <a:lnTo>
                      <a:pt x="24" y="39"/>
                    </a:lnTo>
                    <a:lnTo>
                      <a:pt x="15" y="52"/>
                    </a:lnTo>
                    <a:lnTo>
                      <a:pt x="8" y="65"/>
                    </a:lnTo>
                    <a:lnTo>
                      <a:pt x="3" y="81"/>
                    </a:lnTo>
                    <a:lnTo>
                      <a:pt x="0" y="97"/>
                    </a:lnTo>
                    <a:lnTo>
                      <a:pt x="0" y="114"/>
                    </a:lnTo>
                    <a:lnTo>
                      <a:pt x="2" y="130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6"/>
                    </a:lnTo>
                    <a:lnTo>
                      <a:pt x="27" y="191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2"/>
                    </a:lnTo>
                    <a:lnTo>
                      <a:pt x="83" y="245"/>
                    </a:lnTo>
                    <a:lnTo>
                      <a:pt x="102" y="258"/>
                    </a:lnTo>
                    <a:lnTo>
                      <a:pt x="122" y="266"/>
                    </a:lnTo>
                    <a:lnTo>
                      <a:pt x="143" y="270"/>
                    </a:lnTo>
                    <a:lnTo>
                      <a:pt x="165" y="270"/>
                    </a:lnTo>
                    <a:lnTo>
                      <a:pt x="185" y="265"/>
                    </a:lnTo>
                    <a:lnTo>
                      <a:pt x="206" y="252"/>
                    </a:lnTo>
                    <a:lnTo>
                      <a:pt x="219" y="240"/>
                    </a:lnTo>
                    <a:lnTo>
                      <a:pt x="232" y="229"/>
                    </a:lnTo>
                    <a:lnTo>
                      <a:pt x="244" y="216"/>
                    </a:lnTo>
                    <a:lnTo>
                      <a:pt x="254" y="203"/>
                    </a:lnTo>
                    <a:lnTo>
                      <a:pt x="263" y="189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81" y="134"/>
                    </a:lnTo>
                    <a:lnTo>
                      <a:pt x="279" y="127"/>
                    </a:lnTo>
                    <a:lnTo>
                      <a:pt x="275" y="121"/>
                    </a:lnTo>
                    <a:lnTo>
                      <a:pt x="268" y="117"/>
                    </a:lnTo>
                    <a:lnTo>
                      <a:pt x="259" y="117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3" y="130"/>
                    </a:lnTo>
                    <a:lnTo>
                      <a:pt x="243" y="133"/>
                    </a:lnTo>
                    <a:lnTo>
                      <a:pt x="240" y="140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2" y="179"/>
                    </a:lnTo>
                    <a:lnTo>
                      <a:pt x="210" y="191"/>
                    </a:lnTo>
                    <a:lnTo>
                      <a:pt x="199" y="203"/>
                    </a:lnTo>
                    <a:lnTo>
                      <a:pt x="182" y="210"/>
                    </a:lnTo>
                    <a:lnTo>
                      <a:pt x="154" y="212"/>
                    </a:lnTo>
                    <a:lnTo>
                      <a:pt x="127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3"/>
                    </a:lnTo>
                    <a:lnTo>
                      <a:pt x="46" y="140"/>
                    </a:lnTo>
                    <a:lnTo>
                      <a:pt x="40" y="114"/>
                    </a:lnTo>
                    <a:lnTo>
                      <a:pt x="40" y="87"/>
                    </a:lnTo>
                    <a:lnTo>
                      <a:pt x="44" y="74"/>
                    </a:lnTo>
                    <a:lnTo>
                      <a:pt x="50" y="62"/>
                    </a:lnTo>
                    <a:lnTo>
                      <a:pt x="59" y="51"/>
                    </a:lnTo>
                    <a:lnTo>
                      <a:pt x="69" y="41"/>
                    </a:lnTo>
                    <a:lnTo>
                      <a:pt x="80" y="31"/>
                    </a:lnTo>
                    <a:lnTo>
                      <a:pt x="91" y="23"/>
                    </a:lnTo>
                    <a:lnTo>
                      <a:pt x="102" y="19"/>
                    </a:lnTo>
                    <a:lnTo>
                      <a:pt x="112" y="16"/>
                    </a:lnTo>
                    <a:lnTo>
                      <a:pt x="110" y="5"/>
                    </a:lnTo>
                    <a:lnTo>
                      <a:pt x="102" y="0"/>
                    </a:lnTo>
                    <a:lnTo>
                      <a:pt x="88" y="2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82" name="Freeform 52"/>
              <p:cNvSpPr/>
              <p:nvPr/>
            </p:nvSpPr>
            <p:spPr bwMode="auto">
              <a:xfrm>
                <a:off x="8430" y="4920"/>
                <a:ext cx="5" cy="5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w 15"/>
                  <a:gd name="T9" fmla="*/ 0 h 13"/>
                  <a:gd name="T10" fmla="*/ 0 w 15"/>
                  <a:gd name="T11" fmla="*/ 0 h 13"/>
                  <a:gd name="T12" fmla="*/ 0 w 15"/>
                  <a:gd name="T13" fmla="*/ 0 h 13"/>
                  <a:gd name="T14" fmla="*/ 0 w 15"/>
                  <a:gd name="T15" fmla="*/ 0 h 13"/>
                  <a:gd name="T16" fmla="*/ 0 w 15"/>
                  <a:gd name="T17" fmla="*/ 0 h 13"/>
                  <a:gd name="T18" fmla="*/ 0 w 15"/>
                  <a:gd name="T19" fmla="*/ 0 h 13"/>
                  <a:gd name="T20" fmla="*/ 0 w 15"/>
                  <a:gd name="T21" fmla="*/ 0 h 13"/>
                  <a:gd name="T22" fmla="*/ 0 w 15"/>
                  <a:gd name="T23" fmla="*/ 0 h 13"/>
                  <a:gd name="T24" fmla="*/ 0 w 15"/>
                  <a:gd name="T25" fmla="*/ 0 h 13"/>
                  <a:gd name="T26" fmla="*/ 0 w 15"/>
                  <a:gd name="T27" fmla="*/ 0 h 13"/>
                  <a:gd name="T28" fmla="*/ 0 w 15"/>
                  <a:gd name="T29" fmla="*/ 0 h 13"/>
                  <a:gd name="T30" fmla="*/ 0 w 15"/>
                  <a:gd name="T31" fmla="*/ 0 h 13"/>
                  <a:gd name="T32" fmla="*/ 0 w 15"/>
                  <a:gd name="T33" fmla="*/ 0 h 13"/>
                  <a:gd name="T34" fmla="*/ 0 w 15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5"/>
                  <a:gd name="T55" fmla="*/ 0 h 13"/>
                  <a:gd name="T56" fmla="*/ 15 w 15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5" h="13">
                    <a:moveTo>
                      <a:pt x="0" y="6"/>
                    </a:moveTo>
                    <a:lnTo>
                      <a:pt x="2" y="9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83" name="Freeform 53"/>
              <p:cNvSpPr/>
              <p:nvPr/>
            </p:nvSpPr>
            <p:spPr bwMode="auto">
              <a:xfrm>
                <a:off x="8445" y="4910"/>
                <a:ext cx="8" cy="8"/>
              </a:xfrm>
              <a:custGeom>
                <a:avLst/>
                <a:gdLst>
                  <a:gd name="T0" fmla="*/ 0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0 w 17"/>
                  <a:gd name="T7" fmla="*/ 0 h 17"/>
                  <a:gd name="T8" fmla="*/ 0 w 17"/>
                  <a:gd name="T9" fmla="*/ 0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0 w 17"/>
                  <a:gd name="T19" fmla="*/ 0 h 17"/>
                  <a:gd name="T20" fmla="*/ 0 w 17"/>
                  <a:gd name="T21" fmla="*/ 0 h 17"/>
                  <a:gd name="T22" fmla="*/ 0 w 17"/>
                  <a:gd name="T23" fmla="*/ 0 h 17"/>
                  <a:gd name="T24" fmla="*/ 0 w 17"/>
                  <a:gd name="T25" fmla="*/ 0 h 17"/>
                  <a:gd name="T26" fmla="*/ 0 w 17"/>
                  <a:gd name="T27" fmla="*/ 0 h 17"/>
                  <a:gd name="T28" fmla="*/ 0 w 17"/>
                  <a:gd name="T29" fmla="*/ 0 h 17"/>
                  <a:gd name="T30" fmla="*/ 0 w 17"/>
                  <a:gd name="T31" fmla="*/ 0 h 17"/>
                  <a:gd name="T32" fmla="*/ 0 w 17"/>
                  <a:gd name="T33" fmla="*/ 0 h 17"/>
                  <a:gd name="T34" fmla="*/ 0 w 17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7"/>
                  <a:gd name="T55" fmla="*/ 0 h 17"/>
                  <a:gd name="T56" fmla="*/ 17 w 17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7" h="17">
                    <a:moveTo>
                      <a:pt x="0" y="9"/>
                    </a:moveTo>
                    <a:lnTo>
                      <a:pt x="1" y="13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84" name="Freeform 54"/>
              <p:cNvSpPr/>
              <p:nvPr/>
            </p:nvSpPr>
            <p:spPr bwMode="auto">
              <a:xfrm>
                <a:off x="8468" y="4903"/>
                <a:ext cx="2" cy="5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  <a:gd name="T18" fmla="*/ 0 w 9"/>
                  <a:gd name="T19" fmla="*/ 0 h 9"/>
                  <a:gd name="T20" fmla="*/ 0 w 9"/>
                  <a:gd name="T21" fmla="*/ 0 h 9"/>
                  <a:gd name="T22" fmla="*/ 0 w 9"/>
                  <a:gd name="T23" fmla="*/ 0 h 9"/>
                  <a:gd name="T24" fmla="*/ 0 w 9"/>
                  <a:gd name="T25" fmla="*/ 0 h 9"/>
                  <a:gd name="T26" fmla="*/ 0 w 9"/>
                  <a:gd name="T27" fmla="*/ 0 h 9"/>
                  <a:gd name="T28" fmla="*/ 0 w 9"/>
                  <a:gd name="T29" fmla="*/ 0 h 9"/>
                  <a:gd name="T30" fmla="*/ 0 w 9"/>
                  <a:gd name="T31" fmla="*/ 0 h 9"/>
                  <a:gd name="T32" fmla="*/ 0 w 9"/>
                  <a:gd name="T33" fmla="*/ 0 h 9"/>
                  <a:gd name="T34" fmla="*/ 0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9"/>
                  <a:gd name="T56" fmla="*/ 9 w 9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85" name="Freeform 55"/>
              <p:cNvSpPr/>
              <p:nvPr/>
            </p:nvSpPr>
            <p:spPr bwMode="auto">
              <a:xfrm>
                <a:off x="8458" y="4928"/>
                <a:ext cx="2" cy="2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4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86" name="Freeform 56"/>
              <p:cNvSpPr/>
              <p:nvPr/>
            </p:nvSpPr>
            <p:spPr bwMode="auto">
              <a:xfrm>
                <a:off x="8443" y="4935"/>
                <a:ext cx="2" cy="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w 7"/>
                  <a:gd name="T15" fmla="*/ 0 h 9"/>
                  <a:gd name="T16" fmla="*/ 0 w 7"/>
                  <a:gd name="T17" fmla="*/ 0 h 9"/>
                  <a:gd name="T18" fmla="*/ 0 w 7"/>
                  <a:gd name="T19" fmla="*/ 0 h 9"/>
                  <a:gd name="T20" fmla="*/ 0 w 7"/>
                  <a:gd name="T21" fmla="*/ 0 h 9"/>
                  <a:gd name="T22" fmla="*/ 0 w 7"/>
                  <a:gd name="T23" fmla="*/ 0 h 9"/>
                  <a:gd name="T24" fmla="*/ 0 w 7"/>
                  <a:gd name="T25" fmla="*/ 0 h 9"/>
                  <a:gd name="T26" fmla="*/ 0 w 7"/>
                  <a:gd name="T27" fmla="*/ 0 h 9"/>
                  <a:gd name="T28" fmla="*/ 0 w 7"/>
                  <a:gd name="T29" fmla="*/ 0 h 9"/>
                  <a:gd name="T30" fmla="*/ 0 w 7"/>
                  <a:gd name="T31" fmla="*/ 0 h 9"/>
                  <a:gd name="T32" fmla="*/ 0 w 7"/>
                  <a:gd name="T33" fmla="*/ 0 h 9"/>
                  <a:gd name="T34" fmla="*/ 0 w 7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9"/>
                  <a:gd name="T56" fmla="*/ 7 w 7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87" name="Freeform 57"/>
              <p:cNvSpPr/>
              <p:nvPr/>
            </p:nvSpPr>
            <p:spPr bwMode="auto">
              <a:xfrm>
                <a:off x="8473" y="4918"/>
                <a:ext cx="7" cy="7"/>
              </a:xfrm>
              <a:custGeom>
                <a:avLst/>
                <a:gdLst>
                  <a:gd name="T0" fmla="*/ 0 w 20"/>
                  <a:gd name="T1" fmla="*/ 0 h 20"/>
                  <a:gd name="T2" fmla="*/ 0 w 20"/>
                  <a:gd name="T3" fmla="*/ 0 h 20"/>
                  <a:gd name="T4" fmla="*/ 0 w 20"/>
                  <a:gd name="T5" fmla="*/ 0 h 20"/>
                  <a:gd name="T6" fmla="*/ 0 w 20"/>
                  <a:gd name="T7" fmla="*/ 0 h 20"/>
                  <a:gd name="T8" fmla="*/ 0 w 20"/>
                  <a:gd name="T9" fmla="*/ 0 h 20"/>
                  <a:gd name="T10" fmla="*/ 0 w 20"/>
                  <a:gd name="T11" fmla="*/ 0 h 20"/>
                  <a:gd name="T12" fmla="*/ 0 w 20"/>
                  <a:gd name="T13" fmla="*/ 0 h 20"/>
                  <a:gd name="T14" fmla="*/ 0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w 20"/>
                  <a:gd name="T23" fmla="*/ 0 h 20"/>
                  <a:gd name="T24" fmla="*/ 0 w 20"/>
                  <a:gd name="T25" fmla="*/ 0 h 20"/>
                  <a:gd name="T26" fmla="*/ 0 w 20"/>
                  <a:gd name="T27" fmla="*/ 0 h 20"/>
                  <a:gd name="T28" fmla="*/ 0 w 20"/>
                  <a:gd name="T29" fmla="*/ 0 h 20"/>
                  <a:gd name="T30" fmla="*/ 0 w 20"/>
                  <a:gd name="T31" fmla="*/ 0 h 20"/>
                  <a:gd name="T32" fmla="*/ 0 w 20"/>
                  <a:gd name="T33" fmla="*/ 0 h 20"/>
                  <a:gd name="T34" fmla="*/ 0 w 20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0"/>
                  <a:gd name="T55" fmla="*/ 0 h 20"/>
                  <a:gd name="T56" fmla="*/ 20 w 20"/>
                  <a:gd name="T57" fmla="*/ 20 h 2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0" h="20">
                    <a:moveTo>
                      <a:pt x="0" y="1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7" y="17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88" name="Freeform 58"/>
              <p:cNvSpPr/>
              <p:nvPr/>
            </p:nvSpPr>
            <p:spPr bwMode="auto">
              <a:xfrm>
                <a:off x="8333" y="4713"/>
                <a:ext cx="2" cy="2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0 h 13"/>
                  <a:gd name="T4" fmla="*/ 0 w 12"/>
                  <a:gd name="T5" fmla="*/ 0 h 13"/>
                  <a:gd name="T6" fmla="*/ 0 w 12"/>
                  <a:gd name="T7" fmla="*/ 0 h 13"/>
                  <a:gd name="T8" fmla="*/ 0 w 12"/>
                  <a:gd name="T9" fmla="*/ 0 h 13"/>
                  <a:gd name="T10" fmla="*/ 0 w 12"/>
                  <a:gd name="T11" fmla="*/ 0 h 13"/>
                  <a:gd name="T12" fmla="*/ 0 w 12"/>
                  <a:gd name="T13" fmla="*/ 0 h 13"/>
                  <a:gd name="T14" fmla="*/ 0 w 12"/>
                  <a:gd name="T15" fmla="*/ 0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  <a:gd name="T24" fmla="*/ 0 w 12"/>
                  <a:gd name="T25" fmla="*/ 0 h 13"/>
                  <a:gd name="T26" fmla="*/ 0 w 12"/>
                  <a:gd name="T27" fmla="*/ 0 h 13"/>
                  <a:gd name="T28" fmla="*/ 0 w 12"/>
                  <a:gd name="T29" fmla="*/ 0 h 13"/>
                  <a:gd name="T30" fmla="*/ 0 w 12"/>
                  <a:gd name="T31" fmla="*/ 0 h 13"/>
                  <a:gd name="T32" fmla="*/ 0 w 12"/>
                  <a:gd name="T33" fmla="*/ 0 h 13"/>
                  <a:gd name="T34" fmla="*/ 0 w 12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3"/>
                  <a:gd name="T56" fmla="*/ 12 w 12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3">
                    <a:moveTo>
                      <a:pt x="0" y="7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89" name="Freeform 59"/>
              <p:cNvSpPr/>
              <p:nvPr/>
            </p:nvSpPr>
            <p:spPr bwMode="auto">
              <a:xfrm>
                <a:off x="8348" y="4708"/>
                <a:ext cx="5" cy="2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0 w 13"/>
                  <a:gd name="T7" fmla="*/ 0 h 12"/>
                  <a:gd name="T8" fmla="*/ 0 w 13"/>
                  <a:gd name="T9" fmla="*/ 0 h 12"/>
                  <a:gd name="T10" fmla="*/ 0 w 13"/>
                  <a:gd name="T11" fmla="*/ 0 h 12"/>
                  <a:gd name="T12" fmla="*/ 0 w 13"/>
                  <a:gd name="T13" fmla="*/ 0 h 12"/>
                  <a:gd name="T14" fmla="*/ 0 w 13"/>
                  <a:gd name="T15" fmla="*/ 0 h 12"/>
                  <a:gd name="T16" fmla="*/ 0 w 13"/>
                  <a:gd name="T17" fmla="*/ 0 h 12"/>
                  <a:gd name="T18" fmla="*/ 0 w 13"/>
                  <a:gd name="T19" fmla="*/ 0 h 12"/>
                  <a:gd name="T20" fmla="*/ 0 w 13"/>
                  <a:gd name="T21" fmla="*/ 0 h 12"/>
                  <a:gd name="T22" fmla="*/ 0 w 13"/>
                  <a:gd name="T23" fmla="*/ 0 h 12"/>
                  <a:gd name="T24" fmla="*/ 0 w 13"/>
                  <a:gd name="T25" fmla="*/ 0 h 12"/>
                  <a:gd name="T26" fmla="*/ 0 w 13"/>
                  <a:gd name="T27" fmla="*/ 0 h 12"/>
                  <a:gd name="T28" fmla="*/ 0 w 13"/>
                  <a:gd name="T29" fmla="*/ 0 h 12"/>
                  <a:gd name="T30" fmla="*/ 0 w 13"/>
                  <a:gd name="T31" fmla="*/ 0 h 12"/>
                  <a:gd name="T32" fmla="*/ 0 w 13"/>
                  <a:gd name="T33" fmla="*/ 0 h 12"/>
                  <a:gd name="T34" fmla="*/ 0 w 13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2"/>
                  <a:gd name="T56" fmla="*/ 13 w 13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2">
                    <a:moveTo>
                      <a:pt x="0" y="6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90" name="Freeform 60"/>
              <p:cNvSpPr/>
              <p:nvPr/>
            </p:nvSpPr>
            <p:spPr bwMode="auto">
              <a:xfrm>
                <a:off x="8365" y="4703"/>
                <a:ext cx="3" cy="2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0 w 8"/>
                  <a:gd name="T5" fmla="*/ 0 h 7"/>
                  <a:gd name="T6" fmla="*/ 0 w 8"/>
                  <a:gd name="T7" fmla="*/ 0 h 7"/>
                  <a:gd name="T8" fmla="*/ 0 w 8"/>
                  <a:gd name="T9" fmla="*/ 0 h 7"/>
                  <a:gd name="T10" fmla="*/ 0 w 8"/>
                  <a:gd name="T11" fmla="*/ 0 h 7"/>
                  <a:gd name="T12" fmla="*/ 0 w 8"/>
                  <a:gd name="T13" fmla="*/ 0 h 7"/>
                  <a:gd name="T14" fmla="*/ 0 w 8"/>
                  <a:gd name="T15" fmla="*/ 0 h 7"/>
                  <a:gd name="T16" fmla="*/ 0 w 8"/>
                  <a:gd name="T17" fmla="*/ 0 h 7"/>
                  <a:gd name="T18" fmla="*/ 0 w 8"/>
                  <a:gd name="T19" fmla="*/ 0 h 7"/>
                  <a:gd name="T20" fmla="*/ 0 w 8"/>
                  <a:gd name="T21" fmla="*/ 0 h 7"/>
                  <a:gd name="T22" fmla="*/ 0 w 8"/>
                  <a:gd name="T23" fmla="*/ 0 h 7"/>
                  <a:gd name="T24" fmla="*/ 0 w 8"/>
                  <a:gd name="T25" fmla="*/ 0 h 7"/>
                  <a:gd name="T26" fmla="*/ 0 w 8"/>
                  <a:gd name="T27" fmla="*/ 0 h 7"/>
                  <a:gd name="T28" fmla="*/ 0 w 8"/>
                  <a:gd name="T29" fmla="*/ 0 h 7"/>
                  <a:gd name="T30" fmla="*/ 0 w 8"/>
                  <a:gd name="T31" fmla="*/ 0 h 7"/>
                  <a:gd name="T32" fmla="*/ 0 w 8"/>
                  <a:gd name="T33" fmla="*/ 0 h 7"/>
                  <a:gd name="T34" fmla="*/ 0 w 8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"/>
                  <a:gd name="T55" fmla="*/ 0 h 7"/>
                  <a:gd name="T56" fmla="*/ 8 w 8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" h="7">
                    <a:moveTo>
                      <a:pt x="0" y="3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91" name="Freeform 61"/>
              <p:cNvSpPr/>
              <p:nvPr/>
            </p:nvSpPr>
            <p:spPr bwMode="auto">
              <a:xfrm>
                <a:off x="8338" y="4730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92" name="Freeform 62"/>
              <p:cNvSpPr/>
              <p:nvPr/>
            </p:nvSpPr>
            <p:spPr bwMode="auto">
              <a:xfrm>
                <a:off x="8370" y="4713"/>
                <a:ext cx="5" cy="5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0 w 16"/>
                  <a:gd name="T5" fmla="*/ 0 h 17"/>
                  <a:gd name="T6" fmla="*/ 0 w 16"/>
                  <a:gd name="T7" fmla="*/ 0 h 17"/>
                  <a:gd name="T8" fmla="*/ 0 w 16"/>
                  <a:gd name="T9" fmla="*/ 0 h 17"/>
                  <a:gd name="T10" fmla="*/ 0 w 16"/>
                  <a:gd name="T11" fmla="*/ 0 h 17"/>
                  <a:gd name="T12" fmla="*/ 0 w 16"/>
                  <a:gd name="T13" fmla="*/ 0 h 17"/>
                  <a:gd name="T14" fmla="*/ 0 w 16"/>
                  <a:gd name="T15" fmla="*/ 0 h 17"/>
                  <a:gd name="T16" fmla="*/ 0 w 16"/>
                  <a:gd name="T17" fmla="*/ 0 h 17"/>
                  <a:gd name="T18" fmla="*/ 0 w 16"/>
                  <a:gd name="T19" fmla="*/ 0 h 17"/>
                  <a:gd name="T20" fmla="*/ 0 w 16"/>
                  <a:gd name="T21" fmla="*/ 0 h 17"/>
                  <a:gd name="T22" fmla="*/ 0 w 16"/>
                  <a:gd name="T23" fmla="*/ 0 h 17"/>
                  <a:gd name="T24" fmla="*/ 0 w 16"/>
                  <a:gd name="T25" fmla="*/ 0 h 17"/>
                  <a:gd name="T26" fmla="*/ 0 w 16"/>
                  <a:gd name="T27" fmla="*/ 0 h 17"/>
                  <a:gd name="T28" fmla="*/ 0 w 16"/>
                  <a:gd name="T29" fmla="*/ 0 h 17"/>
                  <a:gd name="T30" fmla="*/ 0 w 16"/>
                  <a:gd name="T31" fmla="*/ 0 h 17"/>
                  <a:gd name="T32" fmla="*/ 0 w 16"/>
                  <a:gd name="T33" fmla="*/ 0 h 17"/>
                  <a:gd name="T34" fmla="*/ 0 w 16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17"/>
                  <a:gd name="T56" fmla="*/ 16 w 16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17">
                    <a:moveTo>
                      <a:pt x="0" y="8"/>
                    </a:moveTo>
                    <a:lnTo>
                      <a:pt x="0" y="11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9" y="17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93" name="Freeform 63"/>
              <p:cNvSpPr/>
              <p:nvPr/>
            </p:nvSpPr>
            <p:spPr bwMode="auto">
              <a:xfrm>
                <a:off x="8353" y="4720"/>
                <a:ext cx="2" cy="5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0 w 12"/>
                  <a:gd name="T5" fmla="*/ 0 h 12"/>
                  <a:gd name="T6" fmla="*/ 0 w 12"/>
                  <a:gd name="T7" fmla="*/ 0 h 12"/>
                  <a:gd name="T8" fmla="*/ 0 w 12"/>
                  <a:gd name="T9" fmla="*/ 0 h 12"/>
                  <a:gd name="T10" fmla="*/ 0 w 12"/>
                  <a:gd name="T11" fmla="*/ 0 h 12"/>
                  <a:gd name="T12" fmla="*/ 0 w 12"/>
                  <a:gd name="T13" fmla="*/ 0 h 12"/>
                  <a:gd name="T14" fmla="*/ 0 w 12"/>
                  <a:gd name="T15" fmla="*/ 0 h 12"/>
                  <a:gd name="T16" fmla="*/ 0 w 12"/>
                  <a:gd name="T17" fmla="*/ 0 h 12"/>
                  <a:gd name="T18" fmla="*/ 0 w 12"/>
                  <a:gd name="T19" fmla="*/ 0 h 12"/>
                  <a:gd name="T20" fmla="*/ 0 w 12"/>
                  <a:gd name="T21" fmla="*/ 0 h 12"/>
                  <a:gd name="T22" fmla="*/ 0 w 12"/>
                  <a:gd name="T23" fmla="*/ 0 h 12"/>
                  <a:gd name="T24" fmla="*/ 0 w 12"/>
                  <a:gd name="T25" fmla="*/ 0 h 12"/>
                  <a:gd name="T26" fmla="*/ 0 w 12"/>
                  <a:gd name="T27" fmla="*/ 0 h 12"/>
                  <a:gd name="T28" fmla="*/ 0 w 12"/>
                  <a:gd name="T29" fmla="*/ 0 h 12"/>
                  <a:gd name="T30" fmla="*/ 0 w 12"/>
                  <a:gd name="T31" fmla="*/ 0 h 12"/>
                  <a:gd name="T32" fmla="*/ 0 w 12"/>
                  <a:gd name="T33" fmla="*/ 0 h 12"/>
                  <a:gd name="T34" fmla="*/ 0 w 12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2"/>
                  <a:gd name="T56" fmla="*/ 12 w 12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2">
                    <a:moveTo>
                      <a:pt x="0" y="6"/>
                    </a:moveTo>
                    <a:lnTo>
                      <a:pt x="0" y="7"/>
                    </a:lnTo>
                    <a:lnTo>
                      <a:pt x="1" y="10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94" name="Freeform 64"/>
              <p:cNvSpPr/>
              <p:nvPr/>
            </p:nvSpPr>
            <p:spPr bwMode="auto">
              <a:xfrm>
                <a:off x="8343" y="4793"/>
                <a:ext cx="25" cy="25"/>
              </a:xfrm>
              <a:custGeom>
                <a:avLst/>
                <a:gdLst>
                  <a:gd name="T0" fmla="*/ 0 w 74"/>
                  <a:gd name="T1" fmla="*/ 0 h 75"/>
                  <a:gd name="T2" fmla="*/ 0 w 74"/>
                  <a:gd name="T3" fmla="*/ 0 h 75"/>
                  <a:gd name="T4" fmla="*/ 0 w 74"/>
                  <a:gd name="T5" fmla="*/ 0 h 75"/>
                  <a:gd name="T6" fmla="*/ 0 w 74"/>
                  <a:gd name="T7" fmla="*/ 0 h 75"/>
                  <a:gd name="T8" fmla="*/ 0 w 74"/>
                  <a:gd name="T9" fmla="*/ 0 h 75"/>
                  <a:gd name="T10" fmla="*/ 0 w 74"/>
                  <a:gd name="T11" fmla="*/ 0 h 75"/>
                  <a:gd name="T12" fmla="*/ 0 w 74"/>
                  <a:gd name="T13" fmla="*/ 0 h 75"/>
                  <a:gd name="T14" fmla="*/ 0 w 74"/>
                  <a:gd name="T15" fmla="*/ 0 h 75"/>
                  <a:gd name="T16" fmla="*/ 0 w 74"/>
                  <a:gd name="T17" fmla="*/ 0 h 75"/>
                  <a:gd name="T18" fmla="*/ 0 w 74"/>
                  <a:gd name="T19" fmla="*/ 0 h 75"/>
                  <a:gd name="T20" fmla="*/ 0 w 74"/>
                  <a:gd name="T21" fmla="*/ 0 h 75"/>
                  <a:gd name="T22" fmla="*/ 0 w 74"/>
                  <a:gd name="T23" fmla="*/ 0 h 75"/>
                  <a:gd name="T24" fmla="*/ 0 w 74"/>
                  <a:gd name="T25" fmla="*/ 0 h 75"/>
                  <a:gd name="T26" fmla="*/ 0 w 74"/>
                  <a:gd name="T27" fmla="*/ 0 h 75"/>
                  <a:gd name="T28" fmla="*/ 0 w 74"/>
                  <a:gd name="T29" fmla="*/ 0 h 75"/>
                  <a:gd name="T30" fmla="*/ 0 w 74"/>
                  <a:gd name="T31" fmla="*/ 0 h 75"/>
                  <a:gd name="T32" fmla="*/ 0 w 74"/>
                  <a:gd name="T33" fmla="*/ 0 h 75"/>
                  <a:gd name="T34" fmla="*/ 0 w 74"/>
                  <a:gd name="T35" fmla="*/ 0 h 75"/>
                  <a:gd name="T36" fmla="*/ 0 w 74"/>
                  <a:gd name="T37" fmla="*/ 0 h 75"/>
                  <a:gd name="T38" fmla="*/ 0 w 74"/>
                  <a:gd name="T39" fmla="*/ 0 h 75"/>
                  <a:gd name="T40" fmla="*/ 0 w 74"/>
                  <a:gd name="T41" fmla="*/ 0 h 75"/>
                  <a:gd name="T42" fmla="*/ 0 w 74"/>
                  <a:gd name="T43" fmla="*/ 0 h 75"/>
                  <a:gd name="T44" fmla="*/ 0 w 74"/>
                  <a:gd name="T45" fmla="*/ 0 h 75"/>
                  <a:gd name="T46" fmla="*/ 0 w 74"/>
                  <a:gd name="T47" fmla="*/ 0 h 75"/>
                  <a:gd name="T48" fmla="*/ 0 w 74"/>
                  <a:gd name="T49" fmla="*/ 0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4"/>
                  <a:gd name="T76" fmla="*/ 0 h 75"/>
                  <a:gd name="T77" fmla="*/ 74 w 74"/>
                  <a:gd name="T78" fmla="*/ 75 h 7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4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8" y="73"/>
                    </a:lnTo>
                    <a:lnTo>
                      <a:pt x="44" y="71"/>
                    </a:lnTo>
                    <a:lnTo>
                      <a:pt x="50" y="69"/>
                    </a:lnTo>
                    <a:lnTo>
                      <a:pt x="59" y="65"/>
                    </a:lnTo>
                    <a:lnTo>
                      <a:pt x="65" y="60"/>
                    </a:lnTo>
                    <a:lnTo>
                      <a:pt x="71" y="56"/>
                    </a:lnTo>
                    <a:lnTo>
                      <a:pt x="74" y="50"/>
                    </a:lnTo>
                    <a:lnTo>
                      <a:pt x="72" y="45"/>
                    </a:lnTo>
                    <a:lnTo>
                      <a:pt x="59" y="35"/>
                    </a:lnTo>
                    <a:lnTo>
                      <a:pt x="46" y="39"/>
                    </a:lnTo>
                    <a:lnTo>
                      <a:pt x="35" y="48"/>
                    </a:lnTo>
                    <a:lnTo>
                      <a:pt x="31" y="52"/>
                    </a:lnTo>
                    <a:lnTo>
                      <a:pt x="29" y="43"/>
                    </a:lnTo>
                    <a:lnTo>
                      <a:pt x="24" y="26"/>
                    </a:lnTo>
                    <a:lnTo>
                      <a:pt x="13" y="7"/>
                    </a:lnTo>
                    <a:lnTo>
                      <a:pt x="2" y="0"/>
                    </a:lnTo>
                    <a:lnTo>
                      <a:pt x="0" y="19"/>
                    </a:lnTo>
                    <a:lnTo>
                      <a:pt x="3" y="40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95" name="Freeform 65"/>
              <p:cNvSpPr/>
              <p:nvPr/>
            </p:nvSpPr>
            <p:spPr bwMode="auto">
              <a:xfrm>
                <a:off x="8365" y="4788"/>
                <a:ext cx="25" cy="20"/>
              </a:xfrm>
              <a:custGeom>
                <a:avLst/>
                <a:gdLst>
                  <a:gd name="T0" fmla="*/ 0 w 69"/>
                  <a:gd name="T1" fmla="*/ 0 h 59"/>
                  <a:gd name="T2" fmla="*/ 0 w 69"/>
                  <a:gd name="T3" fmla="*/ 0 h 59"/>
                  <a:gd name="T4" fmla="*/ 0 w 69"/>
                  <a:gd name="T5" fmla="*/ 0 h 59"/>
                  <a:gd name="T6" fmla="*/ 0 w 69"/>
                  <a:gd name="T7" fmla="*/ 0 h 59"/>
                  <a:gd name="T8" fmla="*/ 0 w 69"/>
                  <a:gd name="T9" fmla="*/ 0 h 59"/>
                  <a:gd name="T10" fmla="*/ 0 w 69"/>
                  <a:gd name="T11" fmla="*/ 0 h 59"/>
                  <a:gd name="T12" fmla="*/ 0 w 69"/>
                  <a:gd name="T13" fmla="*/ 0 h 59"/>
                  <a:gd name="T14" fmla="*/ 0 w 69"/>
                  <a:gd name="T15" fmla="*/ 0 h 59"/>
                  <a:gd name="T16" fmla="*/ 0 w 69"/>
                  <a:gd name="T17" fmla="*/ 0 h 59"/>
                  <a:gd name="T18" fmla="*/ 0 w 69"/>
                  <a:gd name="T19" fmla="*/ 0 h 59"/>
                  <a:gd name="T20" fmla="*/ 0 w 69"/>
                  <a:gd name="T21" fmla="*/ 0 h 59"/>
                  <a:gd name="T22" fmla="*/ 0 w 69"/>
                  <a:gd name="T23" fmla="*/ 0 h 59"/>
                  <a:gd name="T24" fmla="*/ 0 w 69"/>
                  <a:gd name="T25" fmla="*/ 0 h 59"/>
                  <a:gd name="T26" fmla="*/ 0 w 69"/>
                  <a:gd name="T27" fmla="*/ 0 h 59"/>
                  <a:gd name="T28" fmla="*/ 0 w 69"/>
                  <a:gd name="T29" fmla="*/ 0 h 59"/>
                  <a:gd name="T30" fmla="*/ 0 w 69"/>
                  <a:gd name="T31" fmla="*/ 0 h 59"/>
                  <a:gd name="T32" fmla="*/ 0 w 69"/>
                  <a:gd name="T33" fmla="*/ 0 h 59"/>
                  <a:gd name="T34" fmla="*/ 0 w 69"/>
                  <a:gd name="T35" fmla="*/ 0 h 59"/>
                  <a:gd name="T36" fmla="*/ 0 w 69"/>
                  <a:gd name="T37" fmla="*/ 0 h 59"/>
                  <a:gd name="T38" fmla="*/ 0 w 69"/>
                  <a:gd name="T39" fmla="*/ 0 h 59"/>
                  <a:gd name="T40" fmla="*/ 0 w 69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9"/>
                  <a:gd name="T64" fmla="*/ 0 h 59"/>
                  <a:gd name="T65" fmla="*/ 69 w 69"/>
                  <a:gd name="T66" fmla="*/ 59 h 5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9" h="59">
                    <a:moveTo>
                      <a:pt x="24" y="59"/>
                    </a:moveTo>
                    <a:lnTo>
                      <a:pt x="29" y="59"/>
                    </a:lnTo>
                    <a:lnTo>
                      <a:pt x="38" y="57"/>
                    </a:lnTo>
                    <a:lnTo>
                      <a:pt x="47" y="56"/>
                    </a:lnTo>
                    <a:lnTo>
                      <a:pt x="56" y="54"/>
                    </a:lnTo>
                    <a:lnTo>
                      <a:pt x="63" y="52"/>
                    </a:lnTo>
                    <a:lnTo>
                      <a:pt x="68" y="47"/>
                    </a:lnTo>
                    <a:lnTo>
                      <a:pt x="69" y="43"/>
                    </a:lnTo>
                    <a:lnTo>
                      <a:pt x="66" y="37"/>
                    </a:lnTo>
                    <a:lnTo>
                      <a:pt x="54" y="32"/>
                    </a:lnTo>
                    <a:lnTo>
                      <a:pt x="41" y="33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21" y="29"/>
                    </a:lnTo>
                    <a:lnTo>
                      <a:pt x="19" y="1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9" y="44"/>
                    </a:lnTo>
                    <a:lnTo>
                      <a:pt x="19" y="56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96" name="Freeform 66"/>
              <p:cNvSpPr/>
              <p:nvPr/>
            </p:nvSpPr>
            <p:spPr bwMode="auto">
              <a:xfrm>
                <a:off x="8385" y="4778"/>
                <a:ext cx="23" cy="20"/>
              </a:xfrm>
              <a:custGeom>
                <a:avLst/>
                <a:gdLst>
                  <a:gd name="T0" fmla="*/ 0 w 69"/>
                  <a:gd name="T1" fmla="*/ 0 h 60"/>
                  <a:gd name="T2" fmla="*/ 0 w 69"/>
                  <a:gd name="T3" fmla="*/ 0 h 60"/>
                  <a:gd name="T4" fmla="*/ 0 w 69"/>
                  <a:gd name="T5" fmla="*/ 0 h 60"/>
                  <a:gd name="T6" fmla="*/ 0 w 69"/>
                  <a:gd name="T7" fmla="*/ 0 h 60"/>
                  <a:gd name="T8" fmla="*/ 0 w 69"/>
                  <a:gd name="T9" fmla="*/ 0 h 60"/>
                  <a:gd name="T10" fmla="*/ 0 w 69"/>
                  <a:gd name="T11" fmla="*/ 0 h 60"/>
                  <a:gd name="T12" fmla="*/ 0 w 69"/>
                  <a:gd name="T13" fmla="*/ 0 h 60"/>
                  <a:gd name="T14" fmla="*/ 0 w 69"/>
                  <a:gd name="T15" fmla="*/ 0 h 60"/>
                  <a:gd name="T16" fmla="*/ 0 w 69"/>
                  <a:gd name="T17" fmla="*/ 0 h 60"/>
                  <a:gd name="T18" fmla="*/ 0 w 69"/>
                  <a:gd name="T19" fmla="*/ 0 h 60"/>
                  <a:gd name="T20" fmla="*/ 0 w 69"/>
                  <a:gd name="T21" fmla="*/ 0 h 60"/>
                  <a:gd name="T22" fmla="*/ 0 w 69"/>
                  <a:gd name="T23" fmla="*/ 0 h 60"/>
                  <a:gd name="T24" fmla="*/ 0 w 69"/>
                  <a:gd name="T25" fmla="*/ 0 h 60"/>
                  <a:gd name="T26" fmla="*/ 0 w 69"/>
                  <a:gd name="T27" fmla="*/ 0 h 60"/>
                  <a:gd name="T28" fmla="*/ 0 w 69"/>
                  <a:gd name="T29" fmla="*/ 0 h 60"/>
                  <a:gd name="T30" fmla="*/ 0 w 69"/>
                  <a:gd name="T31" fmla="*/ 0 h 60"/>
                  <a:gd name="T32" fmla="*/ 0 w 69"/>
                  <a:gd name="T33" fmla="*/ 0 h 60"/>
                  <a:gd name="T34" fmla="*/ 0 w 69"/>
                  <a:gd name="T35" fmla="*/ 0 h 60"/>
                  <a:gd name="T36" fmla="*/ 0 w 69"/>
                  <a:gd name="T37" fmla="*/ 0 h 60"/>
                  <a:gd name="T38" fmla="*/ 0 w 69"/>
                  <a:gd name="T39" fmla="*/ 0 h 60"/>
                  <a:gd name="T40" fmla="*/ 0 w 69"/>
                  <a:gd name="T41" fmla="*/ 0 h 60"/>
                  <a:gd name="T42" fmla="*/ 0 w 69"/>
                  <a:gd name="T43" fmla="*/ 0 h 60"/>
                  <a:gd name="T44" fmla="*/ 0 w 69"/>
                  <a:gd name="T45" fmla="*/ 0 h 60"/>
                  <a:gd name="T46" fmla="*/ 0 w 69"/>
                  <a:gd name="T47" fmla="*/ 0 h 60"/>
                  <a:gd name="T48" fmla="*/ 0 w 69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9"/>
                  <a:gd name="T76" fmla="*/ 0 h 60"/>
                  <a:gd name="T77" fmla="*/ 69 w 69"/>
                  <a:gd name="T78" fmla="*/ 60 h 6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9" h="60">
                    <a:moveTo>
                      <a:pt x="6" y="46"/>
                    </a:moveTo>
                    <a:lnTo>
                      <a:pt x="15" y="54"/>
                    </a:lnTo>
                    <a:lnTo>
                      <a:pt x="22" y="59"/>
                    </a:lnTo>
                    <a:lnTo>
                      <a:pt x="31" y="60"/>
                    </a:lnTo>
                    <a:lnTo>
                      <a:pt x="38" y="60"/>
                    </a:lnTo>
                    <a:lnTo>
                      <a:pt x="45" y="59"/>
                    </a:lnTo>
                    <a:lnTo>
                      <a:pt x="51" y="56"/>
                    </a:lnTo>
                    <a:lnTo>
                      <a:pt x="57" y="53"/>
                    </a:lnTo>
                    <a:lnTo>
                      <a:pt x="60" y="51"/>
                    </a:lnTo>
                    <a:lnTo>
                      <a:pt x="64" y="50"/>
                    </a:lnTo>
                    <a:lnTo>
                      <a:pt x="67" y="47"/>
                    </a:lnTo>
                    <a:lnTo>
                      <a:pt x="69" y="43"/>
                    </a:lnTo>
                    <a:lnTo>
                      <a:pt x="67" y="40"/>
                    </a:lnTo>
                    <a:lnTo>
                      <a:pt x="54" y="31"/>
                    </a:lnTo>
                    <a:lnTo>
                      <a:pt x="41" y="31"/>
                    </a:lnTo>
                    <a:lnTo>
                      <a:pt x="32" y="34"/>
                    </a:lnTo>
                    <a:lnTo>
                      <a:pt x="28" y="37"/>
                    </a:lnTo>
                    <a:lnTo>
                      <a:pt x="26" y="30"/>
                    </a:lnTo>
                    <a:lnTo>
                      <a:pt x="20" y="1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14"/>
                    </a:lnTo>
                    <a:lnTo>
                      <a:pt x="1" y="30"/>
                    </a:lnTo>
                    <a:lnTo>
                      <a:pt x="4" y="41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97" name="Freeform 67"/>
              <p:cNvSpPr/>
              <p:nvPr/>
            </p:nvSpPr>
            <p:spPr bwMode="auto">
              <a:xfrm>
                <a:off x="8355" y="4833"/>
                <a:ext cx="25" cy="15"/>
              </a:xfrm>
              <a:custGeom>
                <a:avLst/>
                <a:gdLst>
                  <a:gd name="T0" fmla="*/ 0 w 75"/>
                  <a:gd name="T1" fmla="*/ 0 h 48"/>
                  <a:gd name="T2" fmla="*/ 0 w 75"/>
                  <a:gd name="T3" fmla="*/ 0 h 48"/>
                  <a:gd name="T4" fmla="*/ 0 w 75"/>
                  <a:gd name="T5" fmla="*/ 0 h 48"/>
                  <a:gd name="T6" fmla="*/ 0 w 75"/>
                  <a:gd name="T7" fmla="*/ 0 h 48"/>
                  <a:gd name="T8" fmla="*/ 0 w 75"/>
                  <a:gd name="T9" fmla="*/ 0 h 48"/>
                  <a:gd name="T10" fmla="*/ 0 w 75"/>
                  <a:gd name="T11" fmla="*/ 0 h 48"/>
                  <a:gd name="T12" fmla="*/ 0 w 75"/>
                  <a:gd name="T13" fmla="*/ 0 h 48"/>
                  <a:gd name="T14" fmla="*/ 0 w 75"/>
                  <a:gd name="T15" fmla="*/ 0 h 48"/>
                  <a:gd name="T16" fmla="*/ 0 w 75"/>
                  <a:gd name="T17" fmla="*/ 0 h 48"/>
                  <a:gd name="T18" fmla="*/ 0 w 75"/>
                  <a:gd name="T19" fmla="*/ 0 h 48"/>
                  <a:gd name="T20" fmla="*/ 0 w 75"/>
                  <a:gd name="T21" fmla="*/ 0 h 48"/>
                  <a:gd name="T22" fmla="*/ 0 w 75"/>
                  <a:gd name="T23" fmla="*/ 0 h 48"/>
                  <a:gd name="T24" fmla="*/ 0 w 75"/>
                  <a:gd name="T25" fmla="*/ 0 h 48"/>
                  <a:gd name="T26" fmla="*/ 0 w 75"/>
                  <a:gd name="T27" fmla="*/ 0 h 48"/>
                  <a:gd name="T28" fmla="*/ 0 w 75"/>
                  <a:gd name="T29" fmla="*/ 0 h 48"/>
                  <a:gd name="T30" fmla="*/ 0 w 75"/>
                  <a:gd name="T31" fmla="*/ 0 h 48"/>
                  <a:gd name="T32" fmla="*/ 0 w 75"/>
                  <a:gd name="T33" fmla="*/ 0 h 48"/>
                  <a:gd name="T34" fmla="*/ 0 w 75"/>
                  <a:gd name="T35" fmla="*/ 0 h 48"/>
                  <a:gd name="T36" fmla="*/ 0 w 75"/>
                  <a:gd name="T37" fmla="*/ 0 h 48"/>
                  <a:gd name="T38" fmla="*/ 0 w 75"/>
                  <a:gd name="T39" fmla="*/ 0 h 48"/>
                  <a:gd name="T40" fmla="*/ 0 w 75"/>
                  <a:gd name="T41" fmla="*/ 0 h 48"/>
                  <a:gd name="T42" fmla="*/ 0 w 75"/>
                  <a:gd name="T43" fmla="*/ 0 h 48"/>
                  <a:gd name="T44" fmla="*/ 0 w 75"/>
                  <a:gd name="T45" fmla="*/ 0 h 48"/>
                  <a:gd name="T46" fmla="*/ 0 w 75"/>
                  <a:gd name="T47" fmla="*/ 0 h 48"/>
                  <a:gd name="T48" fmla="*/ 0 w 75"/>
                  <a:gd name="T49" fmla="*/ 0 h 48"/>
                  <a:gd name="T50" fmla="*/ 0 w 75"/>
                  <a:gd name="T51" fmla="*/ 0 h 48"/>
                  <a:gd name="T52" fmla="*/ 0 w 75"/>
                  <a:gd name="T53" fmla="*/ 0 h 48"/>
                  <a:gd name="T54" fmla="*/ 0 w 75"/>
                  <a:gd name="T55" fmla="*/ 0 h 48"/>
                  <a:gd name="T56" fmla="*/ 0 w 75"/>
                  <a:gd name="T57" fmla="*/ 0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48"/>
                  <a:gd name="T89" fmla="*/ 75 w 75"/>
                  <a:gd name="T90" fmla="*/ 48 h 4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48">
                    <a:moveTo>
                      <a:pt x="12" y="44"/>
                    </a:moveTo>
                    <a:lnTo>
                      <a:pt x="19" y="46"/>
                    </a:lnTo>
                    <a:lnTo>
                      <a:pt x="31" y="48"/>
                    </a:lnTo>
                    <a:lnTo>
                      <a:pt x="43" y="48"/>
                    </a:lnTo>
                    <a:lnTo>
                      <a:pt x="56" y="46"/>
                    </a:lnTo>
                    <a:lnTo>
                      <a:pt x="66" y="42"/>
                    </a:lnTo>
                    <a:lnTo>
                      <a:pt x="74" y="36"/>
                    </a:lnTo>
                    <a:lnTo>
                      <a:pt x="75" y="29"/>
                    </a:lnTo>
                    <a:lnTo>
                      <a:pt x="71" y="19"/>
                    </a:lnTo>
                    <a:lnTo>
                      <a:pt x="66" y="16"/>
                    </a:lnTo>
                    <a:lnTo>
                      <a:pt x="59" y="15"/>
                    </a:lnTo>
                    <a:lnTo>
                      <a:pt x="52" y="15"/>
                    </a:lnTo>
                    <a:lnTo>
                      <a:pt x="43" y="18"/>
                    </a:lnTo>
                    <a:lnTo>
                      <a:pt x="35" y="19"/>
                    </a:lnTo>
                    <a:lnTo>
                      <a:pt x="30" y="22"/>
                    </a:lnTo>
                    <a:lnTo>
                      <a:pt x="25" y="23"/>
                    </a:lnTo>
                    <a:lnTo>
                      <a:pt x="24" y="25"/>
                    </a:lnTo>
                    <a:lnTo>
                      <a:pt x="22" y="21"/>
                    </a:lnTo>
                    <a:lnTo>
                      <a:pt x="19" y="13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3"/>
                    </a:lnTo>
                    <a:lnTo>
                      <a:pt x="5" y="26"/>
                    </a:lnTo>
                    <a:lnTo>
                      <a:pt x="9" y="38"/>
                    </a:lnTo>
                    <a:lnTo>
                      <a:pt x="12" y="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98" name="Freeform 68"/>
              <p:cNvSpPr/>
              <p:nvPr/>
            </p:nvSpPr>
            <p:spPr bwMode="auto">
              <a:xfrm>
                <a:off x="8385" y="4820"/>
                <a:ext cx="20" cy="20"/>
              </a:xfrm>
              <a:custGeom>
                <a:avLst/>
                <a:gdLst>
                  <a:gd name="T0" fmla="*/ 0 w 63"/>
                  <a:gd name="T1" fmla="*/ 0 h 57"/>
                  <a:gd name="T2" fmla="*/ 0 w 63"/>
                  <a:gd name="T3" fmla="*/ 0 h 57"/>
                  <a:gd name="T4" fmla="*/ 0 w 63"/>
                  <a:gd name="T5" fmla="*/ 0 h 57"/>
                  <a:gd name="T6" fmla="*/ 0 w 63"/>
                  <a:gd name="T7" fmla="*/ 0 h 57"/>
                  <a:gd name="T8" fmla="*/ 0 w 63"/>
                  <a:gd name="T9" fmla="*/ 0 h 57"/>
                  <a:gd name="T10" fmla="*/ 0 w 63"/>
                  <a:gd name="T11" fmla="*/ 0 h 57"/>
                  <a:gd name="T12" fmla="*/ 0 w 63"/>
                  <a:gd name="T13" fmla="*/ 0 h 57"/>
                  <a:gd name="T14" fmla="*/ 0 w 63"/>
                  <a:gd name="T15" fmla="*/ 0 h 57"/>
                  <a:gd name="T16" fmla="*/ 0 w 63"/>
                  <a:gd name="T17" fmla="*/ 0 h 57"/>
                  <a:gd name="T18" fmla="*/ 0 w 63"/>
                  <a:gd name="T19" fmla="*/ 0 h 57"/>
                  <a:gd name="T20" fmla="*/ 0 w 63"/>
                  <a:gd name="T21" fmla="*/ 0 h 57"/>
                  <a:gd name="T22" fmla="*/ 0 w 63"/>
                  <a:gd name="T23" fmla="*/ 0 h 57"/>
                  <a:gd name="T24" fmla="*/ 0 w 63"/>
                  <a:gd name="T25" fmla="*/ 0 h 57"/>
                  <a:gd name="T26" fmla="*/ 0 w 63"/>
                  <a:gd name="T27" fmla="*/ 0 h 57"/>
                  <a:gd name="T28" fmla="*/ 0 w 63"/>
                  <a:gd name="T29" fmla="*/ 0 h 57"/>
                  <a:gd name="T30" fmla="*/ 0 w 63"/>
                  <a:gd name="T31" fmla="*/ 0 h 57"/>
                  <a:gd name="T32" fmla="*/ 0 w 63"/>
                  <a:gd name="T33" fmla="*/ 0 h 57"/>
                  <a:gd name="T34" fmla="*/ 0 w 63"/>
                  <a:gd name="T35" fmla="*/ 0 h 57"/>
                  <a:gd name="T36" fmla="*/ 0 w 63"/>
                  <a:gd name="T37" fmla="*/ 0 h 57"/>
                  <a:gd name="T38" fmla="*/ 0 w 63"/>
                  <a:gd name="T39" fmla="*/ 0 h 57"/>
                  <a:gd name="T40" fmla="*/ 0 w 63"/>
                  <a:gd name="T41" fmla="*/ 0 h 57"/>
                  <a:gd name="T42" fmla="*/ 0 w 63"/>
                  <a:gd name="T43" fmla="*/ 0 h 57"/>
                  <a:gd name="T44" fmla="*/ 0 w 63"/>
                  <a:gd name="T45" fmla="*/ 0 h 57"/>
                  <a:gd name="T46" fmla="*/ 0 w 63"/>
                  <a:gd name="T47" fmla="*/ 0 h 57"/>
                  <a:gd name="T48" fmla="*/ 0 w 63"/>
                  <a:gd name="T49" fmla="*/ 0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57"/>
                  <a:gd name="T77" fmla="*/ 63 w 63"/>
                  <a:gd name="T78" fmla="*/ 57 h 5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57">
                    <a:moveTo>
                      <a:pt x="15" y="53"/>
                    </a:moveTo>
                    <a:lnTo>
                      <a:pt x="22" y="54"/>
                    </a:lnTo>
                    <a:lnTo>
                      <a:pt x="34" y="57"/>
                    </a:lnTo>
                    <a:lnTo>
                      <a:pt x="47" y="56"/>
                    </a:lnTo>
                    <a:lnTo>
                      <a:pt x="58" y="50"/>
                    </a:lnTo>
                    <a:lnTo>
                      <a:pt x="61" y="48"/>
                    </a:lnTo>
                    <a:lnTo>
                      <a:pt x="62" y="46"/>
                    </a:lnTo>
                    <a:lnTo>
                      <a:pt x="63" y="43"/>
                    </a:lnTo>
                    <a:lnTo>
                      <a:pt x="62" y="40"/>
                    </a:lnTo>
                    <a:lnTo>
                      <a:pt x="61" y="36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33"/>
                    </a:lnTo>
                    <a:lnTo>
                      <a:pt x="39" y="36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21" y="17"/>
                    </a:lnTo>
                    <a:lnTo>
                      <a:pt x="17" y="4"/>
                    </a:lnTo>
                    <a:lnTo>
                      <a:pt x="8" y="0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99" name="Freeform 69"/>
              <p:cNvSpPr/>
              <p:nvPr/>
            </p:nvSpPr>
            <p:spPr bwMode="auto">
              <a:xfrm>
                <a:off x="8405" y="4813"/>
                <a:ext cx="20" cy="20"/>
              </a:xfrm>
              <a:custGeom>
                <a:avLst/>
                <a:gdLst>
                  <a:gd name="T0" fmla="*/ 0 w 65"/>
                  <a:gd name="T1" fmla="*/ 0 h 57"/>
                  <a:gd name="T2" fmla="*/ 0 w 65"/>
                  <a:gd name="T3" fmla="*/ 0 h 57"/>
                  <a:gd name="T4" fmla="*/ 0 w 65"/>
                  <a:gd name="T5" fmla="*/ 0 h 57"/>
                  <a:gd name="T6" fmla="*/ 0 w 65"/>
                  <a:gd name="T7" fmla="*/ 0 h 57"/>
                  <a:gd name="T8" fmla="*/ 0 w 65"/>
                  <a:gd name="T9" fmla="*/ 0 h 57"/>
                  <a:gd name="T10" fmla="*/ 0 w 65"/>
                  <a:gd name="T11" fmla="*/ 0 h 57"/>
                  <a:gd name="T12" fmla="*/ 0 w 65"/>
                  <a:gd name="T13" fmla="*/ 0 h 57"/>
                  <a:gd name="T14" fmla="*/ 0 w 65"/>
                  <a:gd name="T15" fmla="*/ 0 h 57"/>
                  <a:gd name="T16" fmla="*/ 0 w 65"/>
                  <a:gd name="T17" fmla="*/ 0 h 57"/>
                  <a:gd name="T18" fmla="*/ 0 w 65"/>
                  <a:gd name="T19" fmla="*/ 0 h 57"/>
                  <a:gd name="T20" fmla="*/ 0 w 65"/>
                  <a:gd name="T21" fmla="*/ 0 h 57"/>
                  <a:gd name="T22" fmla="*/ 0 w 65"/>
                  <a:gd name="T23" fmla="*/ 0 h 57"/>
                  <a:gd name="T24" fmla="*/ 0 w 65"/>
                  <a:gd name="T25" fmla="*/ 0 h 57"/>
                  <a:gd name="T26" fmla="*/ 0 w 65"/>
                  <a:gd name="T27" fmla="*/ 0 h 57"/>
                  <a:gd name="T28" fmla="*/ 0 w 65"/>
                  <a:gd name="T29" fmla="*/ 0 h 57"/>
                  <a:gd name="T30" fmla="*/ 0 w 65"/>
                  <a:gd name="T31" fmla="*/ 0 h 57"/>
                  <a:gd name="T32" fmla="*/ 0 w 65"/>
                  <a:gd name="T33" fmla="*/ 0 h 57"/>
                  <a:gd name="T34" fmla="*/ 0 w 65"/>
                  <a:gd name="T35" fmla="*/ 0 h 57"/>
                  <a:gd name="T36" fmla="*/ 0 w 65"/>
                  <a:gd name="T37" fmla="*/ 0 h 57"/>
                  <a:gd name="T38" fmla="*/ 0 w 65"/>
                  <a:gd name="T39" fmla="*/ 0 h 57"/>
                  <a:gd name="T40" fmla="*/ 0 w 65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5"/>
                  <a:gd name="T64" fmla="*/ 0 h 57"/>
                  <a:gd name="T65" fmla="*/ 65 w 65"/>
                  <a:gd name="T66" fmla="*/ 57 h 5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5" h="57">
                    <a:moveTo>
                      <a:pt x="24" y="52"/>
                    </a:moveTo>
                    <a:lnTo>
                      <a:pt x="32" y="57"/>
                    </a:lnTo>
                    <a:lnTo>
                      <a:pt x="41" y="55"/>
                    </a:lnTo>
                    <a:lnTo>
                      <a:pt x="50" y="52"/>
                    </a:lnTo>
                    <a:lnTo>
                      <a:pt x="59" y="48"/>
                    </a:lnTo>
                    <a:lnTo>
                      <a:pt x="63" y="45"/>
                    </a:lnTo>
                    <a:lnTo>
                      <a:pt x="65" y="42"/>
                    </a:lnTo>
                    <a:lnTo>
                      <a:pt x="65" y="38"/>
                    </a:lnTo>
                    <a:lnTo>
                      <a:pt x="63" y="34"/>
                    </a:lnTo>
                    <a:lnTo>
                      <a:pt x="53" y="28"/>
                    </a:lnTo>
                    <a:lnTo>
                      <a:pt x="46" y="29"/>
                    </a:lnTo>
                    <a:lnTo>
                      <a:pt x="40" y="35"/>
                    </a:lnTo>
                    <a:lnTo>
                      <a:pt x="35" y="39"/>
                    </a:lnTo>
                    <a:lnTo>
                      <a:pt x="32" y="32"/>
                    </a:lnTo>
                    <a:lnTo>
                      <a:pt x="25" y="18"/>
                    </a:lnTo>
                    <a:lnTo>
                      <a:pt x="16" y="5"/>
                    </a:lnTo>
                    <a:lnTo>
                      <a:pt x="6" y="0"/>
                    </a:lnTo>
                    <a:lnTo>
                      <a:pt x="0" y="21"/>
                    </a:lnTo>
                    <a:lnTo>
                      <a:pt x="7" y="36"/>
                    </a:lnTo>
                    <a:lnTo>
                      <a:pt x="18" y="48"/>
                    </a:ln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00" name="Freeform 70"/>
              <p:cNvSpPr/>
              <p:nvPr/>
            </p:nvSpPr>
            <p:spPr bwMode="auto">
              <a:xfrm>
                <a:off x="8370" y="4865"/>
                <a:ext cx="25" cy="25"/>
              </a:xfrm>
              <a:custGeom>
                <a:avLst/>
                <a:gdLst>
                  <a:gd name="T0" fmla="*/ 0 w 79"/>
                  <a:gd name="T1" fmla="*/ 0 h 80"/>
                  <a:gd name="T2" fmla="*/ 0 w 79"/>
                  <a:gd name="T3" fmla="*/ 0 h 80"/>
                  <a:gd name="T4" fmla="*/ 0 w 79"/>
                  <a:gd name="T5" fmla="*/ 0 h 80"/>
                  <a:gd name="T6" fmla="*/ 0 w 79"/>
                  <a:gd name="T7" fmla="*/ 0 h 80"/>
                  <a:gd name="T8" fmla="*/ 0 w 79"/>
                  <a:gd name="T9" fmla="*/ 0 h 80"/>
                  <a:gd name="T10" fmla="*/ 0 w 79"/>
                  <a:gd name="T11" fmla="*/ 0 h 80"/>
                  <a:gd name="T12" fmla="*/ 0 w 79"/>
                  <a:gd name="T13" fmla="*/ 0 h 80"/>
                  <a:gd name="T14" fmla="*/ 0 w 79"/>
                  <a:gd name="T15" fmla="*/ 0 h 80"/>
                  <a:gd name="T16" fmla="*/ 0 w 79"/>
                  <a:gd name="T17" fmla="*/ 0 h 80"/>
                  <a:gd name="T18" fmla="*/ 0 w 79"/>
                  <a:gd name="T19" fmla="*/ 0 h 80"/>
                  <a:gd name="T20" fmla="*/ 0 w 79"/>
                  <a:gd name="T21" fmla="*/ 0 h 80"/>
                  <a:gd name="T22" fmla="*/ 0 w 79"/>
                  <a:gd name="T23" fmla="*/ 0 h 80"/>
                  <a:gd name="T24" fmla="*/ 0 w 79"/>
                  <a:gd name="T25" fmla="*/ 0 h 80"/>
                  <a:gd name="T26" fmla="*/ 0 w 79"/>
                  <a:gd name="T27" fmla="*/ 0 h 80"/>
                  <a:gd name="T28" fmla="*/ 0 w 79"/>
                  <a:gd name="T29" fmla="*/ 0 h 80"/>
                  <a:gd name="T30" fmla="*/ 0 w 79"/>
                  <a:gd name="T31" fmla="*/ 0 h 80"/>
                  <a:gd name="T32" fmla="*/ 0 w 79"/>
                  <a:gd name="T33" fmla="*/ 0 h 80"/>
                  <a:gd name="T34" fmla="*/ 0 w 79"/>
                  <a:gd name="T35" fmla="*/ 0 h 80"/>
                  <a:gd name="T36" fmla="*/ 0 w 79"/>
                  <a:gd name="T37" fmla="*/ 0 h 80"/>
                  <a:gd name="T38" fmla="*/ 0 w 79"/>
                  <a:gd name="T39" fmla="*/ 0 h 80"/>
                  <a:gd name="T40" fmla="*/ 0 w 79"/>
                  <a:gd name="T41" fmla="*/ 0 h 80"/>
                  <a:gd name="T42" fmla="*/ 0 w 79"/>
                  <a:gd name="T43" fmla="*/ 0 h 80"/>
                  <a:gd name="T44" fmla="*/ 0 w 79"/>
                  <a:gd name="T45" fmla="*/ 0 h 80"/>
                  <a:gd name="T46" fmla="*/ 0 w 79"/>
                  <a:gd name="T47" fmla="*/ 0 h 80"/>
                  <a:gd name="T48" fmla="*/ 0 w 79"/>
                  <a:gd name="T49" fmla="*/ 0 h 80"/>
                  <a:gd name="T50" fmla="*/ 0 w 79"/>
                  <a:gd name="T51" fmla="*/ 0 h 80"/>
                  <a:gd name="T52" fmla="*/ 0 w 79"/>
                  <a:gd name="T53" fmla="*/ 0 h 80"/>
                  <a:gd name="T54" fmla="*/ 0 w 79"/>
                  <a:gd name="T55" fmla="*/ 0 h 80"/>
                  <a:gd name="T56" fmla="*/ 0 w 79"/>
                  <a:gd name="T57" fmla="*/ 0 h 8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80"/>
                  <a:gd name="T89" fmla="*/ 79 w 79"/>
                  <a:gd name="T90" fmla="*/ 80 h 8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80">
                    <a:moveTo>
                      <a:pt x="16" y="67"/>
                    </a:moveTo>
                    <a:lnTo>
                      <a:pt x="19" y="70"/>
                    </a:lnTo>
                    <a:lnTo>
                      <a:pt x="23" y="73"/>
                    </a:lnTo>
                    <a:lnTo>
                      <a:pt x="31" y="77"/>
                    </a:lnTo>
                    <a:lnTo>
                      <a:pt x="38" y="79"/>
                    </a:lnTo>
                    <a:lnTo>
                      <a:pt x="47" y="80"/>
                    </a:lnTo>
                    <a:lnTo>
                      <a:pt x="57" y="77"/>
                    </a:lnTo>
                    <a:lnTo>
                      <a:pt x="66" y="70"/>
                    </a:lnTo>
                    <a:lnTo>
                      <a:pt x="73" y="59"/>
                    </a:lnTo>
                    <a:lnTo>
                      <a:pt x="76" y="54"/>
                    </a:lnTo>
                    <a:lnTo>
                      <a:pt x="78" y="50"/>
                    </a:lnTo>
                    <a:lnTo>
                      <a:pt x="79" y="46"/>
                    </a:lnTo>
                    <a:lnTo>
                      <a:pt x="78" y="43"/>
                    </a:lnTo>
                    <a:lnTo>
                      <a:pt x="70" y="39"/>
                    </a:lnTo>
                    <a:lnTo>
                      <a:pt x="61" y="37"/>
                    </a:lnTo>
                    <a:lnTo>
                      <a:pt x="53" y="39"/>
                    </a:lnTo>
                    <a:lnTo>
                      <a:pt x="45" y="40"/>
                    </a:lnTo>
                    <a:lnTo>
                      <a:pt x="39" y="44"/>
                    </a:lnTo>
                    <a:lnTo>
                      <a:pt x="34" y="47"/>
                    </a:lnTo>
                    <a:lnTo>
                      <a:pt x="31" y="50"/>
                    </a:lnTo>
                    <a:lnTo>
                      <a:pt x="29" y="52"/>
                    </a:lnTo>
                    <a:lnTo>
                      <a:pt x="28" y="43"/>
                    </a:lnTo>
                    <a:lnTo>
                      <a:pt x="22" y="24"/>
                    </a:lnTo>
                    <a:lnTo>
                      <a:pt x="13" y="6"/>
                    </a:lnTo>
                    <a:lnTo>
                      <a:pt x="1" y="0"/>
                    </a:lnTo>
                    <a:lnTo>
                      <a:pt x="0" y="24"/>
                    </a:lnTo>
                    <a:lnTo>
                      <a:pt x="6" y="46"/>
                    </a:lnTo>
                    <a:lnTo>
                      <a:pt x="13" y="62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01" name="Freeform 71"/>
              <p:cNvSpPr/>
              <p:nvPr/>
            </p:nvSpPr>
            <p:spPr bwMode="auto">
              <a:xfrm>
                <a:off x="8398" y="4855"/>
                <a:ext cx="27" cy="23"/>
              </a:xfrm>
              <a:custGeom>
                <a:avLst/>
                <a:gdLst>
                  <a:gd name="T0" fmla="*/ 0 w 79"/>
                  <a:gd name="T1" fmla="*/ 0 h 67"/>
                  <a:gd name="T2" fmla="*/ 0 w 79"/>
                  <a:gd name="T3" fmla="*/ 0 h 67"/>
                  <a:gd name="T4" fmla="*/ 0 w 79"/>
                  <a:gd name="T5" fmla="*/ 0 h 67"/>
                  <a:gd name="T6" fmla="*/ 0 w 79"/>
                  <a:gd name="T7" fmla="*/ 0 h 67"/>
                  <a:gd name="T8" fmla="*/ 0 w 79"/>
                  <a:gd name="T9" fmla="*/ 0 h 67"/>
                  <a:gd name="T10" fmla="*/ 0 w 79"/>
                  <a:gd name="T11" fmla="*/ 0 h 67"/>
                  <a:gd name="T12" fmla="*/ 0 w 79"/>
                  <a:gd name="T13" fmla="*/ 0 h 67"/>
                  <a:gd name="T14" fmla="*/ 0 w 79"/>
                  <a:gd name="T15" fmla="*/ 0 h 67"/>
                  <a:gd name="T16" fmla="*/ 0 w 79"/>
                  <a:gd name="T17" fmla="*/ 0 h 67"/>
                  <a:gd name="T18" fmla="*/ 0 w 79"/>
                  <a:gd name="T19" fmla="*/ 0 h 67"/>
                  <a:gd name="T20" fmla="*/ 0 w 79"/>
                  <a:gd name="T21" fmla="*/ 0 h 67"/>
                  <a:gd name="T22" fmla="*/ 0 w 79"/>
                  <a:gd name="T23" fmla="*/ 0 h 67"/>
                  <a:gd name="T24" fmla="*/ 0 w 79"/>
                  <a:gd name="T25" fmla="*/ 0 h 67"/>
                  <a:gd name="T26" fmla="*/ 0 w 79"/>
                  <a:gd name="T27" fmla="*/ 0 h 67"/>
                  <a:gd name="T28" fmla="*/ 0 w 79"/>
                  <a:gd name="T29" fmla="*/ 0 h 67"/>
                  <a:gd name="T30" fmla="*/ 0 w 79"/>
                  <a:gd name="T31" fmla="*/ 0 h 67"/>
                  <a:gd name="T32" fmla="*/ 0 w 79"/>
                  <a:gd name="T33" fmla="*/ 0 h 67"/>
                  <a:gd name="T34" fmla="*/ 0 w 79"/>
                  <a:gd name="T35" fmla="*/ 0 h 67"/>
                  <a:gd name="T36" fmla="*/ 0 w 79"/>
                  <a:gd name="T37" fmla="*/ 0 h 67"/>
                  <a:gd name="T38" fmla="*/ 0 w 79"/>
                  <a:gd name="T39" fmla="*/ 0 h 67"/>
                  <a:gd name="T40" fmla="*/ 0 w 79"/>
                  <a:gd name="T41" fmla="*/ 0 h 67"/>
                  <a:gd name="T42" fmla="*/ 0 w 79"/>
                  <a:gd name="T43" fmla="*/ 0 h 67"/>
                  <a:gd name="T44" fmla="*/ 0 w 79"/>
                  <a:gd name="T45" fmla="*/ 0 h 67"/>
                  <a:gd name="T46" fmla="*/ 0 w 79"/>
                  <a:gd name="T47" fmla="*/ 0 h 67"/>
                  <a:gd name="T48" fmla="*/ 0 w 79"/>
                  <a:gd name="T49" fmla="*/ 0 h 67"/>
                  <a:gd name="T50" fmla="*/ 0 w 79"/>
                  <a:gd name="T51" fmla="*/ 0 h 67"/>
                  <a:gd name="T52" fmla="*/ 0 w 79"/>
                  <a:gd name="T53" fmla="*/ 0 h 67"/>
                  <a:gd name="T54" fmla="*/ 0 w 79"/>
                  <a:gd name="T55" fmla="*/ 0 h 67"/>
                  <a:gd name="T56" fmla="*/ 0 w 79"/>
                  <a:gd name="T57" fmla="*/ 0 h 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67"/>
                  <a:gd name="T89" fmla="*/ 79 w 79"/>
                  <a:gd name="T90" fmla="*/ 67 h 6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67">
                    <a:moveTo>
                      <a:pt x="13" y="54"/>
                    </a:moveTo>
                    <a:lnTo>
                      <a:pt x="16" y="56"/>
                    </a:lnTo>
                    <a:lnTo>
                      <a:pt x="20" y="59"/>
                    </a:lnTo>
                    <a:lnTo>
                      <a:pt x="26" y="61"/>
                    </a:lnTo>
                    <a:lnTo>
                      <a:pt x="34" y="64"/>
                    </a:lnTo>
                    <a:lnTo>
                      <a:pt x="41" y="67"/>
                    </a:lnTo>
                    <a:lnTo>
                      <a:pt x="50" y="67"/>
                    </a:lnTo>
                    <a:lnTo>
                      <a:pt x="59" y="67"/>
                    </a:lnTo>
                    <a:lnTo>
                      <a:pt x="66" y="64"/>
                    </a:lnTo>
                    <a:lnTo>
                      <a:pt x="72" y="61"/>
                    </a:lnTo>
                    <a:lnTo>
                      <a:pt x="76" y="57"/>
                    </a:lnTo>
                    <a:lnTo>
                      <a:pt x="79" y="53"/>
                    </a:lnTo>
                    <a:lnTo>
                      <a:pt x="78" y="47"/>
                    </a:lnTo>
                    <a:lnTo>
                      <a:pt x="72" y="41"/>
                    </a:lnTo>
                    <a:lnTo>
                      <a:pt x="65" y="37"/>
                    </a:lnTo>
                    <a:lnTo>
                      <a:pt x="56" y="36"/>
                    </a:lnTo>
                    <a:lnTo>
                      <a:pt x="48" y="36"/>
                    </a:lnTo>
                    <a:lnTo>
                      <a:pt x="40" y="37"/>
                    </a:lnTo>
                    <a:lnTo>
                      <a:pt x="34" y="38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33"/>
                    </a:lnTo>
                    <a:lnTo>
                      <a:pt x="22" y="17"/>
                    </a:lnTo>
                    <a:lnTo>
                      <a:pt x="15" y="4"/>
                    </a:lnTo>
                    <a:lnTo>
                      <a:pt x="3" y="0"/>
                    </a:lnTo>
                    <a:lnTo>
                      <a:pt x="0" y="21"/>
                    </a:lnTo>
                    <a:lnTo>
                      <a:pt x="4" y="38"/>
                    </a:lnTo>
                    <a:lnTo>
                      <a:pt x="10" y="50"/>
                    </a:lnTo>
                    <a:lnTo>
                      <a:pt x="13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02" name="Freeform 72"/>
              <p:cNvSpPr/>
              <p:nvPr/>
            </p:nvSpPr>
            <p:spPr bwMode="auto">
              <a:xfrm>
                <a:off x="8428" y="4850"/>
                <a:ext cx="27" cy="20"/>
              </a:xfrm>
              <a:custGeom>
                <a:avLst/>
                <a:gdLst>
                  <a:gd name="T0" fmla="*/ 0 w 77"/>
                  <a:gd name="T1" fmla="*/ 0 h 62"/>
                  <a:gd name="T2" fmla="*/ 0 w 77"/>
                  <a:gd name="T3" fmla="*/ 0 h 62"/>
                  <a:gd name="T4" fmla="*/ 0 w 77"/>
                  <a:gd name="T5" fmla="*/ 0 h 62"/>
                  <a:gd name="T6" fmla="*/ 0 w 77"/>
                  <a:gd name="T7" fmla="*/ 0 h 62"/>
                  <a:gd name="T8" fmla="*/ 0 w 77"/>
                  <a:gd name="T9" fmla="*/ 0 h 62"/>
                  <a:gd name="T10" fmla="*/ 0 w 77"/>
                  <a:gd name="T11" fmla="*/ 0 h 62"/>
                  <a:gd name="T12" fmla="*/ 0 w 77"/>
                  <a:gd name="T13" fmla="*/ 0 h 62"/>
                  <a:gd name="T14" fmla="*/ 0 w 77"/>
                  <a:gd name="T15" fmla="*/ 0 h 62"/>
                  <a:gd name="T16" fmla="*/ 0 w 77"/>
                  <a:gd name="T17" fmla="*/ 0 h 62"/>
                  <a:gd name="T18" fmla="*/ 0 w 77"/>
                  <a:gd name="T19" fmla="*/ 0 h 62"/>
                  <a:gd name="T20" fmla="*/ 0 w 77"/>
                  <a:gd name="T21" fmla="*/ 0 h 62"/>
                  <a:gd name="T22" fmla="*/ 0 w 77"/>
                  <a:gd name="T23" fmla="*/ 0 h 62"/>
                  <a:gd name="T24" fmla="*/ 0 w 77"/>
                  <a:gd name="T25" fmla="*/ 0 h 62"/>
                  <a:gd name="T26" fmla="*/ 0 w 77"/>
                  <a:gd name="T27" fmla="*/ 0 h 62"/>
                  <a:gd name="T28" fmla="*/ 0 w 77"/>
                  <a:gd name="T29" fmla="*/ 0 h 62"/>
                  <a:gd name="T30" fmla="*/ 0 w 77"/>
                  <a:gd name="T31" fmla="*/ 0 h 62"/>
                  <a:gd name="T32" fmla="*/ 0 w 77"/>
                  <a:gd name="T33" fmla="*/ 0 h 62"/>
                  <a:gd name="T34" fmla="*/ 0 w 77"/>
                  <a:gd name="T35" fmla="*/ 0 h 62"/>
                  <a:gd name="T36" fmla="*/ 0 w 77"/>
                  <a:gd name="T37" fmla="*/ 0 h 62"/>
                  <a:gd name="T38" fmla="*/ 0 w 77"/>
                  <a:gd name="T39" fmla="*/ 0 h 62"/>
                  <a:gd name="T40" fmla="*/ 0 w 77"/>
                  <a:gd name="T41" fmla="*/ 0 h 62"/>
                  <a:gd name="T42" fmla="*/ 0 w 77"/>
                  <a:gd name="T43" fmla="*/ 0 h 62"/>
                  <a:gd name="T44" fmla="*/ 0 w 77"/>
                  <a:gd name="T45" fmla="*/ 0 h 62"/>
                  <a:gd name="T46" fmla="*/ 0 w 77"/>
                  <a:gd name="T47" fmla="*/ 0 h 62"/>
                  <a:gd name="T48" fmla="*/ 0 w 77"/>
                  <a:gd name="T49" fmla="*/ 0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7"/>
                  <a:gd name="T76" fmla="*/ 0 h 62"/>
                  <a:gd name="T77" fmla="*/ 77 w 77"/>
                  <a:gd name="T78" fmla="*/ 62 h 6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7" h="62">
                    <a:moveTo>
                      <a:pt x="9" y="58"/>
                    </a:moveTo>
                    <a:lnTo>
                      <a:pt x="17" y="60"/>
                    </a:lnTo>
                    <a:lnTo>
                      <a:pt x="27" y="62"/>
                    </a:lnTo>
                    <a:lnTo>
                      <a:pt x="40" y="62"/>
                    </a:lnTo>
                    <a:lnTo>
                      <a:pt x="53" y="60"/>
                    </a:lnTo>
                    <a:lnTo>
                      <a:pt x="65" y="58"/>
                    </a:lnTo>
                    <a:lnTo>
                      <a:pt x="72" y="55"/>
                    </a:lnTo>
                    <a:lnTo>
                      <a:pt x="77" y="49"/>
                    </a:lnTo>
                    <a:lnTo>
                      <a:pt x="75" y="42"/>
                    </a:lnTo>
                    <a:lnTo>
                      <a:pt x="69" y="36"/>
                    </a:lnTo>
                    <a:lnTo>
                      <a:pt x="62" y="33"/>
                    </a:lnTo>
                    <a:lnTo>
                      <a:pt x="53" y="32"/>
                    </a:lnTo>
                    <a:lnTo>
                      <a:pt x="46" y="32"/>
                    </a:lnTo>
                    <a:lnTo>
                      <a:pt x="39" y="33"/>
                    </a:lnTo>
                    <a:lnTo>
                      <a:pt x="33" y="35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5" y="30"/>
                    </a:lnTo>
                    <a:lnTo>
                      <a:pt x="21" y="16"/>
                    </a:lnTo>
                    <a:lnTo>
                      <a:pt x="14" y="3"/>
                    </a:lnTo>
                    <a:lnTo>
                      <a:pt x="2" y="0"/>
                    </a:lnTo>
                    <a:lnTo>
                      <a:pt x="0" y="17"/>
                    </a:lnTo>
                    <a:lnTo>
                      <a:pt x="3" y="36"/>
                    </a:lnTo>
                    <a:lnTo>
                      <a:pt x="8" y="52"/>
                    </a:ln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03" name="Freeform 73"/>
              <p:cNvSpPr/>
              <p:nvPr/>
            </p:nvSpPr>
            <p:spPr bwMode="auto">
              <a:xfrm>
                <a:off x="8258" y="4730"/>
                <a:ext cx="122" cy="280"/>
              </a:xfrm>
              <a:custGeom>
                <a:avLst/>
                <a:gdLst>
                  <a:gd name="T0" fmla="*/ 0 w 366"/>
                  <a:gd name="T1" fmla="*/ 0 h 845"/>
                  <a:gd name="T2" fmla="*/ 0 w 366"/>
                  <a:gd name="T3" fmla="*/ 0 h 845"/>
                  <a:gd name="T4" fmla="*/ 0 w 366"/>
                  <a:gd name="T5" fmla="*/ 0 h 845"/>
                  <a:gd name="T6" fmla="*/ 0 w 366"/>
                  <a:gd name="T7" fmla="*/ 0 h 845"/>
                  <a:gd name="T8" fmla="*/ 0 w 366"/>
                  <a:gd name="T9" fmla="*/ 0 h 845"/>
                  <a:gd name="T10" fmla="*/ 0 w 366"/>
                  <a:gd name="T11" fmla="*/ 0 h 845"/>
                  <a:gd name="T12" fmla="*/ 0 w 366"/>
                  <a:gd name="T13" fmla="*/ 0 h 845"/>
                  <a:gd name="T14" fmla="*/ 0 w 366"/>
                  <a:gd name="T15" fmla="*/ 0 h 845"/>
                  <a:gd name="T16" fmla="*/ 0 w 366"/>
                  <a:gd name="T17" fmla="*/ 0 h 845"/>
                  <a:gd name="T18" fmla="*/ 0 w 366"/>
                  <a:gd name="T19" fmla="*/ 0 h 845"/>
                  <a:gd name="T20" fmla="*/ 0 w 366"/>
                  <a:gd name="T21" fmla="*/ 0 h 845"/>
                  <a:gd name="T22" fmla="*/ 0 w 366"/>
                  <a:gd name="T23" fmla="*/ 0 h 845"/>
                  <a:gd name="T24" fmla="*/ 0 w 366"/>
                  <a:gd name="T25" fmla="*/ 0 h 845"/>
                  <a:gd name="T26" fmla="*/ 0 w 366"/>
                  <a:gd name="T27" fmla="*/ 0 h 845"/>
                  <a:gd name="T28" fmla="*/ 0 w 366"/>
                  <a:gd name="T29" fmla="*/ 0 h 845"/>
                  <a:gd name="T30" fmla="*/ 0 w 366"/>
                  <a:gd name="T31" fmla="*/ 0 h 845"/>
                  <a:gd name="T32" fmla="*/ 0 w 366"/>
                  <a:gd name="T33" fmla="*/ 0 h 845"/>
                  <a:gd name="T34" fmla="*/ 0 w 366"/>
                  <a:gd name="T35" fmla="*/ 0 h 845"/>
                  <a:gd name="T36" fmla="*/ 0 w 366"/>
                  <a:gd name="T37" fmla="*/ 0 h 845"/>
                  <a:gd name="T38" fmla="*/ 0 w 366"/>
                  <a:gd name="T39" fmla="*/ 0 h 845"/>
                  <a:gd name="T40" fmla="*/ 0 w 366"/>
                  <a:gd name="T41" fmla="*/ 0 h 845"/>
                  <a:gd name="T42" fmla="*/ 0 w 366"/>
                  <a:gd name="T43" fmla="*/ 0 h 845"/>
                  <a:gd name="T44" fmla="*/ 0 w 366"/>
                  <a:gd name="T45" fmla="*/ 0 h 845"/>
                  <a:gd name="T46" fmla="*/ 0 w 366"/>
                  <a:gd name="T47" fmla="*/ 0 h 845"/>
                  <a:gd name="T48" fmla="*/ 0 w 366"/>
                  <a:gd name="T49" fmla="*/ 0 h 845"/>
                  <a:gd name="T50" fmla="*/ 0 w 366"/>
                  <a:gd name="T51" fmla="*/ 0 h 845"/>
                  <a:gd name="T52" fmla="*/ 0 w 366"/>
                  <a:gd name="T53" fmla="*/ 0 h 845"/>
                  <a:gd name="T54" fmla="*/ 0 w 366"/>
                  <a:gd name="T55" fmla="*/ 0 h 845"/>
                  <a:gd name="T56" fmla="*/ 0 w 366"/>
                  <a:gd name="T57" fmla="*/ 0 h 845"/>
                  <a:gd name="T58" fmla="*/ 0 w 366"/>
                  <a:gd name="T59" fmla="*/ 0 h 845"/>
                  <a:gd name="T60" fmla="*/ 0 w 366"/>
                  <a:gd name="T61" fmla="*/ 0 h 845"/>
                  <a:gd name="T62" fmla="*/ 0 w 366"/>
                  <a:gd name="T63" fmla="*/ 0 h 8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845"/>
                  <a:gd name="T98" fmla="*/ 366 w 366"/>
                  <a:gd name="T99" fmla="*/ 845 h 84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845">
                    <a:moveTo>
                      <a:pt x="15" y="104"/>
                    </a:moveTo>
                    <a:lnTo>
                      <a:pt x="12" y="150"/>
                    </a:lnTo>
                    <a:lnTo>
                      <a:pt x="12" y="196"/>
                    </a:lnTo>
                    <a:lnTo>
                      <a:pt x="16" y="241"/>
                    </a:lnTo>
                    <a:lnTo>
                      <a:pt x="27" y="286"/>
                    </a:lnTo>
                    <a:lnTo>
                      <a:pt x="46" y="346"/>
                    </a:lnTo>
                    <a:lnTo>
                      <a:pt x="65" y="406"/>
                    </a:lnTo>
                    <a:lnTo>
                      <a:pt x="84" y="465"/>
                    </a:lnTo>
                    <a:lnTo>
                      <a:pt x="103" y="524"/>
                    </a:lnTo>
                    <a:lnTo>
                      <a:pt x="122" y="583"/>
                    </a:lnTo>
                    <a:lnTo>
                      <a:pt x="143" y="640"/>
                    </a:lnTo>
                    <a:lnTo>
                      <a:pt x="163" y="699"/>
                    </a:lnTo>
                    <a:lnTo>
                      <a:pt x="185" y="758"/>
                    </a:lnTo>
                    <a:lnTo>
                      <a:pt x="195" y="778"/>
                    </a:lnTo>
                    <a:lnTo>
                      <a:pt x="210" y="796"/>
                    </a:lnTo>
                    <a:lnTo>
                      <a:pt x="228" y="810"/>
                    </a:lnTo>
                    <a:lnTo>
                      <a:pt x="247" y="822"/>
                    </a:lnTo>
                    <a:lnTo>
                      <a:pt x="269" y="830"/>
                    </a:lnTo>
                    <a:lnTo>
                      <a:pt x="292" y="837"/>
                    </a:lnTo>
                    <a:lnTo>
                      <a:pt x="316" y="842"/>
                    </a:lnTo>
                    <a:lnTo>
                      <a:pt x="339" y="845"/>
                    </a:lnTo>
                    <a:lnTo>
                      <a:pt x="348" y="843"/>
                    </a:lnTo>
                    <a:lnTo>
                      <a:pt x="355" y="840"/>
                    </a:lnTo>
                    <a:lnTo>
                      <a:pt x="361" y="833"/>
                    </a:lnTo>
                    <a:lnTo>
                      <a:pt x="366" y="824"/>
                    </a:lnTo>
                    <a:lnTo>
                      <a:pt x="366" y="816"/>
                    </a:lnTo>
                    <a:lnTo>
                      <a:pt x="361" y="809"/>
                    </a:lnTo>
                    <a:lnTo>
                      <a:pt x="354" y="803"/>
                    </a:lnTo>
                    <a:lnTo>
                      <a:pt x="345" y="800"/>
                    </a:lnTo>
                    <a:lnTo>
                      <a:pt x="329" y="796"/>
                    </a:lnTo>
                    <a:lnTo>
                      <a:pt x="313" y="793"/>
                    </a:lnTo>
                    <a:lnTo>
                      <a:pt x="295" y="788"/>
                    </a:lnTo>
                    <a:lnTo>
                      <a:pt x="279" y="784"/>
                    </a:lnTo>
                    <a:lnTo>
                      <a:pt x="264" y="778"/>
                    </a:lnTo>
                    <a:lnTo>
                      <a:pt x="251" y="768"/>
                    </a:lnTo>
                    <a:lnTo>
                      <a:pt x="239" y="757"/>
                    </a:lnTo>
                    <a:lnTo>
                      <a:pt x="231" y="741"/>
                    </a:lnTo>
                    <a:lnTo>
                      <a:pt x="217" y="708"/>
                    </a:lnTo>
                    <a:lnTo>
                      <a:pt x="206" y="676"/>
                    </a:lnTo>
                    <a:lnTo>
                      <a:pt x="194" y="643"/>
                    </a:lnTo>
                    <a:lnTo>
                      <a:pt x="184" y="610"/>
                    </a:lnTo>
                    <a:lnTo>
                      <a:pt x="172" y="577"/>
                    </a:lnTo>
                    <a:lnTo>
                      <a:pt x="162" y="544"/>
                    </a:lnTo>
                    <a:lnTo>
                      <a:pt x="151" y="511"/>
                    </a:lnTo>
                    <a:lnTo>
                      <a:pt x="141" y="478"/>
                    </a:lnTo>
                    <a:lnTo>
                      <a:pt x="126" y="435"/>
                    </a:lnTo>
                    <a:lnTo>
                      <a:pt x="110" y="392"/>
                    </a:lnTo>
                    <a:lnTo>
                      <a:pt x="94" y="349"/>
                    </a:lnTo>
                    <a:lnTo>
                      <a:pt x="79" y="306"/>
                    </a:lnTo>
                    <a:lnTo>
                      <a:pt x="65" y="263"/>
                    </a:lnTo>
                    <a:lnTo>
                      <a:pt x="54" y="219"/>
                    </a:lnTo>
                    <a:lnTo>
                      <a:pt x="49" y="175"/>
                    </a:lnTo>
                    <a:lnTo>
                      <a:pt x="47" y="129"/>
                    </a:lnTo>
                    <a:lnTo>
                      <a:pt x="46" y="110"/>
                    </a:lnTo>
                    <a:lnTo>
                      <a:pt x="41" y="89"/>
                    </a:lnTo>
                    <a:lnTo>
                      <a:pt x="35" y="67"/>
                    </a:lnTo>
                    <a:lnTo>
                      <a:pt x="28" y="46"/>
                    </a:lnTo>
                    <a:lnTo>
                      <a:pt x="21" y="27"/>
                    </a:lnTo>
                    <a:lnTo>
                      <a:pt x="13" y="11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5" y="17"/>
                    </a:lnTo>
                    <a:lnTo>
                      <a:pt x="10" y="44"/>
                    </a:lnTo>
                    <a:lnTo>
                      <a:pt x="13" y="76"/>
                    </a:lnTo>
                    <a:lnTo>
                      <a:pt x="15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04" name="Freeform 74"/>
              <p:cNvSpPr/>
              <p:nvPr/>
            </p:nvSpPr>
            <p:spPr bwMode="auto">
              <a:xfrm>
                <a:off x="8515" y="4850"/>
                <a:ext cx="30" cy="28"/>
              </a:xfrm>
              <a:custGeom>
                <a:avLst/>
                <a:gdLst>
                  <a:gd name="T0" fmla="*/ 0 w 88"/>
                  <a:gd name="T1" fmla="*/ 0 h 87"/>
                  <a:gd name="T2" fmla="*/ 0 w 88"/>
                  <a:gd name="T3" fmla="*/ 0 h 87"/>
                  <a:gd name="T4" fmla="*/ 0 w 88"/>
                  <a:gd name="T5" fmla="*/ 0 h 87"/>
                  <a:gd name="T6" fmla="*/ 0 w 88"/>
                  <a:gd name="T7" fmla="*/ 0 h 87"/>
                  <a:gd name="T8" fmla="*/ 0 w 88"/>
                  <a:gd name="T9" fmla="*/ 0 h 87"/>
                  <a:gd name="T10" fmla="*/ 0 w 88"/>
                  <a:gd name="T11" fmla="*/ 0 h 87"/>
                  <a:gd name="T12" fmla="*/ 0 w 88"/>
                  <a:gd name="T13" fmla="*/ 0 h 87"/>
                  <a:gd name="T14" fmla="*/ 0 w 88"/>
                  <a:gd name="T15" fmla="*/ 0 h 87"/>
                  <a:gd name="T16" fmla="*/ 0 w 88"/>
                  <a:gd name="T17" fmla="*/ 0 h 87"/>
                  <a:gd name="T18" fmla="*/ 0 w 88"/>
                  <a:gd name="T19" fmla="*/ 0 h 87"/>
                  <a:gd name="T20" fmla="*/ 0 w 88"/>
                  <a:gd name="T21" fmla="*/ 0 h 87"/>
                  <a:gd name="T22" fmla="*/ 0 w 88"/>
                  <a:gd name="T23" fmla="*/ 0 h 87"/>
                  <a:gd name="T24" fmla="*/ 0 w 88"/>
                  <a:gd name="T25" fmla="*/ 0 h 87"/>
                  <a:gd name="T26" fmla="*/ 0 w 88"/>
                  <a:gd name="T27" fmla="*/ 0 h 87"/>
                  <a:gd name="T28" fmla="*/ 0 w 88"/>
                  <a:gd name="T29" fmla="*/ 0 h 87"/>
                  <a:gd name="T30" fmla="*/ 0 w 88"/>
                  <a:gd name="T31" fmla="*/ 0 h 87"/>
                  <a:gd name="T32" fmla="*/ 0 w 88"/>
                  <a:gd name="T33" fmla="*/ 0 h 87"/>
                  <a:gd name="T34" fmla="*/ 0 w 88"/>
                  <a:gd name="T35" fmla="*/ 0 h 87"/>
                  <a:gd name="T36" fmla="*/ 0 w 88"/>
                  <a:gd name="T37" fmla="*/ 0 h 87"/>
                  <a:gd name="T38" fmla="*/ 0 w 88"/>
                  <a:gd name="T39" fmla="*/ 0 h 87"/>
                  <a:gd name="T40" fmla="*/ 0 w 88"/>
                  <a:gd name="T41" fmla="*/ 0 h 87"/>
                  <a:gd name="T42" fmla="*/ 0 w 88"/>
                  <a:gd name="T43" fmla="*/ 0 h 87"/>
                  <a:gd name="T44" fmla="*/ 0 w 88"/>
                  <a:gd name="T45" fmla="*/ 0 h 87"/>
                  <a:gd name="T46" fmla="*/ 0 w 88"/>
                  <a:gd name="T47" fmla="*/ 0 h 87"/>
                  <a:gd name="T48" fmla="*/ 0 w 88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8"/>
                  <a:gd name="T76" fmla="*/ 0 h 87"/>
                  <a:gd name="T77" fmla="*/ 88 w 88"/>
                  <a:gd name="T78" fmla="*/ 87 h 8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8" h="87">
                    <a:moveTo>
                      <a:pt x="84" y="23"/>
                    </a:moveTo>
                    <a:lnTo>
                      <a:pt x="88" y="18"/>
                    </a:lnTo>
                    <a:lnTo>
                      <a:pt x="87" y="13"/>
                    </a:lnTo>
                    <a:lnTo>
                      <a:pt x="84" y="7"/>
                    </a:lnTo>
                    <a:lnTo>
                      <a:pt x="77" y="3"/>
                    </a:lnTo>
                    <a:lnTo>
                      <a:pt x="71" y="0"/>
                    </a:lnTo>
                    <a:lnTo>
                      <a:pt x="62" y="0"/>
                    </a:lnTo>
                    <a:lnTo>
                      <a:pt x="55" y="1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5" y="31"/>
                    </a:lnTo>
                    <a:lnTo>
                      <a:pt x="16" y="43"/>
                    </a:lnTo>
                    <a:lnTo>
                      <a:pt x="9" y="56"/>
                    </a:lnTo>
                    <a:lnTo>
                      <a:pt x="3" y="69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15" y="80"/>
                    </a:lnTo>
                    <a:lnTo>
                      <a:pt x="27" y="70"/>
                    </a:lnTo>
                    <a:lnTo>
                      <a:pt x="40" y="60"/>
                    </a:lnTo>
                    <a:lnTo>
                      <a:pt x="52" y="50"/>
                    </a:lnTo>
                    <a:lnTo>
                      <a:pt x="63" y="41"/>
                    </a:lnTo>
                    <a:lnTo>
                      <a:pt x="72" y="33"/>
                    </a:lnTo>
                    <a:lnTo>
                      <a:pt x="80" y="27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05" name="Freeform 75"/>
              <p:cNvSpPr/>
              <p:nvPr/>
            </p:nvSpPr>
            <p:spPr bwMode="auto">
              <a:xfrm>
                <a:off x="8535" y="4890"/>
                <a:ext cx="35" cy="8"/>
              </a:xfrm>
              <a:custGeom>
                <a:avLst/>
                <a:gdLst>
                  <a:gd name="T0" fmla="*/ 0 w 102"/>
                  <a:gd name="T1" fmla="*/ 0 h 28"/>
                  <a:gd name="T2" fmla="*/ 0 w 102"/>
                  <a:gd name="T3" fmla="*/ 0 h 28"/>
                  <a:gd name="T4" fmla="*/ 0 w 102"/>
                  <a:gd name="T5" fmla="*/ 0 h 28"/>
                  <a:gd name="T6" fmla="*/ 0 w 102"/>
                  <a:gd name="T7" fmla="*/ 0 h 28"/>
                  <a:gd name="T8" fmla="*/ 0 w 102"/>
                  <a:gd name="T9" fmla="*/ 0 h 28"/>
                  <a:gd name="T10" fmla="*/ 0 w 102"/>
                  <a:gd name="T11" fmla="*/ 0 h 28"/>
                  <a:gd name="T12" fmla="*/ 0 w 102"/>
                  <a:gd name="T13" fmla="*/ 0 h 28"/>
                  <a:gd name="T14" fmla="*/ 0 w 102"/>
                  <a:gd name="T15" fmla="*/ 0 h 28"/>
                  <a:gd name="T16" fmla="*/ 0 w 102"/>
                  <a:gd name="T17" fmla="*/ 0 h 28"/>
                  <a:gd name="T18" fmla="*/ 0 w 102"/>
                  <a:gd name="T19" fmla="*/ 0 h 28"/>
                  <a:gd name="T20" fmla="*/ 0 w 102"/>
                  <a:gd name="T21" fmla="*/ 0 h 28"/>
                  <a:gd name="T22" fmla="*/ 0 w 102"/>
                  <a:gd name="T23" fmla="*/ 0 h 28"/>
                  <a:gd name="T24" fmla="*/ 0 w 102"/>
                  <a:gd name="T25" fmla="*/ 0 h 28"/>
                  <a:gd name="T26" fmla="*/ 0 w 102"/>
                  <a:gd name="T27" fmla="*/ 0 h 28"/>
                  <a:gd name="T28" fmla="*/ 0 w 102"/>
                  <a:gd name="T29" fmla="*/ 0 h 28"/>
                  <a:gd name="T30" fmla="*/ 0 w 102"/>
                  <a:gd name="T31" fmla="*/ 0 h 28"/>
                  <a:gd name="T32" fmla="*/ 0 w 102"/>
                  <a:gd name="T33" fmla="*/ 0 h 28"/>
                  <a:gd name="T34" fmla="*/ 0 w 102"/>
                  <a:gd name="T35" fmla="*/ 0 h 28"/>
                  <a:gd name="T36" fmla="*/ 0 w 102"/>
                  <a:gd name="T37" fmla="*/ 0 h 28"/>
                  <a:gd name="T38" fmla="*/ 0 w 102"/>
                  <a:gd name="T39" fmla="*/ 0 h 28"/>
                  <a:gd name="T40" fmla="*/ 0 w 102"/>
                  <a:gd name="T41" fmla="*/ 0 h 28"/>
                  <a:gd name="T42" fmla="*/ 0 w 102"/>
                  <a:gd name="T43" fmla="*/ 0 h 28"/>
                  <a:gd name="T44" fmla="*/ 0 w 102"/>
                  <a:gd name="T45" fmla="*/ 0 h 28"/>
                  <a:gd name="T46" fmla="*/ 0 w 102"/>
                  <a:gd name="T47" fmla="*/ 0 h 28"/>
                  <a:gd name="T48" fmla="*/ 0 w 102"/>
                  <a:gd name="T49" fmla="*/ 0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2"/>
                  <a:gd name="T76" fmla="*/ 0 h 28"/>
                  <a:gd name="T77" fmla="*/ 102 w 102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2" h="28">
                    <a:moveTo>
                      <a:pt x="92" y="23"/>
                    </a:moveTo>
                    <a:lnTo>
                      <a:pt x="96" y="21"/>
                    </a:lnTo>
                    <a:lnTo>
                      <a:pt x="99" y="18"/>
                    </a:lnTo>
                    <a:lnTo>
                      <a:pt x="101" y="14"/>
                    </a:lnTo>
                    <a:lnTo>
                      <a:pt x="102" y="10"/>
                    </a:lnTo>
                    <a:lnTo>
                      <a:pt x="101" y="5"/>
                    </a:lnTo>
                    <a:lnTo>
                      <a:pt x="98" y="1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76" y="2"/>
                    </a:lnTo>
                    <a:lnTo>
                      <a:pt x="61" y="7"/>
                    </a:lnTo>
                    <a:lnTo>
                      <a:pt x="46" y="10"/>
                    </a:lnTo>
                    <a:lnTo>
                      <a:pt x="33" y="11"/>
                    </a:lnTo>
                    <a:lnTo>
                      <a:pt x="20" y="15"/>
                    </a:lnTo>
                    <a:lnTo>
                      <a:pt x="10" y="18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20" y="28"/>
                    </a:lnTo>
                    <a:lnTo>
                      <a:pt x="32" y="27"/>
                    </a:lnTo>
                    <a:lnTo>
                      <a:pt x="44" y="27"/>
                    </a:lnTo>
                    <a:lnTo>
                      <a:pt x="55" y="25"/>
                    </a:lnTo>
                    <a:lnTo>
                      <a:pt x="67" y="24"/>
                    </a:lnTo>
                    <a:lnTo>
                      <a:pt x="80" y="24"/>
                    </a:lnTo>
                    <a:lnTo>
                      <a:pt x="9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06" name="Freeform 76"/>
              <p:cNvSpPr/>
              <p:nvPr/>
            </p:nvSpPr>
            <p:spPr bwMode="auto">
              <a:xfrm>
                <a:off x="8550" y="4920"/>
                <a:ext cx="45" cy="13"/>
              </a:xfrm>
              <a:custGeom>
                <a:avLst/>
                <a:gdLst>
                  <a:gd name="T0" fmla="*/ 0 w 142"/>
                  <a:gd name="T1" fmla="*/ 0 h 36"/>
                  <a:gd name="T2" fmla="*/ 0 w 142"/>
                  <a:gd name="T3" fmla="*/ 0 h 36"/>
                  <a:gd name="T4" fmla="*/ 0 w 142"/>
                  <a:gd name="T5" fmla="*/ 0 h 36"/>
                  <a:gd name="T6" fmla="*/ 0 w 142"/>
                  <a:gd name="T7" fmla="*/ 0 h 36"/>
                  <a:gd name="T8" fmla="*/ 0 w 142"/>
                  <a:gd name="T9" fmla="*/ 0 h 36"/>
                  <a:gd name="T10" fmla="*/ 0 w 142"/>
                  <a:gd name="T11" fmla="*/ 0 h 36"/>
                  <a:gd name="T12" fmla="*/ 0 w 142"/>
                  <a:gd name="T13" fmla="*/ 0 h 36"/>
                  <a:gd name="T14" fmla="*/ 0 w 142"/>
                  <a:gd name="T15" fmla="*/ 0 h 36"/>
                  <a:gd name="T16" fmla="*/ 0 w 142"/>
                  <a:gd name="T17" fmla="*/ 0 h 36"/>
                  <a:gd name="T18" fmla="*/ 0 w 142"/>
                  <a:gd name="T19" fmla="*/ 0 h 36"/>
                  <a:gd name="T20" fmla="*/ 0 w 142"/>
                  <a:gd name="T21" fmla="*/ 0 h 36"/>
                  <a:gd name="T22" fmla="*/ 0 w 142"/>
                  <a:gd name="T23" fmla="*/ 0 h 36"/>
                  <a:gd name="T24" fmla="*/ 0 w 142"/>
                  <a:gd name="T25" fmla="*/ 0 h 36"/>
                  <a:gd name="T26" fmla="*/ 0 w 142"/>
                  <a:gd name="T27" fmla="*/ 0 h 36"/>
                  <a:gd name="T28" fmla="*/ 0 w 142"/>
                  <a:gd name="T29" fmla="*/ 0 h 36"/>
                  <a:gd name="T30" fmla="*/ 0 w 142"/>
                  <a:gd name="T31" fmla="*/ 0 h 36"/>
                  <a:gd name="T32" fmla="*/ 0 w 142"/>
                  <a:gd name="T33" fmla="*/ 0 h 36"/>
                  <a:gd name="T34" fmla="*/ 0 w 142"/>
                  <a:gd name="T35" fmla="*/ 0 h 36"/>
                  <a:gd name="T36" fmla="*/ 0 w 142"/>
                  <a:gd name="T37" fmla="*/ 0 h 36"/>
                  <a:gd name="T38" fmla="*/ 0 w 142"/>
                  <a:gd name="T39" fmla="*/ 0 h 36"/>
                  <a:gd name="T40" fmla="*/ 0 w 142"/>
                  <a:gd name="T41" fmla="*/ 0 h 36"/>
                  <a:gd name="T42" fmla="*/ 0 w 142"/>
                  <a:gd name="T43" fmla="*/ 0 h 36"/>
                  <a:gd name="T44" fmla="*/ 0 w 142"/>
                  <a:gd name="T45" fmla="*/ 0 h 36"/>
                  <a:gd name="T46" fmla="*/ 0 w 142"/>
                  <a:gd name="T47" fmla="*/ 0 h 36"/>
                  <a:gd name="T48" fmla="*/ 0 w 14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2"/>
                  <a:gd name="T76" fmla="*/ 0 h 36"/>
                  <a:gd name="T77" fmla="*/ 142 w 142"/>
                  <a:gd name="T78" fmla="*/ 36 h 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2" h="36">
                    <a:moveTo>
                      <a:pt x="123" y="36"/>
                    </a:moveTo>
                    <a:lnTo>
                      <a:pt x="129" y="36"/>
                    </a:lnTo>
                    <a:lnTo>
                      <a:pt x="135" y="32"/>
                    </a:lnTo>
                    <a:lnTo>
                      <a:pt x="139" y="28"/>
                    </a:lnTo>
                    <a:lnTo>
                      <a:pt x="142" y="20"/>
                    </a:lnTo>
                    <a:lnTo>
                      <a:pt x="141" y="15"/>
                    </a:lnTo>
                    <a:lnTo>
                      <a:pt x="138" y="9"/>
                    </a:lnTo>
                    <a:lnTo>
                      <a:pt x="133" y="5"/>
                    </a:lnTo>
                    <a:lnTo>
                      <a:pt x="126" y="3"/>
                    </a:lnTo>
                    <a:lnTo>
                      <a:pt x="108" y="3"/>
                    </a:lnTo>
                    <a:lnTo>
                      <a:pt x="88" y="3"/>
                    </a:lnTo>
                    <a:lnTo>
                      <a:pt x="67" y="2"/>
                    </a:lnTo>
                    <a:lnTo>
                      <a:pt x="47" y="2"/>
                    </a:lnTo>
                    <a:lnTo>
                      <a:pt x="29" y="0"/>
                    </a:lnTo>
                    <a:lnTo>
                      <a:pt x="13" y="2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10" y="12"/>
                    </a:lnTo>
                    <a:lnTo>
                      <a:pt x="22" y="16"/>
                    </a:lnTo>
                    <a:lnTo>
                      <a:pt x="38" y="19"/>
                    </a:lnTo>
                    <a:lnTo>
                      <a:pt x="54" y="22"/>
                    </a:lnTo>
                    <a:lnTo>
                      <a:pt x="72" y="25"/>
                    </a:lnTo>
                    <a:lnTo>
                      <a:pt x="89" y="29"/>
                    </a:lnTo>
                    <a:lnTo>
                      <a:pt x="107" y="32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07" name="Freeform 77"/>
              <p:cNvSpPr/>
              <p:nvPr/>
            </p:nvSpPr>
            <p:spPr bwMode="auto">
              <a:xfrm>
                <a:off x="8415" y="4750"/>
                <a:ext cx="118" cy="200"/>
              </a:xfrm>
              <a:custGeom>
                <a:avLst/>
                <a:gdLst>
                  <a:gd name="T0" fmla="*/ 0 w 351"/>
                  <a:gd name="T1" fmla="*/ 0 h 601"/>
                  <a:gd name="T2" fmla="*/ 0 w 351"/>
                  <a:gd name="T3" fmla="*/ 0 h 601"/>
                  <a:gd name="T4" fmla="*/ 0 w 351"/>
                  <a:gd name="T5" fmla="*/ 0 h 601"/>
                  <a:gd name="T6" fmla="*/ 0 w 351"/>
                  <a:gd name="T7" fmla="*/ 0 h 601"/>
                  <a:gd name="T8" fmla="*/ 0 w 351"/>
                  <a:gd name="T9" fmla="*/ 0 h 601"/>
                  <a:gd name="T10" fmla="*/ 0 w 351"/>
                  <a:gd name="T11" fmla="*/ 0 h 601"/>
                  <a:gd name="T12" fmla="*/ 0 w 351"/>
                  <a:gd name="T13" fmla="*/ 0 h 601"/>
                  <a:gd name="T14" fmla="*/ 0 w 351"/>
                  <a:gd name="T15" fmla="*/ 0 h 601"/>
                  <a:gd name="T16" fmla="*/ 0 w 351"/>
                  <a:gd name="T17" fmla="*/ 0 h 601"/>
                  <a:gd name="T18" fmla="*/ 0 w 351"/>
                  <a:gd name="T19" fmla="*/ 0 h 601"/>
                  <a:gd name="T20" fmla="*/ 0 w 351"/>
                  <a:gd name="T21" fmla="*/ 0 h 601"/>
                  <a:gd name="T22" fmla="*/ 0 w 351"/>
                  <a:gd name="T23" fmla="*/ 0 h 601"/>
                  <a:gd name="T24" fmla="*/ 0 w 351"/>
                  <a:gd name="T25" fmla="*/ 0 h 601"/>
                  <a:gd name="T26" fmla="*/ 0 w 351"/>
                  <a:gd name="T27" fmla="*/ 0 h 601"/>
                  <a:gd name="T28" fmla="*/ 0 w 351"/>
                  <a:gd name="T29" fmla="*/ 0 h 601"/>
                  <a:gd name="T30" fmla="*/ 0 w 351"/>
                  <a:gd name="T31" fmla="*/ 0 h 601"/>
                  <a:gd name="T32" fmla="*/ 0 w 351"/>
                  <a:gd name="T33" fmla="*/ 0 h 601"/>
                  <a:gd name="T34" fmla="*/ 0 w 351"/>
                  <a:gd name="T35" fmla="*/ 0 h 601"/>
                  <a:gd name="T36" fmla="*/ 0 w 351"/>
                  <a:gd name="T37" fmla="*/ 0 h 601"/>
                  <a:gd name="T38" fmla="*/ 0 w 351"/>
                  <a:gd name="T39" fmla="*/ 0 h 601"/>
                  <a:gd name="T40" fmla="*/ 0 w 351"/>
                  <a:gd name="T41" fmla="*/ 0 h 601"/>
                  <a:gd name="T42" fmla="*/ 0 w 351"/>
                  <a:gd name="T43" fmla="*/ 0 h 601"/>
                  <a:gd name="T44" fmla="*/ 0 w 351"/>
                  <a:gd name="T45" fmla="*/ 0 h 601"/>
                  <a:gd name="T46" fmla="*/ 0 w 351"/>
                  <a:gd name="T47" fmla="*/ 0 h 601"/>
                  <a:gd name="T48" fmla="*/ 0 w 351"/>
                  <a:gd name="T49" fmla="*/ 0 h 601"/>
                  <a:gd name="T50" fmla="*/ 0 w 351"/>
                  <a:gd name="T51" fmla="*/ 0 h 601"/>
                  <a:gd name="T52" fmla="*/ 0 w 351"/>
                  <a:gd name="T53" fmla="*/ 0 h 601"/>
                  <a:gd name="T54" fmla="*/ 0 w 351"/>
                  <a:gd name="T55" fmla="*/ 0 h 601"/>
                  <a:gd name="T56" fmla="*/ 0 w 351"/>
                  <a:gd name="T57" fmla="*/ 0 h 601"/>
                  <a:gd name="T58" fmla="*/ 0 w 351"/>
                  <a:gd name="T59" fmla="*/ 0 h 601"/>
                  <a:gd name="T60" fmla="*/ 0 w 351"/>
                  <a:gd name="T61" fmla="*/ 0 h 601"/>
                  <a:gd name="T62" fmla="*/ 0 w 351"/>
                  <a:gd name="T63" fmla="*/ 0 h 601"/>
                  <a:gd name="T64" fmla="*/ 0 w 351"/>
                  <a:gd name="T65" fmla="*/ 0 h 601"/>
                  <a:gd name="T66" fmla="*/ 0 w 351"/>
                  <a:gd name="T67" fmla="*/ 0 h 601"/>
                  <a:gd name="T68" fmla="*/ 0 w 351"/>
                  <a:gd name="T69" fmla="*/ 0 h 601"/>
                  <a:gd name="T70" fmla="*/ 0 w 351"/>
                  <a:gd name="T71" fmla="*/ 0 h 601"/>
                  <a:gd name="T72" fmla="*/ 0 w 351"/>
                  <a:gd name="T73" fmla="*/ 0 h 601"/>
                  <a:gd name="T74" fmla="*/ 0 w 351"/>
                  <a:gd name="T75" fmla="*/ 0 h 601"/>
                  <a:gd name="T76" fmla="*/ 0 w 351"/>
                  <a:gd name="T77" fmla="*/ 0 h 601"/>
                  <a:gd name="T78" fmla="*/ 0 w 351"/>
                  <a:gd name="T79" fmla="*/ 0 h 601"/>
                  <a:gd name="T80" fmla="*/ 0 w 351"/>
                  <a:gd name="T81" fmla="*/ 0 h 60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51"/>
                  <a:gd name="T124" fmla="*/ 0 h 601"/>
                  <a:gd name="T125" fmla="*/ 351 w 351"/>
                  <a:gd name="T126" fmla="*/ 601 h 60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51" h="601">
                    <a:moveTo>
                      <a:pt x="108" y="298"/>
                    </a:moveTo>
                    <a:lnTo>
                      <a:pt x="132" y="338"/>
                    </a:lnTo>
                    <a:lnTo>
                      <a:pt x="157" y="377"/>
                    </a:lnTo>
                    <a:lnTo>
                      <a:pt x="182" y="414"/>
                    </a:lnTo>
                    <a:lnTo>
                      <a:pt x="208" y="451"/>
                    </a:lnTo>
                    <a:lnTo>
                      <a:pt x="235" y="487"/>
                    </a:lnTo>
                    <a:lnTo>
                      <a:pt x="263" y="523"/>
                    </a:lnTo>
                    <a:lnTo>
                      <a:pt x="292" y="559"/>
                    </a:lnTo>
                    <a:lnTo>
                      <a:pt x="321" y="594"/>
                    </a:lnTo>
                    <a:lnTo>
                      <a:pt x="326" y="598"/>
                    </a:lnTo>
                    <a:lnTo>
                      <a:pt x="332" y="601"/>
                    </a:lnTo>
                    <a:lnTo>
                      <a:pt x="337" y="601"/>
                    </a:lnTo>
                    <a:lnTo>
                      <a:pt x="343" y="598"/>
                    </a:lnTo>
                    <a:lnTo>
                      <a:pt x="349" y="594"/>
                    </a:lnTo>
                    <a:lnTo>
                      <a:pt x="351" y="588"/>
                    </a:lnTo>
                    <a:lnTo>
                      <a:pt x="351" y="582"/>
                    </a:lnTo>
                    <a:lnTo>
                      <a:pt x="349" y="576"/>
                    </a:lnTo>
                    <a:lnTo>
                      <a:pt x="327" y="538"/>
                    </a:lnTo>
                    <a:lnTo>
                      <a:pt x="304" y="499"/>
                    </a:lnTo>
                    <a:lnTo>
                      <a:pt x="279" y="463"/>
                    </a:lnTo>
                    <a:lnTo>
                      <a:pt x="252" y="427"/>
                    </a:lnTo>
                    <a:lnTo>
                      <a:pt x="224" y="391"/>
                    </a:lnTo>
                    <a:lnTo>
                      <a:pt x="198" y="355"/>
                    </a:lnTo>
                    <a:lnTo>
                      <a:pt x="172" y="319"/>
                    </a:lnTo>
                    <a:lnTo>
                      <a:pt x="147" y="280"/>
                    </a:lnTo>
                    <a:lnTo>
                      <a:pt x="125" y="242"/>
                    </a:lnTo>
                    <a:lnTo>
                      <a:pt x="101" y="197"/>
                    </a:lnTo>
                    <a:lnTo>
                      <a:pt x="79" y="150"/>
                    </a:lnTo>
                    <a:lnTo>
                      <a:pt x="59" y="104"/>
                    </a:lnTo>
                    <a:lnTo>
                      <a:pt x="38" y="62"/>
                    </a:lnTo>
                    <a:lnTo>
                      <a:pt x="22" y="29"/>
                    </a:lnTo>
                    <a:lnTo>
                      <a:pt x="9" y="7"/>
                    </a:lnTo>
                    <a:lnTo>
                      <a:pt x="0" y="0"/>
                    </a:lnTo>
                    <a:lnTo>
                      <a:pt x="4" y="17"/>
                    </a:lnTo>
                    <a:lnTo>
                      <a:pt x="13" y="45"/>
                    </a:lnTo>
                    <a:lnTo>
                      <a:pt x="23" y="82"/>
                    </a:lnTo>
                    <a:lnTo>
                      <a:pt x="38" y="124"/>
                    </a:lnTo>
                    <a:lnTo>
                      <a:pt x="54" y="170"/>
                    </a:lnTo>
                    <a:lnTo>
                      <a:pt x="70" y="216"/>
                    </a:lnTo>
                    <a:lnTo>
                      <a:pt x="89" y="259"/>
                    </a:lnTo>
                    <a:lnTo>
                      <a:pt x="108" y="2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08" name="Freeform 78"/>
              <p:cNvSpPr/>
              <p:nvPr/>
            </p:nvSpPr>
            <p:spPr bwMode="auto">
              <a:xfrm>
                <a:off x="8100" y="4623"/>
                <a:ext cx="540" cy="495"/>
              </a:xfrm>
              <a:custGeom>
                <a:avLst/>
                <a:gdLst>
                  <a:gd name="T0" fmla="*/ 0 w 2164"/>
                  <a:gd name="T1" fmla="*/ 0 h 1979"/>
                  <a:gd name="T2" fmla="*/ 0 w 2164"/>
                  <a:gd name="T3" fmla="*/ 0 h 1979"/>
                  <a:gd name="T4" fmla="*/ 0 w 2164"/>
                  <a:gd name="T5" fmla="*/ 0 h 1979"/>
                  <a:gd name="T6" fmla="*/ 0 w 2164"/>
                  <a:gd name="T7" fmla="*/ 0 h 1979"/>
                  <a:gd name="T8" fmla="*/ 0 w 2164"/>
                  <a:gd name="T9" fmla="*/ 0 h 1979"/>
                  <a:gd name="T10" fmla="*/ 0 w 2164"/>
                  <a:gd name="T11" fmla="*/ 0 h 1979"/>
                  <a:gd name="T12" fmla="*/ 0 w 2164"/>
                  <a:gd name="T13" fmla="*/ 0 h 1979"/>
                  <a:gd name="T14" fmla="*/ 0 w 2164"/>
                  <a:gd name="T15" fmla="*/ 0 h 1979"/>
                  <a:gd name="T16" fmla="*/ 0 w 2164"/>
                  <a:gd name="T17" fmla="*/ 0 h 1979"/>
                  <a:gd name="T18" fmla="*/ 0 w 2164"/>
                  <a:gd name="T19" fmla="*/ 0 h 1979"/>
                  <a:gd name="T20" fmla="*/ 0 w 2164"/>
                  <a:gd name="T21" fmla="*/ 0 h 1979"/>
                  <a:gd name="T22" fmla="*/ 0 w 2164"/>
                  <a:gd name="T23" fmla="*/ 0 h 1979"/>
                  <a:gd name="T24" fmla="*/ 0 w 2164"/>
                  <a:gd name="T25" fmla="*/ 0 h 1979"/>
                  <a:gd name="T26" fmla="*/ 0 w 2164"/>
                  <a:gd name="T27" fmla="*/ 0 h 1979"/>
                  <a:gd name="T28" fmla="*/ 0 w 2164"/>
                  <a:gd name="T29" fmla="*/ 0 h 1979"/>
                  <a:gd name="T30" fmla="*/ 0 w 2164"/>
                  <a:gd name="T31" fmla="*/ 0 h 1979"/>
                  <a:gd name="T32" fmla="*/ 0 w 2164"/>
                  <a:gd name="T33" fmla="*/ 0 h 1979"/>
                  <a:gd name="T34" fmla="*/ 0 w 2164"/>
                  <a:gd name="T35" fmla="*/ 0 h 1979"/>
                  <a:gd name="T36" fmla="*/ 0 w 2164"/>
                  <a:gd name="T37" fmla="*/ 0 h 1979"/>
                  <a:gd name="T38" fmla="*/ 0 w 2164"/>
                  <a:gd name="T39" fmla="*/ 0 h 1979"/>
                  <a:gd name="T40" fmla="*/ 0 w 2164"/>
                  <a:gd name="T41" fmla="*/ 0 h 1979"/>
                  <a:gd name="T42" fmla="*/ 0 w 2164"/>
                  <a:gd name="T43" fmla="*/ 0 h 1979"/>
                  <a:gd name="T44" fmla="*/ 0 w 2164"/>
                  <a:gd name="T45" fmla="*/ 0 h 1979"/>
                  <a:gd name="T46" fmla="*/ 0 w 2164"/>
                  <a:gd name="T47" fmla="*/ 0 h 1979"/>
                  <a:gd name="T48" fmla="*/ 0 w 2164"/>
                  <a:gd name="T49" fmla="*/ 0 h 1979"/>
                  <a:gd name="T50" fmla="*/ 0 w 2164"/>
                  <a:gd name="T51" fmla="*/ 0 h 1979"/>
                  <a:gd name="T52" fmla="*/ 0 w 2164"/>
                  <a:gd name="T53" fmla="*/ 0 h 1979"/>
                  <a:gd name="T54" fmla="*/ 0 w 2164"/>
                  <a:gd name="T55" fmla="*/ 0 h 1979"/>
                  <a:gd name="T56" fmla="*/ 0 w 2164"/>
                  <a:gd name="T57" fmla="*/ 0 h 1979"/>
                  <a:gd name="T58" fmla="*/ 0 w 2164"/>
                  <a:gd name="T59" fmla="*/ 0 h 1979"/>
                  <a:gd name="T60" fmla="*/ 0 w 2164"/>
                  <a:gd name="T61" fmla="*/ 0 h 1979"/>
                  <a:gd name="T62" fmla="*/ 0 w 2164"/>
                  <a:gd name="T63" fmla="*/ 0 h 1979"/>
                  <a:gd name="T64" fmla="*/ 0 w 2164"/>
                  <a:gd name="T65" fmla="*/ 0 h 1979"/>
                  <a:gd name="T66" fmla="*/ 0 w 2164"/>
                  <a:gd name="T67" fmla="*/ 0 h 1979"/>
                  <a:gd name="T68" fmla="*/ 0 w 2164"/>
                  <a:gd name="T69" fmla="*/ 0 h 1979"/>
                  <a:gd name="T70" fmla="*/ 0 w 2164"/>
                  <a:gd name="T71" fmla="*/ 0 h 1979"/>
                  <a:gd name="T72" fmla="*/ 0 w 2164"/>
                  <a:gd name="T73" fmla="*/ 0 h 1979"/>
                  <a:gd name="T74" fmla="*/ 0 w 2164"/>
                  <a:gd name="T75" fmla="*/ 0 h 1979"/>
                  <a:gd name="T76" fmla="*/ 0 w 2164"/>
                  <a:gd name="T77" fmla="*/ 0 h 1979"/>
                  <a:gd name="T78" fmla="*/ 0 w 2164"/>
                  <a:gd name="T79" fmla="*/ 0 h 1979"/>
                  <a:gd name="T80" fmla="*/ 0 w 2164"/>
                  <a:gd name="T81" fmla="*/ 0 h 1979"/>
                  <a:gd name="T82" fmla="*/ 0 w 2164"/>
                  <a:gd name="T83" fmla="*/ 0 h 1979"/>
                  <a:gd name="T84" fmla="*/ 0 w 2164"/>
                  <a:gd name="T85" fmla="*/ 0 h 1979"/>
                  <a:gd name="T86" fmla="*/ 0 w 2164"/>
                  <a:gd name="T87" fmla="*/ 0 h 1979"/>
                  <a:gd name="T88" fmla="*/ 0 w 2164"/>
                  <a:gd name="T89" fmla="*/ 0 h 1979"/>
                  <a:gd name="T90" fmla="*/ 0 w 2164"/>
                  <a:gd name="T91" fmla="*/ 0 h 1979"/>
                  <a:gd name="T92" fmla="*/ 0 w 2164"/>
                  <a:gd name="T93" fmla="*/ 0 h 197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164"/>
                  <a:gd name="T142" fmla="*/ 0 h 1979"/>
                  <a:gd name="T143" fmla="*/ 2164 w 2164"/>
                  <a:gd name="T144" fmla="*/ 1979 h 197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164" h="1979">
                    <a:moveTo>
                      <a:pt x="743" y="0"/>
                    </a:moveTo>
                    <a:lnTo>
                      <a:pt x="746" y="0"/>
                    </a:lnTo>
                    <a:lnTo>
                      <a:pt x="753" y="0"/>
                    </a:lnTo>
                    <a:lnTo>
                      <a:pt x="763" y="0"/>
                    </a:lnTo>
                    <a:lnTo>
                      <a:pt x="778" y="0"/>
                    </a:lnTo>
                    <a:lnTo>
                      <a:pt x="798" y="1"/>
                    </a:lnTo>
                    <a:lnTo>
                      <a:pt x="822" y="1"/>
                    </a:lnTo>
                    <a:lnTo>
                      <a:pt x="848" y="2"/>
                    </a:lnTo>
                    <a:lnTo>
                      <a:pt x="878" y="3"/>
                    </a:lnTo>
                    <a:lnTo>
                      <a:pt x="912" y="5"/>
                    </a:lnTo>
                    <a:lnTo>
                      <a:pt x="949" y="7"/>
                    </a:lnTo>
                    <a:lnTo>
                      <a:pt x="987" y="10"/>
                    </a:lnTo>
                    <a:lnTo>
                      <a:pt x="1030" y="13"/>
                    </a:lnTo>
                    <a:lnTo>
                      <a:pt x="1074" y="16"/>
                    </a:lnTo>
                    <a:lnTo>
                      <a:pt x="1121" y="21"/>
                    </a:lnTo>
                    <a:lnTo>
                      <a:pt x="1171" y="27"/>
                    </a:lnTo>
                    <a:lnTo>
                      <a:pt x="1222" y="32"/>
                    </a:lnTo>
                    <a:lnTo>
                      <a:pt x="1275" y="39"/>
                    </a:lnTo>
                    <a:lnTo>
                      <a:pt x="1329" y="47"/>
                    </a:lnTo>
                    <a:lnTo>
                      <a:pt x="1386" y="56"/>
                    </a:lnTo>
                    <a:lnTo>
                      <a:pt x="1443" y="65"/>
                    </a:lnTo>
                    <a:lnTo>
                      <a:pt x="1502" y="75"/>
                    </a:lnTo>
                    <a:lnTo>
                      <a:pt x="1560" y="87"/>
                    </a:lnTo>
                    <a:lnTo>
                      <a:pt x="1620" y="100"/>
                    </a:lnTo>
                    <a:lnTo>
                      <a:pt x="1681" y="115"/>
                    </a:lnTo>
                    <a:lnTo>
                      <a:pt x="1742" y="129"/>
                    </a:lnTo>
                    <a:lnTo>
                      <a:pt x="1804" y="146"/>
                    </a:lnTo>
                    <a:lnTo>
                      <a:pt x="1865" y="164"/>
                    </a:lnTo>
                    <a:lnTo>
                      <a:pt x="1926" y="183"/>
                    </a:lnTo>
                    <a:lnTo>
                      <a:pt x="1987" y="204"/>
                    </a:lnTo>
                    <a:lnTo>
                      <a:pt x="2047" y="226"/>
                    </a:lnTo>
                    <a:lnTo>
                      <a:pt x="2105" y="250"/>
                    </a:lnTo>
                    <a:lnTo>
                      <a:pt x="2164" y="276"/>
                    </a:lnTo>
                    <a:lnTo>
                      <a:pt x="1975" y="1184"/>
                    </a:lnTo>
                    <a:lnTo>
                      <a:pt x="1980" y="1185"/>
                    </a:lnTo>
                    <a:lnTo>
                      <a:pt x="1990" y="1191"/>
                    </a:lnTo>
                    <a:lnTo>
                      <a:pt x="2005" y="1201"/>
                    </a:lnTo>
                    <a:lnTo>
                      <a:pt x="2020" y="1219"/>
                    </a:lnTo>
                    <a:lnTo>
                      <a:pt x="2031" y="1246"/>
                    </a:lnTo>
                    <a:lnTo>
                      <a:pt x="2035" y="1282"/>
                    </a:lnTo>
                    <a:lnTo>
                      <a:pt x="2030" y="1332"/>
                    </a:lnTo>
                    <a:lnTo>
                      <a:pt x="2011" y="1394"/>
                    </a:lnTo>
                    <a:lnTo>
                      <a:pt x="1681" y="1835"/>
                    </a:lnTo>
                    <a:lnTo>
                      <a:pt x="1636" y="1835"/>
                    </a:lnTo>
                    <a:lnTo>
                      <a:pt x="1512" y="1979"/>
                    </a:lnTo>
                    <a:lnTo>
                      <a:pt x="1510" y="1979"/>
                    </a:lnTo>
                    <a:lnTo>
                      <a:pt x="1502" y="1978"/>
                    </a:lnTo>
                    <a:lnTo>
                      <a:pt x="1490" y="1977"/>
                    </a:lnTo>
                    <a:lnTo>
                      <a:pt x="1474" y="1974"/>
                    </a:lnTo>
                    <a:lnTo>
                      <a:pt x="1451" y="1972"/>
                    </a:lnTo>
                    <a:lnTo>
                      <a:pt x="1427" y="1969"/>
                    </a:lnTo>
                    <a:lnTo>
                      <a:pt x="1397" y="1965"/>
                    </a:lnTo>
                    <a:lnTo>
                      <a:pt x="1364" y="1961"/>
                    </a:lnTo>
                    <a:lnTo>
                      <a:pt x="1328" y="1955"/>
                    </a:lnTo>
                    <a:lnTo>
                      <a:pt x="1288" y="1950"/>
                    </a:lnTo>
                    <a:lnTo>
                      <a:pt x="1246" y="1943"/>
                    </a:lnTo>
                    <a:lnTo>
                      <a:pt x="1200" y="1935"/>
                    </a:lnTo>
                    <a:lnTo>
                      <a:pt x="1152" y="1927"/>
                    </a:lnTo>
                    <a:lnTo>
                      <a:pt x="1101" y="1918"/>
                    </a:lnTo>
                    <a:lnTo>
                      <a:pt x="1049" y="1907"/>
                    </a:lnTo>
                    <a:lnTo>
                      <a:pt x="993" y="1896"/>
                    </a:lnTo>
                    <a:lnTo>
                      <a:pt x="937" y="1884"/>
                    </a:lnTo>
                    <a:lnTo>
                      <a:pt x="878" y="1871"/>
                    </a:lnTo>
                    <a:lnTo>
                      <a:pt x="818" y="1856"/>
                    </a:lnTo>
                    <a:lnTo>
                      <a:pt x="758" y="1841"/>
                    </a:lnTo>
                    <a:lnTo>
                      <a:pt x="696" y="1824"/>
                    </a:lnTo>
                    <a:lnTo>
                      <a:pt x="634" y="1806"/>
                    </a:lnTo>
                    <a:lnTo>
                      <a:pt x="572" y="1787"/>
                    </a:lnTo>
                    <a:lnTo>
                      <a:pt x="508" y="1768"/>
                    </a:lnTo>
                    <a:lnTo>
                      <a:pt x="445" y="1747"/>
                    </a:lnTo>
                    <a:lnTo>
                      <a:pt x="382" y="1724"/>
                    </a:lnTo>
                    <a:lnTo>
                      <a:pt x="319" y="1700"/>
                    </a:lnTo>
                    <a:lnTo>
                      <a:pt x="257" y="1674"/>
                    </a:lnTo>
                    <a:lnTo>
                      <a:pt x="196" y="1647"/>
                    </a:lnTo>
                    <a:lnTo>
                      <a:pt x="135" y="1620"/>
                    </a:lnTo>
                    <a:lnTo>
                      <a:pt x="76" y="1590"/>
                    </a:lnTo>
                    <a:lnTo>
                      <a:pt x="19" y="1559"/>
                    </a:lnTo>
                    <a:lnTo>
                      <a:pt x="18" y="1554"/>
                    </a:lnTo>
                    <a:lnTo>
                      <a:pt x="13" y="1538"/>
                    </a:lnTo>
                    <a:lnTo>
                      <a:pt x="8" y="1514"/>
                    </a:lnTo>
                    <a:lnTo>
                      <a:pt x="3" y="1486"/>
                    </a:lnTo>
                    <a:lnTo>
                      <a:pt x="0" y="1456"/>
                    </a:lnTo>
                    <a:lnTo>
                      <a:pt x="0" y="1424"/>
                    </a:lnTo>
                    <a:lnTo>
                      <a:pt x="3" y="1396"/>
                    </a:lnTo>
                    <a:lnTo>
                      <a:pt x="13" y="1371"/>
                    </a:lnTo>
                    <a:lnTo>
                      <a:pt x="443" y="1002"/>
                    </a:lnTo>
                    <a:lnTo>
                      <a:pt x="441" y="999"/>
                    </a:lnTo>
                    <a:lnTo>
                      <a:pt x="440" y="989"/>
                    </a:lnTo>
                    <a:lnTo>
                      <a:pt x="440" y="973"/>
                    </a:lnTo>
                    <a:lnTo>
                      <a:pt x="445" y="953"/>
                    </a:lnTo>
                    <a:lnTo>
                      <a:pt x="453" y="928"/>
                    </a:lnTo>
                    <a:lnTo>
                      <a:pt x="471" y="902"/>
                    </a:lnTo>
                    <a:lnTo>
                      <a:pt x="497" y="874"/>
                    </a:lnTo>
                    <a:lnTo>
                      <a:pt x="534" y="845"/>
                    </a:lnTo>
                    <a:lnTo>
                      <a:pt x="743" y="0"/>
                    </a:lnTo>
                    <a:close/>
                  </a:path>
                </a:pathLst>
              </a:custGeom>
              <a:solidFill>
                <a:srgbClr val="808080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09" name="Freeform 79"/>
              <p:cNvSpPr/>
              <p:nvPr/>
            </p:nvSpPr>
            <p:spPr bwMode="auto">
              <a:xfrm>
                <a:off x="8278" y="4655"/>
                <a:ext cx="312" cy="233"/>
              </a:xfrm>
              <a:custGeom>
                <a:avLst/>
                <a:gdLst>
                  <a:gd name="T0" fmla="*/ 0 w 1244"/>
                  <a:gd name="T1" fmla="*/ 0 h 930"/>
                  <a:gd name="T2" fmla="*/ 0 w 1244"/>
                  <a:gd name="T3" fmla="*/ 0 h 930"/>
                  <a:gd name="T4" fmla="*/ 0 w 1244"/>
                  <a:gd name="T5" fmla="*/ 0 h 930"/>
                  <a:gd name="T6" fmla="*/ 0 w 1244"/>
                  <a:gd name="T7" fmla="*/ 0 h 930"/>
                  <a:gd name="T8" fmla="*/ 0 w 1244"/>
                  <a:gd name="T9" fmla="*/ 0 h 9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44"/>
                  <a:gd name="T16" fmla="*/ 0 h 930"/>
                  <a:gd name="T17" fmla="*/ 1244 w 1244"/>
                  <a:gd name="T18" fmla="*/ 930 h 9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44" h="930">
                    <a:moveTo>
                      <a:pt x="164" y="0"/>
                    </a:moveTo>
                    <a:lnTo>
                      <a:pt x="1244" y="214"/>
                    </a:lnTo>
                    <a:lnTo>
                      <a:pt x="1067" y="930"/>
                    </a:lnTo>
                    <a:lnTo>
                      <a:pt x="0" y="688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0C0C0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10" name="Freeform 80"/>
              <p:cNvSpPr/>
              <p:nvPr/>
            </p:nvSpPr>
            <p:spPr bwMode="auto">
              <a:xfrm>
                <a:off x="8300" y="4670"/>
                <a:ext cx="235" cy="93"/>
              </a:xfrm>
              <a:custGeom>
                <a:avLst/>
                <a:gdLst>
                  <a:gd name="T0" fmla="*/ 0 w 952"/>
                  <a:gd name="T1" fmla="*/ 0 h 366"/>
                  <a:gd name="T2" fmla="*/ 0 w 952"/>
                  <a:gd name="T3" fmla="*/ 0 h 366"/>
                  <a:gd name="T4" fmla="*/ 0 w 952"/>
                  <a:gd name="T5" fmla="*/ 0 h 366"/>
                  <a:gd name="T6" fmla="*/ 0 w 952"/>
                  <a:gd name="T7" fmla="*/ 0 h 366"/>
                  <a:gd name="T8" fmla="*/ 0 w 952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2"/>
                  <a:gd name="T16" fmla="*/ 0 h 366"/>
                  <a:gd name="T17" fmla="*/ 952 w 952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2" h="366">
                    <a:moveTo>
                      <a:pt x="112" y="0"/>
                    </a:moveTo>
                    <a:lnTo>
                      <a:pt x="952" y="153"/>
                    </a:lnTo>
                    <a:lnTo>
                      <a:pt x="200" y="108"/>
                    </a:lnTo>
                    <a:lnTo>
                      <a:pt x="0" y="36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11" name="Freeform 81"/>
              <p:cNvSpPr/>
              <p:nvPr/>
            </p:nvSpPr>
            <p:spPr bwMode="auto">
              <a:xfrm>
                <a:off x="8223" y="4885"/>
                <a:ext cx="312" cy="83"/>
              </a:xfrm>
              <a:custGeom>
                <a:avLst/>
                <a:gdLst>
                  <a:gd name="T0" fmla="*/ 0 w 1259"/>
                  <a:gd name="T1" fmla="*/ 0 h 337"/>
                  <a:gd name="T2" fmla="*/ 0 w 1259"/>
                  <a:gd name="T3" fmla="*/ 0 h 337"/>
                  <a:gd name="T4" fmla="*/ 0 w 1259"/>
                  <a:gd name="T5" fmla="*/ 0 h 337"/>
                  <a:gd name="T6" fmla="*/ 0 w 1259"/>
                  <a:gd name="T7" fmla="*/ 0 h 337"/>
                  <a:gd name="T8" fmla="*/ 0 w 1259"/>
                  <a:gd name="T9" fmla="*/ 0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9"/>
                  <a:gd name="T16" fmla="*/ 0 h 337"/>
                  <a:gd name="T17" fmla="*/ 1259 w 1259"/>
                  <a:gd name="T18" fmla="*/ 337 h 3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9" h="337">
                    <a:moveTo>
                      <a:pt x="40" y="0"/>
                    </a:moveTo>
                    <a:lnTo>
                      <a:pt x="1259" y="288"/>
                    </a:lnTo>
                    <a:lnTo>
                      <a:pt x="1226" y="337"/>
                    </a:lnTo>
                    <a:lnTo>
                      <a:pt x="0" y="3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12" name="Freeform 82"/>
              <p:cNvSpPr/>
              <p:nvPr/>
            </p:nvSpPr>
            <p:spPr bwMode="auto">
              <a:xfrm>
                <a:off x="8193" y="4910"/>
                <a:ext cx="315" cy="85"/>
              </a:xfrm>
              <a:custGeom>
                <a:avLst/>
                <a:gdLst>
                  <a:gd name="T0" fmla="*/ 0 w 1265"/>
                  <a:gd name="T1" fmla="*/ 0 h 342"/>
                  <a:gd name="T2" fmla="*/ 0 w 1265"/>
                  <a:gd name="T3" fmla="*/ 0 h 342"/>
                  <a:gd name="T4" fmla="*/ 0 w 1265"/>
                  <a:gd name="T5" fmla="*/ 0 h 342"/>
                  <a:gd name="T6" fmla="*/ 0 w 1265"/>
                  <a:gd name="T7" fmla="*/ 0 h 342"/>
                  <a:gd name="T8" fmla="*/ 0 w 1265"/>
                  <a:gd name="T9" fmla="*/ 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342"/>
                  <a:gd name="T17" fmla="*/ 1265 w 1265"/>
                  <a:gd name="T18" fmla="*/ 342 h 3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342">
                    <a:moveTo>
                      <a:pt x="46" y="0"/>
                    </a:moveTo>
                    <a:lnTo>
                      <a:pt x="1265" y="286"/>
                    </a:lnTo>
                    <a:lnTo>
                      <a:pt x="1226" y="342"/>
                    </a:lnTo>
                    <a:lnTo>
                      <a:pt x="0" y="3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13" name="Freeform 83"/>
              <p:cNvSpPr/>
              <p:nvPr/>
            </p:nvSpPr>
            <p:spPr bwMode="auto">
              <a:xfrm>
                <a:off x="8165" y="4935"/>
                <a:ext cx="315" cy="88"/>
              </a:xfrm>
              <a:custGeom>
                <a:avLst/>
                <a:gdLst>
                  <a:gd name="T0" fmla="*/ 0 w 1264"/>
                  <a:gd name="T1" fmla="*/ 0 h 344"/>
                  <a:gd name="T2" fmla="*/ 0 w 1264"/>
                  <a:gd name="T3" fmla="*/ 0 h 344"/>
                  <a:gd name="T4" fmla="*/ 0 w 1264"/>
                  <a:gd name="T5" fmla="*/ 0 h 344"/>
                  <a:gd name="T6" fmla="*/ 0 w 1264"/>
                  <a:gd name="T7" fmla="*/ 0 h 344"/>
                  <a:gd name="T8" fmla="*/ 0 w 126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4"/>
                  <a:gd name="T16" fmla="*/ 0 h 344"/>
                  <a:gd name="T17" fmla="*/ 1264 w 1264"/>
                  <a:gd name="T18" fmla="*/ 344 h 3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4" h="344">
                    <a:moveTo>
                      <a:pt x="45" y="0"/>
                    </a:moveTo>
                    <a:lnTo>
                      <a:pt x="1264" y="287"/>
                    </a:lnTo>
                    <a:lnTo>
                      <a:pt x="1224" y="344"/>
                    </a:lnTo>
                    <a:lnTo>
                      <a:pt x="0" y="37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7F7F7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14" name="Freeform 84"/>
              <p:cNvSpPr/>
              <p:nvPr/>
            </p:nvSpPr>
            <p:spPr bwMode="auto">
              <a:xfrm>
                <a:off x="8243" y="4988"/>
                <a:ext cx="47" cy="20"/>
              </a:xfrm>
              <a:custGeom>
                <a:avLst/>
                <a:gdLst>
                  <a:gd name="T0" fmla="*/ 0 w 190"/>
                  <a:gd name="T1" fmla="*/ 0 h 79"/>
                  <a:gd name="T2" fmla="*/ 0 w 190"/>
                  <a:gd name="T3" fmla="*/ 0 h 79"/>
                  <a:gd name="T4" fmla="*/ 0 w 190"/>
                  <a:gd name="T5" fmla="*/ 0 h 79"/>
                  <a:gd name="T6" fmla="*/ 0 w 190"/>
                  <a:gd name="T7" fmla="*/ 0 h 79"/>
                  <a:gd name="T8" fmla="*/ 0 w 190"/>
                  <a:gd name="T9" fmla="*/ 0 h 79"/>
                  <a:gd name="T10" fmla="*/ 0 w 190"/>
                  <a:gd name="T11" fmla="*/ 0 h 79"/>
                  <a:gd name="T12" fmla="*/ 0 w 190"/>
                  <a:gd name="T13" fmla="*/ 0 h 79"/>
                  <a:gd name="T14" fmla="*/ 0 w 190"/>
                  <a:gd name="T15" fmla="*/ 0 h 79"/>
                  <a:gd name="T16" fmla="*/ 0 w 190"/>
                  <a:gd name="T17" fmla="*/ 0 h 79"/>
                  <a:gd name="T18" fmla="*/ 0 w 190"/>
                  <a:gd name="T19" fmla="*/ 0 h 79"/>
                  <a:gd name="T20" fmla="*/ 0 w 190"/>
                  <a:gd name="T21" fmla="*/ 0 h 79"/>
                  <a:gd name="T22" fmla="*/ 0 w 190"/>
                  <a:gd name="T23" fmla="*/ 0 h 79"/>
                  <a:gd name="T24" fmla="*/ 0 w 190"/>
                  <a:gd name="T25" fmla="*/ 0 h 79"/>
                  <a:gd name="T26" fmla="*/ 0 w 190"/>
                  <a:gd name="T27" fmla="*/ 0 h 79"/>
                  <a:gd name="T28" fmla="*/ 0 w 190"/>
                  <a:gd name="T29" fmla="*/ 0 h 79"/>
                  <a:gd name="T30" fmla="*/ 0 w 190"/>
                  <a:gd name="T31" fmla="*/ 0 h 79"/>
                  <a:gd name="T32" fmla="*/ 0 w 190"/>
                  <a:gd name="T33" fmla="*/ 0 h 79"/>
                  <a:gd name="T34" fmla="*/ 0 w 190"/>
                  <a:gd name="T35" fmla="*/ 0 h 79"/>
                  <a:gd name="T36" fmla="*/ 0 w 190"/>
                  <a:gd name="T37" fmla="*/ 0 h 79"/>
                  <a:gd name="T38" fmla="*/ 0 w 190"/>
                  <a:gd name="T39" fmla="*/ 0 h 79"/>
                  <a:gd name="T40" fmla="*/ 0 w 190"/>
                  <a:gd name="T41" fmla="*/ 0 h 79"/>
                  <a:gd name="T42" fmla="*/ 0 w 190"/>
                  <a:gd name="T43" fmla="*/ 0 h 79"/>
                  <a:gd name="T44" fmla="*/ 0 w 190"/>
                  <a:gd name="T45" fmla="*/ 0 h 79"/>
                  <a:gd name="T46" fmla="*/ 0 w 190"/>
                  <a:gd name="T47" fmla="*/ 0 h 79"/>
                  <a:gd name="T48" fmla="*/ 0 w 190"/>
                  <a:gd name="T49" fmla="*/ 0 h 79"/>
                  <a:gd name="T50" fmla="*/ 0 w 190"/>
                  <a:gd name="T51" fmla="*/ 0 h 79"/>
                  <a:gd name="T52" fmla="*/ 0 w 190"/>
                  <a:gd name="T53" fmla="*/ 0 h 79"/>
                  <a:gd name="T54" fmla="*/ 0 w 190"/>
                  <a:gd name="T55" fmla="*/ 0 h 79"/>
                  <a:gd name="T56" fmla="*/ 0 w 190"/>
                  <a:gd name="T57" fmla="*/ 0 h 79"/>
                  <a:gd name="T58" fmla="*/ 0 w 190"/>
                  <a:gd name="T59" fmla="*/ 0 h 79"/>
                  <a:gd name="T60" fmla="*/ 0 w 190"/>
                  <a:gd name="T61" fmla="*/ 0 h 79"/>
                  <a:gd name="T62" fmla="*/ 0 w 190"/>
                  <a:gd name="T63" fmla="*/ 0 h 79"/>
                  <a:gd name="T64" fmla="*/ 0 w 190"/>
                  <a:gd name="T65" fmla="*/ 0 h 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0"/>
                  <a:gd name="T100" fmla="*/ 0 h 79"/>
                  <a:gd name="T101" fmla="*/ 190 w 190"/>
                  <a:gd name="T102" fmla="*/ 79 h 7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0" h="79">
                    <a:moveTo>
                      <a:pt x="18" y="1"/>
                    </a:moveTo>
                    <a:lnTo>
                      <a:pt x="23" y="1"/>
                    </a:lnTo>
                    <a:lnTo>
                      <a:pt x="40" y="0"/>
                    </a:lnTo>
                    <a:lnTo>
                      <a:pt x="62" y="0"/>
                    </a:lnTo>
                    <a:lnTo>
                      <a:pt x="90" y="3"/>
                    </a:lnTo>
                    <a:lnTo>
                      <a:pt x="120" y="8"/>
                    </a:lnTo>
                    <a:lnTo>
                      <a:pt x="148" y="18"/>
                    </a:lnTo>
                    <a:lnTo>
                      <a:pt x="173" y="34"/>
                    </a:lnTo>
                    <a:lnTo>
                      <a:pt x="190" y="57"/>
                    </a:lnTo>
                    <a:lnTo>
                      <a:pt x="190" y="58"/>
                    </a:lnTo>
                    <a:lnTo>
                      <a:pt x="190" y="62"/>
                    </a:lnTo>
                    <a:lnTo>
                      <a:pt x="189" y="68"/>
                    </a:lnTo>
                    <a:lnTo>
                      <a:pt x="187" y="74"/>
                    </a:lnTo>
                    <a:lnTo>
                      <a:pt x="181" y="78"/>
                    </a:lnTo>
                    <a:lnTo>
                      <a:pt x="173" y="79"/>
                    </a:lnTo>
                    <a:lnTo>
                      <a:pt x="160" y="78"/>
                    </a:lnTo>
                    <a:lnTo>
                      <a:pt x="143" y="71"/>
                    </a:lnTo>
                    <a:lnTo>
                      <a:pt x="143" y="69"/>
                    </a:lnTo>
                    <a:lnTo>
                      <a:pt x="142" y="65"/>
                    </a:lnTo>
                    <a:lnTo>
                      <a:pt x="139" y="58"/>
                    </a:lnTo>
                    <a:lnTo>
                      <a:pt x="130" y="50"/>
                    </a:lnTo>
                    <a:lnTo>
                      <a:pt x="116" y="42"/>
                    </a:lnTo>
                    <a:lnTo>
                      <a:pt x="94" y="35"/>
                    </a:lnTo>
                    <a:lnTo>
                      <a:pt x="63" y="32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5" y="30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6" y="8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15" name="Freeform 85"/>
              <p:cNvSpPr/>
              <p:nvPr/>
            </p:nvSpPr>
            <p:spPr bwMode="auto">
              <a:xfrm>
                <a:off x="8245" y="5003"/>
                <a:ext cx="28" cy="15"/>
              </a:xfrm>
              <a:custGeom>
                <a:avLst/>
                <a:gdLst>
                  <a:gd name="T0" fmla="*/ 0 w 107"/>
                  <a:gd name="T1" fmla="*/ 0 h 63"/>
                  <a:gd name="T2" fmla="*/ 0 w 107"/>
                  <a:gd name="T3" fmla="*/ 0 h 63"/>
                  <a:gd name="T4" fmla="*/ 0 w 107"/>
                  <a:gd name="T5" fmla="*/ 0 h 63"/>
                  <a:gd name="T6" fmla="*/ 0 w 107"/>
                  <a:gd name="T7" fmla="*/ 0 h 63"/>
                  <a:gd name="T8" fmla="*/ 0 w 107"/>
                  <a:gd name="T9" fmla="*/ 0 h 63"/>
                  <a:gd name="T10" fmla="*/ 0 w 107"/>
                  <a:gd name="T11" fmla="*/ 0 h 63"/>
                  <a:gd name="T12" fmla="*/ 0 w 107"/>
                  <a:gd name="T13" fmla="*/ 0 h 63"/>
                  <a:gd name="T14" fmla="*/ 0 w 107"/>
                  <a:gd name="T15" fmla="*/ 0 h 63"/>
                  <a:gd name="T16" fmla="*/ 0 w 107"/>
                  <a:gd name="T17" fmla="*/ 0 h 63"/>
                  <a:gd name="T18" fmla="*/ 0 w 107"/>
                  <a:gd name="T19" fmla="*/ 0 h 63"/>
                  <a:gd name="T20" fmla="*/ 0 w 107"/>
                  <a:gd name="T21" fmla="*/ 0 h 63"/>
                  <a:gd name="T22" fmla="*/ 0 w 107"/>
                  <a:gd name="T23" fmla="*/ 0 h 63"/>
                  <a:gd name="T24" fmla="*/ 0 w 107"/>
                  <a:gd name="T25" fmla="*/ 0 h 63"/>
                  <a:gd name="T26" fmla="*/ 0 w 107"/>
                  <a:gd name="T27" fmla="*/ 0 h 63"/>
                  <a:gd name="T28" fmla="*/ 0 w 107"/>
                  <a:gd name="T29" fmla="*/ 0 h 63"/>
                  <a:gd name="T30" fmla="*/ 0 w 107"/>
                  <a:gd name="T31" fmla="*/ 0 h 63"/>
                  <a:gd name="T32" fmla="*/ 0 w 107"/>
                  <a:gd name="T33" fmla="*/ 0 h 63"/>
                  <a:gd name="T34" fmla="*/ 0 w 107"/>
                  <a:gd name="T35" fmla="*/ 0 h 63"/>
                  <a:gd name="T36" fmla="*/ 0 w 107"/>
                  <a:gd name="T37" fmla="*/ 0 h 63"/>
                  <a:gd name="T38" fmla="*/ 0 w 107"/>
                  <a:gd name="T39" fmla="*/ 0 h 63"/>
                  <a:gd name="T40" fmla="*/ 0 w 107"/>
                  <a:gd name="T41" fmla="*/ 0 h 63"/>
                  <a:gd name="T42" fmla="*/ 0 w 107"/>
                  <a:gd name="T43" fmla="*/ 0 h 63"/>
                  <a:gd name="T44" fmla="*/ 0 w 107"/>
                  <a:gd name="T45" fmla="*/ 0 h 63"/>
                  <a:gd name="T46" fmla="*/ 0 w 107"/>
                  <a:gd name="T47" fmla="*/ 0 h 63"/>
                  <a:gd name="T48" fmla="*/ 0 w 107"/>
                  <a:gd name="T49" fmla="*/ 0 h 63"/>
                  <a:gd name="T50" fmla="*/ 0 w 107"/>
                  <a:gd name="T51" fmla="*/ 0 h 63"/>
                  <a:gd name="T52" fmla="*/ 0 w 107"/>
                  <a:gd name="T53" fmla="*/ 0 h 63"/>
                  <a:gd name="T54" fmla="*/ 0 w 107"/>
                  <a:gd name="T55" fmla="*/ 0 h 63"/>
                  <a:gd name="T56" fmla="*/ 0 w 107"/>
                  <a:gd name="T57" fmla="*/ 0 h 63"/>
                  <a:gd name="T58" fmla="*/ 0 w 107"/>
                  <a:gd name="T59" fmla="*/ 0 h 63"/>
                  <a:gd name="T60" fmla="*/ 0 w 107"/>
                  <a:gd name="T61" fmla="*/ 0 h 63"/>
                  <a:gd name="T62" fmla="*/ 0 w 107"/>
                  <a:gd name="T63" fmla="*/ 0 h 63"/>
                  <a:gd name="T64" fmla="*/ 0 w 107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63"/>
                  <a:gd name="T101" fmla="*/ 107 w 107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63">
                    <a:moveTo>
                      <a:pt x="43" y="58"/>
                    </a:moveTo>
                    <a:lnTo>
                      <a:pt x="54" y="61"/>
                    </a:lnTo>
                    <a:lnTo>
                      <a:pt x="64" y="63"/>
                    </a:lnTo>
                    <a:lnTo>
                      <a:pt x="74" y="63"/>
                    </a:lnTo>
                    <a:lnTo>
                      <a:pt x="83" y="63"/>
                    </a:lnTo>
                    <a:lnTo>
                      <a:pt x="91" y="61"/>
                    </a:lnTo>
                    <a:lnTo>
                      <a:pt x="97" y="57"/>
                    </a:lnTo>
                    <a:lnTo>
                      <a:pt x="102" y="54"/>
                    </a:lnTo>
                    <a:lnTo>
                      <a:pt x="106" y="48"/>
                    </a:lnTo>
                    <a:lnTo>
                      <a:pt x="107" y="43"/>
                    </a:lnTo>
                    <a:lnTo>
                      <a:pt x="106" y="37"/>
                    </a:lnTo>
                    <a:lnTo>
                      <a:pt x="102" y="30"/>
                    </a:lnTo>
                    <a:lnTo>
                      <a:pt x="97" y="24"/>
                    </a:lnTo>
                    <a:lnTo>
                      <a:pt x="90" y="19"/>
                    </a:lnTo>
                    <a:lnTo>
                      <a:pt x="82" y="13"/>
                    </a:lnTo>
                    <a:lnTo>
                      <a:pt x="74" y="9"/>
                    </a:lnTo>
                    <a:lnTo>
                      <a:pt x="63" y="4"/>
                    </a:lnTo>
                    <a:lnTo>
                      <a:pt x="53" y="2"/>
                    </a:lnTo>
                    <a:lnTo>
                      <a:pt x="42" y="0"/>
                    </a:lnTo>
                    <a:lnTo>
                      <a:pt x="32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3" y="10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5" y="32"/>
                    </a:lnTo>
                    <a:lnTo>
                      <a:pt x="9" y="38"/>
                    </a:lnTo>
                    <a:lnTo>
                      <a:pt x="16" y="44"/>
                    </a:lnTo>
                    <a:lnTo>
                      <a:pt x="25" y="49"/>
                    </a:lnTo>
                    <a:lnTo>
                      <a:pt x="33" y="54"/>
                    </a:lnTo>
                    <a:lnTo>
                      <a:pt x="43" y="58"/>
                    </a:lnTo>
                    <a:close/>
                  </a:path>
                </a:pathLst>
              </a:custGeom>
              <a:solidFill>
                <a:srgbClr val="BFBF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16" name="Freeform 86"/>
              <p:cNvSpPr/>
              <p:nvPr/>
            </p:nvSpPr>
            <p:spPr bwMode="auto">
              <a:xfrm>
                <a:off x="8113" y="4973"/>
                <a:ext cx="367" cy="132"/>
              </a:xfrm>
              <a:custGeom>
                <a:avLst/>
                <a:gdLst>
                  <a:gd name="T0" fmla="*/ 0 w 1469"/>
                  <a:gd name="T1" fmla="*/ 0 h 525"/>
                  <a:gd name="T2" fmla="*/ 0 w 1469"/>
                  <a:gd name="T3" fmla="*/ 0 h 525"/>
                  <a:gd name="T4" fmla="*/ 0 w 1469"/>
                  <a:gd name="T5" fmla="*/ 0 h 525"/>
                  <a:gd name="T6" fmla="*/ 0 w 1469"/>
                  <a:gd name="T7" fmla="*/ 0 h 525"/>
                  <a:gd name="T8" fmla="*/ 0 w 1469"/>
                  <a:gd name="T9" fmla="*/ 0 h 525"/>
                  <a:gd name="T10" fmla="*/ 0 w 1469"/>
                  <a:gd name="T11" fmla="*/ 0 h 525"/>
                  <a:gd name="T12" fmla="*/ 0 w 1469"/>
                  <a:gd name="T13" fmla="*/ 0 h 525"/>
                  <a:gd name="T14" fmla="*/ 0 w 1469"/>
                  <a:gd name="T15" fmla="*/ 0 h 525"/>
                  <a:gd name="T16" fmla="*/ 0 w 1469"/>
                  <a:gd name="T17" fmla="*/ 0 h 525"/>
                  <a:gd name="T18" fmla="*/ 0 w 1469"/>
                  <a:gd name="T19" fmla="*/ 0 h 525"/>
                  <a:gd name="T20" fmla="*/ 0 w 1469"/>
                  <a:gd name="T21" fmla="*/ 0 h 525"/>
                  <a:gd name="T22" fmla="*/ 0 w 1469"/>
                  <a:gd name="T23" fmla="*/ 0 h 525"/>
                  <a:gd name="T24" fmla="*/ 0 w 1469"/>
                  <a:gd name="T25" fmla="*/ 0 h 525"/>
                  <a:gd name="T26" fmla="*/ 0 w 1469"/>
                  <a:gd name="T27" fmla="*/ 0 h 525"/>
                  <a:gd name="T28" fmla="*/ 0 w 1469"/>
                  <a:gd name="T29" fmla="*/ 0 h 525"/>
                  <a:gd name="T30" fmla="*/ 0 w 1469"/>
                  <a:gd name="T31" fmla="*/ 0 h 525"/>
                  <a:gd name="T32" fmla="*/ 0 w 1469"/>
                  <a:gd name="T33" fmla="*/ 0 h 525"/>
                  <a:gd name="T34" fmla="*/ 0 w 1469"/>
                  <a:gd name="T35" fmla="*/ 0 h 525"/>
                  <a:gd name="T36" fmla="*/ 0 w 1469"/>
                  <a:gd name="T37" fmla="*/ 0 h 525"/>
                  <a:gd name="T38" fmla="*/ 0 w 1469"/>
                  <a:gd name="T39" fmla="*/ 0 h 525"/>
                  <a:gd name="T40" fmla="*/ 0 w 1469"/>
                  <a:gd name="T41" fmla="*/ 0 h 525"/>
                  <a:gd name="T42" fmla="*/ 0 w 1469"/>
                  <a:gd name="T43" fmla="*/ 0 h 525"/>
                  <a:gd name="T44" fmla="*/ 0 w 1469"/>
                  <a:gd name="T45" fmla="*/ 0 h 525"/>
                  <a:gd name="T46" fmla="*/ 0 w 1469"/>
                  <a:gd name="T47" fmla="*/ 0 h 525"/>
                  <a:gd name="T48" fmla="*/ 0 w 1469"/>
                  <a:gd name="T49" fmla="*/ 0 h 525"/>
                  <a:gd name="T50" fmla="*/ 0 w 1469"/>
                  <a:gd name="T51" fmla="*/ 0 h 525"/>
                  <a:gd name="T52" fmla="*/ 0 w 1469"/>
                  <a:gd name="T53" fmla="*/ 0 h 525"/>
                  <a:gd name="T54" fmla="*/ 0 w 1469"/>
                  <a:gd name="T55" fmla="*/ 0 h 525"/>
                  <a:gd name="T56" fmla="*/ 0 w 1469"/>
                  <a:gd name="T57" fmla="*/ 0 h 525"/>
                  <a:gd name="T58" fmla="*/ 0 w 1469"/>
                  <a:gd name="T59" fmla="*/ 0 h 525"/>
                  <a:gd name="T60" fmla="*/ 0 w 1469"/>
                  <a:gd name="T61" fmla="*/ 0 h 525"/>
                  <a:gd name="T62" fmla="*/ 0 w 1469"/>
                  <a:gd name="T63" fmla="*/ 0 h 525"/>
                  <a:gd name="T64" fmla="*/ 0 w 1469"/>
                  <a:gd name="T65" fmla="*/ 0 h 525"/>
                  <a:gd name="T66" fmla="*/ 0 w 1469"/>
                  <a:gd name="T67" fmla="*/ 0 h 525"/>
                  <a:gd name="T68" fmla="*/ 0 w 1469"/>
                  <a:gd name="T69" fmla="*/ 0 h 525"/>
                  <a:gd name="T70" fmla="*/ 0 w 1469"/>
                  <a:gd name="T71" fmla="*/ 0 h 525"/>
                  <a:gd name="T72" fmla="*/ 0 w 1469"/>
                  <a:gd name="T73" fmla="*/ 0 h 525"/>
                  <a:gd name="T74" fmla="*/ 0 w 1469"/>
                  <a:gd name="T75" fmla="*/ 0 h 525"/>
                  <a:gd name="T76" fmla="*/ 0 w 1469"/>
                  <a:gd name="T77" fmla="*/ 0 h 525"/>
                  <a:gd name="T78" fmla="*/ 0 w 1469"/>
                  <a:gd name="T79" fmla="*/ 0 h 5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469"/>
                  <a:gd name="T121" fmla="*/ 0 h 525"/>
                  <a:gd name="T122" fmla="*/ 1469 w 1469"/>
                  <a:gd name="T123" fmla="*/ 525 h 5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469" h="525">
                    <a:moveTo>
                      <a:pt x="1468" y="407"/>
                    </a:moveTo>
                    <a:lnTo>
                      <a:pt x="1466" y="407"/>
                    </a:lnTo>
                    <a:lnTo>
                      <a:pt x="1458" y="406"/>
                    </a:lnTo>
                    <a:lnTo>
                      <a:pt x="1446" y="405"/>
                    </a:lnTo>
                    <a:lnTo>
                      <a:pt x="1429" y="402"/>
                    </a:lnTo>
                    <a:lnTo>
                      <a:pt x="1408" y="400"/>
                    </a:lnTo>
                    <a:lnTo>
                      <a:pt x="1382" y="397"/>
                    </a:lnTo>
                    <a:lnTo>
                      <a:pt x="1353" y="393"/>
                    </a:lnTo>
                    <a:lnTo>
                      <a:pt x="1321" y="389"/>
                    </a:lnTo>
                    <a:lnTo>
                      <a:pt x="1285" y="383"/>
                    </a:lnTo>
                    <a:lnTo>
                      <a:pt x="1245" y="376"/>
                    </a:lnTo>
                    <a:lnTo>
                      <a:pt x="1203" y="370"/>
                    </a:lnTo>
                    <a:lnTo>
                      <a:pt x="1158" y="363"/>
                    </a:lnTo>
                    <a:lnTo>
                      <a:pt x="1110" y="354"/>
                    </a:lnTo>
                    <a:lnTo>
                      <a:pt x="1060" y="345"/>
                    </a:lnTo>
                    <a:lnTo>
                      <a:pt x="1008" y="335"/>
                    </a:lnTo>
                    <a:lnTo>
                      <a:pt x="954" y="323"/>
                    </a:lnTo>
                    <a:lnTo>
                      <a:pt x="898" y="311"/>
                    </a:lnTo>
                    <a:lnTo>
                      <a:pt x="841" y="299"/>
                    </a:lnTo>
                    <a:lnTo>
                      <a:pt x="782" y="284"/>
                    </a:lnTo>
                    <a:lnTo>
                      <a:pt x="723" y="269"/>
                    </a:lnTo>
                    <a:lnTo>
                      <a:pt x="663" y="253"/>
                    </a:lnTo>
                    <a:lnTo>
                      <a:pt x="602" y="236"/>
                    </a:lnTo>
                    <a:lnTo>
                      <a:pt x="541" y="217"/>
                    </a:lnTo>
                    <a:lnTo>
                      <a:pt x="480" y="198"/>
                    </a:lnTo>
                    <a:lnTo>
                      <a:pt x="417" y="178"/>
                    </a:lnTo>
                    <a:lnTo>
                      <a:pt x="356" y="156"/>
                    </a:lnTo>
                    <a:lnTo>
                      <a:pt x="296" y="133"/>
                    </a:lnTo>
                    <a:lnTo>
                      <a:pt x="236" y="109"/>
                    </a:lnTo>
                    <a:lnTo>
                      <a:pt x="178" y="84"/>
                    </a:lnTo>
                    <a:lnTo>
                      <a:pt x="120" y="57"/>
                    </a:lnTo>
                    <a:lnTo>
                      <a:pt x="64" y="29"/>
                    </a:lnTo>
                    <a:lnTo>
                      <a:pt x="9" y="0"/>
                    </a:lnTo>
                    <a:lnTo>
                      <a:pt x="7" y="4"/>
                    </a:lnTo>
                    <a:lnTo>
                      <a:pt x="5" y="15"/>
                    </a:lnTo>
                    <a:lnTo>
                      <a:pt x="3" y="33"/>
                    </a:lnTo>
                    <a:lnTo>
                      <a:pt x="0" y="55"/>
                    </a:lnTo>
                    <a:lnTo>
                      <a:pt x="0" y="79"/>
                    </a:lnTo>
                    <a:lnTo>
                      <a:pt x="3" y="102"/>
                    </a:lnTo>
                    <a:lnTo>
                      <a:pt x="10" y="125"/>
                    </a:lnTo>
                    <a:lnTo>
                      <a:pt x="22" y="143"/>
                    </a:lnTo>
                    <a:lnTo>
                      <a:pt x="23" y="144"/>
                    </a:lnTo>
                    <a:lnTo>
                      <a:pt x="26" y="146"/>
                    </a:lnTo>
                    <a:lnTo>
                      <a:pt x="33" y="150"/>
                    </a:lnTo>
                    <a:lnTo>
                      <a:pt x="43" y="154"/>
                    </a:lnTo>
                    <a:lnTo>
                      <a:pt x="54" y="161"/>
                    </a:lnTo>
                    <a:lnTo>
                      <a:pt x="69" y="169"/>
                    </a:lnTo>
                    <a:lnTo>
                      <a:pt x="86" y="177"/>
                    </a:lnTo>
                    <a:lnTo>
                      <a:pt x="106" y="187"/>
                    </a:lnTo>
                    <a:lnTo>
                      <a:pt x="128" y="197"/>
                    </a:lnTo>
                    <a:lnTo>
                      <a:pt x="154" y="208"/>
                    </a:lnTo>
                    <a:lnTo>
                      <a:pt x="182" y="221"/>
                    </a:lnTo>
                    <a:lnTo>
                      <a:pt x="213" y="234"/>
                    </a:lnTo>
                    <a:lnTo>
                      <a:pt x="247" y="248"/>
                    </a:lnTo>
                    <a:lnTo>
                      <a:pt x="283" y="262"/>
                    </a:lnTo>
                    <a:lnTo>
                      <a:pt x="322" y="277"/>
                    </a:lnTo>
                    <a:lnTo>
                      <a:pt x="364" y="292"/>
                    </a:lnTo>
                    <a:lnTo>
                      <a:pt x="410" y="308"/>
                    </a:lnTo>
                    <a:lnTo>
                      <a:pt x="457" y="323"/>
                    </a:lnTo>
                    <a:lnTo>
                      <a:pt x="508" y="339"/>
                    </a:lnTo>
                    <a:lnTo>
                      <a:pt x="562" y="355"/>
                    </a:lnTo>
                    <a:lnTo>
                      <a:pt x="618" y="371"/>
                    </a:lnTo>
                    <a:lnTo>
                      <a:pt x="678" y="387"/>
                    </a:lnTo>
                    <a:lnTo>
                      <a:pt x="740" y="402"/>
                    </a:lnTo>
                    <a:lnTo>
                      <a:pt x="805" y="418"/>
                    </a:lnTo>
                    <a:lnTo>
                      <a:pt x="874" y="433"/>
                    </a:lnTo>
                    <a:lnTo>
                      <a:pt x="945" y="449"/>
                    </a:lnTo>
                    <a:lnTo>
                      <a:pt x="1018" y="462"/>
                    </a:lnTo>
                    <a:lnTo>
                      <a:pt x="1096" y="477"/>
                    </a:lnTo>
                    <a:lnTo>
                      <a:pt x="1176" y="490"/>
                    </a:lnTo>
                    <a:lnTo>
                      <a:pt x="1259" y="503"/>
                    </a:lnTo>
                    <a:lnTo>
                      <a:pt x="1346" y="514"/>
                    </a:lnTo>
                    <a:lnTo>
                      <a:pt x="1435" y="525"/>
                    </a:lnTo>
                    <a:lnTo>
                      <a:pt x="1436" y="523"/>
                    </a:lnTo>
                    <a:lnTo>
                      <a:pt x="1441" y="516"/>
                    </a:lnTo>
                    <a:lnTo>
                      <a:pt x="1447" y="506"/>
                    </a:lnTo>
                    <a:lnTo>
                      <a:pt x="1454" y="491"/>
                    </a:lnTo>
                    <a:lnTo>
                      <a:pt x="1461" y="474"/>
                    </a:lnTo>
                    <a:lnTo>
                      <a:pt x="1466" y="454"/>
                    </a:lnTo>
                    <a:lnTo>
                      <a:pt x="1469" y="432"/>
                    </a:lnTo>
                    <a:lnTo>
                      <a:pt x="1468" y="407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17" name="Freeform 87"/>
              <p:cNvSpPr/>
              <p:nvPr/>
            </p:nvSpPr>
            <p:spPr bwMode="auto">
              <a:xfrm>
                <a:off x="8253" y="4845"/>
                <a:ext cx="42" cy="30"/>
              </a:xfrm>
              <a:custGeom>
                <a:avLst/>
                <a:gdLst>
                  <a:gd name="T0" fmla="*/ 0 w 170"/>
                  <a:gd name="T1" fmla="*/ 0 h 120"/>
                  <a:gd name="T2" fmla="*/ 0 w 170"/>
                  <a:gd name="T3" fmla="*/ 0 h 120"/>
                  <a:gd name="T4" fmla="*/ 0 w 170"/>
                  <a:gd name="T5" fmla="*/ 0 h 120"/>
                  <a:gd name="T6" fmla="*/ 0 w 170"/>
                  <a:gd name="T7" fmla="*/ 0 h 120"/>
                  <a:gd name="T8" fmla="*/ 0 w 170"/>
                  <a:gd name="T9" fmla="*/ 0 h 120"/>
                  <a:gd name="T10" fmla="*/ 0 w 170"/>
                  <a:gd name="T11" fmla="*/ 0 h 120"/>
                  <a:gd name="T12" fmla="*/ 0 w 170"/>
                  <a:gd name="T13" fmla="*/ 0 h 120"/>
                  <a:gd name="T14" fmla="*/ 0 w 170"/>
                  <a:gd name="T15" fmla="*/ 0 h 120"/>
                  <a:gd name="T16" fmla="*/ 0 w 170"/>
                  <a:gd name="T17" fmla="*/ 0 h 120"/>
                  <a:gd name="T18" fmla="*/ 0 w 170"/>
                  <a:gd name="T19" fmla="*/ 0 h 120"/>
                  <a:gd name="T20" fmla="*/ 0 w 170"/>
                  <a:gd name="T21" fmla="*/ 0 h 120"/>
                  <a:gd name="T22" fmla="*/ 0 w 170"/>
                  <a:gd name="T23" fmla="*/ 0 h 120"/>
                  <a:gd name="T24" fmla="*/ 0 w 170"/>
                  <a:gd name="T25" fmla="*/ 0 h 120"/>
                  <a:gd name="T26" fmla="*/ 0 w 170"/>
                  <a:gd name="T27" fmla="*/ 0 h 120"/>
                  <a:gd name="T28" fmla="*/ 0 w 170"/>
                  <a:gd name="T29" fmla="*/ 0 h 120"/>
                  <a:gd name="T30" fmla="*/ 0 w 170"/>
                  <a:gd name="T31" fmla="*/ 0 h 120"/>
                  <a:gd name="T32" fmla="*/ 0 w 170"/>
                  <a:gd name="T33" fmla="*/ 0 h 120"/>
                  <a:gd name="T34" fmla="*/ 0 w 170"/>
                  <a:gd name="T35" fmla="*/ 0 h 120"/>
                  <a:gd name="T36" fmla="*/ 0 w 170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20"/>
                  <a:gd name="T59" fmla="*/ 170 w 170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20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30" y="7"/>
                    </a:lnTo>
                    <a:lnTo>
                      <a:pt x="17" y="15"/>
                    </a:lnTo>
                    <a:lnTo>
                      <a:pt x="7" y="26"/>
                    </a:lnTo>
                    <a:lnTo>
                      <a:pt x="1" y="43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8" y="120"/>
                    </a:lnTo>
                    <a:lnTo>
                      <a:pt x="97" y="114"/>
                    </a:lnTo>
                    <a:lnTo>
                      <a:pt x="97" y="102"/>
                    </a:lnTo>
                    <a:lnTo>
                      <a:pt x="97" y="84"/>
                    </a:lnTo>
                    <a:lnTo>
                      <a:pt x="101" y="64"/>
                    </a:lnTo>
                    <a:lnTo>
                      <a:pt x="108" y="44"/>
                    </a:lnTo>
                    <a:lnTo>
                      <a:pt x="121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18" name="Freeform 88"/>
              <p:cNvSpPr/>
              <p:nvPr/>
            </p:nvSpPr>
            <p:spPr bwMode="auto">
              <a:xfrm>
                <a:off x="8493" y="4900"/>
                <a:ext cx="42" cy="30"/>
              </a:xfrm>
              <a:custGeom>
                <a:avLst/>
                <a:gdLst>
                  <a:gd name="T0" fmla="*/ 0 w 170"/>
                  <a:gd name="T1" fmla="*/ 0 h 119"/>
                  <a:gd name="T2" fmla="*/ 0 w 170"/>
                  <a:gd name="T3" fmla="*/ 0 h 119"/>
                  <a:gd name="T4" fmla="*/ 0 w 170"/>
                  <a:gd name="T5" fmla="*/ 0 h 119"/>
                  <a:gd name="T6" fmla="*/ 0 w 170"/>
                  <a:gd name="T7" fmla="*/ 0 h 119"/>
                  <a:gd name="T8" fmla="*/ 0 w 170"/>
                  <a:gd name="T9" fmla="*/ 0 h 119"/>
                  <a:gd name="T10" fmla="*/ 0 w 170"/>
                  <a:gd name="T11" fmla="*/ 0 h 119"/>
                  <a:gd name="T12" fmla="*/ 0 w 170"/>
                  <a:gd name="T13" fmla="*/ 0 h 119"/>
                  <a:gd name="T14" fmla="*/ 0 w 170"/>
                  <a:gd name="T15" fmla="*/ 0 h 119"/>
                  <a:gd name="T16" fmla="*/ 0 w 170"/>
                  <a:gd name="T17" fmla="*/ 0 h 119"/>
                  <a:gd name="T18" fmla="*/ 0 w 170"/>
                  <a:gd name="T19" fmla="*/ 0 h 119"/>
                  <a:gd name="T20" fmla="*/ 0 w 170"/>
                  <a:gd name="T21" fmla="*/ 0 h 119"/>
                  <a:gd name="T22" fmla="*/ 0 w 170"/>
                  <a:gd name="T23" fmla="*/ 0 h 119"/>
                  <a:gd name="T24" fmla="*/ 0 w 170"/>
                  <a:gd name="T25" fmla="*/ 0 h 119"/>
                  <a:gd name="T26" fmla="*/ 0 w 170"/>
                  <a:gd name="T27" fmla="*/ 0 h 119"/>
                  <a:gd name="T28" fmla="*/ 0 w 170"/>
                  <a:gd name="T29" fmla="*/ 0 h 119"/>
                  <a:gd name="T30" fmla="*/ 0 w 170"/>
                  <a:gd name="T31" fmla="*/ 0 h 119"/>
                  <a:gd name="T32" fmla="*/ 0 w 170"/>
                  <a:gd name="T33" fmla="*/ 0 h 119"/>
                  <a:gd name="T34" fmla="*/ 0 w 170"/>
                  <a:gd name="T35" fmla="*/ 0 h 119"/>
                  <a:gd name="T36" fmla="*/ 0 w 170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19"/>
                  <a:gd name="T59" fmla="*/ 170 w 170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19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29" y="7"/>
                    </a:lnTo>
                    <a:lnTo>
                      <a:pt x="18" y="14"/>
                    </a:lnTo>
                    <a:lnTo>
                      <a:pt x="7" y="25"/>
                    </a:lnTo>
                    <a:lnTo>
                      <a:pt x="0" y="42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7" y="119"/>
                    </a:lnTo>
                    <a:lnTo>
                      <a:pt x="96" y="114"/>
                    </a:lnTo>
                    <a:lnTo>
                      <a:pt x="96" y="101"/>
                    </a:lnTo>
                    <a:lnTo>
                      <a:pt x="96" y="83"/>
                    </a:lnTo>
                    <a:lnTo>
                      <a:pt x="100" y="62"/>
                    </a:lnTo>
                    <a:lnTo>
                      <a:pt x="107" y="44"/>
                    </a:lnTo>
                    <a:lnTo>
                      <a:pt x="120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19" name="Freeform 89"/>
              <p:cNvSpPr/>
              <p:nvPr/>
            </p:nvSpPr>
            <p:spPr bwMode="auto">
              <a:xfrm>
                <a:off x="8298" y="4855"/>
                <a:ext cx="182" cy="50"/>
              </a:xfrm>
              <a:custGeom>
                <a:avLst/>
                <a:gdLst>
                  <a:gd name="T0" fmla="*/ 0 w 730"/>
                  <a:gd name="T1" fmla="*/ 0 h 200"/>
                  <a:gd name="T2" fmla="*/ 0 w 730"/>
                  <a:gd name="T3" fmla="*/ 0 h 200"/>
                  <a:gd name="T4" fmla="*/ 0 w 730"/>
                  <a:gd name="T5" fmla="*/ 0 h 200"/>
                  <a:gd name="T6" fmla="*/ 0 w 730"/>
                  <a:gd name="T7" fmla="*/ 0 h 200"/>
                  <a:gd name="T8" fmla="*/ 0 w 730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0"/>
                  <a:gd name="T16" fmla="*/ 0 h 200"/>
                  <a:gd name="T17" fmla="*/ 730 w 730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0" h="200">
                    <a:moveTo>
                      <a:pt x="0" y="44"/>
                    </a:moveTo>
                    <a:lnTo>
                      <a:pt x="697" y="200"/>
                    </a:lnTo>
                    <a:lnTo>
                      <a:pt x="730" y="156"/>
                    </a:lnTo>
                    <a:lnTo>
                      <a:pt x="33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20" name="Freeform 90"/>
              <p:cNvSpPr/>
              <p:nvPr/>
            </p:nvSpPr>
            <p:spPr bwMode="auto">
              <a:xfrm>
                <a:off x="8298" y="4875"/>
                <a:ext cx="175" cy="48"/>
              </a:xfrm>
              <a:custGeom>
                <a:avLst/>
                <a:gdLst>
                  <a:gd name="T0" fmla="*/ 0 w 703"/>
                  <a:gd name="T1" fmla="*/ 0 h 187"/>
                  <a:gd name="T2" fmla="*/ 0 w 703"/>
                  <a:gd name="T3" fmla="*/ 0 h 187"/>
                  <a:gd name="T4" fmla="*/ 0 w 703"/>
                  <a:gd name="T5" fmla="*/ 0 h 187"/>
                  <a:gd name="T6" fmla="*/ 0 w 703"/>
                  <a:gd name="T7" fmla="*/ 0 h 187"/>
                  <a:gd name="T8" fmla="*/ 0 w 70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3"/>
                  <a:gd name="T16" fmla="*/ 0 h 187"/>
                  <a:gd name="T17" fmla="*/ 703 w 703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3" h="187">
                    <a:moveTo>
                      <a:pt x="0" y="30"/>
                    </a:moveTo>
                    <a:lnTo>
                      <a:pt x="696" y="187"/>
                    </a:lnTo>
                    <a:lnTo>
                      <a:pt x="703" y="157"/>
                    </a:lnTo>
                    <a:lnTo>
                      <a:pt x="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21" name="Freeform 91"/>
              <p:cNvSpPr/>
              <p:nvPr/>
            </p:nvSpPr>
            <p:spPr bwMode="auto">
              <a:xfrm>
                <a:off x="8485" y="4968"/>
                <a:ext cx="105" cy="127"/>
              </a:xfrm>
              <a:custGeom>
                <a:avLst/>
                <a:gdLst>
                  <a:gd name="T0" fmla="*/ 0 w 424"/>
                  <a:gd name="T1" fmla="*/ 0 h 508"/>
                  <a:gd name="T2" fmla="*/ 0 w 424"/>
                  <a:gd name="T3" fmla="*/ 0 h 508"/>
                  <a:gd name="T4" fmla="*/ 0 w 424"/>
                  <a:gd name="T5" fmla="*/ 0 h 508"/>
                  <a:gd name="T6" fmla="*/ 0 w 424"/>
                  <a:gd name="T7" fmla="*/ 0 h 508"/>
                  <a:gd name="T8" fmla="*/ 0 w 424"/>
                  <a:gd name="T9" fmla="*/ 0 h 508"/>
                  <a:gd name="T10" fmla="*/ 0 w 424"/>
                  <a:gd name="T11" fmla="*/ 0 h 508"/>
                  <a:gd name="T12" fmla="*/ 0 w 424"/>
                  <a:gd name="T13" fmla="*/ 0 h 508"/>
                  <a:gd name="T14" fmla="*/ 0 w 424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4"/>
                  <a:gd name="T25" fmla="*/ 0 h 508"/>
                  <a:gd name="T26" fmla="*/ 424 w 424"/>
                  <a:gd name="T27" fmla="*/ 508 h 50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4" h="508">
                    <a:moveTo>
                      <a:pt x="0" y="508"/>
                    </a:moveTo>
                    <a:lnTo>
                      <a:pt x="86" y="388"/>
                    </a:lnTo>
                    <a:lnTo>
                      <a:pt x="124" y="388"/>
                    </a:lnTo>
                    <a:lnTo>
                      <a:pt x="424" y="0"/>
                    </a:lnTo>
                    <a:lnTo>
                      <a:pt x="130" y="282"/>
                    </a:lnTo>
                    <a:lnTo>
                      <a:pt x="66" y="289"/>
                    </a:lnTo>
                    <a:lnTo>
                      <a:pt x="0" y="358"/>
                    </a:lnTo>
                    <a:lnTo>
                      <a:pt x="0" y="508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22" name="Freeform 92"/>
              <p:cNvSpPr/>
              <p:nvPr/>
            </p:nvSpPr>
            <p:spPr bwMode="auto">
              <a:xfrm>
                <a:off x="8313" y="4635"/>
                <a:ext cx="295" cy="63"/>
              </a:xfrm>
              <a:custGeom>
                <a:avLst/>
                <a:gdLst>
                  <a:gd name="T0" fmla="*/ 0 w 1186"/>
                  <a:gd name="T1" fmla="*/ 0 h 245"/>
                  <a:gd name="T2" fmla="*/ 0 w 1186"/>
                  <a:gd name="T3" fmla="*/ 0 h 245"/>
                  <a:gd name="T4" fmla="*/ 0 w 1186"/>
                  <a:gd name="T5" fmla="*/ 0 h 245"/>
                  <a:gd name="T6" fmla="*/ 0 w 1186"/>
                  <a:gd name="T7" fmla="*/ 0 h 245"/>
                  <a:gd name="T8" fmla="*/ 0 w 1186"/>
                  <a:gd name="T9" fmla="*/ 0 h 245"/>
                  <a:gd name="T10" fmla="*/ 0 w 1186"/>
                  <a:gd name="T11" fmla="*/ 0 h 245"/>
                  <a:gd name="T12" fmla="*/ 0 w 1186"/>
                  <a:gd name="T13" fmla="*/ 0 h 245"/>
                  <a:gd name="T14" fmla="*/ 0 w 1186"/>
                  <a:gd name="T15" fmla="*/ 0 h 245"/>
                  <a:gd name="T16" fmla="*/ 0 w 1186"/>
                  <a:gd name="T17" fmla="*/ 0 h 245"/>
                  <a:gd name="T18" fmla="*/ 0 w 1186"/>
                  <a:gd name="T19" fmla="*/ 0 h 245"/>
                  <a:gd name="T20" fmla="*/ 0 w 1186"/>
                  <a:gd name="T21" fmla="*/ 0 h 245"/>
                  <a:gd name="T22" fmla="*/ 0 w 1186"/>
                  <a:gd name="T23" fmla="*/ 0 h 245"/>
                  <a:gd name="T24" fmla="*/ 0 w 1186"/>
                  <a:gd name="T25" fmla="*/ 0 h 245"/>
                  <a:gd name="T26" fmla="*/ 0 w 1186"/>
                  <a:gd name="T27" fmla="*/ 0 h 245"/>
                  <a:gd name="T28" fmla="*/ 0 w 1186"/>
                  <a:gd name="T29" fmla="*/ 0 h 245"/>
                  <a:gd name="T30" fmla="*/ 0 w 1186"/>
                  <a:gd name="T31" fmla="*/ 0 h 245"/>
                  <a:gd name="T32" fmla="*/ 0 w 1186"/>
                  <a:gd name="T33" fmla="*/ 0 h 245"/>
                  <a:gd name="T34" fmla="*/ 0 w 1186"/>
                  <a:gd name="T35" fmla="*/ 0 h 245"/>
                  <a:gd name="T36" fmla="*/ 0 w 1186"/>
                  <a:gd name="T37" fmla="*/ 0 h 245"/>
                  <a:gd name="T38" fmla="*/ 0 w 1186"/>
                  <a:gd name="T39" fmla="*/ 0 h 245"/>
                  <a:gd name="T40" fmla="*/ 0 w 1186"/>
                  <a:gd name="T41" fmla="*/ 0 h 245"/>
                  <a:gd name="T42" fmla="*/ 0 w 1186"/>
                  <a:gd name="T43" fmla="*/ 0 h 245"/>
                  <a:gd name="T44" fmla="*/ 0 w 1186"/>
                  <a:gd name="T45" fmla="*/ 0 h 245"/>
                  <a:gd name="T46" fmla="*/ 0 w 1186"/>
                  <a:gd name="T47" fmla="*/ 0 h 245"/>
                  <a:gd name="T48" fmla="*/ 0 w 1186"/>
                  <a:gd name="T49" fmla="*/ 0 h 245"/>
                  <a:gd name="T50" fmla="*/ 0 w 1186"/>
                  <a:gd name="T51" fmla="*/ 0 h 245"/>
                  <a:gd name="T52" fmla="*/ 0 w 1186"/>
                  <a:gd name="T53" fmla="*/ 0 h 245"/>
                  <a:gd name="T54" fmla="*/ 0 w 1186"/>
                  <a:gd name="T55" fmla="*/ 0 h 245"/>
                  <a:gd name="T56" fmla="*/ 0 w 1186"/>
                  <a:gd name="T57" fmla="*/ 0 h 245"/>
                  <a:gd name="T58" fmla="*/ 0 w 1186"/>
                  <a:gd name="T59" fmla="*/ 0 h 245"/>
                  <a:gd name="T60" fmla="*/ 0 w 1186"/>
                  <a:gd name="T61" fmla="*/ 0 h 245"/>
                  <a:gd name="T62" fmla="*/ 0 w 1186"/>
                  <a:gd name="T63" fmla="*/ 0 h 245"/>
                  <a:gd name="T64" fmla="*/ 0 w 1186"/>
                  <a:gd name="T65" fmla="*/ 0 h 245"/>
                  <a:gd name="T66" fmla="*/ 0 w 1186"/>
                  <a:gd name="T67" fmla="*/ 0 h 2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86"/>
                  <a:gd name="T103" fmla="*/ 0 h 245"/>
                  <a:gd name="T104" fmla="*/ 1186 w 1186"/>
                  <a:gd name="T105" fmla="*/ 245 h 2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86" h="245">
                    <a:moveTo>
                      <a:pt x="0" y="0"/>
                    </a:moveTo>
                    <a:lnTo>
                      <a:pt x="1186" y="245"/>
                    </a:lnTo>
                    <a:lnTo>
                      <a:pt x="1184" y="244"/>
                    </a:lnTo>
                    <a:lnTo>
                      <a:pt x="1180" y="242"/>
                    </a:lnTo>
                    <a:lnTo>
                      <a:pt x="1172" y="239"/>
                    </a:lnTo>
                    <a:lnTo>
                      <a:pt x="1161" y="233"/>
                    </a:lnTo>
                    <a:lnTo>
                      <a:pt x="1147" y="228"/>
                    </a:lnTo>
                    <a:lnTo>
                      <a:pt x="1130" y="222"/>
                    </a:lnTo>
                    <a:lnTo>
                      <a:pt x="1112" y="214"/>
                    </a:lnTo>
                    <a:lnTo>
                      <a:pt x="1091" y="205"/>
                    </a:lnTo>
                    <a:lnTo>
                      <a:pt x="1066" y="196"/>
                    </a:lnTo>
                    <a:lnTo>
                      <a:pt x="1039" y="187"/>
                    </a:lnTo>
                    <a:lnTo>
                      <a:pt x="1010" y="177"/>
                    </a:lnTo>
                    <a:lnTo>
                      <a:pt x="979" y="166"/>
                    </a:lnTo>
                    <a:lnTo>
                      <a:pt x="945" y="154"/>
                    </a:lnTo>
                    <a:lnTo>
                      <a:pt x="910" y="143"/>
                    </a:lnTo>
                    <a:lnTo>
                      <a:pt x="871" y="132"/>
                    </a:lnTo>
                    <a:lnTo>
                      <a:pt x="832" y="121"/>
                    </a:lnTo>
                    <a:lnTo>
                      <a:pt x="790" y="108"/>
                    </a:lnTo>
                    <a:lnTo>
                      <a:pt x="747" y="97"/>
                    </a:lnTo>
                    <a:lnTo>
                      <a:pt x="702" y="86"/>
                    </a:lnTo>
                    <a:lnTo>
                      <a:pt x="655" y="74"/>
                    </a:lnTo>
                    <a:lnTo>
                      <a:pt x="607" y="64"/>
                    </a:lnTo>
                    <a:lnTo>
                      <a:pt x="557" y="54"/>
                    </a:lnTo>
                    <a:lnTo>
                      <a:pt x="506" y="45"/>
                    </a:lnTo>
                    <a:lnTo>
                      <a:pt x="454" y="36"/>
                    </a:lnTo>
                    <a:lnTo>
                      <a:pt x="400" y="28"/>
                    </a:lnTo>
                    <a:lnTo>
                      <a:pt x="346" y="20"/>
                    </a:lnTo>
                    <a:lnTo>
                      <a:pt x="290" y="15"/>
                    </a:lnTo>
                    <a:lnTo>
                      <a:pt x="233" y="9"/>
                    </a:lnTo>
                    <a:lnTo>
                      <a:pt x="176" y="4"/>
                    </a:lnTo>
                    <a:lnTo>
                      <a:pt x="118" y="2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523" name="Freeform 93"/>
              <p:cNvSpPr/>
              <p:nvPr/>
            </p:nvSpPr>
            <p:spPr bwMode="auto">
              <a:xfrm>
                <a:off x="8250" y="4638"/>
                <a:ext cx="60" cy="185"/>
              </a:xfrm>
              <a:custGeom>
                <a:avLst/>
                <a:gdLst>
                  <a:gd name="T0" fmla="*/ 0 w 241"/>
                  <a:gd name="T1" fmla="*/ 0 h 738"/>
                  <a:gd name="T2" fmla="*/ 0 w 241"/>
                  <a:gd name="T3" fmla="*/ 0 h 738"/>
                  <a:gd name="T4" fmla="*/ 0 w 241"/>
                  <a:gd name="T5" fmla="*/ 0 h 738"/>
                  <a:gd name="T6" fmla="*/ 0 w 241"/>
                  <a:gd name="T7" fmla="*/ 0 h 738"/>
                  <a:gd name="T8" fmla="*/ 0 w 241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1"/>
                  <a:gd name="T16" fmla="*/ 0 h 738"/>
                  <a:gd name="T17" fmla="*/ 241 w 241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1" h="738">
                    <a:moveTo>
                      <a:pt x="241" y="0"/>
                    </a:moveTo>
                    <a:lnTo>
                      <a:pt x="52" y="738"/>
                    </a:lnTo>
                    <a:lnTo>
                      <a:pt x="0" y="726"/>
                    </a:lnTo>
                    <a:lnTo>
                      <a:pt x="169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2E5BF"/>
              </a:solidFill>
              <a:ln w="9525">
                <a:noFill/>
                <a:rou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7421" name="Freeform 94"/>
          <p:cNvSpPr/>
          <p:nvPr/>
        </p:nvSpPr>
        <p:spPr bwMode="auto">
          <a:xfrm>
            <a:off x="7937501" y="2708276"/>
            <a:ext cx="1838325" cy="1711325"/>
          </a:xfrm>
          <a:custGeom>
            <a:avLst/>
            <a:gdLst>
              <a:gd name="T0" fmla="*/ 2147483647 w 2894"/>
              <a:gd name="T1" fmla="*/ 2147483647 h 2693"/>
              <a:gd name="T2" fmla="*/ 2147483647 w 2894"/>
              <a:gd name="T3" fmla="*/ 2147483647 h 2693"/>
              <a:gd name="T4" fmla="*/ 2147483647 w 2894"/>
              <a:gd name="T5" fmla="*/ 2147483647 h 2693"/>
              <a:gd name="T6" fmla="*/ 2147483647 w 2894"/>
              <a:gd name="T7" fmla="*/ 2147483647 h 2693"/>
              <a:gd name="T8" fmla="*/ 2147483647 w 2894"/>
              <a:gd name="T9" fmla="*/ 2147483647 h 2693"/>
              <a:gd name="T10" fmla="*/ 2147483647 w 2894"/>
              <a:gd name="T11" fmla="*/ 2147483647 h 2693"/>
              <a:gd name="T12" fmla="*/ 2147483647 w 2894"/>
              <a:gd name="T13" fmla="*/ 2147483647 h 2693"/>
              <a:gd name="T14" fmla="*/ 2147483647 w 2894"/>
              <a:gd name="T15" fmla="*/ 2147483647 h 2693"/>
              <a:gd name="T16" fmla="*/ 2147483647 w 2894"/>
              <a:gd name="T17" fmla="*/ 2147483647 h 2693"/>
              <a:gd name="T18" fmla="*/ 2147483647 w 2894"/>
              <a:gd name="T19" fmla="*/ 2147483647 h 2693"/>
              <a:gd name="T20" fmla="*/ 2147483647 w 2894"/>
              <a:gd name="T21" fmla="*/ 2147483647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894"/>
              <a:gd name="T34" fmla="*/ 0 h 2693"/>
              <a:gd name="T35" fmla="*/ 2894 w 2894"/>
              <a:gd name="T36" fmla="*/ 2693 h 269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 w="9525">
            <a:noFill/>
            <a:round/>
          </a:ln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135179" name="Group 95"/>
          <p:cNvGrpSpPr/>
          <p:nvPr/>
        </p:nvGrpSpPr>
        <p:grpSpPr bwMode="auto">
          <a:xfrm>
            <a:off x="8229600" y="3946526"/>
            <a:ext cx="501650" cy="233363"/>
            <a:chOff x="3600" y="219"/>
            <a:chExt cx="360" cy="175"/>
          </a:xfrm>
        </p:grpSpPr>
        <p:sp>
          <p:nvSpPr>
            <p:cNvPr id="17441" name="Oval 96"/>
            <p:cNvSpPr>
              <a:spLocks noChangeArrowheads="1"/>
            </p:cNvSpPr>
            <p:nvPr/>
          </p:nvSpPr>
          <p:spPr bwMode="auto">
            <a:xfrm>
              <a:off x="3603" y="298"/>
              <a:ext cx="357" cy="96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sp>
          <p:nvSpPr>
            <p:cNvPr id="17442" name="Line 9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7443" name="Line 9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</a:endParaRPr>
            </a:p>
          </p:txBody>
        </p:sp>
        <p:sp>
          <p:nvSpPr>
            <p:cNvPr id="17444" name="Rectangle 99"/>
            <p:cNvSpPr>
              <a:spLocks noChangeArrowheads="1"/>
            </p:cNvSpPr>
            <p:nvPr/>
          </p:nvSpPr>
          <p:spPr bwMode="auto">
            <a:xfrm>
              <a:off x="3603" y="284"/>
              <a:ext cx="230" cy="69"/>
            </a:xfrm>
            <a:prstGeom prst="rect">
              <a:avLst/>
            </a:prstGeom>
            <a:solidFill>
              <a:srgbClr val="CCCCFF"/>
            </a:solidFill>
            <a:ln w="12700">
              <a:noFill/>
              <a:miter lim="800000"/>
            </a:ln>
          </p:spPr>
          <p:txBody>
            <a:bodyPr wrap="none" anchor="ctr"/>
            <a:lstStyle/>
            <a:p>
              <a:pPr algn="ctr">
                <a:defRPr/>
              </a:pPr>
              <a:endParaRPr lang="zh-CN" altLang="zh-CN">
                <a:latin typeface="+mn-lt"/>
                <a:ea typeface="+mn-ea"/>
              </a:endParaRPr>
            </a:p>
          </p:txBody>
        </p:sp>
        <p:sp>
          <p:nvSpPr>
            <p:cNvPr id="17445" name="Oval 10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grpSp>
          <p:nvGrpSpPr>
            <p:cNvPr id="135206" name="Group 101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7451" name="Line 10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52" name="Line 103"/>
              <p:cNvSpPr>
                <a:spLocks noChangeShapeType="1"/>
              </p:cNvSpPr>
              <p:nvPr/>
            </p:nvSpPr>
            <p:spPr bwMode="auto">
              <a:xfrm>
                <a:off x="2944" y="942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53" name="Line 10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  <p:grpSp>
          <p:nvGrpSpPr>
            <p:cNvPr id="135207" name="Group 105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7448" name="Line 106"/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49" name="Line 10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  <p:sp>
            <p:nvSpPr>
              <p:cNvPr id="17450" name="Line 108"/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7423" name="Line 109"/>
          <p:cNvSpPr>
            <a:spLocks noChangeShapeType="1"/>
          </p:cNvSpPr>
          <p:nvPr/>
        </p:nvSpPr>
        <p:spPr bwMode="auto">
          <a:xfrm>
            <a:off x="8259763" y="3775075"/>
            <a:ext cx="13335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7424" name="Line 110"/>
          <p:cNvSpPr>
            <a:spLocks noChangeShapeType="1"/>
          </p:cNvSpPr>
          <p:nvPr/>
        </p:nvSpPr>
        <p:spPr bwMode="auto">
          <a:xfrm>
            <a:off x="8469313" y="3775075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7425" name="Line 111"/>
          <p:cNvSpPr>
            <a:spLocks noChangeShapeType="1"/>
          </p:cNvSpPr>
          <p:nvPr/>
        </p:nvSpPr>
        <p:spPr bwMode="auto">
          <a:xfrm>
            <a:off x="9321800" y="3608388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</p:spPr>
        <p:txBody>
          <a:bodyPr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pSp>
        <p:nvGrpSpPr>
          <p:cNvPr id="135183" name="Group 112"/>
          <p:cNvGrpSpPr/>
          <p:nvPr/>
        </p:nvGrpSpPr>
        <p:grpSpPr bwMode="auto">
          <a:xfrm>
            <a:off x="8864600" y="3136900"/>
            <a:ext cx="914400" cy="590550"/>
            <a:chOff x="10665" y="3225"/>
            <a:chExt cx="1440" cy="930"/>
          </a:xfrm>
        </p:grpSpPr>
        <p:sp>
          <p:nvSpPr>
            <p:cNvPr id="17439" name="Oval 113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latin typeface="+mn-lt"/>
                <a:ea typeface="+mn-ea"/>
              </a:endParaRPr>
            </a:p>
          </p:txBody>
        </p:sp>
        <p:grpSp>
          <p:nvGrpSpPr>
            <p:cNvPr id="135198" name="Group 114"/>
            <p:cNvGrpSpPr/>
            <p:nvPr/>
          </p:nvGrpSpPr>
          <p:grpSpPr bwMode="auto">
            <a:xfrm>
              <a:off x="11031" y="3335"/>
              <a:ext cx="565" cy="643"/>
              <a:chOff x="2870" y="1518"/>
              <a:chExt cx="292" cy="320"/>
            </a:xfrm>
          </p:grpSpPr>
          <p:graphicFrame>
            <p:nvGraphicFramePr>
              <p:cNvPr id="135199" name="Object 11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6924" r:id="rId4" imgW="826770" imgH="840105" progId="">
                      <p:embed/>
                    </p:oleObj>
                  </mc:Choice>
                  <mc:Fallback>
                    <p:oleObj r:id="rId4" imgW="826770" imgH="840105" progId="">
                      <p:embed/>
                      <p:pic>
                        <p:nvPicPr>
                          <p:cNvPr id="135199" name="Object 1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35200" name="Object 11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6925" r:id="rId6" imgW="1268095" imgH="1199515" progId="">
                      <p:embed/>
                    </p:oleObj>
                  </mc:Choice>
                  <mc:Fallback>
                    <p:oleObj r:id="rId6" imgW="1268095" imgH="1199515" progId="">
                      <p:embed/>
                      <p:pic>
                        <p:nvPicPr>
                          <p:cNvPr id="135200" name="Object 11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7427" name="Freeform 117"/>
          <p:cNvSpPr/>
          <p:nvPr/>
        </p:nvSpPr>
        <p:spPr bwMode="auto">
          <a:xfrm>
            <a:off x="5478464" y="3654425"/>
            <a:ext cx="2109787" cy="1250950"/>
          </a:xfrm>
          <a:custGeom>
            <a:avLst/>
            <a:gdLst>
              <a:gd name="T0" fmla="*/ 2147483647 w 3324"/>
              <a:gd name="T1" fmla="*/ 2147483647 h 1971"/>
              <a:gd name="T2" fmla="*/ 2147483647 w 3324"/>
              <a:gd name="T3" fmla="*/ 2147483647 h 1971"/>
              <a:gd name="T4" fmla="*/ 2147483647 w 3324"/>
              <a:gd name="T5" fmla="*/ 2147483647 h 1971"/>
              <a:gd name="T6" fmla="*/ 2147483647 w 3324"/>
              <a:gd name="T7" fmla="*/ 2147483647 h 1971"/>
              <a:gd name="T8" fmla="*/ 2147483647 w 3324"/>
              <a:gd name="T9" fmla="*/ 2147483647 h 1971"/>
              <a:gd name="T10" fmla="*/ 2147483647 w 3324"/>
              <a:gd name="T11" fmla="*/ 2147483647 h 1971"/>
              <a:gd name="T12" fmla="*/ 2147483647 w 3324"/>
              <a:gd name="T13" fmla="*/ 2147483647 h 1971"/>
              <a:gd name="T14" fmla="*/ 2147483647 w 3324"/>
              <a:gd name="T15" fmla="*/ 2147483647 h 1971"/>
              <a:gd name="T16" fmla="*/ 2147483647 w 3324"/>
              <a:gd name="T17" fmla="*/ 2147483647 h 1971"/>
              <a:gd name="T18" fmla="*/ 2147483647 w 3324"/>
              <a:gd name="T19" fmla="*/ 2147483647 h 1971"/>
              <a:gd name="T20" fmla="*/ 2147483647 w 3324"/>
              <a:gd name="T21" fmla="*/ 2147483647 h 1971"/>
              <a:gd name="T22" fmla="*/ 2147483647 w 3324"/>
              <a:gd name="T23" fmla="*/ 2147483647 h 1971"/>
              <a:gd name="T24" fmla="*/ 2147483647 w 3324"/>
              <a:gd name="T25" fmla="*/ 2147483647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24"/>
              <a:gd name="T40" fmla="*/ 0 h 1971"/>
              <a:gd name="T41" fmla="*/ 3324 w 3324"/>
              <a:gd name="T42" fmla="*/ 1971 h 197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 w="9525">
            <a:noFill/>
            <a:round/>
          </a:ln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7428" name="Text Box 118"/>
          <p:cNvSpPr txBox="1">
            <a:spLocks noChangeArrowheads="1"/>
          </p:cNvSpPr>
          <p:nvPr/>
        </p:nvSpPr>
        <p:spPr bwMode="auto">
          <a:xfrm>
            <a:off x="5653088" y="3951289"/>
            <a:ext cx="1447800" cy="58102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CN" sz="1600">
                <a:solidFill>
                  <a:schemeClr val="bg1"/>
                </a:solidFill>
                <a:latin typeface="+mn-lt"/>
                <a:ea typeface="+mn-ea"/>
              </a:rPr>
              <a:t>wide area network</a:t>
            </a:r>
          </a:p>
        </p:txBody>
      </p:sp>
      <p:sp>
        <p:nvSpPr>
          <p:cNvPr id="17429" name="Freeform 119"/>
          <p:cNvSpPr/>
          <p:nvPr/>
        </p:nvSpPr>
        <p:spPr bwMode="auto">
          <a:xfrm>
            <a:off x="4783138" y="5218114"/>
            <a:ext cx="2944812" cy="911225"/>
          </a:xfrm>
          <a:custGeom>
            <a:avLst/>
            <a:gdLst>
              <a:gd name="T0" fmla="*/ 2147483647 w 4636"/>
              <a:gd name="T1" fmla="*/ 2147483647 h 1435"/>
              <a:gd name="T2" fmla="*/ 2147483647 w 4636"/>
              <a:gd name="T3" fmla="*/ 2147483647 h 1435"/>
              <a:gd name="T4" fmla="*/ 2147483647 w 4636"/>
              <a:gd name="T5" fmla="*/ 2147483647 h 1435"/>
              <a:gd name="T6" fmla="*/ 2147483647 w 4636"/>
              <a:gd name="T7" fmla="*/ 2147483647 h 1435"/>
              <a:gd name="T8" fmla="*/ 2147483647 w 4636"/>
              <a:gd name="T9" fmla="*/ 2147483647 h 1435"/>
              <a:gd name="T10" fmla="*/ 2147483647 w 4636"/>
              <a:gd name="T11" fmla="*/ 2147483647 h 1435"/>
              <a:gd name="T12" fmla="*/ 2147483647 w 4636"/>
              <a:gd name="T13" fmla="*/ 2147483647 h 1435"/>
              <a:gd name="T14" fmla="*/ 2147483647 w 4636"/>
              <a:gd name="T15" fmla="*/ 2147483647 h 1435"/>
              <a:gd name="T16" fmla="*/ 2147483647 w 4636"/>
              <a:gd name="T17" fmla="*/ 2147483647 h 1435"/>
              <a:gd name="T18" fmla="*/ 2147483647 w 4636"/>
              <a:gd name="T19" fmla="*/ 2147483647 h 143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636"/>
              <a:gd name="T31" fmla="*/ 0 h 1435"/>
              <a:gd name="T32" fmla="*/ 4636 w 4636"/>
              <a:gd name="T33" fmla="*/ 1435 h 143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636" h="1435">
                <a:moveTo>
                  <a:pt x="339" y="15"/>
                </a:moveTo>
                <a:cubicBezTo>
                  <a:pt x="0" y="110"/>
                  <a:pt x="112" y="438"/>
                  <a:pt x="189" y="645"/>
                </a:cubicBezTo>
                <a:cubicBezTo>
                  <a:pt x="266" y="852"/>
                  <a:pt x="509" y="1130"/>
                  <a:pt x="804" y="1260"/>
                </a:cubicBezTo>
                <a:cubicBezTo>
                  <a:pt x="1099" y="1390"/>
                  <a:pt x="1507" y="1415"/>
                  <a:pt x="1959" y="1425"/>
                </a:cubicBezTo>
                <a:cubicBezTo>
                  <a:pt x="2411" y="1435"/>
                  <a:pt x="3192" y="1395"/>
                  <a:pt x="3519" y="1320"/>
                </a:cubicBezTo>
                <a:cubicBezTo>
                  <a:pt x="3846" y="1245"/>
                  <a:pt x="3753" y="1067"/>
                  <a:pt x="3924" y="975"/>
                </a:cubicBezTo>
                <a:cubicBezTo>
                  <a:pt x="4095" y="883"/>
                  <a:pt x="4489" y="885"/>
                  <a:pt x="4543" y="769"/>
                </a:cubicBezTo>
                <a:cubicBezTo>
                  <a:pt x="4597" y="653"/>
                  <a:pt x="4636" y="393"/>
                  <a:pt x="4249" y="278"/>
                </a:cubicBezTo>
                <a:cubicBezTo>
                  <a:pt x="3863" y="162"/>
                  <a:pt x="2874" y="120"/>
                  <a:pt x="2222" y="76"/>
                </a:cubicBezTo>
                <a:cubicBezTo>
                  <a:pt x="1570" y="32"/>
                  <a:pt x="868" y="0"/>
                  <a:pt x="339" y="15"/>
                </a:cubicBezTo>
                <a:close/>
              </a:path>
            </a:pathLst>
          </a:custGeom>
          <a:solidFill>
            <a:srgbClr val="33CCCC"/>
          </a:solidFill>
          <a:ln w="9525">
            <a:noFill/>
            <a:round/>
          </a:ln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graphicFrame>
        <p:nvGraphicFramePr>
          <p:cNvPr id="135187" name="Object 120"/>
          <p:cNvGraphicFramePr>
            <a:graphicFrameLocks noChangeAspect="1"/>
          </p:cNvGraphicFramePr>
          <p:nvPr/>
        </p:nvGraphicFramePr>
        <p:xfrm>
          <a:off x="5916614" y="5400675"/>
          <a:ext cx="415925" cy="31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76926" r:id="rId8" imgW="1307465" imgH="1083945" progId="">
                  <p:embed/>
                </p:oleObj>
              </mc:Choice>
              <mc:Fallback>
                <p:oleObj r:id="rId8" imgW="1307465" imgH="1083945" progId="">
                  <p:embed/>
                  <p:pic>
                    <p:nvPicPr>
                      <p:cNvPr id="135187" name="Object 1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16614" y="5400675"/>
                        <a:ext cx="415925" cy="31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430" name="Line 121"/>
          <p:cNvSpPr>
            <a:spLocks noChangeShapeType="1"/>
          </p:cNvSpPr>
          <p:nvPr/>
        </p:nvSpPr>
        <p:spPr bwMode="auto">
          <a:xfrm>
            <a:off x="6418264" y="2238375"/>
            <a:ext cx="2528887" cy="108743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</p:spPr>
        <p:txBody>
          <a:bodyPr wrap="none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7431" name="Line 122"/>
          <p:cNvSpPr>
            <a:spLocks noChangeShapeType="1"/>
          </p:cNvSpPr>
          <p:nvPr/>
        </p:nvSpPr>
        <p:spPr bwMode="auto">
          <a:xfrm flipH="1" flipV="1">
            <a:off x="8440739" y="4244975"/>
            <a:ext cx="255587" cy="5397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</p:spPr>
        <p:txBody>
          <a:bodyPr wrap="none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7432" name="Line 123"/>
          <p:cNvSpPr>
            <a:spLocks noChangeShapeType="1"/>
          </p:cNvSpPr>
          <p:nvPr/>
        </p:nvSpPr>
        <p:spPr bwMode="auto">
          <a:xfrm flipH="1">
            <a:off x="9475788" y="2243138"/>
            <a:ext cx="215900" cy="779462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</p:spPr>
        <p:txBody>
          <a:bodyPr wrap="none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7433" name="Text Box 124"/>
          <p:cNvSpPr txBox="1">
            <a:spLocks noChangeArrowheads="1"/>
          </p:cNvSpPr>
          <p:nvPr/>
        </p:nvSpPr>
        <p:spPr bwMode="auto">
          <a:xfrm>
            <a:off x="7024689" y="1330326"/>
            <a:ext cx="3349625" cy="95410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i="1">
                <a:solidFill>
                  <a:srgbClr val="FF0000"/>
                </a:solidFill>
                <a:latin typeface="+mn-lt"/>
                <a:ea typeface="+mn-ea"/>
              </a:rPr>
              <a:t>visited network:</a:t>
            </a:r>
            <a:r>
              <a:rPr lang="en-US" altLang="zh-CN" sz="2000">
                <a:latin typeface="+mn-lt"/>
                <a:ea typeface="+mn-ea"/>
              </a:rPr>
              <a:t> network in which mobile currently resides </a:t>
            </a:r>
            <a:r>
              <a:rPr lang="en-US" altLang="zh-CN" sz="1600">
                <a:latin typeface="+mn-lt"/>
                <a:ea typeface="+mn-ea"/>
              </a:rPr>
              <a:t>(e.g., 79.129.13/24)</a:t>
            </a:r>
          </a:p>
        </p:txBody>
      </p:sp>
      <p:sp>
        <p:nvSpPr>
          <p:cNvPr id="17434" name="Text Box 125"/>
          <p:cNvSpPr txBox="1">
            <a:spLocks noChangeArrowheads="1"/>
          </p:cNvSpPr>
          <p:nvPr/>
        </p:nvSpPr>
        <p:spPr bwMode="auto">
          <a:xfrm>
            <a:off x="3208339" y="1700214"/>
            <a:ext cx="3671887" cy="701675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i="1">
                <a:solidFill>
                  <a:srgbClr val="FF0000"/>
                </a:solidFill>
                <a:latin typeface="+mn-lt"/>
                <a:ea typeface="+mn-ea"/>
              </a:rPr>
              <a:t>Permanent address:</a:t>
            </a:r>
            <a:r>
              <a:rPr lang="en-US" altLang="zh-CN" sz="2000">
                <a:latin typeface="+mn-lt"/>
                <a:ea typeface="+mn-ea"/>
              </a:rPr>
              <a:t> remains constant (</a:t>
            </a:r>
            <a:r>
              <a:rPr lang="en-US" altLang="zh-CN" sz="1600">
                <a:latin typeface="+mn-lt"/>
                <a:ea typeface="+mn-ea"/>
              </a:rPr>
              <a:t>e.g., 128.119.40.186)</a:t>
            </a:r>
          </a:p>
        </p:txBody>
      </p:sp>
      <p:sp>
        <p:nvSpPr>
          <p:cNvPr id="17435" name="Text Box 126"/>
          <p:cNvSpPr txBox="1">
            <a:spLocks noChangeArrowheads="1"/>
          </p:cNvSpPr>
          <p:nvPr/>
        </p:nvSpPr>
        <p:spPr bwMode="auto">
          <a:xfrm>
            <a:off x="7920038" y="4740276"/>
            <a:ext cx="2747962" cy="1323439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i="1">
                <a:solidFill>
                  <a:srgbClr val="FF0000"/>
                </a:solidFill>
                <a:latin typeface="+mn-lt"/>
                <a:ea typeface="+mn-ea"/>
              </a:rPr>
              <a:t>foreign agent: </a:t>
            </a:r>
            <a:r>
              <a:rPr lang="en-US" altLang="zh-CN" sz="2000" i="1">
                <a:latin typeface="+mn-lt"/>
                <a:ea typeface="+mn-ea"/>
              </a:rPr>
              <a:t>entity in visited network that performs mobility functions on behalf of mobile. </a:t>
            </a:r>
            <a:endParaRPr lang="en-US" altLang="zh-CN" sz="2000">
              <a:latin typeface="+mn-lt"/>
              <a:ea typeface="+mn-ea"/>
            </a:endParaRPr>
          </a:p>
        </p:txBody>
      </p:sp>
      <p:sp>
        <p:nvSpPr>
          <p:cNvPr id="17436" name="Line 127"/>
          <p:cNvSpPr>
            <a:spLocks noChangeShapeType="1"/>
          </p:cNvSpPr>
          <p:nvPr/>
        </p:nvSpPr>
        <p:spPr bwMode="auto">
          <a:xfrm>
            <a:off x="6597650" y="3130551"/>
            <a:ext cx="2393950" cy="34766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</p:spPr>
        <p:txBody>
          <a:bodyPr wrap="none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17437" name="Text Box 128"/>
          <p:cNvSpPr txBox="1">
            <a:spLocks noChangeArrowheads="1"/>
          </p:cNvSpPr>
          <p:nvPr/>
        </p:nvSpPr>
        <p:spPr bwMode="auto">
          <a:xfrm>
            <a:off x="2020888" y="5605464"/>
            <a:ext cx="2747962" cy="707886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2000" i="1">
                <a:solidFill>
                  <a:srgbClr val="FF0000"/>
                </a:solidFill>
                <a:latin typeface="+mn-lt"/>
                <a:ea typeface="+mn-ea"/>
              </a:rPr>
              <a:t>correspondent: </a:t>
            </a:r>
            <a:r>
              <a:rPr lang="en-US" altLang="zh-CN" sz="2000" i="1">
                <a:latin typeface="+mn-lt"/>
                <a:ea typeface="+mn-ea"/>
              </a:rPr>
              <a:t>wants to communicate with mobile</a:t>
            </a:r>
            <a:endParaRPr lang="en-US" altLang="zh-CN" sz="2000">
              <a:latin typeface="+mn-lt"/>
              <a:ea typeface="+mn-ea"/>
            </a:endParaRPr>
          </a:p>
        </p:txBody>
      </p:sp>
      <p:sp>
        <p:nvSpPr>
          <p:cNvPr id="17438" name="Line 129"/>
          <p:cNvSpPr>
            <a:spLocks noChangeShapeType="1"/>
          </p:cNvSpPr>
          <p:nvPr/>
        </p:nvSpPr>
        <p:spPr bwMode="auto">
          <a:xfrm flipV="1">
            <a:off x="4733925" y="5621338"/>
            <a:ext cx="1169988" cy="311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</p:spPr>
        <p:txBody>
          <a:bodyPr wrap="none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28FF2243-34C4-4AC0-81CC-D73FE2E85B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77</a:t>
            </a:fld>
            <a:endParaRPr lang="en-US" altLang="zh-CN" dirty="0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3200" dirty="0">
                <a:latin typeface="+mn-lt"/>
                <a:ea typeface="MS PGothic" panose="020B0600070205080204" pitchFamily="34" charset="-128"/>
              </a:rPr>
              <a:t>How do you contact a mobile friend?</a:t>
            </a:r>
          </a:p>
        </p:txBody>
      </p:sp>
      <p:sp>
        <p:nvSpPr>
          <p:cNvPr id="46085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030412" y="3273427"/>
            <a:ext cx="3824288" cy="2473325"/>
          </a:xfrm>
        </p:spPr>
        <p:txBody>
          <a:bodyPr/>
          <a:lstStyle/>
          <a:p>
            <a:pPr>
              <a:buFont typeface="Wingdings" panose="05000000000000000000" charset="0"/>
              <a:buChar char="v"/>
              <a:defRPr/>
            </a:pPr>
            <a:r>
              <a:rPr lang="en-US" sz="2400" dirty="0"/>
              <a:t>search all phone books?</a:t>
            </a:r>
          </a:p>
          <a:p>
            <a:pPr>
              <a:buFont typeface="Wingdings" panose="05000000000000000000" charset="0"/>
              <a:buChar char="v"/>
              <a:defRPr/>
            </a:pPr>
            <a:r>
              <a:rPr lang="en-US" sz="2400" dirty="0"/>
              <a:t>call her parents?</a:t>
            </a:r>
          </a:p>
          <a:p>
            <a:pPr>
              <a:buFont typeface="Wingdings" panose="05000000000000000000" charset="0"/>
              <a:buChar char="v"/>
              <a:defRPr/>
            </a:pPr>
            <a:r>
              <a:rPr lang="en-US" sz="2400" dirty="0"/>
              <a:t>expect her to let you know where he/she is?</a:t>
            </a:r>
          </a:p>
        </p:txBody>
      </p:sp>
      <p:pic>
        <p:nvPicPr>
          <p:cNvPr id="102405" name="Picture 4" descr="worldf"/>
          <p:cNvPicPr>
            <a:picLocks noGrp="1" noChangeAspect="1" noChangeArrowheads="1"/>
          </p:cNvPicPr>
          <p:nvPr>
            <p:ph sz="half" idx="4294967295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854700" y="3729038"/>
            <a:ext cx="4813300" cy="2489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02406" name="Picture 5" descr="Alic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689" y="5354639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07" name="Picture 6" descr="Bob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9276" y="3151188"/>
            <a:ext cx="676275" cy="690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9" name="Text Box 7"/>
          <p:cNvSpPr txBox="1">
            <a:spLocks noChangeArrowheads="1"/>
          </p:cNvSpPr>
          <p:nvPr/>
        </p:nvSpPr>
        <p:spPr bwMode="auto">
          <a:xfrm>
            <a:off x="7905751" y="1616076"/>
            <a:ext cx="2644775" cy="830263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r>
              <a:rPr lang="en-US" dirty="0">
                <a:latin typeface="+mn-lt"/>
                <a:ea typeface="+mn-ea"/>
                <a:cs typeface="Arial" panose="020B0604020202020204" pitchFamily="34" charset="0"/>
              </a:rPr>
              <a:t>I wonder where Alice moved to?</a:t>
            </a:r>
          </a:p>
        </p:txBody>
      </p:sp>
      <p:sp>
        <p:nvSpPr>
          <p:cNvPr id="46090" name="Oval 8"/>
          <p:cNvSpPr>
            <a:spLocks noChangeArrowheads="1"/>
          </p:cNvSpPr>
          <p:nvPr/>
        </p:nvSpPr>
        <p:spPr bwMode="auto">
          <a:xfrm>
            <a:off x="7499350" y="1528764"/>
            <a:ext cx="3168650" cy="9921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6091" name="Oval 9"/>
          <p:cNvSpPr>
            <a:spLocks noChangeArrowheads="1"/>
          </p:cNvSpPr>
          <p:nvPr/>
        </p:nvSpPr>
        <p:spPr bwMode="auto">
          <a:xfrm>
            <a:off x="8729346" y="2586805"/>
            <a:ext cx="1387475" cy="268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6092" name="Oval 10"/>
          <p:cNvSpPr>
            <a:spLocks noChangeArrowheads="1"/>
          </p:cNvSpPr>
          <p:nvPr/>
        </p:nvSpPr>
        <p:spPr bwMode="auto">
          <a:xfrm>
            <a:off x="8882683" y="2992438"/>
            <a:ext cx="708025" cy="1428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6093" name="Oval 11"/>
          <p:cNvSpPr>
            <a:spLocks noChangeArrowheads="1"/>
          </p:cNvSpPr>
          <p:nvPr/>
        </p:nvSpPr>
        <p:spPr bwMode="auto">
          <a:xfrm>
            <a:off x="8855127" y="3272660"/>
            <a:ext cx="280987" cy="9525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</a:ln>
          <a:effectLst/>
        </p:spPr>
        <p:txBody>
          <a:bodyPr wrap="none" anchor="ctr"/>
          <a:lstStyle/>
          <a:p>
            <a:pPr>
              <a:defRPr/>
            </a:pPr>
            <a:endParaRPr lang="en-US">
              <a:latin typeface="+mn-lt"/>
              <a:ea typeface="+mn-ea"/>
            </a:endParaRPr>
          </a:p>
        </p:txBody>
      </p:sp>
      <p:sp>
        <p:nvSpPr>
          <p:cNvPr id="46094" name="Rectangle 12"/>
          <p:cNvSpPr>
            <a:spLocks noChangeArrowheads="1"/>
          </p:cNvSpPr>
          <p:nvPr/>
        </p:nvSpPr>
        <p:spPr bwMode="auto">
          <a:xfrm>
            <a:off x="1854200" y="1492250"/>
            <a:ext cx="5322888" cy="1100138"/>
          </a:xfrm>
          <a:prstGeom prst="rect">
            <a:avLst/>
          </a:prstGeom>
          <a:noFill/>
          <a:ln>
            <a:noFill/>
          </a:ln>
          <a:effectLst/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buFont typeface="Wingdings" panose="05000000000000000000" charset="0"/>
              <a:buNone/>
              <a:defRPr/>
            </a:pPr>
            <a:r>
              <a:rPr lang="en-US" sz="2800" dirty="0">
                <a:solidFill>
                  <a:schemeClr val="accent5"/>
                </a:solidFill>
                <a:latin typeface="+mn-lt"/>
                <a:ea typeface="+mn-ea"/>
              </a:rPr>
              <a:t>Consider friend frequently changing addresses, how do you find her?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DA3BA07C-35F3-47DC-B337-FF0507CDF8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78</a:t>
            </a:fld>
            <a:endParaRPr lang="en-US" altLang="zh-CN" dirty="0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Mobility: approaches (1)</a:t>
            </a:r>
          </a:p>
        </p:txBody>
      </p:sp>
      <p:sp>
        <p:nvSpPr>
          <p:cNvPr id="1372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057400" y="2511426"/>
            <a:ext cx="7772400" cy="3736975"/>
          </a:xfrm>
        </p:spPr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routers advertise permanent address of mobile-nodes-in-residence via usual routing table exchange.</a:t>
            </a:r>
          </a:p>
          <a:p>
            <a:r>
              <a:rPr lang="en-US" altLang="zh-CN">
                <a:ea typeface="宋体" panose="02010600030101010101" pitchFamily="2" charset="-122"/>
              </a:rPr>
              <a:t>routing tables indicate where each mobile located</a:t>
            </a:r>
          </a:p>
          <a:p>
            <a:r>
              <a:rPr lang="en-US" altLang="zh-CN">
                <a:ea typeface="宋体" panose="02010600030101010101" pitchFamily="2" charset="-122"/>
              </a:rPr>
              <a:t>no changes to end-systems</a:t>
            </a:r>
          </a:p>
        </p:txBody>
      </p:sp>
      <p:grpSp>
        <p:nvGrpSpPr>
          <p:cNvPr id="137222" name="组合 10"/>
          <p:cNvGrpSpPr/>
          <p:nvPr/>
        </p:nvGrpSpPr>
        <p:grpSpPr bwMode="auto">
          <a:xfrm>
            <a:off x="7339782" y="4767263"/>
            <a:ext cx="2271712" cy="1743075"/>
            <a:chOff x="3101975" y="1770063"/>
            <a:chExt cx="2271713" cy="1743075"/>
          </a:xfrm>
        </p:grpSpPr>
        <p:sp>
          <p:nvSpPr>
            <p:cNvPr id="137226" name="Oval 4"/>
            <p:cNvSpPr>
              <a:spLocks noChangeArrowheads="1"/>
            </p:cNvSpPr>
            <p:nvPr/>
          </p:nvSpPr>
          <p:spPr bwMode="auto">
            <a:xfrm>
              <a:off x="3265488" y="1770063"/>
              <a:ext cx="1887537" cy="1743075"/>
            </a:xfrm>
            <a:prstGeom prst="ellipse">
              <a:avLst/>
            </a:prstGeom>
            <a:noFill/>
            <a:ln w="762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ea typeface="宋体" panose="02010600030101010101" pitchFamily="2" charset="-122"/>
              </a:endParaRPr>
            </a:p>
          </p:txBody>
        </p:sp>
        <p:sp>
          <p:nvSpPr>
            <p:cNvPr id="137227" name="Line 5"/>
            <p:cNvSpPr>
              <a:spLocks noChangeShapeType="1"/>
            </p:cNvSpPr>
            <p:nvPr/>
          </p:nvSpPr>
          <p:spPr bwMode="auto">
            <a:xfrm>
              <a:off x="3700463" y="1944688"/>
              <a:ext cx="1133475" cy="1365250"/>
            </a:xfrm>
            <a:prstGeom prst="line">
              <a:avLst/>
            </a:prstGeom>
            <a:noFill/>
            <a:ln w="76200">
              <a:solidFill>
                <a:srgbClr val="FF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Comic Sans MS" panose="030F0702030302020204" pitchFamily="66" charset="0"/>
              </a:endParaRPr>
            </a:p>
          </p:txBody>
        </p:sp>
        <p:sp>
          <p:nvSpPr>
            <p:cNvPr id="137228" name="Text Box 6"/>
            <p:cNvSpPr txBox="1">
              <a:spLocks noChangeArrowheads="1"/>
            </p:cNvSpPr>
            <p:nvPr/>
          </p:nvSpPr>
          <p:spPr bwMode="auto">
            <a:xfrm>
              <a:off x="3101975" y="1958975"/>
              <a:ext cx="2271713" cy="131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宋体" panose="02010600030101010101" pitchFamily="2" charset="-122"/>
                </a:rPr>
                <a:t>not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宋体" panose="02010600030101010101" pitchFamily="2" charset="-122"/>
                </a:rPr>
                <a:t>scalable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宋体" panose="02010600030101010101" pitchFamily="2" charset="-122"/>
                </a:rPr>
                <a:t> to millions of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宋体" panose="02010600030101010101" pitchFamily="2" charset="-122"/>
                </a:rPr>
                <a:t>  mobiles</a:t>
              </a:r>
            </a:p>
          </p:txBody>
        </p:sp>
      </p:grpSp>
      <p:sp>
        <p:nvSpPr>
          <p:cNvPr id="10" name="圆角矩形 9"/>
          <p:cNvSpPr/>
          <p:nvPr/>
        </p:nvSpPr>
        <p:spPr bwMode="auto">
          <a:xfrm>
            <a:off x="1524000" y="1405288"/>
            <a:ext cx="9144000" cy="750771"/>
          </a:xfrm>
          <a:prstGeom prst="roundRect">
            <a:avLst>
              <a:gd name="adj" fmla="val 0"/>
            </a:avLst>
          </a:prstGeom>
          <a:ln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zh-CN" b="1" dirty="0">
                <a:solidFill>
                  <a:schemeClr val="accent3"/>
                </a:solidFill>
                <a:ea typeface="宋体" panose="02010600030101010101" pitchFamily="2" charset="-122"/>
              </a:rPr>
              <a:t>Let routing handle it (the network core approach):</a:t>
            </a:r>
            <a:endParaRPr lang="zh-CN" altLang="en-US" b="1" dirty="0">
              <a:solidFill>
                <a:schemeClr val="accent3"/>
              </a:solidFill>
              <a:latin typeface="Comic Sans MS" panose="030F0702030302020204" pitchFamily="66" charset="0"/>
              <a:ea typeface="宋体" panose="02010600030101010101" pitchFamily="2" charset="-122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EBBDA7BC-5A96-4E48-B6B1-7A4CAE322A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79</a:t>
            </a:fld>
            <a:endParaRPr lang="en-US" altLang="zh-CN" dirty="0"/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Mobility: approaches (2)</a:t>
            </a:r>
          </a:p>
        </p:txBody>
      </p:sp>
      <p:sp>
        <p:nvSpPr>
          <p:cNvPr id="139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057400" y="2809876"/>
            <a:ext cx="7772400" cy="3438525"/>
          </a:xfrm>
        </p:spPr>
        <p:txBody>
          <a:bodyPr/>
          <a:lstStyle/>
          <a:p>
            <a:r>
              <a:rPr lang="en-US" altLang="zh-CN" dirty="0">
                <a:solidFill>
                  <a:srgbClr val="C00000"/>
                </a:solidFill>
                <a:ea typeface="宋体" panose="02010600030101010101" pitchFamily="2" charset="-122"/>
              </a:rPr>
              <a:t>indirect routing: 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communication from correspondent to mobile goes through home agent, then forwarded to remote</a:t>
            </a:r>
          </a:p>
          <a:p>
            <a:r>
              <a:rPr lang="en-US" altLang="zh-CN" dirty="0">
                <a:solidFill>
                  <a:srgbClr val="7030A0"/>
                </a:solidFill>
                <a:ea typeface="宋体" panose="02010600030101010101" pitchFamily="2" charset="-122"/>
              </a:rPr>
              <a:t>direct routing: 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correspondent gets foreign address of mobile, sends directly to mobile</a:t>
            </a:r>
          </a:p>
        </p:txBody>
      </p:sp>
      <p:sp>
        <p:nvSpPr>
          <p:cNvPr id="6" name="圆角矩形 5"/>
          <p:cNvSpPr/>
          <p:nvPr/>
        </p:nvSpPr>
        <p:spPr bwMode="auto">
          <a:xfrm>
            <a:off x="1524000" y="1378017"/>
            <a:ext cx="9144000" cy="750771"/>
          </a:xfrm>
          <a:prstGeom prst="roundRect">
            <a:avLst>
              <a:gd name="adj" fmla="val 0"/>
            </a:avLst>
          </a:prstGeom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buFont typeface="Wingdings" panose="05000000000000000000" pitchFamily="2" charset="2"/>
              <a:buNone/>
              <a:defRPr/>
            </a:pPr>
            <a:r>
              <a:rPr lang="en-US" altLang="zh-CN" b="1" dirty="0">
                <a:ea typeface="宋体" panose="02010600030101010101" pitchFamily="2" charset="-122"/>
              </a:rPr>
              <a:t>let end-systems handle it: 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9D218573-A5AE-4C41-BC54-E51252BCC5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80</a:t>
            </a:fld>
            <a:endParaRPr lang="en-US" altLang="zh-CN" dirty="0"/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6" name="Freeform 2"/>
          <p:cNvSpPr/>
          <p:nvPr/>
        </p:nvSpPr>
        <p:spPr bwMode="auto">
          <a:xfrm>
            <a:off x="2781300" y="1727200"/>
            <a:ext cx="1866900" cy="1589088"/>
          </a:xfrm>
          <a:custGeom>
            <a:avLst/>
            <a:gdLst>
              <a:gd name="T0" fmla="*/ 2147483646 w 1340"/>
              <a:gd name="T1" fmla="*/ 2147483646 h 1191"/>
              <a:gd name="T2" fmla="*/ 2147483646 w 1340"/>
              <a:gd name="T3" fmla="*/ 2147483646 h 1191"/>
              <a:gd name="T4" fmla="*/ 2147483646 w 1340"/>
              <a:gd name="T5" fmla="*/ 2147483646 h 1191"/>
              <a:gd name="T6" fmla="*/ 2147483646 w 1340"/>
              <a:gd name="T7" fmla="*/ 2147483646 h 1191"/>
              <a:gd name="T8" fmla="*/ 2147483646 w 1340"/>
              <a:gd name="T9" fmla="*/ 2147483646 h 1191"/>
              <a:gd name="T10" fmla="*/ 2147483646 w 1340"/>
              <a:gd name="T11" fmla="*/ 2147483646 h 1191"/>
              <a:gd name="T12" fmla="*/ 2147483646 w 1340"/>
              <a:gd name="T13" fmla="*/ 2147483646 h 1191"/>
              <a:gd name="T14" fmla="*/ 2147483646 w 1340"/>
              <a:gd name="T15" fmla="*/ 2147483646 h 1191"/>
              <a:gd name="T16" fmla="*/ 2147483646 w 1340"/>
              <a:gd name="T17" fmla="*/ 2147483646 h 1191"/>
              <a:gd name="T18" fmla="*/ 2147483646 w 1340"/>
              <a:gd name="T19" fmla="*/ 2147483646 h 1191"/>
              <a:gd name="T20" fmla="*/ 2147483646 w 1340"/>
              <a:gd name="T21" fmla="*/ 2147483646 h 1191"/>
              <a:gd name="T22" fmla="*/ 2147483646 w 1340"/>
              <a:gd name="T23" fmla="*/ 2147483646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340"/>
              <a:gd name="T37" fmla="*/ 0 h 1191"/>
              <a:gd name="T38" fmla="*/ 1340 w 1340"/>
              <a:gd name="T39" fmla="*/ 1191 h 119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1317" name="Group 3"/>
          <p:cNvGrpSpPr/>
          <p:nvPr/>
        </p:nvGrpSpPr>
        <p:grpSpPr bwMode="auto">
          <a:xfrm>
            <a:off x="3836988" y="2708276"/>
            <a:ext cx="501650" cy="233363"/>
            <a:chOff x="3600" y="219"/>
            <a:chExt cx="360" cy="175"/>
          </a:xfrm>
        </p:grpSpPr>
        <p:sp>
          <p:nvSpPr>
            <p:cNvPr id="141436" name="Oval 4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1437" name="Line 5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1438" name="Line 6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1439" name="Rectangle 7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41440" name="Oval 8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1441" name="Group 9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41446" name="Line 1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47" name="Line 1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48" name="Line 1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41442" name="Group 13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41443" name="Line 14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44" name="Line 15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45" name="Line 16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41318" name="Group 17"/>
          <p:cNvGrpSpPr/>
          <p:nvPr/>
        </p:nvGrpSpPr>
        <p:grpSpPr bwMode="auto">
          <a:xfrm>
            <a:off x="2940050" y="2362200"/>
            <a:ext cx="1333500" cy="342900"/>
            <a:chOff x="8025" y="5070"/>
            <a:chExt cx="2100" cy="540"/>
          </a:xfrm>
        </p:grpSpPr>
        <p:sp>
          <p:nvSpPr>
            <p:cNvPr id="141433" name="Line 18"/>
            <p:cNvSpPr>
              <a:spLocks noChangeShapeType="1"/>
            </p:cNvSpPr>
            <p:nvPr/>
          </p:nvSpPr>
          <p:spPr bwMode="auto">
            <a:xfrm>
              <a:off x="8025" y="5325"/>
              <a:ext cx="2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1434" name="Line 19"/>
            <p:cNvSpPr>
              <a:spLocks noChangeShapeType="1"/>
            </p:cNvSpPr>
            <p:nvPr/>
          </p:nvSpPr>
          <p:spPr bwMode="auto">
            <a:xfrm>
              <a:off x="8355" y="507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1435" name="Line 20"/>
            <p:cNvSpPr>
              <a:spLocks noChangeShapeType="1"/>
            </p:cNvSpPr>
            <p:nvPr/>
          </p:nvSpPr>
          <p:spPr bwMode="auto">
            <a:xfrm>
              <a:off x="9765" y="534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41319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Mobility: registration</a:t>
            </a:r>
          </a:p>
        </p:txBody>
      </p:sp>
      <p:sp>
        <p:nvSpPr>
          <p:cNvPr id="434198" name="Rectangle 22"/>
          <p:cNvSpPr>
            <a:spLocks noGrp="1" noChangeArrowheads="1"/>
          </p:cNvSpPr>
          <p:nvPr>
            <p:ph type="body" idx="1"/>
          </p:nvPr>
        </p:nvSpPr>
        <p:spPr>
          <a:xfrm>
            <a:off x="2316163" y="4793026"/>
            <a:ext cx="7772400" cy="1828800"/>
          </a:xfrm>
        </p:spPr>
        <p:txBody>
          <a:bodyPr/>
          <a:lstStyle/>
          <a:p>
            <a:pPr>
              <a:buFont typeface="ZapfDingbats" pitchFamily="82" charset="2"/>
              <a:buNone/>
            </a:pPr>
            <a:r>
              <a:rPr lang="en-US" altLang="zh-CN" sz="2400" dirty="0">
                <a:ea typeface="宋体" panose="02010600030101010101" pitchFamily="2" charset="-122"/>
              </a:rPr>
              <a:t>Eventually:</a:t>
            </a:r>
          </a:p>
          <a:p>
            <a:r>
              <a:rPr lang="en-US" altLang="zh-CN" sz="2400" dirty="0">
                <a:ea typeface="宋体" panose="02010600030101010101" pitchFamily="2" charset="-122"/>
              </a:rPr>
              <a:t>Foreign agent knows about mobile</a:t>
            </a:r>
          </a:p>
          <a:p>
            <a:r>
              <a:rPr lang="en-US" altLang="zh-CN" sz="2400" dirty="0">
                <a:ea typeface="宋体" panose="02010600030101010101" pitchFamily="2" charset="-122"/>
              </a:rPr>
              <a:t>Home agent knows location of mobile</a:t>
            </a:r>
          </a:p>
        </p:txBody>
      </p:sp>
      <p:grpSp>
        <p:nvGrpSpPr>
          <p:cNvPr id="141321" name="Group 23"/>
          <p:cNvGrpSpPr/>
          <p:nvPr/>
        </p:nvGrpSpPr>
        <p:grpSpPr bwMode="auto">
          <a:xfrm>
            <a:off x="2689225" y="1920875"/>
            <a:ext cx="914400" cy="590550"/>
            <a:chOff x="10665" y="3225"/>
            <a:chExt cx="1440" cy="930"/>
          </a:xfrm>
        </p:grpSpPr>
        <p:sp>
          <p:nvSpPr>
            <p:cNvPr id="141363" name="Oval 24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1364" name="Group 25"/>
            <p:cNvGrpSpPr/>
            <p:nvPr/>
          </p:nvGrpSpPr>
          <p:grpSpPr bwMode="auto">
            <a:xfrm>
              <a:off x="11038" y="3281"/>
              <a:ext cx="618" cy="667"/>
              <a:chOff x="8023" y="4451"/>
              <a:chExt cx="618" cy="667"/>
            </a:xfrm>
          </p:grpSpPr>
          <p:sp>
            <p:nvSpPr>
              <p:cNvPr id="141365" name="Freeform 26"/>
              <p:cNvSpPr/>
              <p:nvPr/>
            </p:nvSpPr>
            <p:spPr bwMode="auto">
              <a:xfrm>
                <a:off x="8279" y="4653"/>
                <a:ext cx="263" cy="380"/>
              </a:xfrm>
              <a:custGeom>
                <a:avLst/>
                <a:gdLst>
                  <a:gd name="T0" fmla="*/ 0 w 788"/>
                  <a:gd name="T1" fmla="*/ 0 h 1138"/>
                  <a:gd name="T2" fmla="*/ 0 w 788"/>
                  <a:gd name="T3" fmla="*/ 0 h 1138"/>
                  <a:gd name="T4" fmla="*/ 0 w 788"/>
                  <a:gd name="T5" fmla="*/ 0 h 1138"/>
                  <a:gd name="T6" fmla="*/ 0 w 788"/>
                  <a:gd name="T7" fmla="*/ 0 h 1138"/>
                  <a:gd name="T8" fmla="*/ 0 w 788"/>
                  <a:gd name="T9" fmla="*/ 0 h 1138"/>
                  <a:gd name="T10" fmla="*/ 0 w 788"/>
                  <a:gd name="T11" fmla="*/ 0 h 1138"/>
                  <a:gd name="T12" fmla="*/ 0 w 788"/>
                  <a:gd name="T13" fmla="*/ 0 h 1138"/>
                  <a:gd name="T14" fmla="*/ 0 w 788"/>
                  <a:gd name="T15" fmla="*/ 0 h 1138"/>
                  <a:gd name="T16" fmla="*/ 0 w 788"/>
                  <a:gd name="T17" fmla="*/ 0 h 1138"/>
                  <a:gd name="T18" fmla="*/ 0 w 788"/>
                  <a:gd name="T19" fmla="*/ 0 h 1138"/>
                  <a:gd name="T20" fmla="*/ 0 w 788"/>
                  <a:gd name="T21" fmla="*/ 0 h 1138"/>
                  <a:gd name="T22" fmla="*/ 0 w 788"/>
                  <a:gd name="T23" fmla="*/ 0 h 1138"/>
                  <a:gd name="T24" fmla="*/ 0 w 788"/>
                  <a:gd name="T25" fmla="*/ 0 h 1138"/>
                  <a:gd name="T26" fmla="*/ 0 w 788"/>
                  <a:gd name="T27" fmla="*/ 0 h 1138"/>
                  <a:gd name="T28" fmla="*/ 0 w 788"/>
                  <a:gd name="T29" fmla="*/ 0 h 1138"/>
                  <a:gd name="T30" fmla="*/ 0 w 788"/>
                  <a:gd name="T31" fmla="*/ 0 h 1138"/>
                  <a:gd name="T32" fmla="*/ 0 w 788"/>
                  <a:gd name="T33" fmla="*/ 0 h 1138"/>
                  <a:gd name="T34" fmla="*/ 0 w 788"/>
                  <a:gd name="T35" fmla="*/ 0 h 1138"/>
                  <a:gd name="T36" fmla="*/ 0 w 788"/>
                  <a:gd name="T37" fmla="*/ 0 h 1138"/>
                  <a:gd name="T38" fmla="*/ 0 w 788"/>
                  <a:gd name="T39" fmla="*/ 0 h 1138"/>
                  <a:gd name="T40" fmla="*/ 0 w 788"/>
                  <a:gd name="T41" fmla="*/ 0 h 1138"/>
                  <a:gd name="T42" fmla="*/ 0 w 788"/>
                  <a:gd name="T43" fmla="*/ 0 h 1138"/>
                  <a:gd name="T44" fmla="*/ 0 w 788"/>
                  <a:gd name="T45" fmla="*/ 0 h 1138"/>
                  <a:gd name="T46" fmla="*/ 0 w 788"/>
                  <a:gd name="T47" fmla="*/ 0 h 1138"/>
                  <a:gd name="T48" fmla="*/ 0 w 788"/>
                  <a:gd name="T49" fmla="*/ 0 h 1138"/>
                  <a:gd name="T50" fmla="*/ 0 w 788"/>
                  <a:gd name="T51" fmla="*/ 0 h 1138"/>
                  <a:gd name="T52" fmla="*/ 0 w 788"/>
                  <a:gd name="T53" fmla="*/ 0 h 1138"/>
                  <a:gd name="T54" fmla="*/ 0 w 788"/>
                  <a:gd name="T55" fmla="*/ 0 h 1138"/>
                  <a:gd name="T56" fmla="*/ 0 w 788"/>
                  <a:gd name="T57" fmla="*/ 0 h 1138"/>
                  <a:gd name="T58" fmla="*/ 0 w 788"/>
                  <a:gd name="T59" fmla="*/ 0 h 1138"/>
                  <a:gd name="T60" fmla="*/ 0 w 788"/>
                  <a:gd name="T61" fmla="*/ 0 h 1138"/>
                  <a:gd name="T62" fmla="*/ 0 w 788"/>
                  <a:gd name="T63" fmla="*/ 0 h 1138"/>
                  <a:gd name="T64" fmla="*/ 0 w 788"/>
                  <a:gd name="T65" fmla="*/ 0 h 1138"/>
                  <a:gd name="T66" fmla="*/ 0 w 788"/>
                  <a:gd name="T67" fmla="*/ 0 h 1138"/>
                  <a:gd name="T68" fmla="*/ 0 w 788"/>
                  <a:gd name="T69" fmla="*/ 0 h 1138"/>
                  <a:gd name="T70" fmla="*/ 0 w 788"/>
                  <a:gd name="T71" fmla="*/ 0 h 11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788"/>
                  <a:gd name="T109" fmla="*/ 0 h 1138"/>
                  <a:gd name="T110" fmla="*/ 788 w 788"/>
                  <a:gd name="T111" fmla="*/ 1138 h 113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788" h="1138">
                    <a:moveTo>
                      <a:pt x="310" y="2"/>
                    </a:moveTo>
                    <a:lnTo>
                      <a:pt x="298" y="0"/>
                    </a:lnTo>
                    <a:lnTo>
                      <a:pt x="282" y="0"/>
                    </a:lnTo>
                    <a:lnTo>
                      <a:pt x="263" y="0"/>
                    </a:lnTo>
                    <a:lnTo>
                      <a:pt x="242" y="2"/>
                    </a:lnTo>
                    <a:lnTo>
                      <a:pt x="219" y="4"/>
                    </a:lnTo>
                    <a:lnTo>
                      <a:pt x="192" y="7"/>
                    </a:lnTo>
                    <a:lnTo>
                      <a:pt x="167" y="12"/>
                    </a:lnTo>
                    <a:lnTo>
                      <a:pt x="141" y="17"/>
                    </a:lnTo>
                    <a:lnTo>
                      <a:pt x="116" y="25"/>
                    </a:lnTo>
                    <a:lnTo>
                      <a:pt x="91" y="35"/>
                    </a:lnTo>
                    <a:lnTo>
                      <a:pt x="67" y="45"/>
                    </a:lnTo>
                    <a:lnTo>
                      <a:pt x="47" y="58"/>
                    </a:lnTo>
                    <a:lnTo>
                      <a:pt x="29" y="73"/>
                    </a:lnTo>
                    <a:lnTo>
                      <a:pt x="16" y="91"/>
                    </a:lnTo>
                    <a:lnTo>
                      <a:pt x="6" y="109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1" y="144"/>
                    </a:lnTo>
                    <a:lnTo>
                      <a:pt x="3" y="152"/>
                    </a:lnTo>
                    <a:lnTo>
                      <a:pt x="4" y="162"/>
                    </a:lnTo>
                    <a:lnTo>
                      <a:pt x="13" y="197"/>
                    </a:lnTo>
                    <a:lnTo>
                      <a:pt x="25" y="240"/>
                    </a:lnTo>
                    <a:lnTo>
                      <a:pt x="39" y="290"/>
                    </a:lnTo>
                    <a:lnTo>
                      <a:pt x="57" y="348"/>
                    </a:lnTo>
                    <a:lnTo>
                      <a:pt x="76" y="410"/>
                    </a:lnTo>
                    <a:lnTo>
                      <a:pt x="100" y="474"/>
                    </a:lnTo>
                    <a:lnTo>
                      <a:pt x="123" y="543"/>
                    </a:lnTo>
                    <a:lnTo>
                      <a:pt x="150" y="612"/>
                    </a:lnTo>
                    <a:lnTo>
                      <a:pt x="176" y="684"/>
                    </a:lnTo>
                    <a:lnTo>
                      <a:pt x="205" y="753"/>
                    </a:lnTo>
                    <a:lnTo>
                      <a:pt x="235" y="822"/>
                    </a:lnTo>
                    <a:lnTo>
                      <a:pt x="264" y="887"/>
                    </a:lnTo>
                    <a:lnTo>
                      <a:pt x="293" y="949"/>
                    </a:lnTo>
                    <a:lnTo>
                      <a:pt x="323" y="1005"/>
                    </a:lnTo>
                    <a:lnTo>
                      <a:pt x="352" y="1055"/>
                    </a:lnTo>
                    <a:lnTo>
                      <a:pt x="381" y="1098"/>
                    </a:lnTo>
                    <a:lnTo>
                      <a:pt x="389" y="1109"/>
                    </a:lnTo>
                    <a:lnTo>
                      <a:pt x="398" y="1120"/>
                    </a:lnTo>
                    <a:lnTo>
                      <a:pt x="406" y="1130"/>
                    </a:lnTo>
                    <a:lnTo>
                      <a:pt x="414" y="1138"/>
                    </a:lnTo>
                    <a:lnTo>
                      <a:pt x="436" y="1130"/>
                    </a:lnTo>
                    <a:lnTo>
                      <a:pt x="461" y="1121"/>
                    </a:lnTo>
                    <a:lnTo>
                      <a:pt x="487" y="1111"/>
                    </a:lnTo>
                    <a:lnTo>
                      <a:pt x="517" y="1099"/>
                    </a:lnTo>
                    <a:lnTo>
                      <a:pt x="547" y="1088"/>
                    </a:lnTo>
                    <a:lnTo>
                      <a:pt x="578" y="1075"/>
                    </a:lnTo>
                    <a:lnTo>
                      <a:pt x="609" y="1062"/>
                    </a:lnTo>
                    <a:lnTo>
                      <a:pt x="640" y="1049"/>
                    </a:lnTo>
                    <a:lnTo>
                      <a:pt x="669" y="1036"/>
                    </a:lnTo>
                    <a:lnTo>
                      <a:pt x="697" y="1023"/>
                    </a:lnTo>
                    <a:lnTo>
                      <a:pt x="722" y="1012"/>
                    </a:lnTo>
                    <a:lnTo>
                      <a:pt x="744" y="999"/>
                    </a:lnTo>
                    <a:lnTo>
                      <a:pt x="762" y="987"/>
                    </a:lnTo>
                    <a:lnTo>
                      <a:pt x="775" y="977"/>
                    </a:lnTo>
                    <a:lnTo>
                      <a:pt x="785" y="967"/>
                    </a:lnTo>
                    <a:lnTo>
                      <a:pt x="788" y="959"/>
                    </a:lnTo>
                    <a:lnTo>
                      <a:pt x="756" y="915"/>
                    </a:lnTo>
                    <a:lnTo>
                      <a:pt x="722" y="868"/>
                    </a:lnTo>
                    <a:lnTo>
                      <a:pt x="687" y="813"/>
                    </a:lnTo>
                    <a:lnTo>
                      <a:pt x="650" y="755"/>
                    </a:lnTo>
                    <a:lnTo>
                      <a:pt x="612" y="693"/>
                    </a:lnTo>
                    <a:lnTo>
                      <a:pt x="575" y="627"/>
                    </a:lnTo>
                    <a:lnTo>
                      <a:pt x="537" y="561"/>
                    </a:lnTo>
                    <a:lnTo>
                      <a:pt x="500" y="492"/>
                    </a:lnTo>
                    <a:lnTo>
                      <a:pt x="467" y="423"/>
                    </a:lnTo>
                    <a:lnTo>
                      <a:pt x="433" y="354"/>
                    </a:lnTo>
                    <a:lnTo>
                      <a:pt x="404" y="287"/>
                    </a:lnTo>
                    <a:lnTo>
                      <a:pt x="376" y="223"/>
                    </a:lnTo>
                    <a:lnTo>
                      <a:pt x="352" y="161"/>
                    </a:lnTo>
                    <a:lnTo>
                      <a:pt x="333" y="102"/>
                    </a:lnTo>
                    <a:lnTo>
                      <a:pt x="318" y="49"/>
                    </a:lnTo>
                    <a:lnTo>
                      <a:pt x="310" y="2"/>
                    </a:lnTo>
                    <a:close/>
                  </a:path>
                </a:pathLst>
              </a:custGeom>
              <a:solidFill>
                <a:srgbClr val="F4FCEA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66" name="Freeform 27"/>
              <p:cNvSpPr/>
              <p:nvPr/>
            </p:nvSpPr>
            <p:spPr bwMode="auto">
              <a:xfrm>
                <a:off x="8264" y="4707"/>
                <a:ext cx="142" cy="312"/>
              </a:xfrm>
              <a:custGeom>
                <a:avLst/>
                <a:gdLst>
                  <a:gd name="T0" fmla="*/ 0 w 425"/>
                  <a:gd name="T1" fmla="*/ 0 h 936"/>
                  <a:gd name="T2" fmla="*/ 0 w 425"/>
                  <a:gd name="T3" fmla="*/ 0 h 936"/>
                  <a:gd name="T4" fmla="*/ 0 w 425"/>
                  <a:gd name="T5" fmla="*/ 0 h 936"/>
                  <a:gd name="T6" fmla="*/ 0 w 425"/>
                  <a:gd name="T7" fmla="*/ 0 h 936"/>
                  <a:gd name="T8" fmla="*/ 0 w 425"/>
                  <a:gd name="T9" fmla="*/ 0 h 936"/>
                  <a:gd name="T10" fmla="*/ 0 w 425"/>
                  <a:gd name="T11" fmla="*/ 0 h 936"/>
                  <a:gd name="T12" fmla="*/ 0 w 425"/>
                  <a:gd name="T13" fmla="*/ 0 h 936"/>
                  <a:gd name="T14" fmla="*/ 0 w 425"/>
                  <a:gd name="T15" fmla="*/ 0 h 936"/>
                  <a:gd name="T16" fmla="*/ 0 w 425"/>
                  <a:gd name="T17" fmla="*/ 0 h 936"/>
                  <a:gd name="T18" fmla="*/ 0 w 425"/>
                  <a:gd name="T19" fmla="*/ 0 h 936"/>
                  <a:gd name="T20" fmla="*/ 0 w 425"/>
                  <a:gd name="T21" fmla="*/ 0 h 936"/>
                  <a:gd name="T22" fmla="*/ 0 w 425"/>
                  <a:gd name="T23" fmla="*/ 0 h 936"/>
                  <a:gd name="T24" fmla="*/ 0 w 425"/>
                  <a:gd name="T25" fmla="*/ 0 h 936"/>
                  <a:gd name="T26" fmla="*/ 0 w 425"/>
                  <a:gd name="T27" fmla="*/ 0 h 936"/>
                  <a:gd name="T28" fmla="*/ 0 w 425"/>
                  <a:gd name="T29" fmla="*/ 0 h 936"/>
                  <a:gd name="T30" fmla="*/ 0 w 425"/>
                  <a:gd name="T31" fmla="*/ 0 h 936"/>
                  <a:gd name="T32" fmla="*/ 0 w 425"/>
                  <a:gd name="T33" fmla="*/ 0 h 936"/>
                  <a:gd name="T34" fmla="*/ 0 w 425"/>
                  <a:gd name="T35" fmla="*/ 0 h 936"/>
                  <a:gd name="T36" fmla="*/ 0 w 425"/>
                  <a:gd name="T37" fmla="*/ 0 h 936"/>
                  <a:gd name="T38" fmla="*/ 0 w 425"/>
                  <a:gd name="T39" fmla="*/ 0 h 936"/>
                  <a:gd name="T40" fmla="*/ 0 w 425"/>
                  <a:gd name="T41" fmla="*/ 0 h 936"/>
                  <a:gd name="T42" fmla="*/ 0 w 425"/>
                  <a:gd name="T43" fmla="*/ 0 h 936"/>
                  <a:gd name="T44" fmla="*/ 0 w 425"/>
                  <a:gd name="T45" fmla="*/ 0 h 936"/>
                  <a:gd name="T46" fmla="*/ 0 w 425"/>
                  <a:gd name="T47" fmla="*/ 0 h 936"/>
                  <a:gd name="T48" fmla="*/ 0 w 425"/>
                  <a:gd name="T49" fmla="*/ 0 h 936"/>
                  <a:gd name="T50" fmla="*/ 0 w 425"/>
                  <a:gd name="T51" fmla="*/ 0 h 936"/>
                  <a:gd name="T52" fmla="*/ 0 w 425"/>
                  <a:gd name="T53" fmla="*/ 0 h 936"/>
                  <a:gd name="T54" fmla="*/ 0 w 425"/>
                  <a:gd name="T55" fmla="*/ 0 h 936"/>
                  <a:gd name="T56" fmla="*/ 0 w 425"/>
                  <a:gd name="T57" fmla="*/ 0 h 936"/>
                  <a:gd name="T58" fmla="*/ 0 w 425"/>
                  <a:gd name="T59" fmla="*/ 0 h 936"/>
                  <a:gd name="T60" fmla="*/ 0 w 425"/>
                  <a:gd name="T61" fmla="*/ 0 h 936"/>
                  <a:gd name="T62" fmla="*/ 0 w 425"/>
                  <a:gd name="T63" fmla="*/ 0 h 936"/>
                  <a:gd name="T64" fmla="*/ 0 w 425"/>
                  <a:gd name="T65" fmla="*/ 0 h 936"/>
                  <a:gd name="T66" fmla="*/ 0 w 425"/>
                  <a:gd name="T67" fmla="*/ 0 h 936"/>
                  <a:gd name="T68" fmla="*/ 0 w 425"/>
                  <a:gd name="T69" fmla="*/ 0 h 936"/>
                  <a:gd name="T70" fmla="*/ 0 w 425"/>
                  <a:gd name="T71" fmla="*/ 0 h 936"/>
                  <a:gd name="T72" fmla="*/ 0 w 425"/>
                  <a:gd name="T73" fmla="*/ 0 h 936"/>
                  <a:gd name="T74" fmla="*/ 0 w 425"/>
                  <a:gd name="T75" fmla="*/ 0 h 936"/>
                  <a:gd name="T76" fmla="*/ 0 w 425"/>
                  <a:gd name="T77" fmla="*/ 0 h 936"/>
                  <a:gd name="T78" fmla="*/ 0 w 425"/>
                  <a:gd name="T79" fmla="*/ 0 h 936"/>
                  <a:gd name="T80" fmla="*/ 0 w 425"/>
                  <a:gd name="T81" fmla="*/ 0 h 936"/>
                  <a:gd name="T82" fmla="*/ 0 w 425"/>
                  <a:gd name="T83" fmla="*/ 0 h 936"/>
                  <a:gd name="T84" fmla="*/ 0 w 425"/>
                  <a:gd name="T85" fmla="*/ 0 h 936"/>
                  <a:gd name="T86" fmla="*/ 0 w 425"/>
                  <a:gd name="T87" fmla="*/ 0 h 936"/>
                  <a:gd name="T88" fmla="*/ 0 w 425"/>
                  <a:gd name="T89" fmla="*/ 0 h 936"/>
                  <a:gd name="T90" fmla="*/ 0 w 425"/>
                  <a:gd name="T91" fmla="*/ 0 h 936"/>
                  <a:gd name="T92" fmla="*/ 0 w 425"/>
                  <a:gd name="T93" fmla="*/ 0 h 936"/>
                  <a:gd name="T94" fmla="*/ 0 w 425"/>
                  <a:gd name="T95" fmla="*/ 0 h 936"/>
                  <a:gd name="T96" fmla="*/ 0 w 425"/>
                  <a:gd name="T97" fmla="*/ 0 h 9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5"/>
                  <a:gd name="T148" fmla="*/ 0 h 936"/>
                  <a:gd name="T149" fmla="*/ 425 w 425"/>
                  <a:gd name="T150" fmla="*/ 936 h 9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5" h="936">
                    <a:moveTo>
                      <a:pt x="48" y="0"/>
                    </a:moveTo>
                    <a:lnTo>
                      <a:pt x="48" y="2"/>
                    </a:lnTo>
                    <a:lnTo>
                      <a:pt x="48" y="5"/>
                    </a:lnTo>
                    <a:lnTo>
                      <a:pt x="47" y="11"/>
                    </a:lnTo>
                    <a:lnTo>
                      <a:pt x="44" y="19"/>
                    </a:lnTo>
                    <a:lnTo>
                      <a:pt x="39" y="35"/>
                    </a:lnTo>
                    <a:lnTo>
                      <a:pt x="32" y="55"/>
                    </a:lnTo>
                    <a:lnTo>
                      <a:pt x="20" y="82"/>
                    </a:lnTo>
                    <a:lnTo>
                      <a:pt x="6" y="117"/>
                    </a:lnTo>
                    <a:lnTo>
                      <a:pt x="0" y="141"/>
                    </a:lnTo>
                    <a:lnTo>
                      <a:pt x="0" y="177"/>
                    </a:lnTo>
                    <a:lnTo>
                      <a:pt x="4" y="220"/>
                    </a:lnTo>
                    <a:lnTo>
                      <a:pt x="13" y="271"/>
                    </a:lnTo>
                    <a:lnTo>
                      <a:pt x="26" y="325"/>
                    </a:lnTo>
                    <a:lnTo>
                      <a:pt x="41" y="386"/>
                    </a:lnTo>
                    <a:lnTo>
                      <a:pt x="58" y="446"/>
                    </a:lnTo>
                    <a:lnTo>
                      <a:pt x="78" y="509"/>
                    </a:lnTo>
                    <a:lnTo>
                      <a:pt x="98" y="570"/>
                    </a:lnTo>
                    <a:lnTo>
                      <a:pt x="119" y="628"/>
                    </a:lnTo>
                    <a:lnTo>
                      <a:pt x="138" y="683"/>
                    </a:lnTo>
                    <a:lnTo>
                      <a:pt x="157" y="733"/>
                    </a:lnTo>
                    <a:lnTo>
                      <a:pt x="174" y="775"/>
                    </a:lnTo>
                    <a:lnTo>
                      <a:pt x="189" y="808"/>
                    </a:lnTo>
                    <a:lnTo>
                      <a:pt x="201" y="831"/>
                    </a:lnTo>
                    <a:lnTo>
                      <a:pt x="210" y="843"/>
                    </a:lnTo>
                    <a:lnTo>
                      <a:pt x="223" y="853"/>
                    </a:lnTo>
                    <a:lnTo>
                      <a:pt x="239" y="861"/>
                    </a:lnTo>
                    <a:lnTo>
                      <a:pt x="258" y="873"/>
                    </a:lnTo>
                    <a:lnTo>
                      <a:pt x="282" y="883"/>
                    </a:lnTo>
                    <a:lnTo>
                      <a:pt x="310" y="896"/>
                    </a:lnTo>
                    <a:lnTo>
                      <a:pt x="342" y="907"/>
                    </a:lnTo>
                    <a:lnTo>
                      <a:pt x="380" y="922"/>
                    </a:lnTo>
                    <a:lnTo>
                      <a:pt x="425" y="936"/>
                    </a:lnTo>
                    <a:lnTo>
                      <a:pt x="396" y="893"/>
                    </a:lnTo>
                    <a:lnTo>
                      <a:pt x="367" y="843"/>
                    </a:lnTo>
                    <a:lnTo>
                      <a:pt x="337" y="787"/>
                    </a:lnTo>
                    <a:lnTo>
                      <a:pt x="308" y="725"/>
                    </a:lnTo>
                    <a:lnTo>
                      <a:pt x="279" y="660"/>
                    </a:lnTo>
                    <a:lnTo>
                      <a:pt x="249" y="591"/>
                    </a:lnTo>
                    <a:lnTo>
                      <a:pt x="220" y="522"/>
                    </a:lnTo>
                    <a:lnTo>
                      <a:pt x="194" y="450"/>
                    </a:lnTo>
                    <a:lnTo>
                      <a:pt x="167" y="381"/>
                    </a:lnTo>
                    <a:lnTo>
                      <a:pt x="144" y="312"/>
                    </a:lnTo>
                    <a:lnTo>
                      <a:pt x="120" y="248"/>
                    </a:lnTo>
                    <a:lnTo>
                      <a:pt x="101" y="186"/>
                    </a:lnTo>
                    <a:lnTo>
                      <a:pt x="83" y="128"/>
                    </a:lnTo>
                    <a:lnTo>
                      <a:pt x="69" y="78"/>
                    </a:lnTo>
                    <a:lnTo>
                      <a:pt x="57" y="35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67" name="Freeform 28"/>
              <p:cNvSpPr/>
              <p:nvPr/>
            </p:nvSpPr>
            <p:spPr bwMode="auto">
              <a:xfrm>
                <a:off x="8310" y="4696"/>
                <a:ext cx="64" cy="69"/>
              </a:xfrm>
              <a:custGeom>
                <a:avLst/>
                <a:gdLst>
                  <a:gd name="T0" fmla="*/ 0 w 192"/>
                  <a:gd name="T1" fmla="*/ 0 h 208"/>
                  <a:gd name="T2" fmla="*/ 0 w 192"/>
                  <a:gd name="T3" fmla="*/ 0 h 208"/>
                  <a:gd name="T4" fmla="*/ 0 w 192"/>
                  <a:gd name="T5" fmla="*/ 0 h 208"/>
                  <a:gd name="T6" fmla="*/ 0 w 192"/>
                  <a:gd name="T7" fmla="*/ 0 h 208"/>
                  <a:gd name="T8" fmla="*/ 0 w 192"/>
                  <a:gd name="T9" fmla="*/ 0 h 208"/>
                  <a:gd name="T10" fmla="*/ 0 w 192"/>
                  <a:gd name="T11" fmla="*/ 0 h 208"/>
                  <a:gd name="T12" fmla="*/ 0 w 192"/>
                  <a:gd name="T13" fmla="*/ 0 h 208"/>
                  <a:gd name="T14" fmla="*/ 0 w 192"/>
                  <a:gd name="T15" fmla="*/ 0 h 208"/>
                  <a:gd name="T16" fmla="*/ 0 w 192"/>
                  <a:gd name="T17" fmla="*/ 0 h 208"/>
                  <a:gd name="T18" fmla="*/ 0 w 192"/>
                  <a:gd name="T19" fmla="*/ 0 h 208"/>
                  <a:gd name="T20" fmla="*/ 0 w 192"/>
                  <a:gd name="T21" fmla="*/ 0 h 208"/>
                  <a:gd name="T22" fmla="*/ 0 w 192"/>
                  <a:gd name="T23" fmla="*/ 0 h 208"/>
                  <a:gd name="T24" fmla="*/ 0 w 192"/>
                  <a:gd name="T25" fmla="*/ 0 h 208"/>
                  <a:gd name="T26" fmla="*/ 0 w 192"/>
                  <a:gd name="T27" fmla="*/ 0 h 208"/>
                  <a:gd name="T28" fmla="*/ 0 w 192"/>
                  <a:gd name="T29" fmla="*/ 0 h 208"/>
                  <a:gd name="T30" fmla="*/ 0 w 192"/>
                  <a:gd name="T31" fmla="*/ 0 h 208"/>
                  <a:gd name="T32" fmla="*/ 0 w 192"/>
                  <a:gd name="T33" fmla="*/ 0 h 208"/>
                  <a:gd name="T34" fmla="*/ 0 w 192"/>
                  <a:gd name="T35" fmla="*/ 0 h 208"/>
                  <a:gd name="T36" fmla="*/ 0 w 192"/>
                  <a:gd name="T37" fmla="*/ 0 h 208"/>
                  <a:gd name="T38" fmla="*/ 0 w 192"/>
                  <a:gd name="T39" fmla="*/ 0 h 208"/>
                  <a:gd name="T40" fmla="*/ 0 w 192"/>
                  <a:gd name="T41" fmla="*/ 0 h 208"/>
                  <a:gd name="T42" fmla="*/ 0 w 192"/>
                  <a:gd name="T43" fmla="*/ 0 h 208"/>
                  <a:gd name="T44" fmla="*/ 0 w 192"/>
                  <a:gd name="T45" fmla="*/ 0 h 208"/>
                  <a:gd name="T46" fmla="*/ 0 w 192"/>
                  <a:gd name="T47" fmla="*/ 0 h 208"/>
                  <a:gd name="T48" fmla="*/ 0 w 192"/>
                  <a:gd name="T49" fmla="*/ 0 h 208"/>
                  <a:gd name="T50" fmla="*/ 0 w 192"/>
                  <a:gd name="T51" fmla="*/ 0 h 208"/>
                  <a:gd name="T52" fmla="*/ 0 w 192"/>
                  <a:gd name="T53" fmla="*/ 0 h 208"/>
                  <a:gd name="T54" fmla="*/ 0 w 192"/>
                  <a:gd name="T55" fmla="*/ 0 h 208"/>
                  <a:gd name="T56" fmla="*/ 0 w 192"/>
                  <a:gd name="T57" fmla="*/ 0 h 2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92"/>
                  <a:gd name="T88" fmla="*/ 0 h 208"/>
                  <a:gd name="T89" fmla="*/ 192 w 192"/>
                  <a:gd name="T90" fmla="*/ 208 h 20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92" h="208">
                    <a:moveTo>
                      <a:pt x="26" y="11"/>
                    </a:moveTo>
                    <a:lnTo>
                      <a:pt x="13" y="24"/>
                    </a:lnTo>
                    <a:lnTo>
                      <a:pt x="4" y="43"/>
                    </a:lnTo>
                    <a:lnTo>
                      <a:pt x="0" y="67"/>
                    </a:lnTo>
                    <a:lnTo>
                      <a:pt x="0" y="93"/>
                    </a:lnTo>
                    <a:lnTo>
                      <a:pt x="3" y="120"/>
                    </a:lnTo>
                    <a:lnTo>
                      <a:pt x="10" y="148"/>
                    </a:lnTo>
                    <a:lnTo>
                      <a:pt x="20" y="171"/>
                    </a:lnTo>
                    <a:lnTo>
                      <a:pt x="35" y="189"/>
                    </a:lnTo>
                    <a:lnTo>
                      <a:pt x="51" y="201"/>
                    </a:lnTo>
                    <a:lnTo>
                      <a:pt x="70" y="206"/>
                    </a:lnTo>
                    <a:lnTo>
                      <a:pt x="91" y="208"/>
                    </a:lnTo>
                    <a:lnTo>
                      <a:pt x="111" y="204"/>
                    </a:lnTo>
                    <a:lnTo>
                      <a:pt x="130" y="196"/>
                    </a:lnTo>
                    <a:lnTo>
                      <a:pt x="148" y="186"/>
                    </a:lnTo>
                    <a:lnTo>
                      <a:pt x="163" y="176"/>
                    </a:lnTo>
                    <a:lnTo>
                      <a:pt x="174" y="163"/>
                    </a:lnTo>
                    <a:lnTo>
                      <a:pt x="189" y="130"/>
                    </a:lnTo>
                    <a:lnTo>
                      <a:pt x="192" y="89"/>
                    </a:lnTo>
                    <a:lnTo>
                      <a:pt x="185" y="50"/>
                    </a:lnTo>
                    <a:lnTo>
                      <a:pt x="166" y="27"/>
                    </a:lnTo>
                    <a:lnTo>
                      <a:pt x="152" y="21"/>
                    </a:lnTo>
                    <a:lnTo>
                      <a:pt x="138" y="14"/>
                    </a:lnTo>
                    <a:lnTo>
                      <a:pt x="122" y="8"/>
                    </a:lnTo>
                    <a:lnTo>
                      <a:pt x="104" y="2"/>
                    </a:lnTo>
                    <a:lnTo>
                      <a:pt x="85" y="0"/>
                    </a:lnTo>
                    <a:lnTo>
                      <a:pt x="66" y="0"/>
                    </a:lnTo>
                    <a:lnTo>
                      <a:pt x="47" y="2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68" name="Freeform 29"/>
              <p:cNvSpPr/>
              <p:nvPr/>
            </p:nvSpPr>
            <p:spPr bwMode="auto">
              <a:xfrm>
                <a:off x="8406" y="4895"/>
                <a:ext cx="82" cy="84"/>
              </a:xfrm>
              <a:custGeom>
                <a:avLst/>
                <a:gdLst>
                  <a:gd name="T0" fmla="*/ 0 w 247"/>
                  <a:gd name="T1" fmla="*/ 0 h 251"/>
                  <a:gd name="T2" fmla="*/ 0 w 247"/>
                  <a:gd name="T3" fmla="*/ 0 h 251"/>
                  <a:gd name="T4" fmla="*/ 0 w 247"/>
                  <a:gd name="T5" fmla="*/ 0 h 251"/>
                  <a:gd name="T6" fmla="*/ 0 w 247"/>
                  <a:gd name="T7" fmla="*/ 0 h 251"/>
                  <a:gd name="T8" fmla="*/ 0 w 247"/>
                  <a:gd name="T9" fmla="*/ 0 h 251"/>
                  <a:gd name="T10" fmla="*/ 0 w 247"/>
                  <a:gd name="T11" fmla="*/ 0 h 251"/>
                  <a:gd name="T12" fmla="*/ 0 w 247"/>
                  <a:gd name="T13" fmla="*/ 0 h 251"/>
                  <a:gd name="T14" fmla="*/ 0 w 247"/>
                  <a:gd name="T15" fmla="*/ 0 h 251"/>
                  <a:gd name="T16" fmla="*/ 0 w 247"/>
                  <a:gd name="T17" fmla="*/ 0 h 251"/>
                  <a:gd name="T18" fmla="*/ 0 w 247"/>
                  <a:gd name="T19" fmla="*/ 0 h 251"/>
                  <a:gd name="T20" fmla="*/ 0 w 247"/>
                  <a:gd name="T21" fmla="*/ 0 h 251"/>
                  <a:gd name="T22" fmla="*/ 0 w 247"/>
                  <a:gd name="T23" fmla="*/ 0 h 251"/>
                  <a:gd name="T24" fmla="*/ 0 w 247"/>
                  <a:gd name="T25" fmla="*/ 0 h 251"/>
                  <a:gd name="T26" fmla="*/ 0 w 247"/>
                  <a:gd name="T27" fmla="*/ 0 h 251"/>
                  <a:gd name="T28" fmla="*/ 0 w 247"/>
                  <a:gd name="T29" fmla="*/ 0 h 251"/>
                  <a:gd name="T30" fmla="*/ 0 w 247"/>
                  <a:gd name="T31" fmla="*/ 0 h 251"/>
                  <a:gd name="T32" fmla="*/ 0 w 247"/>
                  <a:gd name="T33" fmla="*/ 0 h 251"/>
                  <a:gd name="T34" fmla="*/ 0 w 247"/>
                  <a:gd name="T35" fmla="*/ 0 h 251"/>
                  <a:gd name="T36" fmla="*/ 0 w 247"/>
                  <a:gd name="T37" fmla="*/ 0 h 251"/>
                  <a:gd name="T38" fmla="*/ 0 w 247"/>
                  <a:gd name="T39" fmla="*/ 0 h 251"/>
                  <a:gd name="T40" fmla="*/ 0 w 247"/>
                  <a:gd name="T41" fmla="*/ 0 h 251"/>
                  <a:gd name="T42" fmla="*/ 0 w 247"/>
                  <a:gd name="T43" fmla="*/ 0 h 251"/>
                  <a:gd name="T44" fmla="*/ 0 w 247"/>
                  <a:gd name="T45" fmla="*/ 0 h 251"/>
                  <a:gd name="T46" fmla="*/ 0 w 247"/>
                  <a:gd name="T47" fmla="*/ 0 h 251"/>
                  <a:gd name="T48" fmla="*/ 0 w 247"/>
                  <a:gd name="T49" fmla="*/ 0 h 251"/>
                  <a:gd name="T50" fmla="*/ 0 w 247"/>
                  <a:gd name="T51" fmla="*/ 0 h 251"/>
                  <a:gd name="T52" fmla="*/ 0 w 247"/>
                  <a:gd name="T53" fmla="*/ 0 h 251"/>
                  <a:gd name="T54" fmla="*/ 0 w 247"/>
                  <a:gd name="T55" fmla="*/ 0 h 251"/>
                  <a:gd name="T56" fmla="*/ 0 w 247"/>
                  <a:gd name="T57" fmla="*/ 0 h 251"/>
                  <a:gd name="T58" fmla="*/ 0 w 247"/>
                  <a:gd name="T59" fmla="*/ 0 h 251"/>
                  <a:gd name="T60" fmla="*/ 0 w 247"/>
                  <a:gd name="T61" fmla="*/ 0 h 251"/>
                  <a:gd name="T62" fmla="*/ 0 w 247"/>
                  <a:gd name="T63" fmla="*/ 0 h 251"/>
                  <a:gd name="T64" fmla="*/ 0 w 247"/>
                  <a:gd name="T65" fmla="*/ 0 h 251"/>
                  <a:gd name="T66" fmla="*/ 0 w 247"/>
                  <a:gd name="T67" fmla="*/ 0 h 251"/>
                  <a:gd name="T68" fmla="*/ 0 w 247"/>
                  <a:gd name="T69" fmla="*/ 0 h 251"/>
                  <a:gd name="T70" fmla="*/ 0 w 247"/>
                  <a:gd name="T71" fmla="*/ 0 h 251"/>
                  <a:gd name="T72" fmla="*/ 0 w 247"/>
                  <a:gd name="T73" fmla="*/ 0 h 251"/>
                  <a:gd name="T74" fmla="*/ 0 w 247"/>
                  <a:gd name="T75" fmla="*/ 0 h 251"/>
                  <a:gd name="T76" fmla="*/ 0 w 247"/>
                  <a:gd name="T77" fmla="*/ 0 h 251"/>
                  <a:gd name="T78" fmla="*/ 0 w 247"/>
                  <a:gd name="T79" fmla="*/ 0 h 251"/>
                  <a:gd name="T80" fmla="*/ 0 w 247"/>
                  <a:gd name="T81" fmla="*/ 0 h 2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47"/>
                  <a:gd name="T124" fmla="*/ 0 h 251"/>
                  <a:gd name="T125" fmla="*/ 247 w 247"/>
                  <a:gd name="T126" fmla="*/ 251 h 25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47" h="251">
                    <a:moveTo>
                      <a:pt x="33" y="29"/>
                    </a:moveTo>
                    <a:lnTo>
                      <a:pt x="21" y="44"/>
                    </a:lnTo>
                    <a:lnTo>
                      <a:pt x="12" y="60"/>
                    </a:lnTo>
                    <a:lnTo>
                      <a:pt x="5" y="79"/>
                    </a:lnTo>
                    <a:lnTo>
                      <a:pt x="0" y="97"/>
                    </a:lnTo>
                    <a:lnTo>
                      <a:pt x="0" y="116"/>
                    </a:lnTo>
                    <a:lnTo>
                      <a:pt x="5" y="135"/>
                    </a:lnTo>
                    <a:lnTo>
                      <a:pt x="12" y="152"/>
                    </a:lnTo>
                    <a:lnTo>
                      <a:pt x="25" y="169"/>
                    </a:lnTo>
                    <a:lnTo>
                      <a:pt x="42" y="187"/>
                    </a:lnTo>
                    <a:lnTo>
                      <a:pt x="58" y="202"/>
                    </a:lnTo>
                    <a:lnTo>
                      <a:pt x="77" y="220"/>
                    </a:lnTo>
                    <a:lnTo>
                      <a:pt x="96" y="233"/>
                    </a:lnTo>
                    <a:lnTo>
                      <a:pt x="114" y="244"/>
                    </a:lnTo>
                    <a:lnTo>
                      <a:pt x="133" y="251"/>
                    </a:lnTo>
                    <a:lnTo>
                      <a:pt x="149" y="251"/>
                    </a:lnTo>
                    <a:lnTo>
                      <a:pt x="165" y="246"/>
                    </a:lnTo>
                    <a:lnTo>
                      <a:pt x="180" y="237"/>
                    </a:lnTo>
                    <a:lnTo>
                      <a:pt x="196" y="228"/>
                    </a:lnTo>
                    <a:lnTo>
                      <a:pt x="209" y="220"/>
                    </a:lnTo>
                    <a:lnTo>
                      <a:pt x="222" y="212"/>
                    </a:lnTo>
                    <a:lnTo>
                      <a:pt x="232" y="202"/>
                    </a:lnTo>
                    <a:lnTo>
                      <a:pt x="240" y="191"/>
                    </a:lnTo>
                    <a:lnTo>
                      <a:pt x="246" y="178"/>
                    </a:lnTo>
                    <a:lnTo>
                      <a:pt x="247" y="162"/>
                    </a:lnTo>
                    <a:lnTo>
                      <a:pt x="244" y="142"/>
                    </a:lnTo>
                    <a:lnTo>
                      <a:pt x="238" y="120"/>
                    </a:lnTo>
                    <a:lnTo>
                      <a:pt x="228" y="96"/>
                    </a:lnTo>
                    <a:lnTo>
                      <a:pt x="215" y="72"/>
                    </a:lnTo>
                    <a:lnTo>
                      <a:pt x="200" y="50"/>
                    </a:lnTo>
                    <a:lnTo>
                      <a:pt x="184" y="30"/>
                    </a:lnTo>
                    <a:lnTo>
                      <a:pt x="165" y="16"/>
                    </a:lnTo>
                    <a:lnTo>
                      <a:pt x="147" y="7"/>
                    </a:lnTo>
                    <a:lnTo>
                      <a:pt x="130" y="3"/>
                    </a:lnTo>
                    <a:lnTo>
                      <a:pt x="112" y="0"/>
                    </a:lnTo>
                    <a:lnTo>
                      <a:pt x="94" y="1"/>
                    </a:lnTo>
                    <a:lnTo>
                      <a:pt x="80" y="3"/>
                    </a:lnTo>
                    <a:lnTo>
                      <a:pt x="65" y="7"/>
                    </a:lnTo>
                    <a:lnTo>
                      <a:pt x="52" y="13"/>
                    </a:lnTo>
                    <a:lnTo>
                      <a:pt x="42" y="20"/>
                    </a:lnTo>
                    <a:lnTo>
                      <a:pt x="33" y="29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69" name="Freeform 30"/>
              <p:cNvSpPr/>
              <p:nvPr/>
            </p:nvSpPr>
            <p:spPr bwMode="auto">
              <a:xfrm>
                <a:off x="8313" y="4687"/>
                <a:ext cx="75" cy="80"/>
              </a:xfrm>
              <a:custGeom>
                <a:avLst/>
                <a:gdLst>
                  <a:gd name="T0" fmla="*/ 0 w 226"/>
                  <a:gd name="T1" fmla="*/ 0 h 240"/>
                  <a:gd name="T2" fmla="*/ 0 w 226"/>
                  <a:gd name="T3" fmla="*/ 0 h 240"/>
                  <a:gd name="T4" fmla="*/ 0 w 226"/>
                  <a:gd name="T5" fmla="*/ 0 h 240"/>
                  <a:gd name="T6" fmla="*/ 0 w 226"/>
                  <a:gd name="T7" fmla="*/ 0 h 240"/>
                  <a:gd name="T8" fmla="*/ 0 w 226"/>
                  <a:gd name="T9" fmla="*/ 0 h 240"/>
                  <a:gd name="T10" fmla="*/ 0 w 226"/>
                  <a:gd name="T11" fmla="*/ 0 h 240"/>
                  <a:gd name="T12" fmla="*/ 0 w 226"/>
                  <a:gd name="T13" fmla="*/ 0 h 240"/>
                  <a:gd name="T14" fmla="*/ 0 w 226"/>
                  <a:gd name="T15" fmla="*/ 0 h 240"/>
                  <a:gd name="T16" fmla="*/ 0 w 226"/>
                  <a:gd name="T17" fmla="*/ 0 h 240"/>
                  <a:gd name="T18" fmla="*/ 0 w 226"/>
                  <a:gd name="T19" fmla="*/ 0 h 240"/>
                  <a:gd name="T20" fmla="*/ 0 w 226"/>
                  <a:gd name="T21" fmla="*/ 0 h 240"/>
                  <a:gd name="T22" fmla="*/ 0 w 226"/>
                  <a:gd name="T23" fmla="*/ 0 h 240"/>
                  <a:gd name="T24" fmla="*/ 0 w 226"/>
                  <a:gd name="T25" fmla="*/ 0 h 240"/>
                  <a:gd name="T26" fmla="*/ 0 w 226"/>
                  <a:gd name="T27" fmla="*/ 0 h 240"/>
                  <a:gd name="T28" fmla="*/ 0 w 226"/>
                  <a:gd name="T29" fmla="*/ 0 h 240"/>
                  <a:gd name="T30" fmla="*/ 0 w 226"/>
                  <a:gd name="T31" fmla="*/ 0 h 240"/>
                  <a:gd name="T32" fmla="*/ 0 w 226"/>
                  <a:gd name="T33" fmla="*/ 0 h 240"/>
                  <a:gd name="T34" fmla="*/ 0 w 226"/>
                  <a:gd name="T35" fmla="*/ 0 h 240"/>
                  <a:gd name="T36" fmla="*/ 0 w 226"/>
                  <a:gd name="T37" fmla="*/ 0 h 240"/>
                  <a:gd name="T38" fmla="*/ 0 w 226"/>
                  <a:gd name="T39" fmla="*/ 0 h 240"/>
                  <a:gd name="T40" fmla="*/ 0 w 226"/>
                  <a:gd name="T41" fmla="*/ 0 h 240"/>
                  <a:gd name="T42" fmla="*/ 0 w 226"/>
                  <a:gd name="T43" fmla="*/ 0 h 240"/>
                  <a:gd name="T44" fmla="*/ 0 w 226"/>
                  <a:gd name="T45" fmla="*/ 0 h 240"/>
                  <a:gd name="T46" fmla="*/ 0 w 226"/>
                  <a:gd name="T47" fmla="*/ 0 h 240"/>
                  <a:gd name="T48" fmla="*/ 0 w 226"/>
                  <a:gd name="T49" fmla="*/ 0 h 240"/>
                  <a:gd name="T50" fmla="*/ 0 w 226"/>
                  <a:gd name="T51" fmla="*/ 0 h 240"/>
                  <a:gd name="T52" fmla="*/ 0 w 226"/>
                  <a:gd name="T53" fmla="*/ 0 h 240"/>
                  <a:gd name="T54" fmla="*/ 0 w 226"/>
                  <a:gd name="T55" fmla="*/ 0 h 240"/>
                  <a:gd name="T56" fmla="*/ 0 w 226"/>
                  <a:gd name="T57" fmla="*/ 0 h 240"/>
                  <a:gd name="T58" fmla="*/ 0 w 226"/>
                  <a:gd name="T59" fmla="*/ 0 h 240"/>
                  <a:gd name="T60" fmla="*/ 0 w 226"/>
                  <a:gd name="T61" fmla="*/ 0 h 240"/>
                  <a:gd name="T62" fmla="*/ 0 w 226"/>
                  <a:gd name="T63" fmla="*/ 0 h 240"/>
                  <a:gd name="T64" fmla="*/ 0 w 226"/>
                  <a:gd name="T65" fmla="*/ 0 h 240"/>
                  <a:gd name="T66" fmla="*/ 0 w 226"/>
                  <a:gd name="T67" fmla="*/ 0 h 240"/>
                  <a:gd name="T68" fmla="*/ 0 w 226"/>
                  <a:gd name="T69" fmla="*/ 0 h 240"/>
                  <a:gd name="T70" fmla="*/ 0 w 226"/>
                  <a:gd name="T71" fmla="*/ 0 h 2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26"/>
                  <a:gd name="T109" fmla="*/ 0 h 240"/>
                  <a:gd name="T110" fmla="*/ 226 w 226"/>
                  <a:gd name="T111" fmla="*/ 240 h 2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26" h="240">
                    <a:moveTo>
                      <a:pt x="125" y="6"/>
                    </a:moveTo>
                    <a:lnTo>
                      <a:pt x="115" y="3"/>
                    </a:lnTo>
                    <a:lnTo>
                      <a:pt x="104" y="0"/>
                    </a:lnTo>
                    <a:lnTo>
                      <a:pt x="93" y="0"/>
                    </a:lnTo>
                    <a:lnTo>
                      <a:pt x="79" y="0"/>
                    </a:lnTo>
                    <a:lnTo>
                      <a:pt x="66" y="2"/>
                    </a:lnTo>
                    <a:lnTo>
                      <a:pt x="54" y="6"/>
                    </a:lnTo>
                    <a:lnTo>
                      <a:pt x="43" y="12"/>
                    </a:lnTo>
                    <a:lnTo>
                      <a:pt x="32" y="19"/>
                    </a:lnTo>
                    <a:lnTo>
                      <a:pt x="16" y="37"/>
                    </a:lnTo>
                    <a:lnTo>
                      <a:pt x="6" y="58"/>
                    </a:lnTo>
                    <a:lnTo>
                      <a:pt x="0" y="79"/>
                    </a:lnTo>
                    <a:lnTo>
                      <a:pt x="0" y="101"/>
                    </a:lnTo>
                    <a:lnTo>
                      <a:pt x="2" y="124"/>
                    </a:lnTo>
                    <a:lnTo>
                      <a:pt x="7" y="145"/>
                    </a:lnTo>
                    <a:lnTo>
                      <a:pt x="15" y="168"/>
                    </a:lnTo>
                    <a:lnTo>
                      <a:pt x="24" y="188"/>
                    </a:lnTo>
                    <a:lnTo>
                      <a:pt x="32" y="201"/>
                    </a:lnTo>
                    <a:lnTo>
                      <a:pt x="43" y="213"/>
                    </a:lnTo>
                    <a:lnTo>
                      <a:pt x="56" y="223"/>
                    </a:lnTo>
                    <a:lnTo>
                      <a:pt x="69" y="231"/>
                    </a:lnTo>
                    <a:lnTo>
                      <a:pt x="84" y="237"/>
                    </a:lnTo>
                    <a:lnTo>
                      <a:pt x="98" y="240"/>
                    </a:lnTo>
                    <a:lnTo>
                      <a:pt x="113" y="240"/>
                    </a:lnTo>
                    <a:lnTo>
                      <a:pt x="129" y="237"/>
                    </a:lnTo>
                    <a:lnTo>
                      <a:pt x="151" y="229"/>
                    </a:lnTo>
                    <a:lnTo>
                      <a:pt x="172" y="219"/>
                    </a:lnTo>
                    <a:lnTo>
                      <a:pt x="189" y="204"/>
                    </a:lnTo>
                    <a:lnTo>
                      <a:pt x="206" y="188"/>
                    </a:lnTo>
                    <a:lnTo>
                      <a:pt x="216" y="171"/>
                    </a:lnTo>
                    <a:lnTo>
                      <a:pt x="223" y="152"/>
                    </a:lnTo>
                    <a:lnTo>
                      <a:pt x="226" y="131"/>
                    </a:lnTo>
                    <a:lnTo>
                      <a:pt x="223" y="109"/>
                    </a:lnTo>
                    <a:lnTo>
                      <a:pt x="222" y="104"/>
                    </a:lnTo>
                    <a:lnTo>
                      <a:pt x="219" y="98"/>
                    </a:lnTo>
                    <a:lnTo>
                      <a:pt x="213" y="95"/>
                    </a:lnTo>
                    <a:lnTo>
                      <a:pt x="207" y="95"/>
                    </a:lnTo>
                    <a:lnTo>
                      <a:pt x="201" y="96"/>
                    </a:lnTo>
                    <a:lnTo>
                      <a:pt x="197" y="99"/>
                    </a:lnTo>
                    <a:lnTo>
                      <a:pt x="194" y="105"/>
                    </a:lnTo>
                    <a:lnTo>
                      <a:pt x="192" y="111"/>
                    </a:lnTo>
                    <a:lnTo>
                      <a:pt x="191" y="127"/>
                    </a:lnTo>
                    <a:lnTo>
                      <a:pt x="188" y="142"/>
                    </a:lnTo>
                    <a:lnTo>
                      <a:pt x="182" y="158"/>
                    </a:lnTo>
                    <a:lnTo>
                      <a:pt x="173" y="171"/>
                    </a:lnTo>
                    <a:lnTo>
                      <a:pt x="162" y="183"/>
                    </a:lnTo>
                    <a:lnTo>
                      <a:pt x="147" y="191"/>
                    </a:lnTo>
                    <a:lnTo>
                      <a:pt x="131" y="197"/>
                    </a:lnTo>
                    <a:lnTo>
                      <a:pt x="110" y="200"/>
                    </a:lnTo>
                    <a:lnTo>
                      <a:pt x="90" y="197"/>
                    </a:lnTo>
                    <a:lnTo>
                      <a:pt x="74" y="190"/>
                    </a:lnTo>
                    <a:lnTo>
                      <a:pt x="60" y="177"/>
                    </a:lnTo>
                    <a:lnTo>
                      <a:pt x="51" y="161"/>
                    </a:lnTo>
                    <a:lnTo>
                      <a:pt x="44" y="144"/>
                    </a:lnTo>
                    <a:lnTo>
                      <a:pt x="38" y="124"/>
                    </a:lnTo>
                    <a:lnTo>
                      <a:pt x="34" y="105"/>
                    </a:lnTo>
                    <a:lnTo>
                      <a:pt x="32" y="86"/>
                    </a:lnTo>
                    <a:lnTo>
                      <a:pt x="32" y="76"/>
                    </a:lnTo>
                    <a:lnTo>
                      <a:pt x="35" y="66"/>
                    </a:lnTo>
                    <a:lnTo>
                      <a:pt x="41" y="56"/>
                    </a:lnTo>
                    <a:lnTo>
                      <a:pt x="47" y="46"/>
                    </a:lnTo>
                    <a:lnTo>
                      <a:pt x="54" y="39"/>
                    </a:lnTo>
                    <a:lnTo>
                      <a:pt x="63" y="32"/>
                    </a:lnTo>
                    <a:lnTo>
                      <a:pt x="74" y="26"/>
                    </a:lnTo>
                    <a:lnTo>
                      <a:pt x="84" y="25"/>
                    </a:lnTo>
                    <a:lnTo>
                      <a:pt x="87" y="25"/>
                    </a:lnTo>
                    <a:lnTo>
                      <a:pt x="94" y="23"/>
                    </a:lnTo>
                    <a:lnTo>
                      <a:pt x="106" y="25"/>
                    </a:lnTo>
                    <a:lnTo>
                      <a:pt x="119" y="26"/>
                    </a:lnTo>
                    <a:lnTo>
                      <a:pt x="126" y="25"/>
                    </a:lnTo>
                    <a:lnTo>
                      <a:pt x="131" y="19"/>
                    </a:lnTo>
                    <a:lnTo>
                      <a:pt x="129" y="12"/>
                    </a:lnTo>
                    <a:lnTo>
                      <a:pt x="1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70" name="Freeform 31"/>
              <p:cNvSpPr/>
              <p:nvPr/>
            </p:nvSpPr>
            <p:spPr bwMode="auto">
              <a:xfrm>
                <a:off x="8412" y="4892"/>
                <a:ext cx="93" cy="90"/>
              </a:xfrm>
              <a:custGeom>
                <a:avLst/>
                <a:gdLst>
                  <a:gd name="T0" fmla="*/ 0 w 279"/>
                  <a:gd name="T1" fmla="*/ 0 h 270"/>
                  <a:gd name="T2" fmla="*/ 0 w 279"/>
                  <a:gd name="T3" fmla="*/ 0 h 270"/>
                  <a:gd name="T4" fmla="*/ 0 w 279"/>
                  <a:gd name="T5" fmla="*/ 0 h 270"/>
                  <a:gd name="T6" fmla="*/ 0 w 279"/>
                  <a:gd name="T7" fmla="*/ 0 h 270"/>
                  <a:gd name="T8" fmla="*/ 0 w 279"/>
                  <a:gd name="T9" fmla="*/ 0 h 270"/>
                  <a:gd name="T10" fmla="*/ 0 w 279"/>
                  <a:gd name="T11" fmla="*/ 0 h 270"/>
                  <a:gd name="T12" fmla="*/ 0 w 279"/>
                  <a:gd name="T13" fmla="*/ 0 h 270"/>
                  <a:gd name="T14" fmla="*/ 0 w 279"/>
                  <a:gd name="T15" fmla="*/ 0 h 270"/>
                  <a:gd name="T16" fmla="*/ 0 w 279"/>
                  <a:gd name="T17" fmla="*/ 0 h 270"/>
                  <a:gd name="T18" fmla="*/ 0 w 279"/>
                  <a:gd name="T19" fmla="*/ 0 h 270"/>
                  <a:gd name="T20" fmla="*/ 0 w 279"/>
                  <a:gd name="T21" fmla="*/ 0 h 270"/>
                  <a:gd name="T22" fmla="*/ 0 w 279"/>
                  <a:gd name="T23" fmla="*/ 0 h 270"/>
                  <a:gd name="T24" fmla="*/ 0 w 279"/>
                  <a:gd name="T25" fmla="*/ 0 h 270"/>
                  <a:gd name="T26" fmla="*/ 0 w 279"/>
                  <a:gd name="T27" fmla="*/ 0 h 270"/>
                  <a:gd name="T28" fmla="*/ 0 w 279"/>
                  <a:gd name="T29" fmla="*/ 0 h 270"/>
                  <a:gd name="T30" fmla="*/ 0 w 279"/>
                  <a:gd name="T31" fmla="*/ 0 h 270"/>
                  <a:gd name="T32" fmla="*/ 0 w 279"/>
                  <a:gd name="T33" fmla="*/ 0 h 270"/>
                  <a:gd name="T34" fmla="*/ 0 w 279"/>
                  <a:gd name="T35" fmla="*/ 0 h 270"/>
                  <a:gd name="T36" fmla="*/ 0 w 279"/>
                  <a:gd name="T37" fmla="*/ 0 h 270"/>
                  <a:gd name="T38" fmla="*/ 0 w 279"/>
                  <a:gd name="T39" fmla="*/ 0 h 270"/>
                  <a:gd name="T40" fmla="*/ 0 w 279"/>
                  <a:gd name="T41" fmla="*/ 0 h 270"/>
                  <a:gd name="T42" fmla="*/ 0 w 279"/>
                  <a:gd name="T43" fmla="*/ 0 h 270"/>
                  <a:gd name="T44" fmla="*/ 0 w 279"/>
                  <a:gd name="T45" fmla="*/ 0 h 270"/>
                  <a:gd name="T46" fmla="*/ 0 w 279"/>
                  <a:gd name="T47" fmla="*/ 0 h 270"/>
                  <a:gd name="T48" fmla="*/ 0 w 279"/>
                  <a:gd name="T49" fmla="*/ 0 h 270"/>
                  <a:gd name="T50" fmla="*/ 0 w 279"/>
                  <a:gd name="T51" fmla="*/ 0 h 270"/>
                  <a:gd name="T52" fmla="*/ 0 w 279"/>
                  <a:gd name="T53" fmla="*/ 0 h 270"/>
                  <a:gd name="T54" fmla="*/ 0 w 279"/>
                  <a:gd name="T55" fmla="*/ 0 h 270"/>
                  <a:gd name="T56" fmla="*/ 0 w 279"/>
                  <a:gd name="T57" fmla="*/ 0 h 270"/>
                  <a:gd name="T58" fmla="*/ 0 w 279"/>
                  <a:gd name="T59" fmla="*/ 0 h 270"/>
                  <a:gd name="T60" fmla="*/ 0 w 279"/>
                  <a:gd name="T61" fmla="*/ 0 h 270"/>
                  <a:gd name="T62" fmla="*/ 0 w 279"/>
                  <a:gd name="T63" fmla="*/ 0 h 270"/>
                  <a:gd name="T64" fmla="*/ 0 w 279"/>
                  <a:gd name="T65" fmla="*/ 0 h 270"/>
                  <a:gd name="T66" fmla="*/ 0 w 279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9"/>
                  <a:gd name="T103" fmla="*/ 0 h 270"/>
                  <a:gd name="T104" fmla="*/ 279 w 279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9" h="270">
                    <a:moveTo>
                      <a:pt x="75" y="3"/>
                    </a:moveTo>
                    <a:lnTo>
                      <a:pt x="60" y="8"/>
                    </a:lnTo>
                    <a:lnTo>
                      <a:pt x="47" y="17"/>
                    </a:lnTo>
                    <a:lnTo>
                      <a:pt x="34" y="27"/>
                    </a:lnTo>
                    <a:lnTo>
                      <a:pt x="24" y="39"/>
                    </a:lnTo>
                    <a:lnTo>
                      <a:pt x="15" y="50"/>
                    </a:lnTo>
                    <a:lnTo>
                      <a:pt x="7" y="64"/>
                    </a:lnTo>
                    <a:lnTo>
                      <a:pt x="3" y="80"/>
                    </a:lnTo>
                    <a:lnTo>
                      <a:pt x="0" y="96"/>
                    </a:lnTo>
                    <a:lnTo>
                      <a:pt x="0" y="112"/>
                    </a:lnTo>
                    <a:lnTo>
                      <a:pt x="2" y="129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5"/>
                    </a:lnTo>
                    <a:lnTo>
                      <a:pt x="27" y="189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1"/>
                    </a:lnTo>
                    <a:lnTo>
                      <a:pt x="82" y="244"/>
                    </a:lnTo>
                    <a:lnTo>
                      <a:pt x="101" y="257"/>
                    </a:lnTo>
                    <a:lnTo>
                      <a:pt x="122" y="266"/>
                    </a:lnTo>
                    <a:lnTo>
                      <a:pt x="142" y="270"/>
                    </a:lnTo>
                    <a:lnTo>
                      <a:pt x="165" y="270"/>
                    </a:lnTo>
                    <a:lnTo>
                      <a:pt x="185" y="263"/>
                    </a:lnTo>
                    <a:lnTo>
                      <a:pt x="206" y="250"/>
                    </a:lnTo>
                    <a:lnTo>
                      <a:pt x="219" y="240"/>
                    </a:lnTo>
                    <a:lnTo>
                      <a:pt x="232" y="228"/>
                    </a:lnTo>
                    <a:lnTo>
                      <a:pt x="244" y="215"/>
                    </a:lnTo>
                    <a:lnTo>
                      <a:pt x="254" y="202"/>
                    </a:lnTo>
                    <a:lnTo>
                      <a:pt x="263" y="188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79" y="133"/>
                    </a:lnTo>
                    <a:lnTo>
                      <a:pt x="278" y="126"/>
                    </a:lnTo>
                    <a:lnTo>
                      <a:pt x="273" y="120"/>
                    </a:lnTo>
                    <a:lnTo>
                      <a:pt x="266" y="116"/>
                    </a:lnTo>
                    <a:lnTo>
                      <a:pt x="258" y="116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1" y="129"/>
                    </a:lnTo>
                    <a:lnTo>
                      <a:pt x="241" y="132"/>
                    </a:lnTo>
                    <a:lnTo>
                      <a:pt x="238" y="139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0" y="176"/>
                    </a:lnTo>
                    <a:lnTo>
                      <a:pt x="210" y="191"/>
                    </a:lnTo>
                    <a:lnTo>
                      <a:pt x="198" y="201"/>
                    </a:lnTo>
                    <a:lnTo>
                      <a:pt x="182" y="210"/>
                    </a:lnTo>
                    <a:lnTo>
                      <a:pt x="154" y="211"/>
                    </a:lnTo>
                    <a:lnTo>
                      <a:pt x="126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2"/>
                    </a:lnTo>
                    <a:lnTo>
                      <a:pt x="46" y="139"/>
                    </a:lnTo>
                    <a:lnTo>
                      <a:pt x="40" y="113"/>
                    </a:lnTo>
                    <a:lnTo>
                      <a:pt x="40" y="86"/>
                    </a:lnTo>
                    <a:lnTo>
                      <a:pt x="44" y="73"/>
                    </a:lnTo>
                    <a:lnTo>
                      <a:pt x="50" y="62"/>
                    </a:lnTo>
                    <a:lnTo>
                      <a:pt x="60" y="50"/>
                    </a:lnTo>
                    <a:lnTo>
                      <a:pt x="71" y="39"/>
                    </a:lnTo>
                    <a:lnTo>
                      <a:pt x="81" y="30"/>
                    </a:lnTo>
                    <a:lnTo>
                      <a:pt x="93" y="21"/>
                    </a:lnTo>
                    <a:lnTo>
                      <a:pt x="103" y="16"/>
                    </a:lnTo>
                    <a:lnTo>
                      <a:pt x="112" y="11"/>
                    </a:lnTo>
                    <a:lnTo>
                      <a:pt x="109" y="4"/>
                    </a:lnTo>
                    <a:lnTo>
                      <a:pt x="100" y="0"/>
                    </a:lnTo>
                    <a:lnTo>
                      <a:pt x="88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71" name="Freeform 32"/>
              <p:cNvSpPr/>
              <p:nvPr/>
            </p:nvSpPr>
            <p:spPr bwMode="auto">
              <a:xfrm>
                <a:off x="8347" y="4786"/>
                <a:ext cx="24" cy="25"/>
              </a:xfrm>
              <a:custGeom>
                <a:avLst/>
                <a:gdLst>
                  <a:gd name="T0" fmla="*/ 0 w 72"/>
                  <a:gd name="T1" fmla="*/ 0 h 75"/>
                  <a:gd name="T2" fmla="*/ 0 w 72"/>
                  <a:gd name="T3" fmla="*/ 0 h 75"/>
                  <a:gd name="T4" fmla="*/ 0 w 72"/>
                  <a:gd name="T5" fmla="*/ 0 h 75"/>
                  <a:gd name="T6" fmla="*/ 0 w 72"/>
                  <a:gd name="T7" fmla="*/ 0 h 75"/>
                  <a:gd name="T8" fmla="*/ 0 w 72"/>
                  <a:gd name="T9" fmla="*/ 0 h 75"/>
                  <a:gd name="T10" fmla="*/ 0 w 72"/>
                  <a:gd name="T11" fmla="*/ 0 h 75"/>
                  <a:gd name="T12" fmla="*/ 0 w 72"/>
                  <a:gd name="T13" fmla="*/ 0 h 75"/>
                  <a:gd name="T14" fmla="*/ 0 w 72"/>
                  <a:gd name="T15" fmla="*/ 0 h 75"/>
                  <a:gd name="T16" fmla="*/ 0 w 72"/>
                  <a:gd name="T17" fmla="*/ 0 h 75"/>
                  <a:gd name="T18" fmla="*/ 0 w 72"/>
                  <a:gd name="T19" fmla="*/ 0 h 75"/>
                  <a:gd name="T20" fmla="*/ 0 w 72"/>
                  <a:gd name="T21" fmla="*/ 0 h 75"/>
                  <a:gd name="T22" fmla="*/ 0 w 72"/>
                  <a:gd name="T23" fmla="*/ 0 h 75"/>
                  <a:gd name="T24" fmla="*/ 0 w 72"/>
                  <a:gd name="T25" fmla="*/ 0 h 75"/>
                  <a:gd name="T26" fmla="*/ 0 w 72"/>
                  <a:gd name="T27" fmla="*/ 0 h 75"/>
                  <a:gd name="T28" fmla="*/ 0 w 72"/>
                  <a:gd name="T29" fmla="*/ 0 h 75"/>
                  <a:gd name="T30" fmla="*/ 0 w 72"/>
                  <a:gd name="T31" fmla="*/ 0 h 75"/>
                  <a:gd name="T32" fmla="*/ 0 w 72"/>
                  <a:gd name="T33" fmla="*/ 0 h 75"/>
                  <a:gd name="T34" fmla="*/ 0 w 72"/>
                  <a:gd name="T35" fmla="*/ 0 h 75"/>
                  <a:gd name="T36" fmla="*/ 0 w 72"/>
                  <a:gd name="T37" fmla="*/ 0 h 75"/>
                  <a:gd name="T38" fmla="*/ 0 w 72"/>
                  <a:gd name="T39" fmla="*/ 0 h 75"/>
                  <a:gd name="T40" fmla="*/ 0 w 72"/>
                  <a:gd name="T41" fmla="*/ 0 h 75"/>
                  <a:gd name="T42" fmla="*/ 0 w 72"/>
                  <a:gd name="T43" fmla="*/ 0 h 75"/>
                  <a:gd name="T44" fmla="*/ 0 w 72"/>
                  <a:gd name="T45" fmla="*/ 0 h 75"/>
                  <a:gd name="T46" fmla="*/ 0 w 72"/>
                  <a:gd name="T47" fmla="*/ 0 h 75"/>
                  <a:gd name="T48" fmla="*/ 0 w 72"/>
                  <a:gd name="T49" fmla="*/ 0 h 75"/>
                  <a:gd name="T50" fmla="*/ 0 w 72"/>
                  <a:gd name="T51" fmla="*/ 0 h 75"/>
                  <a:gd name="T52" fmla="*/ 0 w 72"/>
                  <a:gd name="T53" fmla="*/ 0 h 75"/>
                  <a:gd name="T54" fmla="*/ 0 w 72"/>
                  <a:gd name="T55" fmla="*/ 0 h 75"/>
                  <a:gd name="T56" fmla="*/ 0 w 72"/>
                  <a:gd name="T57" fmla="*/ 0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2"/>
                  <a:gd name="T88" fmla="*/ 0 h 75"/>
                  <a:gd name="T89" fmla="*/ 72 w 72"/>
                  <a:gd name="T90" fmla="*/ 75 h 7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2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7" y="71"/>
                    </a:lnTo>
                    <a:lnTo>
                      <a:pt x="56" y="66"/>
                    </a:lnTo>
                    <a:lnTo>
                      <a:pt x="64" y="60"/>
                    </a:lnTo>
                    <a:lnTo>
                      <a:pt x="69" y="56"/>
                    </a:lnTo>
                    <a:lnTo>
                      <a:pt x="72" y="52"/>
                    </a:lnTo>
                    <a:lnTo>
                      <a:pt x="72" y="49"/>
                    </a:lnTo>
                    <a:lnTo>
                      <a:pt x="70" y="45"/>
                    </a:lnTo>
                    <a:lnTo>
                      <a:pt x="67" y="40"/>
                    </a:lnTo>
                    <a:lnTo>
                      <a:pt x="63" y="39"/>
                    </a:lnTo>
                    <a:lnTo>
                      <a:pt x="59" y="38"/>
                    </a:lnTo>
                    <a:lnTo>
                      <a:pt x="54" y="39"/>
                    </a:lnTo>
                    <a:lnTo>
                      <a:pt x="48" y="42"/>
                    </a:lnTo>
                    <a:lnTo>
                      <a:pt x="39" y="46"/>
                    </a:lnTo>
                    <a:lnTo>
                      <a:pt x="32" y="50"/>
                    </a:lnTo>
                    <a:lnTo>
                      <a:pt x="29" y="52"/>
                    </a:lnTo>
                    <a:lnTo>
                      <a:pt x="26" y="43"/>
                    </a:lnTo>
                    <a:lnTo>
                      <a:pt x="20" y="25"/>
                    </a:lnTo>
                    <a:lnTo>
                      <a:pt x="12" y="7"/>
                    </a:lnTo>
                    <a:lnTo>
                      <a:pt x="1" y="0"/>
                    </a:lnTo>
                    <a:lnTo>
                      <a:pt x="0" y="17"/>
                    </a:lnTo>
                    <a:lnTo>
                      <a:pt x="3" y="39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72" name="Freeform 33"/>
              <p:cNvSpPr/>
              <p:nvPr/>
            </p:nvSpPr>
            <p:spPr bwMode="auto">
              <a:xfrm>
                <a:off x="8370" y="4780"/>
                <a:ext cx="23" cy="20"/>
              </a:xfrm>
              <a:custGeom>
                <a:avLst/>
                <a:gdLst>
                  <a:gd name="T0" fmla="*/ 0 w 70"/>
                  <a:gd name="T1" fmla="*/ 0 h 59"/>
                  <a:gd name="T2" fmla="*/ 0 w 70"/>
                  <a:gd name="T3" fmla="*/ 0 h 59"/>
                  <a:gd name="T4" fmla="*/ 0 w 70"/>
                  <a:gd name="T5" fmla="*/ 0 h 59"/>
                  <a:gd name="T6" fmla="*/ 0 w 70"/>
                  <a:gd name="T7" fmla="*/ 0 h 59"/>
                  <a:gd name="T8" fmla="*/ 0 w 70"/>
                  <a:gd name="T9" fmla="*/ 0 h 59"/>
                  <a:gd name="T10" fmla="*/ 0 w 70"/>
                  <a:gd name="T11" fmla="*/ 0 h 59"/>
                  <a:gd name="T12" fmla="*/ 0 w 70"/>
                  <a:gd name="T13" fmla="*/ 0 h 59"/>
                  <a:gd name="T14" fmla="*/ 0 w 70"/>
                  <a:gd name="T15" fmla="*/ 0 h 59"/>
                  <a:gd name="T16" fmla="*/ 0 w 70"/>
                  <a:gd name="T17" fmla="*/ 0 h 59"/>
                  <a:gd name="T18" fmla="*/ 0 w 70"/>
                  <a:gd name="T19" fmla="*/ 0 h 59"/>
                  <a:gd name="T20" fmla="*/ 0 w 70"/>
                  <a:gd name="T21" fmla="*/ 0 h 59"/>
                  <a:gd name="T22" fmla="*/ 0 w 70"/>
                  <a:gd name="T23" fmla="*/ 0 h 59"/>
                  <a:gd name="T24" fmla="*/ 0 w 70"/>
                  <a:gd name="T25" fmla="*/ 0 h 59"/>
                  <a:gd name="T26" fmla="*/ 0 w 70"/>
                  <a:gd name="T27" fmla="*/ 0 h 59"/>
                  <a:gd name="T28" fmla="*/ 0 w 70"/>
                  <a:gd name="T29" fmla="*/ 0 h 59"/>
                  <a:gd name="T30" fmla="*/ 0 w 70"/>
                  <a:gd name="T31" fmla="*/ 0 h 59"/>
                  <a:gd name="T32" fmla="*/ 0 w 70"/>
                  <a:gd name="T33" fmla="*/ 0 h 59"/>
                  <a:gd name="T34" fmla="*/ 0 w 70"/>
                  <a:gd name="T35" fmla="*/ 0 h 59"/>
                  <a:gd name="T36" fmla="*/ 0 w 70"/>
                  <a:gd name="T37" fmla="*/ 0 h 59"/>
                  <a:gd name="T38" fmla="*/ 0 w 70"/>
                  <a:gd name="T39" fmla="*/ 0 h 59"/>
                  <a:gd name="T40" fmla="*/ 0 w 70"/>
                  <a:gd name="T41" fmla="*/ 0 h 59"/>
                  <a:gd name="T42" fmla="*/ 0 w 70"/>
                  <a:gd name="T43" fmla="*/ 0 h 59"/>
                  <a:gd name="T44" fmla="*/ 0 w 70"/>
                  <a:gd name="T45" fmla="*/ 0 h 59"/>
                  <a:gd name="T46" fmla="*/ 0 w 70"/>
                  <a:gd name="T47" fmla="*/ 0 h 59"/>
                  <a:gd name="T48" fmla="*/ 0 w 70"/>
                  <a:gd name="T49" fmla="*/ 0 h 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0"/>
                  <a:gd name="T76" fmla="*/ 0 h 59"/>
                  <a:gd name="T77" fmla="*/ 70 w 70"/>
                  <a:gd name="T78" fmla="*/ 59 h 5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0" h="59">
                    <a:moveTo>
                      <a:pt x="15" y="53"/>
                    </a:moveTo>
                    <a:lnTo>
                      <a:pt x="16" y="55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35" y="59"/>
                    </a:lnTo>
                    <a:lnTo>
                      <a:pt x="45" y="56"/>
                    </a:lnTo>
                    <a:lnTo>
                      <a:pt x="54" y="55"/>
                    </a:lnTo>
                    <a:lnTo>
                      <a:pt x="63" y="50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0" y="40"/>
                    </a:lnTo>
                    <a:lnTo>
                      <a:pt x="69" y="37"/>
                    </a:lnTo>
                    <a:lnTo>
                      <a:pt x="56" y="32"/>
                    </a:lnTo>
                    <a:lnTo>
                      <a:pt x="42" y="33"/>
                    </a:lnTo>
                    <a:lnTo>
                      <a:pt x="32" y="37"/>
                    </a:lnTo>
                    <a:lnTo>
                      <a:pt x="28" y="40"/>
                    </a:lnTo>
                    <a:lnTo>
                      <a:pt x="20" y="30"/>
                    </a:lnTo>
                    <a:lnTo>
                      <a:pt x="16" y="14"/>
                    </a:lnTo>
                    <a:lnTo>
                      <a:pt x="10" y="3"/>
                    </a:lnTo>
                    <a:lnTo>
                      <a:pt x="3" y="0"/>
                    </a:lnTo>
                    <a:lnTo>
                      <a:pt x="0" y="19"/>
                    </a:lnTo>
                    <a:lnTo>
                      <a:pt x="4" y="36"/>
                    </a:lnTo>
                    <a:lnTo>
                      <a:pt x="12" y="49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73" name="Freeform 34"/>
              <p:cNvSpPr/>
              <p:nvPr/>
            </p:nvSpPr>
            <p:spPr bwMode="auto">
              <a:xfrm>
                <a:off x="8390" y="4771"/>
                <a:ext cx="22" cy="20"/>
              </a:xfrm>
              <a:custGeom>
                <a:avLst/>
                <a:gdLst>
                  <a:gd name="T0" fmla="*/ 0 w 65"/>
                  <a:gd name="T1" fmla="*/ 0 h 60"/>
                  <a:gd name="T2" fmla="*/ 0 w 65"/>
                  <a:gd name="T3" fmla="*/ 0 h 60"/>
                  <a:gd name="T4" fmla="*/ 0 w 65"/>
                  <a:gd name="T5" fmla="*/ 0 h 60"/>
                  <a:gd name="T6" fmla="*/ 0 w 65"/>
                  <a:gd name="T7" fmla="*/ 0 h 60"/>
                  <a:gd name="T8" fmla="*/ 0 w 65"/>
                  <a:gd name="T9" fmla="*/ 0 h 60"/>
                  <a:gd name="T10" fmla="*/ 0 w 65"/>
                  <a:gd name="T11" fmla="*/ 0 h 60"/>
                  <a:gd name="T12" fmla="*/ 0 w 65"/>
                  <a:gd name="T13" fmla="*/ 0 h 60"/>
                  <a:gd name="T14" fmla="*/ 0 w 65"/>
                  <a:gd name="T15" fmla="*/ 0 h 60"/>
                  <a:gd name="T16" fmla="*/ 0 w 65"/>
                  <a:gd name="T17" fmla="*/ 0 h 60"/>
                  <a:gd name="T18" fmla="*/ 0 w 65"/>
                  <a:gd name="T19" fmla="*/ 0 h 60"/>
                  <a:gd name="T20" fmla="*/ 0 w 65"/>
                  <a:gd name="T21" fmla="*/ 0 h 60"/>
                  <a:gd name="T22" fmla="*/ 0 w 65"/>
                  <a:gd name="T23" fmla="*/ 0 h 60"/>
                  <a:gd name="T24" fmla="*/ 0 w 65"/>
                  <a:gd name="T25" fmla="*/ 0 h 60"/>
                  <a:gd name="T26" fmla="*/ 0 w 65"/>
                  <a:gd name="T27" fmla="*/ 0 h 60"/>
                  <a:gd name="T28" fmla="*/ 0 w 65"/>
                  <a:gd name="T29" fmla="*/ 0 h 60"/>
                  <a:gd name="T30" fmla="*/ 0 w 65"/>
                  <a:gd name="T31" fmla="*/ 0 h 60"/>
                  <a:gd name="T32" fmla="*/ 0 w 65"/>
                  <a:gd name="T33" fmla="*/ 0 h 60"/>
                  <a:gd name="T34" fmla="*/ 0 w 65"/>
                  <a:gd name="T35" fmla="*/ 0 h 60"/>
                  <a:gd name="T36" fmla="*/ 0 w 65"/>
                  <a:gd name="T37" fmla="*/ 0 h 60"/>
                  <a:gd name="T38" fmla="*/ 0 w 65"/>
                  <a:gd name="T39" fmla="*/ 0 h 60"/>
                  <a:gd name="T40" fmla="*/ 0 w 65"/>
                  <a:gd name="T41" fmla="*/ 0 h 60"/>
                  <a:gd name="T42" fmla="*/ 0 w 65"/>
                  <a:gd name="T43" fmla="*/ 0 h 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5"/>
                  <a:gd name="T67" fmla="*/ 0 h 60"/>
                  <a:gd name="T68" fmla="*/ 65 w 65"/>
                  <a:gd name="T69" fmla="*/ 60 h 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5" h="60">
                    <a:moveTo>
                      <a:pt x="4" y="46"/>
                    </a:moveTo>
                    <a:lnTo>
                      <a:pt x="9" y="56"/>
                    </a:lnTo>
                    <a:lnTo>
                      <a:pt x="21" y="60"/>
                    </a:lnTo>
                    <a:lnTo>
                      <a:pt x="31" y="60"/>
                    </a:lnTo>
                    <a:lnTo>
                      <a:pt x="35" y="60"/>
                    </a:lnTo>
                    <a:lnTo>
                      <a:pt x="44" y="57"/>
                    </a:lnTo>
                    <a:lnTo>
                      <a:pt x="54" y="51"/>
                    </a:lnTo>
                    <a:lnTo>
                      <a:pt x="62" y="46"/>
                    </a:lnTo>
                    <a:lnTo>
                      <a:pt x="65" y="40"/>
                    </a:lnTo>
                    <a:lnTo>
                      <a:pt x="63" y="36"/>
                    </a:lnTo>
                    <a:lnTo>
                      <a:pt x="60" y="34"/>
                    </a:lnTo>
                    <a:lnTo>
                      <a:pt x="56" y="33"/>
                    </a:lnTo>
                    <a:lnTo>
                      <a:pt x="51" y="33"/>
                    </a:lnTo>
                    <a:lnTo>
                      <a:pt x="26" y="37"/>
                    </a:lnTo>
                    <a:lnTo>
                      <a:pt x="24" y="30"/>
                    </a:lnTo>
                    <a:lnTo>
                      <a:pt x="18" y="15"/>
                    </a:lnTo>
                    <a:lnTo>
                      <a:pt x="9" y="2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2" y="30"/>
                    </a:lnTo>
                    <a:lnTo>
                      <a:pt x="3" y="41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74" name="Freeform 35"/>
              <p:cNvSpPr/>
              <p:nvPr/>
            </p:nvSpPr>
            <p:spPr bwMode="auto">
              <a:xfrm>
                <a:off x="8362" y="4825"/>
                <a:ext cx="23" cy="16"/>
              </a:xfrm>
              <a:custGeom>
                <a:avLst/>
                <a:gdLst>
                  <a:gd name="T0" fmla="*/ 0 w 69"/>
                  <a:gd name="T1" fmla="*/ 0 h 47"/>
                  <a:gd name="T2" fmla="*/ 0 w 69"/>
                  <a:gd name="T3" fmla="*/ 0 h 47"/>
                  <a:gd name="T4" fmla="*/ 0 w 69"/>
                  <a:gd name="T5" fmla="*/ 0 h 47"/>
                  <a:gd name="T6" fmla="*/ 0 w 69"/>
                  <a:gd name="T7" fmla="*/ 0 h 47"/>
                  <a:gd name="T8" fmla="*/ 0 w 69"/>
                  <a:gd name="T9" fmla="*/ 0 h 47"/>
                  <a:gd name="T10" fmla="*/ 0 w 69"/>
                  <a:gd name="T11" fmla="*/ 0 h 47"/>
                  <a:gd name="T12" fmla="*/ 0 w 69"/>
                  <a:gd name="T13" fmla="*/ 0 h 47"/>
                  <a:gd name="T14" fmla="*/ 0 w 69"/>
                  <a:gd name="T15" fmla="*/ 0 h 47"/>
                  <a:gd name="T16" fmla="*/ 0 w 69"/>
                  <a:gd name="T17" fmla="*/ 0 h 47"/>
                  <a:gd name="T18" fmla="*/ 0 w 69"/>
                  <a:gd name="T19" fmla="*/ 0 h 47"/>
                  <a:gd name="T20" fmla="*/ 0 w 69"/>
                  <a:gd name="T21" fmla="*/ 0 h 47"/>
                  <a:gd name="T22" fmla="*/ 0 w 69"/>
                  <a:gd name="T23" fmla="*/ 0 h 47"/>
                  <a:gd name="T24" fmla="*/ 0 w 69"/>
                  <a:gd name="T25" fmla="*/ 0 h 47"/>
                  <a:gd name="T26" fmla="*/ 0 w 69"/>
                  <a:gd name="T27" fmla="*/ 0 h 47"/>
                  <a:gd name="T28" fmla="*/ 0 w 69"/>
                  <a:gd name="T29" fmla="*/ 0 h 47"/>
                  <a:gd name="T30" fmla="*/ 0 w 69"/>
                  <a:gd name="T31" fmla="*/ 0 h 47"/>
                  <a:gd name="T32" fmla="*/ 0 w 69"/>
                  <a:gd name="T33" fmla="*/ 0 h 47"/>
                  <a:gd name="T34" fmla="*/ 0 w 69"/>
                  <a:gd name="T35" fmla="*/ 0 h 47"/>
                  <a:gd name="T36" fmla="*/ 0 w 69"/>
                  <a:gd name="T37" fmla="*/ 0 h 47"/>
                  <a:gd name="T38" fmla="*/ 0 w 69"/>
                  <a:gd name="T39" fmla="*/ 0 h 47"/>
                  <a:gd name="T40" fmla="*/ 0 w 69"/>
                  <a:gd name="T41" fmla="*/ 0 h 47"/>
                  <a:gd name="T42" fmla="*/ 0 w 69"/>
                  <a:gd name="T43" fmla="*/ 0 h 47"/>
                  <a:gd name="T44" fmla="*/ 0 w 69"/>
                  <a:gd name="T45" fmla="*/ 0 h 47"/>
                  <a:gd name="T46" fmla="*/ 0 w 69"/>
                  <a:gd name="T47" fmla="*/ 0 h 47"/>
                  <a:gd name="T48" fmla="*/ 0 w 69"/>
                  <a:gd name="T49" fmla="*/ 0 h 47"/>
                  <a:gd name="T50" fmla="*/ 0 w 69"/>
                  <a:gd name="T51" fmla="*/ 0 h 47"/>
                  <a:gd name="T52" fmla="*/ 0 w 69"/>
                  <a:gd name="T53" fmla="*/ 0 h 47"/>
                  <a:gd name="T54" fmla="*/ 0 w 69"/>
                  <a:gd name="T55" fmla="*/ 0 h 47"/>
                  <a:gd name="T56" fmla="*/ 0 w 69"/>
                  <a:gd name="T57" fmla="*/ 0 h 47"/>
                  <a:gd name="T58" fmla="*/ 0 w 69"/>
                  <a:gd name="T59" fmla="*/ 0 h 47"/>
                  <a:gd name="T60" fmla="*/ 0 w 69"/>
                  <a:gd name="T61" fmla="*/ 0 h 47"/>
                  <a:gd name="T62" fmla="*/ 0 w 69"/>
                  <a:gd name="T63" fmla="*/ 0 h 47"/>
                  <a:gd name="T64" fmla="*/ 0 w 69"/>
                  <a:gd name="T65" fmla="*/ 0 h 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9"/>
                  <a:gd name="T100" fmla="*/ 0 h 47"/>
                  <a:gd name="T101" fmla="*/ 69 w 69"/>
                  <a:gd name="T102" fmla="*/ 47 h 4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9" h="47">
                    <a:moveTo>
                      <a:pt x="9" y="46"/>
                    </a:moveTo>
                    <a:lnTo>
                      <a:pt x="12" y="47"/>
                    </a:lnTo>
                    <a:lnTo>
                      <a:pt x="16" y="47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31" y="46"/>
                    </a:lnTo>
                    <a:lnTo>
                      <a:pt x="40" y="45"/>
                    </a:lnTo>
                    <a:lnTo>
                      <a:pt x="48" y="42"/>
                    </a:lnTo>
                    <a:lnTo>
                      <a:pt x="56" y="37"/>
                    </a:lnTo>
                    <a:lnTo>
                      <a:pt x="63" y="34"/>
                    </a:lnTo>
                    <a:lnTo>
                      <a:pt x="67" y="30"/>
                    </a:lnTo>
                    <a:lnTo>
                      <a:pt x="69" y="26"/>
                    </a:lnTo>
                    <a:lnTo>
                      <a:pt x="66" y="20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48" y="17"/>
                    </a:lnTo>
                    <a:lnTo>
                      <a:pt x="40" y="19"/>
                    </a:lnTo>
                    <a:lnTo>
                      <a:pt x="32" y="22"/>
                    </a:lnTo>
                    <a:lnTo>
                      <a:pt x="26" y="23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9" y="22"/>
                    </a:lnTo>
                    <a:lnTo>
                      <a:pt x="16" y="14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1"/>
                    </a:lnTo>
                    <a:lnTo>
                      <a:pt x="3" y="26"/>
                    </a:lnTo>
                    <a:lnTo>
                      <a:pt x="7" y="40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75" name="Freeform 36"/>
              <p:cNvSpPr/>
              <p:nvPr/>
            </p:nvSpPr>
            <p:spPr bwMode="auto">
              <a:xfrm>
                <a:off x="8390" y="4813"/>
                <a:ext cx="20" cy="20"/>
              </a:xfrm>
              <a:custGeom>
                <a:avLst/>
                <a:gdLst>
                  <a:gd name="T0" fmla="*/ 0 w 60"/>
                  <a:gd name="T1" fmla="*/ 0 h 58"/>
                  <a:gd name="T2" fmla="*/ 0 w 60"/>
                  <a:gd name="T3" fmla="*/ 0 h 58"/>
                  <a:gd name="T4" fmla="*/ 0 w 60"/>
                  <a:gd name="T5" fmla="*/ 0 h 58"/>
                  <a:gd name="T6" fmla="*/ 0 w 60"/>
                  <a:gd name="T7" fmla="*/ 0 h 58"/>
                  <a:gd name="T8" fmla="*/ 0 w 60"/>
                  <a:gd name="T9" fmla="*/ 0 h 58"/>
                  <a:gd name="T10" fmla="*/ 0 w 60"/>
                  <a:gd name="T11" fmla="*/ 0 h 58"/>
                  <a:gd name="T12" fmla="*/ 0 w 60"/>
                  <a:gd name="T13" fmla="*/ 0 h 58"/>
                  <a:gd name="T14" fmla="*/ 0 w 60"/>
                  <a:gd name="T15" fmla="*/ 0 h 58"/>
                  <a:gd name="T16" fmla="*/ 0 w 60"/>
                  <a:gd name="T17" fmla="*/ 0 h 58"/>
                  <a:gd name="T18" fmla="*/ 0 w 60"/>
                  <a:gd name="T19" fmla="*/ 0 h 58"/>
                  <a:gd name="T20" fmla="*/ 0 w 60"/>
                  <a:gd name="T21" fmla="*/ 0 h 58"/>
                  <a:gd name="T22" fmla="*/ 0 w 60"/>
                  <a:gd name="T23" fmla="*/ 0 h 58"/>
                  <a:gd name="T24" fmla="*/ 0 w 60"/>
                  <a:gd name="T25" fmla="*/ 0 h 58"/>
                  <a:gd name="T26" fmla="*/ 0 w 60"/>
                  <a:gd name="T27" fmla="*/ 0 h 58"/>
                  <a:gd name="T28" fmla="*/ 0 w 60"/>
                  <a:gd name="T29" fmla="*/ 0 h 58"/>
                  <a:gd name="T30" fmla="*/ 0 w 60"/>
                  <a:gd name="T31" fmla="*/ 0 h 58"/>
                  <a:gd name="T32" fmla="*/ 0 w 60"/>
                  <a:gd name="T33" fmla="*/ 0 h 58"/>
                  <a:gd name="T34" fmla="*/ 0 w 60"/>
                  <a:gd name="T35" fmla="*/ 0 h 58"/>
                  <a:gd name="T36" fmla="*/ 0 w 60"/>
                  <a:gd name="T37" fmla="*/ 0 h 58"/>
                  <a:gd name="T38" fmla="*/ 0 w 60"/>
                  <a:gd name="T39" fmla="*/ 0 h 58"/>
                  <a:gd name="T40" fmla="*/ 0 w 60"/>
                  <a:gd name="T41" fmla="*/ 0 h 58"/>
                  <a:gd name="T42" fmla="*/ 0 w 60"/>
                  <a:gd name="T43" fmla="*/ 0 h 58"/>
                  <a:gd name="T44" fmla="*/ 0 w 60"/>
                  <a:gd name="T45" fmla="*/ 0 h 58"/>
                  <a:gd name="T46" fmla="*/ 0 w 60"/>
                  <a:gd name="T47" fmla="*/ 0 h 58"/>
                  <a:gd name="T48" fmla="*/ 0 w 60"/>
                  <a:gd name="T49" fmla="*/ 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0"/>
                  <a:gd name="T76" fmla="*/ 0 h 58"/>
                  <a:gd name="T77" fmla="*/ 60 w 60"/>
                  <a:gd name="T78" fmla="*/ 58 h 5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0" h="58">
                    <a:moveTo>
                      <a:pt x="13" y="52"/>
                    </a:moveTo>
                    <a:lnTo>
                      <a:pt x="20" y="55"/>
                    </a:lnTo>
                    <a:lnTo>
                      <a:pt x="32" y="58"/>
                    </a:lnTo>
                    <a:lnTo>
                      <a:pt x="45" y="56"/>
                    </a:lnTo>
                    <a:lnTo>
                      <a:pt x="55" y="50"/>
                    </a:lnTo>
                    <a:lnTo>
                      <a:pt x="58" y="49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60" y="39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9" y="32"/>
                    </a:lnTo>
                    <a:lnTo>
                      <a:pt x="45" y="32"/>
                    </a:lnTo>
                    <a:lnTo>
                      <a:pt x="36" y="35"/>
                    </a:lnTo>
                    <a:lnTo>
                      <a:pt x="27" y="36"/>
                    </a:lnTo>
                    <a:lnTo>
                      <a:pt x="20" y="35"/>
                    </a:lnTo>
                    <a:lnTo>
                      <a:pt x="17" y="35"/>
                    </a:lnTo>
                    <a:lnTo>
                      <a:pt x="17" y="29"/>
                    </a:lnTo>
                    <a:lnTo>
                      <a:pt x="17" y="16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1" y="12"/>
                    </a:lnTo>
                    <a:lnTo>
                      <a:pt x="0" y="26"/>
                    </a:lnTo>
                    <a:lnTo>
                      <a:pt x="3" y="40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76" name="Freeform 37"/>
              <p:cNvSpPr/>
              <p:nvPr/>
            </p:nvSpPr>
            <p:spPr bwMode="auto">
              <a:xfrm>
                <a:off x="8411" y="4806"/>
                <a:ext cx="20" cy="18"/>
              </a:xfrm>
              <a:custGeom>
                <a:avLst/>
                <a:gdLst>
                  <a:gd name="T0" fmla="*/ 0 w 59"/>
                  <a:gd name="T1" fmla="*/ 0 h 55"/>
                  <a:gd name="T2" fmla="*/ 0 w 59"/>
                  <a:gd name="T3" fmla="*/ 0 h 55"/>
                  <a:gd name="T4" fmla="*/ 0 w 59"/>
                  <a:gd name="T5" fmla="*/ 0 h 55"/>
                  <a:gd name="T6" fmla="*/ 0 w 59"/>
                  <a:gd name="T7" fmla="*/ 0 h 55"/>
                  <a:gd name="T8" fmla="*/ 0 w 59"/>
                  <a:gd name="T9" fmla="*/ 0 h 55"/>
                  <a:gd name="T10" fmla="*/ 0 w 59"/>
                  <a:gd name="T11" fmla="*/ 0 h 55"/>
                  <a:gd name="T12" fmla="*/ 0 w 59"/>
                  <a:gd name="T13" fmla="*/ 0 h 55"/>
                  <a:gd name="T14" fmla="*/ 0 w 59"/>
                  <a:gd name="T15" fmla="*/ 0 h 55"/>
                  <a:gd name="T16" fmla="*/ 0 w 59"/>
                  <a:gd name="T17" fmla="*/ 0 h 55"/>
                  <a:gd name="T18" fmla="*/ 0 w 59"/>
                  <a:gd name="T19" fmla="*/ 0 h 55"/>
                  <a:gd name="T20" fmla="*/ 0 w 59"/>
                  <a:gd name="T21" fmla="*/ 0 h 55"/>
                  <a:gd name="T22" fmla="*/ 0 w 59"/>
                  <a:gd name="T23" fmla="*/ 0 h 55"/>
                  <a:gd name="T24" fmla="*/ 0 w 59"/>
                  <a:gd name="T25" fmla="*/ 0 h 55"/>
                  <a:gd name="T26" fmla="*/ 0 w 59"/>
                  <a:gd name="T27" fmla="*/ 0 h 55"/>
                  <a:gd name="T28" fmla="*/ 0 w 59"/>
                  <a:gd name="T29" fmla="*/ 0 h 55"/>
                  <a:gd name="T30" fmla="*/ 0 w 59"/>
                  <a:gd name="T31" fmla="*/ 0 h 55"/>
                  <a:gd name="T32" fmla="*/ 0 w 59"/>
                  <a:gd name="T33" fmla="*/ 0 h 55"/>
                  <a:gd name="T34" fmla="*/ 0 w 59"/>
                  <a:gd name="T35" fmla="*/ 0 h 55"/>
                  <a:gd name="T36" fmla="*/ 0 w 59"/>
                  <a:gd name="T37" fmla="*/ 0 h 55"/>
                  <a:gd name="T38" fmla="*/ 0 w 59"/>
                  <a:gd name="T39" fmla="*/ 0 h 55"/>
                  <a:gd name="T40" fmla="*/ 0 w 59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9"/>
                  <a:gd name="T64" fmla="*/ 0 h 55"/>
                  <a:gd name="T65" fmla="*/ 59 w 59"/>
                  <a:gd name="T66" fmla="*/ 55 h 5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9" h="55">
                    <a:moveTo>
                      <a:pt x="19" y="52"/>
                    </a:moveTo>
                    <a:lnTo>
                      <a:pt x="31" y="55"/>
                    </a:lnTo>
                    <a:lnTo>
                      <a:pt x="43" y="54"/>
                    </a:lnTo>
                    <a:lnTo>
                      <a:pt x="53" y="46"/>
                    </a:lnTo>
                    <a:lnTo>
                      <a:pt x="59" y="35"/>
                    </a:lnTo>
                    <a:lnTo>
                      <a:pt x="57" y="31"/>
                    </a:lnTo>
                    <a:lnTo>
                      <a:pt x="54" y="29"/>
                    </a:lnTo>
                    <a:lnTo>
                      <a:pt x="49" y="28"/>
                    </a:lnTo>
                    <a:lnTo>
                      <a:pt x="44" y="29"/>
                    </a:lnTo>
                    <a:lnTo>
                      <a:pt x="41" y="32"/>
                    </a:lnTo>
                    <a:lnTo>
                      <a:pt x="38" y="35"/>
                    </a:lnTo>
                    <a:lnTo>
                      <a:pt x="34" y="36"/>
                    </a:lnTo>
                    <a:lnTo>
                      <a:pt x="31" y="39"/>
                    </a:lnTo>
                    <a:lnTo>
                      <a:pt x="28" y="32"/>
                    </a:lnTo>
                    <a:lnTo>
                      <a:pt x="21" y="18"/>
                    </a:lnTo>
                    <a:lnTo>
                      <a:pt x="10" y="5"/>
                    </a:lnTo>
                    <a:lnTo>
                      <a:pt x="0" y="0"/>
                    </a:lnTo>
                    <a:lnTo>
                      <a:pt x="2" y="18"/>
                    </a:lnTo>
                    <a:lnTo>
                      <a:pt x="9" y="35"/>
                    </a:lnTo>
                    <a:lnTo>
                      <a:pt x="16" y="46"/>
                    </a:lnTo>
                    <a:lnTo>
                      <a:pt x="19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77" name="Freeform 38"/>
              <p:cNvSpPr/>
              <p:nvPr/>
            </p:nvSpPr>
            <p:spPr bwMode="auto">
              <a:xfrm>
                <a:off x="8374" y="4857"/>
                <a:ext cx="27" cy="25"/>
              </a:xfrm>
              <a:custGeom>
                <a:avLst/>
                <a:gdLst>
                  <a:gd name="T0" fmla="*/ 0 w 82"/>
                  <a:gd name="T1" fmla="*/ 0 h 76"/>
                  <a:gd name="T2" fmla="*/ 0 w 82"/>
                  <a:gd name="T3" fmla="*/ 0 h 76"/>
                  <a:gd name="T4" fmla="*/ 0 w 82"/>
                  <a:gd name="T5" fmla="*/ 0 h 76"/>
                  <a:gd name="T6" fmla="*/ 0 w 82"/>
                  <a:gd name="T7" fmla="*/ 0 h 76"/>
                  <a:gd name="T8" fmla="*/ 0 w 82"/>
                  <a:gd name="T9" fmla="*/ 0 h 76"/>
                  <a:gd name="T10" fmla="*/ 0 w 82"/>
                  <a:gd name="T11" fmla="*/ 0 h 76"/>
                  <a:gd name="T12" fmla="*/ 0 w 82"/>
                  <a:gd name="T13" fmla="*/ 0 h 76"/>
                  <a:gd name="T14" fmla="*/ 0 w 82"/>
                  <a:gd name="T15" fmla="*/ 0 h 76"/>
                  <a:gd name="T16" fmla="*/ 0 w 82"/>
                  <a:gd name="T17" fmla="*/ 0 h 76"/>
                  <a:gd name="T18" fmla="*/ 0 w 82"/>
                  <a:gd name="T19" fmla="*/ 0 h 76"/>
                  <a:gd name="T20" fmla="*/ 0 w 82"/>
                  <a:gd name="T21" fmla="*/ 0 h 76"/>
                  <a:gd name="T22" fmla="*/ 0 w 82"/>
                  <a:gd name="T23" fmla="*/ 0 h 76"/>
                  <a:gd name="T24" fmla="*/ 0 w 82"/>
                  <a:gd name="T25" fmla="*/ 0 h 76"/>
                  <a:gd name="T26" fmla="*/ 0 w 82"/>
                  <a:gd name="T27" fmla="*/ 0 h 76"/>
                  <a:gd name="T28" fmla="*/ 0 w 82"/>
                  <a:gd name="T29" fmla="*/ 0 h 76"/>
                  <a:gd name="T30" fmla="*/ 0 w 82"/>
                  <a:gd name="T31" fmla="*/ 0 h 76"/>
                  <a:gd name="T32" fmla="*/ 0 w 82"/>
                  <a:gd name="T33" fmla="*/ 0 h 76"/>
                  <a:gd name="T34" fmla="*/ 0 w 82"/>
                  <a:gd name="T35" fmla="*/ 0 h 76"/>
                  <a:gd name="T36" fmla="*/ 0 w 82"/>
                  <a:gd name="T37" fmla="*/ 0 h 76"/>
                  <a:gd name="T38" fmla="*/ 0 w 82"/>
                  <a:gd name="T39" fmla="*/ 0 h 76"/>
                  <a:gd name="T40" fmla="*/ 0 w 82"/>
                  <a:gd name="T41" fmla="*/ 0 h 76"/>
                  <a:gd name="T42" fmla="*/ 0 w 82"/>
                  <a:gd name="T43" fmla="*/ 0 h 76"/>
                  <a:gd name="T44" fmla="*/ 0 w 82"/>
                  <a:gd name="T45" fmla="*/ 0 h 76"/>
                  <a:gd name="T46" fmla="*/ 0 w 82"/>
                  <a:gd name="T47" fmla="*/ 0 h 76"/>
                  <a:gd name="T48" fmla="*/ 0 w 82"/>
                  <a:gd name="T49" fmla="*/ 0 h 76"/>
                  <a:gd name="T50" fmla="*/ 0 w 82"/>
                  <a:gd name="T51" fmla="*/ 0 h 76"/>
                  <a:gd name="T52" fmla="*/ 0 w 82"/>
                  <a:gd name="T53" fmla="*/ 0 h 76"/>
                  <a:gd name="T54" fmla="*/ 0 w 82"/>
                  <a:gd name="T55" fmla="*/ 0 h 76"/>
                  <a:gd name="T56" fmla="*/ 0 w 82"/>
                  <a:gd name="T57" fmla="*/ 0 h 76"/>
                  <a:gd name="T58" fmla="*/ 0 w 82"/>
                  <a:gd name="T59" fmla="*/ 0 h 76"/>
                  <a:gd name="T60" fmla="*/ 0 w 82"/>
                  <a:gd name="T61" fmla="*/ 0 h 76"/>
                  <a:gd name="T62" fmla="*/ 0 w 82"/>
                  <a:gd name="T63" fmla="*/ 0 h 76"/>
                  <a:gd name="T64" fmla="*/ 0 w 82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2"/>
                  <a:gd name="T100" fmla="*/ 0 h 76"/>
                  <a:gd name="T101" fmla="*/ 82 w 82"/>
                  <a:gd name="T102" fmla="*/ 76 h 7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2" h="76">
                    <a:moveTo>
                      <a:pt x="32" y="75"/>
                    </a:moveTo>
                    <a:lnTo>
                      <a:pt x="38" y="76"/>
                    </a:lnTo>
                    <a:lnTo>
                      <a:pt x="44" y="76"/>
                    </a:lnTo>
                    <a:lnTo>
                      <a:pt x="50" y="76"/>
                    </a:lnTo>
                    <a:lnTo>
                      <a:pt x="57" y="75"/>
                    </a:lnTo>
                    <a:lnTo>
                      <a:pt x="61" y="72"/>
                    </a:lnTo>
                    <a:lnTo>
                      <a:pt x="67" y="67"/>
                    </a:lnTo>
                    <a:lnTo>
                      <a:pt x="72" y="64"/>
                    </a:lnTo>
                    <a:lnTo>
                      <a:pt x="76" y="59"/>
                    </a:lnTo>
                    <a:lnTo>
                      <a:pt x="80" y="56"/>
                    </a:lnTo>
                    <a:lnTo>
                      <a:pt x="82" y="52"/>
                    </a:lnTo>
                    <a:lnTo>
                      <a:pt x="82" y="47"/>
                    </a:lnTo>
                    <a:lnTo>
                      <a:pt x="79" y="43"/>
                    </a:lnTo>
                    <a:lnTo>
                      <a:pt x="70" y="39"/>
                    </a:lnTo>
                    <a:lnTo>
                      <a:pt x="63" y="37"/>
                    </a:lnTo>
                    <a:lnTo>
                      <a:pt x="54" y="39"/>
                    </a:lnTo>
                    <a:lnTo>
                      <a:pt x="47" y="41"/>
                    </a:lnTo>
                    <a:lnTo>
                      <a:pt x="39" y="44"/>
                    </a:lnTo>
                    <a:lnTo>
                      <a:pt x="35" y="49"/>
                    </a:lnTo>
                    <a:lnTo>
                      <a:pt x="32" y="50"/>
                    </a:lnTo>
                    <a:lnTo>
                      <a:pt x="30" y="52"/>
                    </a:lnTo>
                    <a:lnTo>
                      <a:pt x="29" y="43"/>
                    </a:lnTo>
                    <a:lnTo>
                      <a:pt x="23" y="23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0" y="17"/>
                    </a:lnTo>
                    <a:lnTo>
                      <a:pt x="0" y="31"/>
                    </a:lnTo>
                    <a:lnTo>
                      <a:pt x="4" y="44"/>
                    </a:lnTo>
                    <a:lnTo>
                      <a:pt x="11" y="54"/>
                    </a:lnTo>
                    <a:lnTo>
                      <a:pt x="19" y="63"/>
                    </a:lnTo>
                    <a:lnTo>
                      <a:pt x="25" y="70"/>
                    </a:lnTo>
                    <a:lnTo>
                      <a:pt x="30" y="73"/>
                    </a:lnTo>
                    <a:lnTo>
                      <a:pt x="32" y="7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78" name="Freeform 39"/>
              <p:cNvSpPr/>
              <p:nvPr/>
            </p:nvSpPr>
            <p:spPr bwMode="auto">
              <a:xfrm>
                <a:off x="8404" y="4847"/>
                <a:ext cx="25" cy="22"/>
              </a:xfrm>
              <a:custGeom>
                <a:avLst/>
                <a:gdLst>
                  <a:gd name="T0" fmla="*/ 0 w 75"/>
                  <a:gd name="T1" fmla="*/ 0 h 66"/>
                  <a:gd name="T2" fmla="*/ 0 w 75"/>
                  <a:gd name="T3" fmla="*/ 0 h 66"/>
                  <a:gd name="T4" fmla="*/ 0 w 75"/>
                  <a:gd name="T5" fmla="*/ 0 h 66"/>
                  <a:gd name="T6" fmla="*/ 0 w 75"/>
                  <a:gd name="T7" fmla="*/ 0 h 66"/>
                  <a:gd name="T8" fmla="*/ 0 w 75"/>
                  <a:gd name="T9" fmla="*/ 0 h 66"/>
                  <a:gd name="T10" fmla="*/ 0 w 75"/>
                  <a:gd name="T11" fmla="*/ 0 h 66"/>
                  <a:gd name="T12" fmla="*/ 0 w 75"/>
                  <a:gd name="T13" fmla="*/ 0 h 66"/>
                  <a:gd name="T14" fmla="*/ 0 w 75"/>
                  <a:gd name="T15" fmla="*/ 0 h 66"/>
                  <a:gd name="T16" fmla="*/ 0 w 75"/>
                  <a:gd name="T17" fmla="*/ 0 h 66"/>
                  <a:gd name="T18" fmla="*/ 0 w 75"/>
                  <a:gd name="T19" fmla="*/ 0 h 66"/>
                  <a:gd name="T20" fmla="*/ 0 w 75"/>
                  <a:gd name="T21" fmla="*/ 0 h 66"/>
                  <a:gd name="T22" fmla="*/ 0 w 75"/>
                  <a:gd name="T23" fmla="*/ 0 h 66"/>
                  <a:gd name="T24" fmla="*/ 0 w 75"/>
                  <a:gd name="T25" fmla="*/ 0 h 66"/>
                  <a:gd name="T26" fmla="*/ 0 w 75"/>
                  <a:gd name="T27" fmla="*/ 0 h 66"/>
                  <a:gd name="T28" fmla="*/ 0 w 75"/>
                  <a:gd name="T29" fmla="*/ 0 h 66"/>
                  <a:gd name="T30" fmla="*/ 0 w 75"/>
                  <a:gd name="T31" fmla="*/ 0 h 66"/>
                  <a:gd name="T32" fmla="*/ 0 w 75"/>
                  <a:gd name="T33" fmla="*/ 0 h 66"/>
                  <a:gd name="T34" fmla="*/ 0 w 75"/>
                  <a:gd name="T35" fmla="*/ 0 h 66"/>
                  <a:gd name="T36" fmla="*/ 0 w 75"/>
                  <a:gd name="T37" fmla="*/ 0 h 66"/>
                  <a:gd name="T38" fmla="*/ 0 w 75"/>
                  <a:gd name="T39" fmla="*/ 0 h 66"/>
                  <a:gd name="T40" fmla="*/ 0 w 75"/>
                  <a:gd name="T41" fmla="*/ 0 h 66"/>
                  <a:gd name="T42" fmla="*/ 0 w 75"/>
                  <a:gd name="T43" fmla="*/ 0 h 66"/>
                  <a:gd name="T44" fmla="*/ 0 w 75"/>
                  <a:gd name="T45" fmla="*/ 0 h 66"/>
                  <a:gd name="T46" fmla="*/ 0 w 75"/>
                  <a:gd name="T47" fmla="*/ 0 h 66"/>
                  <a:gd name="T48" fmla="*/ 0 w 75"/>
                  <a:gd name="T49" fmla="*/ 0 h 66"/>
                  <a:gd name="T50" fmla="*/ 0 w 75"/>
                  <a:gd name="T51" fmla="*/ 0 h 66"/>
                  <a:gd name="T52" fmla="*/ 0 w 75"/>
                  <a:gd name="T53" fmla="*/ 0 h 66"/>
                  <a:gd name="T54" fmla="*/ 0 w 75"/>
                  <a:gd name="T55" fmla="*/ 0 h 66"/>
                  <a:gd name="T56" fmla="*/ 0 w 75"/>
                  <a:gd name="T57" fmla="*/ 0 h 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6"/>
                  <a:gd name="T89" fmla="*/ 75 w 75"/>
                  <a:gd name="T90" fmla="*/ 66 h 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6">
                    <a:moveTo>
                      <a:pt x="12" y="53"/>
                    </a:moveTo>
                    <a:lnTo>
                      <a:pt x="15" y="56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27" y="63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9" y="66"/>
                    </a:lnTo>
                    <a:lnTo>
                      <a:pt x="57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5" y="55"/>
                    </a:lnTo>
                    <a:lnTo>
                      <a:pt x="75" y="46"/>
                    </a:lnTo>
                    <a:lnTo>
                      <a:pt x="72" y="39"/>
                    </a:lnTo>
                    <a:lnTo>
                      <a:pt x="66" y="35"/>
                    </a:lnTo>
                    <a:lnTo>
                      <a:pt x="59" y="33"/>
                    </a:lnTo>
                    <a:lnTo>
                      <a:pt x="50" y="33"/>
                    </a:lnTo>
                    <a:lnTo>
                      <a:pt x="41" y="35"/>
                    </a:lnTo>
                    <a:lnTo>
                      <a:pt x="34" y="36"/>
                    </a:lnTo>
                    <a:lnTo>
                      <a:pt x="28" y="39"/>
                    </a:lnTo>
                    <a:lnTo>
                      <a:pt x="27" y="39"/>
                    </a:lnTo>
                    <a:lnTo>
                      <a:pt x="25" y="32"/>
                    </a:lnTo>
                    <a:lnTo>
                      <a:pt x="19" y="16"/>
                    </a:lnTo>
                    <a:lnTo>
                      <a:pt x="10" y="3"/>
                    </a:lnTo>
                    <a:lnTo>
                      <a:pt x="0" y="0"/>
                    </a:lnTo>
                    <a:lnTo>
                      <a:pt x="0" y="22"/>
                    </a:lnTo>
                    <a:lnTo>
                      <a:pt x="5" y="39"/>
                    </a:lnTo>
                    <a:lnTo>
                      <a:pt x="9" y="49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79" name="Freeform 40"/>
              <p:cNvSpPr/>
              <p:nvPr/>
            </p:nvSpPr>
            <p:spPr bwMode="auto">
              <a:xfrm>
                <a:off x="8434" y="4844"/>
                <a:ext cx="25" cy="21"/>
              </a:xfrm>
              <a:custGeom>
                <a:avLst/>
                <a:gdLst>
                  <a:gd name="T0" fmla="*/ 0 w 75"/>
                  <a:gd name="T1" fmla="*/ 0 h 63"/>
                  <a:gd name="T2" fmla="*/ 0 w 75"/>
                  <a:gd name="T3" fmla="*/ 0 h 63"/>
                  <a:gd name="T4" fmla="*/ 0 w 75"/>
                  <a:gd name="T5" fmla="*/ 0 h 63"/>
                  <a:gd name="T6" fmla="*/ 0 w 75"/>
                  <a:gd name="T7" fmla="*/ 0 h 63"/>
                  <a:gd name="T8" fmla="*/ 0 w 75"/>
                  <a:gd name="T9" fmla="*/ 0 h 63"/>
                  <a:gd name="T10" fmla="*/ 0 w 75"/>
                  <a:gd name="T11" fmla="*/ 0 h 63"/>
                  <a:gd name="T12" fmla="*/ 0 w 75"/>
                  <a:gd name="T13" fmla="*/ 0 h 63"/>
                  <a:gd name="T14" fmla="*/ 0 w 75"/>
                  <a:gd name="T15" fmla="*/ 0 h 63"/>
                  <a:gd name="T16" fmla="*/ 0 w 75"/>
                  <a:gd name="T17" fmla="*/ 0 h 63"/>
                  <a:gd name="T18" fmla="*/ 0 w 75"/>
                  <a:gd name="T19" fmla="*/ 0 h 63"/>
                  <a:gd name="T20" fmla="*/ 0 w 75"/>
                  <a:gd name="T21" fmla="*/ 0 h 63"/>
                  <a:gd name="T22" fmla="*/ 0 w 75"/>
                  <a:gd name="T23" fmla="*/ 0 h 63"/>
                  <a:gd name="T24" fmla="*/ 0 w 75"/>
                  <a:gd name="T25" fmla="*/ 0 h 63"/>
                  <a:gd name="T26" fmla="*/ 0 w 75"/>
                  <a:gd name="T27" fmla="*/ 0 h 63"/>
                  <a:gd name="T28" fmla="*/ 0 w 75"/>
                  <a:gd name="T29" fmla="*/ 0 h 63"/>
                  <a:gd name="T30" fmla="*/ 0 w 75"/>
                  <a:gd name="T31" fmla="*/ 0 h 63"/>
                  <a:gd name="T32" fmla="*/ 0 w 75"/>
                  <a:gd name="T33" fmla="*/ 0 h 63"/>
                  <a:gd name="T34" fmla="*/ 0 w 75"/>
                  <a:gd name="T35" fmla="*/ 0 h 63"/>
                  <a:gd name="T36" fmla="*/ 0 w 75"/>
                  <a:gd name="T37" fmla="*/ 0 h 63"/>
                  <a:gd name="T38" fmla="*/ 0 w 75"/>
                  <a:gd name="T39" fmla="*/ 0 h 63"/>
                  <a:gd name="T40" fmla="*/ 0 w 75"/>
                  <a:gd name="T41" fmla="*/ 0 h 63"/>
                  <a:gd name="T42" fmla="*/ 0 w 75"/>
                  <a:gd name="T43" fmla="*/ 0 h 63"/>
                  <a:gd name="T44" fmla="*/ 0 w 75"/>
                  <a:gd name="T45" fmla="*/ 0 h 63"/>
                  <a:gd name="T46" fmla="*/ 0 w 75"/>
                  <a:gd name="T47" fmla="*/ 0 h 63"/>
                  <a:gd name="T48" fmla="*/ 0 w 75"/>
                  <a:gd name="T49" fmla="*/ 0 h 63"/>
                  <a:gd name="T50" fmla="*/ 0 w 75"/>
                  <a:gd name="T51" fmla="*/ 0 h 63"/>
                  <a:gd name="T52" fmla="*/ 0 w 75"/>
                  <a:gd name="T53" fmla="*/ 0 h 63"/>
                  <a:gd name="T54" fmla="*/ 0 w 75"/>
                  <a:gd name="T55" fmla="*/ 0 h 63"/>
                  <a:gd name="T56" fmla="*/ 0 w 75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3"/>
                  <a:gd name="T89" fmla="*/ 75 w 75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3">
                    <a:moveTo>
                      <a:pt x="3" y="41"/>
                    </a:moveTo>
                    <a:lnTo>
                      <a:pt x="4" y="46"/>
                    </a:lnTo>
                    <a:lnTo>
                      <a:pt x="10" y="50"/>
                    </a:lnTo>
                    <a:lnTo>
                      <a:pt x="14" y="56"/>
                    </a:lnTo>
                    <a:lnTo>
                      <a:pt x="16" y="57"/>
                    </a:lnTo>
                    <a:lnTo>
                      <a:pt x="23" y="60"/>
                    </a:lnTo>
                    <a:lnTo>
                      <a:pt x="32" y="63"/>
                    </a:lnTo>
                    <a:lnTo>
                      <a:pt x="42" y="63"/>
                    </a:lnTo>
                    <a:lnTo>
                      <a:pt x="54" y="61"/>
                    </a:lnTo>
                    <a:lnTo>
                      <a:pt x="64" y="58"/>
                    </a:lnTo>
                    <a:lnTo>
                      <a:pt x="72" y="54"/>
                    </a:lnTo>
                    <a:lnTo>
                      <a:pt x="75" y="47"/>
                    </a:lnTo>
                    <a:lnTo>
                      <a:pt x="73" y="40"/>
                    </a:lnTo>
                    <a:lnTo>
                      <a:pt x="67" y="34"/>
                    </a:lnTo>
                    <a:lnTo>
                      <a:pt x="60" y="30"/>
                    </a:lnTo>
                    <a:lnTo>
                      <a:pt x="53" y="28"/>
                    </a:lnTo>
                    <a:lnTo>
                      <a:pt x="45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6" y="36"/>
                    </a:lnTo>
                    <a:lnTo>
                      <a:pt x="25" y="36"/>
                    </a:lnTo>
                    <a:lnTo>
                      <a:pt x="23" y="30"/>
                    </a:lnTo>
                    <a:lnTo>
                      <a:pt x="17" y="1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" y="28"/>
                    </a:lnTo>
                    <a:lnTo>
                      <a:pt x="3" y="38"/>
                    </a:ln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80" name="Freeform 41"/>
              <p:cNvSpPr/>
              <p:nvPr/>
            </p:nvSpPr>
            <p:spPr bwMode="auto">
              <a:xfrm>
                <a:off x="8126" y="4482"/>
                <a:ext cx="83" cy="97"/>
              </a:xfrm>
              <a:custGeom>
                <a:avLst/>
                <a:gdLst>
                  <a:gd name="T0" fmla="*/ 0 w 250"/>
                  <a:gd name="T1" fmla="*/ 0 h 290"/>
                  <a:gd name="T2" fmla="*/ 0 w 250"/>
                  <a:gd name="T3" fmla="*/ 0 h 290"/>
                  <a:gd name="T4" fmla="*/ 0 w 250"/>
                  <a:gd name="T5" fmla="*/ 0 h 290"/>
                  <a:gd name="T6" fmla="*/ 0 w 250"/>
                  <a:gd name="T7" fmla="*/ 0 h 290"/>
                  <a:gd name="T8" fmla="*/ 0 w 250"/>
                  <a:gd name="T9" fmla="*/ 0 h 290"/>
                  <a:gd name="T10" fmla="*/ 0 w 250"/>
                  <a:gd name="T11" fmla="*/ 0 h 290"/>
                  <a:gd name="T12" fmla="*/ 0 w 250"/>
                  <a:gd name="T13" fmla="*/ 0 h 290"/>
                  <a:gd name="T14" fmla="*/ 0 w 250"/>
                  <a:gd name="T15" fmla="*/ 0 h 290"/>
                  <a:gd name="T16" fmla="*/ 0 w 250"/>
                  <a:gd name="T17" fmla="*/ 0 h 290"/>
                  <a:gd name="T18" fmla="*/ 0 w 250"/>
                  <a:gd name="T19" fmla="*/ 0 h 290"/>
                  <a:gd name="T20" fmla="*/ 0 w 250"/>
                  <a:gd name="T21" fmla="*/ 0 h 290"/>
                  <a:gd name="T22" fmla="*/ 0 w 250"/>
                  <a:gd name="T23" fmla="*/ 0 h 290"/>
                  <a:gd name="T24" fmla="*/ 0 w 250"/>
                  <a:gd name="T25" fmla="*/ 0 h 290"/>
                  <a:gd name="T26" fmla="*/ 0 w 250"/>
                  <a:gd name="T27" fmla="*/ 0 h 290"/>
                  <a:gd name="T28" fmla="*/ 0 w 250"/>
                  <a:gd name="T29" fmla="*/ 0 h 290"/>
                  <a:gd name="T30" fmla="*/ 0 w 250"/>
                  <a:gd name="T31" fmla="*/ 0 h 290"/>
                  <a:gd name="T32" fmla="*/ 0 w 250"/>
                  <a:gd name="T33" fmla="*/ 0 h 290"/>
                  <a:gd name="T34" fmla="*/ 0 w 250"/>
                  <a:gd name="T35" fmla="*/ 0 h 290"/>
                  <a:gd name="T36" fmla="*/ 0 w 250"/>
                  <a:gd name="T37" fmla="*/ 0 h 290"/>
                  <a:gd name="T38" fmla="*/ 0 w 250"/>
                  <a:gd name="T39" fmla="*/ 0 h 290"/>
                  <a:gd name="T40" fmla="*/ 0 w 250"/>
                  <a:gd name="T41" fmla="*/ 0 h 290"/>
                  <a:gd name="T42" fmla="*/ 0 w 250"/>
                  <a:gd name="T43" fmla="*/ 0 h 290"/>
                  <a:gd name="T44" fmla="*/ 0 w 250"/>
                  <a:gd name="T45" fmla="*/ 0 h 290"/>
                  <a:gd name="T46" fmla="*/ 0 w 250"/>
                  <a:gd name="T47" fmla="*/ 0 h 290"/>
                  <a:gd name="T48" fmla="*/ 0 w 250"/>
                  <a:gd name="T49" fmla="*/ 0 h 290"/>
                  <a:gd name="T50" fmla="*/ 0 w 250"/>
                  <a:gd name="T51" fmla="*/ 0 h 290"/>
                  <a:gd name="T52" fmla="*/ 0 w 250"/>
                  <a:gd name="T53" fmla="*/ 0 h 290"/>
                  <a:gd name="T54" fmla="*/ 0 w 250"/>
                  <a:gd name="T55" fmla="*/ 0 h 290"/>
                  <a:gd name="T56" fmla="*/ 0 w 250"/>
                  <a:gd name="T57" fmla="*/ 0 h 290"/>
                  <a:gd name="T58" fmla="*/ 0 w 250"/>
                  <a:gd name="T59" fmla="*/ 0 h 290"/>
                  <a:gd name="T60" fmla="*/ 0 w 250"/>
                  <a:gd name="T61" fmla="*/ 0 h 290"/>
                  <a:gd name="T62" fmla="*/ 0 w 250"/>
                  <a:gd name="T63" fmla="*/ 0 h 290"/>
                  <a:gd name="T64" fmla="*/ 0 w 250"/>
                  <a:gd name="T65" fmla="*/ 0 h 290"/>
                  <a:gd name="T66" fmla="*/ 0 w 250"/>
                  <a:gd name="T67" fmla="*/ 0 h 290"/>
                  <a:gd name="T68" fmla="*/ 0 w 250"/>
                  <a:gd name="T69" fmla="*/ 0 h 290"/>
                  <a:gd name="T70" fmla="*/ 0 w 250"/>
                  <a:gd name="T71" fmla="*/ 0 h 290"/>
                  <a:gd name="T72" fmla="*/ 0 w 250"/>
                  <a:gd name="T73" fmla="*/ 0 h 290"/>
                  <a:gd name="T74" fmla="*/ 0 w 250"/>
                  <a:gd name="T75" fmla="*/ 0 h 290"/>
                  <a:gd name="T76" fmla="*/ 0 w 250"/>
                  <a:gd name="T77" fmla="*/ 0 h 290"/>
                  <a:gd name="T78" fmla="*/ 0 w 250"/>
                  <a:gd name="T79" fmla="*/ 0 h 290"/>
                  <a:gd name="T80" fmla="*/ 0 w 250"/>
                  <a:gd name="T81" fmla="*/ 0 h 290"/>
                  <a:gd name="T82" fmla="*/ 0 w 250"/>
                  <a:gd name="T83" fmla="*/ 0 h 290"/>
                  <a:gd name="T84" fmla="*/ 0 w 250"/>
                  <a:gd name="T85" fmla="*/ 0 h 290"/>
                  <a:gd name="T86" fmla="*/ 0 w 250"/>
                  <a:gd name="T87" fmla="*/ 0 h 290"/>
                  <a:gd name="T88" fmla="*/ 0 w 250"/>
                  <a:gd name="T89" fmla="*/ 0 h 290"/>
                  <a:gd name="T90" fmla="*/ 0 w 250"/>
                  <a:gd name="T91" fmla="*/ 0 h 290"/>
                  <a:gd name="T92" fmla="*/ 0 w 250"/>
                  <a:gd name="T93" fmla="*/ 0 h 290"/>
                  <a:gd name="T94" fmla="*/ 0 w 250"/>
                  <a:gd name="T95" fmla="*/ 0 h 290"/>
                  <a:gd name="T96" fmla="*/ 0 w 250"/>
                  <a:gd name="T97" fmla="*/ 0 h 29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50"/>
                  <a:gd name="T148" fmla="*/ 0 h 290"/>
                  <a:gd name="T149" fmla="*/ 250 w 250"/>
                  <a:gd name="T150" fmla="*/ 290 h 29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50" h="290">
                    <a:moveTo>
                      <a:pt x="88" y="37"/>
                    </a:moveTo>
                    <a:lnTo>
                      <a:pt x="69" y="49"/>
                    </a:lnTo>
                    <a:lnTo>
                      <a:pt x="53" y="63"/>
                    </a:lnTo>
                    <a:lnTo>
                      <a:pt x="39" y="79"/>
                    </a:lnTo>
                    <a:lnTo>
                      <a:pt x="25" y="96"/>
                    </a:lnTo>
                    <a:lnTo>
                      <a:pt x="15" y="115"/>
                    </a:lnTo>
                    <a:lnTo>
                      <a:pt x="8" y="135"/>
                    </a:lnTo>
                    <a:lnTo>
                      <a:pt x="3" y="157"/>
                    </a:lnTo>
                    <a:lnTo>
                      <a:pt x="0" y="178"/>
                    </a:lnTo>
                    <a:lnTo>
                      <a:pt x="3" y="208"/>
                    </a:lnTo>
                    <a:lnTo>
                      <a:pt x="15" y="233"/>
                    </a:lnTo>
                    <a:lnTo>
                      <a:pt x="33" y="254"/>
                    </a:lnTo>
                    <a:lnTo>
                      <a:pt x="56" y="270"/>
                    </a:lnTo>
                    <a:lnTo>
                      <a:pt x="83" y="283"/>
                    </a:lnTo>
                    <a:lnTo>
                      <a:pt x="110" y="289"/>
                    </a:lnTo>
                    <a:lnTo>
                      <a:pt x="140" y="290"/>
                    </a:lnTo>
                    <a:lnTo>
                      <a:pt x="168" y="286"/>
                    </a:lnTo>
                    <a:lnTo>
                      <a:pt x="174" y="286"/>
                    </a:lnTo>
                    <a:lnTo>
                      <a:pt x="179" y="283"/>
                    </a:lnTo>
                    <a:lnTo>
                      <a:pt x="184" y="279"/>
                    </a:lnTo>
                    <a:lnTo>
                      <a:pt x="185" y="273"/>
                    </a:lnTo>
                    <a:lnTo>
                      <a:pt x="182" y="266"/>
                    </a:lnTo>
                    <a:lnTo>
                      <a:pt x="176" y="260"/>
                    </a:lnTo>
                    <a:lnTo>
                      <a:pt x="169" y="254"/>
                    </a:lnTo>
                    <a:lnTo>
                      <a:pt x="162" y="252"/>
                    </a:lnTo>
                    <a:lnTo>
                      <a:pt x="147" y="247"/>
                    </a:lnTo>
                    <a:lnTo>
                      <a:pt x="132" y="244"/>
                    </a:lnTo>
                    <a:lnTo>
                      <a:pt x="118" y="242"/>
                    </a:lnTo>
                    <a:lnTo>
                      <a:pt x="105" y="239"/>
                    </a:lnTo>
                    <a:lnTo>
                      <a:pt x="91" y="234"/>
                    </a:lnTo>
                    <a:lnTo>
                      <a:pt x="78" y="229"/>
                    </a:lnTo>
                    <a:lnTo>
                      <a:pt x="66" y="221"/>
                    </a:lnTo>
                    <a:lnTo>
                      <a:pt x="55" y="210"/>
                    </a:lnTo>
                    <a:lnTo>
                      <a:pt x="50" y="161"/>
                    </a:lnTo>
                    <a:lnTo>
                      <a:pt x="62" y="121"/>
                    </a:lnTo>
                    <a:lnTo>
                      <a:pt x="85" y="89"/>
                    </a:lnTo>
                    <a:lnTo>
                      <a:pt x="118" y="63"/>
                    </a:lnTo>
                    <a:lnTo>
                      <a:pt x="153" y="43"/>
                    </a:lnTo>
                    <a:lnTo>
                      <a:pt x="190" y="27"/>
                    </a:lnTo>
                    <a:lnTo>
                      <a:pt x="223" y="16"/>
                    </a:lnTo>
                    <a:lnTo>
                      <a:pt x="250" y="6"/>
                    </a:lnTo>
                    <a:lnTo>
                      <a:pt x="234" y="2"/>
                    </a:lnTo>
                    <a:lnTo>
                      <a:pt x="216" y="0"/>
                    </a:lnTo>
                    <a:lnTo>
                      <a:pt x="196" y="3"/>
                    </a:lnTo>
                    <a:lnTo>
                      <a:pt x="174" y="6"/>
                    </a:lnTo>
                    <a:lnTo>
                      <a:pt x="152" y="13"/>
                    </a:lnTo>
                    <a:lnTo>
                      <a:pt x="130" y="20"/>
                    </a:lnTo>
                    <a:lnTo>
                      <a:pt x="107" y="29"/>
                    </a:lnTo>
                    <a:lnTo>
                      <a:pt x="88" y="3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81" name="Freeform 42"/>
              <p:cNvSpPr/>
              <p:nvPr/>
            </p:nvSpPr>
            <p:spPr bwMode="auto">
              <a:xfrm>
                <a:off x="8268" y="4481"/>
                <a:ext cx="53" cy="75"/>
              </a:xfrm>
              <a:custGeom>
                <a:avLst/>
                <a:gdLst>
                  <a:gd name="T0" fmla="*/ 0 w 160"/>
                  <a:gd name="T1" fmla="*/ 0 h 225"/>
                  <a:gd name="T2" fmla="*/ 0 w 160"/>
                  <a:gd name="T3" fmla="*/ 0 h 225"/>
                  <a:gd name="T4" fmla="*/ 0 w 160"/>
                  <a:gd name="T5" fmla="*/ 0 h 225"/>
                  <a:gd name="T6" fmla="*/ 0 w 160"/>
                  <a:gd name="T7" fmla="*/ 0 h 225"/>
                  <a:gd name="T8" fmla="*/ 0 w 160"/>
                  <a:gd name="T9" fmla="*/ 0 h 225"/>
                  <a:gd name="T10" fmla="*/ 0 w 160"/>
                  <a:gd name="T11" fmla="*/ 0 h 225"/>
                  <a:gd name="T12" fmla="*/ 0 w 160"/>
                  <a:gd name="T13" fmla="*/ 0 h 225"/>
                  <a:gd name="T14" fmla="*/ 0 w 160"/>
                  <a:gd name="T15" fmla="*/ 0 h 225"/>
                  <a:gd name="T16" fmla="*/ 0 w 160"/>
                  <a:gd name="T17" fmla="*/ 0 h 225"/>
                  <a:gd name="T18" fmla="*/ 0 w 160"/>
                  <a:gd name="T19" fmla="*/ 0 h 225"/>
                  <a:gd name="T20" fmla="*/ 0 w 160"/>
                  <a:gd name="T21" fmla="*/ 0 h 225"/>
                  <a:gd name="T22" fmla="*/ 0 w 160"/>
                  <a:gd name="T23" fmla="*/ 0 h 225"/>
                  <a:gd name="T24" fmla="*/ 0 w 160"/>
                  <a:gd name="T25" fmla="*/ 0 h 225"/>
                  <a:gd name="T26" fmla="*/ 0 w 160"/>
                  <a:gd name="T27" fmla="*/ 0 h 225"/>
                  <a:gd name="T28" fmla="*/ 0 w 160"/>
                  <a:gd name="T29" fmla="*/ 0 h 225"/>
                  <a:gd name="T30" fmla="*/ 0 w 160"/>
                  <a:gd name="T31" fmla="*/ 0 h 225"/>
                  <a:gd name="T32" fmla="*/ 0 w 160"/>
                  <a:gd name="T33" fmla="*/ 0 h 225"/>
                  <a:gd name="T34" fmla="*/ 0 w 160"/>
                  <a:gd name="T35" fmla="*/ 0 h 225"/>
                  <a:gd name="T36" fmla="*/ 0 w 160"/>
                  <a:gd name="T37" fmla="*/ 0 h 225"/>
                  <a:gd name="T38" fmla="*/ 0 w 160"/>
                  <a:gd name="T39" fmla="*/ 0 h 225"/>
                  <a:gd name="T40" fmla="*/ 0 w 160"/>
                  <a:gd name="T41" fmla="*/ 0 h 225"/>
                  <a:gd name="T42" fmla="*/ 0 w 160"/>
                  <a:gd name="T43" fmla="*/ 0 h 225"/>
                  <a:gd name="T44" fmla="*/ 0 w 160"/>
                  <a:gd name="T45" fmla="*/ 0 h 225"/>
                  <a:gd name="T46" fmla="*/ 0 w 160"/>
                  <a:gd name="T47" fmla="*/ 0 h 225"/>
                  <a:gd name="T48" fmla="*/ 0 w 160"/>
                  <a:gd name="T49" fmla="*/ 0 h 225"/>
                  <a:gd name="T50" fmla="*/ 0 w 160"/>
                  <a:gd name="T51" fmla="*/ 0 h 225"/>
                  <a:gd name="T52" fmla="*/ 0 w 160"/>
                  <a:gd name="T53" fmla="*/ 0 h 225"/>
                  <a:gd name="T54" fmla="*/ 0 w 160"/>
                  <a:gd name="T55" fmla="*/ 0 h 225"/>
                  <a:gd name="T56" fmla="*/ 0 w 160"/>
                  <a:gd name="T57" fmla="*/ 0 h 225"/>
                  <a:gd name="T58" fmla="*/ 0 w 160"/>
                  <a:gd name="T59" fmla="*/ 0 h 225"/>
                  <a:gd name="T60" fmla="*/ 0 w 160"/>
                  <a:gd name="T61" fmla="*/ 0 h 225"/>
                  <a:gd name="T62" fmla="*/ 0 w 160"/>
                  <a:gd name="T63" fmla="*/ 0 h 225"/>
                  <a:gd name="T64" fmla="*/ 0 w 160"/>
                  <a:gd name="T65" fmla="*/ 0 h 225"/>
                  <a:gd name="T66" fmla="*/ 0 w 160"/>
                  <a:gd name="T67" fmla="*/ 0 h 225"/>
                  <a:gd name="T68" fmla="*/ 0 w 160"/>
                  <a:gd name="T69" fmla="*/ 0 h 225"/>
                  <a:gd name="T70" fmla="*/ 0 w 160"/>
                  <a:gd name="T71" fmla="*/ 0 h 225"/>
                  <a:gd name="T72" fmla="*/ 0 w 160"/>
                  <a:gd name="T73" fmla="*/ 0 h 225"/>
                  <a:gd name="T74" fmla="*/ 0 w 160"/>
                  <a:gd name="T75" fmla="*/ 0 h 225"/>
                  <a:gd name="T76" fmla="*/ 0 w 160"/>
                  <a:gd name="T77" fmla="*/ 0 h 225"/>
                  <a:gd name="T78" fmla="*/ 0 w 160"/>
                  <a:gd name="T79" fmla="*/ 0 h 225"/>
                  <a:gd name="T80" fmla="*/ 0 w 160"/>
                  <a:gd name="T81" fmla="*/ 0 h 22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60"/>
                  <a:gd name="T124" fmla="*/ 0 h 225"/>
                  <a:gd name="T125" fmla="*/ 160 w 160"/>
                  <a:gd name="T126" fmla="*/ 225 h 22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60" h="225">
                    <a:moveTo>
                      <a:pt x="135" y="73"/>
                    </a:moveTo>
                    <a:lnTo>
                      <a:pt x="141" y="96"/>
                    </a:lnTo>
                    <a:lnTo>
                      <a:pt x="140" y="118"/>
                    </a:lnTo>
                    <a:lnTo>
                      <a:pt x="129" y="135"/>
                    </a:lnTo>
                    <a:lnTo>
                      <a:pt x="115" y="151"/>
                    </a:lnTo>
                    <a:lnTo>
                      <a:pt x="97" y="165"/>
                    </a:lnTo>
                    <a:lnTo>
                      <a:pt x="76" y="179"/>
                    </a:lnTo>
                    <a:lnTo>
                      <a:pt x="56" y="192"/>
                    </a:lnTo>
                    <a:lnTo>
                      <a:pt x="38" y="205"/>
                    </a:lnTo>
                    <a:lnTo>
                      <a:pt x="35" y="210"/>
                    </a:lnTo>
                    <a:lnTo>
                      <a:pt x="34" y="212"/>
                    </a:lnTo>
                    <a:lnTo>
                      <a:pt x="34" y="217"/>
                    </a:lnTo>
                    <a:lnTo>
                      <a:pt x="35" y="221"/>
                    </a:lnTo>
                    <a:lnTo>
                      <a:pt x="40" y="224"/>
                    </a:lnTo>
                    <a:lnTo>
                      <a:pt x="44" y="225"/>
                    </a:lnTo>
                    <a:lnTo>
                      <a:pt x="47" y="225"/>
                    </a:lnTo>
                    <a:lnTo>
                      <a:pt x="51" y="224"/>
                    </a:lnTo>
                    <a:lnTo>
                      <a:pt x="75" y="211"/>
                    </a:lnTo>
                    <a:lnTo>
                      <a:pt x="97" y="197"/>
                    </a:lnTo>
                    <a:lnTo>
                      <a:pt x="117" y="181"/>
                    </a:lnTo>
                    <a:lnTo>
                      <a:pt x="137" y="162"/>
                    </a:lnTo>
                    <a:lnTo>
                      <a:pt x="150" y="142"/>
                    </a:lnTo>
                    <a:lnTo>
                      <a:pt x="159" y="119"/>
                    </a:lnTo>
                    <a:lnTo>
                      <a:pt x="160" y="95"/>
                    </a:lnTo>
                    <a:lnTo>
                      <a:pt x="154" y="69"/>
                    </a:lnTo>
                    <a:lnTo>
                      <a:pt x="141" y="49"/>
                    </a:lnTo>
                    <a:lnTo>
                      <a:pt x="122" y="31"/>
                    </a:lnTo>
                    <a:lnTo>
                      <a:pt x="98" y="18"/>
                    </a:lnTo>
                    <a:lnTo>
                      <a:pt x="72" y="8"/>
                    </a:lnTo>
                    <a:lnTo>
                      <a:pt x="46" y="3"/>
                    </a:lnTo>
                    <a:lnTo>
                      <a:pt x="24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8" y="11"/>
                    </a:lnTo>
                    <a:lnTo>
                      <a:pt x="37" y="17"/>
                    </a:lnTo>
                    <a:lnTo>
                      <a:pt x="57" y="23"/>
                    </a:lnTo>
                    <a:lnTo>
                      <a:pt x="76" y="29"/>
                    </a:lnTo>
                    <a:lnTo>
                      <a:pt x="95" y="36"/>
                    </a:lnTo>
                    <a:lnTo>
                      <a:pt x="112" y="46"/>
                    </a:lnTo>
                    <a:lnTo>
                      <a:pt x="125" y="57"/>
                    </a:lnTo>
                    <a:lnTo>
                      <a:pt x="135" y="7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82" name="Freeform 43"/>
              <p:cNvSpPr/>
              <p:nvPr/>
            </p:nvSpPr>
            <p:spPr bwMode="auto">
              <a:xfrm>
                <a:off x="8073" y="4463"/>
                <a:ext cx="135" cy="158"/>
              </a:xfrm>
              <a:custGeom>
                <a:avLst/>
                <a:gdLst>
                  <a:gd name="T0" fmla="*/ 0 w 404"/>
                  <a:gd name="T1" fmla="*/ 0 h 472"/>
                  <a:gd name="T2" fmla="*/ 0 w 404"/>
                  <a:gd name="T3" fmla="*/ 0 h 472"/>
                  <a:gd name="T4" fmla="*/ 0 w 404"/>
                  <a:gd name="T5" fmla="*/ 0 h 472"/>
                  <a:gd name="T6" fmla="*/ 0 w 404"/>
                  <a:gd name="T7" fmla="*/ 0 h 472"/>
                  <a:gd name="T8" fmla="*/ 0 w 404"/>
                  <a:gd name="T9" fmla="*/ 0 h 472"/>
                  <a:gd name="T10" fmla="*/ 0 w 404"/>
                  <a:gd name="T11" fmla="*/ 0 h 472"/>
                  <a:gd name="T12" fmla="*/ 0 w 404"/>
                  <a:gd name="T13" fmla="*/ 0 h 472"/>
                  <a:gd name="T14" fmla="*/ 0 w 404"/>
                  <a:gd name="T15" fmla="*/ 0 h 472"/>
                  <a:gd name="T16" fmla="*/ 0 w 404"/>
                  <a:gd name="T17" fmla="*/ 0 h 472"/>
                  <a:gd name="T18" fmla="*/ 0 w 404"/>
                  <a:gd name="T19" fmla="*/ 0 h 472"/>
                  <a:gd name="T20" fmla="*/ 0 w 404"/>
                  <a:gd name="T21" fmla="*/ 0 h 472"/>
                  <a:gd name="T22" fmla="*/ 0 w 404"/>
                  <a:gd name="T23" fmla="*/ 0 h 472"/>
                  <a:gd name="T24" fmla="*/ 0 w 404"/>
                  <a:gd name="T25" fmla="*/ 0 h 472"/>
                  <a:gd name="T26" fmla="*/ 0 w 404"/>
                  <a:gd name="T27" fmla="*/ 0 h 472"/>
                  <a:gd name="T28" fmla="*/ 0 w 404"/>
                  <a:gd name="T29" fmla="*/ 0 h 472"/>
                  <a:gd name="T30" fmla="*/ 0 w 404"/>
                  <a:gd name="T31" fmla="*/ 0 h 472"/>
                  <a:gd name="T32" fmla="*/ 0 w 404"/>
                  <a:gd name="T33" fmla="*/ 0 h 472"/>
                  <a:gd name="T34" fmla="*/ 0 w 404"/>
                  <a:gd name="T35" fmla="*/ 0 h 472"/>
                  <a:gd name="T36" fmla="*/ 0 w 404"/>
                  <a:gd name="T37" fmla="*/ 0 h 472"/>
                  <a:gd name="T38" fmla="*/ 0 w 404"/>
                  <a:gd name="T39" fmla="*/ 0 h 472"/>
                  <a:gd name="T40" fmla="*/ 0 w 404"/>
                  <a:gd name="T41" fmla="*/ 0 h 472"/>
                  <a:gd name="T42" fmla="*/ 0 w 404"/>
                  <a:gd name="T43" fmla="*/ 0 h 472"/>
                  <a:gd name="T44" fmla="*/ 0 w 404"/>
                  <a:gd name="T45" fmla="*/ 0 h 472"/>
                  <a:gd name="T46" fmla="*/ 0 w 404"/>
                  <a:gd name="T47" fmla="*/ 0 h 472"/>
                  <a:gd name="T48" fmla="*/ 0 w 404"/>
                  <a:gd name="T49" fmla="*/ 0 h 472"/>
                  <a:gd name="T50" fmla="*/ 0 w 404"/>
                  <a:gd name="T51" fmla="*/ 0 h 472"/>
                  <a:gd name="T52" fmla="*/ 0 w 404"/>
                  <a:gd name="T53" fmla="*/ 0 h 472"/>
                  <a:gd name="T54" fmla="*/ 0 w 404"/>
                  <a:gd name="T55" fmla="*/ 0 h 472"/>
                  <a:gd name="T56" fmla="*/ 0 w 404"/>
                  <a:gd name="T57" fmla="*/ 0 h 472"/>
                  <a:gd name="T58" fmla="*/ 0 w 404"/>
                  <a:gd name="T59" fmla="*/ 0 h 472"/>
                  <a:gd name="T60" fmla="*/ 0 w 404"/>
                  <a:gd name="T61" fmla="*/ 0 h 472"/>
                  <a:gd name="T62" fmla="*/ 0 w 404"/>
                  <a:gd name="T63" fmla="*/ 0 h 472"/>
                  <a:gd name="T64" fmla="*/ 0 w 404"/>
                  <a:gd name="T65" fmla="*/ 0 h 472"/>
                  <a:gd name="T66" fmla="*/ 0 w 404"/>
                  <a:gd name="T67" fmla="*/ 0 h 472"/>
                  <a:gd name="T68" fmla="*/ 0 w 404"/>
                  <a:gd name="T69" fmla="*/ 0 h 472"/>
                  <a:gd name="T70" fmla="*/ 0 w 404"/>
                  <a:gd name="T71" fmla="*/ 0 h 472"/>
                  <a:gd name="T72" fmla="*/ 0 w 404"/>
                  <a:gd name="T73" fmla="*/ 0 h 472"/>
                  <a:gd name="T74" fmla="*/ 0 w 404"/>
                  <a:gd name="T75" fmla="*/ 0 h 472"/>
                  <a:gd name="T76" fmla="*/ 0 w 404"/>
                  <a:gd name="T77" fmla="*/ 0 h 472"/>
                  <a:gd name="T78" fmla="*/ 0 w 404"/>
                  <a:gd name="T79" fmla="*/ 0 h 472"/>
                  <a:gd name="T80" fmla="*/ 0 w 404"/>
                  <a:gd name="T81" fmla="*/ 0 h 472"/>
                  <a:gd name="T82" fmla="*/ 0 w 404"/>
                  <a:gd name="T83" fmla="*/ 0 h 472"/>
                  <a:gd name="T84" fmla="*/ 0 w 404"/>
                  <a:gd name="T85" fmla="*/ 0 h 472"/>
                  <a:gd name="T86" fmla="*/ 0 w 404"/>
                  <a:gd name="T87" fmla="*/ 0 h 4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04"/>
                  <a:gd name="T133" fmla="*/ 0 h 472"/>
                  <a:gd name="T134" fmla="*/ 404 w 404"/>
                  <a:gd name="T135" fmla="*/ 472 h 47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04" h="472">
                    <a:moveTo>
                      <a:pt x="157" y="61"/>
                    </a:moveTo>
                    <a:lnTo>
                      <a:pt x="127" y="87"/>
                    </a:lnTo>
                    <a:lnTo>
                      <a:pt x="96" y="113"/>
                    </a:lnTo>
                    <a:lnTo>
                      <a:pt x="68" y="143"/>
                    </a:lnTo>
                    <a:lnTo>
                      <a:pt x="43" y="175"/>
                    </a:lnTo>
                    <a:lnTo>
                      <a:pt x="22" y="208"/>
                    </a:lnTo>
                    <a:lnTo>
                      <a:pt x="8" y="244"/>
                    </a:lnTo>
                    <a:lnTo>
                      <a:pt x="0" y="283"/>
                    </a:lnTo>
                    <a:lnTo>
                      <a:pt x="2" y="323"/>
                    </a:lnTo>
                    <a:lnTo>
                      <a:pt x="5" y="333"/>
                    </a:lnTo>
                    <a:lnTo>
                      <a:pt x="8" y="344"/>
                    </a:lnTo>
                    <a:lnTo>
                      <a:pt x="12" y="353"/>
                    </a:lnTo>
                    <a:lnTo>
                      <a:pt x="18" y="363"/>
                    </a:lnTo>
                    <a:lnTo>
                      <a:pt x="25" y="372"/>
                    </a:lnTo>
                    <a:lnTo>
                      <a:pt x="34" y="380"/>
                    </a:lnTo>
                    <a:lnTo>
                      <a:pt x="41" y="388"/>
                    </a:lnTo>
                    <a:lnTo>
                      <a:pt x="52" y="393"/>
                    </a:lnTo>
                    <a:lnTo>
                      <a:pt x="71" y="405"/>
                    </a:lnTo>
                    <a:lnTo>
                      <a:pt x="90" y="415"/>
                    </a:lnTo>
                    <a:lnTo>
                      <a:pt x="109" y="424"/>
                    </a:lnTo>
                    <a:lnTo>
                      <a:pt x="129" y="431"/>
                    </a:lnTo>
                    <a:lnTo>
                      <a:pt x="150" y="438"/>
                    </a:lnTo>
                    <a:lnTo>
                      <a:pt x="171" y="444"/>
                    </a:lnTo>
                    <a:lnTo>
                      <a:pt x="191" y="449"/>
                    </a:lnTo>
                    <a:lnTo>
                      <a:pt x="212" y="454"/>
                    </a:lnTo>
                    <a:lnTo>
                      <a:pt x="234" y="458"/>
                    </a:lnTo>
                    <a:lnTo>
                      <a:pt x="254" y="461"/>
                    </a:lnTo>
                    <a:lnTo>
                      <a:pt x="276" y="464"/>
                    </a:lnTo>
                    <a:lnTo>
                      <a:pt x="298" y="467"/>
                    </a:lnTo>
                    <a:lnTo>
                      <a:pt x="319" y="468"/>
                    </a:lnTo>
                    <a:lnTo>
                      <a:pt x="341" y="470"/>
                    </a:lnTo>
                    <a:lnTo>
                      <a:pt x="363" y="471"/>
                    </a:lnTo>
                    <a:lnTo>
                      <a:pt x="383" y="472"/>
                    </a:lnTo>
                    <a:lnTo>
                      <a:pt x="391" y="472"/>
                    </a:lnTo>
                    <a:lnTo>
                      <a:pt x="397" y="470"/>
                    </a:lnTo>
                    <a:lnTo>
                      <a:pt x="401" y="464"/>
                    </a:lnTo>
                    <a:lnTo>
                      <a:pt x="404" y="458"/>
                    </a:lnTo>
                    <a:lnTo>
                      <a:pt x="404" y="451"/>
                    </a:lnTo>
                    <a:lnTo>
                      <a:pt x="401" y="445"/>
                    </a:lnTo>
                    <a:lnTo>
                      <a:pt x="395" y="441"/>
                    </a:lnTo>
                    <a:lnTo>
                      <a:pt x="388" y="438"/>
                    </a:lnTo>
                    <a:lnTo>
                      <a:pt x="369" y="434"/>
                    </a:lnTo>
                    <a:lnTo>
                      <a:pt x="350" y="431"/>
                    </a:lnTo>
                    <a:lnTo>
                      <a:pt x="331" y="426"/>
                    </a:lnTo>
                    <a:lnTo>
                      <a:pt x="310" y="424"/>
                    </a:lnTo>
                    <a:lnTo>
                      <a:pt x="291" y="421"/>
                    </a:lnTo>
                    <a:lnTo>
                      <a:pt x="272" y="418"/>
                    </a:lnTo>
                    <a:lnTo>
                      <a:pt x="251" y="415"/>
                    </a:lnTo>
                    <a:lnTo>
                      <a:pt x="232" y="411"/>
                    </a:lnTo>
                    <a:lnTo>
                      <a:pt x="213" y="408"/>
                    </a:lnTo>
                    <a:lnTo>
                      <a:pt x="194" y="403"/>
                    </a:lnTo>
                    <a:lnTo>
                      <a:pt x="175" y="398"/>
                    </a:lnTo>
                    <a:lnTo>
                      <a:pt x="156" y="393"/>
                    </a:lnTo>
                    <a:lnTo>
                      <a:pt x="138" y="386"/>
                    </a:lnTo>
                    <a:lnTo>
                      <a:pt x="119" y="379"/>
                    </a:lnTo>
                    <a:lnTo>
                      <a:pt x="102" y="372"/>
                    </a:lnTo>
                    <a:lnTo>
                      <a:pt x="84" y="362"/>
                    </a:lnTo>
                    <a:lnTo>
                      <a:pt x="69" y="352"/>
                    </a:lnTo>
                    <a:lnTo>
                      <a:pt x="58" y="339"/>
                    </a:lnTo>
                    <a:lnTo>
                      <a:pt x="49" y="324"/>
                    </a:lnTo>
                    <a:lnTo>
                      <a:pt x="44" y="307"/>
                    </a:lnTo>
                    <a:lnTo>
                      <a:pt x="43" y="290"/>
                    </a:lnTo>
                    <a:lnTo>
                      <a:pt x="44" y="270"/>
                    </a:lnTo>
                    <a:lnTo>
                      <a:pt x="49" y="250"/>
                    </a:lnTo>
                    <a:lnTo>
                      <a:pt x="55" y="234"/>
                    </a:lnTo>
                    <a:lnTo>
                      <a:pt x="65" y="212"/>
                    </a:lnTo>
                    <a:lnTo>
                      <a:pt x="77" y="191"/>
                    </a:lnTo>
                    <a:lnTo>
                      <a:pt x="90" y="172"/>
                    </a:lnTo>
                    <a:lnTo>
                      <a:pt x="104" y="155"/>
                    </a:lnTo>
                    <a:lnTo>
                      <a:pt x="119" y="138"/>
                    </a:lnTo>
                    <a:lnTo>
                      <a:pt x="135" y="120"/>
                    </a:lnTo>
                    <a:lnTo>
                      <a:pt x="154" y="103"/>
                    </a:lnTo>
                    <a:lnTo>
                      <a:pt x="173" y="86"/>
                    </a:lnTo>
                    <a:lnTo>
                      <a:pt x="193" y="71"/>
                    </a:lnTo>
                    <a:lnTo>
                      <a:pt x="218" y="59"/>
                    </a:lnTo>
                    <a:lnTo>
                      <a:pt x="245" y="47"/>
                    </a:lnTo>
                    <a:lnTo>
                      <a:pt x="273" y="36"/>
                    </a:lnTo>
                    <a:lnTo>
                      <a:pt x="298" y="25"/>
                    </a:lnTo>
                    <a:lnTo>
                      <a:pt x="319" y="17"/>
                    </a:lnTo>
                    <a:lnTo>
                      <a:pt x="332" y="8"/>
                    </a:lnTo>
                    <a:lnTo>
                      <a:pt x="336" y="2"/>
                    </a:lnTo>
                    <a:lnTo>
                      <a:pt x="322" y="0"/>
                    </a:lnTo>
                    <a:lnTo>
                      <a:pt x="301" y="1"/>
                    </a:lnTo>
                    <a:lnTo>
                      <a:pt x="278" y="5"/>
                    </a:lnTo>
                    <a:lnTo>
                      <a:pt x="253" y="13"/>
                    </a:lnTo>
                    <a:lnTo>
                      <a:pt x="226" y="23"/>
                    </a:lnTo>
                    <a:lnTo>
                      <a:pt x="201" y="34"/>
                    </a:lnTo>
                    <a:lnTo>
                      <a:pt x="178" y="47"/>
                    </a:lnTo>
                    <a:lnTo>
                      <a:pt x="157" y="61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83" name="Freeform 44"/>
              <p:cNvSpPr/>
              <p:nvPr/>
            </p:nvSpPr>
            <p:spPr bwMode="auto">
              <a:xfrm>
                <a:off x="8263" y="4458"/>
                <a:ext cx="118" cy="105"/>
              </a:xfrm>
              <a:custGeom>
                <a:avLst/>
                <a:gdLst>
                  <a:gd name="T0" fmla="*/ 0 w 354"/>
                  <a:gd name="T1" fmla="*/ 0 h 315"/>
                  <a:gd name="T2" fmla="*/ 0 w 354"/>
                  <a:gd name="T3" fmla="*/ 0 h 315"/>
                  <a:gd name="T4" fmla="*/ 0 w 354"/>
                  <a:gd name="T5" fmla="*/ 0 h 315"/>
                  <a:gd name="T6" fmla="*/ 0 w 354"/>
                  <a:gd name="T7" fmla="*/ 0 h 315"/>
                  <a:gd name="T8" fmla="*/ 0 w 354"/>
                  <a:gd name="T9" fmla="*/ 0 h 315"/>
                  <a:gd name="T10" fmla="*/ 0 w 354"/>
                  <a:gd name="T11" fmla="*/ 0 h 315"/>
                  <a:gd name="T12" fmla="*/ 0 w 354"/>
                  <a:gd name="T13" fmla="*/ 0 h 315"/>
                  <a:gd name="T14" fmla="*/ 0 w 354"/>
                  <a:gd name="T15" fmla="*/ 0 h 315"/>
                  <a:gd name="T16" fmla="*/ 0 w 354"/>
                  <a:gd name="T17" fmla="*/ 0 h 315"/>
                  <a:gd name="T18" fmla="*/ 0 w 354"/>
                  <a:gd name="T19" fmla="*/ 0 h 315"/>
                  <a:gd name="T20" fmla="*/ 0 w 354"/>
                  <a:gd name="T21" fmla="*/ 0 h 315"/>
                  <a:gd name="T22" fmla="*/ 0 w 354"/>
                  <a:gd name="T23" fmla="*/ 0 h 315"/>
                  <a:gd name="T24" fmla="*/ 0 w 354"/>
                  <a:gd name="T25" fmla="*/ 0 h 315"/>
                  <a:gd name="T26" fmla="*/ 0 w 354"/>
                  <a:gd name="T27" fmla="*/ 0 h 315"/>
                  <a:gd name="T28" fmla="*/ 0 w 354"/>
                  <a:gd name="T29" fmla="*/ 0 h 315"/>
                  <a:gd name="T30" fmla="*/ 0 w 354"/>
                  <a:gd name="T31" fmla="*/ 0 h 315"/>
                  <a:gd name="T32" fmla="*/ 0 w 354"/>
                  <a:gd name="T33" fmla="*/ 0 h 315"/>
                  <a:gd name="T34" fmla="*/ 0 w 354"/>
                  <a:gd name="T35" fmla="*/ 0 h 315"/>
                  <a:gd name="T36" fmla="*/ 0 w 354"/>
                  <a:gd name="T37" fmla="*/ 0 h 315"/>
                  <a:gd name="T38" fmla="*/ 0 w 354"/>
                  <a:gd name="T39" fmla="*/ 0 h 315"/>
                  <a:gd name="T40" fmla="*/ 0 w 354"/>
                  <a:gd name="T41" fmla="*/ 0 h 315"/>
                  <a:gd name="T42" fmla="*/ 0 w 354"/>
                  <a:gd name="T43" fmla="*/ 0 h 315"/>
                  <a:gd name="T44" fmla="*/ 0 w 354"/>
                  <a:gd name="T45" fmla="*/ 0 h 315"/>
                  <a:gd name="T46" fmla="*/ 0 w 354"/>
                  <a:gd name="T47" fmla="*/ 0 h 315"/>
                  <a:gd name="T48" fmla="*/ 0 w 354"/>
                  <a:gd name="T49" fmla="*/ 0 h 315"/>
                  <a:gd name="T50" fmla="*/ 0 w 354"/>
                  <a:gd name="T51" fmla="*/ 0 h 315"/>
                  <a:gd name="T52" fmla="*/ 0 w 354"/>
                  <a:gd name="T53" fmla="*/ 0 h 315"/>
                  <a:gd name="T54" fmla="*/ 0 w 354"/>
                  <a:gd name="T55" fmla="*/ 0 h 315"/>
                  <a:gd name="T56" fmla="*/ 0 w 354"/>
                  <a:gd name="T57" fmla="*/ 0 h 315"/>
                  <a:gd name="T58" fmla="*/ 0 w 354"/>
                  <a:gd name="T59" fmla="*/ 0 h 315"/>
                  <a:gd name="T60" fmla="*/ 0 w 354"/>
                  <a:gd name="T61" fmla="*/ 0 h 315"/>
                  <a:gd name="T62" fmla="*/ 0 w 354"/>
                  <a:gd name="T63" fmla="*/ 0 h 315"/>
                  <a:gd name="T64" fmla="*/ 0 w 354"/>
                  <a:gd name="T65" fmla="*/ 0 h 315"/>
                  <a:gd name="T66" fmla="*/ 0 w 354"/>
                  <a:gd name="T67" fmla="*/ 0 h 315"/>
                  <a:gd name="T68" fmla="*/ 0 w 354"/>
                  <a:gd name="T69" fmla="*/ 0 h 315"/>
                  <a:gd name="T70" fmla="*/ 0 w 354"/>
                  <a:gd name="T71" fmla="*/ 0 h 315"/>
                  <a:gd name="T72" fmla="*/ 0 w 354"/>
                  <a:gd name="T73" fmla="*/ 0 h 315"/>
                  <a:gd name="T74" fmla="*/ 0 w 354"/>
                  <a:gd name="T75" fmla="*/ 0 h 315"/>
                  <a:gd name="T76" fmla="*/ 0 w 354"/>
                  <a:gd name="T77" fmla="*/ 0 h 315"/>
                  <a:gd name="T78" fmla="*/ 0 w 354"/>
                  <a:gd name="T79" fmla="*/ 0 h 315"/>
                  <a:gd name="T80" fmla="*/ 0 w 354"/>
                  <a:gd name="T81" fmla="*/ 0 h 315"/>
                  <a:gd name="T82" fmla="*/ 0 w 354"/>
                  <a:gd name="T83" fmla="*/ 0 h 315"/>
                  <a:gd name="T84" fmla="*/ 0 w 354"/>
                  <a:gd name="T85" fmla="*/ 0 h 315"/>
                  <a:gd name="T86" fmla="*/ 0 w 354"/>
                  <a:gd name="T87" fmla="*/ 0 h 315"/>
                  <a:gd name="T88" fmla="*/ 0 w 354"/>
                  <a:gd name="T89" fmla="*/ 0 h 315"/>
                  <a:gd name="T90" fmla="*/ 0 w 354"/>
                  <a:gd name="T91" fmla="*/ 0 h 315"/>
                  <a:gd name="T92" fmla="*/ 0 w 354"/>
                  <a:gd name="T93" fmla="*/ 0 h 315"/>
                  <a:gd name="T94" fmla="*/ 0 w 354"/>
                  <a:gd name="T95" fmla="*/ 0 h 315"/>
                  <a:gd name="T96" fmla="*/ 0 w 354"/>
                  <a:gd name="T97" fmla="*/ 0 h 315"/>
                  <a:gd name="T98" fmla="*/ 0 w 354"/>
                  <a:gd name="T99" fmla="*/ 0 h 315"/>
                  <a:gd name="T100" fmla="*/ 0 w 354"/>
                  <a:gd name="T101" fmla="*/ 0 h 315"/>
                  <a:gd name="T102" fmla="*/ 0 w 354"/>
                  <a:gd name="T103" fmla="*/ 0 h 315"/>
                  <a:gd name="T104" fmla="*/ 0 w 354"/>
                  <a:gd name="T105" fmla="*/ 0 h 315"/>
                  <a:gd name="T106" fmla="*/ 0 w 354"/>
                  <a:gd name="T107" fmla="*/ 0 h 315"/>
                  <a:gd name="T108" fmla="*/ 0 w 354"/>
                  <a:gd name="T109" fmla="*/ 0 h 315"/>
                  <a:gd name="T110" fmla="*/ 0 w 354"/>
                  <a:gd name="T111" fmla="*/ 0 h 315"/>
                  <a:gd name="T112" fmla="*/ 0 w 354"/>
                  <a:gd name="T113" fmla="*/ 0 h 315"/>
                  <a:gd name="T114" fmla="*/ 0 w 354"/>
                  <a:gd name="T115" fmla="*/ 0 h 315"/>
                  <a:gd name="T116" fmla="*/ 0 w 354"/>
                  <a:gd name="T117" fmla="*/ 0 h 315"/>
                  <a:gd name="T118" fmla="*/ 0 w 354"/>
                  <a:gd name="T119" fmla="*/ 0 h 315"/>
                  <a:gd name="T120" fmla="*/ 0 w 354"/>
                  <a:gd name="T121" fmla="*/ 0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4"/>
                  <a:gd name="T184" fmla="*/ 0 h 315"/>
                  <a:gd name="T185" fmla="*/ 354 w 354"/>
                  <a:gd name="T186" fmla="*/ 315 h 31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4" h="315">
                    <a:moveTo>
                      <a:pt x="294" y="96"/>
                    </a:moveTo>
                    <a:lnTo>
                      <a:pt x="310" y="113"/>
                    </a:lnTo>
                    <a:lnTo>
                      <a:pt x="320" y="133"/>
                    </a:lnTo>
                    <a:lnTo>
                      <a:pt x="325" y="155"/>
                    </a:lnTo>
                    <a:lnTo>
                      <a:pt x="325" y="178"/>
                    </a:lnTo>
                    <a:lnTo>
                      <a:pt x="322" y="197"/>
                    </a:lnTo>
                    <a:lnTo>
                      <a:pt x="316" y="212"/>
                    </a:lnTo>
                    <a:lnTo>
                      <a:pt x="306" y="228"/>
                    </a:lnTo>
                    <a:lnTo>
                      <a:pt x="295" y="241"/>
                    </a:lnTo>
                    <a:lnTo>
                      <a:pt x="282" y="256"/>
                    </a:lnTo>
                    <a:lnTo>
                      <a:pt x="269" y="267"/>
                    </a:lnTo>
                    <a:lnTo>
                      <a:pt x="256" y="280"/>
                    </a:lnTo>
                    <a:lnTo>
                      <a:pt x="243" y="293"/>
                    </a:lnTo>
                    <a:lnTo>
                      <a:pt x="240" y="297"/>
                    </a:lnTo>
                    <a:lnTo>
                      <a:pt x="240" y="302"/>
                    </a:lnTo>
                    <a:lnTo>
                      <a:pt x="240" y="306"/>
                    </a:lnTo>
                    <a:lnTo>
                      <a:pt x="243" y="310"/>
                    </a:lnTo>
                    <a:lnTo>
                      <a:pt x="247" y="313"/>
                    </a:lnTo>
                    <a:lnTo>
                      <a:pt x="253" y="315"/>
                    </a:lnTo>
                    <a:lnTo>
                      <a:pt x="257" y="313"/>
                    </a:lnTo>
                    <a:lnTo>
                      <a:pt x="262" y="310"/>
                    </a:lnTo>
                    <a:lnTo>
                      <a:pt x="291" y="292"/>
                    </a:lnTo>
                    <a:lnTo>
                      <a:pt x="316" y="267"/>
                    </a:lnTo>
                    <a:lnTo>
                      <a:pt x="335" y="240"/>
                    </a:lnTo>
                    <a:lnTo>
                      <a:pt x="348" y="208"/>
                    </a:lnTo>
                    <a:lnTo>
                      <a:pt x="354" y="177"/>
                    </a:lnTo>
                    <a:lnTo>
                      <a:pt x="351" y="143"/>
                    </a:lnTo>
                    <a:lnTo>
                      <a:pt x="339" y="113"/>
                    </a:lnTo>
                    <a:lnTo>
                      <a:pt x="316" y="86"/>
                    </a:lnTo>
                    <a:lnTo>
                      <a:pt x="298" y="72"/>
                    </a:lnTo>
                    <a:lnTo>
                      <a:pt x="278" y="60"/>
                    </a:lnTo>
                    <a:lnTo>
                      <a:pt x="256" y="49"/>
                    </a:lnTo>
                    <a:lnTo>
                      <a:pt x="231" y="39"/>
                    </a:lnTo>
                    <a:lnTo>
                      <a:pt x="206" y="29"/>
                    </a:lnTo>
                    <a:lnTo>
                      <a:pt x="181" y="21"/>
                    </a:lnTo>
                    <a:lnTo>
                      <a:pt x="155" y="16"/>
                    </a:lnTo>
                    <a:lnTo>
                      <a:pt x="130" y="10"/>
                    </a:lnTo>
                    <a:lnTo>
                      <a:pt x="105" y="6"/>
                    </a:lnTo>
                    <a:lnTo>
                      <a:pt x="83" y="3"/>
                    </a:lnTo>
                    <a:lnTo>
                      <a:pt x="61" y="0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0" y="6"/>
                    </a:lnTo>
                    <a:lnTo>
                      <a:pt x="15" y="8"/>
                    </a:lnTo>
                    <a:lnTo>
                      <a:pt x="30" y="10"/>
                    </a:lnTo>
                    <a:lnTo>
                      <a:pt x="47" y="13"/>
                    </a:lnTo>
                    <a:lnTo>
                      <a:pt x="65" y="16"/>
                    </a:lnTo>
                    <a:lnTo>
                      <a:pt x="83" y="20"/>
                    </a:lnTo>
                    <a:lnTo>
                      <a:pt x="103" y="23"/>
                    </a:lnTo>
                    <a:lnTo>
                      <a:pt x="122" y="27"/>
                    </a:lnTo>
                    <a:lnTo>
                      <a:pt x="143" y="31"/>
                    </a:lnTo>
                    <a:lnTo>
                      <a:pt x="162" y="37"/>
                    </a:lnTo>
                    <a:lnTo>
                      <a:pt x="182" y="43"/>
                    </a:lnTo>
                    <a:lnTo>
                      <a:pt x="203" y="49"/>
                    </a:lnTo>
                    <a:lnTo>
                      <a:pt x="222" y="56"/>
                    </a:lnTo>
                    <a:lnTo>
                      <a:pt x="241" y="64"/>
                    </a:lnTo>
                    <a:lnTo>
                      <a:pt x="260" y="75"/>
                    </a:lnTo>
                    <a:lnTo>
                      <a:pt x="278" y="85"/>
                    </a:lnTo>
                    <a:lnTo>
                      <a:pt x="294" y="9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84" name="Freeform 45"/>
              <p:cNvSpPr/>
              <p:nvPr/>
            </p:nvSpPr>
            <p:spPr bwMode="auto">
              <a:xfrm>
                <a:off x="8023" y="4506"/>
                <a:ext cx="47" cy="99"/>
              </a:xfrm>
              <a:custGeom>
                <a:avLst/>
                <a:gdLst>
                  <a:gd name="T0" fmla="*/ 0 w 143"/>
                  <a:gd name="T1" fmla="*/ 0 h 297"/>
                  <a:gd name="T2" fmla="*/ 0 w 143"/>
                  <a:gd name="T3" fmla="*/ 0 h 297"/>
                  <a:gd name="T4" fmla="*/ 0 w 143"/>
                  <a:gd name="T5" fmla="*/ 0 h 297"/>
                  <a:gd name="T6" fmla="*/ 0 w 143"/>
                  <a:gd name="T7" fmla="*/ 0 h 297"/>
                  <a:gd name="T8" fmla="*/ 0 w 143"/>
                  <a:gd name="T9" fmla="*/ 0 h 297"/>
                  <a:gd name="T10" fmla="*/ 0 w 143"/>
                  <a:gd name="T11" fmla="*/ 0 h 297"/>
                  <a:gd name="T12" fmla="*/ 0 w 143"/>
                  <a:gd name="T13" fmla="*/ 0 h 297"/>
                  <a:gd name="T14" fmla="*/ 0 w 143"/>
                  <a:gd name="T15" fmla="*/ 0 h 297"/>
                  <a:gd name="T16" fmla="*/ 0 w 143"/>
                  <a:gd name="T17" fmla="*/ 0 h 297"/>
                  <a:gd name="T18" fmla="*/ 0 w 143"/>
                  <a:gd name="T19" fmla="*/ 0 h 297"/>
                  <a:gd name="T20" fmla="*/ 0 w 143"/>
                  <a:gd name="T21" fmla="*/ 0 h 297"/>
                  <a:gd name="T22" fmla="*/ 0 w 143"/>
                  <a:gd name="T23" fmla="*/ 0 h 297"/>
                  <a:gd name="T24" fmla="*/ 0 w 143"/>
                  <a:gd name="T25" fmla="*/ 0 h 297"/>
                  <a:gd name="T26" fmla="*/ 0 w 143"/>
                  <a:gd name="T27" fmla="*/ 0 h 297"/>
                  <a:gd name="T28" fmla="*/ 0 w 143"/>
                  <a:gd name="T29" fmla="*/ 0 h 297"/>
                  <a:gd name="T30" fmla="*/ 0 w 143"/>
                  <a:gd name="T31" fmla="*/ 0 h 297"/>
                  <a:gd name="T32" fmla="*/ 0 w 143"/>
                  <a:gd name="T33" fmla="*/ 0 h 297"/>
                  <a:gd name="T34" fmla="*/ 0 w 143"/>
                  <a:gd name="T35" fmla="*/ 0 h 297"/>
                  <a:gd name="T36" fmla="*/ 0 w 143"/>
                  <a:gd name="T37" fmla="*/ 0 h 297"/>
                  <a:gd name="T38" fmla="*/ 0 w 143"/>
                  <a:gd name="T39" fmla="*/ 0 h 297"/>
                  <a:gd name="T40" fmla="*/ 0 w 143"/>
                  <a:gd name="T41" fmla="*/ 0 h 297"/>
                  <a:gd name="T42" fmla="*/ 0 w 143"/>
                  <a:gd name="T43" fmla="*/ 0 h 297"/>
                  <a:gd name="T44" fmla="*/ 0 w 143"/>
                  <a:gd name="T45" fmla="*/ 0 h 297"/>
                  <a:gd name="T46" fmla="*/ 0 w 143"/>
                  <a:gd name="T47" fmla="*/ 0 h 297"/>
                  <a:gd name="T48" fmla="*/ 0 w 143"/>
                  <a:gd name="T49" fmla="*/ 0 h 297"/>
                  <a:gd name="T50" fmla="*/ 0 w 143"/>
                  <a:gd name="T51" fmla="*/ 0 h 297"/>
                  <a:gd name="T52" fmla="*/ 0 w 143"/>
                  <a:gd name="T53" fmla="*/ 0 h 297"/>
                  <a:gd name="T54" fmla="*/ 0 w 143"/>
                  <a:gd name="T55" fmla="*/ 0 h 297"/>
                  <a:gd name="T56" fmla="*/ 0 w 143"/>
                  <a:gd name="T57" fmla="*/ 0 h 297"/>
                  <a:gd name="T58" fmla="*/ 0 w 143"/>
                  <a:gd name="T59" fmla="*/ 0 h 297"/>
                  <a:gd name="T60" fmla="*/ 0 w 143"/>
                  <a:gd name="T61" fmla="*/ 0 h 297"/>
                  <a:gd name="T62" fmla="*/ 0 w 143"/>
                  <a:gd name="T63" fmla="*/ 0 h 297"/>
                  <a:gd name="T64" fmla="*/ 0 w 143"/>
                  <a:gd name="T65" fmla="*/ 0 h 297"/>
                  <a:gd name="T66" fmla="*/ 0 w 143"/>
                  <a:gd name="T67" fmla="*/ 0 h 297"/>
                  <a:gd name="T68" fmla="*/ 0 w 143"/>
                  <a:gd name="T69" fmla="*/ 0 h 297"/>
                  <a:gd name="T70" fmla="*/ 0 w 143"/>
                  <a:gd name="T71" fmla="*/ 0 h 297"/>
                  <a:gd name="T72" fmla="*/ 0 w 143"/>
                  <a:gd name="T73" fmla="*/ 0 h 297"/>
                  <a:gd name="T74" fmla="*/ 0 w 143"/>
                  <a:gd name="T75" fmla="*/ 0 h 297"/>
                  <a:gd name="T76" fmla="*/ 0 w 143"/>
                  <a:gd name="T77" fmla="*/ 0 h 297"/>
                  <a:gd name="T78" fmla="*/ 0 w 143"/>
                  <a:gd name="T79" fmla="*/ 0 h 297"/>
                  <a:gd name="T80" fmla="*/ 0 w 143"/>
                  <a:gd name="T81" fmla="*/ 0 h 2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3"/>
                  <a:gd name="T124" fmla="*/ 0 h 297"/>
                  <a:gd name="T125" fmla="*/ 143 w 143"/>
                  <a:gd name="T126" fmla="*/ 297 h 29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3" h="297">
                    <a:moveTo>
                      <a:pt x="0" y="162"/>
                    </a:moveTo>
                    <a:lnTo>
                      <a:pt x="0" y="187"/>
                    </a:lnTo>
                    <a:lnTo>
                      <a:pt x="5" y="210"/>
                    </a:lnTo>
                    <a:lnTo>
                      <a:pt x="16" y="231"/>
                    </a:lnTo>
                    <a:lnTo>
                      <a:pt x="30" y="250"/>
                    </a:lnTo>
                    <a:lnTo>
                      <a:pt x="48" y="266"/>
                    </a:lnTo>
                    <a:lnTo>
                      <a:pt x="69" y="280"/>
                    </a:lnTo>
                    <a:lnTo>
                      <a:pt x="92" y="290"/>
                    </a:lnTo>
                    <a:lnTo>
                      <a:pt x="116" y="296"/>
                    </a:lnTo>
                    <a:lnTo>
                      <a:pt x="123" y="297"/>
                    </a:lnTo>
                    <a:lnTo>
                      <a:pt x="130" y="295"/>
                    </a:lnTo>
                    <a:lnTo>
                      <a:pt x="136" y="290"/>
                    </a:lnTo>
                    <a:lnTo>
                      <a:pt x="139" y="284"/>
                    </a:lnTo>
                    <a:lnTo>
                      <a:pt x="139" y="277"/>
                    </a:lnTo>
                    <a:lnTo>
                      <a:pt x="138" y="270"/>
                    </a:lnTo>
                    <a:lnTo>
                      <a:pt x="133" y="264"/>
                    </a:lnTo>
                    <a:lnTo>
                      <a:pt x="126" y="261"/>
                    </a:lnTo>
                    <a:lnTo>
                      <a:pt x="102" y="253"/>
                    </a:lnTo>
                    <a:lnTo>
                      <a:pt x="80" y="241"/>
                    </a:lnTo>
                    <a:lnTo>
                      <a:pt x="63" y="226"/>
                    </a:lnTo>
                    <a:lnTo>
                      <a:pt x="50" y="208"/>
                    </a:lnTo>
                    <a:lnTo>
                      <a:pt x="41" y="187"/>
                    </a:lnTo>
                    <a:lnTo>
                      <a:pt x="36" y="164"/>
                    </a:lnTo>
                    <a:lnTo>
                      <a:pt x="36" y="139"/>
                    </a:lnTo>
                    <a:lnTo>
                      <a:pt x="44" y="113"/>
                    </a:lnTo>
                    <a:lnTo>
                      <a:pt x="52" y="95"/>
                    </a:lnTo>
                    <a:lnTo>
                      <a:pt x="64" y="78"/>
                    </a:lnTo>
                    <a:lnTo>
                      <a:pt x="77" y="62"/>
                    </a:lnTo>
                    <a:lnTo>
                      <a:pt x="92" y="47"/>
                    </a:lnTo>
                    <a:lnTo>
                      <a:pt x="105" y="34"/>
                    </a:lnTo>
                    <a:lnTo>
                      <a:pt x="120" y="23"/>
                    </a:lnTo>
                    <a:lnTo>
                      <a:pt x="133" y="11"/>
                    </a:lnTo>
                    <a:lnTo>
                      <a:pt x="143" y="1"/>
                    </a:lnTo>
                    <a:lnTo>
                      <a:pt x="133" y="0"/>
                    </a:lnTo>
                    <a:lnTo>
                      <a:pt x="117" y="7"/>
                    </a:lnTo>
                    <a:lnTo>
                      <a:pt x="95" y="23"/>
                    </a:lnTo>
                    <a:lnTo>
                      <a:pt x="70" y="44"/>
                    </a:lnTo>
                    <a:lnTo>
                      <a:pt x="47" y="72"/>
                    </a:lnTo>
                    <a:lnTo>
                      <a:pt x="25" y="101"/>
                    </a:lnTo>
                    <a:lnTo>
                      <a:pt x="8" y="132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85" name="Freeform 46"/>
              <p:cNvSpPr/>
              <p:nvPr/>
            </p:nvSpPr>
            <p:spPr bwMode="auto">
              <a:xfrm>
                <a:off x="8360" y="4451"/>
                <a:ext cx="103" cy="129"/>
              </a:xfrm>
              <a:custGeom>
                <a:avLst/>
                <a:gdLst>
                  <a:gd name="T0" fmla="*/ 0 w 309"/>
                  <a:gd name="T1" fmla="*/ 0 h 388"/>
                  <a:gd name="T2" fmla="*/ 0 w 309"/>
                  <a:gd name="T3" fmla="*/ 0 h 388"/>
                  <a:gd name="T4" fmla="*/ 0 w 309"/>
                  <a:gd name="T5" fmla="*/ 0 h 388"/>
                  <a:gd name="T6" fmla="*/ 0 w 309"/>
                  <a:gd name="T7" fmla="*/ 0 h 388"/>
                  <a:gd name="T8" fmla="*/ 0 w 309"/>
                  <a:gd name="T9" fmla="*/ 0 h 388"/>
                  <a:gd name="T10" fmla="*/ 0 w 309"/>
                  <a:gd name="T11" fmla="*/ 0 h 388"/>
                  <a:gd name="T12" fmla="*/ 0 w 309"/>
                  <a:gd name="T13" fmla="*/ 0 h 388"/>
                  <a:gd name="T14" fmla="*/ 0 w 309"/>
                  <a:gd name="T15" fmla="*/ 0 h 388"/>
                  <a:gd name="T16" fmla="*/ 0 w 309"/>
                  <a:gd name="T17" fmla="*/ 0 h 388"/>
                  <a:gd name="T18" fmla="*/ 0 w 309"/>
                  <a:gd name="T19" fmla="*/ 0 h 388"/>
                  <a:gd name="T20" fmla="*/ 0 w 309"/>
                  <a:gd name="T21" fmla="*/ 0 h 388"/>
                  <a:gd name="T22" fmla="*/ 0 w 309"/>
                  <a:gd name="T23" fmla="*/ 0 h 388"/>
                  <a:gd name="T24" fmla="*/ 0 w 309"/>
                  <a:gd name="T25" fmla="*/ 0 h 388"/>
                  <a:gd name="T26" fmla="*/ 0 w 309"/>
                  <a:gd name="T27" fmla="*/ 0 h 388"/>
                  <a:gd name="T28" fmla="*/ 0 w 309"/>
                  <a:gd name="T29" fmla="*/ 0 h 388"/>
                  <a:gd name="T30" fmla="*/ 0 w 309"/>
                  <a:gd name="T31" fmla="*/ 0 h 388"/>
                  <a:gd name="T32" fmla="*/ 0 w 309"/>
                  <a:gd name="T33" fmla="*/ 0 h 388"/>
                  <a:gd name="T34" fmla="*/ 0 w 309"/>
                  <a:gd name="T35" fmla="*/ 0 h 388"/>
                  <a:gd name="T36" fmla="*/ 0 w 309"/>
                  <a:gd name="T37" fmla="*/ 0 h 388"/>
                  <a:gd name="T38" fmla="*/ 0 w 309"/>
                  <a:gd name="T39" fmla="*/ 0 h 388"/>
                  <a:gd name="T40" fmla="*/ 0 w 309"/>
                  <a:gd name="T41" fmla="*/ 0 h 388"/>
                  <a:gd name="T42" fmla="*/ 0 w 309"/>
                  <a:gd name="T43" fmla="*/ 0 h 388"/>
                  <a:gd name="T44" fmla="*/ 0 w 309"/>
                  <a:gd name="T45" fmla="*/ 0 h 388"/>
                  <a:gd name="T46" fmla="*/ 0 w 309"/>
                  <a:gd name="T47" fmla="*/ 0 h 388"/>
                  <a:gd name="T48" fmla="*/ 0 w 309"/>
                  <a:gd name="T49" fmla="*/ 0 h 388"/>
                  <a:gd name="T50" fmla="*/ 0 w 309"/>
                  <a:gd name="T51" fmla="*/ 0 h 388"/>
                  <a:gd name="T52" fmla="*/ 0 w 309"/>
                  <a:gd name="T53" fmla="*/ 0 h 388"/>
                  <a:gd name="T54" fmla="*/ 0 w 309"/>
                  <a:gd name="T55" fmla="*/ 0 h 388"/>
                  <a:gd name="T56" fmla="*/ 0 w 309"/>
                  <a:gd name="T57" fmla="*/ 0 h 388"/>
                  <a:gd name="T58" fmla="*/ 0 w 309"/>
                  <a:gd name="T59" fmla="*/ 0 h 388"/>
                  <a:gd name="T60" fmla="*/ 0 w 309"/>
                  <a:gd name="T61" fmla="*/ 0 h 388"/>
                  <a:gd name="T62" fmla="*/ 0 w 309"/>
                  <a:gd name="T63" fmla="*/ 0 h 388"/>
                  <a:gd name="T64" fmla="*/ 0 w 309"/>
                  <a:gd name="T65" fmla="*/ 0 h 388"/>
                  <a:gd name="T66" fmla="*/ 0 w 309"/>
                  <a:gd name="T67" fmla="*/ 0 h 388"/>
                  <a:gd name="T68" fmla="*/ 0 w 309"/>
                  <a:gd name="T69" fmla="*/ 0 h 388"/>
                  <a:gd name="T70" fmla="*/ 0 w 309"/>
                  <a:gd name="T71" fmla="*/ 0 h 388"/>
                  <a:gd name="T72" fmla="*/ 0 w 309"/>
                  <a:gd name="T73" fmla="*/ 0 h 388"/>
                  <a:gd name="T74" fmla="*/ 0 w 309"/>
                  <a:gd name="T75" fmla="*/ 0 h 3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9"/>
                  <a:gd name="T115" fmla="*/ 0 h 388"/>
                  <a:gd name="T116" fmla="*/ 309 w 309"/>
                  <a:gd name="T117" fmla="*/ 388 h 38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9" h="388">
                    <a:moveTo>
                      <a:pt x="250" y="145"/>
                    </a:moveTo>
                    <a:lnTo>
                      <a:pt x="260" y="155"/>
                    </a:lnTo>
                    <a:lnTo>
                      <a:pt x="269" y="167"/>
                    </a:lnTo>
                    <a:lnTo>
                      <a:pt x="275" y="180"/>
                    </a:lnTo>
                    <a:lnTo>
                      <a:pt x="281" y="193"/>
                    </a:lnTo>
                    <a:lnTo>
                      <a:pt x="282" y="206"/>
                    </a:lnTo>
                    <a:lnTo>
                      <a:pt x="282" y="220"/>
                    </a:lnTo>
                    <a:lnTo>
                      <a:pt x="278" y="234"/>
                    </a:lnTo>
                    <a:lnTo>
                      <a:pt x="272" y="247"/>
                    </a:lnTo>
                    <a:lnTo>
                      <a:pt x="262" y="262"/>
                    </a:lnTo>
                    <a:lnTo>
                      <a:pt x="250" y="275"/>
                    </a:lnTo>
                    <a:lnTo>
                      <a:pt x="237" y="286"/>
                    </a:lnTo>
                    <a:lnTo>
                      <a:pt x="222" y="298"/>
                    </a:lnTo>
                    <a:lnTo>
                      <a:pt x="209" y="308"/>
                    </a:lnTo>
                    <a:lnTo>
                      <a:pt x="194" y="319"/>
                    </a:lnTo>
                    <a:lnTo>
                      <a:pt x="180" y="331"/>
                    </a:lnTo>
                    <a:lnTo>
                      <a:pt x="166" y="344"/>
                    </a:lnTo>
                    <a:lnTo>
                      <a:pt x="162" y="348"/>
                    </a:lnTo>
                    <a:lnTo>
                      <a:pt x="159" y="354"/>
                    </a:lnTo>
                    <a:lnTo>
                      <a:pt x="156" y="359"/>
                    </a:lnTo>
                    <a:lnTo>
                      <a:pt x="153" y="365"/>
                    </a:lnTo>
                    <a:lnTo>
                      <a:pt x="152" y="371"/>
                    </a:lnTo>
                    <a:lnTo>
                      <a:pt x="152" y="377"/>
                    </a:lnTo>
                    <a:lnTo>
                      <a:pt x="153" y="382"/>
                    </a:lnTo>
                    <a:lnTo>
                      <a:pt x="158" y="387"/>
                    </a:lnTo>
                    <a:lnTo>
                      <a:pt x="163" y="388"/>
                    </a:lnTo>
                    <a:lnTo>
                      <a:pt x="169" y="388"/>
                    </a:lnTo>
                    <a:lnTo>
                      <a:pt x="175" y="387"/>
                    </a:lnTo>
                    <a:lnTo>
                      <a:pt x="180" y="382"/>
                    </a:lnTo>
                    <a:lnTo>
                      <a:pt x="194" y="367"/>
                    </a:lnTo>
                    <a:lnTo>
                      <a:pt x="210" y="351"/>
                    </a:lnTo>
                    <a:lnTo>
                      <a:pt x="227" y="337"/>
                    </a:lnTo>
                    <a:lnTo>
                      <a:pt x="244" y="322"/>
                    </a:lnTo>
                    <a:lnTo>
                      <a:pt x="260" y="308"/>
                    </a:lnTo>
                    <a:lnTo>
                      <a:pt x="275" y="292"/>
                    </a:lnTo>
                    <a:lnTo>
                      <a:pt x="290" y="275"/>
                    </a:lnTo>
                    <a:lnTo>
                      <a:pt x="300" y="256"/>
                    </a:lnTo>
                    <a:lnTo>
                      <a:pt x="307" y="234"/>
                    </a:lnTo>
                    <a:lnTo>
                      <a:pt x="309" y="213"/>
                    </a:lnTo>
                    <a:lnTo>
                      <a:pt x="304" y="191"/>
                    </a:lnTo>
                    <a:lnTo>
                      <a:pt x="297" y="171"/>
                    </a:lnTo>
                    <a:lnTo>
                      <a:pt x="285" y="151"/>
                    </a:lnTo>
                    <a:lnTo>
                      <a:pt x="271" y="134"/>
                    </a:lnTo>
                    <a:lnTo>
                      <a:pt x="253" y="118"/>
                    </a:lnTo>
                    <a:lnTo>
                      <a:pt x="235" y="104"/>
                    </a:lnTo>
                    <a:lnTo>
                      <a:pt x="222" y="94"/>
                    </a:lnTo>
                    <a:lnTo>
                      <a:pt x="207" y="85"/>
                    </a:lnTo>
                    <a:lnTo>
                      <a:pt x="191" y="75"/>
                    </a:lnTo>
                    <a:lnTo>
                      <a:pt x="175" y="65"/>
                    </a:lnTo>
                    <a:lnTo>
                      <a:pt x="159" y="55"/>
                    </a:lnTo>
                    <a:lnTo>
                      <a:pt x="141" y="45"/>
                    </a:lnTo>
                    <a:lnTo>
                      <a:pt x="124" y="36"/>
                    </a:lnTo>
                    <a:lnTo>
                      <a:pt x="108" y="28"/>
                    </a:lnTo>
                    <a:lnTo>
                      <a:pt x="92" y="20"/>
                    </a:lnTo>
                    <a:lnTo>
                      <a:pt x="75" y="13"/>
                    </a:lnTo>
                    <a:lnTo>
                      <a:pt x="59" y="9"/>
                    </a:lnTo>
                    <a:lnTo>
                      <a:pt x="45" y="5"/>
                    </a:lnTo>
                    <a:lnTo>
                      <a:pt x="31" y="2"/>
                    </a:lnTo>
                    <a:lnTo>
                      <a:pt x="20" y="0"/>
                    </a:lnTo>
                    <a:lnTo>
                      <a:pt x="9" y="2"/>
                    </a:lnTo>
                    <a:lnTo>
                      <a:pt x="0" y="5"/>
                    </a:lnTo>
                    <a:lnTo>
                      <a:pt x="11" y="7"/>
                    </a:lnTo>
                    <a:lnTo>
                      <a:pt x="23" y="12"/>
                    </a:lnTo>
                    <a:lnTo>
                      <a:pt x="36" y="17"/>
                    </a:lnTo>
                    <a:lnTo>
                      <a:pt x="49" y="23"/>
                    </a:lnTo>
                    <a:lnTo>
                      <a:pt x="65" y="30"/>
                    </a:lnTo>
                    <a:lnTo>
                      <a:pt x="81" y="38"/>
                    </a:lnTo>
                    <a:lnTo>
                      <a:pt x="99" y="46"/>
                    </a:lnTo>
                    <a:lnTo>
                      <a:pt x="116" y="55"/>
                    </a:lnTo>
                    <a:lnTo>
                      <a:pt x="134" y="65"/>
                    </a:lnTo>
                    <a:lnTo>
                      <a:pt x="152" y="75"/>
                    </a:lnTo>
                    <a:lnTo>
                      <a:pt x="169" y="86"/>
                    </a:lnTo>
                    <a:lnTo>
                      <a:pt x="187" y="98"/>
                    </a:lnTo>
                    <a:lnTo>
                      <a:pt x="205" y="109"/>
                    </a:lnTo>
                    <a:lnTo>
                      <a:pt x="221" y="121"/>
                    </a:lnTo>
                    <a:lnTo>
                      <a:pt x="235" y="132"/>
                    </a:lnTo>
                    <a:lnTo>
                      <a:pt x="250" y="145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86" name="Freeform 47"/>
              <p:cNvSpPr/>
              <p:nvPr/>
            </p:nvSpPr>
            <p:spPr bwMode="auto">
              <a:xfrm>
                <a:off x="8279" y="4648"/>
                <a:ext cx="135" cy="97"/>
              </a:xfrm>
              <a:custGeom>
                <a:avLst/>
                <a:gdLst>
                  <a:gd name="T0" fmla="*/ 0 w 406"/>
                  <a:gd name="T1" fmla="*/ 0 h 292"/>
                  <a:gd name="T2" fmla="*/ 0 w 406"/>
                  <a:gd name="T3" fmla="*/ 0 h 292"/>
                  <a:gd name="T4" fmla="*/ 0 w 406"/>
                  <a:gd name="T5" fmla="*/ 0 h 292"/>
                  <a:gd name="T6" fmla="*/ 0 w 406"/>
                  <a:gd name="T7" fmla="*/ 0 h 292"/>
                  <a:gd name="T8" fmla="*/ 0 w 406"/>
                  <a:gd name="T9" fmla="*/ 0 h 292"/>
                  <a:gd name="T10" fmla="*/ 0 w 406"/>
                  <a:gd name="T11" fmla="*/ 0 h 292"/>
                  <a:gd name="T12" fmla="*/ 0 w 406"/>
                  <a:gd name="T13" fmla="*/ 0 h 292"/>
                  <a:gd name="T14" fmla="*/ 0 w 406"/>
                  <a:gd name="T15" fmla="*/ 0 h 292"/>
                  <a:gd name="T16" fmla="*/ 0 w 406"/>
                  <a:gd name="T17" fmla="*/ 0 h 292"/>
                  <a:gd name="T18" fmla="*/ 0 w 406"/>
                  <a:gd name="T19" fmla="*/ 0 h 292"/>
                  <a:gd name="T20" fmla="*/ 0 w 406"/>
                  <a:gd name="T21" fmla="*/ 0 h 292"/>
                  <a:gd name="T22" fmla="*/ 0 w 406"/>
                  <a:gd name="T23" fmla="*/ 0 h 292"/>
                  <a:gd name="T24" fmla="*/ 0 w 406"/>
                  <a:gd name="T25" fmla="*/ 0 h 292"/>
                  <a:gd name="T26" fmla="*/ 0 w 406"/>
                  <a:gd name="T27" fmla="*/ 0 h 292"/>
                  <a:gd name="T28" fmla="*/ 0 w 406"/>
                  <a:gd name="T29" fmla="*/ 0 h 292"/>
                  <a:gd name="T30" fmla="*/ 0 w 406"/>
                  <a:gd name="T31" fmla="*/ 0 h 292"/>
                  <a:gd name="T32" fmla="*/ 0 w 406"/>
                  <a:gd name="T33" fmla="*/ 0 h 292"/>
                  <a:gd name="T34" fmla="*/ 0 w 406"/>
                  <a:gd name="T35" fmla="*/ 0 h 292"/>
                  <a:gd name="T36" fmla="*/ 0 w 406"/>
                  <a:gd name="T37" fmla="*/ 0 h 292"/>
                  <a:gd name="T38" fmla="*/ 0 w 406"/>
                  <a:gd name="T39" fmla="*/ 0 h 292"/>
                  <a:gd name="T40" fmla="*/ 0 w 406"/>
                  <a:gd name="T41" fmla="*/ 0 h 292"/>
                  <a:gd name="T42" fmla="*/ 0 w 406"/>
                  <a:gd name="T43" fmla="*/ 0 h 292"/>
                  <a:gd name="T44" fmla="*/ 0 w 406"/>
                  <a:gd name="T45" fmla="*/ 0 h 292"/>
                  <a:gd name="T46" fmla="*/ 0 w 406"/>
                  <a:gd name="T47" fmla="*/ 0 h 292"/>
                  <a:gd name="T48" fmla="*/ 0 w 406"/>
                  <a:gd name="T49" fmla="*/ 0 h 292"/>
                  <a:gd name="T50" fmla="*/ 0 w 406"/>
                  <a:gd name="T51" fmla="*/ 0 h 292"/>
                  <a:gd name="T52" fmla="*/ 0 w 406"/>
                  <a:gd name="T53" fmla="*/ 0 h 292"/>
                  <a:gd name="T54" fmla="*/ 0 w 406"/>
                  <a:gd name="T55" fmla="*/ 0 h 292"/>
                  <a:gd name="T56" fmla="*/ 0 w 406"/>
                  <a:gd name="T57" fmla="*/ 0 h 292"/>
                  <a:gd name="T58" fmla="*/ 0 w 406"/>
                  <a:gd name="T59" fmla="*/ 0 h 292"/>
                  <a:gd name="T60" fmla="*/ 0 w 406"/>
                  <a:gd name="T61" fmla="*/ 0 h 292"/>
                  <a:gd name="T62" fmla="*/ 0 w 406"/>
                  <a:gd name="T63" fmla="*/ 0 h 2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06"/>
                  <a:gd name="T97" fmla="*/ 0 h 292"/>
                  <a:gd name="T98" fmla="*/ 406 w 406"/>
                  <a:gd name="T99" fmla="*/ 292 h 29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06" h="292">
                    <a:moveTo>
                      <a:pt x="326" y="36"/>
                    </a:moveTo>
                    <a:lnTo>
                      <a:pt x="332" y="65"/>
                    </a:lnTo>
                    <a:lnTo>
                      <a:pt x="340" y="93"/>
                    </a:lnTo>
                    <a:lnTo>
                      <a:pt x="351" y="123"/>
                    </a:lnTo>
                    <a:lnTo>
                      <a:pt x="361" y="152"/>
                    </a:lnTo>
                    <a:lnTo>
                      <a:pt x="373" y="181"/>
                    </a:lnTo>
                    <a:lnTo>
                      <a:pt x="384" y="210"/>
                    </a:lnTo>
                    <a:lnTo>
                      <a:pt x="395" y="237"/>
                    </a:lnTo>
                    <a:lnTo>
                      <a:pt x="405" y="266"/>
                    </a:lnTo>
                    <a:lnTo>
                      <a:pt x="406" y="273"/>
                    </a:lnTo>
                    <a:lnTo>
                      <a:pt x="406" y="279"/>
                    </a:lnTo>
                    <a:lnTo>
                      <a:pt x="404" y="284"/>
                    </a:lnTo>
                    <a:lnTo>
                      <a:pt x="399" y="289"/>
                    </a:lnTo>
                    <a:lnTo>
                      <a:pt x="393" y="292"/>
                    </a:lnTo>
                    <a:lnTo>
                      <a:pt x="387" y="292"/>
                    </a:lnTo>
                    <a:lnTo>
                      <a:pt x="381" y="289"/>
                    </a:lnTo>
                    <a:lnTo>
                      <a:pt x="377" y="283"/>
                    </a:lnTo>
                    <a:lnTo>
                      <a:pt x="364" y="251"/>
                    </a:lnTo>
                    <a:lnTo>
                      <a:pt x="352" y="213"/>
                    </a:lnTo>
                    <a:lnTo>
                      <a:pt x="339" y="171"/>
                    </a:lnTo>
                    <a:lnTo>
                      <a:pt x="329" y="131"/>
                    </a:lnTo>
                    <a:lnTo>
                      <a:pt x="318" y="93"/>
                    </a:lnTo>
                    <a:lnTo>
                      <a:pt x="311" y="63"/>
                    </a:lnTo>
                    <a:lnTo>
                      <a:pt x="307" y="42"/>
                    </a:lnTo>
                    <a:lnTo>
                      <a:pt x="305" y="34"/>
                    </a:lnTo>
                    <a:lnTo>
                      <a:pt x="283" y="34"/>
                    </a:lnTo>
                    <a:lnTo>
                      <a:pt x="261" y="36"/>
                    </a:lnTo>
                    <a:lnTo>
                      <a:pt x="239" y="39"/>
                    </a:lnTo>
                    <a:lnTo>
                      <a:pt x="216" y="43"/>
                    </a:lnTo>
                    <a:lnTo>
                      <a:pt x="192" y="50"/>
                    </a:lnTo>
                    <a:lnTo>
                      <a:pt x="170" y="57"/>
                    </a:lnTo>
                    <a:lnTo>
                      <a:pt x="148" y="65"/>
                    </a:lnTo>
                    <a:lnTo>
                      <a:pt x="126" y="73"/>
                    </a:lnTo>
                    <a:lnTo>
                      <a:pt x="106" y="83"/>
                    </a:lnTo>
                    <a:lnTo>
                      <a:pt x="85" y="93"/>
                    </a:lnTo>
                    <a:lnTo>
                      <a:pt x="67" y="103"/>
                    </a:lnTo>
                    <a:lnTo>
                      <a:pt x="50" y="113"/>
                    </a:lnTo>
                    <a:lnTo>
                      <a:pt x="34" y="122"/>
                    </a:lnTo>
                    <a:lnTo>
                      <a:pt x="20" y="132"/>
                    </a:lnTo>
                    <a:lnTo>
                      <a:pt x="9" y="141"/>
                    </a:lnTo>
                    <a:lnTo>
                      <a:pt x="0" y="148"/>
                    </a:lnTo>
                    <a:lnTo>
                      <a:pt x="0" y="133"/>
                    </a:lnTo>
                    <a:lnTo>
                      <a:pt x="7" y="118"/>
                    </a:lnTo>
                    <a:lnTo>
                      <a:pt x="19" y="102"/>
                    </a:lnTo>
                    <a:lnTo>
                      <a:pt x="35" y="86"/>
                    </a:lnTo>
                    <a:lnTo>
                      <a:pt x="53" y="70"/>
                    </a:lnTo>
                    <a:lnTo>
                      <a:pt x="73" y="54"/>
                    </a:lnTo>
                    <a:lnTo>
                      <a:pt x="92" y="43"/>
                    </a:lnTo>
                    <a:lnTo>
                      <a:pt x="111" y="33"/>
                    </a:lnTo>
                    <a:lnTo>
                      <a:pt x="139" y="23"/>
                    </a:lnTo>
                    <a:lnTo>
                      <a:pt x="173" y="14"/>
                    </a:lnTo>
                    <a:lnTo>
                      <a:pt x="210" y="8"/>
                    </a:lnTo>
                    <a:lnTo>
                      <a:pt x="245" y="4"/>
                    </a:lnTo>
                    <a:lnTo>
                      <a:pt x="277" y="1"/>
                    </a:lnTo>
                    <a:lnTo>
                      <a:pt x="304" y="0"/>
                    </a:lnTo>
                    <a:lnTo>
                      <a:pt x="321" y="0"/>
                    </a:lnTo>
                    <a:lnTo>
                      <a:pt x="329" y="0"/>
                    </a:lnTo>
                    <a:lnTo>
                      <a:pt x="336" y="1"/>
                    </a:lnTo>
                    <a:lnTo>
                      <a:pt x="342" y="6"/>
                    </a:lnTo>
                    <a:lnTo>
                      <a:pt x="345" y="11"/>
                    </a:lnTo>
                    <a:lnTo>
                      <a:pt x="346" y="19"/>
                    </a:lnTo>
                    <a:lnTo>
                      <a:pt x="345" y="26"/>
                    </a:lnTo>
                    <a:lnTo>
                      <a:pt x="340" y="31"/>
                    </a:lnTo>
                    <a:lnTo>
                      <a:pt x="335" y="34"/>
                    </a:lnTo>
                    <a:lnTo>
                      <a:pt x="326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87" name="Freeform 48"/>
              <p:cNvSpPr/>
              <p:nvPr/>
            </p:nvSpPr>
            <p:spPr bwMode="auto">
              <a:xfrm>
                <a:off x="8272" y="4697"/>
                <a:ext cx="146" cy="320"/>
              </a:xfrm>
              <a:custGeom>
                <a:avLst/>
                <a:gdLst>
                  <a:gd name="T0" fmla="*/ 0 w 439"/>
                  <a:gd name="T1" fmla="*/ 0 h 960"/>
                  <a:gd name="T2" fmla="*/ 0 w 439"/>
                  <a:gd name="T3" fmla="*/ 0 h 960"/>
                  <a:gd name="T4" fmla="*/ 0 w 439"/>
                  <a:gd name="T5" fmla="*/ 0 h 960"/>
                  <a:gd name="T6" fmla="*/ 0 w 439"/>
                  <a:gd name="T7" fmla="*/ 0 h 960"/>
                  <a:gd name="T8" fmla="*/ 0 w 439"/>
                  <a:gd name="T9" fmla="*/ 0 h 960"/>
                  <a:gd name="T10" fmla="*/ 0 w 439"/>
                  <a:gd name="T11" fmla="*/ 0 h 960"/>
                  <a:gd name="T12" fmla="*/ 0 w 439"/>
                  <a:gd name="T13" fmla="*/ 0 h 960"/>
                  <a:gd name="T14" fmla="*/ 0 w 439"/>
                  <a:gd name="T15" fmla="*/ 0 h 960"/>
                  <a:gd name="T16" fmla="*/ 0 w 439"/>
                  <a:gd name="T17" fmla="*/ 0 h 960"/>
                  <a:gd name="T18" fmla="*/ 0 w 439"/>
                  <a:gd name="T19" fmla="*/ 0 h 960"/>
                  <a:gd name="T20" fmla="*/ 0 w 439"/>
                  <a:gd name="T21" fmla="*/ 0 h 960"/>
                  <a:gd name="T22" fmla="*/ 0 w 439"/>
                  <a:gd name="T23" fmla="*/ 0 h 960"/>
                  <a:gd name="T24" fmla="*/ 0 w 439"/>
                  <a:gd name="T25" fmla="*/ 0 h 960"/>
                  <a:gd name="T26" fmla="*/ 0 w 439"/>
                  <a:gd name="T27" fmla="*/ 0 h 960"/>
                  <a:gd name="T28" fmla="*/ 0 w 439"/>
                  <a:gd name="T29" fmla="*/ 0 h 960"/>
                  <a:gd name="T30" fmla="*/ 0 w 439"/>
                  <a:gd name="T31" fmla="*/ 0 h 960"/>
                  <a:gd name="T32" fmla="*/ 0 w 439"/>
                  <a:gd name="T33" fmla="*/ 0 h 960"/>
                  <a:gd name="T34" fmla="*/ 0 w 439"/>
                  <a:gd name="T35" fmla="*/ 0 h 960"/>
                  <a:gd name="T36" fmla="*/ 0 w 439"/>
                  <a:gd name="T37" fmla="*/ 0 h 960"/>
                  <a:gd name="T38" fmla="*/ 0 w 439"/>
                  <a:gd name="T39" fmla="*/ 0 h 960"/>
                  <a:gd name="T40" fmla="*/ 0 w 439"/>
                  <a:gd name="T41" fmla="*/ 0 h 960"/>
                  <a:gd name="T42" fmla="*/ 0 w 439"/>
                  <a:gd name="T43" fmla="*/ 0 h 960"/>
                  <a:gd name="T44" fmla="*/ 0 w 439"/>
                  <a:gd name="T45" fmla="*/ 0 h 960"/>
                  <a:gd name="T46" fmla="*/ 0 w 439"/>
                  <a:gd name="T47" fmla="*/ 0 h 960"/>
                  <a:gd name="T48" fmla="*/ 0 w 439"/>
                  <a:gd name="T49" fmla="*/ 0 h 960"/>
                  <a:gd name="T50" fmla="*/ 0 w 439"/>
                  <a:gd name="T51" fmla="*/ 0 h 960"/>
                  <a:gd name="T52" fmla="*/ 0 w 439"/>
                  <a:gd name="T53" fmla="*/ 0 h 960"/>
                  <a:gd name="T54" fmla="*/ 0 w 439"/>
                  <a:gd name="T55" fmla="*/ 0 h 960"/>
                  <a:gd name="T56" fmla="*/ 0 w 439"/>
                  <a:gd name="T57" fmla="*/ 0 h 960"/>
                  <a:gd name="T58" fmla="*/ 0 w 439"/>
                  <a:gd name="T59" fmla="*/ 0 h 960"/>
                  <a:gd name="T60" fmla="*/ 0 w 439"/>
                  <a:gd name="T61" fmla="*/ 0 h 960"/>
                  <a:gd name="T62" fmla="*/ 0 w 439"/>
                  <a:gd name="T63" fmla="*/ 0 h 960"/>
                  <a:gd name="T64" fmla="*/ 0 w 439"/>
                  <a:gd name="T65" fmla="*/ 0 h 960"/>
                  <a:gd name="T66" fmla="*/ 0 w 439"/>
                  <a:gd name="T67" fmla="*/ 0 h 9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39"/>
                  <a:gd name="T103" fmla="*/ 0 h 960"/>
                  <a:gd name="T104" fmla="*/ 439 w 439"/>
                  <a:gd name="T105" fmla="*/ 960 h 9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39" h="960">
                    <a:moveTo>
                      <a:pt x="72" y="270"/>
                    </a:moveTo>
                    <a:lnTo>
                      <a:pt x="82" y="289"/>
                    </a:lnTo>
                    <a:lnTo>
                      <a:pt x="85" y="302"/>
                    </a:lnTo>
                    <a:lnTo>
                      <a:pt x="87" y="316"/>
                    </a:lnTo>
                    <a:lnTo>
                      <a:pt x="93" y="336"/>
                    </a:lnTo>
                    <a:lnTo>
                      <a:pt x="107" y="376"/>
                    </a:lnTo>
                    <a:lnTo>
                      <a:pt x="124" y="417"/>
                    </a:lnTo>
                    <a:lnTo>
                      <a:pt x="141" y="455"/>
                    </a:lnTo>
                    <a:lnTo>
                      <a:pt x="157" y="494"/>
                    </a:lnTo>
                    <a:lnTo>
                      <a:pt x="175" y="533"/>
                    </a:lnTo>
                    <a:lnTo>
                      <a:pt x="193" y="572"/>
                    </a:lnTo>
                    <a:lnTo>
                      <a:pt x="210" y="611"/>
                    </a:lnTo>
                    <a:lnTo>
                      <a:pt x="229" y="649"/>
                    </a:lnTo>
                    <a:lnTo>
                      <a:pt x="248" y="687"/>
                    </a:lnTo>
                    <a:lnTo>
                      <a:pt x="267" y="726"/>
                    </a:lnTo>
                    <a:lnTo>
                      <a:pt x="287" y="763"/>
                    </a:lnTo>
                    <a:lnTo>
                      <a:pt x="307" y="802"/>
                    </a:lnTo>
                    <a:lnTo>
                      <a:pt x="326" y="839"/>
                    </a:lnTo>
                    <a:lnTo>
                      <a:pt x="347" y="878"/>
                    </a:lnTo>
                    <a:lnTo>
                      <a:pt x="367" y="915"/>
                    </a:lnTo>
                    <a:lnTo>
                      <a:pt x="388" y="954"/>
                    </a:lnTo>
                    <a:lnTo>
                      <a:pt x="391" y="957"/>
                    </a:lnTo>
                    <a:lnTo>
                      <a:pt x="397" y="958"/>
                    </a:lnTo>
                    <a:lnTo>
                      <a:pt x="404" y="960"/>
                    </a:lnTo>
                    <a:lnTo>
                      <a:pt x="413" y="960"/>
                    </a:lnTo>
                    <a:lnTo>
                      <a:pt x="420" y="960"/>
                    </a:lnTo>
                    <a:lnTo>
                      <a:pt x="427" y="958"/>
                    </a:lnTo>
                    <a:lnTo>
                      <a:pt x="433" y="957"/>
                    </a:lnTo>
                    <a:lnTo>
                      <a:pt x="436" y="954"/>
                    </a:lnTo>
                    <a:lnTo>
                      <a:pt x="439" y="948"/>
                    </a:lnTo>
                    <a:lnTo>
                      <a:pt x="439" y="943"/>
                    </a:lnTo>
                    <a:lnTo>
                      <a:pt x="436" y="937"/>
                    </a:lnTo>
                    <a:lnTo>
                      <a:pt x="432" y="932"/>
                    </a:lnTo>
                    <a:lnTo>
                      <a:pt x="414" y="902"/>
                    </a:lnTo>
                    <a:lnTo>
                      <a:pt x="398" y="874"/>
                    </a:lnTo>
                    <a:lnTo>
                      <a:pt x="380" y="843"/>
                    </a:lnTo>
                    <a:lnTo>
                      <a:pt x="364" y="813"/>
                    </a:lnTo>
                    <a:lnTo>
                      <a:pt x="348" y="784"/>
                    </a:lnTo>
                    <a:lnTo>
                      <a:pt x="332" y="754"/>
                    </a:lnTo>
                    <a:lnTo>
                      <a:pt x="314" y="724"/>
                    </a:lnTo>
                    <a:lnTo>
                      <a:pt x="298" y="694"/>
                    </a:lnTo>
                    <a:lnTo>
                      <a:pt x="269" y="638"/>
                    </a:lnTo>
                    <a:lnTo>
                      <a:pt x="242" y="585"/>
                    </a:lnTo>
                    <a:lnTo>
                      <a:pt x="216" y="532"/>
                    </a:lnTo>
                    <a:lnTo>
                      <a:pt x="193" y="477"/>
                    </a:lnTo>
                    <a:lnTo>
                      <a:pt x="169" y="424"/>
                    </a:lnTo>
                    <a:lnTo>
                      <a:pt x="149" y="369"/>
                    </a:lnTo>
                    <a:lnTo>
                      <a:pt x="128" y="312"/>
                    </a:lnTo>
                    <a:lnTo>
                      <a:pt x="107" y="253"/>
                    </a:lnTo>
                    <a:lnTo>
                      <a:pt x="91" y="220"/>
                    </a:lnTo>
                    <a:lnTo>
                      <a:pt x="75" y="181"/>
                    </a:lnTo>
                    <a:lnTo>
                      <a:pt x="60" y="139"/>
                    </a:lnTo>
                    <a:lnTo>
                      <a:pt x="47" y="99"/>
                    </a:lnTo>
                    <a:lnTo>
                      <a:pt x="35" y="62"/>
                    </a:lnTo>
                    <a:lnTo>
                      <a:pt x="25" y="31"/>
                    </a:lnTo>
                    <a:lnTo>
                      <a:pt x="15" y="1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47"/>
                    </a:lnTo>
                    <a:lnTo>
                      <a:pt x="11" y="82"/>
                    </a:lnTo>
                    <a:lnTo>
                      <a:pt x="16" y="115"/>
                    </a:lnTo>
                    <a:lnTo>
                      <a:pt x="24" y="146"/>
                    </a:lnTo>
                    <a:lnTo>
                      <a:pt x="33" y="179"/>
                    </a:lnTo>
                    <a:lnTo>
                      <a:pt x="43" y="211"/>
                    </a:lnTo>
                    <a:lnTo>
                      <a:pt x="56" y="241"/>
                    </a:lnTo>
                    <a:lnTo>
                      <a:pt x="72" y="2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88" name="Freeform 49"/>
              <p:cNvSpPr/>
              <p:nvPr/>
            </p:nvSpPr>
            <p:spPr bwMode="auto">
              <a:xfrm>
                <a:off x="8416" y="4972"/>
                <a:ext cx="128" cy="66"/>
              </a:xfrm>
              <a:custGeom>
                <a:avLst/>
                <a:gdLst>
                  <a:gd name="T0" fmla="*/ 0 w 382"/>
                  <a:gd name="T1" fmla="*/ 0 h 198"/>
                  <a:gd name="T2" fmla="*/ 0 w 382"/>
                  <a:gd name="T3" fmla="*/ 0 h 198"/>
                  <a:gd name="T4" fmla="*/ 0 w 382"/>
                  <a:gd name="T5" fmla="*/ 0 h 198"/>
                  <a:gd name="T6" fmla="*/ 0 w 382"/>
                  <a:gd name="T7" fmla="*/ 0 h 198"/>
                  <a:gd name="T8" fmla="*/ 0 w 382"/>
                  <a:gd name="T9" fmla="*/ 0 h 198"/>
                  <a:gd name="T10" fmla="*/ 0 w 382"/>
                  <a:gd name="T11" fmla="*/ 0 h 198"/>
                  <a:gd name="T12" fmla="*/ 0 w 382"/>
                  <a:gd name="T13" fmla="*/ 0 h 198"/>
                  <a:gd name="T14" fmla="*/ 0 w 382"/>
                  <a:gd name="T15" fmla="*/ 0 h 198"/>
                  <a:gd name="T16" fmla="*/ 0 w 382"/>
                  <a:gd name="T17" fmla="*/ 0 h 198"/>
                  <a:gd name="T18" fmla="*/ 0 w 382"/>
                  <a:gd name="T19" fmla="*/ 0 h 198"/>
                  <a:gd name="T20" fmla="*/ 0 w 382"/>
                  <a:gd name="T21" fmla="*/ 0 h 198"/>
                  <a:gd name="T22" fmla="*/ 0 w 382"/>
                  <a:gd name="T23" fmla="*/ 0 h 198"/>
                  <a:gd name="T24" fmla="*/ 0 w 382"/>
                  <a:gd name="T25" fmla="*/ 0 h 198"/>
                  <a:gd name="T26" fmla="*/ 0 w 382"/>
                  <a:gd name="T27" fmla="*/ 0 h 198"/>
                  <a:gd name="T28" fmla="*/ 0 w 382"/>
                  <a:gd name="T29" fmla="*/ 0 h 198"/>
                  <a:gd name="T30" fmla="*/ 0 w 382"/>
                  <a:gd name="T31" fmla="*/ 0 h 198"/>
                  <a:gd name="T32" fmla="*/ 0 w 382"/>
                  <a:gd name="T33" fmla="*/ 0 h 198"/>
                  <a:gd name="T34" fmla="*/ 0 w 382"/>
                  <a:gd name="T35" fmla="*/ 0 h 198"/>
                  <a:gd name="T36" fmla="*/ 0 w 382"/>
                  <a:gd name="T37" fmla="*/ 0 h 198"/>
                  <a:gd name="T38" fmla="*/ 0 w 382"/>
                  <a:gd name="T39" fmla="*/ 0 h 198"/>
                  <a:gd name="T40" fmla="*/ 0 w 382"/>
                  <a:gd name="T41" fmla="*/ 0 h 198"/>
                  <a:gd name="T42" fmla="*/ 0 w 382"/>
                  <a:gd name="T43" fmla="*/ 0 h 198"/>
                  <a:gd name="T44" fmla="*/ 0 w 382"/>
                  <a:gd name="T45" fmla="*/ 0 h 198"/>
                  <a:gd name="T46" fmla="*/ 0 w 382"/>
                  <a:gd name="T47" fmla="*/ 0 h 198"/>
                  <a:gd name="T48" fmla="*/ 0 w 382"/>
                  <a:gd name="T49" fmla="*/ 0 h 198"/>
                  <a:gd name="T50" fmla="*/ 0 w 382"/>
                  <a:gd name="T51" fmla="*/ 0 h 198"/>
                  <a:gd name="T52" fmla="*/ 0 w 382"/>
                  <a:gd name="T53" fmla="*/ 0 h 198"/>
                  <a:gd name="T54" fmla="*/ 0 w 382"/>
                  <a:gd name="T55" fmla="*/ 0 h 198"/>
                  <a:gd name="T56" fmla="*/ 0 w 382"/>
                  <a:gd name="T57" fmla="*/ 0 h 198"/>
                  <a:gd name="T58" fmla="*/ 0 w 382"/>
                  <a:gd name="T59" fmla="*/ 0 h 198"/>
                  <a:gd name="T60" fmla="*/ 0 w 382"/>
                  <a:gd name="T61" fmla="*/ 0 h 198"/>
                  <a:gd name="T62" fmla="*/ 0 w 382"/>
                  <a:gd name="T63" fmla="*/ 0 h 198"/>
                  <a:gd name="T64" fmla="*/ 0 w 382"/>
                  <a:gd name="T65" fmla="*/ 0 h 198"/>
                  <a:gd name="T66" fmla="*/ 0 w 382"/>
                  <a:gd name="T67" fmla="*/ 0 h 198"/>
                  <a:gd name="T68" fmla="*/ 0 w 382"/>
                  <a:gd name="T69" fmla="*/ 0 h 198"/>
                  <a:gd name="T70" fmla="*/ 0 w 382"/>
                  <a:gd name="T71" fmla="*/ 0 h 198"/>
                  <a:gd name="T72" fmla="*/ 0 w 382"/>
                  <a:gd name="T73" fmla="*/ 0 h 198"/>
                  <a:gd name="T74" fmla="*/ 0 w 382"/>
                  <a:gd name="T75" fmla="*/ 0 h 198"/>
                  <a:gd name="T76" fmla="*/ 0 w 382"/>
                  <a:gd name="T77" fmla="*/ 0 h 198"/>
                  <a:gd name="T78" fmla="*/ 0 w 382"/>
                  <a:gd name="T79" fmla="*/ 0 h 198"/>
                  <a:gd name="T80" fmla="*/ 0 w 382"/>
                  <a:gd name="T81" fmla="*/ 0 h 198"/>
                  <a:gd name="T82" fmla="*/ 0 w 382"/>
                  <a:gd name="T83" fmla="*/ 0 h 198"/>
                  <a:gd name="T84" fmla="*/ 0 w 382"/>
                  <a:gd name="T85" fmla="*/ 0 h 198"/>
                  <a:gd name="T86" fmla="*/ 0 w 382"/>
                  <a:gd name="T87" fmla="*/ 0 h 198"/>
                  <a:gd name="T88" fmla="*/ 0 w 382"/>
                  <a:gd name="T89" fmla="*/ 0 h 198"/>
                  <a:gd name="T90" fmla="*/ 0 w 382"/>
                  <a:gd name="T91" fmla="*/ 0 h 19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82"/>
                  <a:gd name="T139" fmla="*/ 0 h 198"/>
                  <a:gd name="T140" fmla="*/ 382 w 382"/>
                  <a:gd name="T141" fmla="*/ 198 h 19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82" h="198">
                    <a:moveTo>
                      <a:pt x="2" y="182"/>
                    </a:moveTo>
                    <a:lnTo>
                      <a:pt x="0" y="187"/>
                    </a:lnTo>
                    <a:lnTo>
                      <a:pt x="0" y="191"/>
                    </a:lnTo>
                    <a:lnTo>
                      <a:pt x="2" y="195"/>
                    </a:lnTo>
                    <a:lnTo>
                      <a:pt x="6" y="198"/>
                    </a:lnTo>
                    <a:lnTo>
                      <a:pt x="30" y="187"/>
                    </a:lnTo>
                    <a:lnTo>
                      <a:pt x="52" y="176"/>
                    </a:lnTo>
                    <a:lnTo>
                      <a:pt x="75" y="166"/>
                    </a:lnTo>
                    <a:lnTo>
                      <a:pt x="99" y="156"/>
                    </a:lnTo>
                    <a:lnTo>
                      <a:pt x="124" y="146"/>
                    </a:lnTo>
                    <a:lnTo>
                      <a:pt x="147" y="138"/>
                    </a:lnTo>
                    <a:lnTo>
                      <a:pt x="171" y="128"/>
                    </a:lnTo>
                    <a:lnTo>
                      <a:pt x="194" y="119"/>
                    </a:lnTo>
                    <a:lnTo>
                      <a:pt x="218" y="109"/>
                    </a:lnTo>
                    <a:lnTo>
                      <a:pt x="241" y="99"/>
                    </a:lnTo>
                    <a:lnTo>
                      <a:pt x="265" y="89"/>
                    </a:lnTo>
                    <a:lnTo>
                      <a:pt x="287" y="77"/>
                    </a:lnTo>
                    <a:lnTo>
                      <a:pt x="310" y="66"/>
                    </a:lnTo>
                    <a:lnTo>
                      <a:pt x="332" y="54"/>
                    </a:lnTo>
                    <a:lnTo>
                      <a:pt x="354" y="41"/>
                    </a:lnTo>
                    <a:lnTo>
                      <a:pt x="376" y="27"/>
                    </a:lnTo>
                    <a:lnTo>
                      <a:pt x="381" y="23"/>
                    </a:lnTo>
                    <a:lnTo>
                      <a:pt x="382" y="17"/>
                    </a:lnTo>
                    <a:lnTo>
                      <a:pt x="382" y="11"/>
                    </a:lnTo>
                    <a:lnTo>
                      <a:pt x="379" y="7"/>
                    </a:lnTo>
                    <a:lnTo>
                      <a:pt x="375" y="3"/>
                    </a:lnTo>
                    <a:lnTo>
                      <a:pt x="369" y="0"/>
                    </a:lnTo>
                    <a:lnTo>
                      <a:pt x="363" y="0"/>
                    </a:lnTo>
                    <a:lnTo>
                      <a:pt x="359" y="3"/>
                    </a:lnTo>
                    <a:lnTo>
                      <a:pt x="335" y="16"/>
                    </a:lnTo>
                    <a:lnTo>
                      <a:pt x="309" y="28"/>
                    </a:lnTo>
                    <a:lnTo>
                      <a:pt x="281" y="41"/>
                    </a:lnTo>
                    <a:lnTo>
                      <a:pt x="253" y="56"/>
                    </a:lnTo>
                    <a:lnTo>
                      <a:pt x="223" y="70"/>
                    </a:lnTo>
                    <a:lnTo>
                      <a:pt x="193" y="84"/>
                    </a:lnTo>
                    <a:lnTo>
                      <a:pt x="163" y="97"/>
                    </a:lnTo>
                    <a:lnTo>
                      <a:pt x="135" y="112"/>
                    </a:lnTo>
                    <a:lnTo>
                      <a:pt x="107" y="125"/>
                    </a:lnTo>
                    <a:lnTo>
                      <a:pt x="83" y="136"/>
                    </a:lnTo>
                    <a:lnTo>
                      <a:pt x="61" y="148"/>
                    </a:lnTo>
                    <a:lnTo>
                      <a:pt x="40" y="158"/>
                    </a:lnTo>
                    <a:lnTo>
                      <a:pt x="24" y="166"/>
                    </a:lnTo>
                    <a:lnTo>
                      <a:pt x="12" y="174"/>
                    </a:lnTo>
                    <a:lnTo>
                      <a:pt x="5" y="179"/>
                    </a:lnTo>
                    <a:lnTo>
                      <a:pt x="2" y="1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89" name="Freeform 50"/>
              <p:cNvSpPr/>
              <p:nvPr/>
            </p:nvSpPr>
            <p:spPr bwMode="auto">
              <a:xfrm>
                <a:off x="8304" y="4693"/>
                <a:ext cx="76" cy="80"/>
              </a:xfrm>
              <a:custGeom>
                <a:avLst/>
                <a:gdLst>
                  <a:gd name="T0" fmla="*/ 0 w 229"/>
                  <a:gd name="T1" fmla="*/ 0 h 240"/>
                  <a:gd name="T2" fmla="*/ 0 w 229"/>
                  <a:gd name="T3" fmla="*/ 0 h 240"/>
                  <a:gd name="T4" fmla="*/ 0 w 229"/>
                  <a:gd name="T5" fmla="*/ 0 h 240"/>
                  <a:gd name="T6" fmla="*/ 0 w 229"/>
                  <a:gd name="T7" fmla="*/ 0 h 240"/>
                  <a:gd name="T8" fmla="*/ 0 w 229"/>
                  <a:gd name="T9" fmla="*/ 0 h 240"/>
                  <a:gd name="T10" fmla="*/ 0 w 229"/>
                  <a:gd name="T11" fmla="*/ 0 h 240"/>
                  <a:gd name="T12" fmla="*/ 0 w 229"/>
                  <a:gd name="T13" fmla="*/ 0 h 240"/>
                  <a:gd name="T14" fmla="*/ 0 w 229"/>
                  <a:gd name="T15" fmla="*/ 0 h 240"/>
                  <a:gd name="T16" fmla="*/ 0 w 229"/>
                  <a:gd name="T17" fmla="*/ 0 h 240"/>
                  <a:gd name="T18" fmla="*/ 0 w 229"/>
                  <a:gd name="T19" fmla="*/ 0 h 240"/>
                  <a:gd name="T20" fmla="*/ 0 w 229"/>
                  <a:gd name="T21" fmla="*/ 0 h 240"/>
                  <a:gd name="T22" fmla="*/ 0 w 229"/>
                  <a:gd name="T23" fmla="*/ 0 h 240"/>
                  <a:gd name="T24" fmla="*/ 0 w 229"/>
                  <a:gd name="T25" fmla="*/ 0 h 240"/>
                  <a:gd name="T26" fmla="*/ 0 w 229"/>
                  <a:gd name="T27" fmla="*/ 0 h 240"/>
                  <a:gd name="T28" fmla="*/ 0 w 229"/>
                  <a:gd name="T29" fmla="*/ 0 h 240"/>
                  <a:gd name="T30" fmla="*/ 0 w 229"/>
                  <a:gd name="T31" fmla="*/ 0 h 240"/>
                  <a:gd name="T32" fmla="*/ 0 w 229"/>
                  <a:gd name="T33" fmla="*/ 0 h 240"/>
                  <a:gd name="T34" fmla="*/ 0 w 229"/>
                  <a:gd name="T35" fmla="*/ 0 h 240"/>
                  <a:gd name="T36" fmla="*/ 0 w 229"/>
                  <a:gd name="T37" fmla="*/ 0 h 240"/>
                  <a:gd name="T38" fmla="*/ 0 w 229"/>
                  <a:gd name="T39" fmla="*/ 0 h 240"/>
                  <a:gd name="T40" fmla="*/ 0 w 229"/>
                  <a:gd name="T41" fmla="*/ 0 h 240"/>
                  <a:gd name="T42" fmla="*/ 0 w 229"/>
                  <a:gd name="T43" fmla="*/ 0 h 240"/>
                  <a:gd name="T44" fmla="*/ 0 w 229"/>
                  <a:gd name="T45" fmla="*/ 0 h 240"/>
                  <a:gd name="T46" fmla="*/ 0 w 229"/>
                  <a:gd name="T47" fmla="*/ 0 h 240"/>
                  <a:gd name="T48" fmla="*/ 0 w 229"/>
                  <a:gd name="T49" fmla="*/ 0 h 240"/>
                  <a:gd name="T50" fmla="*/ 0 w 229"/>
                  <a:gd name="T51" fmla="*/ 0 h 240"/>
                  <a:gd name="T52" fmla="*/ 0 w 229"/>
                  <a:gd name="T53" fmla="*/ 0 h 240"/>
                  <a:gd name="T54" fmla="*/ 0 w 229"/>
                  <a:gd name="T55" fmla="*/ 0 h 240"/>
                  <a:gd name="T56" fmla="*/ 0 w 229"/>
                  <a:gd name="T57" fmla="*/ 0 h 240"/>
                  <a:gd name="T58" fmla="*/ 0 w 229"/>
                  <a:gd name="T59" fmla="*/ 0 h 240"/>
                  <a:gd name="T60" fmla="*/ 0 w 229"/>
                  <a:gd name="T61" fmla="*/ 0 h 240"/>
                  <a:gd name="T62" fmla="*/ 0 w 229"/>
                  <a:gd name="T63" fmla="*/ 0 h 240"/>
                  <a:gd name="T64" fmla="*/ 0 w 229"/>
                  <a:gd name="T65" fmla="*/ 0 h 240"/>
                  <a:gd name="T66" fmla="*/ 0 w 229"/>
                  <a:gd name="T67" fmla="*/ 0 h 240"/>
                  <a:gd name="T68" fmla="*/ 0 w 229"/>
                  <a:gd name="T69" fmla="*/ 0 h 240"/>
                  <a:gd name="T70" fmla="*/ 0 w 229"/>
                  <a:gd name="T71" fmla="*/ 0 h 240"/>
                  <a:gd name="T72" fmla="*/ 0 w 229"/>
                  <a:gd name="T73" fmla="*/ 0 h 240"/>
                  <a:gd name="T74" fmla="*/ 0 w 229"/>
                  <a:gd name="T75" fmla="*/ 0 h 2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29"/>
                  <a:gd name="T115" fmla="*/ 0 h 240"/>
                  <a:gd name="T116" fmla="*/ 229 w 229"/>
                  <a:gd name="T117" fmla="*/ 240 h 2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29" h="240">
                    <a:moveTo>
                      <a:pt x="126" y="4"/>
                    </a:moveTo>
                    <a:lnTo>
                      <a:pt x="119" y="3"/>
                    </a:lnTo>
                    <a:lnTo>
                      <a:pt x="111" y="3"/>
                    </a:lnTo>
                    <a:lnTo>
                      <a:pt x="105" y="1"/>
                    </a:lnTo>
                    <a:lnTo>
                      <a:pt x="102" y="1"/>
                    </a:lnTo>
                    <a:lnTo>
                      <a:pt x="94" y="0"/>
                    </a:lnTo>
                    <a:lnTo>
                      <a:pt x="83" y="0"/>
                    </a:lnTo>
                    <a:lnTo>
                      <a:pt x="75" y="1"/>
                    </a:lnTo>
                    <a:lnTo>
                      <a:pt x="66" y="3"/>
                    </a:lnTo>
                    <a:lnTo>
                      <a:pt x="57" y="4"/>
                    </a:lnTo>
                    <a:lnTo>
                      <a:pt x="48" y="9"/>
                    </a:lnTo>
                    <a:lnTo>
                      <a:pt x="41" y="13"/>
                    </a:lnTo>
                    <a:lnTo>
                      <a:pt x="33" y="17"/>
                    </a:lnTo>
                    <a:lnTo>
                      <a:pt x="17" y="34"/>
                    </a:lnTo>
                    <a:lnTo>
                      <a:pt x="6" y="55"/>
                    </a:lnTo>
                    <a:lnTo>
                      <a:pt x="1" y="76"/>
                    </a:lnTo>
                    <a:lnTo>
                      <a:pt x="0" y="98"/>
                    </a:lnTo>
                    <a:lnTo>
                      <a:pt x="3" y="121"/>
                    </a:lnTo>
                    <a:lnTo>
                      <a:pt x="8" y="144"/>
                    </a:lnTo>
                    <a:lnTo>
                      <a:pt x="16" y="167"/>
                    </a:lnTo>
                    <a:lnTo>
                      <a:pt x="26" y="187"/>
                    </a:lnTo>
                    <a:lnTo>
                      <a:pt x="35" y="200"/>
                    </a:lnTo>
                    <a:lnTo>
                      <a:pt x="45" y="213"/>
                    </a:lnTo>
                    <a:lnTo>
                      <a:pt x="57" y="223"/>
                    </a:lnTo>
                    <a:lnTo>
                      <a:pt x="70" y="230"/>
                    </a:lnTo>
                    <a:lnTo>
                      <a:pt x="85" y="236"/>
                    </a:lnTo>
                    <a:lnTo>
                      <a:pt x="101" y="240"/>
                    </a:lnTo>
                    <a:lnTo>
                      <a:pt x="116" y="240"/>
                    </a:lnTo>
                    <a:lnTo>
                      <a:pt x="132" y="237"/>
                    </a:lnTo>
                    <a:lnTo>
                      <a:pt x="154" y="228"/>
                    </a:lnTo>
                    <a:lnTo>
                      <a:pt x="174" y="218"/>
                    </a:lnTo>
                    <a:lnTo>
                      <a:pt x="192" y="204"/>
                    </a:lnTo>
                    <a:lnTo>
                      <a:pt x="208" y="188"/>
                    </a:lnTo>
                    <a:lnTo>
                      <a:pt x="218" y="171"/>
                    </a:lnTo>
                    <a:lnTo>
                      <a:pt x="226" y="151"/>
                    </a:lnTo>
                    <a:lnTo>
                      <a:pt x="229" y="131"/>
                    </a:lnTo>
                    <a:lnTo>
                      <a:pt x="226" y="109"/>
                    </a:lnTo>
                    <a:lnTo>
                      <a:pt x="224" y="103"/>
                    </a:lnTo>
                    <a:lnTo>
                      <a:pt x="221" y="98"/>
                    </a:lnTo>
                    <a:lnTo>
                      <a:pt x="215" y="95"/>
                    </a:lnTo>
                    <a:lnTo>
                      <a:pt x="210" y="93"/>
                    </a:lnTo>
                    <a:lnTo>
                      <a:pt x="204" y="95"/>
                    </a:lnTo>
                    <a:lnTo>
                      <a:pt x="198" y="99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93" y="126"/>
                    </a:lnTo>
                    <a:lnTo>
                      <a:pt x="189" y="142"/>
                    </a:lnTo>
                    <a:lnTo>
                      <a:pt x="183" y="158"/>
                    </a:lnTo>
                    <a:lnTo>
                      <a:pt x="174" y="171"/>
                    </a:lnTo>
                    <a:lnTo>
                      <a:pt x="164" y="181"/>
                    </a:lnTo>
                    <a:lnTo>
                      <a:pt x="149" y="190"/>
                    </a:lnTo>
                    <a:lnTo>
                      <a:pt x="133" y="195"/>
                    </a:lnTo>
                    <a:lnTo>
                      <a:pt x="113" y="198"/>
                    </a:lnTo>
                    <a:lnTo>
                      <a:pt x="92" y="197"/>
                    </a:lnTo>
                    <a:lnTo>
                      <a:pt x="76" y="188"/>
                    </a:lnTo>
                    <a:lnTo>
                      <a:pt x="63" y="177"/>
                    </a:lnTo>
                    <a:lnTo>
                      <a:pt x="54" y="161"/>
                    </a:lnTo>
                    <a:lnTo>
                      <a:pt x="47" y="142"/>
                    </a:lnTo>
                    <a:lnTo>
                      <a:pt x="41" y="124"/>
                    </a:lnTo>
                    <a:lnTo>
                      <a:pt x="36" y="103"/>
                    </a:lnTo>
                    <a:lnTo>
                      <a:pt x="35" y="85"/>
                    </a:lnTo>
                    <a:lnTo>
                      <a:pt x="35" y="73"/>
                    </a:lnTo>
                    <a:lnTo>
                      <a:pt x="36" y="62"/>
                    </a:lnTo>
                    <a:lnTo>
                      <a:pt x="41" y="50"/>
                    </a:lnTo>
                    <a:lnTo>
                      <a:pt x="48" y="40"/>
                    </a:lnTo>
                    <a:lnTo>
                      <a:pt x="55" y="33"/>
                    </a:lnTo>
                    <a:lnTo>
                      <a:pt x="66" y="26"/>
                    </a:lnTo>
                    <a:lnTo>
                      <a:pt x="77" y="21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5" y="19"/>
                    </a:lnTo>
                    <a:lnTo>
                      <a:pt x="120" y="19"/>
                    </a:lnTo>
                    <a:lnTo>
                      <a:pt x="135" y="21"/>
                    </a:lnTo>
                    <a:lnTo>
                      <a:pt x="139" y="20"/>
                    </a:lnTo>
                    <a:lnTo>
                      <a:pt x="139" y="14"/>
                    </a:lnTo>
                    <a:lnTo>
                      <a:pt x="133" y="9"/>
                    </a:lnTo>
                    <a:lnTo>
                      <a:pt x="126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90" name="Freeform 51"/>
              <p:cNvSpPr/>
              <p:nvPr/>
            </p:nvSpPr>
            <p:spPr bwMode="auto">
              <a:xfrm>
                <a:off x="8401" y="4895"/>
                <a:ext cx="93" cy="90"/>
              </a:xfrm>
              <a:custGeom>
                <a:avLst/>
                <a:gdLst>
                  <a:gd name="T0" fmla="*/ 0 w 281"/>
                  <a:gd name="T1" fmla="*/ 0 h 270"/>
                  <a:gd name="T2" fmla="*/ 0 w 281"/>
                  <a:gd name="T3" fmla="*/ 0 h 270"/>
                  <a:gd name="T4" fmla="*/ 0 w 281"/>
                  <a:gd name="T5" fmla="*/ 0 h 270"/>
                  <a:gd name="T6" fmla="*/ 0 w 281"/>
                  <a:gd name="T7" fmla="*/ 0 h 270"/>
                  <a:gd name="T8" fmla="*/ 0 w 281"/>
                  <a:gd name="T9" fmla="*/ 0 h 270"/>
                  <a:gd name="T10" fmla="*/ 0 w 281"/>
                  <a:gd name="T11" fmla="*/ 0 h 270"/>
                  <a:gd name="T12" fmla="*/ 0 w 281"/>
                  <a:gd name="T13" fmla="*/ 0 h 270"/>
                  <a:gd name="T14" fmla="*/ 0 w 281"/>
                  <a:gd name="T15" fmla="*/ 0 h 270"/>
                  <a:gd name="T16" fmla="*/ 0 w 281"/>
                  <a:gd name="T17" fmla="*/ 0 h 270"/>
                  <a:gd name="T18" fmla="*/ 0 w 281"/>
                  <a:gd name="T19" fmla="*/ 0 h 270"/>
                  <a:gd name="T20" fmla="*/ 0 w 281"/>
                  <a:gd name="T21" fmla="*/ 0 h 270"/>
                  <a:gd name="T22" fmla="*/ 0 w 281"/>
                  <a:gd name="T23" fmla="*/ 0 h 270"/>
                  <a:gd name="T24" fmla="*/ 0 w 281"/>
                  <a:gd name="T25" fmla="*/ 0 h 270"/>
                  <a:gd name="T26" fmla="*/ 0 w 281"/>
                  <a:gd name="T27" fmla="*/ 0 h 270"/>
                  <a:gd name="T28" fmla="*/ 0 w 281"/>
                  <a:gd name="T29" fmla="*/ 0 h 270"/>
                  <a:gd name="T30" fmla="*/ 0 w 281"/>
                  <a:gd name="T31" fmla="*/ 0 h 270"/>
                  <a:gd name="T32" fmla="*/ 0 w 281"/>
                  <a:gd name="T33" fmla="*/ 0 h 270"/>
                  <a:gd name="T34" fmla="*/ 0 w 281"/>
                  <a:gd name="T35" fmla="*/ 0 h 270"/>
                  <a:gd name="T36" fmla="*/ 0 w 281"/>
                  <a:gd name="T37" fmla="*/ 0 h 270"/>
                  <a:gd name="T38" fmla="*/ 0 w 281"/>
                  <a:gd name="T39" fmla="*/ 0 h 270"/>
                  <a:gd name="T40" fmla="*/ 0 w 281"/>
                  <a:gd name="T41" fmla="*/ 0 h 270"/>
                  <a:gd name="T42" fmla="*/ 0 w 281"/>
                  <a:gd name="T43" fmla="*/ 0 h 270"/>
                  <a:gd name="T44" fmla="*/ 0 w 281"/>
                  <a:gd name="T45" fmla="*/ 0 h 270"/>
                  <a:gd name="T46" fmla="*/ 0 w 281"/>
                  <a:gd name="T47" fmla="*/ 0 h 270"/>
                  <a:gd name="T48" fmla="*/ 0 w 281"/>
                  <a:gd name="T49" fmla="*/ 0 h 270"/>
                  <a:gd name="T50" fmla="*/ 0 w 281"/>
                  <a:gd name="T51" fmla="*/ 0 h 270"/>
                  <a:gd name="T52" fmla="*/ 0 w 281"/>
                  <a:gd name="T53" fmla="*/ 0 h 270"/>
                  <a:gd name="T54" fmla="*/ 0 w 281"/>
                  <a:gd name="T55" fmla="*/ 0 h 270"/>
                  <a:gd name="T56" fmla="*/ 0 w 281"/>
                  <a:gd name="T57" fmla="*/ 0 h 270"/>
                  <a:gd name="T58" fmla="*/ 0 w 281"/>
                  <a:gd name="T59" fmla="*/ 0 h 270"/>
                  <a:gd name="T60" fmla="*/ 0 w 281"/>
                  <a:gd name="T61" fmla="*/ 0 h 270"/>
                  <a:gd name="T62" fmla="*/ 0 w 281"/>
                  <a:gd name="T63" fmla="*/ 0 h 270"/>
                  <a:gd name="T64" fmla="*/ 0 w 281"/>
                  <a:gd name="T65" fmla="*/ 0 h 270"/>
                  <a:gd name="T66" fmla="*/ 0 w 281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1"/>
                  <a:gd name="T103" fmla="*/ 0 h 270"/>
                  <a:gd name="T104" fmla="*/ 281 w 281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1" h="270">
                    <a:moveTo>
                      <a:pt x="75" y="5"/>
                    </a:moveTo>
                    <a:lnTo>
                      <a:pt x="61" y="10"/>
                    </a:lnTo>
                    <a:lnTo>
                      <a:pt x="47" y="19"/>
                    </a:lnTo>
                    <a:lnTo>
                      <a:pt x="34" y="28"/>
                    </a:lnTo>
                    <a:lnTo>
                      <a:pt x="24" y="39"/>
                    </a:lnTo>
                    <a:lnTo>
                      <a:pt x="15" y="52"/>
                    </a:lnTo>
                    <a:lnTo>
                      <a:pt x="8" y="65"/>
                    </a:lnTo>
                    <a:lnTo>
                      <a:pt x="3" y="81"/>
                    </a:lnTo>
                    <a:lnTo>
                      <a:pt x="0" y="97"/>
                    </a:lnTo>
                    <a:lnTo>
                      <a:pt x="0" y="114"/>
                    </a:lnTo>
                    <a:lnTo>
                      <a:pt x="2" y="130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6"/>
                    </a:lnTo>
                    <a:lnTo>
                      <a:pt x="27" y="191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2"/>
                    </a:lnTo>
                    <a:lnTo>
                      <a:pt x="83" y="245"/>
                    </a:lnTo>
                    <a:lnTo>
                      <a:pt x="102" y="258"/>
                    </a:lnTo>
                    <a:lnTo>
                      <a:pt x="122" y="266"/>
                    </a:lnTo>
                    <a:lnTo>
                      <a:pt x="143" y="270"/>
                    </a:lnTo>
                    <a:lnTo>
                      <a:pt x="165" y="270"/>
                    </a:lnTo>
                    <a:lnTo>
                      <a:pt x="185" y="265"/>
                    </a:lnTo>
                    <a:lnTo>
                      <a:pt x="206" y="252"/>
                    </a:lnTo>
                    <a:lnTo>
                      <a:pt x="219" y="240"/>
                    </a:lnTo>
                    <a:lnTo>
                      <a:pt x="232" y="229"/>
                    </a:lnTo>
                    <a:lnTo>
                      <a:pt x="244" y="216"/>
                    </a:lnTo>
                    <a:lnTo>
                      <a:pt x="254" y="203"/>
                    </a:lnTo>
                    <a:lnTo>
                      <a:pt x="263" y="189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81" y="134"/>
                    </a:lnTo>
                    <a:lnTo>
                      <a:pt x="279" y="127"/>
                    </a:lnTo>
                    <a:lnTo>
                      <a:pt x="275" y="121"/>
                    </a:lnTo>
                    <a:lnTo>
                      <a:pt x="268" y="117"/>
                    </a:lnTo>
                    <a:lnTo>
                      <a:pt x="259" y="117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3" y="130"/>
                    </a:lnTo>
                    <a:lnTo>
                      <a:pt x="243" y="133"/>
                    </a:lnTo>
                    <a:lnTo>
                      <a:pt x="240" y="140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2" y="179"/>
                    </a:lnTo>
                    <a:lnTo>
                      <a:pt x="210" y="191"/>
                    </a:lnTo>
                    <a:lnTo>
                      <a:pt x="199" y="203"/>
                    </a:lnTo>
                    <a:lnTo>
                      <a:pt x="182" y="210"/>
                    </a:lnTo>
                    <a:lnTo>
                      <a:pt x="154" y="212"/>
                    </a:lnTo>
                    <a:lnTo>
                      <a:pt x="127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3"/>
                    </a:lnTo>
                    <a:lnTo>
                      <a:pt x="46" y="140"/>
                    </a:lnTo>
                    <a:lnTo>
                      <a:pt x="40" y="114"/>
                    </a:lnTo>
                    <a:lnTo>
                      <a:pt x="40" y="87"/>
                    </a:lnTo>
                    <a:lnTo>
                      <a:pt x="44" y="74"/>
                    </a:lnTo>
                    <a:lnTo>
                      <a:pt x="50" y="62"/>
                    </a:lnTo>
                    <a:lnTo>
                      <a:pt x="59" y="51"/>
                    </a:lnTo>
                    <a:lnTo>
                      <a:pt x="69" y="41"/>
                    </a:lnTo>
                    <a:lnTo>
                      <a:pt x="80" y="31"/>
                    </a:lnTo>
                    <a:lnTo>
                      <a:pt x="91" y="23"/>
                    </a:lnTo>
                    <a:lnTo>
                      <a:pt x="102" y="19"/>
                    </a:lnTo>
                    <a:lnTo>
                      <a:pt x="112" y="16"/>
                    </a:lnTo>
                    <a:lnTo>
                      <a:pt x="110" y="5"/>
                    </a:lnTo>
                    <a:lnTo>
                      <a:pt x="102" y="0"/>
                    </a:lnTo>
                    <a:lnTo>
                      <a:pt x="88" y="2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91" name="Freeform 52"/>
              <p:cNvSpPr/>
              <p:nvPr/>
            </p:nvSpPr>
            <p:spPr bwMode="auto">
              <a:xfrm>
                <a:off x="8431" y="4921"/>
                <a:ext cx="5" cy="4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w 15"/>
                  <a:gd name="T9" fmla="*/ 0 h 13"/>
                  <a:gd name="T10" fmla="*/ 0 w 15"/>
                  <a:gd name="T11" fmla="*/ 0 h 13"/>
                  <a:gd name="T12" fmla="*/ 0 w 15"/>
                  <a:gd name="T13" fmla="*/ 0 h 13"/>
                  <a:gd name="T14" fmla="*/ 0 w 15"/>
                  <a:gd name="T15" fmla="*/ 0 h 13"/>
                  <a:gd name="T16" fmla="*/ 0 w 15"/>
                  <a:gd name="T17" fmla="*/ 0 h 13"/>
                  <a:gd name="T18" fmla="*/ 0 w 15"/>
                  <a:gd name="T19" fmla="*/ 0 h 13"/>
                  <a:gd name="T20" fmla="*/ 0 w 15"/>
                  <a:gd name="T21" fmla="*/ 0 h 13"/>
                  <a:gd name="T22" fmla="*/ 0 w 15"/>
                  <a:gd name="T23" fmla="*/ 0 h 13"/>
                  <a:gd name="T24" fmla="*/ 0 w 15"/>
                  <a:gd name="T25" fmla="*/ 0 h 13"/>
                  <a:gd name="T26" fmla="*/ 0 w 15"/>
                  <a:gd name="T27" fmla="*/ 0 h 13"/>
                  <a:gd name="T28" fmla="*/ 0 w 15"/>
                  <a:gd name="T29" fmla="*/ 0 h 13"/>
                  <a:gd name="T30" fmla="*/ 0 w 15"/>
                  <a:gd name="T31" fmla="*/ 0 h 13"/>
                  <a:gd name="T32" fmla="*/ 0 w 15"/>
                  <a:gd name="T33" fmla="*/ 0 h 13"/>
                  <a:gd name="T34" fmla="*/ 0 w 15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5"/>
                  <a:gd name="T55" fmla="*/ 0 h 13"/>
                  <a:gd name="T56" fmla="*/ 15 w 15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5" h="13">
                    <a:moveTo>
                      <a:pt x="0" y="6"/>
                    </a:moveTo>
                    <a:lnTo>
                      <a:pt x="2" y="9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92" name="Freeform 53"/>
              <p:cNvSpPr/>
              <p:nvPr/>
            </p:nvSpPr>
            <p:spPr bwMode="auto">
              <a:xfrm>
                <a:off x="8447" y="4911"/>
                <a:ext cx="6" cy="6"/>
              </a:xfrm>
              <a:custGeom>
                <a:avLst/>
                <a:gdLst>
                  <a:gd name="T0" fmla="*/ 0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0 w 17"/>
                  <a:gd name="T7" fmla="*/ 0 h 17"/>
                  <a:gd name="T8" fmla="*/ 0 w 17"/>
                  <a:gd name="T9" fmla="*/ 0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0 w 17"/>
                  <a:gd name="T19" fmla="*/ 0 h 17"/>
                  <a:gd name="T20" fmla="*/ 0 w 17"/>
                  <a:gd name="T21" fmla="*/ 0 h 17"/>
                  <a:gd name="T22" fmla="*/ 0 w 17"/>
                  <a:gd name="T23" fmla="*/ 0 h 17"/>
                  <a:gd name="T24" fmla="*/ 0 w 17"/>
                  <a:gd name="T25" fmla="*/ 0 h 17"/>
                  <a:gd name="T26" fmla="*/ 0 w 17"/>
                  <a:gd name="T27" fmla="*/ 0 h 17"/>
                  <a:gd name="T28" fmla="*/ 0 w 17"/>
                  <a:gd name="T29" fmla="*/ 0 h 17"/>
                  <a:gd name="T30" fmla="*/ 0 w 17"/>
                  <a:gd name="T31" fmla="*/ 0 h 17"/>
                  <a:gd name="T32" fmla="*/ 0 w 17"/>
                  <a:gd name="T33" fmla="*/ 0 h 17"/>
                  <a:gd name="T34" fmla="*/ 0 w 17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7"/>
                  <a:gd name="T55" fmla="*/ 0 h 17"/>
                  <a:gd name="T56" fmla="*/ 17 w 17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7" h="17">
                    <a:moveTo>
                      <a:pt x="0" y="9"/>
                    </a:moveTo>
                    <a:lnTo>
                      <a:pt x="1" y="13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93" name="Freeform 54"/>
              <p:cNvSpPr/>
              <p:nvPr/>
            </p:nvSpPr>
            <p:spPr bwMode="auto">
              <a:xfrm>
                <a:off x="8468" y="4904"/>
                <a:ext cx="3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  <a:gd name="T18" fmla="*/ 0 w 9"/>
                  <a:gd name="T19" fmla="*/ 0 h 9"/>
                  <a:gd name="T20" fmla="*/ 0 w 9"/>
                  <a:gd name="T21" fmla="*/ 0 h 9"/>
                  <a:gd name="T22" fmla="*/ 0 w 9"/>
                  <a:gd name="T23" fmla="*/ 0 h 9"/>
                  <a:gd name="T24" fmla="*/ 0 w 9"/>
                  <a:gd name="T25" fmla="*/ 0 h 9"/>
                  <a:gd name="T26" fmla="*/ 0 w 9"/>
                  <a:gd name="T27" fmla="*/ 0 h 9"/>
                  <a:gd name="T28" fmla="*/ 0 w 9"/>
                  <a:gd name="T29" fmla="*/ 0 h 9"/>
                  <a:gd name="T30" fmla="*/ 0 w 9"/>
                  <a:gd name="T31" fmla="*/ 0 h 9"/>
                  <a:gd name="T32" fmla="*/ 0 w 9"/>
                  <a:gd name="T33" fmla="*/ 0 h 9"/>
                  <a:gd name="T34" fmla="*/ 0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9"/>
                  <a:gd name="T56" fmla="*/ 9 w 9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94" name="Freeform 55"/>
              <p:cNvSpPr/>
              <p:nvPr/>
            </p:nvSpPr>
            <p:spPr bwMode="auto">
              <a:xfrm>
                <a:off x="8459" y="4927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4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95" name="Freeform 56"/>
              <p:cNvSpPr/>
              <p:nvPr/>
            </p:nvSpPr>
            <p:spPr bwMode="auto">
              <a:xfrm>
                <a:off x="8443" y="4936"/>
                <a:ext cx="2" cy="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w 7"/>
                  <a:gd name="T15" fmla="*/ 0 h 9"/>
                  <a:gd name="T16" fmla="*/ 0 w 7"/>
                  <a:gd name="T17" fmla="*/ 0 h 9"/>
                  <a:gd name="T18" fmla="*/ 0 w 7"/>
                  <a:gd name="T19" fmla="*/ 0 h 9"/>
                  <a:gd name="T20" fmla="*/ 0 w 7"/>
                  <a:gd name="T21" fmla="*/ 0 h 9"/>
                  <a:gd name="T22" fmla="*/ 0 w 7"/>
                  <a:gd name="T23" fmla="*/ 0 h 9"/>
                  <a:gd name="T24" fmla="*/ 0 w 7"/>
                  <a:gd name="T25" fmla="*/ 0 h 9"/>
                  <a:gd name="T26" fmla="*/ 0 w 7"/>
                  <a:gd name="T27" fmla="*/ 0 h 9"/>
                  <a:gd name="T28" fmla="*/ 0 w 7"/>
                  <a:gd name="T29" fmla="*/ 0 h 9"/>
                  <a:gd name="T30" fmla="*/ 0 w 7"/>
                  <a:gd name="T31" fmla="*/ 0 h 9"/>
                  <a:gd name="T32" fmla="*/ 0 w 7"/>
                  <a:gd name="T33" fmla="*/ 0 h 9"/>
                  <a:gd name="T34" fmla="*/ 0 w 7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9"/>
                  <a:gd name="T56" fmla="*/ 7 w 7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96" name="Freeform 57"/>
              <p:cNvSpPr/>
              <p:nvPr/>
            </p:nvSpPr>
            <p:spPr bwMode="auto">
              <a:xfrm>
                <a:off x="8474" y="4919"/>
                <a:ext cx="7" cy="6"/>
              </a:xfrm>
              <a:custGeom>
                <a:avLst/>
                <a:gdLst>
                  <a:gd name="T0" fmla="*/ 0 w 20"/>
                  <a:gd name="T1" fmla="*/ 0 h 20"/>
                  <a:gd name="T2" fmla="*/ 0 w 20"/>
                  <a:gd name="T3" fmla="*/ 0 h 20"/>
                  <a:gd name="T4" fmla="*/ 0 w 20"/>
                  <a:gd name="T5" fmla="*/ 0 h 20"/>
                  <a:gd name="T6" fmla="*/ 0 w 20"/>
                  <a:gd name="T7" fmla="*/ 0 h 20"/>
                  <a:gd name="T8" fmla="*/ 0 w 20"/>
                  <a:gd name="T9" fmla="*/ 0 h 20"/>
                  <a:gd name="T10" fmla="*/ 0 w 20"/>
                  <a:gd name="T11" fmla="*/ 0 h 20"/>
                  <a:gd name="T12" fmla="*/ 0 w 20"/>
                  <a:gd name="T13" fmla="*/ 0 h 20"/>
                  <a:gd name="T14" fmla="*/ 0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w 20"/>
                  <a:gd name="T23" fmla="*/ 0 h 20"/>
                  <a:gd name="T24" fmla="*/ 0 w 20"/>
                  <a:gd name="T25" fmla="*/ 0 h 20"/>
                  <a:gd name="T26" fmla="*/ 0 w 20"/>
                  <a:gd name="T27" fmla="*/ 0 h 20"/>
                  <a:gd name="T28" fmla="*/ 0 w 20"/>
                  <a:gd name="T29" fmla="*/ 0 h 20"/>
                  <a:gd name="T30" fmla="*/ 0 w 20"/>
                  <a:gd name="T31" fmla="*/ 0 h 20"/>
                  <a:gd name="T32" fmla="*/ 0 w 20"/>
                  <a:gd name="T33" fmla="*/ 0 h 20"/>
                  <a:gd name="T34" fmla="*/ 0 w 20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0"/>
                  <a:gd name="T55" fmla="*/ 0 h 20"/>
                  <a:gd name="T56" fmla="*/ 20 w 20"/>
                  <a:gd name="T57" fmla="*/ 20 h 2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0" h="20">
                    <a:moveTo>
                      <a:pt x="0" y="1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7" y="17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97" name="Freeform 58"/>
              <p:cNvSpPr/>
              <p:nvPr/>
            </p:nvSpPr>
            <p:spPr bwMode="auto">
              <a:xfrm>
                <a:off x="8332" y="4713"/>
                <a:ext cx="4" cy="4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0 h 13"/>
                  <a:gd name="T4" fmla="*/ 0 w 12"/>
                  <a:gd name="T5" fmla="*/ 0 h 13"/>
                  <a:gd name="T6" fmla="*/ 0 w 12"/>
                  <a:gd name="T7" fmla="*/ 0 h 13"/>
                  <a:gd name="T8" fmla="*/ 0 w 12"/>
                  <a:gd name="T9" fmla="*/ 0 h 13"/>
                  <a:gd name="T10" fmla="*/ 0 w 12"/>
                  <a:gd name="T11" fmla="*/ 0 h 13"/>
                  <a:gd name="T12" fmla="*/ 0 w 12"/>
                  <a:gd name="T13" fmla="*/ 0 h 13"/>
                  <a:gd name="T14" fmla="*/ 0 w 12"/>
                  <a:gd name="T15" fmla="*/ 0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  <a:gd name="T24" fmla="*/ 0 w 12"/>
                  <a:gd name="T25" fmla="*/ 0 h 13"/>
                  <a:gd name="T26" fmla="*/ 0 w 12"/>
                  <a:gd name="T27" fmla="*/ 0 h 13"/>
                  <a:gd name="T28" fmla="*/ 0 w 12"/>
                  <a:gd name="T29" fmla="*/ 0 h 13"/>
                  <a:gd name="T30" fmla="*/ 0 w 12"/>
                  <a:gd name="T31" fmla="*/ 0 h 13"/>
                  <a:gd name="T32" fmla="*/ 0 w 12"/>
                  <a:gd name="T33" fmla="*/ 0 h 13"/>
                  <a:gd name="T34" fmla="*/ 0 w 12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3"/>
                  <a:gd name="T56" fmla="*/ 12 w 12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3">
                    <a:moveTo>
                      <a:pt x="0" y="7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98" name="Freeform 59"/>
              <p:cNvSpPr/>
              <p:nvPr/>
            </p:nvSpPr>
            <p:spPr bwMode="auto">
              <a:xfrm>
                <a:off x="8349" y="4708"/>
                <a:ext cx="5" cy="4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0 w 13"/>
                  <a:gd name="T7" fmla="*/ 0 h 12"/>
                  <a:gd name="T8" fmla="*/ 0 w 13"/>
                  <a:gd name="T9" fmla="*/ 0 h 12"/>
                  <a:gd name="T10" fmla="*/ 0 w 13"/>
                  <a:gd name="T11" fmla="*/ 0 h 12"/>
                  <a:gd name="T12" fmla="*/ 0 w 13"/>
                  <a:gd name="T13" fmla="*/ 0 h 12"/>
                  <a:gd name="T14" fmla="*/ 0 w 13"/>
                  <a:gd name="T15" fmla="*/ 0 h 12"/>
                  <a:gd name="T16" fmla="*/ 0 w 13"/>
                  <a:gd name="T17" fmla="*/ 0 h 12"/>
                  <a:gd name="T18" fmla="*/ 0 w 13"/>
                  <a:gd name="T19" fmla="*/ 0 h 12"/>
                  <a:gd name="T20" fmla="*/ 0 w 13"/>
                  <a:gd name="T21" fmla="*/ 0 h 12"/>
                  <a:gd name="T22" fmla="*/ 0 w 13"/>
                  <a:gd name="T23" fmla="*/ 0 h 12"/>
                  <a:gd name="T24" fmla="*/ 0 w 13"/>
                  <a:gd name="T25" fmla="*/ 0 h 12"/>
                  <a:gd name="T26" fmla="*/ 0 w 13"/>
                  <a:gd name="T27" fmla="*/ 0 h 12"/>
                  <a:gd name="T28" fmla="*/ 0 w 13"/>
                  <a:gd name="T29" fmla="*/ 0 h 12"/>
                  <a:gd name="T30" fmla="*/ 0 w 13"/>
                  <a:gd name="T31" fmla="*/ 0 h 12"/>
                  <a:gd name="T32" fmla="*/ 0 w 13"/>
                  <a:gd name="T33" fmla="*/ 0 h 12"/>
                  <a:gd name="T34" fmla="*/ 0 w 13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2"/>
                  <a:gd name="T56" fmla="*/ 13 w 13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2">
                    <a:moveTo>
                      <a:pt x="0" y="6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99" name="Freeform 60"/>
              <p:cNvSpPr/>
              <p:nvPr/>
            </p:nvSpPr>
            <p:spPr bwMode="auto">
              <a:xfrm>
                <a:off x="8366" y="4704"/>
                <a:ext cx="2" cy="2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0 w 8"/>
                  <a:gd name="T5" fmla="*/ 0 h 7"/>
                  <a:gd name="T6" fmla="*/ 0 w 8"/>
                  <a:gd name="T7" fmla="*/ 0 h 7"/>
                  <a:gd name="T8" fmla="*/ 0 w 8"/>
                  <a:gd name="T9" fmla="*/ 0 h 7"/>
                  <a:gd name="T10" fmla="*/ 0 w 8"/>
                  <a:gd name="T11" fmla="*/ 0 h 7"/>
                  <a:gd name="T12" fmla="*/ 0 w 8"/>
                  <a:gd name="T13" fmla="*/ 0 h 7"/>
                  <a:gd name="T14" fmla="*/ 0 w 8"/>
                  <a:gd name="T15" fmla="*/ 0 h 7"/>
                  <a:gd name="T16" fmla="*/ 0 w 8"/>
                  <a:gd name="T17" fmla="*/ 0 h 7"/>
                  <a:gd name="T18" fmla="*/ 0 w 8"/>
                  <a:gd name="T19" fmla="*/ 0 h 7"/>
                  <a:gd name="T20" fmla="*/ 0 w 8"/>
                  <a:gd name="T21" fmla="*/ 0 h 7"/>
                  <a:gd name="T22" fmla="*/ 0 w 8"/>
                  <a:gd name="T23" fmla="*/ 0 h 7"/>
                  <a:gd name="T24" fmla="*/ 0 w 8"/>
                  <a:gd name="T25" fmla="*/ 0 h 7"/>
                  <a:gd name="T26" fmla="*/ 0 w 8"/>
                  <a:gd name="T27" fmla="*/ 0 h 7"/>
                  <a:gd name="T28" fmla="*/ 0 w 8"/>
                  <a:gd name="T29" fmla="*/ 0 h 7"/>
                  <a:gd name="T30" fmla="*/ 0 w 8"/>
                  <a:gd name="T31" fmla="*/ 0 h 7"/>
                  <a:gd name="T32" fmla="*/ 0 w 8"/>
                  <a:gd name="T33" fmla="*/ 0 h 7"/>
                  <a:gd name="T34" fmla="*/ 0 w 8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"/>
                  <a:gd name="T55" fmla="*/ 0 h 7"/>
                  <a:gd name="T56" fmla="*/ 8 w 8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" h="7">
                    <a:moveTo>
                      <a:pt x="0" y="3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00" name="Freeform 61"/>
              <p:cNvSpPr/>
              <p:nvPr/>
            </p:nvSpPr>
            <p:spPr bwMode="auto">
              <a:xfrm>
                <a:off x="8338" y="4730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01" name="Freeform 62"/>
              <p:cNvSpPr/>
              <p:nvPr/>
            </p:nvSpPr>
            <p:spPr bwMode="auto">
              <a:xfrm>
                <a:off x="8370" y="4713"/>
                <a:ext cx="6" cy="6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0 w 16"/>
                  <a:gd name="T5" fmla="*/ 0 h 17"/>
                  <a:gd name="T6" fmla="*/ 0 w 16"/>
                  <a:gd name="T7" fmla="*/ 0 h 17"/>
                  <a:gd name="T8" fmla="*/ 0 w 16"/>
                  <a:gd name="T9" fmla="*/ 0 h 17"/>
                  <a:gd name="T10" fmla="*/ 0 w 16"/>
                  <a:gd name="T11" fmla="*/ 0 h 17"/>
                  <a:gd name="T12" fmla="*/ 0 w 16"/>
                  <a:gd name="T13" fmla="*/ 0 h 17"/>
                  <a:gd name="T14" fmla="*/ 0 w 16"/>
                  <a:gd name="T15" fmla="*/ 0 h 17"/>
                  <a:gd name="T16" fmla="*/ 0 w 16"/>
                  <a:gd name="T17" fmla="*/ 0 h 17"/>
                  <a:gd name="T18" fmla="*/ 0 w 16"/>
                  <a:gd name="T19" fmla="*/ 0 h 17"/>
                  <a:gd name="T20" fmla="*/ 0 w 16"/>
                  <a:gd name="T21" fmla="*/ 0 h 17"/>
                  <a:gd name="T22" fmla="*/ 0 w 16"/>
                  <a:gd name="T23" fmla="*/ 0 h 17"/>
                  <a:gd name="T24" fmla="*/ 0 w 16"/>
                  <a:gd name="T25" fmla="*/ 0 h 17"/>
                  <a:gd name="T26" fmla="*/ 0 w 16"/>
                  <a:gd name="T27" fmla="*/ 0 h 17"/>
                  <a:gd name="T28" fmla="*/ 0 w 16"/>
                  <a:gd name="T29" fmla="*/ 0 h 17"/>
                  <a:gd name="T30" fmla="*/ 0 w 16"/>
                  <a:gd name="T31" fmla="*/ 0 h 17"/>
                  <a:gd name="T32" fmla="*/ 0 w 16"/>
                  <a:gd name="T33" fmla="*/ 0 h 17"/>
                  <a:gd name="T34" fmla="*/ 0 w 16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17"/>
                  <a:gd name="T56" fmla="*/ 16 w 16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17">
                    <a:moveTo>
                      <a:pt x="0" y="8"/>
                    </a:moveTo>
                    <a:lnTo>
                      <a:pt x="0" y="11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9" y="17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02" name="Freeform 63"/>
              <p:cNvSpPr/>
              <p:nvPr/>
            </p:nvSpPr>
            <p:spPr bwMode="auto">
              <a:xfrm>
                <a:off x="8353" y="4721"/>
                <a:ext cx="4" cy="4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0 w 12"/>
                  <a:gd name="T5" fmla="*/ 0 h 12"/>
                  <a:gd name="T6" fmla="*/ 0 w 12"/>
                  <a:gd name="T7" fmla="*/ 0 h 12"/>
                  <a:gd name="T8" fmla="*/ 0 w 12"/>
                  <a:gd name="T9" fmla="*/ 0 h 12"/>
                  <a:gd name="T10" fmla="*/ 0 w 12"/>
                  <a:gd name="T11" fmla="*/ 0 h 12"/>
                  <a:gd name="T12" fmla="*/ 0 w 12"/>
                  <a:gd name="T13" fmla="*/ 0 h 12"/>
                  <a:gd name="T14" fmla="*/ 0 w 12"/>
                  <a:gd name="T15" fmla="*/ 0 h 12"/>
                  <a:gd name="T16" fmla="*/ 0 w 12"/>
                  <a:gd name="T17" fmla="*/ 0 h 12"/>
                  <a:gd name="T18" fmla="*/ 0 w 12"/>
                  <a:gd name="T19" fmla="*/ 0 h 12"/>
                  <a:gd name="T20" fmla="*/ 0 w 12"/>
                  <a:gd name="T21" fmla="*/ 0 h 12"/>
                  <a:gd name="T22" fmla="*/ 0 w 12"/>
                  <a:gd name="T23" fmla="*/ 0 h 12"/>
                  <a:gd name="T24" fmla="*/ 0 w 12"/>
                  <a:gd name="T25" fmla="*/ 0 h 12"/>
                  <a:gd name="T26" fmla="*/ 0 w 12"/>
                  <a:gd name="T27" fmla="*/ 0 h 12"/>
                  <a:gd name="T28" fmla="*/ 0 w 12"/>
                  <a:gd name="T29" fmla="*/ 0 h 12"/>
                  <a:gd name="T30" fmla="*/ 0 w 12"/>
                  <a:gd name="T31" fmla="*/ 0 h 12"/>
                  <a:gd name="T32" fmla="*/ 0 w 12"/>
                  <a:gd name="T33" fmla="*/ 0 h 12"/>
                  <a:gd name="T34" fmla="*/ 0 w 12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2"/>
                  <a:gd name="T56" fmla="*/ 12 w 12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2">
                    <a:moveTo>
                      <a:pt x="0" y="6"/>
                    </a:moveTo>
                    <a:lnTo>
                      <a:pt x="0" y="7"/>
                    </a:lnTo>
                    <a:lnTo>
                      <a:pt x="1" y="10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03" name="Freeform 64"/>
              <p:cNvSpPr/>
              <p:nvPr/>
            </p:nvSpPr>
            <p:spPr bwMode="auto">
              <a:xfrm>
                <a:off x="8343" y="4794"/>
                <a:ext cx="25" cy="25"/>
              </a:xfrm>
              <a:custGeom>
                <a:avLst/>
                <a:gdLst>
                  <a:gd name="T0" fmla="*/ 0 w 74"/>
                  <a:gd name="T1" fmla="*/ 0 h 75"/>
                  <a:gd name="T2" fmla="*/ 0 w 74"/>
                  <a:gd name="T3" fmla="*/ 0 h 75"/>
                  <a:gd name="T4" fmla="*/ 0 w 74"/>
                  <a:gd name="T5" fmla="*/ 0 h 75"/>
                  <a:gd name="T6" fmla="*/ 0 w 74"/>
                  <a:gd name="T7" fmla="*/ 0 h 75"/>
                  <a:gd name="T8" fmla="*/ 0 w 74"/>
                  <a:gd name="T9" fmla="*/ 0 h 75"/>
                  <a:gd name="T10" fmla="*/ 0 w 74"/>
                  <a:gd name="T11" fmla="*/ 0 h 75"/>
                  <a:gd name="T12" fmla="*/ 0 w 74"/>
                  <a:gd name="T13" fmla="*/ 0 h 75"/>
                  <a:gd name="T14" fmla="*/ 0 w 74"/>
                  <a:gd name="T15" fmla="*/ 0 h 75"/>
                  <a:gd name="T16" fmla="*/ 0 w 74"/>
                  <a:gd name="T17" fmla="*/ 0 h 75"/>
                  <a:gd name="T18" fmla="*/ 0 w 74"/>
                  <a:gd name="T19" fmla="*/ 0 h 75"/>
                  <a:gd name="T20" fmla="*/ 0 w 74"/>
                  <a:gd name="T21" fmla="*/ 0 h 75"/>
                  <a:gd name="T22" fmla="*/ 0 w 74"/>
                  <a:gd name="T23" fmla="*/ 0 h 75"/>
                  <a:gd name="T24" fmla="*/ 0 w 74"/>
                  <a:gd name="T25" fmla="*/ 0 h 75"/>
                  <a:gd name="T26" fmla="*/ 0 w 74"/>
                  <a:gd name="T27" fmla="*/ 0 h 75"/>
                  <a:gd name="T28" fmla="*/ 0 w 74"/>
                  <a:gd name="T29" fmla="*/ 0 h 75"/>
                  <a:gd name="T30" fmla="*/ 0 w 74"/>
                  <a:gd name="T31" fmla="*/ 0 h 75"/>
                  <a:gd name="T32" fmla="*/ 0 w 74"/>
                  <a:gd name="T33" fmla="*/ 0 h 75"/>
                  <a:gd name="T34" fmla="*/ 0 w 74"/>
                  <a:gd name="T35" fmla="*/ 0 h 75"/>
                  <a:gd name="T36" fmla="*/ 0 w 74"/>
                  <a:gd name="T37" fmla="*/ 0 h 75"/>
                  <a:gd name="T38" fmla="*/ 0 w 74"/>
                  <a:gd name="T39" fmla="*/ 0 h 75"/>
                  <a:gd name="T40" fmla="*/ 0 w 74"/>
                  <a:gd name="T41" fmla="*/ 0 h 75"/>
                  <a:gd name="T42" fmla="*/ 0 w 74"/>
                  <a:gd name="T43" fmla="*/ 0 h 75"/>
                  <a:gd name="T44" fmla="*/ 0 w 74"/>
                  <a:gd name="T45" fmla="*/ 0 h 75"/>
                  <a:gd name="T46" fmla="*/ 0 w 74"/>
                  <a:gd name="T47" fmla="*/ 0 h 75"/>
                  <a:gd name="T48" fmla="*/ 0 w 74"/>
                  <a:gd name="T49" fmla="*/ 0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4"/>
                  <a:gd name="T76" fmla="*/ 0 h 75"/>
                  <a:gd name="T77" fmla="*/ 74 w 74"/>
                  <a:gd name="T78" fmla="*/ 75 h 7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4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8" y="73"/>
                    </a:lnTo>
                    <a:lnTo>
                      <a:pt x="44" y="71"/>
                    </a:lnTo>
                    <a:lnTo>
                      <a:pt x="50" y="69"/>
                    </a:lnTo>
                    <a:lnTo>
                      <a:pt x="59" y="65"/>
                    </a:lnTo>
                    <a:lnTo>
                      <a:pt x="65" y="60"/>
                    </a:lnTo>
                    <a:lnTo>
                      <a:pt x="71" y="56"/>
                    </a:lnTo>
                    <a:lnTo>
                      <a:pt x="74" y="50"/>
                    </a:lnTo>
                    <a:lnTo>
                      <a:pt x="72" y="45"/>
                    </a:lnTo>
                    <a:lnTo>
                      <a:pt x="59" y="35"/>
                    </a:lnTo>
                    <a:lnTo>
                      <a:pt x="46" y="39"/>
                    </a:lnTo>
                    <a:lnTo>
                      <a:pt x="35" y="48"/>
                    </a:lnTo>
                    <a:lnTo>
                      <a:pt x="31" y="52"/>
                    </a:lnTo>
                    <a:lnTo>
                      <a:pt x="29" y="43"/>
                    </a:lnTo>
                    <a:lnTo>
                      <a:pt x="24" y="26"/>
                    </a:lnTo>
                    <a:lnTo>
                      <a:pt x="13" y="7"/>
                    </a:lnTo>
                    <a:lnTo>
                      <a:pt x="2" y="0"/>
                    </a:lnTo>
                    <a:lnTo>
                      <a:pt x="0" y="19"/>
                    </a:lnTo>
                    <a:lnTo>
                      <a:pt x="3" y="40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04" name="Freeform 65"/>
              <p:cNvSpPr/>
              <p:nvPr/>
            </p:nvSpPr>
            <p:spPr bwMode="auto">
              <a:xfrm>
                <a:off x="8367" y="4788"/>
                <a:ext cx="23" cy="20"/>
              </a:xfrm>
              <a:custGeom>
                <a:avLst/>
                <a:gdLst>
                  <a:gd name="T0" fmla="*/ 0 w 69"/>
                  <a:gd name="T1" fmla="*/ 0 h 59"/>
                  <a:gd name="T2" fmla="*/ 0 w 69"/>
                  <a:gd name="T3" fmla="*/ 0 h 59"/>
                  <a:gd name="T4" fmla="*/ 0 w 69"/>
                  <a:gd name="T5" fmla="*/ 0 h 59"/>
                  <a:gd name="T6" fmla="*/ 0 w 69"/>
                  <a:gd name="T7" fmla="*/ 0 h 59"/>
                  <a:gd name="T8" fmla="*/ 0 w 69"/>
                  <a:gd name="T9" fmla="*/ 0 h 59"/>
                  <a:gd name="T10" fmla="*/ 0 w 69"/>
                  <a:gd name="T11" fmla="*/ 0 h 59"/>
                  <a:gd name="T12" fmla="*/ 0 w 69"/>
                  <a:gd name="T13" fmla="*/ 0 h 59"/>
                  <a:gd name="T14" fmla="*/ 0 w 69"/>
                  <a:gd name="T15" fmla="*/ 0 h 59"/>
                  <a:gd name="T16" fmla="*/ 0 w 69"/>
                  <a:gd name="T17" fmla="*/ 0 h 59"/>
                  <a:gd name="T18" fmla="*/ 0 w 69"/>
                  <a:gd name="T19" fmla="*/ 0 h 59"/>
                  <a:gd name="T20" fmla="*/ 0 w 69"/>
                  <a:gd name="T21" fmla="*/ 0 h 59"/>
                  <a:gd name="T22" fmla="*/ 0 w 69"/>
                  <a:gd name="T23" fmla="*/ 0 h 59"/>
                  <a:gd name="T24" fmla="*/ 0 w 69"/>
                  <a:gd name="T25" fmla="*/ 0 h 59"/>
                  <a:gd name="T26" fmla="*/ 0 w 69"/>
                  <a:gd name="T27" fmla="*/ 0 h 59"/>
                  <a:gd name="T28" fmla="*/ 0 w 69"/>
                  <a:gd name="T29" fmla="*/ 0 h 59"/>
                  <a:gd name="T30" fmla="*/ 0 w 69"/>
                  <a:gd name="T31" fmla="*/ 0 h 59"/>
                  <a:gd name="T32" fmla="*/ 0 w 69"/>
                  <a:gd name="T33" fmla="*/ 0 h 59"/>
                  <a:gd name="T34" fmla="*/ 0 w 69"/>
                  <a:gd name="T35" fmla="*/ 0 h 59"/>
                  <a:gd name="T36" fmla="*/ 0 w 69"/>
                  <a:gd name="T37" fmla="*/ 0 h 59"/>
                  <a:gd name="T38" fmla="*/ 0 w 69"/>
                  <a:gd name="T39" fmla="*/ 0 h 59"/>
                  <a:gd name="T40" fmla="*/ 0 w 69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9"/>
                  <a:gd name="T64" fmla="*/ 0 h 59"/>
                  <a:gd name="T65" fmla="*/ 69 w 69"/>
                  <a:gd name="T66" fmla="*/ 59 h 5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9" h="59">
                    <a:moveTo>
                      <a:pt x="24" y="59"/>
                    </a:moveTo>
                    <a:lnTo>
                      <a:pt x="29" y="59"/>
                    </a:lnTo>
                    <a:lnTo>
                      <a:pt x="38" y="57"/>
                    </a:lnTo>
                    <a:lnTo>
                      <a:pt x="47" y="56"/>
                    </a:lnTo>
                    <a:lnTo>
                      <a:pt x="56" y="54"/>
                    </a:lnTo>
                    <a:lnTo>
                      <a:pt x="63" y="52"/>
                    </a:lnTo>
                    <a:lnTo>
                      <a:pt x="68" y="47"/>
                    </a:lnTo>
                    <a:lnTo>
                      <a:pt x="69" y="43"/>
                    </a:lnTo>
                    <a:lnTo>
                      <a:pt x="66" y="37"/>
                    </a:lnTo>
                    <a:lnTo>
                      <a:pt x="54" y="32"/>
                    </a:lnTo>
                    <a:lnTo>
                      <a:pt x="41" y="33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21" y="29"/>
                    </a:lnTo>
                    <a:lnTo>
                      <a:pt x="19" y="1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9" y="44"/>
                    </a:lnTo>
                    <a:lnTo>
                      <a:pt x="19" y="56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05" name="Freeform 66"/>
              <p:cNvSpPr/>
              <p:nvPr/>
            </p:nvSpPr>
            <p:spPr bwMode="auto">
              <a:xfrm>
                <a:off x="8386" y="4779"/>
                <a:ext cx="23" cy="20"/>
              </a:xfrm>
              <a:custGeom>
                <a:avLst/>
                <a:gdLst>
                  <a:gd name="T0" fmla="*/ 0 w 69"/>
                  <a:gd name="T1" fmla="*/ 0 h 60"/>
                  <a:gd name="T2" fmla="*/ 0 w 69"/>
                  <a:gd name="T3" fmla="*/ 0 h 60"/>
                  <a:gd name="T4" fmla="*/ 0 w 69"/>
                  <a:gd name="T5" fmla="*/ 0 h 60"/>
                  <a:gd name="T6" fmla="*/ 0 w 69"/>
                  <a:gd name="T7" fmla="*/ 0 h 60"/>
                  <a:gd name="T8" fmla="*/ 0 w 69"/>
                  <a:gd name="T9" fmla="*/ 0 h 60"/>
                  <a:gd name="T10" fmla="*/ 0 w 69"/>
                  <a:gd name="T11" fmla="*/ 0 h 60"/>
                  <a:gd name="T12" fmla="*/ 0 w 69"/>
                  <a:gd name="T13" fmla="*/ 0 h 60"/>
                  <a:gd name="T14" fmla="*/ 0 w 69"/>
                  <a:gd name="T15" fmla="*/ 0 h 60"/>
                  <a:gd name="T16" fmla="*/ 0 w 69"/>
                  <a:gd name="T17" fmla="*/ 0 h 60"/>
                  <a:gd name="T18" fmla="*/ 0 w 69"/>
                  <a:gd name="T19" fmla="*/ 0 h 60"/>
                  <a:gd name="T20" fmla="*/ 0 w 69"/>
                  <a:gd name="T21" fmla="*/ 0 h 60"/>
                  <a:gd name="T22" fmla="*/ 0 w 69"/>
                  <a:gd name="T23" fmla="*/ 0 h 60"/>
                  <a:gd name="T24" fmla="*/ 0 w 69"/>
                  <a:gd name="T25" fmla="*/ 0 h 60"/>
                  <a:gd name="T26" fmla="*/ 0 w 69"/>
                  <a:gd name="T27" fmla="*/ 0 h 60"/>
                  <a:gd name="T28" fmla="*/ 0 w 69"/>
                  <a:gd name="T29" fmla="*/ 0 h 60"/>
                  <a:gd name="T30" fmla="*/ 0 w 69"/>
                  <a:gd name="T31" fmla="*/ 0 h 60"/>
                  <a:gd name="T32" fmla="*/ 0 w 69"/>
                  <a:gd name="T33" fmla="*/ 0 h 60"/>
                  <a:gd name="T34" fmla="*/ 0 w 69"/>
                  <a:gd name="T35" fmla="*/ 0 h 60"/>
                  <a:gd name="T36" fmla="*/ 0 w 69"/>
                  <a:gd name="T37" fmla="*/ 0 h 60"/>
                  <a:gd name="T38" fmla="*/ 0 w 69"/>
                  <a:gd name="T39" fmla="*/ 0 h 60"/>
                  <a:gd name="T40" fmla="*/ 0 w 69"/>
                  <a:gd name="T41" fmla="*/ 0 h 60"/>
                  <a:gd name="T42" fmla="*/ 0 w 69"/>
                  <a:gd name="T43" fmla="*/ 0 h 60"/>
                  <a:gd name="T44" fmla="*/ 0 w 69"/>
                  <a:gd name="T45" fmla="*/ 0 h 60"/>
                  <a:gd name="T46" fmla="*/ 0 w 69"/>
                  <a:gd name="T47" fmla="*/ 0 h 60"/>
                  <a:gd name="T48" fmla="*/ 0 w 69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9"/>
                  <a:gd name="T76" fmla="*/ 0 h 60"/>
                  <a:gd name="T77" fmla="*/ 69 w 69"/>
                  <a:gd name="T78" fmla="*/ 60 h 6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9" h="60">
                    <a:moveTo>
                      <a:pt x="6" y="46"/>
                    </a:moveTo>
                    <a:lnTo>
                      <a:pt x="15" y="54"/>
                    </a:lnTo>
                    <a:lnTo>
                      <a:pt x="22" y="59"/>
                    </a:lnTo>
                    <a:lnTo>
                      <a:pt x="31" y="60"/>
                    </a:lnTo>
                    <a:lnTo>
                      <a:pt x="38" y="60"/>
                    </a:lnTo>
                    <a:lnTo>
                      <a:pt x="45" y="59"/>
                    </a:lnTo>
                    <a:lnTo>
                      <a:pt x="51" y="56"/>
                    </a:lnTo>
                    <a:lnTo>
                      <a:pt x="57" y="53"/>
                    </a:lnTo>
                    <a:lnTo>
                      <a:pt x="60" y="51"/>
                    </a:lnTo>
                    <a:lnTo>
                      <a:pt x="64" y="50"/>
                    </a:lnTo>
                    <a:lnTo>
                      <a:pt x="67" y="47"/>
                    </a:lnTo>
                    <a:lnTo>
                      <a:pt x="69" y="43"/>
                    </a:lnTo>
                    <a:lnTo>
                      <a:pt x="67" y="40"/>
                    </a:lnTo>
                    <a:lnTo>
                      <a:pt x="54" y="31"/>
                    </a:lnTo>
                    <a:lnTo>
                      <a:pt x="41" y="31"/>
                    </a:lnTo>
                    <a:lnTo>
                      <a:pt x="32" y="34"/>
                    </a:lnTo>
                    <a:lnTo>
                      <a:pt x="28" y="37"/>
                    </a:lnTo>
                    <a:lnTo>
                      <a:pt x="26" y="30"/>
                    </a:lnTo>
                    <a:lnTo>
                      <a:pt x="20" y="1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14"/>
                    </a:lnTo>
                    <a:lnTo>
                      <a:pt x="1" y="30"/>
                    </a:lnTo>
                    <a:lnTo>
                      <a:pt x="4" y="41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06" name="Freeform 67"/>
              <p:cNvSpPr/>
              <p:nvPr/>
            </p:nvSpPr>
            <p:spPr bwMode="auto">
              <a:xfrm>
                <a:off x="8357" y="4833"/>
                <a:ext cx="25" cy="16"/>
              </a:xfrm>
              <a:custGeom>
                <a:avLst/>
                <a:gdLst>
                  <a:gd name="T0" fmla="*/ 0 w 75"/>
                  <a:gd name="T1" fmla="*/ 0 h 48"/>
                  <a:gd name="T2" fmla="*/ 0 w 75"/>
                  <a:gd name="T3" fmla="*/ 0 h 48"/>
                  <a:gd name="T4" fmla="*/ 0 w 75"/>
                  <a:gd name="T5" fmla="*/ 0 h 48"/>
                  <a:gd name="T6" fmla="*/ 0 w 75"/>
                  <a:gd name="T7" fmla="*/ 0 h 48"/>
                  <a:gd name="T8" fmla="*/ 0 w 75"/>
                  <a:gd name="T9" fmla="*/ 0 h 48"/>
                  <a:gd name="T10" fmla="*/ 0 w 75"/>
                  <a:gd name="T11" fmla="*/ 0 h 48"/>
                  <a:gd name="T12" fmla="*/ 0 w 75"/>
                  <a:gd name="T13" fmla="*/ 0 h 48"/>
                  <a:gd name="T14" fmla="*/ 0 w 75"/>
                  <a:gd name="T15" fmla="*/ 0 h 48"/>
                  <a:gd name="T16" fmla="*/ 0 w 75"/>
                  <a:gd name="T17" fmla="*/ 0 h 48"/>
                  <a:gd name="T18" fmla="*/ 0 w 75"/>
                  <a:gd name="T19" fmla="*/ 0 h 48"/>
                  <a:gd name="T20" fmla="*/ 0 w 75"/>
                  <a:gd name="T21" fmla="*/ 0 h 48"/>
                  <a:gd name="T22" fmla="*/ 0 w 75"/>
                  <a:gd name="T23" fmla="*/ 0 h 48"/>
                  <a:gd name="T24" fmla="*/ 0 w 75"/>
                  <a:gd name="T25" fmla="*/ 0 h 48"/>
                  <a:gd name="T26" fmla="*/ 0 w 75"/>
                  <a:gd name="T27" fmla="*/ 0 h 48"/>
                  <a:gd name="T28" fmla="*/ 0 w 75"/>
                  <a:gd name="T29" fmla="*/ 0 h 48"/>
                  <a:gd name="T30" fmla="*/ 0 w 75"/>
                  <a:gd name="T31" fmla="*/ 0 h 48"/>
                  <a:gd name="T32" fmla="*/ 0 w 75"/>
                  <a:gd name="T33" fmla="*/ 0 h 48"/>
                  <a:gd name="T34" fmla="*/ 0 w 75"/>
                  <a:gd name="T35" fmla="*/ 0 h 48"/>
                  <a:gd name="T36" fmla="*/ 0 w 75"/>
                  <a:gd name="T37" fmla="*/ 0 h 48"/>
                  <a:gd name="T38" fmla="*/ 0 w 75"/>
                  <a:gd name="T39" fmla="*/ 0 h 48"/>
                  <a:gd name="T40" fmla="*/ 0 w 75"/>
                  <a:gd name="T41" fmla="*/ 0 h 48"/>
                  <a:gd name="T42" fmla="*/ 0 w 75"/>
                  <a:gd name="T43" fmla="*/ 0 h 48"/>
                  <a:gd name="T44" fmla="*/ 0 w 75"/>
                  <a:gd name="T45" fmla="*/ 0 h 48"/>
                  <a:gd name="T46" fmla="*/ 0 w 75"/>
                  <a:gd name="T47" fmla="*/ 0 h 48"/>
                  <a:gd name="T48" fmla="*/ 0 w 75"/>
                  <a:gd name="T49" fmla="*/ 0 h 48"/>
                  <a:gd name="T50" fmla="*/ 0 w 75"/>
                  <a:gd name="T51" fmla="*/ 0 h 48"/>
                  <a:gd name="T52" fmla="*/ 0 w 75"/>
                  <a:gd name="T53" fmla="*/ 0 h 48"/>
                  <a:gd name="T54" fmla="*/ 0 w 75"/>
                  <a:gd name="T55" fmla="*/ 0 h 48"/>
                  <a:gd name="T56" fmla="*/ 0 w 75"/>
                  <a:gd name="T57" fmla="*/ 0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48"/>
                  <a:gd name="T89" fmla="*/ 75 w 75"/>
                  <a:gd name="T90" fmla="*/ 48 h 4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48">
                    <a:moveTo>
                      <a:pt x="12" y="44"/>
                    </a:moveTo>
                    <a:lnTo>
                      <a:pt x="19" y="46"/>
                    </a:lnTo>
                    <a:lnTo>
                      <a:pt x="31" y="48"/>
                    </a:lnTo>
                    <a:lnTo>
                      <a:pt x="43" y="48"/>
                    </a:lnTo>
                    <a:lnTo>
                      <a:pt x="56" y="46"/>
                    </a:lnTo>
                    <a:lnTo>
                      <a:pt x="66" y="42"/>
                    </a:lnTo>
                    <a:lnTo>
                      <a:pt x="74" y="36"/>
                    </a:lnTo>
                    <a:lnTo>
                      <a:pt x="75" y="29"/>
                    </a:lnTo>
                    <a:lnTo>
                      <a:pt x="71" y="19"/>
                    </a:lnTo>
                    <a:lnTo>
                      <a:pt x="66" y="16"/>
                    </a:lnTo>
                    <a:lnTo>
                      <a:pt x="59" y="15"/>
                    </a:lnTo>
                    <a:lnTo>
                      <a:pt x="52" y="15"/>
                    </a:lnTo>
                    <a:lnTo>
                      <a:pt x="43" y="18"/>
                    </a:lnTo>
                    <a:lnTo>
                      <a:pt x="35" y="19"/>
                    </a:lnTo>
                    <a:lnTo>
                      <a:pt x="30" y="22"/>
                    </a:lnTo>
                    <a:lnTo>
                      <a:pt x="25" y="23"/>
                    </a:lnTo>
                    <a:lnTo>
                      <a:pt x="24" y="25"/>
                    </a:lnTo>
                    <a:lnTo>
                      <a:pt x="22" y="21"/>
                    </a:lnTo>
                    <a:lnTo>
                      <a:pt x="19" y="13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3"/>
                    </a:lnTo>
                    <a:lnTo>
                      <a:pt x="5" y="26"/>
                    </a:lnTo>
                    <a:lnTo>
                      <a:pt x="9" y="38"/>
                    </a:lnTo>
                    <a:lnTo>
                      <a:pt x="12" y="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07" name="Freeform 68"/>
              <p:cNvSpPr/>
              <p:nvPr/>
            </p:nvSpPr>
            <p:spPr bwMode="auto">
              <a:xfrm>
                <a:off x="8385" y="4821"/>
                <a:ext cx="21" cy="19"/>
              </a:xfrm>
              <a:custGeom>
                <a:avLst/>
                <a:gdLst>
                  <a:gd name="T0" fmla="*/ 0 w 63"/>
                  <a:gd name="T1" fmla="*/ 0 h 57"/>
                  <a:gd name="T2" fmla="*/ 0 w 63"/>
                  <a:gd name="T3" fmla="*/ 0 h 57"/>
                  <a:gd name="T4" fmla="*/ 0 w 63"/>
                  <a:gd name="T5" fmla="*/ 0 h 57"/>
                  <a:gd name="T6" fmla="*/ 0 w 63"/>
                  <a:gd name="T7" fmla="*/ 0 h 57"/>
                  <a:gd name="T8" fmla="*/ 0 w 63"/>
                  <a:gd name="T9" fmla="*/ 0 h 57"/>
                  <a:gd name="T10" fmla="*/ 0 w 63"/>
                  <a:gd name="T11" fmla="*/ 0 h 57"/>
                  <a:gd name="T12" fmla="*/ 0 w 63"/>
                  <a:gd name="T13" fmla="*/ 0 h 57"/>
                  <a:gd name="T14" fmla="*/ 0 w 63"/>
                  <a:gd name="T15" fmla="*/ 0 h 57"/>
                  <a:gd name="T16" fmla="*/ 0 w 63"/>
                  <a:gd name="T17" fmla="*/ 0 h 57"/>
                  <a:gd name="T18" fmla="*/ 0 w 63"/>
                  <a:gd name="T19" fmla="*/ 0 h 57"/>
                  <a:gd name="T20" fmla="*/ 0 w 63"/>
                  <a:gd name="T21" fmla="*/ 0 h 57"/>
                  <a:gd name="T22" fmla="*/ 0 w 63"/>
                  <a:gd name="T23" fmla="*/ 0 h 57"/>
                  <a:gd name="T24" fmla="*/ 0 w 63"/>
                  <a:gd name="T25" fmla="*/ 0 h 57"/>
                  <a:gd name="T26" fmla="*/ 0 w 63"/>
                  <a:gd name="T27" fmla="*/ 0 h 57"/>
                  <a:gd name="T28" fmla="*/ 0 w 63"/>
                  <a:gd name="T29" fmla="*/ 0 h 57"/>
                  <a:gd name="T30" fmla="*/ 0 w 63"/>
                  <a:gd name="T31" fmla="*/ 0 h 57"/>
                  <a:gd name="T32" fmla="*/ 0 w 63"/>
                  <a:gd name="T33" fmla="*/ 0 h 57"/>
                  <a:gd name="T34" fmla="*/ 0 w 63"/>
                  <a:gd name="T35" fmla="*/ 0 h 57"/>
                  <a:gd name="T36" fmla="*/ 0 w 63"/>
                  <a:gd name="T37" fmla="*/ 0 h 57"/>
                  <a:gd name="T38" fmla="*/ 0 w 63"/>
                  <a:gd name="T39" fmla="*/ 0 h 57"/>
                  <a:gd name="T40" fmla="*/ 0 w 63"/>
                  <a:gd name="T41" fmla="*/ 0 h 57"/>
                  <a:gd name="T42" fmla="*/ 0 w 63"/>
                  <a:gd name="T43" fmla="*/ 0 h 57"/>
                  <a:gd name="T44" fmla="*/ 0 w 63"/>
                  <a:gd name="T45" fmla="*/ 0 h 57"/>
                  <a:gd name="T46" fmla="*/ 0 w 63"/>
                  <a:gd name="T47" fmla="*/ 0 h 57"/>
                  <a:gd name="T48" fmla="*/ 0 w 63"/>
                  <a:gd name="T49" fmla="*/ 0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57"/>
                  <a:gd name="T77" fmla="*/ 63 w 63"/>
                  <a:gd name="T78" fmla="*/ 57 h 5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57">
                    <a:moveTo>
                      <a:pt x="15" y="53"/>
                    </a:moveTo>
                    <a:lnTo>
                      <a:pt x="22" y="54"/>
                    </a:lnTo>
                    <a:lnTo>
                      <a:pt x="34" y="57"/>
                    </a:lnTo>
                    <a:lnTo>
                      <a:pt x="47" y="56"/>
                    </a:lnTo>
                    <a:lnTo>
                      <a:pt x="58" y="50"/>
                    </a:lnTo>
                    <a:lnTo>
                      <a:pt x="61" y="48"/>
                    </a:lnTo>
                    <a:lnTo>
                      <a:pt x="62" y="46"/>
                    </a:lnTo>
                    <a:lnTo>
                      <a:pt x="63" y="43"/>
                    </a:lnTo>
                    <a:lnTo>
                      <a:pt x="62" y="40"/>
                    </a:lnTo>
                    <a:lnTo>
                      <a:pt x="61" y="36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33"/>
                    </a:lnTo>
                    <a:lnTo>
                      <a:pt x="39" y="36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21" y="17"/>
                    </a:lnTo>
                    <a:lnTo>
                      <a:pt x="17" y="4"/>
                    </a:lnTo>
                    <a:lnTo>
                      <a:pt x="8" y="0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08" name="Freeform 69"/>
              <p:cNvSpPr/>
              <p:nvPr/>
            </p:nvSpPr>
            <p:spPr bwMode="auto">
              <a:xfrm>
                <a:off x="8406" y="4814"/>
                <a:ext cx="21" cy="19"/>
              </a:xfrm>
              <a:custGeom>
                <a:avLst/>
                <a:gdLst>
                  <a:gd name="T0" fmla="*/ 0 w 65"/>
                  <a:gd name="T1" fmla="*/ 0 h 57"/>
                  <a:gd name="T2" fmla="*/ 0 w 65"/>
                  <a:gd name="T3" fmla="*/ 0 h 57"/>
                  <a:gd name="T4" fmla="*/ 0 w 65"/>
                  <a:gd name="T5" fmla="*/ 0 h 57"/>
                  <a:gd name="T6" fmla="*/ 0 w 65"/>
                  <a:gd name="T7" fmla="*/ 0 h 57"/>
                  <a:gd name="T8" fmla="*/ 0 w 65"/>
                  <a:gd name="T9" fmla="*/ 0 h 57"/>
                  <a:gd name="T10" fmla="*/ 0 w 65"/>
                  <a:gd name="T11" fmla="*/ 0 h 57"/>
                  <a:gd name="T12" fmla="*/ 0 w 65"/>
                  <a:gd name="T13" fmla="*/ 0 h 57"/>
                  <a:gd name="T14" fmla="*/ 0 w 65"/>
                  <a:gd name="T15" fmla="*/ 0 h 57"/>
                  <a:gd name="T16" fmla="*/ 0 w 65"/>
                  <a:gd name="T17" fmla="*/ 0 h 57"/>
                  <a:gd name="T18" fmla="*/ 0 w 65"/>
                  <a:gd name="T19" fmla="*/ 0 h 57"/>
                  <a:gd name="T20" fmla="*/ 0 w 65"/>
                  <a:gd name="T21" fmla="*/ 0 h 57"/>
                  <a:gd name="T22" fmla="*/ 0 w 65"/>
                  <a:gd name="T23" fmla="*/ 0 h 57"/>
                  <a:gd name="T24" fmla="*/ 0 w 65"/>
                  <a:gd name="T25" fmla="*/ 0 h 57"/>
                  <a:gd name="T26" fmla="*/ 0 w 65"/>
                  <a:gd name="T27" fmla="*/ 0 h 57"/>
                  <a:gd name="T28" fmla="*/ 0 w 65"/>
                  <a:gd name="T29" fmla="*/ 0 h 57"/>
                  <a:gd name="T30" fmla="*/ 0 w 65"/>
                  <a:gd name="T31" fmla="*/ 0 h 57"/>
                  <a:gd name="T32" fmla="*/ 0 w 65"/>
                  <a:gd name="T33" fmla="*/ 0 h 57"/>
                  <a:gd name="T34" fmla="*/ 0 w 65"/>
                  <a:gd name="T35" fmla="*/ 0 h 57"/>
                  <a:gd name="T36" fmla="*/ 0 w 65"/>
                  <a:gd name="T37" fmla="*/ 0 h 57"/>
                  <a:gd name="T38" fmla="*/ 0 w 65"/>
                  <a:gd name="T39" fmla="*/ 0 h 57"/>
                  <a:gd name="T40" fmla="*/ 0 w 65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5"/>
                  <a:gd name="T64" fmla="*/ 0 h 57"/>
                  <a:gd name="T65" fmla="*/ 65 w 65"/>
                  <a:gd name="T66" fmla="*/ 57 h 5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5" h="57">
                    <a:moveTo>
                      <a:pt x="24" y="52"/>
                    </a:moveTo>
                    <a:lnTo>
                      <a:pt x="32" y="57"/>
                    </a:lnTo>
                    <a:lnTo>
                      <a:pt x="41" y="55"/>
                    </a:lnTo>
                    <a:lnTo>
                      <a:pt x="50" y="52"/>
                    </a:lnTo>
                    <a:lnTo>
                      <a:pt x="59" y="48"/>
                    </a:lnTo>
                    <a:lnTo>
                      <a:pt x="63" y="45"/>
                    </a:lnTo>
                    <a:lnTo>
                      <a:pt x="65" y="42"/>
                    </a:lnTo>
                    <a:lnTo>
                      <a:pt x="65" y="38"/>
                    </a:lnTo>
                    <a:lnTo>
                      <a:pt x="63" y="34"/>
                    </a:lnTo>
                    <a:lnTo>
                      <a:pt x="53" y="28"/>
                    </a:lnTo>
                    <a:lnTo>
                      <a:pt x="46" y="29"/>
                    </a:lnTo>
                    <a:lnTo>
                      <a:pt x="40" y="35"/>
                    </a:lnTo>
                    <a:lnTo>
                      <a:pt x="35" y="39"/>
                    </a:lnTo>
                    <a:lnTo>
                      <a:pt x="32" y="32"/>
                    </a:lnTo>
                    <a:lnTo>
                      <a:pt x="25" y="18"/>
                    </a:lnTo>
                    <a:lnTo>
                      <a:pt x="16" y="5"/>
                    </a:lnTo>
                    <a:lnTo>
                      <a:pt x="6" y="0"/>
                    </a:lnTo>
                    <a:lnTo>
                      <a:pt x="0" y="21"/>
                    </a:lnTo>
                    <a:lnTo>
                      <a:pt x="7" y="36"/>
                    </a:lnTo>
                    <a:lnTo>
                      <a:pt x="18" y="48"/>
                    </a:ln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09" name="Freeform 70"/>
              <p:cNvSpPr/>
              <p:nvPr/>
            </p:nvSpPr>
            <p:spPr bwMode="auto">
              <a:xfrm>
                <a:off x="8371" y="4865"/>
                <a:ext cx="26" cy="26"/>
              </a:xfrm>
              <a:custGeom>
                <a:avLst/>
                <a:gdLst>
                  <a:gd name="T0" fmla="*/ 0 w 79"/>
                  <a:gd name="T1" fmla="*/ 0 h 80"/>
                  <a:gd name="T2" fmla="*/ 0 w 79"/>
                  <a:gd name="T3" fmla="*/ 0 h 80"/>
                  <a:gd name="T4" fmla="*/ 0 w 79"/>
                  <a:gd name="T5" fmla="*/ 0 h 80"/>
                  <a:gd name="T6" fmla="*/ 0 w 79"/>
                  <a:gd name="T7" fmla="*/ 0 h 80"/>
                  <a:gd name="T8" fmla="*/ 0 w 79"/>
                  <a:gd name="T9" fmla="*/ 0 h 80"/>
                  <a:gd name="T10" fmla="*/ 0 w 79"/>
                  <a:gd name="T11" fmla="*/ 0 h 80"/>
                  <a:gd name="T12" fmla="*/ 0 w 79"/>
                  <a:gd name="T13" fmla="*/ 0 h 80"/>
                  <a:gd name="T14" fmla="*/ 0 w 79"/>
                  <a:gd name="T15" fmla="*/ 0 h 80"/>
                  <a:gd name="T16" fmla="*/ 0 w 79"/>
                  <a:gd name="T17" fmla="*/ 0 h 80"/>
                  <a:gd name="T18" fmla="*/ 0 w 79"/>
                  <a:gd name="T19" fmla="*/ 0 h 80"/>
                  <a:gd name="T20" fmla="*/ 0 w 79"/>
                  <a:gd name="T21" fmla="*/ 0 h 80"/>
                  <a:gd name="T22" fmla="*/ 0 w 79"/>
                  <a:gd name="T23" fmla="*/ 0 h 80"/>
                  <a:gd name="T24" fmla="*/ 0 w 79"/>
                  <a:gd name="T25" fmla="*/ 0 h 80"/>
                  <a:gd name="T26" fmla="*/ 0 w 79"/>
                  <a:gd name="T27" fmla="*/ 0 h 80"/>
                  <a:gd name="T28" fmla="*/ 0 w 79"/>
                  <a:gd name="T29" fmla="*/ 0 h 80"/>
                  <a:gd name="T30" fmla="*/ 0 w 79"/>
                  <a:gd name="T31" fmla="*/ 0 h 80"/>
                  <a:gd name="T32" fmla="*/ 0 w 79"/>
                  <a:gd name="T33" fmla="*/ 0 h 80"/>
                  <a:gd name="T34" fmla="*/ 0 w 79"/>
                  <a:gd name="T35" fmla="*/ 0 h 80"/>
                  <a:gd name="T36" fmla="*/ 0 w 79"/>
                  <a:gd name="T37" fmla="*/ 0 h 80"/>
                  <a:gd name="T38" fmla="*/ 0 w 79"/>
                  <a:gd name="T39" fmla="*/ 0 h 80"/>
                  <a:gd name="T40" fmla="*/ 0 w 79"/>
                  <a:gd name="T41" fmla="*/ 0 h 80"/>
                  <a:gd name="T42" fmla="*/ 0 w 79"/>
                  <a:gd name="T43" fmla="*/ 0 h 80"/>
                  <a:gd name="T44" fmla="*/ 0 w 79"/>
                  <a:gd name="T45" fmla="*/ 0 h 80"/>
                  <a:gd name="T46" fmla="*/ 0 w 79"/>
                  <a:gd name="T47" fmla="*/ 0 h 80"/>
                  <a:gd name="T48" fmla="*/ 0 w 79"/>
                  <a:gd name="T49" fmla="*/ 0 h 80"/>
                  <a:gd name="T50" fmla="*/ 0 w 79"/>
                  <a:gd name="T51" fmla="*/ 0 h 80"/>
                  <a:gd name="T52" fmla="*/ 0 w 79"/>
                  <a:gd name="T53" fmla="*/ 0 h 80"/>
                  <a:gd name="T54" fmla="*/ 0 w 79"/>
                  <a:gd name="T55" fmla="*/ 0 h 80"/>
                  <a:gd name="T56" fmla="*/ 0 w 79"/>
                  <a:gd name="T57" fmla="*/ 0 h 8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80"/>
                  <a:gd name="T89" fmla="*/ 79 w 79"/>
                  <a:gd name="T90" fmla="*/ 80 h 8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80">
                    <a:moveTo>
                      <a:pt x="16" y="67"/>
                    </a:moveTo>
                    <a:lnTo>
                      <a:pt x="19" y="70"/>
                    </a:lnTo>
                    <a:lnTo>
                      <a:pt x="23" y="73"/>
                    </a:lnTo>
                    <a:lnTo>
                      <a:pt x="31" y="77"/>
                    </a:lnTo>
                    <a:lnTo>
                      <a:pt x="38" y="79"/>
                    </a:lnTo>
                    <a:lnTo>
                      <a:pt x="47" y="80"/>
                    </a:lnTo>
                    <a:lnTo>
                      <a:pt x="57" y="77"/>
                    </a:lnTo>
                    <a:lnTo>
                      <a:pt x="66" y="70"/>
                    </a:lnTo>
                    <a:lnTo>
                      <a:pt x="73" y="59"/>
                    </a:lnTo>
                    <a:lnTo>
                      <a:pt x="76" y="54"/>
                    </a:lnTo>
                    <a:lnTo>
                      <a:pt x="78" y="50"/>
                    </a:lnTo>
                    <a:lnTo>
                      <a:pt x="79" y="46"/>
                    </a:lnTo>
                    <a:lnTo>
                      <a:pt x="78" y="43"/>
                    </a:lnTo>
                    <a:lnTo>
                      <a:pt x="70" y="39"/>
                    </a:lnTo>
                    <a:lnTo>
                      <a:pt x="61" y="37"/>
                    </a:lnTo>
                    <a:lnTo>
                      <a:pt x="53" y="39"/>
                    </a:lnTo>
                    <a:lnTo>
                      <a:pt x="45" y="40"/>
                    </a:lnTo>
                    <a:lnTo>
                      <a:pt x="39" y="44"/>
                    </a:lnTo>
                    <a:lnTo>
                      <a:pt x="34" y="47"/>
                    </a:lnTo>
                    <a:lnTo>
                      <a:pt x="31" y="50"/>
                    </a:lnTo>
                    <a:lnTo>
                      <a:pt x="29" y="52"/>
                    </a:lnTo>
                    <a:lnTo>
                      <a:pt x="28" y="43"/>
                    </a:lnTo>
                    <a:lnTo>
                      <a:pt x="22" y="24"/>
                    </a:lnTo>
                    <a:lnTo>
                      <a:pt x="13" y="6"/>
                    </a:lnTo>
                    <a:lnTo>
                      <a:pt x="1" y="0"/>
                    </a:lnTo>
                    <a:lnTo>
                      <a:pt x="0" y="24"/>
                    </a:lnTo>
                    <a:lnTo>
                      <a:pt x="6" y="46"/>
                    </a:lnTo>
                    <a:lnTo>
                      <a:pt x="13" y="62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10" name="Freeform 71"/>
              <p:cNvSpPr/>
              <p:nvPr/>
            </p:nvSpPr>
            <p:spPr bwMode="auto">
              <a:xfrm>
                <a:off x="8399" y="4855"/>
                <a:ext cx="27" cy="22"/>
              </a:xfrm>
              <a:custGeom>
                <a:avLst/>
                <a:gdLst>
                  <a:gd name="T0" fmla="*/ 0 w 79"/>
                  <a:gd name="T1" fmla="*/ 0 h 67"/>
                  <a:gd name="T2" fmla="*/ 0 w 79"/>
                  <a:gd name="T3" fmla="*/ 0 h 67"/>
                  <a:gd name="T4" fmla="*/ 0 w 79"/>
                  <a:gd name="T5" fmla="*/ 0 h 67"/>
                  <a:gd name="T6" fmla="*/ 0 w 79"/>
                  <a:gd name="T7" fmla="*/ 0 h 67"/>
                  <a:gd name="T8" fmla="*/ 0 w 79"/>
                  <a:gd name="T9" fmla="*/ 0 h 67"/>
                  <a:gd name="T10" fmla="*/ 0 w 79"/>
                  <a:gd name="T11" fmla="*/ 0 h 67"/>
                  <a:gd name="T12" fmla="*/ 0 w 79"/>
                  <a:gd name="T13" fmla="*/ 0 h 67"/>
                  <a:gd name="T14" fmla="*/ 0 w 79"/>
                  <a:gd name="T15" fmla="*/ 0 h 67"/>
                  <a:gd name="T16" fmla="*/ 0 w 79"/>
                  <a:gd name="T17" fmla="*/ 0 h 67"/>
                  <a:gd name="T18" fmla="*/ 0 w 79"/>
                  <a:gd name="T19" fmla="*/ 0 h 67"/>
                  <a:gd name="T20" fmla="*/ 0 w 79"/>
                  <a:gd name="T21" fmla="*/ 0 h 67"/>
                  <a:gd name="T22" fmla="*/ 0 w 79"/>
                  <a:gd name="T23" fmla="*/ 0 h 67"/>
                  <a:gd name="T24" fmla="*/ 0 w 79"/>
                  <a:gd name="T25" fmla="*/ 0 h 67"/>
                  <a:gd name="T26" fmla="*/ 0 w 79"/>
                  <a:gd name="T27" fmla="*/ 0 h 67"/>
                  <a:gd name="T28" fmla="*/ 0 w 79"/>
                  <a:gd name="T29" fmla="*/ 0 h 67"/>
                  <a:gd name="T30" fmla="*/ 0 w 79"/>
                  <a:gd name="T31" fmla="*/ 0 h 67"/>
                  <a:gd name="T32" fmla="*/ 0 w 79"/>
                  <a:gd name="T33" fmla="*/ 0 h 67"/>
                  <a:gd name="T34" fmla="*/ 0 w 79"/>
                  <a:gd name="T35" fmla="*/ 0 h 67"/>
                  <a:gd name="T36" fmla="*/ 0 w 79"/>
                  <a:gd name="T37" fmla="*/ 0 h 67"/>
                  <a:gd name="T38" fmla="*/ 0 w 79"/>
                  <a:gd name="T39" fmla="*/ 0 h 67"/>
                  <a:gd name="T40" fmla="*/ 0 w 79"/>
                  <a:gd name="T41" fmla="*/ 0 h 67"/>
                  <a:gd name="T42" fmla="*/ 0 w 79"/>
                  <a:gd name="T43" fmla="*/ 0 h 67"/>
                  <a:gd name="T44" fmla="*/ 0 w 79"/>
                  <a:gd name="T45" fmla="*/ 0 h 67"/>
                  <a:gd name="T46" fmla="*/ 0 w 79"/>
                  <a:gd name="T47" fmla="*/ 0 h 67"/>
                  <a:gd name="T48" fmla="*/ 0 w 79"/>
                  <a:gd name="T49" fmla="*/ 0 h 67"/>
                  <a:gd name="T50" fmla="*/ 0 w 79"/>
                  <a:gd name="T51" fmla="*/ 0 h 67"/>
                  <a:gd name="T52" fmla="*/ 0 w 79"/>
                  <a:gd name="T53" fmla="*/ 0 h 67"/>
                  <a:gd name="T54" fmla="*/ 0 w 79"/>
                  <a:gd name="T55" fmla="*/ 0 h 67"/>
                  <a:gd name="T56" fmla="*/ 0 w 79"/>
                  <a:gd name="T57" fmla="*/ 0 h 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67"/>
                  <a:gd name="T89" fmla="*/ 79 w 79"/>
                  <a:gd name="T90" fmla="*/ 67 h 6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67">
                    <a:moveTo>
                      <a:pt x="13" y="54"/>
                    </a:moveTo>
                    <a:lnTo>
                      <a:pt x="16" y="56"/>
                    </a:lnTo>
                    <a:lnTo>
                      <a:pt x="20" y="59"/>
                    </a:lnTo>
                    <a:lnTo>
                      <a:pt x="26" y="61"/>
                    </a:lnTo>
                    <a:lnTo>
                      <a:pt x="34" y="64"/>
                    </a:lnTo>
                    <a:lnTo>
                      <a:pt x="41" y="67"/>
                    </a:lnTo>
                    <a:lnTo>
                      <a:pt x="50" y="67"/>
                    </a:lnTo>
                    <a:lnTo>
                      <a:pt x="59" y="67"/>
                    </a:lnTo>
                    <a:lnTo>
                      <a:pt x="66" y="64"/>
                    </a:lnTo>
                    <a:lnTo>
                      <a:pt x="72" y="61"/>
                    </a:lnTo>
                    <a:lnTo>
                      <a:pt x="76" y="57"/>
                    </a:lnTo>
                    <a:lnTo>
                      <a:pt x="79" y="53"/>
                    </a:lnTo>
                    <a:lnTo>
                      <a:pt x="78" y="47"/>
                    </a:lnTo>
                    <a:lnTo>
                      <a:pt x="72" y="41"/>
                    </a:lnTo>
                    <a:lnTo>
                      <a:pt x="65" y="37"/>
                    </a:lnTo>
                    <a:lnTo>
                      <a:pt x="56" y="36"/>
                    </a:lnTo>
                    <a:lnTo>
                      <a:pt x="48" y="36"/>
                    </a:lnTo>
                    <a:lnTo>
                      <a:pt x="40" y="37"/>
                    </a:lnTo>
                    <a:lnTo>
                      <a:pt x="34" y="38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33"/>
                    </a:lnTo>
                    <a:lnTo>
                      <a:pt x="22" y="17"/>
                    </a:lnTo>
                    <a:lnTo>
                      <a:pt x="15" y="4"/>
                    </a:lnTo>
                    <a:lnTo>
                      <a:pt x="3" y="0"/>
                    </a:lnTo>
                    <a:lnTo>
                      <a:pt x="0" y="21"/>
                    </a:lnTo>
                    <a:lnTo>
                      <a:pt x="4" y="38"/>
                    </a:lnTo>
                    <a:lnTo>
                      <a:pt x="10" y="50"/>
                    </a:lnTo>
                    <a:lnTo>
                      <a:pt x="13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11" name="Freeform 72"/>
              <p:cNvSpPr/>
              <p:nvPr/>
            </p:nvSpPr>
            <p:spPr bwMode="auto">
              <a:xfrm>
                <a:off x="8429" y="4851"/>
                <a:ext cx="26" cy="20"/>
              </a:xfrm>
              <a:custGeom>
                <a:avLst/>
                <a:gdLst>
                  <a:gd name="T0" fmla="*/ 0 w 77"/>
                  <a:gd name="T1" fmla="*/ 0 h 62"/>
                  <a:gd name="T2" fmla="*/ 0 w 77"/>
                  <a:gd name="T3" fmla="*/ 0 h 62"/>
                  <a:gd name="T4" fmla="*/ 0 w 77"/>
                  <a:gd name="T5" fmla="*/ 0 h 62"/>
                  <a:gd name="T6" fmla="*/ 0 w 77"/>
                  <a:gd name="T7" fmla="*/ 0 h 62"/>
                  <a:gd name="T8" fmla="*/ 0 w 77"/>
                  <a:gd name="T9" fmla="*/ 0 h 62"/>
                  <a:gd name="T10" fmla="*/ 0 w 77"/>
                  <a:gd name="T11" fmla="*/ 0 h 62"/>
                  <a:gd name="T12" fmla="*/ 0 w 77"/>
                  <a:gd name="T13" fmla="*/ 0 h 62"/>
                  <a:gd name="T14" fmla="*/ 0 w 77"/>
                  <a:gd name="T15" fmla="*/ 0 h 62"/>
                  <a:gd name="T16" fmla="*/ 0 w 77"/>
                  <a:gd name="T17" fmla="*/ 0 h 62"/>
                  <a:gd name="T18" fmla="*/ 0 w 77"/>
                  <a:gd name="T19" fmla="*/ 0 h 62"/>
                  <a:gd name="T20" fmla="*/ 0 w 77"/>
                  <a:gd name="T21" fmla="*/ 0 h 62"/>
                  <a:gd name="T22" fmla="*/ 0 w 77"/>
                  <a:gd name="T23" fmla="*/ 0 h 62"/>
                  <a:gd name="T24" fmla="*/ 0 w 77"/>
                  <a:gd name="T25" fmla="*/ 0 h 62"/>
                  <a:gd name="T26" fmla="*/ 0 w 77"/>
                  <a:gd name="T27" fmla="*/ 0 h 62"/>
                  <a:gd name="T28" fmla="*/ 0 w 77"/>
                  <a:gd name="T29" fmla="*/ 0 h 62"/>
                  <a:gd name="T30" fmla="*/ 0 w 77"/>
                  <a:gd name="T31" fmla="*/ 0 h 62"/>
                  <a:gd name="T32" fmla="*/ 0 w 77"/>
                  <a:gd name="T33" fmla="*/ 0 h 62"/>
                  <a:gd name="T34" fmla="*/ 0 w 77"/>
                  <a:gd name="T35" fmla="*/ 0 h 62"/>
                  <a:gd name="T36" fmla="*/ 0 w 77"/>
                  <a:gd name="T37" fmla="*/ 0 h 62"/>
                  <a:gd name="T38" fmla="*/ 0 w 77"/>
                  <a:gd name="T39" fmla="*/ 0 h 62"/>
                  <a:gd name="T40" fmla="*/ 0 w 77"/>
                  <a:gd name="T41" fmla="*/ 0 h 62"/>
                  <a:gd name="T42" fmla="*/ 0 w 77"/>
                  <a:gd name="T43" fmla="*/ 0 h 62"/>
                  <a:gd name="T44" fmla="*/ 0 w 77"/>
                  <a:gd name="T45" fmla="*/ 0 h 62"/>
                  <a:gd name="T46" fmla="*/ 0 w 77"/>
                  <a:gd name="T47" fmla="*/ 0 h 62"/>
                  <a:gd name="T48" fmla="*/ 0 w 77"/>
                  <a:gd name="T49" fmla="*/ 0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7"/>
                  <a:gd name="T76" fmla="*/ 0 h 62"/>
                  <a:gd name="T77" fmla="*/ 77 w 77"/>
                  <a:gd name="T78" fmla="*/ 62 h 6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7" h="62">
                    <a:moveTo>
                      <a:pt x="9" y="58"/>
                    </a:moveTo>
                    <a:lnTo>
                      <a:pt x="17" y="60"/>
                    </a:lnTo>
                    <a:lnTo>
                      <a:pt x="27" y="62"/>
                    </a:lnTo>
                    <a:lnTo>
                      <a:pt x="40" y="62"/>
                    </a:lnTo>
                    <a:lnTo>
                      <a:pt x="53" y="60"/>
                    </a:lnTo>
                    <a:lnTo>
                      <a:pt x="65" y="58"/>
                    </a:lnTo>
                    <a:lnTo>
                      <a:pt x="72" y="55"/>
                    </a:lnTo>
                    <a:lnTo>
                      <a:pt x="77" y="49"/>
                    </a:lnTo>
                    <a:lnTo>
                      <a:pt x="75" y="42"/>
                    </a:lnTo>
                    <a:lnTo>
                      <a:pt x="69" y="36"/>
                    </a:lnTo>
                    <a:lnTo>
                      <a:pt x="62" y="33"/>
                    </a:lnTo>
                    <a:lnTo>
                      <a:pt x="53" y="32"/>
                    </a:lnTo>
                    <a:lnTo>
                      <a:pt x="46" y="32"/>
                    </a:lnTo>
                    <a:lnTo>
                      <a:pt x="39" y="33"/>
                    </a:lnTo>
                    <a:lnTo>
                      <a:pt x="33" y="35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5" y="30"/>
                    </a:lnTo>
                    <a:lnTo>
                      <a:pt x="21" y="16"/>
                    </a:lnTo>
                    <a:lnTo>
                      <a:pt x="14" y="3"/>
                    </a:lnTo>
                    <a:lnTo>
                      <a:pt x="2" y="0"/>
                    </a:lnTo>
                    <a:lnTo>
                      <a:pt x="0" y="17"/>
                    </a:lnTo>
                    <a:lnTo>
                      <a:pt x="3" y="36"/>
                    </a:lnTo>
                    <a:lnTo>
                      <a:pt x="8" y="52"/>
                    </a:ln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12" name="Freeform 73"/>
              <p:cNvSpPr/>
              <p:nvPr/>
            </p:nvSpPr>
            <p:spPr bwMode="auto">
              <a:xfrm>
                <a:off x="8258" y="4730"/>
                <a:ext cx="122" cy="281"/>
              </a:xfrm>
              <a:custGeom>
                <a:avLst/>
                <a:gdLst>
                  <a:gd name="T0" fmla="*/ 0 w 366"/>
                  <a:gd name="T1" fmla="*/ 0 h 845"/>
                  <a:gd name="T2" fmla="*/ 0 w 366"/>
                  <a:gd name="T3" fmla="*/ 0 h 845"/>
                  <a:gd name="T4" fmla="*/ 0 w 366"/>
                  <a:gd name="T5" fmla="*/ 0 h 845"/>
                  <a:gd name="T6" fmla="*/ 0 w 366"/>
                  <a:gd name="T7" fmla="*/ 0 h 845"/>
                  <a:gd name="T8" fmla="*/ 0 w 366"/>
                  <a:gd name="T9" fmla="*/ 0 h 845"/>
                  <a:gd name="T10" fmla="*/ 0 w 366"/>
                  <a:gd name="T11" fmla="*/ 0 h 845"/>
                  <a:gd name="T12" fmla="*/ 0 w 366"/>
                  <a:gd name="T13" fmla="*/ 0 h 845"/>
                  <a:gd name="T14" fmla="*/ 0 w 366"/>
                  <a:gd name="T15" fmla="*/ 0 h 845"/>
                  <a:gd name="T16" fmla="*/ 0 w 366"/>
                  <a:gd name="T17" fmla="*/ 0 h 845"/>
                  <a:gd name="T18" fmla="*/ 0 w 366"/>
                  <a:gd name="T19" fmla="*/ 0 h 845"/>
                  <a:gd name="T20" fmla="*/ 0 w 366"/>
                  <a:gd name="T21" fmla="*/ 0 h 845"/>
                  <a:gd name="T22" fmla="*/ 0 w 366"/>
                  <a:gd name="T23" fmla="*/ 0 h 845"/>
                  <a:gd name="T24" fmla="*/ 0 w 366"/>
                  <a:gd name="T25" fmla="*/ 0 h 845"/>
                  <a:gd name="T26" fmla="*/ 0 w 366"/>
                  <a:gd name="T27" fmla="*/ 0 h 845"/>
                  <a:gd name="T28" fmla="*/ 0 w 366"/>
                  <a:gd name="T29" fmla="*/ 0 h 845"/>
                  <a:gd name="T30" fmla="*/ 0 w 366"/>
                  <a:gd name="T31" fmla="*/ 0 h 845"/>
                  <a:gd name="T32" fmla="*/ 0 w 366"/>
                  <a:gd name="T33" fmla="*/ 0 h 845"/>
                  <a:gd name="T34" fmla="*/ 0 w 366"/>
                  <a:gd name="T35" fmla="*/ 0 h 845"/>
                  <a:gd name="T36" fmla="*/ 0 w 366"/>
                  <a:gd name="T37" fmla="*/ 0 h 845"/>
                  <a:gd name="T38" fmla="*/ 0 w 366"/>
                  <a:gd name="T39" fmla="*/ 0 h 845"/>
                  <a:gd name="T40" fmla="*/ 0 w 366"/>
                  <a:gd name="T41" fmla="*/ 0 h 845"/>
                  <a:gd name="T42" fmla="*/ 0 w 366"/>
                  <a:gd name="T43" fmla="*/ 0 h 845"/>
                  <a:gd name="T44" fmla="*/ 0 w 366"/>
                  <a:gd name="T45" fmla="*/ 0 h 845"/>
                  <a:gd name="T46" fmla="*/ 0 w 366"/>
                  <a:gd name="T47" fmla="*/ 0 h 845"/>
                  <a:gd name="T48" fmla="*/ 0 w 366"/>
                  <a:gd name="T49" fmla="*/ 0 h 845"/>
                  <a:gd name="T50" fmla="*/ 0 w 366"/>
                  <a:gd name="T51" fmla="*/ 0 h 845"/>
                  <a:gd name="T52" fmla="*/ 0 w 366"/>
                  <a:gd name="T53" fmla="*/ 0 h 845"/>
                  <a:gd name="T54" fmla="*/ 0 w 366"/>
                  <a:gd name="T55" fmla="*/ 0 h 845"/>
                  <a:gd name="T56" fmla="*/ 0 w 366"/>
                  <a:gd name="T57" fmla="*/ 0 h 845"/>
                  <a:gd name="T58" fmla="*/ 0 w 366"/>
                  <a:gd name="T59" fmla="*/ 0 h 845"/>
                  <a:gd name="T60" fmla="*/ 0 w 366"/>
                  <a:gd name="T61" fmla="*/ 0 h 845"/>
                  <a:gd name="T62" fmla="*/ 0 w 366"/>
                  <a:gd name="T63" fmla="*/ 0 h 8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845"/>
                  <a:gd name="T98" fmla="*/ 366 w 366"/>
                  <a:gd name="T99" fmla="*/ 845 h 84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845">
                    <a:moveTo>
                      <a:pt x="15" y="104"/>
                    </a:moveTo>
                    <a:lnTo>
                      <a:pt x="12" y="150"/>
                    </a:lnTo>
                    <a:lnTo>
                      <a:pt x="12" y="196"/>
                    </a:lnTo>
                    <a:lnTo>
                      <a:pt x="16" y="241"/>
                    </a:lnTo>
                    <a:lnTo>
                      <a:pt x="27" y="286"/>
                    </a:lnTo>
                    <a:lnTo>
                      <a:pt x="46" y="346"/>
                    </a:lnTo>
                    <a:lnTo>
                      <a:pt x="65" y="406"/>
                    </a:lnTo>
                    <a:lnTo>
                      <a:pt x="84" y="465"/>
                    </a:lnTo>
                    <a:lnTo>
                      <a:pt x="103" y="524"/>
                    </a:lnTo>
                    <a:lnTo>
                      <a:pt x="122" y="583"/>
                    </a:lnTo>
                    <a:lnTo>
                      <a:pt x="143" y="640"/>
                    </a:lnTo>
                    <a:lnTo>
                      <a:pt x="163" y="699"/>
                    </a:lnTo>
                    <a:lnTo>
                      <a:pt x="185" y="758"/>
                    </a:lnTo>
                    <a:lnTo>
                      <a:pt x="195" y="778"/>
                    </a:lnTo>
                    <a:lnTo>
                      <a:pt x="210" y="796"/>
                    </a:lnTo>
                    <a:lnTo>
                      <a:pt x="228" y="810"/>
                    </a:lnTo>
                    <a:lnTo>
                      <a:pt x="247" y="822"/>
                    </a:lnTo>
                    <a:lnTo>
                      <a:pt x="269" y="830"/>
                    </a:lnTo>
                    <a:lnTo>
                      <a:pt x="292" y="837"/>
                    </a:lnTo>
                    <a:lnTo>
                      <a:pt x="316" y="842"/>
                    </a:lnTo>
                    <a:lnTo>
                      <a:pt x="339" y="845"/>
                    </a:lnTo>
                    <a:lnTo>
                      <a:pt x="348" y="843"/>
                    </a:lnTo>
                    <a:lnTo>
                      <a:pt x="355" y="840"/>
                    </a:lnTo>
                    <a:lnTo>
                      <a:pt x="361" y="833"/>
                    </a:lnTo>
                    <a:lnTo>
                      <a:pt x="366" y="824"/>
                    </a:lnTo>
                    <a:lnTo>
                      <a:pt x="366" y="816"/>
                    </a:lnTo>
                    <a:lnTo>
                      <a:pt x="361" y="809"/>
                    </a:lnTo>
                    <a:lnTo>
                      <a:pt x="354" y="803"/>
                    </a:lnTo>
                    <a:lnTo>
                      <a:pt x="345" y="800"/>
                    </a:lnTo>
                    <a:lnTo>
                      <a:pt x="329" y="796"/>
                    </a:lnTo>
                    <a:lnTo>
                      <a:pt x="313" y="793"/>
                    </a:lnTo>
                    <a:lnTo>
                      <a:pt x="295" y="788"/>
                    </a:lnTo>
                    <a:lnTo>
                      <a:pt x="279" y="784"/>
                    </a:lnTo>
                    <a:lnTo>
                      <a:pt x="264" y="778"/>
                    </a:lnTo>
                    <a:lnTo>
                      <a:pt x="251" y="768"/>
                    </a:lnTo>
                    <a:lnTo>
                      <a:pt x="239" y="757"/>
                    </a:lnTo>
                    <a:lnTo>
                      <a:pt x="231" y="741"/>
                    </a:lnTo>
                    <a:lnTo>
                      <a:pt x="217" y="708"/>
                    </a:lnTo>
                    <a:lnTo>
                      <a:pt x="206" y="676"/>
                    </a:lnTo>
                    <a:lnTo>
                      <a:pt x="194" y="643"/>
                    </a:lnTo>
                    <a:lnTo>
                      <a:pt x="184" y="610"/>
                    </a:lnTo>
                    <a:lnTo>
                      <a:pt x="172" y="577"/>
                    </a:lnTo>
                    <a:lnTo>
                      <a:pt x="162" y="544"/>
                    </a:lnTo>
                    <a:lnTo>
                      <a:pt x="151" y="511"/>
                    </a:lnTo>
                    <a:lnTo>
                      <a:pt x="141" y="478"/>
                    </a:lnTo>
                    <a:lnTo>
                      <a:pt x="126" y="435"/>
                    </a:lnTo>
                    <a:lnTo>
                      <a:pt x="110" y="392"/>
                    </a:lnTo>
                    <a:lnTo>
                      <a:pt x="94" y="349"/>
                    </a:lnTo>
                    <a:lnTo>
                      <a:pt x="79" y="306"/>
                    </a:lnTo>
                    <a:lnTo>
                      <a:pt x="65" y="263"/>
                    </a:lnTo>
                    <a:lnTo>
                      <a:pt x="54" y="219"/>
                    </a:lnTo>
                    <a:lnTo>
                      <a:pt x="49" y="175"/>
                    </a:lnTo>
                    <a:lnTo>
                      <a:pt x="47" y="129"/>
                    </a:lnTo>
                    <a:lnTo>
                      <a:pt x="46" y="110"/>
                    </a:lnTo>
                    <a:lnTo>
                      <a:pt x="41" y="89"/>
                    </a:lnTo>
                    <a:lnTo>
                      <a:pt x="35" y="67"/>
                    </a:lnTo>
                    <a:lnTo>
                      <a:pt x="28" y="46"/>
                    </a:lnTo>
                    <a:lnTo>
                      <a:pt x="21" y="27"/>
                    </a:lnTo>
                    <a:lnTo>
                      <a:pt x="13" y="11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5" y="17"/>
                    </a:lnTo>
                    <a:lnTo>
                      <a:pt x="10" y="44"/>
                    </a:lnTo>
                    <a:lnTo>
                      <a:pt x="13" y="76"/>
                    </a:lnTo>
                    <a:lnTo>
                      <a:pt x="15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13" name="Freeform 74"/>
              <p:cNvSpPr/>
              <p:nvPr/>
            </p:nvSpPr>
            <p:spPr bwMode="auto">
              <a:xfrm>
                <a:off x="8517" y="4850"/>
                <a:ext cx="29" cy="29"/>
              </a:xfrm>
              <a:custGeom>
                <a:avLst/>
                <a:gdLst>
                  <a:gd name="T0" fmla="*/ 0 w 88"/>
                  <a:gd name="T1" fmla="*/ 0 h 87"/>
                  <a:gd name="T2" fmla="*/ 0 w 88"/>
                  <a:gd name="T3" fmla="*/ 0 h 87"/>
                  <a:gd name="T4" fmla="*/ 0 w 88"/>
                  <a:gd name="T5" fmla="*/ 0 h 87"/>
                  <a:gd name="T6" fmla="*/ 0 w 88"/>
                  <a:gd name="T7" fmla="*/ 0 h 87"/>
                  <a:gd name="T8" fmla="*/ 0 w 88"/>
                  <a:gd name="T9" fmla="*/ 0 h 87"/>
                  <a:gd name="T10" fmla="*/ 0 w 88"/>
                  <a:gd name="T11" fmla="*/ 0 h 87"/>
                  <a:gd name="T12" fmla="*/ 0 w 88"/>
                  <a:gd name="T13" fmla="*/ 0 h 87"/>
                  <a:gd name="T14" fmla="*/ 0 w 88"/>
                  <a:gd name="T15" fmla="*/ 0 h 87"/>
                  <a:gd name="T16" fmla="*/ 0 w 88"/>
                  <a:gd name="T17" fmla="*/ 0 h 87"/>
                  <a:gd name="T18" fmla="*/ 0 w 88"/>
                  <a:gd name="T19" fmla="*/ 0 h 87"/>
                  <a:gd name="T20" fmla="*/ 0 w 88"/>
                  <a:gd name="T21" fmla="*/ 0 h 87"/>
                  <a:gd name="T22" fmla="*/ 0 w 88"/>
                  <a:gd name="T23" fmla="*/ 0 h 87"/>
                  <a:gd name="T24" fmla="*/ 0 w 88"/>
                  <a:gd name="T25" fmla="*/ 0 h 87"/>
                  <a:gd name="T26" fmla="*/ 0 w 88"/>
                  <a:gd name="T27" fmla="*/ 0 h 87"/>
                  <a:gd name="T28" fmla="*/ 0 w 88"/>
                  <a:gd name="T29" fmla="*/ 0 h 87"/>
                  <a:gd name="T30" fmla="*/ 0 w 88"/>
                  <a:gd name="T31" fmla="*/ 0 h 87"/>
                  <a:gd name="T32" fmla="*/ 0 w 88"/>
                  <a:gd name="T33" fmla="*/ 0 h 87"/>
                  <a:gd name="T34" fmla="*/ 0 w 88"/>
                  <a:gd name="T35" fmla="*/ 0 h 87"/>
                  <a:gd name="T36" fmla="*/ 0 w 88"/>
                  <a:gd name="T37" fmla="*/ 0 h 87"/>
                  <a:gd name="T38" fmla="*/ 0 w 88"/>
                  <a:gd name="T39" fmla="*/ 0 h 87"/>
                  <a:gd name="T40" fmla="*/ 0 w 88"/>
                  <a:gd name="T41" fmla="*/ 0 h 87"/>
                  <a:gd name="T42" fmla="*/ 0 w 88"/>
                  <a:gd name="T43" fmla="*/ 0 h 87"/>
                  <a:gd name="T44" fmla="*/ 0 w 88"/>
                  <a:gd name="T45" fmla="*/ 0 h 87"/>
                  <a:gd name="T46" fmla="*/ 0 w 88"/>
                  <a:gd name="T47" fmla="*/ 0 h 87"/>
                  <a:gd name="T48" fmla="*/ 0 w 88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8"/>
                  <a:gd name="T76" fmla="*/ 0 h 87"/>
                  <a:gd name="T77" fmla="*/ 88 w 88"/>
                  <a:gd name="T78" fmla="*/ 87 h 8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8" h="87">
                    <a:moveTo>
                      <a:pt x="84" y="23"/>
                    </a:moveTo>
                    <a:lnTo>
                      <a:pt x="88" y="18"/>
                    </a:lnTo>
                    <a:lnTo>
                      <a:pt x="87" y="13"/>
                    </a:lnTo>
                    <a:lnTo>
                      <a:pt x="84" y="7"/>
                    </a:lnTo>
                    <a:lnTo>
                      <a:pt x="77" y="3"/>
                    </a:lnTo>
                    <a:lnTo>
                      <a:pt x="71" y="0"/>
                    </a:lnTo>
                    <a:lnTo>
                      <a:pt x="62" y="0"/>
                    </a:lnTo>
                    <a:lnTo>
                      <a:pt x="55" y="1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5" y="31"/>
                    </a:lnTo>
                    <a:lnTo>
                      <a:pt x="16" y="43"/>
                    </a:lnTo>
                    <a:lnTo>
                      <a:pt x="9" y="56"/>
                    </a:lnTo>
                    <a:lnTo>
                      <a:pt x="3" y="69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15" y="80"/>
                    </a:lnTo>
                    <a:lnTo>
                      <a:pt x="27" y="70"/>
                    </a:lnTo>
                    <a:lnTo>
                      <a:pt x="40" y="60"/>
                    </a:lnTo>
                    <a:lnTo>
                      <a:pt x="52" y="50"/>
                    </a:lnTo>
                    <a:lnTo>
                      <a:pt x="63" y="41"/>
                    </a:lnTo>
                    <a:lnTo>
                      <a:pt x="72" y="33"/>
                    </a:lnTo>
                    <a:lnTo>
                      <a:pt x="80" y="27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14" name="Freeform 75"/>
              <p:cNvSpPr/>
              <p:nvPr/>
            </p:nvSpPr>
            <p:spPr bwMode="auto">
              <a:xfrm>
                <a:off x="8536" y="4890"/>
                <a:ext cx="34" cy="9"/>
              </a:xfrm>
              <a:custGeom>
                <a:avLst/>
                <a:gdLst>
                  <a:gd name="T0" fmla="*/ 0 w 102"/>
                  <a:gd name="T1" fmla="*/ 0 h 28"/>
                  <a:gd name="T2" fmla="*/ 0 w 102"/>
                  <a:gd name="T3" fmla="*/ 0 h 28"/>
                  <a:gd name="T4" fmla="*/ 0 w 102"/>
                  <a:gd name="T5" fmla="*/ 0 h 28"/>
                  <a:gd name="T6" fmla="*/ 0 w 102"/>
                  <a:gd name="T7" fmla="*/ 0 h 28"/>
                  <a:gd name="T8" fmla="*/ 0 w 102"/>
                  <a:gd name="T9" fmla="*/ 0 h 28"/>
                  <a:gd name="T10" fmla="*/ 0 w 102"/>
                  <a:gd name="T11" fmla="*/ 0 h 28"/>
                  <a:gd name="T12" fmla="*/ 0 w 102"/>
                  <a:gd name="T13" fmla="*/ 0 h 28"/>
                  <a:gd name="T14" fmla="*/ 0 w 102"/>
                  <a:gd name="T15" fmla="*/ 0 h 28"/>
                  <a:gd name="T16" fmla="*/ 0 w 102"/>
                  <a:gd name="T17" fmla="*/ 0 h 28"/>
                  <a:gd name="T18" fmla="*/ 0 w 102"/>
                  <a:gd name="T19" fmla="*/ 0 h 28"/>
                  <a:gd name="T20" fmla="*/ 0 w 102"/>
                  <a:gd name="T21" fmla="*/ 0 h 28"/>
                  <a:gd name="T22" fmla="*/ 0 w 102"/>
                  <a:gd name="T23" fmla="*/ 0 h 28"/>
                  <a:gd name="T24" fmla="*/ 0 w 102"/>
                  <a:gd name="T25" fmla="*/ 0 h 28"/>
                  <a:gd name="T26" fmla="*/ 0 w 102"/>
                  <a:gd name="T27" fmla="*/ 0 h 28"/>
                  <a:gd name="T28" fmla="*/ 0 w 102"/>
                  <a:gd name="T29" fmla="*/ 0 h 28"/>
                  <a:gd name="T30" fmla="*/ 0 w 102"/>
                  <a:gd name="T31" fmla="*/ 0 h 28"/>
                  <a:gd name="T32" fmla="*/ 0 w 102"/>
                  <a:gd name="T33" fmla="*/ 0 h 28"/>
                  <a:gd name="T34" fmla="*/ 0 w 102"/>
                  <a:gd name="T35" fmla="*/ 0 h 28"/>
                  <a:gd name="T36" fmla="*/ 0 w 102"/>
                  <a:gd name="T37" fmla="*/ 0 h 28"/>
                  <a:gd name="T38" fmla="*/ 0 w 102"/>
                  <a:gd name="T39" fmla="*/ 0 h 28"/>
                  <a:gd name="T40" fmla="*/ 0 w 102"/>
                  <a:gd name="T41" fmla="*/ 0 h 28"/>
                  <a:gd name="T42" fmla="*/ 0 w 102"/>
                  <a:gd name="T43" fmla="*/ 0 h 28"/>
                  <a:gd name="T44" fmla="*/ 0 w 102"/>
                  <a:gd name="T45" fmla="*/ 0 h 28"/>
                  <a:gd name="T46" fmla="*/ 0 w 102"/>
                  <a:gd name="T47" fmla="*/ 0 h 28"/>
                  <a:gd name="T48" fmla="*/ 0 w 102"/>
                  <a:gd name="T49" fmla="*/ 0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2"/>
                  <a:gd name="T76" fmla="*/ 0 h 28"/>
                  <a:gd name="T77" fmla="*/ 102 w 102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2" h="28">
                    <a:moveTo>
                      <a:pt x="92" y="23"/>
                    </a:moveTo>
                    <a:lnTo>
                      <a:pt x="96" y="21"/>
                    </a:lnTo>
                    <a:lnTo>
                      <a:pt x="99" y="18"/>
                    </a:lnTo>
                    <a:lnTo>
                      <a:pt x="101" y="14"/>
                    </a:lnTo>
                    <a:lnTo>
                      <a:pt x="102" y="10"/>
                    </a:lnTo>
                    <a:lnTo>
                      <a:pt x="101" y="5"/>
                    </a:lnTo>
                    <a:lnTo>
                      <a:pt x="98" y="1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76" y="2"/>
                    </a:lnTo>
                    <a:lnTo>
                      <a:pt x="61" y="7"/>
                    </a:lnTo>
                    <a:lnTo>
                      <a:pt x="46" y="10"/>
                    </a:lnTo>
                    <a:lnTo>
                      <a:pt x="33" y="11"/>
                    </a:lnTo>
                    <a:lnTo>
                      <a:pt x="20" y="15"/>
                    </a:lnTo>
                    <a:lnTo>
                      <a:pt x="10" y="18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20" y="28"/>
                    </a:lnTo>
                    <a:lnTo>
                      <a:pt x="32" y="27"/>
                    </a:lnTo>
                    <a:lnTo>
                      <a:pt x="44" y="27"/>
                    </a:lnTo>
                    <a:lnTo>
                      <a:pt x="55" y="25"/>
                    </a:lnTo>
                    <a:lnTo>
                      <a:pt x="67" y="24"/>
                    </a:lnTo>
                    <a:lnTo>
                      <a:pt x="80" y="24"/>
                    </a:lnTo>
                    <a:lnTo>
                      <a:pt x="9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15" name="Freeform 76"/>
              <p:cNvSpPr/>
              <p:nvPr/>
            </p:nvSpPr>
            <p:spPr bwMode="auto">
              <a:xfrm>
                <a:off x="8550" y="4921"/>
                <a:ext cx="47" cy="12"/>
              </a:xfrm>
              <a:custGeom>
                <a:avLst/>
                <a:gdLst>
                  <a:gd name="T0" fmla="*/ 0 w 142"/>
                  <a:gd name="T1" fmla="*/ 0 h 36"/>
                  <a:gd name="T2" fmla="*/ 0 w 142"/>
                  <a:gd name="T3" fmla="*/ 0 h 36"/>
                  <a:gd name="T4" fmla="*/ 0 w 142"/>
                  <a:gd name="T5" fmla="*/ 0 h 36"/>
                  <a:gd name="T6" fmla="*/ 0 w 142"/>
                  <a:gd name="T7" fmla="*/ 0 h 36"/>
                  <a:gd name="T8" fmla="*/ 0 w 142"/>
                  <a:gd name="T9" fmla="*/ 0 h 36"/>
                  <a:gd name="T10" fmla="*/ 0 w 142"/>
                  <a:gd name="T11" fmla="*/ 0 h 36"/>
                  <a:gd name="T12" fmla="*/ 0 w 142"/>
                  <a:gd name="T13" fmla="*/ 0 h 36"/>
                  <a:gd name="T14" fmla="*/ 0 w 142"/>
                  <a:gd name="T15" fmla="*/ 0 h 36"/>
                  <a:gd name="T16" fmla="*/ 0 w 142"/>
                  <a:gd name="T17" fmla="*/ 0 h 36"/>
                  <a:gd name="T18" fmla="*/ 0 w 142"/>
                  <a:gd name="T19" fmla="*/ 0 h 36"/>
                  <a:gd name="T20" fmla="*/ 0 w 142"/>
                  <a:gd name="T21" fmla="*/ 0 h 36"/>
                  <a:gd name="T22" fmla="*/ 0 w 142"/>
                  <a:gd name="T23" fmla="*/ 0 h 36"/>
                  <a:gd name="T24" fmla="*/ 0 w 142"/>
                  <a:gd name="T25" fmla="*/ 0 h 36"/>
                  <a:gd name="T26" fmla="*/ 0 w 142"/>
                  <a:gd name="T27" fmla="*/ 0 h 36"/>
                  <a:gd name="T28" fmla="*/ 0 w 142"/>
                  <a:gd name="T29" fmla="*/ 0 h 36"/>
                  <a:gd name="T30" fmla="*/ 0 w 142"/>
                  <a:gd name="T31" fmla="*/ 0 h 36"/>
                  <a:gd name="T32" fmla="*/ 0 w 142"/>
                  <a:gd name="T33" fmla="*/ 0 h 36"/>
                  <a:gd name="T34" fmla="*/ 0 w 142"/>
                  <a:gd name="T35" fmla="*/ 0 h 36"/>
                  <a:gd name="T36" fmla="*/ 0 w 142"/>
                  <a:gd name="T37" fmla="*/ 0 h 36"/>
                  <a:gd name="T38" fmla="*/ 0 w 142"/>
                  <a:gd name="T39" fmla="*/ 0 h 36"/>
                  <a:gd name="T40" fmla="*/ 0 w 142"/>
                  <a:gd name="T41" fmla="*/ 0 h 36"/>
                  <a:gd name="T42" fmla="*/ 0 w 142"/>
                  <a:gd name="T43" fmla="*/ 0 h 36"/>
                  <a:gd name="T44" fmla="*/ 0 w 142"/>
                  <a:gd name="T45" fmla="*/ 0 h 36"/>
                  <a:gd name="T46" fmla="*/ 0 w 142"/>
                  <a:gd name="T47" fmla="*/ 0 h 36"/>
                  <a:gd name="T48" fmla="*/ 0 w 14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2"/>
                  <a:gd name="T76" fmla="*/ 0 h 36"/>
                  <a:gd name="T77" fmla="*/ 142 w 142"/>
                  <a:gd name="T78" fmla="*/ 36 h 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2" h="36">
                    <a:moveTo>
                      <a:pt x="123" y="36"/>
                    </a:moveTo>
                    <a:lnTo>
                      <a:pt x="129" y="36"/>
                    </a:lnTo>
                    <a:lnTo>
                      <a:pt x="135" y="32"/>
                    </a:lnTo>
                    <a:lnTo>
                      <a:pt x="139" y="28"/>
                    </a:lnTo>
                    <a:lnTo>
                      <a:pt x="142" y="20"/>
                    </a:lnTo>
                    <a:lnTo>
                      <a:pt x="141" y="15"/>
                    </a:lnTo>
                    <a:lnTo>
                      <a:pt x="138" y="9"/>
                    </a:lnTo>
                    <a:lnTo>
                      <a:pt x="133" y="5"/>
                    </a:lnTo>
                    <a:lnTo>
                      <a:pt x="126" y="3"/>
                    </a:lnTo>
                    <a:lnTo>
                      <a:pt x="108" y="3"/>
                    </a:lnTo>
                    <a:lnTo>
                      <a:pt x="88" y="3"/>
                    </a:lnTo>
                    <a:lnTo>
                      <a:pt x="67" y="2"/>
                    </a:lnTo>
                    <a:lnTo>
                      <a:pt x="47" y="2"/>
                    </a:lnTo>
                    <a:lnTo>
                      <a:pt x="29" y="0"/>
                    </a:lnTo>
                    <a:lnTo>
                      <a:pt x="13" y="2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10" y="12"/>
                    </a:lnTo>
                    <a:lnTo>
                      <a:pt x="22" y="16"/>
                    </a:lnTo>
                    <a:lnTo>
                      <a:pt x="38" y="19"/>
                    </a:lnTo>
                    <a:lnTo>
                      <a:pt x="54" y="22"/>
                    </a:lnTo>
                    <a:lnTo>
                      <a:pt x="72" y="25"/>
                    </a:lnTo>
                    <a:lnTo>
                      <a:pt x="89" y="29"/>
                    </a:lnTo>
                    <a:lnTo>
                      <a:pt x="107" y="32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16" name="Freeform 77"/>
              <p:cNvSpPr/>
              <p:nvPr/>
            </p:nvSpPr>
            <p:spPr bwMode="auto">
              <a:xfrm>
                <a:off x="8416" y="4751"/>
                <a:ext cx="117" cy="200"/>
              </a:xfrm>
              <a:custGeom>
                <a:avLst/>
                <a:gdLst>
                  <a:gd name="T0" fmla="*/ 0 w 351"/>
                  <a:gd name="T1" fmla="*/ 0 h 601"/>
                  <a:gd name="T2" fmla="*/ 0 w 351"/>
                  <a:gd name="T3" fmla="*/ 0 h 601"/>
                  <a:gd name="T4" fmla="*/ 0 w 351"/>
                  <a:gd name="T5" fmla="*/ 0 h 601"/>
                  <a:gd name="T6" fmla="*/ 0 w 351"/>
                  <a:gd name="T7" fmla="*/ 0 h 601"/>
                  <a:gd name="T8" fmla="*/ 0 w 351"/>
                  <a:gd name="T9" fmla="*/ 0 h 601"/>
                  <a:gd name="T10" fmla="*/ 0 w 351"/>
                  <a:gd name="T11" fmla="*/ 0 h 601"/>
                  <a:gd name="T12" fmla="*/ 0 w 351"/>
                  <a:gd name="T13" fmla="*/ 0 h 601"/>
                  <a:gd name="T14" fmla="*/ 0 w 351"/>
                  <a:gd name="T15" fmla="*/ 0 h 601"/>
                  <a:gd name="T16" fmla="*/ 0 w 351"/>
                  <a:gd name="T17" fmla="*/ 0 h 601"/>
                  <a:gd name="T18" fmla="*/ 0 w 351"/>
                  <a:gd name="T19" fmla="*/ 0 h 601"/>
                  <a:gd name="T20" fmla="*/ 0 w 351"/>
                  <a:gd name="T21" fmla="*/ 0 h 601"/>
                  <a:gd name="T22" fmla="*/ 0 w 351"/>
                  <a:gd name="T23" fmla="*/ 0 h 601"/>
                  <a:gd name="T24" fmla="*/ 0 w 351"/>
                  <a:gd name="T25" fmla="*/ 0 h 601"/>
                  <a:gd name="T26" fmla="*/ 0 w 351"/>
                  <a:gd name="T27" fmla="*/ 0 h 601"/>
                  <a:gd name="T28" fmla="*/ 0 w 351"/>
                  <a:gd name="T29" fmla="*/ 0 h 601"/>
                  <a:gd name="T30" fmla="*/ 0 w 351"/>
                  <a:gd name="T31" fmla="*/ 0 h 601"/>
                  <a:gd name="T32" fmla="*/ 0 w 351"/>
                  <a:gd name="T33" fmla="*/ 0 h 601"/>
                  <a:gd name="T34" fmla="*/ 0 w 351"/>
                  <a:gd name="T35" fmla="*/ 0 h 601"/>
                  <a:gd name="T36" fmla="*/ 0 w 351"/>
                  <a:gd name="T37" fmla="*/ 0 h 601"/>
                  <a:gd name="T38" fmla="*/ 0 w 351"/>
                  <a:gd name="T39" fmla="*/ 0 h 601"/>
                  <a:gd name="T40" fmla="*/ 0 w 351"/>
                  <a:gd name="T41" fmla="*/ 0 h 601"/>
                  <a:gd name="T42" fmla="*/ 0 w 351"/>
                  <a:gd name="T43" fmla="*/ 0 h 601"/>
                  <a:gd name="T44" fmla="*/ 0 w 351"/>
                  <a:gd name="T45" fmla="*/ 0 h 601"/>
                  <a:gd name="T46" fmla="*/ 0 w 351"/>
                  <a:gd name="T47" fmla="*/ 0 h 601"/>
                  <a:gd name="T48" fmla="*/ 0 w 351"/>
                  <a:gd name="T49" fmla="*/ 0 h 601"/>
                  <a:gd name="T50" fmla="*/ 0 w 351"/>
                  <a:gd name="T51" fmla="*/ 0 h 601"/>
                  <a:gd name="T52" fmla="*/ 0 w 351"/>
                  <a:gd name="T53" fmla="*/ 0 h 601"/>
                  <a:gd name="T54" fmla="*/ 0 w 351"/>
                  <a:gd name="T55" fmla="*/ 0 h 601"/>
                  <a:gd name="T56" fmla="*/ 0 w 351"/>
                  <a:gd name="T57" fmla="*/ 0 h 601"/>
                  <a:gd name="T58" fmla="*/ 0 w 351"/>
                  <a:gd name="T59" fmla="*/ 0 h 601"/>
                  <a:gd name="T60" fmla="*/ 0 w 351"/>
                  <a:gd name="T61" fmla="*/ 0 h 601"/>
                  <a:gd name="T62" fmla="*/ 0 w 351"/>
                  <a:gd name="T63" fmla="*/ 0 h 601"/>
                  <a:gd name="T64" fmla="*/ 0 w 351"/>
                  <a:gd name="T65" fmla="*/ 0 h 601"/>
                  <a:gd name="T66" fmla="*/ 0 w 351"/>
                  <a:gd name="T67" fmla="*/ 0 h 601"/>
                  <a:gd name="T68" fmla="*/ 0 w 351"/>
                  <a:gd name="T69" fmla="*/ 0 h 601"/>
                  <a:gd name="T70" fmla="*/ 0 w 351"/>
                  <a:gd name="T71" fmla="*/ 0 h 601"/>
                  <a:gd name="T72" fmla="*/ 0 w 351"/>
                  <a:gd name="T73" fmla="*/ 0 h 601"/>
                  <a:gd name="T74" fmla="*/ 0 w 351"/>
                  <a:gd name="T75" fmla="*/ 0 h 601"/>
                  <a:gd name="T76" fmla="*/ 0 w 351"/>
                  <a:gd name="T77" fmla="*/ 0 h 601"/>
                  <a:gd name="T78" fmla="*/ 0 w 351"/>
                  <a:gd name="T79" fmla="*/ 0 h 601"/>
                  <a:gd name="T80" fmla="*/ 0 w 351"/>
                  <a:gd name="T81" fmla="*/ 0 h 60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51"/>
                  <a:gd name="T124" fmla="*/ 0 h 601"/>
                  <a:gd name="T125" fmla="*/ 351 w 351"/>
                  <a:gd name="T126" fmla="*/ 601 h 60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51" h="601">
                    <a:moveTo>
                      <a:pt x="108" y="298"/>
                    </a:moveTo>
                    <a:lnTo>
                      <a:pt x="132" y="338"/>
                    </a:lnTo>
                    <a:lnTo>
                      <a:pt x="157" y="377"/>
                    </a:lnTo>
                    <a:lnTo>
                      <a:pt x="182" y="414"/>
                    </a:lnTo>
                    <a:lnTo>
                      <a:pt x="208" y="451"/>
                    </a:lnTo>
                    <a:lnTo>
                      <a:pt x="235" y="487"/>
                    </a:lnTo>
                    <a:lnTo>
                      <a:pt x="263" y="523"/>
                    </a:lnTo>
                    <a:lnTo>
                      <a:pt x="292" y="559"/>
                    </a:lnTo>
                    <a:lnTo>
                      <a:pt x="321" y="594"/>
                    </a:lnTo>
                    <a:lnTo>
                      <a:pt x="326" y="598"/>
                    </a:lnTo>
                    <a:lnTo>
                      <a:pt x="332" y="601"/>
                    </a:lnTo>
                    <a:lnTo>
                      <a:pt x="337" y="601"/>
                    </a:lnTo>
                    <a:lnTo>
                      <a:pt x="343" y="598"/>
                    </a:lnTo>
                    <a:lnTo>
                      <a:pt x="349" y="594"/>
                    </a:lnTo>
                    <a:lnTo>
                      <a:pt x="351" y="588"/>
                    </a:lnTo>
                    <a:lnTo>
                      <a:pt x="351" y="582"/>
                    </a:lnTo>
                    <a:lnTo>
                      <a:pt x="349" y="576"/>
                    </a:lnTo>
                    <a:lnTo>
                      <a:pt x="327" y="538"/>
                    </a:lnTo>
                    <a:lnTo>
                      <a:pt x="304" y="499"/>
                    </a:lnTo>
                    <a:lnTo>
                      <a:pt x="279" y="463"/>
                    </a:lnTo>
                    <a:lnTo>
                      <a:pt x="252" y="427"/>
                    </a:lnTo>
                    <a:lnTo>
                      <a:pt x="224" y="391"/>
                    </a:lnTo>
                    <a:lnTo>
                      <a:pt x="198" y="355"/>
                    </a:lnTo>
                    <a:lnTo>
                      <a:pt x="172" y="319"/>
                    </a:lnTo>
                    <a:lnTo>
                      <a:pt x="147" y="280"/>
                    </a:lnTo>
                    <a:lnTo>
                      <a:pt x="125" y="242"/>
                    </a:lnTo>
                    <a:lnTo>
                      <a:pt x="101" y="197"/>
                    </a:lnTo>
                    <a:lnTo>
                      <a:pt x="79" y="150"/>
                    </a:lnTo>
                    <a:lnTo>
                      <a:pt x="59" y="104"/>
                    </a:lnTo>
                    <a:lnTo>
                      <a:pt x="38" y="62"/>
                    </a:lnTo>
                    <a:lnTo>
                      <a:pt x="22" y="29"/>
                    </a:lnTo>
                    <a:lnTo>
                      <a:pt x="9" y="7"/>
                    </a:lnTo>
                    <a:lnTo>
                      <a:pt x="0" y="0"/>
                    </a:lnTo>
                    <a:lnTo>
                      <a:pt x="4" y="17"/>
                    </a:lnTo>
                    <a:lnTo>
                      <a:pt x="13" y="45"/>
                    </a:lnTo>
                    <a:lnTo>
                      <a:pt x="23" y="82"/>
                    </a:lnTo>
                    <a:lnTo>
                      <a:pt x="38" y="124"/>
                    </a:lnTo>
                    <a:lnTo>
                      <a:pt x="54" y="170"/>
                    </a:lnTo>
                    <a:lnTo>
                      <a:pt x="70" y="216"/>
                    </a:lnTo>
                    <a:lnTo>
                      <a:pt x="89" y="259"/>
                    </a:lnTo>
                    <a:lnTo>
                      <a:pt x="108" y="2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17" name="Freeform 78"/>
              <p:cNvSpPr/>
              <p:nvPr/>
            </p:nvSpPr>
            <p:spPr bwMode="auto">
              <a:xfrm>
                <a:off x="8100" y="4623"/>
                <a:ext cx="541" cy="495"/>
              </a:xfrm>
              <a:custGeom>
                <a:avLst/>
                <a:gdLst>
                  <a:gd name="T0" fmla="*/ 0 w 2164"/>
                  <a:gd name="T1" fmla="*/ 0 h 1979"/>
                  <a:gd name="T2" fmla="*/ 0 w 2164"/>
                  <a:gd name="T3" fmla="*/ 0 h 1979"/>
                  <a:gd name="T4" fmla="*/ 0 w 2164"/>
                  <a:gd name="T5" fmla="*/ 0 h 1979"/>
                  <a:gd name="T6" fmla="*/ 0 w 2164"/>
                  <a:gd name="T7" fmla="*/ 0 h 1979"/>
                  <a:gd name="T8" fmla="*/ 0 w 2164"/>
                  <a:gd name="T9" fmla="*/ 0 h 1979"/>
                  <a:gd name="T10" fmla="*/ 0 w 2164"/>
                  <a:gd name="T11" fmla="*/ 0 h 1979"/>
                  <a:gd name="T12" fmla="*/ 0 w 2164"/>
                  <a:gd name="T13" fmla="*/ 0 h 1979"/>
                  <a:gd name="T14" fmla="*/ 0 w 2164"/>
                  <a:gd name="T15" fmla="*/ 0 h 1979"/>
                  <a:gd name="T16" fmla="*/ 0 w 2164"/>
                  <a:gd name="T17" fmla="*/ 0 h 1979"/>
                  <a:gd name="T18" fmla="*/ 0 w 2164"/>
                  <a:gd name="T19" fmla="*/ 0 h 1979"/>
                  <a:gd name="T20" fmla="*/ 0 w 2164"/>
                  <a:gd name="T21" fmla="*/ 0 h 1979"/>
                  <a:gd name="T22" fmla="*/ 0 w 2164"/>
                  <a:gd name="T23" fmla="*/ 0 h 1979"/>
                  <a:gd name="T24" fmla="*/ 0 w 2164"/>
                  <a:gd name="T25" fmla="*/ 0 h 1979"/>
                  <a:gd name="T26" fmla="*/ 0 w 2164"/>
                  <a:gd name="T27" fmla="*/ 0 h 1979"/>
                  <a:gd name="T28" fmla="*/ 0 w 2164"/>
                  <a:gd name="T29" fmla="*/ 0 h 1979"/>
                  <a:gd name="T30" fmla="*/ 0 w 2164"/>
                  <a:gd name="T31" fmla="*/ 0 h 1979"/>
                  <a:gd name="T32" fmla="*/ 0 w 2164"/>
                  <a:gd name="T33" fmla="*/ 0 h 1979"/>
                  <a:gd name="T34" fmla="*/ 0 w 2164"/>
                  <a:gd name="T35" fmla="*/ 0 h 1979"/>
                  <a:gd name="T36" fmla="*/ 0 w 2164"/>
                  <a:gd name="T37" fmla="*/ 0 h 1979"/>
                  <a:gd name="T38" fmla="*/ 0 w 2164"/>
                  <a:gd name="T39" fmla="*/ 0 h 1979"/>
                  <a:gd name="T40" fmla="*/ 0 w 2164"/>
                  <a:gd name="T41" fmla="*/ 0 h 1979"/>
                  <a:gd name="T42" fmla="*/ 0 w 2164"/>
                  <a:gd name="T43" fmla="*/ 0 h 1979"/>
                  <a:gd name="T44" fmla="*/ 0 w 2164"/>
                  <a:gd name="T45" fmla="*/ 0 h 1979"/>
                  <a:gd name="T46" fmla="*/ 0 w 2164"/>
                  <a:gd name="T47" fmla="*/ 0 h 1979"/>
                  <a:gd name="T48" fmla="*/ 0 w 2164"/>
                  <a:gd name="T49" fmla="*/ 0 h 1979"/>
                  <a:gd name="T50" fmla="*/ 0 w 2164"/>
                  <a:gd name="T51" fmla="*/ 0 h 1979"/>
                  <a:gd name="T52" fmla="*/ 0 w 2164"/>
                  <a:gd name="T53" fmla="*/ 0 h 1979"/>
                  <a:gd name="T54" fmla="*/ 0 w 2164"/>
                  <a:gd name="T55" fmla="*/ 0 h 1979"/>
                  <a:gd name="T56" fmla="*/ 0 w 2164"/>
                  <a:gd name="T57" fmla="*/ 0 h 1979"/>
                  <a:gd name="T58" fmla="*/ 0 w 2164"/>
                  <a:gd name="T59" fmla="*/ 0 h 1979"/>
                  <a:gd name="T60" fmla="*/ 0 w 2164"/>
                  <a:gd name="T61" fmla="*/ 0 h 1979"/>
                  <a:gd name="T62" fmla="*/ 0 w 2164"/>
                  <a:gd name="T63" fmla="*/ 0 h 1979"/>
                  <a:gd name="T64" fmla="*/ 0 w 2164"/>
                  <a:gd name="T65" fmla="*/ 0 h 1979"/>
                  <a:gd name="T66" fmla="*/ 0 w 2164"/>
                  <a:gd name="T67" fmla="*/ 0 h 1979"/>
                  <a:gd name="T68" fmla="*/ 0 w 2164"/>
                  <a:gd name="T69" fmla="*/ 0 h 1979"/>
                  <a:gd name="T70" fmla="*/ 0 w 2164"/>
                  <a:gd name="T71" fmla="*/ 0 h 1979"/>
                  <a:gd name="T72" fmla="*/ 0 w 2164"/>
                  <a:gd name="T73" fmla="*/ 0 h 1979"/>
                  <a:gd name="T74" fmla="*/ 0 w 2164"/>
                  <a:gd name="T75" fmla="*/ 0 h 1979"/>
                  <a:gd name="T76" fmla="*/ 0 w 2164"/>
                  <a:gd name="T77" fmla="*/ 0 h 1979"/>
                  <a:gd name="T78" fmla="*/ 0 w 2164"/>
                  <a:gd name="T79" fmla="*/ 0 h 1979"/>
                  <a:gd name="T80" fmla="*/ 0 w 2164"/>
                  <a:gd name="T81" fmla="*/ 0 h 1979"/>
                  <a:gd name="T82" fmla="*/ 0 w 2164"/>
                  <a:gd name="T83" fmla="*/ 0 h 1979"/>
                  <a:gd name="T84" fmla="*/ 0 w 2164"/>
                  <a:gd name="T85" fmla="*/ 0 h 1979"/>
                  <a:gd name="T86" fmla="*/ 0 w 2164"/>
                  <a:gd name="T87" fmla="*/ 0 h 1979"/>
                  <a:gd name="T88" fmla="*/ 0 w 2164"/>
                  <a:gd name="T89" fmla="*/ 0 h 1979"/>
                  <a:gd name="T90" fmla="*/ 0 w 2164"/>
                  <a:gd name="T91" fmla="*/ 0 h 1979"/>
                  <a:gd name="T92" fmla="*/ 0 w 2164"/>
                  <a:gd name="T93" fmla="*/ 0 h 197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164"/>
                  <a:gd name="T142" fmla="*/ 0 h 1979"/>
                  <a:gd name="T143" fmla="*/ 2164 w 2164"/>
                  <a:gd name="T144" fmla="*/ 1979 h 197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164" h="1979">
                    <a:moveTo>
                      <a:pt x="743" y="0"/>
                    </a:moveTo>
                    <a:lnTo>
                      <a:pt x="746" y="0"/>
                    </a:lnTo>
                    <a:lnTo>
                      <a:pt x="753" y="0"/>
                    </a:lnTo>
                    <a:lnTo>
                      <a:pt x="763" y="0"/>
                    </a:lnTo>
                    <a:lnTo>
                      <a:pt x="778" y="0"/>
                    </a:lnTo>
                    <a:lnTo>
                      <a:pt x="798" y="1"/>
                    </a:lnTo>
                    <a:lnTo>
                      <a:pt x="822" y="1"/>
                    </a:lnTo>
                    <a:lnTo>
                      <a:pt x="848" y="2"/>
                    </a:lnTo>
                    <a:lnTo>
                      <a:pt x="878" y="3"/>
                    </a:lnTo>
                    <a:lnTo>
                      <a:pt x="912" y="5"/>
                    </a:lnTo>
                    <a:lnTo>
                      <a:pt x="949" y="7"/>
                    </a:lnTo>
                    <a:lnTo>
                      <a:pt x="987" y="10"/>
                    </a:lnTo>
                    <a:lnTo>
                      <a:pt x="1030" y="13"/>
                    </a:lnTo>
                    <a:lnTo>
                      <a:pt x="1074" y="16"/>
                    </a:lnTo>
                    <a:lnTo>
                      <a:pt x="1121" y="21"/>
                    </a:lnTo>
                    <a:lnTo>
                      <a:pt x="1171" y="27"/>
                    </a:lnTo>
                    <a:lnTo>
                      <a:pt x="1222" y="32"/>
                    </a:lnTo>
                    <a:lnTo>
                      <a:pt x="1275" y="39"/>
                    </a:lnTo>
                    <a:lnTo>
                      <a:pt x="1329" y="47"/>
                    </a:lnTo>
                    <a:lnTo>
                      <a:pt x="1386" y="56"/>
                    </a:lnTo>
                    <a:lnTo>
                      <a:pt x="1443" y="65"/>
                    </a:lnTo>
                    <a:lnTo>
                      <a:pt x="1502" y="75"/>
                    </a:lnTo>
                    <a:lnTo>
                      <a:pt x="1560" y="87"/>
                    </a:lnTo>
                    <a:lnTo>
                      <a:pt x="1620" y="100"/>
                    </a:lnTo>
                    <a:lnTo>
                      <a:pt x="1681" y="115"/>
                    </a:lnTo>
                    <a:lnTo>
                      <a:pt x="1742" y="129"/>
                    </a:lnTo>
                    <a:lnTo>
                      <a:pt x="1804" y="146"/>
                    </a:lnTo>
                    <a:lnTo>
                      <a:pt x="1865" y="164"/>
                    </a:lnTo>
                    <a:lnTo>
                      <a:pt x="1926" y="183"/>
                    </a:lnTo>
                    <a:lnTo>
                      <a:pt x="1987" y="204"/>
                    </a:lnTo>
                    <a:lnTo>
                      <a:pt x="2047" y="226"/>
                    </a:lnTo>
                    <a:lnTo>
                      <a:pt x="2105" y="250"/>
                    </a:lnTo>
                    <a:lnTo>
                      <a:pt x="2164" y="276"/>
                    </a:lnTo>
                    <a:lnTo>
                      <a:pt x="1975" y="1184"/>
                    </a:lnTo>
                    <a:lnTo>
                      <a:pt x="1980" y="1185"/>
                    </a:lnTo>
                    <a:lnTo>
                      <a:pt x="1990" y="1191"/>
                    </a:lnTo>
                    <a:lnTo>
                      <a:pt x="2005" y="1201"/>
                    </a:lnTo>
                    <a:lnTo>
                      <a:pt x="2020" y="1219"/>
                    </a:lnTo>
                    <a:lnTo>
                      <a:pt x="2031" y="1246"/>
                    </a:lnTo>
                    <a:lnTo>
                      <a:pt x="2035" y="1282"/>
                    </a:lnTo>
                    <a:lnTo>
                      <a:pt x="2030" y="1332"/>
                    </a:lnTo>
                    <a:lnTo>
                      <a:pt x="2011" y="1394"/>
                    </a:lnTo>
                    <a:lnTo>
                      <a:pt x="1681" y="1835"/>
                    </a:lnTo>
                    <a:lnTo>
                      <a:pt x="1636" y="1835"/>
                    </a:lnTo>
                    <a:lnTo>
                      <a:pt x="1512" y="1979"/>
                    </a:lnTo>
                    <a:lnTo>
                      <a:pt x="1510" y="1979"/>
                    </a:lnTo>
                    <a:lnTo>
                      <a:pt x="1502" y="1978"/>
                    </a:lnTo>
                    <a:lnTo>
                      <a:pt x="1490" y="1977"/>
                    </a:lnTo>
                    <a:lnTo>
                      <a:pt x="1474" y="1974"/>
                    </a:lnTo>
                    <a:lnTo>
                      <a:pt x="1451" y="1972"/>
                    </a:lnTo>
                    <a:lnTo>
                      <a:pt x="1427" y="1969"/>
                    </a:lnTo>
                    <a:lnTo>
                      <a:pt x="1397" y="1965"/>
                    </a:lnTo>
                    <a:lnTo>
                      <a:pt x="1364" y="1961"/>
                    </a:lnTo>
                    <a:lnTo>
                      <a:pt x="1328" y="1955"/>
                    </a:lnTo>
                    <a:lnTo>
                      <a:pt x="1288" y="1950"/>
                    </a:lnTo>
                    <a:lnTo>
                      <a:pt x="1246" y="1943"/>
                    </a:lnTo>
                    <a:lnTo>
                      <a:pt x="1200" y="1935"/>
                    </a:lnTo>
                    <a:lnTo>
                      <a:pt x="1152" y="1927"/>
                    </a:lnTo>
                    <a:lnTo>
                      <a:pt x="1101" y="1918"/>
                    </a:lnTo>
                    <a:lnTo>
                      <a:pt x="1049" y="1907"/>
                    </a:lnTo>
                    <a:lnTo>
                      <a:pt x="993" y="1896"/>
                    </a:lnTo>
                    <a:lnTo>
                      <a:pt x="937" y="1884"/>
                    </a:lnTo>
                    <a:lnTo>
                      <a:pt x="878" y="1871"/>
                    </a:lnTo>
                    <a:lnTo>
                      <a:pt x="818" y="1856"/>
                    </a:lnTo>
                    <a:lnTo>
                      <a:pt x="758" y="1841"/>
                    </a:lnTo>
                    <a:lnTo>
                      <a:pt x="696" y="1824"/>
                    </a:lnTo>
                    <a:lnTo>
                      <a:pt x="634" y="1806"/>
                    </a:lnTo>
                    <a:lnTo>
                      <a:pt x="572" y="1787"/>
                    </a:lnTo>
                    <a:lnTo>
                      <a:pt x="508" y="1768"/>
                    </a:lnTo>
                    <a:lnTo>
                      <a:pt x="445" y="1747"/>
                    </a:lnTo>
                    <a:lnTo>
                      <a:pt x="382" y="1724"/>
                    </a:lnTo>
                    <a:lnTo>
                      <a:pt x="319" y="1700"/>
                    </a:lnTo>
                    <a:lnTo>
                      <a:pt x="257" y="1674"/>
                    </a:lnTo>
                    <a:lnTo>
                      <a:pt x="196" y="1647"/>
                    </a:lnTo>
                    <a:lnTo>
                      <a:pt x="135" y="1620"/>
                    </a:lnTo>
                    <a:lnTo>
                      <a:pt x="76" y="1590"/>
                    </a:lnTo>
                    <a:lnTo>
                      <a:pt x="19" y="1559"/>
                    </a:lnTo>
                    <a:lnTo>
                      <a:pt x="18" y="1554"/>
                    </a:lnTo>
                    <a:lnTo>
                      <a:pt x="13" y="1538"/>
                    </a:lnTo>
                    <a:lnTo>
                      <a:pt x="8" y="1514"/>
                    </a:lnTo>
                    <a:lnTo>
                      <a:pt x="3" y="1486"/>
                    </a:lnTo>
                    <a:lnTo>
                      <a:pt x="0" y="1456"/>
                    </a:lnTo>
                    <a:lnTo>
                      <a:pt x="0" y="1424"/>
                    </a:lnTo>
                    <a:lnTo>
                      <a:pt x="3" y="1396"/>
                    </a:lnTo>
                    <a:lnTo>
                      <a:pt x="13" y="1371"/>
                    </a:lnTo>
                    <a:lnTo>
                      <a:pt x="443" y="1002"/>
                    </a:lnTo>
                    <a:lnTo>
                      <a:pt x="441" y="999"/>
                    </a:lnTo>
                    <a:lnTo>
                      <a:pt x="440" y="989"/>
                    </a:lnTo>
                    <a:lnTo>
                      <a:pt x="440" y="973"/>
                    </a:lnTo>
                    <a:lnTo>
                      <a:pt x="445" y="953"/>
                    </a:lnTo>
                    <a:lnTo>
                      <a:pt x="453" y="928"/>
                    </a:lnTo>
                    <a:lnTo>
                      <a:pt x="471" y="902"/>
                    </a:lnTo>
                    <a:lnTo>
                      <a:pt x="497" y="874"/>
                    </a:lnTo>
                    <a:lnTo>
                      <a:pt x="534" y="845"/>
                    </a:lnTo>
                    <a:lnTo>
                      <a:pt x="743" y="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18" name="Freeform 79"/>
              <p:cNvSpPr/>
              <p:nvPr/>
            </p:nvSpPr>
            <p:spPr bwMode="auto">
              <a:xfrm>
                <a:off x="8279" y="4656"/>
                <a:ext cx="311" cy="233"/>
              </a:xfrm>
              <a:custGeom>
                <a:avLst/>
                <a:gdLst>
                  <a:gd name="T0" fmla="*/ 0 w 1244"/>
                  <a:gd name="T1" fmla="*/ 0 h 930"/>
                  <a:gd name="T2" fmla="*/ 0 w 1244"/>
                  <a:gd name="T3" fmla="*/ 0 h 930"/>
                  <a:gd name="T4" fmla="*/ 0 w 1244"/>
                  <a:gd name="T5" fmla="*/ 0 h 930"/>
                  <a:gd name="T6" fmla="*/ 0 w 1244"/>
                  <a:gd name="T7" fmla="*/ 0 h 930"/>
                  <a:gd name="T8" fmla="*/ 0 w 1244"/>
                  <a:gd name="T9" fmla="*/ 0 h 9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44"/>
                  <a:gd name="T16" fmla="*/ 0 h 930"/>
                  <a:gd name="T17" fmla="*/ 1244 w 1244"/>
                  <a:gd name="T18" fmla="*/ 930 h 9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44" h="930">
                    <a:moveTo>
                      <a:pt x="164" y="0"/>
                    </a:moveTo>
                    <a:lnTo>
                      <a:pt x="1244" y="214"/>
                    </a:lnTo>
                    <a:lnTo>
                      <a:pt x="1067" y="930"/>
                    </a:lnTo>
                    <a:lnTo>
                      <a:pt x="0" y="688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19" name="Freeform 80"/>
              <p:cNvSpPr/>
              <p:nvPr/>
            </p:nvSpPr>
            <p:spPr bwMode="auto">
              <a:xfrm>
                <a:off x="8300" y="4672"/>
                <a:ext cx="237" cy="91"/>
              </a:xfrm>
              <a:custGeom>
                <a:avLst/>
                <a:gdLst>
                  <a:gd name="T0" fmla="*/ 0 w 952"/>
                  <a:gd name="T1" fmla="*/ 0 h 366"/>
                  <a:gd name="T2" fmla="*/ 0 w 952"/>
                  <a:gd name="T3" fmla="*/ 0 h 366"/>
                  <a:gd name="T4" fmla="*/ 0 w 952"/>
                  <a:gd name="T5" fmla="*/ 0 h 366"/>
                  <a:gd name="T6" fmla="*/ 0 w 952"/>
                  <a:gd name="T7" fmla="*/ 0 h 366"/>
                  <a:gd name="T8" fmla="*/ 0 w 952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2"/>
                  <a:gd name="T16" fmla="*/ 0 h 366"/>
                  <a:gd name="T17" fmla="*/ 952 w 952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2" h="366">
                    <a:moveTo>
                      <a:pt x="112" y="0"/>
                    </a:moveTo>
                    <a:lnTo>
                      <a:pt x="952" y="153"/>
                    </a:lnTo>
                    <a:lnTo>
                      <a:pt x="200" y="108"/>
                    </a:lnTo>
                    <a:lnTo>
                      <a:pt x="0" y="36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20" name="Freeform 81"/>
              <p:cNvSpPr/>
              <p:nvPr/>
            </p:nvSpPr>
            <p:spPr bwMode="auto">
              <a:xfrm>
                <a:off x="8222" y="4885"/>
                <a:ext cx="315" cy="84"/>
              </a:xfrm>
              <a:custGeom>
                <a:avLst/>
                <a:gdLst>
                  <a:gd name="T0" fmla="*/ 0 w 1259"/>
                  <a:gd name="T1" fmla="*/ 0 h 337"/>
                  <a:gd name="T2" fmla="*/ 0 w 1259"/>
                  <a:gd name="T3" fmla="*/ 0 h 337"/>
                  <a:gd name="T4" fmla="*/ 0 w 1259"/>
                  <a:gd name="T5" fmla="*/ 0 h 337"/>
                  <a:gd name="T6" fmla="*/ 0 w 1259"/>
                  <a:gd name="T7" fmla="*/ 0 h 337"/>
                  <a:gd name="T8" fmla="*/ 0 w 1259"/>
                  <a:gd name="T9" fmla="*/ 0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9"/>
                  <a:gd name="T16" fmla="*/ 0 h 337"/>
                  <a:gd name="T17" fmla="*/ 1259 w 1259"/>
                  <a:gd name="T18" fmla="*/ 337 h 3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9" h="337">
                    <a:moveTo>
                      <a:pt x="40" y="0"/>
                    </a:moveTo>
                    <a:lnTo>
                      <a:pt x="1259" y="288"/>
                    </a:lnTo>
                    <a:lnTo>
                      <a:pt x="1226" y="337"/>
                    </a:lnTo>
                    <a:lnTo>
                      <a:pt x="0" y="3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21" name="Freeform 82"/>
              <p:cNvSpPr/>
              <p:nvPr/>
            </p:nvSpPr>
            <p:spPr bwMode="auto">
              <a:xfrm>
                <a:off x="8193" y="4910"/>
                <a:ext cx="316" cy="86"/>
              </a:xfrm>
              <a:custGeom>
                <a:avLst/>
                <a:gdLst>
                  <a:gd name="T0" fmla="*/ 0 w 1265"/>
                  <a:gd name="T1" fmla="*/ 0 h 342"/>
                  <a:gd name="T2" fmla="*/ 0 w 1265"/>
                  <a:gd name="T3" fmla="*/ 0 h 342"/>
                  <a:gd name="T4" fmla="*/ 0 w 1265"/>
                  <a:gd name="T5" fmla="*/ 0 h 342"/>
                  <a:gd name="T6" fmla="*/ 0 w 1265"/>
                  <a:gd name="T7" fmla="*/ 0 h 342"/>
                  <a:gd name="T8" fmla="*/ 0 w 1265"/>
                  <a:gd name="T9" fmla="*/ 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342"/>
                  <a:gd name="T17" fmla="*/ 1265 w 1265"/>
                  <a:gd name="T18" fmla="*/ 342 h 3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342">
                    <a:moveTo>
                      <a:pt x="46" y="0"/>
                    </a:moveTo>
                    <a:lnTo>
                      <a:pt x="1265" y="286"/>
                    </a:lnTo>
                    <a:lnTo>
                      <a:pt x="1226" y="342"/>
                    </a:lnTo>
                    <a:lnTo>
                      <a:pt x="0" y="3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22" name="Freeform 83"/>
              <p:cNvSpPr/>
              <p:nvPr/>
            </p:nvSpPr>
            <p:spPr bwMode="auto">
              <a:xfrm>
                <a:off x="8165" y="4936"/>
                <a:ext cx="316" cy="86"/>
              </a:xfrm>
              <a:custGeom>
                <a:avLst/>
                <a:gdLst>
                  <a:gd name="T0" fmla="*/ 0 w 1264"/>
                  <a:gd name="T1" fmla="*/ 0 h 344"/>
                  <a:gd name="T2" fmla="*/ 0 w 1264"/>
                  <a:gd name="T3" fmla="*/ 0 h 344"/>
                  <a:gd name="T4" fmla="*/ 0 w 1264"/>
                  <a:gd name="T5" fmla="*/ 0 h 344"/>
                  <a:gd name="T6" fmla="*/ 0 w 1264"/>
                  <a:gd name="T7" fmla="*/ 0 h 344"/>
                  <a:gd name="T8" fmla="*/ 0 w 126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4"/>
                  <a:gd name="T16" fmla="*/ 0 h 344"/>
                  <a:gd name="T17" fmla="*/ 1264 w 1264"/>
                  <a:gd name="T18" fmla="*/ 344 h 3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4" h="344">
                    <a:moveTo>
                      <a:pt x="45" y="0"/>
                    </a:moveTo>
                    <a:lnTo>
                      <a:pt x="1264" y="287"/>
                    </a:lnTo>
                    <a:lnTo>
                      <a:pt x="1224" y="344"/>
                    </a:lnTo>
                    <a:lnTo>
                      <a:pt x="0" y="37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23" name="Freeform 84"/>
              <p:cNvSpPr/>
              <p:nvPr/>
            </p:nvSpPr>
            <p:spPr bwMode="auto">
              <a:xfrm>
                <a:off x="8243" y="4989"/>
                <a:ext cx="48" cy="19"/>
              </a:xfrm>
              <a:custGeom>
                <a:avLst/>
                <a:gdLst>
                  <a:gd name="T0" fmla="*/ 0 w 190"/>
                  <a:gd name="T1" fmla="*/ 0 h 79"/>
                  <a:gd name="T2" fmla="*/ 0 w 190"/>
                  <a:gd name="T3" fmla="*/ 0 h 79"/>
                  <a:gd name="T4" fmla="*/ 0 w 190"/>
                  <a:gd name="T5" fmla="*/ 0 h 79"/>
                  <a:gd name="T6" fmla="*/ 0 w 190"/>
                  <a:gd name="T7" fmla="*/ 0 h 79"/>
                  <a:gd name="T8" fmla="*/ 0 w 190"/>
                  <a:gd name="T9" fmla="*/ 0 h 79"/>
                  <a:gd name="T10" fmla="*/ 0 w 190"/>
                  <a:gd name="T11" fmla="*/ 0 h 79"/>
                  <a:gd name="T12" fmla="*/ 0 w 190"/>
                  <a:gd name="T13" fmla="*/ 0 h 79"/>
                  <a:gd name="T14" fmla="*/ 0 w 190"/>
                  <a:gd name="T15" fmla="*/ 0 h 79"/>
                  <a:gd name="T16" fmla="*/ 0 w 190"/>
                  <a:gd name="T17" fmla="*/ 0 h 79"/>
                  <a:gd name="T18" fmla="*/ 0 w 190"/>
                  <a:gd name="T19" fmla="*/ 0 h 79"/>
                  <a:gd name="T20" fmla="*/ 0 w 190"/>
                  <a:gd name="T21" fmla="*/ 0 h 79"/>
                  <a:gd name="T22" fmla="*/ 0 w 190"/>
                  <a:gd name="T23" fmla="*/ 0 h 79"/>
                  <a:gd name="T24" fmla="*/ 0 w 190"/>
                  <a:gd name="T25" fmla="*/ 0 h 79"/>
                  <a:gd name="T26" fmla="*/ 0 w 190"/>
                  <a:gd name="T27" fmla="*/ 0 h 79"/>
                  <a:gd name="T28" fmla="*/ 0 w 190"/>
                  <a:gd name="T29" fmla="*/ 0 h 79"/>
                  <a:gd name="T30" fmla="*/ 0 w 190"/>
                  <a:gd name="T31" fmla="*/ 0 h 79"/>
                  <a:gd name="T32" fmla="*/ 0 w 190"/>
                  <a:gd name="T33" fmla="*/ 0 h 79"/>
                  <a:gd name="T34" fmla="*/ 0 w 190"/>
                  <a:gd name="T35" fmla="*/ 0 h 79"/>
                  <a:gd name="T36" fmla="*/ 0 w 190"/>
                  <a:gd name="T37" fmla="*/ 0 h 79"/>
                  <a:gd name="T38" fmla="*/ 0 w 190"/>
                  <a:gd name="T39" fmla="*/ 0 h 79"/>
                  <a:gd name="T40" fmla="*/ 0 w 190"/>
                  <a:gd name="T41" fmla="*/ 0 h 79"/>
                  <a:gd name="T42" fmla="*/ 0 w 190"/>
                  <a:gd name="T43" fmla="*/ 0 h 79"/>
                  <a:gd name="T44" fmla="*/ 0 w 190"/>
                  <a:gd name="T45" fmla="*/ 0 h 79"/>
                  <a:gd name="T46" fmla="*/ 0 w 190"/>
                  <a:gd name="T47" fmla="*/ 0 h 79"/>
                  <a:gd name="T48" fmla="*/ 0 w 190"/>
                  <a:gd name="T49" fmla="*/ 0 h 79"/>
                  <a:gd name="T50" fmla="*/ 0 w 190"/>
                  <a:gd name="T51" fmla="*/ 0 h 79"/>
                  <a:gd name="T52" fmla="*/ 0 w 190"/>
                  <a:gd name="T53" fmla="*/ 0 h 79"/>
                  <a:gd name="T54" fmla="*/ 0 w 190"/>
                  <a:gd name="T55" fmla="*/ 0 h 79"/>
                  <a:gd name="T56" fmla="*/ 0 w 190"/>
                  <a:gd name="T57" fmla="*/ 0 h 79"/>
                  <a:gd name="T58" fmla="*/ 0 w 190"/>
                  <a:gd name="T59" fmla="*/ 0 h 79"/>
                  <a:gd name="T60" fmla="*/ 0 w 190"/>
                  <a:gd name="T61" fmla="*/ 0 h 79"/>
                  <a:gd name="T62" fmla="*/ 0 w 190"/>
                  <a:gd name="T63" fmla="*/ 0 h 79"/>
                  <a:gd name="T64" fmla="*/ 0 w 190"/>
                  <a:gd name="T65" fmla="*/ 0 h 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0"/>
                  <a:gd name="T100" fmla="*/ 0 h 79"/>
                  <a:gd name="T101" fmla="*/ 190 w 190"/>
                  <a:gd name="T102" fmla="*/ 79 h 7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0" h="79">
                    <a:moveTo>
                      <a:pt x="18" y="1"/>
                    </a:moveTo>
                    <a:lnTo>
                      <a:pt x="23" y="1"/>
                    </a:lnTo>
                    <a:lnTo>
                      <a:pt x="40" y="0"/>
                    </a:lnTo>
                    <a:lnTo>
                      <a:pt x="62" y="0"/>
                    </a:lnTo>
                    <a:lnTo>
                      <a:pt x="90" y="3"/>
                    </a:lnTo>
                    <a:lnTo>
                      <a:pt x="120" y="8"/>
                    </a:lnTo>
                    <a:lnTo>
                      <a:pt x="148" y="18"/>
                    </a:lnTo>
                    <a:lnTo>
                      <a:pt x="173" y="34"/>
                    </a:lnTo>
                    <a:lnTo>
                      <a:pt x="190" y="57"/>
                    </a:lnTo>
                    <a:lnTo>
                      <a:pt x="190" y="58"/>
                    </a:lnTo>
                    <a:lnTo>
                      <a:pt x="190" y="62"/>
                    </a:lnTo>
                    <a:lnTo>
                      <a:pt x="189" y="68"/>
                    </a:lnTo>
                    <a:lnTo>
                      <a:pt x="187" y="74"/>
                    </a:lnTo>
                    <a:lnTo>
                      <a:pt x="181" y="78"/>
                    </a:lnTo>
                    <a:lnTo>
                      <a:pt x="173" y="79"/>
                    </a:lnTo>
                    <a:lnTo>
                      <a:pt x="160" y="78"/>
                    </a:lnTo>
                    <a:lnTo>
                      <a:pt x="143" y="71"/>
                    </a:lnTo>
                    <a:lnTo>
                      <a:pt x="143" y="69"/>
                    </a:lnTo>
                    <a:lnTo>
                      <a:pt x="142" y="65"/>
                    </a:lnTo>
                    <a:lnTo>
                      <a:pt x="139" y="58"/>
                    </a:lnTo>
                    <a:lnTo>
                      <a:pt x="130" y="50"/>
                    </a:lnTo>
                    <a:lnTo>
                      <a:pt x="116" y="42"/>
                    </a:lnTo>
                    <a:lnTo>
                      <a:pt x="94" y="35"/>
                    </a:lnTo>
                    <a:lnTo>
                      <a:pt x="63" y="32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5" y="30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6" y="8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24" name="Freeform 85"/>
              <p:cNvSpPr/>
              <p:nvPr/>
            </p:nvSpPr>
            <p:spPr bwMode="auto">
              <a:xfrm>
                <a:off x="8246" y="5003"/>
                <a:ext cx="27" cy="15"/>
              </a:xfrm>
              <a:custGeom>
                <a:avLst/>
                <a:gdLst>
                  <a:gd name="T0" fmla="*/ 0 w 107"/>
                  <a:gd name="T1" fmla="*/ 0 h 63"/>
                  <a:gd name="T2" fmla="*/ 0 w 107"/>
                  <a:gd name="T3" fmla="*/ 0 h 63"/>
                  <a:gd name="T4" fmla="*/ 0 w 107"/>
                  <a:gd name="T5" fmla="*/ 0 h 63"/>
                  <a:gd name="T6" fmla="*/ 0 w 107"/>
                  <a:gd name="T7" fmla="*/ 0 h 63"/>
                  <a:gd name="T8" fmla="*/ 0 w 107"/>
                  <a:gd name="T9" fmla="*/ 0 h 63"/>
                  <a:gd name="T10" fmla="*/ 0 w 107"/>
                  <a:gd name="T11" fmla="*/ 0 h 63"/>
                  <a:gd name="T12" fmla="*/ 0 w 107"/>
                  <a:gd name="T13" fmla="*/ 0 h 63"/>
                  <a:gd name="T14" fmla="*/ 0 w 107"/>
                  <a:gd name="T15" fmla="*/ 0 h 63"/>
                  <a:gd name="T16" fmla="*/ 0 w 107"/>
                  <a:gd name="T17" fmla="*/ 0 h 63"/>
                  <a:gd name="T18" fmla="*/ 0 w 107"/>
                  <a:gd name="T19" fmla="*/ 0 h 63"/>
                  <a:gd name="T20" fmla="*/ 0 w 107"/>
                  <a:gd name="T21" fmla="*/ 0 h 63"/>
                  <a:gd name="T22" fmla="*/ 0 w 107"/>
                  <a:gd name="T23" fmla="*/ 0 h 63"/>
                  <a:gd name="T24" fmla="*/ 0 w 107"/>
                  <a:gd name="T25" fmla="*/ 0 h 63"/>
                  <a:gd name="T26" fmla="*/ 0 w 107"/>
                  <a:gd name="T27" fmla="*/ 0 h 63"/>
                  <a:gd name="T28" fmla="*/ 0 w 107"/>
                  <a:gd name="T29" fmla="*/ 0 h 63"/>
                  <a:gd name="T30" fmla="*/ 0 w 107"/>
                  <a:gd name="T31" fmla="*/ 0 h 63"/>
                  <a:gd name="T32" fmla="*/ 0 w 107"/>
                  <a:gd name="T33" fmla="*/ 0 h 63"/>
                  <a:gd name="T34" fmla="*/ 0 w 107"/>
                  <a:gd name="T35" fmla="*/ 0 h 63"/>
                  <a:gd name="T36" fmla="*/ 0 w 107"/>
                  <a:gd name="T37" fmla="*/ 0 h 63"/>
                  <a:gd name="T38" fmla="*/ 0 w 107"/>
                  <a:gd name="T39" fmla="*/ 0 h 63"/>
                  <a:gd name="T40" fmla="*/ 0 w 107"/>
                  <a:gd name="T41" fmla="*/ 0 h 63"/>
                  <a:gd name="T42" fmla="*/ 0 w 107"/>
                  <a:gd name="T43" fmla="*/ 0 h 63"/>
                  <a:gd name="T44" fmla="*/ 0 w 107"/>
                  <a:gd name="T45" fmla="*/ 0 h 63"/>
                  <a:gd name="T46" fmla="*/ 0 w 107"/>
                  <a:gd name="T47" fmla="*/ 0 h 63"/>
                  <a:gd name="T48" fmla="*/ 0 w 107"/>
                  <a:gd name="T49" fmla="*/ 0 h 63"/>
                  <a:gd name="T50" fmla="*/ 0 w 107"/>
                  <a:gd name="T51" fmla="*/ 0 h 63"/>
                  <a:gd name="T52" fmla="*/ 0 w 107"/>
                  <a:gd name="T53" fmla="*/ 0 h 63"/>
                  <a:gd name="T54" fmla="*/ 0 w 107"/>
                  <a:gd name="T55" fmla="*/ 0 h 63"/>
                  <a:gd name="T56" fmla="*/ 0 w 107"/>
                  <a:gd name="T57" fmla="*/ 0 h 63"/>
                  <a:gd name="T58" fmla="*/ 0 w 107"/>
                  <a:gd name="T59" fmla="*/ 0 h 63"/>
                  <a:gd name="T60" fmla="*/ 0 w 107"/>
                  <a:gd name="T61" fmla="*/ 0 h 63"/>
                  <a:gd name="T62" fmla="*/ 0 w 107"/>
                  <a:gd name="T63" fmla="*/ 0 h 63"/>
                  <a:gd name="T64" fmla="*/ 0 w 107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63"/>
                  <a:gd name="T101" fmla="*/ 107 w 107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63">
                    <a:moveTo>
                      <a:pt x="43" y="58"/>
                    </a:moveTo>
                    <a:lnTo>
                      <a:pt x="54" y="61"/>
                    </a:lnTo>
                    <a:lnTo>
                      <a:pt x="64" y="63"/>
                    </a:lnTo>
                    <a:lnTo>
                      <a:pt x="74" y="63"/>
                    </a:lnTo>
                    <a:lnTo>
                      <a:pt x="83" y="63"/>
                    </a:lnTo>
                    <a:lnTo>
                      <a:pt x="91" y="61"/>
                    </a:lnTo>
                    <a:lnTo>
                      <a:pt x="97" y="57"/>
                    </a:lnTo>
                    <a:lnTo>
                      <a:pt x="102" y="54"/>
                    </a:lnTo>
                    <a:lnTo>
                      <a:pt x="106" y="48"/>
                    </a:lnTo>
                    <a:lnTo>
                      <a:pt x="107" y="43"/>
                    </a:lnTo>
                    <a:lnTo>
                      <a:pt x="106" y="37"/>
                    </a:lnTo>
                    <a:lnTo>
                      <a:pt x="102" y="30"/>
                    </a:lnTo>
                    <a:lnTo>
                      <a:pt x="97" y="24"/>
                    </a:lnTo>
                    <a:lnTo>
                      <a:pt x="90" y="19"/>
                    </a:lnTo>
                    <a:lnTo>
                      <a:pt x="82" y="13"/>
                    </a:lnTo>
                    <a:lnTo>
                      <a:pt x="74" y="9"/>
                    </a:lnTo>
                    <a:lnTo>
                      <a:pt x="63" y="4"/>
                    </a:lnTo>
                    <a:lnTo>
                      <a:pt x="53" y="2"/>
                    </a:lnTo>
                    <a:lnTo>
                      <a:pt x="42" y="0"/>
                    </a:lnTo>
                    <a:lnTo>
                      <a:pt x="32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3" y="10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5" y="32"/>
                    </a:lnTo>
                    <a:lnTo>
                      <a:pt x="9" y="38"/>
                    </a:lnTo>
                    <a:lnTo>
                      <a:pt x="16" y="44"/>
                    </a:lnTo>
                    <a:lnTo>
                      <a:pt x="25" y="49"/>
                    </a:lnTo>
                    <a:lnTo>
                      <a:pt x="33" y="54"/>
                    </a:lnTo>
                    <a:lnTo>
                      <a:pt x="43" y="58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25" name="Freeform 86"/>
              <p:cNvSpPr/>
              <p:nvPr/>
            </p:nvSpPr>
            <p:spPr bwMode="auto">
              <a:xfrm>
                <a:off x="8113" y="4974"/>
                <a:ext cx="367" cy="131"/>
              </a:xfrm>
              <a:custGeom>
                <a:avLst/>
                <a:gdLst>
                  <a:gd name="T0" fmla="*/ 0 w 1469"/>
                  <a:gd name="T1" fmla="*/ 0 h 525"/>
                  <a:gd name="T2" fmla="*/ 0 w 1469"/>
                  <a:gd name="T3" fmla="*/ 0 h 525"/>
                  <a:gd name="T4" fmla="*/ 0 w 1469"/>
                  <a:gd name="T5" fmla="*/ 0 h 525"/>
                  <a:gd name="T6" fmla="*/ 0 w 1469"/>
                  <a:gd name="T7" fmla="*/ 0 h 525"/>
                  <a:gd name="T8" fmla="*/ 0 w 1469"/>
                  <a:gd name="T9" fmla="*/ 0 h 525"/>
                  <a:gd name="T10" fmla="*/ 0 w 1469"/>
                  <a:gd name="T11" fmla="*/ 0 h 525"/>
                  <a:gd name="T12" fmla="*/ 0 w 1469"/>
                  <a:gd name="T13" fmla="*/ 0 h 525"/>
                  <a:gd name="T14" fmla="*/ 0 w 1469"/>
                  <a:gd name="T15" fmla="*/ 0 h 525"/>
                  <a:gd name="T16" fmla="*/ 0 w 1469"/>
                  <a:gd name="T17" fmla="*/ 0 h 525"/>
                  <a:gd name="T18" fmla="*/ 0 w 1469"/>
                  <a:gd name="T19" fmla="*/ 0 h 525"/>
                  <a:gd name="T20" fmla="*/ 0 w 1469"/>
                  <a:gd name="T21" fmla="*/ 0 h 525"/>
                  <a:gd name="T22" fmla="*/ 0 w 1469"/>
                  <a:gd name="T23" fmla="*/ 0 h 525"/>
                  <a:gd name="T24" fmla="*/ 0 w 1469"/>
                  <a:gd name="T25" fmla="*/ 0 h 525"/>
                  <a:gd name="T26" fmla="*/ 0 w 1469"/>
                  <a:gd name="T27" fmla="*/ 0 h 525"/>
                  <a:gd name="T28" fmla="*/ 0 w 1469"/>
                  <a:gd name="T29" fmla="*/ 0 h 525"/>
                  <a:gd name="T30" fmla="*/ 0 w 1469"/>
                  <a:gd name="T31" fmla="*/ 0 h 525"/>
                  <a:gd name="T32" fmla="*/ 0 w 1469"/>
                  <a:gd name="T33" fmla="*/ 0 h 525"/>
                  <a:gd name="T34" fmla="*/ 0 w 1469"/>
                  <a:gd name="T35" fmla="*/ 0 h 525"/>
                  <a:gd name="T36" fmla="*/ 0 w 1469"/>
                  <a:gd name="T37" fmla="*/ 0 h 525"/>
                  <a:gd name="T38" fmla="*/ 0 w 1469"/>
                  <a:gd name="T39" fmla="*/ 0 h 525"/>
                  <a:gd name="T40" fmla="*/ 0 w 1469"/>
                  <a:gd name="T41" fmla="*/ 0 h 525"/>
                  <a:gd name="T42" fmla="*/ 0 w 1469"/>
                  <a:gd name="T43" fmla="*/ 0 h 525"/>
                  <a:gd name="T44" fmla="*/ 0 w 1469"/>
                  <a:gd name="T45" fmla="*/ 0 h 525"/>
                  <a:gd name="T46" fmla="*/ 0 w 1469"/>
                  <a:gd name="T47" fmla="*/ 0 h 525"/>
                  <a:gd name="T48" fmla="*/ 0 w 1469"/>
                  <a:gd name="T49" fmla="*/ 0 h 525"/>
                  <a:gd name="T50" fmla="*/ 0 w 1469"/>
                  <a:gd name="T51" fmla="*/ 0 h 525"/>
                  <a:gd name="T52" fmla="*/ 0 w 1469"/>
                  <a:gd name="T53" fmla="*/ 0 h 525"/>
                  <a:gd name="T54" fmla="*/ 0 w 1469"/>
                  <a:gd name="T55" fmla="*/ 0 h 525"/>
                  <a:gd name="T56" fmla="*/ 0 w 1469"/>
                  <a:gd name="T57" fmla="*/ 0 h 525"/>
                  <a:gd name="T58" fmla="*/ 0 w 1469"/>
                  <a:gd name="T59" fmla="*/ 0 h 525"/>
                  <a:gd name="T60" fmla="*/ 0 w 1469"/>
                  <a:gd name="T61" fmla="*/ 0 h 525"/>
                  <a:gd name="T62" fmla="*/ 0 w 1469"/>
                  <a:gd name="T63" fmla="*/ 0 h 525"/>
                  <a:gd name="T64" fmla="*/ 0 w 1469"/>
                  <a:gd name="T65" fmla="*/ 0 h 525"/>
                  <a:gd name="T66" fmla="*/ 0 w 1469"/>
                  <a:gd name="T67" fmla="*/ 0 h 525"/>
                  <a:gd name="T68" fmla="*/ 0 w 1469"/>
                  <a:gd name="T69" fmla="*/ 0 h 525"/>
                  <a:gd name="T70" fmla="*/ 0 w 1469"/>
                  <a:gd name="T71" fmla="*/ 0 h 525"/>
                  <a:gd name="T72" fmla="*/ 0 w 1469"/>
                  <a:gd name="T73" fmla="*/ 0 h 525"/>
                  <a:gd name="T74" fmla="*/ 0 w 1469"/>
                  <a:gd name="T75" fmla="*/ 0 h 525"/>
                  <a:gd name="T76" fmla="*/ 0 w 1469"/>
                  <a:gd name="T77" fmla="*/ 0 h 525"/>
                  <a:gd name="T78" fmla="*/ 0 w 1469"/>
                  <a:gd name="T79" fmla="*/ 0 h 5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469"/>
                  <a:gd name="T121" fmla="*/ 0 h 525"/>
                  <a:gd name="T122" fmla="*/ 1469 w 1469"/>
                  <a:gd name="T123" fmla="*/ 525 h 5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469" h="525">
                    <a:moveTo>
                      <a:pt x="1468" y="407"/>
                    </a:moveTo>
                    <a:lnTo>
                      <a:pt x="1466" y="407"/>
                    </a:lnTo>
                    <a:lnTo>
                      <a:pt x="1458" y="406"/>
                    </a:lnTo>
                    <a:lnTo>
                      <a:pt x="1446" y="405"/>
                    </a:lnTo>
                    <a:lnTo>
                      <a:pt x="1429" y="402"/>
                    </a:lnTo>
                    <a:lnTo>
                      <a:pt x="1408" y="400"/>
                    </a:lnTo>
                    <a:lnTo>
                      <a:pt x="1382" y="397"/>
                    </a:lnTo>
                    <a:lnTo>
                      <a:pt x="1353" y="393"/>
                    </a:lnTo>
                    <a:lnTo>
                      <a:pt x="1321" y="389"/>
                    </a:lnTo>
                    <a:lnTo>
                      <a:pt x="1285" y="383"/>
                    </a:lnTo>
                    <a:lnTo>
                      <a:pt x="1245" y="376"/>
                    </a:lnTo>
                    <a:lnTo>
                      <a:pt x="1203" y="370"/>
                    </a:lnTo>
                    <a:lnTo>
                      <a:pt x="1158" y="363"/>
                    </a:lnTo>
                    <a:lnTo>
                      <a:pt x="1110" y="354"/>
                    </a:lnTo>
                    <a:lnTo>
                      <a:pt x="1060" y="345"/>
                    </a:lnTo>
                    <a:lnTo>
                      <a:pt x="1008" y="335"/>
                    </a:lnTo>
                    <a:lnTo>
                      <a:pt x="954" y="323"/>
                    </a:lnTo>
                    <a:lnTo>
                      <a:pt x="898" y="311"/>
                    </a:lnTo>
                    <a:lnTo>
                      <a:pt x="841" y="299"/>
                    </a:lnTo>
                    <a:lnTo>
                      <a:pt x="782" y="284"/>
                    </a:lnTo>
                    <a:lnTo>
                      <a:pt x="723" y="269"/>
                    </a:lnTo>
                    <a:lnTo>
                      <a:pt x="663" y="253"/>
                    </a:lnTo>
                    <a:lnTo>
                      <a:pt x="602" y="236"/>
                    </a:lnTo>
                    <a:lnTo>
                      <a:pt x="541" y="217"/>
                    </a:lnTo>
                    <a:lnTo>
                      <a:pt x="480" y="198"/>
                    </a:lnTo>
                    <a:lnTo>
                      <a:pt x="417" y="178"/>
                    </a:lnTo>
                    <a:lnTo>
                      <a:pt x="356" y="156"/>
                    </a:lnTo>
                    <a:lnTo>
                      <a:pt x="296" y="133"/>
                    </a:lnTo>
                    <a:lnTo>
                      <a:pt x="236" y="109"/>
                    </a:lnTo>
                    <a:lnTo>
                      <a:pt x="178" y="84"/>
                    </a:lnTo>
                    <a:lnTo>
                      <a:pt x="120" y="57"/>
                    </a:lnTo>
                    <a:lnTo>
                      <a:pt x="64" y="29"/>
                    </a:lnTo>
                    <a:lnTo>
                      <a:pt x="9" y="0"/>
                    </a:lnTo>
                    <a:lnTo>
                      <a:pt x="7" y="4"/>
                    </a:lnTo>
                    <a:lnTo>
                      <a:pt x="5" y="15"/>
                    </a:lnTo>
                    <a:lnTo>
                      <a:pt x="3" y="33"/>
                    </a:lnTo>
                    <a:lnTo>
                      <a:pt x="0" y="55"/>
                    </a:lnTo>
                    <a:lnTo>
                      <a:pt x="0" y="79"/>
                    </a:lnTo>
                    <a:lnTo>
                      <a:pt x="3" y="102"/>
                    </a:lnTo>
                    <a:lnTo>
                      <a:pt x="10" y="125"/>
                    </a:lnTo>
                    <a:lnTo>
                      <a:pt x="22" y="143"/>
                    </a:lnTo>
                    <a:lnTo>
                      <a:pt x="23" y="144"/>
                    </a:lnTo>
                    <a:lnTo>
                      <a:pt x="26" y="146"/>
                    </a:lnTo>
                    <a:lnTo>
                      <a:pt x="33" y="150"/>
                    </a:lnTo>
                    <a:lnTo>
                      <a:pt x="43" y="154"/>
                    </a:lnTo>
                    <a:lnTo>
                      <a:pt x="54" y="161"/>
                    </a:lnTo>
                    <a:lnTo>
                      <a:pt x="69" y="169"/>
                    </a:lnTo>
                    <a:lnTo>
                      <a:pt x="86" y="177"/>
                    </a:lnTo>
                    <a:lnTo>
                      <a:pt x="106" y="187"/>
                    </a:lnTo>
                    <a:lnTo>
                      <a:pt x="128" y="197"/>
                    </a:lnTo>
                    <a:lnTo>
                      <a:pt x="154" y="208"/>
                    </a:lnTo>
                    <a:lnTo>
                      <a:pt x="182" y="221"/>
                    </a:lnTo>
                    <a:lnTo>
                      <a:pt x="213" y="234"/>
                    </a:lnTo>
                    <a:lnTo>
                      <a:pt x="247" y="248"/>
                    </a:lnTo>
                    <a:lnTo>
                      <a:pt x="283" y="262"/>
                    </a:lnTo>
                    <a:lnTo>
                      <a:pt x="322" y="277"/>
                    </a:lnTo>
                    <a:lnTo>
                      <a:pt x="364" y="292"/>
                    </a:lnTo>
                    <a:lnTo>
                      <a:pt x="410" y="308"/>
                    </a:lnTo>
                    <a:lnTo>
                      <a:pt x="457" y="323"/>
                    </a:lnTo>
                    <a:lnTo>
                      <a:pt x="508" y="339"/>
                    </a:lnTo>
                    <a:lnTo>
                      <a:pt x="562" y="355"/>
                    </a:lnTo>
                    <a:lnTo>
                      <a:pt x="618" y="371"/>
                    </a:lnTo>
                    <a:lnTo>
                      <a:pt x="678" y="387"/>
                    </a:lnTo>
                    <a:lnTo>
                      <a:pt x="740" y="402"/>
                    </a:lnTo>
                    <a:lnTo>
                      <a:pt x="805" y="418"/>
                    </a:lnTo>
                    <a:lnTo>
                      <a:pt x="874" y="433"/>
                    </a:lnTo>
                    <a:lnTo>
                      <a:pt x="945" y="449"/>
                    </a:lnTo>
                    <a:lnTo>
                      <a:pt x="1018" y="462"/>
                    </a:lnTo>
                    <a:lnTo>
                      <a:pt x="1096" y="477"/>
                    </a:lnTo>
                    <a:lnTo>
                      <a:pt x="1176" y="490"/>
                    </a:lnTo>
                    <a:lnTo>
                      <a:pt x="1259" y="503"/>
                    </a:lnTo>
                    <a:lnTo>
                      <a:pt x="1346" y="514"/>
                    </a:lnTo>
                    <a:lnTo>
                      <a:pt x="1435" y="525"/>
                    </a:lnTo>
                    <a:lnTo>
                      <a:pt x="1436" y="523"/>
                    </a:lnTo>
                    <a:lnTo>
                      <a:pt x="1441" y="516"/>
                    </a:lnTo>
                    <a:lnTo>
                      <a:pt x="1447" y="506"/>
                    </a:lnTo>
                    <a:lnTo>
                      <a:pt x="1454" y="491"/>
                    </a:lnTo>
                    <a:lnTo>
                      <a:pt x="1461" y="474"/>
                    </a:lnTo>
                    <a:lnTo>
                      <a:pt x="1466" y="454"/>
                    </a:lnTo>
                    <a:lnTo>
                      <a:pt x="1469" y="432"/>
                    </a:lnTo>
                    <a:lnTo>
                      <a:pt x="1468" y="407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26" name="Freeform 87"/>
              <p:cNvSpPr/>
              <p:nvPr/>
            </p:nvSpPr>
            <p:spPr bwMode="auto">
              <a:xfrm>
                <a:off x="8253" y="4846"/>
                <a:ext cx="42" cy="29"/>
              </a:xfrm>
              <a:custGeom>
                <a:avLst/>
                <a:gdLst>
                  <a:gd name="T0" fmla="*/ 0 w 170"/>
                  <a:gd name="T1" fmla="*/ 0 h 120"/>
                  <a:gd name="T2" fmla="*/ 0 w 170"/>
                  <a:gd name="T3" fmla="*/ 0 h 120"/>
                  <a:gd name="T4" fmla="*/ 0 w 170"/>
                  <a:gd name="T5" fmla="*/ 0 h 120"/>
                  <a:gd name="T6" fmla="*/ 0 w 170"/>
                  <a:gd name="T7" fmla="*/ 0 h 120"/>
                  <a:gd name="T8" fmla="*/ 0 w 170"/>
                  <a:gd name="T9" fmla="*/ 0 h 120"/>
                  <a:gd name="T10" fmla="*/ 0 w 170"/>
                  <a:gd name="T11" fmla="*/ 0 h 120"/>
                  <a:gd name="T12" fmla="*/ 0 w 170"/>
                  <a:gd name="T13" fmla="*/ 0 h 120"/>
                  <a:gd name="T14" fmla="*/ 0 w 170"/>
                  <a:gd name="T15" fmla="*/ 0 h 120"/>
                  <a:gd name="T16" fmla="*/ 0 w 170"/>
                  <a:gd name="T17" fmla="*/ 0 h 120"/>
                  <a:gd name="T18" fmla="*/ 0 w 170"/>
                  <a:gd name="T19" fmla="*/ 0 h 120"/>
                  <a:gd name="T20" fmla="*/ 0 w 170"/>
                  <a:gd name="T21" fmla="*/ 0 h 120"/>
                  <a:gd name="T22" fmla="*/ 0 w 170"/>
                  <a:gd name="T23" fmla="*/ 0 h 120"/>
                  <a:gd name="T24" fmla="*/ 0 w 170"/>
                  <a:gd name="T25" fmla="*/ 0 h 120"/>
                  <a:gd name="T26" fmla="*/ 0 w 170"/>
                  <a:gd name="T27" fmla="*/ 0 h 120"/>
                  <a:gd name="T28" fmla="*/ 0 w 170"/>
                  <a:gd name="T29" fmla="*/ 0 h 120"/>
                  <a:gd name="T30" fmla="*/ 0 w 170"/>
                  <a:gd name="T31" fmla="*/ 0 h 120"/>
                  <a:gd name="T32" fmla="*/ 0 w 170"/>
                  <a:gd name="T33" fmla="*/ 0 h 120"/>
                  <a:gd name="T34" fmla="*/ 0 w 170"/>
                  <a:gd name="T35" fmla="*/ 0 h 120"/>
                  <a:gd name="T36" fmla="*/ 0 w 170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20"/>
                  <a:gd name="T59" fmla="*/ 170 w 170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20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30" y="7"/>
                    </a:lnTo>
                    <a:lnTo>
                      <a:pt x="17" y="15"/>
                    </a:lnTo>
                    <a:lnTo>
                      <a:pt x="7" y="26"/>
                    </a:lnTo>
                    <a:lnTo>
                      <a:pt x="1" y="43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8" y="120"/>
                    </a:lnTo>
                    <a:lnTo>
                      <a:pt x="97" y="114"/>
                    </a:lnTo>
                    <a:lnTo>
                      <a:pt x="97" y="102"/>
                    </a:lnTo>
                    <a:lnTo>
                      <a:pt x="97" y="84"/>
                    </a:lnTo>
                    <a:lnTo>
                      <a:pt x="101" y="64"/>
                    </a:lnTo>
                    <a:lnTo>
                      <a:pt x="108" y="44"/>
                    </a:lnTo>
                    <a:lnTo>
                      <a:pt x="121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27" name="Freeform 88"/>
              <p:cNvSpPr/>
              <p:nvPr/>
            </p:nvSpPr>
            <p:spPr bwMode="auto">
              <a:xfrm>
                <a:off x="8494" y="4901"/>
                <a:ext cx="43" cy="29"/>
              </a:xfrm>
              <a:custGeom>
                <a:avLst/>
                <a:gdLst>
                  <a:gd name="T0" fmla="*/ 0 w 170"/>
                  <a:gd name="T1" fmla="*/ 0 h 119"/>
                  <a:gd name="T2" fmla="*/ 0 w 170"/>
                  <a:gd name="T3" fmla="*/ 0 h 119"/>
                  <a:gd name="T4" fmla="*/ 0 w 170"/>
                  <a:gd name="T5" fmla="*/ 0 h 119"/>
                  <a:gd name="T6" fmla="*/ 0 w 170"/>
                  <a:gd name="T7" fmla="*/ 0 h 119"/>
                  <a:gd name="T8" fmla="*/ 0 w 170"/>
                  <a:gd name="T9" fmla="*/ 0 h 119"/>
                  <a:gd name="T10" fmla="*/ 0 w 170"/>
                  <a:gd name="T11" fmla="*/ 0 h 119"/>
                  <a:gd name="T12" fmla="*/ 0 w 170"/>
                  <a:gd name="T13" fmla="*/ 0 h 119"/>
                  <a:gd name="T14" fmla="*/ 0 w 170"/>
                  <a:gd name="T15" fmla="*/ 0 h 119"/>
                  <a:gd name="T16" fmla="*/ 0 w 170"/>
                  <a:gd name="T17" fmla="*/ 0 h 119"/>
                  <a:gd name="T18" fmla="*/ 0 w 170"/>
                  <a:gd name="T19" fmla="*/ 0 h 119"/>
                  <a:gd name="T20" fmla="*/ 0 w 170"/>
                  <a:gd name="T21" fmla="*/ 0 h 119"/>
                  <a:gd name="T22" fmla="*/ 0 w 170"/>
                  <a:gd name="T23" fmla="*/ 0 h 119"/>
                  <a:gd name="T24" fmla="*/ 0 w 170"/>
                  <a:gd name="T25" fmla="*/ 0 h 119"/>
                  <a:gd name="T26" fmla="*/ 0 w 170"/>
                  <a:gd name="T27" fmla="*/ 0 h 119"/>
                  <a:gd name="T28" fmla="*/ 0 w 170"/>
                  <a:gd name="T29" fmla="*/ 0 h 119"/>
                  <a:gd name="T30" fmla="*/ 0 w 170"/>
                  <a:gd name="T31" fmla="*/ 0 h 119"/>
                  <a:gd name="T32" fmla="*/ 0 w 170"/>
                  <a:gd name="T33" fmla="*/ 0 h 119"/>
                  <a:gd name="T34" fmla="*/ 0 w 170"/>
                  <a:gd name="T35" fmla="*/ 0 h 119"/>
                  <a:gd name="T36" fmla="*/ 0 w 170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19"/>
                  <a:gd name="T59" fmla="*/ 170 w 170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19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29" y="7"/>
                    </a:lnTo>
                    <a:lnTo>
                      <a:pt x="18" y="14"/>
                    </a:lnTo>
                    <a:lnTo>
                      <a:pt x="7" y="25"/>
                    </a:lnTo>
                    <a:lnTo>
                      <a:pt x="0" y="42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7" y="119"/>
                    </a:lnTo>
                    <a:lnTo>
                      <a:pt x="96" y="114"/>
                    </a:lnTo>
                    <a:lnTo>
                      <a:pt x="96" y="101"/>
                    </a:lnTo>
                    <a:lnTo>
                      <a:pt x="96" y="83"/>
                    </a:lnTo>
                    <a:lnTo>
                      <a:pt x="100" y="62"/>
                    </a:lnTo>
                    <a:lnTo>
                      <a:pt x="107" y="44"/>
                    </a:lnTo>
                    <a:lnTo>
                      <a:pt x="120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28" name="Freeform 89"/>
              <p:cNvSpPr/>
              <p:nvPr/>
            </p:nvSpPr>
            <p:spPr bwMode="auto">
              <a:xfrm>
                <a:off x="8299" y="4855"/>
                <a:ext cx="182" cy="50"/>
              </a:xfrm>
              <a:custGeom>
                <a:avLst/>
                <a:gdLst>
                  <a:gd name="T0" fmla="*/ 0 w 730"/>
                  <a:gd name="T1" fmla="*/ 0 h 200"/>
                  <a:gd name="T2" fmla="*/ 0 w 730"/>
                  <a:gd name="T3" fmla="*/ 0 h 200"/>
                  <a:gd name="T4" fmla="*/ 0 w 730"/>
                  <a:gd name="T5" fmla="*/ 0 h 200"/>
                  <a:gd name="T6" fmla="*/ 0 w 730"/>
                  <a:gd name="T7" fmla="*/ 0 h 200"/>
                  <a:gd name="T8" fmla="*/ 0 w 730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0"/>
                  <a:gd name="T16" fmla="*/ 0 h 200"/>
                  <a:gd name="T17" fmla="*/ 730 w 730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0" h="200">
                    <a:moveTo>
                      <a:pt x="0" y="44"/>
                    </a:moveTo>
                    <a:lnTo>
                      <a:pt x="697" y="200"/>
                    </a:lnTo>
                    <a:lnTo>
                      <a:pt x="730" y="156"/>
                    </a:lnTo>
                    <a:lnTo>
                      <a:pt x="33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29" name="Freeform 90"/>
              <p:cNvSpPr/>
              <p:nvPr/>
            </p:nvSpPr>
            <p:spPr bwMode="auto">
              <a:xfrm>
                <a:off x="8297" y="4875"/>
                <a:ext cx="176" cy="47"/>
              </a:xfrm>
              <a:custGeom>
                <a:avLst/>
                <a:gdLst>
                  <a:gd name="T0" fmla="*/ 0 w 703"/>
                  <a:gd name="T1" fmla="*/ 0 h 187"/>
                  <a:gd name="T2" fmla="*/ 0 w 703"/>
                  <a:gd name="T3" fmla="*/ 0 h 187"/>
                  <a:gd name="T4" fmla="*/ 0 w 703"/>
                  <a:gd name="T5" fmla="*/ 0 h 187"/>
                  <a:gd name="T6" fmla="*/ 0 w 703"/>
                  <a:gd name="T7" fmla="*/ 0 h 187"/>
                  <a:gd name="T8" fmla="*/ 0 w 70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3"/>
                  <a:gd name="T16" fmla="*/ 0 h 187"/>
                  <a:gd name="T17" fmla="*/ 703 w 703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3" h="187">
                    <a:moveTo>
                      <a:pt x="0" y="30"/>
                    </a:moveTo>
                    <a:lnTo>
                      <a:pt x="696" y="187"/>
                    </a:lnTo>
                    <a:lnTo>
                      <a:pt x="703" y="157"/>
                    </a:lnTo>
                    <a:lnTo>
                      <a:pt x="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30" name="Freeform 91"/>
              <p:cNvSpPr/>
              <p:nvPr/>
            </p:nvSpPr>
            <p:spPr bwMode="auto">
              <a:xfrm>
                <a:off x="8486" y="4969"/>
                <a:ext cx="106" cy="127"/>
              </a:xfrm>
              <a:custGeom>
                <a:avLst/>
                <a:gdLst>
                  <a:gd name="T0" fmla="*/ 0 w 424"/>
                  <a:gd name="T1" fmla="*/ 0 h 508"/>
                  <a:gd name="T2" fmla="*/ 0 w 424"/>
                  <a:gd name="T3" fmla="*/ 0 h 508"/>
                  <a:gd name="T4" fmla="*/ 0 w 424"/>
                  <a:gd name="T5" fmla="*/ 0 h 508"/>
                  <a:gd name="T6" fmla="*/ 0 w 424"/>
                  <a:gd name="T7" fmla="*/ 0 h 508"/>
                  <a:gd name="T8" fmla="*/ 0 w 424"/>
                  <a:gd name="T9" fmla="*/ 0 h 508"/>
                  <a:gd name="T10" fmla="*/ 0 w 424"/>
                  <a:gd name="T11" fmla="*/ 0 h 508"/>
                  <a:gd name="T12" fmla="*/ 0 w 424"/>
                  <a:gd name="T13" fmla="*/ 0 h 508"/>
                  <a:gd name="T14" fmla="*/ 0 w 424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4"/>
                  <a:gd name="T25" fmla="*/ 0 h 508"/>
                  <a:gd name="T26" fmla="*/ 424 w 424"/>
                  <a:gd name="T27" fmla="*/ 508 h 50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4" h="508">
                    <a:moveTo>
                      <a:pt x="0" y="508"/>
                    </a:moveTo>
                    <a:lnTo>
                      <a:pt x="86" y="388"/>
                    </a:lnTo>
                    <a:lnTo>
                      <a:pt x="124" y="388"/>
                    </a:lnTo>
                    <a:lnTo>
                      <a:pt x="424" y="0"/>
                    </a:lnTo>
                    <a:lnTo>
                      <a:pt x="130" y="282"/>
                    </a:lnTo>
                    <a:lnTo>
                      <a:pt x="66" y="289"/>
                    </a:lnTo>
                    <a:lnTo>
                      <a:pt x="0" y="358"/>
                    </a:lnTo>
                    <a:lnTo>
                      <a:pt x="0" y="508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31" name="Freeform 92"/>
              <p:cNvSpPr/>
              <p:nvPr/>
            </p:nvSpPr>
            <p:spPr bwMode="auto">
              <a:xfrm>
                <a:off x="8312" y="4637"/>
                <a:ext cx="296" cy="61"/>
              </a:xfrm>
              <a:custGeom>
                <a:avLst/>
                <a:gdLst>
                  <a:gd name="T0" fmla="*/ 0 w 1186"/>
                  <a:gd name="T1" fmla="*/ 0 h 245"/>
                  <a:gd name="T2" fmla="*/ 0 w 1186"/>
                  <a:gd name="T3" fmla="*/ 0 h 245"/>
                  <a:gd name="T4" fmla="*/ 0 w 1186"/>
                  <a:gd name="T5" fmla="*/ 0 h 245"/>
                  <a:gd name="T6" fmla="*/ 0 w 1186"/>
                  <a:gd name="T7" fmla="*/ 0 h 245"/>
                  <a:gd name="T8" fmla="*/ 0 w 1186"/>
                  <a:gd name="T9" fmla="*/ 0 h 245"/>
                  <a:gd name="T10" fmla="*/ 0 w 1186"/>
                  <a:gd name="T11" fmla="*/ 0 h 245"/>
                  <a:gd name="T12" fmla="*/ 0 w 1186"/>
                  <a:gd name="T13" fmla="*/ 0 h 245"/>
                  <a:gd name="T14" fmla="*/ 0 w 1186"/>
                  <a:gd name="T15" fmla="*/ 0 h 245"/>
                  <a:gd name="T16" fmla="*/ 0 w 1186"/>
                  <a:gd name="T17" fmla="*/ 0 h 245"/>
                  <a:gd name="T18" fmla="*/ 0 w 1186"/>
                  <a:gd name="T19" fmla="*/ 0 h 245"/>
                  <a:gd name="T20" fmla="*/ 0 w 1186"/>
                  <a:gd name="T21" fmla="*/ 0 h 245"/>
                  <a:gd name="T22" fmla="*/ 0 w 1186"/>
                  <a:gd name="T23" fmla="*/ 0 h 245"/>
                  <a:gd name="T24" fmla="*/ 0 w 1186"/>
                  <a:gd name="T25" fmla="*/ 0 h 245"/>
                  <a:gd name="T26" fmla="*/ 0 w 1186"/>
                  <a:gd name="T27" fmla="*/ 0 h 245"/>
                  <a:gd name="T28" fmla="*/ 0 w 1186"/>
                  <a:gd name="T29" fmla="*/ 0 h 245"/>
                  <a:gd name="T30" fmla="*/ 0 w 1186"/>
                  <a:gd name="T31" fmla="*/ 0 h 245"/>
                  <a:gd name="T32" fmla="*/ 0 w 1186"/>
                  <a:gd name="T33" fmla="*/ 0 h 245"/>
                  <a:gd name="T34" fmla="*/ 0 w 1186"/>
                  <a:gd name="T35" fmla="*/ 0 h 245"/>
                  <a:gd name="T36" fmla="*/ 0 w 1186"/>
                  <a:gd name="T37" fmla="*/ 0 h 245"/>
                  <a:gd name="T38" fmla="*/ 0 w 1186"/>
                  <a:gd name="T39" fmla="*/ 0 h 245"/>
                  <a:gd name="T40" fmla="*/ 0 w 1186"/>
                  <a:gd name="T41" fmla="*/ 0 h 245"/>
                  <a:gd name="T42" fmla="*/ 0 w 1186"/>
                  <a:gd name="T43" fmla="*/ 0 h 245"/>
                  <a:gd name="T44" fmla="*/ 0 w 1186"/>
                  <a:gd name="T45" fmla="*/ 0 h 245"/>
                  <a:gd name="T46" fmla="*/ 0 w 1186"/>
                  <a:gd name="T47" fmla="*/ 0 h 245"/>
                  <a:gd name="T48" fmla="*/ 0 w 1186"/>
                  <a:gd name="T49" fmla="*/ 0 h 245"/>
                  <a:gd name="T50" fmla="*/ 0 w 1186"/>
                  <a:gd name="T51" fmla="*/ 0 h 245"/>
                  <a:gd name="T52" fmla="*/ 0 w 1186"/>
                  <a:gd name="T53" fmla="*/ 0 h 245"/>
                  <a:gd name="T54" fmla="*/ 0 w 1186"/>
                  <a:gd name="T55" fmla="*/ 0 h 245"/>
                  <a:gd name="T56" fmla="*/ 0 w 1186"/>
                  <a:gd name="T57" fmla="*/ 0 h 245"/>
                  <a:gd name="T58" fmla="*/ 0 w 1186"/>
                  <a:gd name="T59" fmla="*/ 0 h 245"/>
                  <a:gd name="T60" fmla="*/ 0 w 1186"/>
                  <a:gd name="T61" fmla="*/ 0 h 245"/>
                  <a:gd name="T62" fmla="*/ 0 w 1186"/>
                  <a:gd name="T63" fmla="*/ 0 h 245"/>
                  <a:gd name="T64" fmla="*/ 0 w 1186"/>
                  <a:gd name="T65" fmla="*/ 0 h 245"/>
                  <a:gd name="T66" fmla="*/ 0 w 1186"/>
                  <a:gd name="T67" fmla="*/ 0 h 2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86"/>
                  <a:gd name="T103" fmla="*/ 0 h 245"/>
                  <a:gd name="T104" fmla="*/ 1186 w 1186"/>
                  <a:gd name="T105" fmla="*/ 245 h 2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86" h="245">
                    <a:moveTo>
                      <a:pt x="0" y="0"/>
                    </a:moveTo>
                    <a:lnTo>
                      <a:pt x="1186" y="245"/>
                    </a:lnTo>
                    <a:lnTo>
                      <a:pt x="1184" y="244"/>
                    </a:lnTo>
                    <a:lnTo>
                      <a:pt x="1180" y="242"/>
                    </a:lnTo>
                    <a:lnTo>
                      <a:pt x="1172" y="239"/>
                    </a:lnTo>
                    <a:lnTo>
                      <a:pt x="1161" y="233"/>
                    </a:lnTo>
                    <a:lnTo>
                      <a:pt x="1147" y="228"/>
                    </a:lnTo>
                    <a:lnTo>
                      <a:pt x="1130" y="222"/>
                    </a:lnTo>
                    <a:lnTo>
                      <a:pt x="1112" y="214"/>
                    </a:lnTo>
                    <a:lnTo>
                      <a:pt x="1091" y="205"/>
                    </a:lnTo>
                    <a:lnTo>
                      <a:pt x="1066" y="196"/>
                    </a:lnTo>
                    <a:lnTo>
                      <a:pt x="1039" y="187"/>
                    </a:lnTo>
                    <a:lnTo>
                      <a:pt x="1010" y="177"/>
                    </a:lnTo>
                    <a:lnTo>
                      <a:pt x="979" y="166"/>
                    </a:lnTo>
                    <a:lnTo>
                      <a:pt x="945" y="154"/>
                    </a:lnTo>
                    <a:lnTo>
                      <a:pt x="910" y="143"/>
                    </a:lnTo>
                    <a:lnTo>
                      <a:pt x="871" y="132"/>
                    </a:lnTo>
                    <a:lnTo>
                      <a:pt x="832" y="121"/>
                    </a:lnTo>
                    <a:lnTo>
                      <a:pt x="790" y="108"/>
                    </a:lnTo>
                    <a:lnTo>
                      <a:pt x="747" y="97"/>
                    </a:lnTo>
                    <a:lnTo>
                      <a:pt x="702" y="86"/>
                    </a:lnTo>
                    <a:lnTo>
                      <a:pt x="655" y="74"/>
                    </a:lnTo>
                    <a:lnTo>
                      <a:pt x="607" y="64"/>
                    </a:lnTo>
                    <a:lnTo>
                      <a:pt x="557" y="54"/>
                    </a:lnTo>
                    <a:lnTo>
                      <a:pt x="506" y="45"/>
                    </a:lnTo>
                    <a:lnTo>
                      <a:pt x="454" y="36"/>
                    </a:lnTo>
                    <a:lnTo>
                      <a:pt x="400" y="28"/>
                    </a:lnTo>
                    <a:lnTo>
                      <a:pt x="346" y="20"/>
                    </a:lnTo>
                    <a:lnTo>
                      <a:pt x="290" y="15"/>
                    </a:lnTo>
                    <a:lnTo>
                      <a:pt x="233" y="9"/>
                    </a:lnTo>
                    <a:lnTo>
                      <a:pt x="176" y="4"/>
                    </a:lnTo>
                    <a:lnTo>
                      <a:pt x="118" y="2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432" name="Freeform 93"/>
              <p:cNvSpPr/>
              <p:nvPr/>
            </p:nvSpPr>
            <p:spPr bwMode="auto">
              <a:xfrm>
                <a:off x="8250" y="4639"/>
                <a:ext cx="60" cy="185"/>
              </a:xfrm>
              <a:custGeom>
                <a:avLst/>
                <a:gdLst>
                  <a:gd name="T0" fmla="*/ 0 w 241"/>
                  <a:gd name="T1" fmla="*/ 0 h 738"/>
                  <a:gd name="T2" fmla="*/ 0 w 241"/>
                  <a:gd name="T3" fmla="*/ 0 h 738"/>
                  <a:gd name="T4" fmla="*/ 0 w 241"/>
                  <a:gd name="T5" fmla="*/ 0 h 738"/>
                  <a:gd name="T6" fmla="*/ 0 w 241"/>
                  <a:gd name="T7" fmla="*/ 0 h 738"/>
                  <a:gd name="T8" fmla="*/ 0 w 241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1"/>
                  <a:gd name="T16" fmla="*/ 0 h 738"/>
                  <a:gd name="T17" fmla="*/ 241 w 241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1" h="738">
                    <a:moveTo>
                      <a:pt x="241" y="0"/>
                    </a:moveTo>
                    <a:lnTo>
                      <a:pt x="52" y="738"/>
                    </a:lnTo>
                    <a:lnTo>
                      <a:pt x="0" y="726"/>
                    </a:lnTo>
                    <a:lnTo>
                      <a:pt x="169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41322" name="Freeform 94"/>
          <p:cNvSpPr/>
          <p:nvPr/>
        </p:nvSpPr>
        <p:spPr bwMode="auto">
          <a:xfrm>
            <a:off x="7581901" y="1584326"/>
            <a:ext cx="1838325" cy="1711325"/>
          </a:xfrm>
          <a:custGeom>
            <a:avLst/>
            <a:gdLst>
              <a:gd name="T0" fmla="*/ 2147483646 w 2894"/>
              <a:gd name="T1" fmla="*/ 2147483646 h 2693"/>
              <a:gd name="T2" fmla="*/ 2147483646 w 2894"/>
              <a:gd name="T3" fmla="*/ 2147483646 h 2693"/>
              <a:gd name="T4" fmla="*/ 2147483646 w 2894"/>
              <a:gd name="T5" fmla="*/ 2147483646 h 2693"/>
              <a:gd name="T6" fmla="*/ 2147483646 w 2894"/>
              <a:gd name="T7" fmla="*/ 2147483646 h 2693"/>
              <a:gd name="T8" fmla="*/ 2147483646 w 2894"/>
              <a:gd name="T9" fmla="*/ 2147483646 h 2693"/>
              <a:gd name="T10" fmla="*/ 2147483646 w 2894"/>
              <a:gd name="T11" fmla="*/ 2147483646 h 2693"/>
              <a:gd name="T12" fmla="*/ 2147483646 w 2894"/>
              <a:gd name="T13" fmla="*/ 2147483646 h 2693"/>
              <a:gd name="T14" fmla="*/ 2147483646 w 2894"/>
              <a:gd name="T15" fmla="*/ 2147483646 h 2693"/>
              <a:gd name="T16" fmla="*/ 2147483646 w 2894"/>
              <a:gd name="T17" fmla="*/ 2147483646 h 2693"/>
              <a:gd name="T18" fmla="*/ 2147483646 w 2894"/>
              <a:gd name="T19" fmla="*/ 2147483646 h 2693"/>
              <a:gd name="T20" fmla="*/ 2147483646 w 2894"/>
              <a:gd name="T21" fmla="*/ 2147483646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894"/>
              <a:gd name="T34" fmla="*/ 0 h 2693"/>
              <a:gd name="T35" fmla="*/ 2894 w 2894"/>
              <a:gd name="T36" fmla="*/ 2693 h 269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1323" name="Group 95"/>
          <p:cNvGrpSpPr/>
          <p:nvPr/>
        </p:nvGrpSpPr>
        <p:grpSpPr bwMode="auto">
          <a:xfrm>
            <a:off x="7874000" y="2822576"/>
            <a:ext cx="501650" cy="233363"/>
            <a:chOff x="3600" y="219"/>
            <a:chExt cx="360" cy="175"/>
          </a:xfrm>
        </p:grpSpPr>
        <p:sp>
          <p:nvSpPr>
            <p:cNvPr id="141350" name="Oval 9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1351" name="Line 9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1352" name="Line 9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1353" name="Rectangle 99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41354" name="Oval 10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1355" name="Group 101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41360" name="Line 10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61" name="Line 10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62" name="Line 10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41356" name="Group 105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41357" name="Line 10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58" name="Line 10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359" name="Line 10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41324" name="Line 109"/>
          <p:cNvSpPr>
            <a:spLocks noChangeShapeType="1"/>
          </p:cNvSpPr>
          <p:nvPr/>
        </p:nvSpPr>
        <p:spPr bwMode="auto">
          <a:xfrm>
            <a:off x="7904163" y="2651125"/>
            <a:ext cx="13335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1325" name="Line 110"/>
          <p:cNvSpPr>
            <a:spLocks noChangeShapeType="1"/>
          </p:cNvSpPr>
          <p:nvPr/>
        </p:nvSpPr>
        <p:spPr bwMode="auto">
          <a:xfrm>
            <a:off x="8113713" y="2651125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1326" name="Line 111"/>
          <p:cNvSpPr>
            <a:spLocks noChangeShapeType="1"/>
          </p:cNvSpPr>
          <p:nvPr/>
        </p:nvSpPr>
        <p:spPr bwMode="auto">
          <a:xfrm>
            <a:off x="8966200" y="2484438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1327" name="Group 112"/>
          <p:cNvGrpSpPr/>
          <p:nvPr/>
        </p:nvGrpSpPr>
        <p:grpSpPr bwMode="auto">
          <a:xfrm>
            <a:off x="8509000" y="2012950"/>
            <a:ext cx="914400" cy="590550"/>
            <a:chOff x="10665" y="3225"/>
            <a:chExt cx="1440" cy="930"/>
          </a:xfrm>
        </p:grpSpPr>
        <p:sp>
          <p:nvSpPr>
            <p:cNvPr id="141346" name="Oval 113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1347" name="Group 114"/>
            <p:cNvGrpSpPr/>
            <p:nvPr/>
          </p:nvGrpSpPr>
          <p:grpSpPr bwMode="auto">
            <a:xfrm>
              <a:off x="11031" y="3335"/>
              <a:ext cx="565" cy="643"/>
              <a:chOff x="2870" y="1518"/>
              <a:chExt cx="292" cy="320"/>
            </a:xfrm>
          </p:grpSpPr>
          <p:graphicFrame>
            <p:nvGraphicFramePr>
              <p:cNvPr id="141348" name="Object 11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7918" r:id="rId4" imgW="826770" imgH="840105" progId="">
                      <p:embed/>
                    </p:oleObj>
                  </mc:Choice>
                  <mc:Fallback>
                    <p:oleObj r:id="rId4" imgW="826770" imgH="840105" progId="">
                      <p:embed/>
                      <p:pic>
                        <p:nvPicPr>
                          <p:cNvPr id="141348" name="Object 1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41349" name="Object 11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7919" r:id="rId6" imgW="1268095" imgH="1199515" progId="">
                      <p:embed/>
                    </p:oleObj>
                  </mc:Choice>
                  <mc:Fallback>
                    <p:oleObj r:id="rId6" imgW="1268095" imgH="1199515" progId="">
                      <p:embed/>
                      <p:pic>
                        <p:nvPicPr>
                          <p:cNvPr id="141349" name="Object 11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41328" name="Freeform 117"/>
          <p:cNvSpPr/>
          <p:nvPr/>
        </p:nvSpPr>
        <p:spPr bwMode="auto">
          <a:xfrm>
            <a:off x="5122864" y="2530475"/>
            <a:ext cx="2109787" cy="1250950"/>
          </a:xfrm>
          <a:custGeom>
            <a:avLst/>
            <a:gdLst>
              <a:gd name="T0" fmla="*/ 2147483646 w 3324"/>
              <a:gd name="T1" fmla="*/ 2147483646 h 1971"/>
              <a:gd name="T2" fmla="*/ 2147483646 w 3324"/>
              <a:gd name="T3" fmla="*/ 2147483646 h 1971"/>
              <a:gd name="T4" fmla="*/ 2147483646 w 3324"/>
              <a:gd name="T5" fmla="*/ 2147483646 h 1971"/>
              <a:gd name="T6" fmla="*/ 2147483646 w 3324"/>
              <a:gd name="T7" fmla="*/ 2147483646 h 1971"/>
              <a:gd name="T8" fmla="*/ 2147483646 w 3324"/>
              <a:gd name="T9" fmla="*/ 2147483646 h 1971"/>
              <a:gd name="T10" fmla="*/ 2147483646 w 3324"/>
              <a:gd name="T11" fmla="*/ 2147483646 h 1971"/>
              <a:gd name="T12" fmla="*/ 2147483646 w 3324"/>
              <a:gd name="T13" fmla="*/ 2147483646 h 1971"/>
              <a:gd name="T14" fmla="*/ 2147483646 w 3324"/>
              <a:gd name="T15" fmla="*/ 2147483646 h 1971"/>
              <a:gd name="T16" fmla="*/ 2147483646 w 3324"/>
              <a:gd name="T17" fmla="*/ 2147483646 h 1971"/>
              <a:gd name="T18" fmla="*/ 2147483646 w 3324"/>
              <a:gd name="T19" fmla="*/ 2147483646 h 1971"/>
              <a:gd name="T20" fmla="*/ 2147483646 w 3324"/>
              <a:gd name="T21" fmla="*/ 2147483646 h 1971"/>
              <a:gd name="T22" fmla="*/ 2147483646 w 3324"/>
              <a:gd name="T23" fmla="*/ 2147483646 h 1971"/>
              <a:gd name="T24" fmla="*/ 2147483646 w 3324"/>
              <a:gd name="T25" fmla="*/ 2147483646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24"/>
              <a:gd name="T40" fmla="*/ 0 h 1971"/>
              <a:gd name="T41" fmla="*/ 3324 w 3324"/>
              <a:gd name="T42" fmla="*/ 1971 h 197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1329" name="Text Box 118"/>
          <p:cNvSpPr txBox="1">
            <a:spLocks noChangeArrowheads="1"/>
          </p:cNvSpPr>
          <p:nvPr/>
        </p:nvSpPr>
        <p:spPr bwMode="auto">
          <a:xfrm>
            <a:off x="5297488" y="2827339"/>
            <a:ext cx="14478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solidFill>
                  <a:schemeClr val="bg1"/>
                </a:solidFill>
                <a:latin typeface="+mn-lt"/>
                <a:ea typeface="+mn-ea"/>
              </a:rPr>
              <a:t>wide area network</a:t>
            </a:r>
          </a:p>
        </p:txBody>
      </p:sp>
      <p:sp>
        <p:nvSpPr>
          <p:cNvPr id="141330" name="Text Box 119"/>
          <p:cNvSpPr txBox="1">
            <a:spLocks noChangeArrowheads="1"/>
          </p:cNvSpPr>
          <p:nvPr/>
        </p:nvSpPr>
        <p:spPr bwMode="auto">
          <a:xfrm>
            <a:off x="3159125" y="1535114"/>
            <a:ext cx="18875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home network</a:t>
            </a:r>
          </a:p>
        </p:txBody>
      </p:sp>
      <p:sp>
        <p:nvSpPr>
          <p:cNvPr id="141331" name="Text Box 120"/>
          <p:cNvSpPr txBox="1">
            <a:spLocks noChangeArrowheads="1"/>
          </p:cNvSpPr>
          <p:nvPr/>
        </p:nvSpPr>
        <p:spPr bwMode="auto">
          <a:xfrm>
            <a:off x="7385051" y="1300164"/>
            <a:ext cx="22653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visited network</a:t>
            </a:r>
          </a:p>
        </p:txBody>
      </p:sp>
      <p:grpSp>
        <p:nvGrpSpPr>
          <p:cNvPr id="13" name="Group 121"/>
          <p:cNvGrpSpPr/>
          <p:nvPr/>
        </p:nvGrpSpPr>
        <p:grpSpPr bwMode="auto">
          <a:xfrm>
            <a:off x="8124825" y="2409826"/>
            <a:ext cx="2141538" cy="2341563"/>
            <a:chOff x="4158" y="1518"/>
            <a:chExt cx="1349" cy="1475"/>
          </a:xfrm>
        </p:grpSpPr>
        <p:sp>
          <p:nvSpPr>
            <p:cNvPr id="141340" name="Line 122"/>
            <p:cNvSpPr>
              <a:spLocks noChangeShapeType="1"/>
            </p:cNvSpPr>
            <p:nvPr/>
          </p:nvSpPr>
          <p:spPr bwMode="auto">
            <a:xfrm flipV="1">
              <a:off x="4261" y="1538"/>
              <a:ext cx="310" cy="25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41341" name="Group 123"/>
            <p:cNvGrpSpPr/>
            <p:nvPr/>
          </p:nvGrpSpPr>
          <p:grpSpPr bwMode="auto">
            <a:xfrm>
              <a:off x="4324" y="1518"/>
              <a:ext cx="223" cy="291"/>
              <a:chOff x="618" y="3500"/>
              <a:chExt cx="223" cy="291"/>
            </a:xfrm>
          </p:grpSpPr>
          <p:sp>
            <p:nvSpPr>
              <p:cNvPr id="141344" name="Oval 124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41345" name="Text Box 125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 dirty="0">
                    <a:solidFill>
                      <a:srgbClr val="FF0000"/>
                    </a:solidFill>
                    <a:latin typeface="+mn-lt"/>
                    <a:ea typeface="+mn-ea"/>
                  </a:rPr>
                  <a:t>1</a:t>
                </a:r>
              </a:p>
            </p:txBody>
          </p:sp>
        </p:grpSp>
        <p:sp>
          <p:nvSpPr>
            <p:cNvPr id="141342" name="Text Box 126"/>
            <p:cNvSpPr txBox="1">
              <a:spLocks noChangeArrowheads="1"/>
            </p:cNvSpPr>
            <p:nvPr/>
          </p:nvSpPr>
          <p:spPr bwMode="auto">
            <a:xfrm>
              <a:off x="4158" y="2167"/>
              <a:ext cx="1349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+mn-ea"/>
                </a:rPr>
                <a:t>mobile contacts foreign agent on entering visited network</a:t>
              </a:r>
            </a:p>
          </p:txBody>
        </p:sp>
        <p:sp>
          <p:nvSpPr>
            <p:cNvPr id="141343" name="Line 127"/>
            <p:cNvSpPr>
              <a:spLocks noChangeShapeType="1"/>
            </p:cNvSpPr>
            <p:nvPr/>
          </p:nvSpPr>
          <p:spPr bwMode="auto">
            <a:xfrm>
              <a:off x="4512" y="1760"/>
              <a:ext cx="560" cy="4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5" name="Group 128"/>
          <p:cNvGrpSpPr/>
          <p:nvPr/>
        </p:nvGrpSpPr>
        <p:grpSpPr bwMode="auto">
          <a:xfrm>
            <a:off x="3959225" y="2676526"/>
            <a:ext cx="4046538" cy="1789113"/>
            <a:chOff x="1534" y="1686"/>
            <a:chExt cx="2549" cy="1127"/>
          </a:xfrm>
        </p:grpSpPr>
        <p:sp>
          <p:nvSpPr>
            <p:cNvPr id="141334" name="Line 129"/>
            <p:cNvSpPr>
              <a:spLocks noChangeShapeType="1"/>
            </p:cNvSpPr>
            <p:nvPr/>
          </p:nvSpPr>
          <p:spPr bwMode="auto">
            <a:xfrm flipH="1" flipV="1">
              <a:off x="1801" y="1762"/>
              <a:ext cx="2167" cy="10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41335" name="Group 130"/>
            <p:cNvGrpSpPr/>
            <p:nvPr/>
          </p:nvGrpSpPr>
          <p:grpSpPr bwMode="auto">
            <a:xfrm>
              <a:off x="2724" y="1686"/>
              <a:ext cx="223" cy="291"/>
              <a:chOff x="618" y="3500"/>
              <a:chExt cx="223" cy="291"/>
            </a:xfrm>
          </p:grpSpPr>
          <p:sp>
            <p:nvSpPr>
              <p:cNvPr id="141338" name="Oval 131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41339" name="Text Box 132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 dirty="0">
                    <a:solidFill>
                      <a:srgbClr val="FF0000"/>
                    </a:solidFill>
                    <a:latin typeface="+mn-lt"/>
                    <a:ea typeface="+mn-ea"/>
                  </a:rPr>
                  <a:t>2</a:t>
                </a:r>
              </a:p>
            </p:txBody>
          </p:sp>
        </p:grpSp>
        <p:sp>
          <p:nvSpPr>
            <p:cNvPr id="141336" name="Text Box 133"/>
            <p:cNvSpPr txBox="1">
              <a:spLocks noChangeArrowheads="1"/>
            </p:cNvSpPr>
            <p:nvPr/>
          </p:nvSpPr>
          <p:spPr bwMode="auto">
            <a:xfrm>
              <a:off x="1534" y="2367"/>
              <a:ext cx="2549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+mn-ea"/>
                </a:rPr>
                <a:t>foreign agent contacts home agent home: “this mobile is resident in my network”</a:t>
              </a:r>
            </a:p>
          </p:txBody>
        </p:sp>
        <p:sp>
          <p:nvSpPr>
            <p:cNvPr id="141337" name="Line 134"/>
            <p:cNvSpPr>
              <a:spLocks noChangeShapeType="1"/>
            </p:cNvSpPr>
            <p:nvPr/>
          </p:nvSpPr>
          <p:spPr bwMode="auto">
            <a:xfrm flipH="1" flipV="1">
              <a:off x="2824" y="1944"/>
              <a:ext cx="0" cy="4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D1821224-2FCB-485D-BFF0-586B8AD063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81</a:t>
            </a:fld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4198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4" name="Freeform 2"/>
          <p:cNvSpPr/>
          <p:nvPr/>
        </p:nvSpPr>
        <p:spPr bwMode="auto">
          <a:xfrm>
            <a:off x="3136900" y="2616200"/>
            <a:ext cx="1866900" cy="1589088"/>
          </a:xfrm>
          <a:custGeom>
            <a:avLst/>
            <a:gdLst>
              <a:gd name="T0" fmla="*/ 2147483646 w 1340"/>
              <a:gd name="T1" fmla="*/ 2147483646 h 1191"/>
              <a:gd name="T2" fmla="*/ 2147483646 w 1340"/>
              <a:gd name="T3" fmla="*/ 2147483646 h 1191"/>
              <a:gd name="T4" fmla="*/ 2147483646 w 1340"/>
              <a:gd name="T5" fmla="*/ 2147483646 h 1191"/>
              <a:gd name="T6" fmla="*/ 2147483646 w 1340"/>
              <a:gd name="T7" fmla="*/ 2147483646 h 1191"/>
              <a:gd name="T8" fmla="*/ 2147483646 w 1340"/>
              <a:gd name="T9" fmla="*/ 2147483646 h 1191"/>
              <a:gd name="T10" fmla="*/ 2147483646 w 1340"/>
              <a:gd name="T11" fmla="*/ 2147483646 h 1191"/>
              <a:gd name="T12" fmla="*/ 2147483646 w 1340"/>
              <a:gd name="T13" fmla="*/ 2147483646 h 1191"/>
              <a:gd name="T14" fmla="*/ 2147483646 w 1340"/>
              <a:gd name="T15" fmla="*/ 2147483646 h 1191"/>
              <a:gd name="T16" fmla="*/ 2147483646 w 1340"/>
              <a:gd name="T17" fmla="*/ 2147483646 h 1191"/>
              <a:gd name="T18" fmla="*/ 2147483646 w 1340"/>
              <a:gd name="T19" fmla="*/ 2147483646 h 1191"/>
              <a:gd name="T20" fmla="*/ 2147483646 w 1340"/>
              <a:gd name="T21" fmla="*/ 2147483646 h 1191"/>
              <a:gd name="T22" fmla="*/ 2147483646 w 1340"/>
              <a:gd name="T23" fmla="*/ 2147483646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340"/>
              <a:gd name="T37" fmla="*/ 0 h 1191"/>
              <a:gd name="T38" fmla="*/ 1340 w 1340"/>
              <a:gd name="T39" fmla="*/ 1191 h 119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3365" name="Group 3"/>
          <p:cNvGrpSpPr/>
          <p:nvPr/>
        </p:nvGrpSpPr>
        <p:grpSpPr bwMode="auto">
          <a:xfrm>
            <a:off x="4192588" y="3609976"/>
            <a:ext cx="501650" cy="233363"/>
            <a:chOff x="3600" y="219"/>
            <a:chExt cx="360" cy="175"/>
          </a:xfrm>
        </p:grpSpPr>
        <p:sp>
          <p:nvSpPr>
            <p:cNvPr id="143503" name="Oval 4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3504" name="Line 5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3505" name="Line 6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3506" name="Rectangle 7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43507" name="Oval 8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3508" name="Group 9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43513" name="Line 1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514" name="Line 1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515" name="Line 1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43509" name="Group 13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43510" name="Line 14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511" name="Line 15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512" name="Line 16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43366" name="Group 17"/>
          <p:cNvGrpSpPr/>
          <p:nvPr/>
        </p:nvGrpSpPr>
        <p:grpSpPr bwMode="auto">
          <a:xfrm>
            <a:off x="3295650" y="3263900"/>
            <a:ext cx="1333500" cy="342900"/>
            <a:chOff x="8025" y="5070"/>
            <a:chExt cx="2100" cy="540"/>
          </a:xfrm>
        </p:grpSpPr>
        <p:sp>
          <p:nvSpPr>
            <p:cNvPr id="143500" name="Line 18"/>
            <p:cNvSpPr>
              <a:spLocks noChangeShapeType="1"/>
            </p:cNvSpPr>
            <p:nvPr/>
          </p:nvSpPr>
          <p:spPr bwMode="auto">
            <a:xfrm>
              <a:off x="8025" y="5325"/>
              <a:ext cx="2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3501" name="Line 19"/>
            <p:cNvSpPr>
              <a:spLocks noChangeShapeType="1"/>
            </p:cNvSpPr>
            <p:nvPr/>
          </p:nvSpPr>
          <p:spPr bwMode="auto">
            <a:xfrm>
              <a:off x="8355" y="507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3502" name="Line 20"/>
            <p:cNvSpPr>
              <a:spLocks noChangeShapeType="1"/>
            </p:cNvSpPr>
            <p:nvPr/>
          </p:nvSpPr>
          <p:spPr bwMode="auto">
            <a:xfrm>
              <a:off x="9765" y="534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43367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Mobility via Indirect Routing</a:t>
            </a:r>
          </a:p>
        </p:txBody>
      </p:sp>
      <p:grpSp>
        <p:nvGrpSpPr>
          <p:cNvPr id="143368" name="Group 22"/>
          <p:cNvGrpSpPr/>
          <p:nvPr/>
        </p:nvGrpSpPr>
        <p:grpSpPr bwMode="auto">
          <a:xfrm>
            <a:off x="3044825" y="2822575"/>
            <a:ext cx="914400" cy="590550"/>
            <a:chOff x="10665" y="3225"/>
            <a:chExt cx="1440" cy="930"/>
          </a:xfrm>
        </p:grpSpPr>
        <p:sp>
          <p:nvSpPr>
            <p:cNvPr id="143430" name="Oval 23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3431" name="Group 24"/>
            <p:cNvGrpSpPr/>
            <p:nvPr/>
          </p:nvGrpSpPr>
          <p:grpSpPr bwMode="auto">
            <a:xfrm>
              <a:off x="11038" y="3281"/>
              <a:ext cx="618" cy="667"/>
              <a:chOff x="8023" y="4451"/>
              <a:chExt cx="618" cy="667"/>
            </a:xfrm>
          </p:grpSpPr>
          <p:sp>
            <p:nvSpPr>
              <p:cNvPr id="143432" name="Freeform 25"/>
              <p:cNvSpPr/>
              <p:nvPr/>
            </p:nvSpPr>
            <p:spPr bwMode="auto">
              <a:xfrm>
                <a:off x="8279" y="4653"/>
                <a:ext cx="263" cy="380"/>
              </a:xfrm>
              <a:custGeom>
                <a:avLst/>
                <a:gdLst>
                  <a:gd name="T0" fmla="*/ 0 w 788"/>
                  <a:gd name="T1" fmla="*/ 0 h 1138"/>
                  <a:gd name="T2" fmla="*/ 0 w 788"/>
                  <a:gd name="T3" fmla="*/ 0 h 1138"/>
                  <a:gd name="T4" fmla="*/ 0 w 788"/>
                  <a:gd name="T5" fmla="*/ 0 h 1138"/>
                  <a:gd name="T6" fmla="*/ 0 w 788"/>
                  <a:gd name="T7" fmla="*/ 0 h 1138"/>
                  <a:gd name="T8" fmla="*/ 0 w 788"/>
                  <a:gd name="T9" fmla="*/ 0 h 1138"/>
                  <a:gd name="T10" fmla="*/ 0 w 788"/>
                  <a:gd name="T11" fmla="*/ 0 h 1138"/>
                  <a:gd name="T12" fmla="*/ 0 w 788"/>
                  <a:gd name="T13" fmla="*/ 0 h 1138"/>
                  <a:gd name="T14" fmla="*/ 0 w 788"/>
                  <a:gd name="T15" fmla="*/ 0 h 1138"/>
                  <a:gd name="T16" fmla="*/ 0 w 788"/>
                  <a:gd name="T17" fmla="*/ 0 h 1138"/>
                  <a:gd name="T18" fmla="*/ 0 w 788"/>
                  <a:gd name="T19" fmla="*/ 0 h 1138"/>
                  <a:gd name="T20" fmla="*/ 0 w 788"/>
                  <a:gd name="T21" fmla="*/ 0 h 1138"/>
                  <a:gd name="T22" fmla="*/ 0 w 788"/>
                  <a:gd name="T23" fmla="*/ 0 h 1138"/>
                  <a:gd name="T24" fmla="*/ 0 w 788"/>
                  <a:gd name="T25" fmla="*/ 0 h 1138"/>
                  <a:gd name="T26" fmla="*/ 0 w 788"/>
                  <a:gd name="T27" fmla="*/ 0 h 1138"/>
                  <a:gd name="T28" fmla="*/ 0 w 788"/>
                  <a:gd name="T29" fmla="*/ 0 h 1138"/>
                  <a:gd name="T30" fmla="*/ 0 w 788"/>
                  <a:gd name="T31" fmla="*/ 0 h 1138"/>
                  <a:gd name="T32" fmla="*/ 0 w 788"/>
                  <a:gd name="T33" fmla="*/ 0 h 1138"/>
                  <a:gd name="T34" fmla="*/ 0 w 788"/>
                  <a:gd name="T35" fmla="*/ 0 h 1138"/>
                  <a:gd name="T36" fmla="*/ 0 w 788"/>
                  <a:gd name="T37" fmla="*/ 0 h 1138"/>
                  <a:gd name="T38" fmla="*/ 0 w 788"/>
                  <a:gd name="T39" fmla="*/ 0 h 1138"/>
                  <a:gd name="T40" fmla="*/ 0 w 788"/>
                  <a:gd name="T41" fmla="*/ 0 h 1138"/>
                  <a:gd name="T42" fmla="*/ 0 w 788"/>
                  <a:gd name="T43" fmla="*/ 0 h 1138"/>
                  <a:gd name="T44" fmla="*/ 0 w 788"/>
                  <a:gd name="T45" fmla="*/ 0 h 1138"/>
                  <a:gd name="T46" fmla="*/ 0 w 788"/>
                  <a:gd name="T47" fmla="*/ 0 h 1138"/>
                  <a:gd name="T48" fmla="*/ 0 w 788"/>
                  <a:gd name="T49" fmla="*/ 0 h 1138"/>
                  <a:gd name="T50" fmla="*/ 0 w 788"/>
                  <a:gd name="T51" fmla="*/ 0 h 1138"/>
                  <a:gd name="T52" fmla="*/ 0 w 788"/>
                  <a:gd name="T53" fmla="*/ 0 h 1138"/>
                  <a:gd name="T54" fmla="*/ 0 w 788"/>
                  <a:gd name="T55" fmla="*/ 0 h 1138"/>
                  <a:gd name="T56" fmla="*/ 0 w 788"/>
                  <a:gd name="T57" fmla="*/ 0 h 1138"/>
                  <a:gd name="T58" fmla="*/ 0 w 788"/>
                  <a:gd name="T59" fmla="*/ 0 h 1138"/>
                  <a:gd name="T60" fmla="*/ 0 w 788"/>
                  <a:gd name="T61" fmla="*/ 0 h 1138"/>
                  <a:gd name="T62" fmla="*/ 0 w 788"/>
                  <a:gd name="T63" fmla="*/ 0 h 1138"/>
                  <a:gd name="T64" fmla="*/ 0 w 788"/>
                  <a:gd name="T65" fmla="*/ 0 h 1138"/>
                  <a:gd name="T66" fmla="*/ 0 w 788"/>
                  <a:gd name="T67" fmla="*/ 0 h 1138"/>
                  <a:gd name="T68" fmla="*/ 0 w 788"/>
                  <a:gd name="T69" fmla="*/ 0 h 1138"/>
                  <a:gd name="T70" fmla="*/ 0 w 788"/>
                  <a:gd name="T71" fmla="*/ 0 h 11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788"/>
                  <a:gd name="T109" fmla="*/ 0 h 1138"/>
                  <a:gd name="T110" fmla="*/ 788 w 788"/>
                  <a:gd name="T111" fmla="*/ 1138 h 113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788" h="1138">
                    <a:moveTo>
                      <a:pt x="310" y="2"/>
                    </a:moveTo>
                    <a:lnTo>
                      <a:pt x="298" y="0"/>
                    </a:lnTo>
                    <a:lnTo>
                      <a:pt x="282" y="0"/>
                    </a:lnTo>
                    <a:lnTo>
                      <a:pt x="263" y="0"/>
                    </a:lnTo>
                    <a:lnTo>
                      <a:pt x="242" y="2"/>
                    </a:lnTo>
                    <a:lnTo>
                      <a:pt x="219" y="4"/>
                    </a:lnTo>
                    <a:lnTo>
                      <a:pt x="192" y="7"/>
                    </a:lnTo>
                    <a:lnTo>
                      <a:pt x="167" y="12"/>
                    </a:lnTo>
                    <a:lnTo>
                      <a:pt x="141" y="17"/>
                    </a:lnTo>
                    <a:lnTo>
                      <a:pt x="116" y="25"/>
                    </a:lnTo>
                    <a:lnTo>
                      <a:pt x="91" y="35"/>
                    </a:lnTo>
                    <a:lnTo>
                      <a:pt x="67" y="45"/>
                    </a:lnTo>
                    <a:lnTo>
                      <a:pt x="47" y="58"/>
                    </a:lnTo>
                    <a:lnTo>
                      <a:pt x="29" y="73"/>
                    </a:lnTo>
                    <a:lnTo>
                      <a:pt x="16" y="91"/>
                    </a:lnTo>
                    <a:lnTo>
                      <a:pt x="6" y="109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1" y="144"/>
                    </a:lnTo>
                    <a:lnTo>
                      <a:pt x="3" y="152"/>
                    </a:lnTo>
                    <a:lnTo>
                      <a:pt x="4" y="162"/>
                    </a:lnTo>
                    <a:lnTo>
                      <a:pt x="13" y="197"/>
                    </a:lnTo>
                    <a:lnTo>
                      <a:pt x="25" y="240"/>
                    </a:lnTo>
                    <a:lnTo>
                      <a:pt x="39" y="290"/>
                    </a:lnTo>
                    <a:lnTo>
                      <a:pt x="57" y="348"/>
                    </a:lnTo>
                    <a:lnTo>
                      <a:pt x="76" y="410"/>
                    </a:lnTo>
                    <a:lnTo>
                      <a:pt x="100" y="474"/>
                    </a:lnTo>
                    <a:lnTo>
                      <a:pt x="123" y="543"/>
                    </a:lnTo>
                    <a:lnTo>
                      <a:pt x="150" y="612"/>
                    </a:lnTo>
                    <a:lnTo>
                      <a:pt x="176" y="684"/>
                    </a:lnTo>
                    <a:lnTo>
                      <a:pt x="205" y="753"/>
                    </a:lnTo>
                    <a:lnTo>
                      <a:pt x="235" y="822"/>
                    </a:lnTo>
                    <a:lnTo>
                      <a:pt x="264" y="887"/>
                    </a:lnTo>
                    <a:lnTo>
                      <a:pt x="293" y="949"/>
                    </a:lnTo>
                    <a:lnTo>
                      <a:pt x="323" y="1005"/>
                    </a:lnTo>
                    <a:lnTo>
                      <a:pt x="352" y="1055"/>
                    </a:lnTo>
                    <a:lnTo>
                      <a:pt x="381" y="1098"/>
                    </a:lnTo>
                    <a:lnTo>
                      <a:pt x="389" y="1109"/>
                    </a:lnTo>
                    <a:lnTo>
                      <a:pt x="398" y="1120"/>
                    </a:lnTo>
                    <a:lnTo>
                      <a:pt x="406" y="1130"/>
                    </a:lnTo>
                    <a:lnTo>
                      <a:pt x="414" y="1138"/>
                    </a:lnTo>
                    <a:lnTo>
                      <a:pt x="436" y="1130"/>
                    </a:lnTo>
                    <a:lnTo>
                      <a:pt x="461" y="1121"/>
                    </a:lnTo>
                    <a:lnTo>
                      <a:pt x="487" y="1111"/>
                    </a:lnTo>
                    <a:lnTo>
                      <a:pt x="517" y="1099"/>
                    </a:lnTo>
                    <a:lnTo>
                      <a:pt x="547" y="1088"/>
                    </a:lnTo>
                    <a:lnTo>
                      <a:pt x="578" y="1075"/>
                    </a:lnTo>
                    <a:lnTo>
                      <a:pt x="609" y="1062"/>
                    </a:lnTo>
                    <a:lnTo>
                      <a:pt x="640" y="1049"/>
                    </a:lnTo>
                    <a:lnTo>
                      <a:pt x="669" y="1036"/>
                    </a:lnTo>
                    <a:lnTo>
                      <a:pt x="697" y="1023"/>
                    </a:lnTo>
                    <a:lnTo>
                      <a:pt x="722" y="1012"/>
                    </a:lnTo>
                    <a:lnTo>
                      <a:pt x="744" y="999"/>
                    </a:lnTo>
                    <a:lnTo>
                      <a:pt x="762" y="987"/>
                    </a:lnTo>
                    <a:lnTo>
                      <a:pt x="775" y="977"/>
                    </a:lnTo>
                    <a:lnTo>
                      <a:pt x="785" y="967"/>
                    </a:lnTo>
                    <a:lnTo>
                      <a:pt x="788" y="959"/>
                    </a:lnTo>
                    <a:lnTo>
                      <a:pt x="756" y="915"/>
                    </a:lnTo>
                    <a:lnTo>
                      <a:pt x="722" y="868"/>
                    </a:lnTo>
                    <a:lnTo>
                      <a:pt x="687" y="813"/>
                    </a:lnTo>
                    <a:lnTo>
                      <a:pt x="650" y="755"/>
                    </a:lnTo>
                    <a:lnTo>
                      <a:pt x="612" y="693"/>
                    </a:lnTo>
                    <a:lnTo>
                      <a:pt x="575" y="627"/>
                    </a:lnTo>
                    <a:lnTo>
                      <a:pt x="537" y="561"/>
                    </a:lnTo>
                    <a:lnTo>
                      <a:pt x="500" y="492"/>
                    </a:lnTo>
                    <a:lnTo>
                      <a:pt x="467" y="423"/>
                    </a:lnTo>
                    <a:lnTo>
                      <a:pt x="433" y="354"/>
                    </a:lnTo>
                    <a:lnTo>
                      <a:pt x="404" y="287"/>
                    </a:lnTo>
                    <a:lnTo>
                      <a:pt x="376" y="223"/>
                    </a:lnTo>
                    <a:lnTo>
                      <a:pt x="352" y="161"/>
                    </a:lnTo>
                    <a:lnTo>
                      <a:pt x="333" y="102"/>
                    </a:lnTo>
                    <a:lnTo>
                      <a:pt x="318" y="49"/>
                    </a:lnTo>
                    <a:lnTo>
                      <a:pt x="310" y="2"/>
                    </a:lnTo>
                    <a:close/>
                  </a:path>
                </a:pathLst>
              </a:custGeom>
              <a:solidFill>
                <a:srgbClr val="F4FCEA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33" name="Freeform 26"/>
              <p:cNvSpPr/>
              <p:nvPr/>
            </p:nvSpPr>
            <p:spPr bwMode="auto">
              <a:xfrm>
                <a:off x="8264" y="4707"/>
                <a:ext cx="142" cy="312"/>
              </a:xfrm>
              <a:custGeom>
                <a:avLst/>
                <a:gdLst>
                  <a:gd name="T0" fmla="*/ 0 w 425"/>
                  <a:gd name="T1" fmla="*/ 0 h 936"/>
                  <a:gd name="T2" fmla="*/ 0 w 425"/>
                  <a:gd name="T3" fmla="*/ 0 h 936"/>
                  <a:gd name="T4" fmla="*/ 0 w 425"/>
                  <a:gd name="T5" fmla="*/ 0 h 936"/>
                  <a:gd name="T6" fmla="*/ 0 w 425"/>
                  <a:gd name="T7" fmla="*/ 0 h 936"/>
                  <a:gd name="T8" fmla="*/ 0 w 425"/>
                  <a:gd name="T9" fmla="*/ 0 h 936"/>
                  <a:gd name="T10" fmla="*/ 0 w 425"/>
                  <a:gd name="T11" fmla="*/ 0 h 936"/>
                  <a:gd name="T12" fmla="*/ 0 w 425"/>
                  <a:gd name="T13" fmla="*/ 0 h 936"/>
                  <a:gd name="T14" fmla="*/ 0 w 425"/>
                  <a:gd name="T15" fmla="*/ 0 h 936"/>
                  <a:gd name="T16" fmla="*/ 0 w 425"/>
                  <a:gd name="T17" fmla="*/ 0 h 936"/>
                  <a:gd name="T18" fmla="*/ 0 w 425"/>
                  <a:gd name="T19" fmla="*/ 0 h 936"/>
                  <a:gd name="T20" fmla="*/ 0 w 425"/>
                  <a:gd name="T21" fmla="*/ 0 h 936"/>
                  <a:gd name="T22" fmla="*/ 0 w 425"/>
                  <a:gd name="T23" fmla="*/ 0 h 936"/>
                  <a:gd name="T24" fmla="*/ 0 w 425"/>
                  <a:gd name="T25" fmla="*/ 0 h 936"/>
                  <a:gd name="T26" fmla="*/ 0 w 425"/>
                  <a:gd name="T27" fmla="*/ 0 h 936"/>
                  <a:gd name="T28" fmla="*/ 0 w 425"/>
                  <a:gd name="T29" fmla="*/ 0 h 936"/>
                  <a:gd name="T30" fmla="*/ 0 w 425"/>
                  <a:gd name="T31" fmla="*/ 0 h 936"/>
                  <a:gd name="T32" fmla="*/ 0 w 425"/>
                  <a:gd name="T33" fmla="*/ 0 h 936"/>
                  <a:gd name="T34" fmla="*/ 0 w 425"/>
                  <a:gd name="T35" fmla="*/ 0 h 936"/>
                  <a:gd name="T36" fmla="*/ 0 w 425"/>
                  <a:gd name="T37" fmla="*/ 0 h 936"/>
                  <a:gd name="T38" fmla="*/ 0 w 425"/>
                  <a:gd name="T39" fmla="*/ 0 h 936"/>
                  <a:gd name="T40" fmla="*/ 0 w 425"/>
                  <a:gd name="T41" fmla="*/ 0 h 936"/>
                  <a:gd name="T42" fmla="*/ 0 w 425"/>
                  <a:gd name="T43" fmla="*/ 0 h 936"/>
                  <a:gd name="T44" fmla="*/ 0 w 425"/>
                  <a:gd name="T45" fmla="*/ 0 h 936"/>
                  <a:gd name="T46" fmla="*/ 0 w 425"/>
                  <a:gd name="T47" fmla="*/ 0 h 936"/>
                  <a:gd name="T48" fmla="*/ 0 w 425"/>
                  <a:gd name="T49" fmla="*/ 0 h 936"/>
                  <a:gd name="T50" fmla="*/ 0 w 425"/>
                  <a:gd name="T51" fmla="*/ 0 h 936"/>
                  <a:gd name="T52" fmla="*/ 0 w 425"/>
                  <a:gd name="T53" fmla="*/ 0 h 936"/>
                  <a:gd name="T54" fmla="*/ 0 w 425"/>
                  <a:gd name="T55" fmla="*/ 0 h 936"/>
                  <a:gd name="T56" fmla="*/ 0 w 425"/>
                  <a:gd name="T57" fmla="*/ 0 h 936"/>
                  <a:gd name="T58" fmla="*/ 0 w 425"/>
                  <a:gd name="T59" fmla="*/ 0 h 936"/>
                  <a:gd name="T60" fmla="*/ 0 w 425"/>
                  <a:gd name="T61" fmla="*/ 0 h 936"/>
                  <a:gd name="T62" fmla="*/ 0 w 425"/>
                  <a:gd name="T63" fmla="*/ 0 h 936"/>
                  <a:gd name="T64" fmla="*/ 0 w 425"/>
                  <a:gd name="T65" fmla="*/ 0 h 936"/>
                  <a:gd name="T66" fmla="*/ 0 w 425"/>
                  <a:gd name="T67" fmla="*/ 0 h 936"/>
                  <a:gd name="T68" fmla="*/ 0 w 425"/>
                  <a:gd name="T69" fmla="*/ 0 h 936"/>
                  <a:gd name="T70" fmla="*/ 0 w 425"/>
                  <a:gd name="T71" fmla="*/ 0 h 936"/>
                  <a:gd name="T72" fmla="*/ 0 w 425"/>
                  <a:gd name="T73" fmla="*/ 0 h 936"/>
                  <a:gd name="T74" fmla="*/ 0 w 425"/>
                  <a:gd name="T75" fmla="*/ 0 h 936"/>
                  <a:gd name="T76" fmla="*/ 0 w 425"/>
                  <a:gd name="T77" fmla="*/ 0 h 936"/>
                  <a:gd name="T78" fmla="*/ 0 w 425"/>
                  <a:gd name="T79" fmla="*/ 0 h 936"/>
                  <a:gd name="T80" fmla="*/ 0 w 425"/>
                  <a:gd name="T81" fmla="*/ 0 h 936"/>
                  <a:gd name="T82" fmla="*/ 0 w 425"/>
                  <a:gd name="T83" fmla="*/ 0 h 936"/>
                  <a:gd name="T84" fmla="*/ 0 w 425"/>
                  <a:gd name="T85" fmla="*/ 0 h 936"/>
                  <a:gd name="T86" fmla="*/ 0 w 425"/>
                  <a:gd name="T87" fmla="*/ 0 h 936"/>
                  <a:gd name="T88" fmla="*/ 0 w 425"/>
                  <a:gd name="T89" fmla="*/ 0 h 936"/>
                  <a:gd name="T90" fmla="*/ 0 w 425"/>
                  <a:gd name="T91" fmla="*/ 0 h 936"/>
                  <a:gd name="T92" fmla="*/ 0 w 425"/>
                  <a:gd name="T93" fmla="*/ 0 h 936"/>
                  <a:gd name="T94" fmla="*/ 0 w 425"/>
                  <a:gd name="T95" fmla="*/ 0 h 936"/>
                  <a:gd name="T96" fmla="*/ 0 w 425"/>
                  <a:gd name="T97" fmla="*/ 0 h 9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5"/>
                  <a:gd name="T148" fmla="*/ 0 h 936"/>
                  <a:gd name="T149" fmla="*/ 425 w 425"/>
                  <a:gd name="T150" fmla="*/ 936 h 9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5" h="936">
                    <a:moveTo>
                      <a:pt x="48" y="0"/>
                    </a:moveTo>
                    <a:lnTo>
                      <a:pt x="48" y="2"/>
                    </a:lnTo>
                    <a:lnTo>
                      <a:pt x="48" y="5"/>
                    </a:lnTo>
                    <a:lnTo>
                      <a:pt x="47" y="11"/>
                    </a:lnTo>
                    <a:lnTo>
                      <a:pt x="44" y="19"/>
                    </a:lnTo>
                    <a:lnTo>
                      <a:pt x="39" y="35"/>
                    </a:lnTo>
                    <a:lnTo>
                      <a:pt x="32" y="55"/>
                    </a:lnTo>
                    <a:lnTo>
                      <a:pt x="20" y="82"/>
                    </a:lnTo>
                    <a:lnTo>
                      <a:pt x="6" y="117"/>
                    </a:lnTo>
                    <a:lnTo>
                      <a:pt x="0" y="141"/>
                    </a:lnTo>
                    <a:lnTo>
                      <a:pt x="0" y="177"/>
                    </a:lnTo>
                    <a:lnTo>
                      <a:pt x="4" y="220"/>
                    </a:lnTo>
                    <a:lnTo>
                      <a:pt x="13" y="271"/>
                    </a:lnTo>
                    <a:lnTo>
                      <a:pt x="26" y="325"/>
                    </a:lnTo>
                    <a:lnTo>
                      <a:pt x="41" y="386"/>
                    </a:lnTo>
                    <a:lnTo>
                      <a:pt x="58" y="446"/>
                    </a:lnTo>
                    <a:lnTo>
                      <a:pt x="78" y="509"/>
                    </a:lnTo>
                    <a:lnTo>
                      <a:pt x="98" y="570"/>
                    </a:lnTo>
                    <a:lnTo>
                      <a:pt x="119" y="628"/>
                    </a:lnTo>
                    <a:lnTo>
                      <a:pt x="138" y="683"/>
                    </a:lnTo>
                    <a:lnTo>
                      <a:pt x="157" y="733"/>
                    </a:lnTo>
                    <a:lnTo>
                      <a:pt x="174" y="775"/>
                    </a:lnTo>
                    <a:lnTo>
                      <a:pt x="189" y="808"/>
                    </a:lnTo>
                    <a:lnTo>
                      <a:pt x="201" y="831"/>
                    </a:lnTo>
                    <a:lnTo>
                      <a:pt x="210" y="843"/>
                    </a:lnTo>
                    <a:lnTo>
                      <a:pt x="223" y="853"/>
                    </a:lnTo>
                    <a:lnTo>
                      <a:pt x="239" y="861"/>
                    </a:lnTo>
                    <a:lnTo>
                      <a:pt x="258" y="873"/>
                    </a:lnTo>
                    <a:lnTo>
                      <a:pt x="282" y="883"/>
                    </a:lnTo>
                    <a:lnTo>
                      <a:pt x="310" y="896"/>
                    </a:lnTo>
                    <a:lnTo>
                      <a:pt x="342" y="907"/>
                    </a:lnTo>
                    <a:lnTo>
                      <a:pt x="380" y="922"/>
                    </a:lnTo>
                    <a:lnTo>
                      <a:pt x="425" y="936"/>
                    </a:lnTo>
                    <a:lnTo>
                      <a:pt x="396" y="893"/>
                    </a:lnTo>
                    <a:lnTo>
                      <a:pt x="367" y="843"/>
                    </a:lnTo>
                    <a:lnTo>
                      <a:pt x="337" y="787"/>
                    </a:lnTo>
                    <a:lnTo>
                      <a:pt x="308" y="725"/>
                    </a:lnTo>
                    <a:lnTo>
                      <a:pt x="279" y="660"/>
                    </a:lnTo>
                    <a:lnTo>
                      <a:pt x="249" y="591"/>
                    </a:lnTo>
                    <a:lnTo>
                      <a:pt x="220" y="522"/>
                    </a:lnTo>
                    <a:lnTo>
                      <a:pt x="194" y="450"/>
                    </a:lnTo>
                    <a:lnTo>
                      <a:pt x="167" y="381"/>
                    </a:lnTo>
                    <a:lnTo>
                      <a:pt x="144" y="312"/>
                    </a:lnTo>
                    <a:lnTo>
                      <a:pt x="120" y="248"/>
                    </a:lnTo>
                    <a:lnTo>
                      <a:pt x="101" y="186"/>
                    </a:lnTo>
                    <a:lnTo>
                      <a:pt x="83" y="128"/>
                    </a:lnTo>
                    <a:lnTo>
                      <a:pt x="69" y="78"/>
                    </a:lnTo>
                    <a:lnTo>
                      <a:pt x="57" y="35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34" name="Freeform 27"/>
              <p:cNvSpPr/>
              <p:nvPr/>
            </p:nvSpPr>
            <p:spPr bwMode="auto">
              <a:xfrm>
                <a:off x="8310" y="4696"/>
                <a:ext cx="64" cy="69"/>
              </a:xfrm>
              <a:custGeom>
                <a:avLst/>
                <a:gdLst>
                  <a:gd name="T0" fmla="*/ 0 w 192"/>
                  <a:gd name="T1" fmla="*/ 0 h 208"/>
                  <a:gd name="T2" fmla="*/ 0 w 192"/>
                  <a:gd name="T3" fmla="*/ 0 h 208"/>
                  <a:gd name="T4" fmla="*/ 0 w 192"/>
                  <a:gd name="T5" fmla="*/ 0 h 208"/>
                  <a:gd name="T6" fmla="*/ 0 w 192"/>
                  <a:gd name="T7" fmla="*/ 0 h 208"/>
                  <a:gd name="T8" fmla="*/ 0 w 192"/>
                  <a:gd name="T9" fmla="*/ 0 h 208"/>
                  <a:gd name="T10" fmla="*/ 0 w 192"/>
                  <a:gd name="T11" fmla="*/ 0 h 208"/>
                  <a:gd name="T12" fmla="*/ 0 w 192"/>
                  <a:gd name="T13" fmla="*/ 0 h 208"/>
                  <a:gd name="T14" fmla="*/ 0 w 192"/>
                  <a:gd name="T15" fmla="*/ 0 h 208"/>
                  <a:gd name="T16" fmla="*/ 0 w 192"/>
                  <a:gd name="T17" fmla="*/ 0 h 208"/>
                  <a:gd name="T18" fmla="*/ 0 w 192"/>
                  <a:gd name="T19" fmla="*/ 0 h 208"/>
                  <a:gd name="T20" fmla="*/ 0 w 192"/>
                  <a:gd name="T21" fmla="*/ 0 h 208"/>
                  <a:gd name="T22" fmla="*/ 0 w 192"/>
                  <a:gd name="T23" fmla="*/ 0 h 208"/>
                  <a:gd name="T24" fmla="*/ 0 w 192"/>
                  <a:gd name="T25" fmla="*/ 0 h 208"/>
                  <a:gd name="T26" fmla="*/ 0 w 192"/>
                  <a:gd name="T27" fmla="*/ 0 h 208"/>
                  <a:gd name="T28" fmla="*/ 0 w 192"/>
                  <a:gd name="T29" fmla="*/ 0 h 208"/>
                  <a:gd name="T30" fmla="*/ 0 w 192"/>
                  <a:gd name="T31" fmla="*/ 0 h 208"/>
                  <a:gd name="T32" fmla="*/ 0 w 192"/>
                  <a:gd name="T33" fmla="*/ 0 h 208"/>
                  <a:gd name="T34" fmla="*/ 0 w 192"/>
                  <a:gd name="T35" fmla="*/ 0 h 208"/>
                  <a:gd name="T36" fmla="*/ 0 w 192"/>
                  <a:gd name="T37" fmla="*/ 0 h 208"/>
                  <a:gd name="T38" fmla="*/ 0 w 192"/>
                  <a:gd name="T39" fmla="*/ 0 h 208"/>
                  <a:gd name="T40" fmla="*/ 0 w 192"/>
                  <a:gd name="T41" fmla="*/ 0 h 208"/>
                  <a:gd name="T42" fmla="*/ 0 w 192"/>
                  <a:gd name="T43" fmla="*/ 0 h 208"/>
                  <a:gd name="T44" fmla="*/ 0 w 192"/>
                  <a:gd name="T45" fmla="*/ 0 h 208"/>
                  <a:gd name="T46" fmla="*/ 0 w 192"/>
                  <a:gd name="T47" fmla="*/ 0 h 208"/>
                  <a:gd name="T48" fmla="*/ 0 w 192"/>
                  <a:gd name="T49" fmla="*/ 0 h 208"/>
                  <a:gd name="T50" fmla="*/ 0 w 192"/>
                  <a:gd name="T51" fmla="*/ 0 h 208"/>
                  <a:gd name="T52" fmla="*/ 0 w 192"/>
                  <a:gd name="T53" fmla="*/ 0 h 208"/>
                  <a:gd name="T54" fmla="*/ 0 w 192"/>
                  <a:gd name="T55" fmla="*/ 0 h 208"/>
                  <a:gd name="T56" fmla="*/ 0 w 192"/>
                  <a:gd name="T57" fmla="*/ 0 h 2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92"/>
                  <a:gd name="T88" fmla="*/ 0 h 208"/>
                  <a:gd name="T89" fmla="*/ 192 w 192"/>
                  <a:gd name="T90" fmla="*/ 208 h 20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92" h="208">
                    <a:moveTo>
                      <a:pt x="26" y="11"/>
                    </a:moveTo>
                    <a:lnTo>
                      <a:pt x="13" y="24"/>
                    </a:lnTo>
                    <a:lnTo>
                      <a:pt x="4" y="43"/>
                    </a:lnTo>
                    <a:lnTo>
                      <a:pt x="0" y="67"/>
                    </a:lnTo>
                    <a:lnTo>
                      <a:pt x="0" y="93"/>
                    </a:lnTo>
                    <a:lnTo>
                      <a:pt x="3" y="120"/>
                    </a:lnTo>
                    <a:lnTo>
                      <a:pt x="10" y="148"/>
                    </a:lnTo>
                    <a:lnTo>
                      <a:pt x="20" y="171"/>
                    </a:lnTo>
                    <a:lnTo>
                      <a:pt x="35" y="189"/>
                    </a:lnTo>
                    <a:lnTo>
                      <a:pt x="51" y="201"/>
                    </a:lnTo>
                    <a:lnTo>
                      <a:pt x="70" y="206"/>
                    </a:lnTo>
                    <a:lnTo>
                      <a:pt x="91" y="208"/>
                    </a:lnTo>
                    <a:lnTo>
                      <a:pt x="111" y="204"/>
                    </a:lnTo>
                    <a:lnTo>
                      <a:pt x="130" y="196"/>
                    </a:lnTo>
                    <a:lnTo>
                      <a:pt x="148" y="186"/>
                    </a:lnTo>
                    <a:lnTo>
                      <a:pt x="163" y="176"/>
                    </a:lnTo>
                    <a:lnTo>
                      <a:pt x="174" y="163"/>
                    </a:lnTo>
                    <a:lnTo>
                      <a:pt x="189" y="130"/>
                    </a:lnTo>
                    <a:lnTo>
                      <a:pt x="192" y="89"/>
                    </a:lnTo>
                    <a:lnTo>
                      <a:pt x="185" y="50"/>
                    </a:lnTo>
                    <a:lnTo>
                      <a:pt x="166" y="27"/>
                    </a:lnTo>
                    <a:lnTo>
                      <a:pt x="152" y="21"/>
                    </a:lnTo>
                    <a:lnTo>
                      <a:pt x="138" y="14"/>
                    </a:lnTo>
                    <a:lnTo>
                      <a:pt x="122" y="8"/>
                    </a:lnTo>
                    <a:lnTo>
                      <a:pt x="104" y="2"/>
                    </a:lnTo>
                    <a:lnTo>
                      <a:pt x="85" y="0"/>
                    </a:lnTo>
                    <a:lnTo>
                      <a:pt x="66" y="0"/>
                    </a:lnTo>
                    <a:lnTo>
                      <a:pt x="47" y="2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35" name="Freeform 28"/>
              <p:cNvSpPr/>
              <p:nvPr/>
            </p:nvSpPr>
            <p:spPr bwMode="auto">
              <a:xfrm>
                <a:off x="8406" y="4895"/>
                <a:ext cx="82" cy="84"/>
              </a:xfrm>
              <a:custGeom>
                <a:avLst/>
                <a:gdLst>
                  <a:gd name="T0" fmla="*/ 0 w 247"/>
                  <a:gd name="T1" fmla="*/ 0 h 251"/>
                  <a:gd name="T2" fmla="*/ 0 w 247"/>
                  <a:gd name="T3" fmla="*/ 0 h 251"/>
                  <a:gd name="T4" fmla="*/ 0 w 247"/>
                  <a:gd name="T5" fmla="*/ 0 h 251"/>
                  <a:gd name="T6" fmla="*/ 0 w 247"/>
                  <a:gd name="T7" fmla="*/ 0 h 251"/>
                  <a:gd name="T8" fmla="*/ 0 w 247"/>
                  <a:gd name="T9" fmla="*/ 0 h 251"/>
                  <a:gd name="T10" fmla="*/ 0 w 247"/>
                  <a:gd name="T11" fmla="*/ 0 h 251"/>
                  <a:gd name="T12" fmla="*/ 0 w 247"/>
                  <a:gd name="T13" fmla="*/ 0 h 251"/>
                  <a:gd name="T14" fmla="*/ 0 w 247"/>
                  <a:gd name="T15" fmla="*/ 0 h 251"/>
                  <a:gd name="T16" fmla="*/ 0 w 247"/>
                  <a:gd name="T17" fmla="*/ 0 h 251"/>
                  <a:gd name="T18" fmla="*/ 0 w 247"/>
                  <a:gd name="T19" fmla="*/ 0 h 251"/>
                  <a:gd name="T20" fmla="*/ 0 w 247"/>
                  <a:gd name="T21" fmla="*/ 0 h 251"/>
                  <a:gd name="T22" fmla="*/ 0 w 247"/>
                  <a:gd name="T23" fmla="*/ 0 h 251"/>
                  <a:gd name="T24" fmla="*/ 0 w 247"/>
                  <a:gd name="T25" fmla="*/ 0 h 251"/>
                  <a:gd name="T26" fmla="*/ 0 w 247"/>
                  <a:gd name="T27" fmla="*/ 0 h 251"/>
                  <a:gd name="T28" fmla="*/ 0 w 247"/>
                  <a:gd name="T29" fmla="*/ 0 h 251"/>
                  <a:gd name="T30" fmla="*/ 0 w 247"/>
                  <a:gd name="T31" fmla="*/ 0 h 251"/>
                  <a:gd name="T32" fmla="*/ 0 w 247"/>
                  <a:gd name="T33" fmla="*/ 0 h 251"/>
                  <a:gd name="T34" fmla="*/ 0 w 247"/>
                  <a:gd name="T35" fmla="*/ 0 h 251"/>
                  <a:gd name="T36" fmla="*/ 0 w 247"/>
                  <a:gd name="T37" fmla="*/ 0 h 251"/>
                  <a:gd name="T38" fmla="*/ 0 w 247"/>
                  <a:gd name="T39" fmla="*/ 0 h 251"/>
                  <a:gd name="T40" fmla="*/ 0 w 247"/>
                  <a:gd name="T41" fmla="*/ 0 h 251"/>
                  <a:gd name="T42" fmla="*/ 0 w 247"/>
                  <a:gd name="T43" fmla="*/ 0 h 251"/>
                  <a:gd name="T44" fmla="*/ 0 w 247"/>
                  <a:gd name="T45" fmla="*/ 0 h 251"/>
                  <a:gd name="T46" fmla="*/ 0 w 247"/>
                  <a:gd name="T47" fmla="*/ 0 h 251"/>
                  <a:gd name="T48" fmla="*/ 0 w 247"/>
                  <a:gd name="T49" fmla="*/ 0 h 251"/>
                  <a:gd name="T50" fmla="*/ 0 w 247"/>
                  <a:gd name="T51" fmla="*/ 0 h 251"/>
                  <a:gd name="T52" fmla="*/ 0 w 247"/>
                  <a:gd name="T53" fmla="*/ 0 h 251"/>
                  <a:gd name="T54" fmla="*/ 0 w 247"/>
                  <a:gd name="T55" fmla="*/ 0 h 251"/>
                  <a:gd name="T56" fmla="*/ 0 w 247"/>
                  <a:gd name="T57" fmla="*/ 0 h 251"/>
                  <a:gd name="T58" fmla="*/ 0 w 247"/>
                  <a:gd name="T59" fmla="*/ 0 h 251"/>
                  <a:gd name="T60" fmla="*/ 0 w 247"/>
                  <a:gd name="T61" fmla="*/ 0 h 251"/>
                  <a:gd name="T62" fmla="*/ 0 w 247"/>
                  <a:gd name="T63" fmla="*/ 0 h 251"/>
                  <a:gd name="T64" fmla="*/ 0 w 247"/>
                  <a:gd name="T65" fmla="*/ 0 h 251"/>
                  <a:gd name="T66" fmla="*/ 0 w 247"/>
                  <a:gd name="T67" fmla="*/ 0 h 251"/>
                  <a:gd name="T68" fmla="*/ 0 w 247"/>
                  <a:gd name="T69" fmla="*/ 0 h 251"/>
                  <a:gd name="T70" fmla="*/ 0 w 247"/>
                  <a:gd name="T71" fmla="*/ 0 h 251"/>
                  <a:gd name="T72" fmla="*/ 0 w 247"/>
                  <a:gd name="T73" fmla="*/ 0 h 251"/>
                  <a:gd name="T74" fmla="*/ 0 w 247"/>
                  <a:gd name="T75" fmla="*/ 0 h 251"/>
                  <a:gd name="T76" fmla="*/ 0 w 247"/>
                  <a:gd name="T77" fmla="*/ 0 h 251"/>
                  <a:gd name="T78" fmla="*/ 0 w 247"/>
                  <a:gd name="T79" fmla="*/ 0 h 251"/>
                  <a:gd name="T80" fmla="*/ 0 w 247"/>
                  <a:gd name="T81" fmla="*/ 0 h 2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47"/>
                  <a:gd name="T124" fmla="*/ 0 h 251"/>
                  <a:gd name="T125" fmla="*/ 247 w 247"/>
                  <a:gd name="T126" fmla="*/ 251 h 25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47" h="251">
                    <a:moveTo>
                      <a:pt x="33" y="29"/>
                    </a:moveTo>
                    <a:lnTo>
                      <a:pt x="21" y="44"/>
                    </a:lnTo>
                    <a:lnTo>
                      <a:pt x="12" y="60"/>
                    </a:lnTo>
                    <a:lnTo>
                      <a:pt x="5" y="79"/>
                    </a:lnTo>
                    <a:lnTo>
                      <a:pt x="0" y="97"/>
                    </a:lnTo>
                    <a:lnTo>
                      <a:pt x="0" y="116"/>
                    </a:lnTo>
                    <a:lnTo>
                      <a:pt x="5" y="135"/>
                    </a:lnTo>
                    <a:lnTo>
                      <a:pt x="12" y="152"/>
                    </a:lnTo>
                    <a:lnTo>
                      <a:pt x="25" y="169"/>
                    </a:lnTo>
                    <a:lnTo>
                      <a:pt x="42" y="187"/>
                    </a:lnTo>
                    <a:lnTo>
                      <a:pt x="58" y="202"/>
                    </a:lnTo>
                    <a:lnTo>
                      <a:pt x="77" y="220"/>
                    </a:lnTo>
                    <a:lnTo>
                      <a:pt x="96" y="233"/>
                    </a:lnTo>
                    <a:lnTo>
                      <a:pt x="114" y="244"/>
                    </a:lnTo>
                    <a:lnTo>
                      <a:pt x="133" y="251"/>
                    </a:lnTo>
                    <a:lnTo>
                      <a:pt x="149" y="251"/>
                    </a:lnTo>
                    <a:lnTo>
                      <a:pt x="165" y="246"/>
                    </a:lnTo>
                    <a:lnTo>
                      <a:pt x="180" y="237"/>
                    </a:lnTo>
                    <a:lnTo>
                      <a:pt x="196" y="228"/>
                    </a:lnTo>
                    <a:lnTo>
                      <a:pt x="209" y="220"/>
                    </a:lnTo>
                    <a:lnTo>
                      <a:pt x="222" y="212"/>
                    </a:lnTo>
                    <a:lnTo>
                      <a:pt x="232" y="202"/>
                    </a:lnTo>
                    <a:lnTo>
                      <a:pt x="240" y="191"/>
                    </a:lnTo>
                    <a:lnTo>
                      <a:pt x="246" y="178"/>
                    </a:lnTo>
                    <a:lnTo>
                      <a:pt x="247" y="162"/>
                    </a:lnTo>
                    <a:lnTo>
                      <a:pt x="244" y="142"/>
                    </a:lnTo>
                    <a:lnTo>
                      <a:pt x="238" y="120"/>
                    </a:lnTo>
                    <a:lnTo>
                      <a:pt x="228" y="96"/>
                    </a:lnTo>
                    <a:lnTo>
                      <a:pt x="215" y="72"/>
                    </a:lnTo>
                    <a:lnTo>
                      <a:pt x="200" y="50"/>
                    </a:lnTo>
                    <a:lnTo>
                      <a:pt x="184" y="30"/>
                    </a:lnTo>
                    <a:lnTo>
                      <a:pt x="165" y="16"/>
                    </a:lnTo>
                    <a:lnTo>
                      <a:pt x="147" y="7"/>
                    </a:lnTo>
                    <a:lnTo>
                      <a:pt x="130" y="3"/>
                    </a:lnTo>
                    <a:lnTo>
                      <a:pt x="112" y="0"/>
                    </a:lnTo>
                    <a:lnTo>
                      <a:pt x="94" y="1"/>
                    </a:lnTo>
                    <a:lnTo>
                      <a:pt x="80" y="3"/>
                    </a:lnTo>
                    <a:lnTo>
                      <a:pt x="65" y="7"/>
                    </a:lnTo>
                    <a:lnTo>
                      <a:pt x="52" y="13"/>
                    </a:lnTo>
                    <a:lnTo>
                      <a:pt x="42" y="20"/>
                    </a:lnTo>
                    <a:lnTo>
                      <a:pt x="33" y="29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36" name="Freeform 29"/>
              <p:cNvSpPr/>
              <p:nvPr/>
            </p:nvSpPr>
            <p:spPr bwMode="auto">
              <a:xfrm>
                <a:off x="8313" y="4687"/>
                <a:ext cx="75" cy="80"/>
              </a:xfrm>
              <a:custGeom>
                <a:avLst/>
                <a:gdLst>
                  <a:gd name="T0" fmla="*/ 0 w 226"/>
                  <a:gd name="T1" fmla="*/ 0 h 240"/>
                  <a:gd name="T2" fmla="*/ 0 w 226"/>
                  <a:gd name="T3" fmla="*/ 0 h 240"/>
                  <a:gd name="T4" fmla="*/ 0 w 226"/>
                  <a:gd name="T5" fmla="*/ 0 h 240"/>
                  <a:gd name="T6" fmla="*/ 0 w 226"/>
                  <a:gd name="T7" fmla="*/ 0 h 240"/>
                  <a:gd name="T8" fmla="*/ 0 w 226"/>
                  <a:gd name="T9" fmla="*/ 0 h 240"/>
                  <a:gd name="T10" fmla="*/ 0 w 226"/>
                  <a:gd name="T11" fmla="*/ 0 h 240"/>
                  <a:gd name="T12" fmla="*/ 0 w 226"/>
                  <a:gd name="T13" fmla="*/ 0 h 240"/>
                  <a:gd name="T14" fmla="*/ 0 w 226"/>
                  <a:gd name="T15" fmla="*/ 0 h 240"/>
                  <a:gd name="T16" fmla="*/ 0 w 226"/>
                  <a:gd name="T17" fmla="*/ 0 h 240"/>
                  <a:gd name="T18" fmla="*/ 0 w 226"/>
                  <a:gd name="T19" fmla="*/ 0 h 240"/>
                  <a:gd name="T20" fmla="*/ 0 w 226"/>
                  <a:gd name="T21" fmla="*/ 0 h 240"/>
                  <a:gd name="T22" fmla="*/ 0 w 226"/>
                  <a:gd name="T23" fmla="*/ 0 h 240"/>
                  <a:gd name="T24" fmla="*/ 0 w 226"/>
                  <a:gd name="T25" fmla="*/ 0 h 240"/>
                  <a:gd name="T26" fmla="*/ 0 w 226"/>
                  <a:gd name="T27" fmla="*/ 0 h 240"/>
                  <a:gd name="T28" fmla="*/ 0 w 226"/>
                  <a:gd name="T29" fmla="*/ 0 h 240"/>
                  <a:gd name="T30" fmla="*/ 0 w 226"/>
                  <a:gd name="T31" fmla="*/ 0 h 240"/>
                  <a:gd name="T32" fmla="*/ 0 w 226"/>
                  <a:gd name="T33" fmla="*/ 0 h 240"/>
                  <a:gd name="T34" fmla="*/ 0 w 226"/>
                  <a:gd name="T35" fmla="*/ 0 h 240"/>
                  <a:gd name="T36" fmla="*/ 0 w 226"/>
                  <a:gd name="T37" fmla="*/ 0 h 240"/>
                  <a:gd name="T38" fmla="*/ 0 w 226"/>
                  <a:gd name="T39" fmla="*/ 0 h 240"/>
                  <a:gd name="T40" fmla="*/ 0 w 226"/>
                  <a:gd name="T41" fmla="*/ 0 h 240"/>
                  <a:gd name="T42" fmla="*/ 0 w 226"/>
                  <a:gd name="T43" fmla="*/ 0 h 240"/>
                  <a:gd name="T44" fmla="*/ 0 w 226"/>
                  <a:gd name="T45" fmla="*/ 0 h 240"/>
                  <a:gd name="T46" fmla="*/ 0 w 226"/>
                  <a:gd name="T47" fmla="*/ 0 h 240"/>
                  <a:gd name="T48" fmla="*/ 0 w 226"/>
                  <a:gd name="T49" fmla="*/ 0 h 240"/>
                  <a:gd name="T50" fmla="*/ 0 w 226"/>
                  <a:gd name="T51" fmla="*/ 0 h 240"/>
                  <a:gd name="T52" fmla="*/ 0 w 226"/>
                  <a:gd name="T53" fmla="*/ 0 h 240"/>
                  <a:gd name="T54" fmla="*/ 0 w 226"/>
                  <a:gd name="T55" fmla="*/ 0 h 240"/>
                  <a:gd name="T56" fmla="*/ 0 w 226"/>
                  <a:gd name="T57" fmla="*/ 0 h 240"/>
                  <a:gd name="T58" fmla="*/ 0 w 226"/>
                  <a:gd name="T59" fmla="*/ 0 h 240"/>
                  <a:gd name="T60" fmla="*/ 0 w 226"/>
                  <a:gd name="T61" fmla="*/ 0 h 240"/>
                  <a:gd name="T62" fmla="*/ 0 w 226"/>
                  <a:gd name="T63" fmla="*/ 0 h 240"/>
                  <a:gd name="T64" fmla="*/ 0 w 226"/>
                  <a:gd name="T65" fmla="*/ 0 h 240"/>
                  <a:gd name="T66" fmla="*/ 0 w 226"/>
                  <a:gd name="T67" fmla="*/ 0 h 240"/>
                  <a:gd name="T68" fmla="*/ 0 w 226"/>
                  <a:gd name="T69" fmla="*/ 0 h 240"/>
                  <a:gd name="T70" fmla="*/ 0 w 226"/>
                  <a:gd name="T71" fmla="*/ 0 h 2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26"/>
                  <a:gd name="T109" fmla="*/ 0 h 240"/>
                  <a:gd name="T110" fmla="*/ 226 w 226"/>
                  <a:gd name="T111" fmla="*/ 240 h 2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26" h="240">
                    <a:moveTo>
                      <a:pt x="125" y="6"/>
                    </a:moveTo>
                    <a:lnTo>
                      <a:pt x="115" y="3"/>
                    </a:lnTo>
                    <a:lnTo>
                      <a:pt x="104" y="0"/>
                    </a:lnTo>
                    <a:lnTo>
                      <a:pt x="93" y="0"/>
                    </a:lnTo>
                    <a:lnTo>
                      <a:pt x="79" y="0"/>
                    </a:lnTo>
                    <a:lnTo>
                      <a:pt x="66" y="2"/>
                    </a:lnTo>
                    <a:lnTo>
                      <a:pt x="54" y="6"/>
                    </a:lnTo>
                    <a:lnTo>
                      <a:pt x="43" y="12"/>
                    </a:lnTo>
                    <a:lnTo>
                      <a:pt x="32" y="19"/>
                    </a:lnTo>
                    <a:lnTo>
                      <a:pt x="16" y="37"/>
                    </a:lnTo>
                    <a:lnTo>
                      <a:pt x="6" y="58"/>
                    </a:lnTo>
                    <a:lnTo>
                      <a:pt x="0" y="79"/>
                    </a:lnTo>
                    <a:lnTo>
                      <a:pt x="0" y="101"/>
                    </a:lnTo>
                    <a:lnTo>
                      <a:pt x="2" y="124"/>
                    </a:lnTo>
                    <a:lnTo>
                      <a:pt x="7" y="145"/>
                    </a:lnTo>
                    <a:lnTo>
                      <a:pt x="15" y="168"/>
                    </a:lnTo>
                    <a:lnTo>
                      <a:pt x="24" y="188"/>
                    </a:lnTo>
                    <a:lnTo>
                      <a:pt x="32" y="201"/>
                    </a:lnTo>
                    <a:lnTo>
                      <a:pt x="43" y="213"/>
                    </a:lnTo>
                    <a:lnTo>
                      <a:pt x="56" y="223"/>
                    </a:lnTo>
                    <a:lnTo>
                      <a:pt x="69" y="231"/>
                    </a:lnTo>
                    <a:lnTo>
                      <a:pt x="84" y="237"/>
                    </a:lnTo>
                    <a:lnTo>
                      <a:pt x="98" y="240"/>
                    </a:lnTo>
                    <a:lnTo>
                      <a:pt x="113" y="240"/>
                    </a:lnTo>
                    <a:lnTo>
                      <a:pt x="129" y="237"/>
                    </a:lnTo>
                    <a:lnTo>
                      <a:pt x="151" y="229"/>
                    </a:lnTo>
                    <a:lnTo>
                      <a:pt x="172" y="219"/>
                    </a:lnTo>
                    <a:lnTo>
                      <a:pt x="189" y="204"/>
                    </a:lnTo>
                    <a:lnTo>
                      <a:pt x="206" y="188"/>
                    </a:lnTo>
                    <a:lnTo>
                      <a:pt x="216" y="171"/>
                    </a:lnTo>
                    <a:lnTo>
                      <a:pt x="223" y="152"/>
                    </a:lnTo>
                    <a:lnTo>
                      <a:pt x="226" y="131"/>
                    </a:lnTo>
                    <a:lnTo>
                      <a:pt x="223" y="109"/>
                    </a:lnTo>
                    <a:lnTo>
                      <a:pt x="222" y="104"/>
                    </a:lnTo>
                    <a:lnTo>
                      <a:pt x="219" y="98"/>
                    </a:lnTo>
                    <a:lnTo>
                      <a:pt x="213" y="95"/>
                    </a:lnTo>
                    <a:lnTo>
                      <a:pt x="207" y="95"/>
                    </a:lnTo>
                    <a:lnTo>
                      <a:pt x="201" y="96"/>
                    </a:lnTo>
                    <a:lnTo>
                      <a:pt x="197" y="99"/>
                    </a:lnTo>
                    <a:lnTo>
                      <a:pt x="194" y="105"/>
                    </a:lnTo>
                    <a:lnTo>
                      <a:pt x="192" y="111"/>
                    </a:lnTo>
                    <a:lnTo>
                      <a:pt x="191" y="127"/>
                    </a:lnTo>
                    <a:lnTo>
                      <a:pt x="188" y="142"/>
                    </a:lnTo>
                    <a:lnTo>
                      <a:pt x="182" y="158"/>
                    </a:lnTo>
                    <a:lnTo>
                      <a:pt x="173" y="171"/>
                    </a:lnTo>
                    <a:lnTo>
                      <a:pt x="162" y="183"/>
                    </a:lnTo>
                    <a:lnTo>
                      <a:pt x="147" y="191"/>
                    </a:lnTo>
                    <a:lnTo>
                      <a:pt x="131" y="197"/>
                    </a:lnTo>
                    <a:lnTo>
                      <a:pt x="110" y="200"/>
                    </a:lnTo>
                    <a:lnTo>
                      <a:pt x="90" y="197"/>
                    </a:lnTo>
                    <a:lnTo>
                      <a:pt x="74" y="190"/>
                    </a:lnTo>
                    <a:lnTo>
                      <a:pt x="60" y="177"/>
                    </a:lnTo>
                    <a:lnTo>
                      <a:pt x="51" y="161"/>
                    </a:lnTo>
                    <a:lnTo>
                      <a:pt x="44" y="144"/>
                    </a:lnTo>
                    <a:lnTo>
                      <a:pt x="38" y="124"/>
                    </a:lnTo>
                    <a:lnTo>
                      <a:pt x="34" y="105"/>
                    </a:lnTo>
                    <a:lnTo>
                      <a:pt x="32" y="86"/>
                    </a:lnTo>
                    <a:lnTo>
                      <a:pt x="32" y="76"/>
                    </a:lnTo>
                    <a:lnTo>
                      <a:pt x="35" y="66"/>
                    </a:lnTo>
                    <a:lnTo>
                      <a:pt x="41" y="56"/>
                    </a:lnTo>
                    <a:lnTo>
                      <a:pt x="47" y="46"/>
                    </a:lnTo>
                    <a:lnTo>
                      <a:pt x="54" y="39"/>
                    </a:lnTo>
                    <a:lnTo>
                      <a:pt x="63" y="32"/>
                    </a:lnTo>
                    <a:lnTo>
                      <a:pt x="74" y="26"/>
                    </a:lnTo>
                    <a:lnTo>
                      <a:pt x="84" y="25"/>
                    </a:lnTo>
                    <a:lnTo>
                      <a:pt x="87" y="25"/>
                    </a:lnTo>
                    <a:lnTo>
                      <a:pt x="94" y="23"/>
                    </a:lnTo>
                    <a:lnTo>
                      <a:pt x="106" y="25"/>
                    </a:lnTo>
                    <a:lnTo>
                      <a:pt x="119" y="26"/>
                    </a:lnTo>
                    <a:lnTo>
                      <a:pt x="126" y="25"/>
                    </a:lnTo>
                    <a:lnTo>
                      <a:pt x="131" y="19"/>
                    </a:lnTo>
                    <a:lnTo>
                      <a:pt x="129" y="12"/>
                    </a:lnTo>
                    <a:lnTo>
                      <a:pt x="1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37" name="Freeform 30"/>
              <p:cNvSpPr/>
              <p:nvPr/>
            </p:nvSpPr>
            <p:spPr bwMode="auto">
              <a:xfrm>
                <a:off x="8412" y="4892"/>
                <a:ext cx="93" cy="90"/>
              </a:xfrm>
              <a:custGeom>
                <a:avLst/>
                <a:gdLst>
                  <a:gd name="T0" fmla="*/ 0 w 279"/>
                  <a:gd name="T1" fmla="*/ 0 h 270"/>
                  <a:gd name="T2" fmla="*/ 0 w 279"/>
                  <a:gd name="T3" fmla="*/ 0 h 270"/>
                  <a:gd name="T4" fmla="*/ 0 w 279"/>
                  <a:gd name="T5" fmla="*/ 0 h 270"/>
                  <a:gd name="T6" fmla="*/ 0 w 279"/>
                  <a:gd name="T7" fmla="*/ 0 h 270"/>
                  <a:gd name="T8" fmla="*/ 0 w 279"/>
                  <a:gd name="T9" fmla="*/ 0 h 270"/>
                  <a:gd name="T10" fmla="*/ 0 w 279"/>
                  <a:gd name="T11" fmla="*/ 0 h 270"/>
                  <a:gd name="T12" fmla="*/ 0 w 279"/>
                  <a:gd name="T13" fmla="*/ 0 h 270"/>
                  <a:gd name="T14" fmla="*/ 0 w 279"/>
                  <a:gd name="T15" fmla="*/ 0 h 270"/>
                  <a:gd name="T16" fmla="*/ 0 w 279"/>
                  <a:gd name="T17" fmla="*/ 0 h 270"/>
                  <a:gd name="T18" fmla="*/ 0 w 279"/>
                  <a:gd name="T19" fmla="*/ 0 h 270"/>
                  <a:gd name="T20" fmla="*/ 0 w 279"/>
                  <a:gd name="T21" fmla="*/ 0 h 270"/>
                  <a:gd name="T22" fmla="*/ 0 w 279"/>
                  <a:gd name="T23" fmla="*/ 0 h 270"/>
                  <a:gd name="T24" fmla="*/ 0 w 279"/>
                  <a:gd name="T25" fmla="*/ 0 h 270"/>
                  <a:gd name="T26" fmla="*/ 0 w 279"/>
                  <a:gd name="T27" fmla="*/ 0 h 270"/>
                  <a:gd name="T28" fmla="*/ 0 w 279"/>
                  <a:gd name="T29" fmla="*/ 0 h 270"/>
                  <a:gd name="T30" fmla="*/ 0 w 279"/>
                  <a:gd name="T31" fmla="*/ 0 h 270"/>
                  <a:gd name="T32" fmla="*/ 0 w 279"/>
                  <a:gd name="T33" fmla="*/ 0 h 270"/>
                  <a:gd name="T34" fmla="*/ 0 w 279"/>
                  <a:gd name="T35" fmla="*/ 0 h 270"/>
                  <a:gd name="T36" fmla="*/ 0 w 279"/>
                  <a:gd name="T37" fmla="*/ 0 h 270"/>
                  <a:gd name="T38" fmla="*/ 0 w 279"/>
                  <a:gd name="T39" fmla="*/ 0 h 270"/>
                  <a:gd name="T40" fmla="*/ 0 w 279"/>
                  <a:gd name="T41" fmla="*/ 0 h 270"/>
                  <a:gd name="T42" fmla="*/ 0 w 279"/>
                  <a:gd name="T43" fmla="*/ 0 h 270"/>
                  <a:gd name="T44" fmla="*/ 0 w 279"/>
                  <a:gd name="T45" fmla="*/ 0 h 270"/>
                  <a:gd name="T46" fmla="*/ 0 w 279"/>
                  <a:gd name="T47" fmla="*/ 0 h 270"/>
                  <a:gd name="T48" fmla="*/ 0 w 279"/>
                  <a:gd name="T49" fmla="*/ 0 h 270"/>
                  <a:gd name="T50" fmla="*/ 0 w 279"/>
                  <a:gd name="T51" fmla="*/ 0 h 270"/>
                  <a:gd name="T52" fmla="*/ 0 w 279"/>
                  <a:gd name="T53" fmla="*/ 0 h 270"/>
                  <a:gd name="T54" fmla="*/ 0 w 279"/>
                  <a:gd name="T55" fmla="*/ 0 h 270"/>
                  <a:gd name="T56" fmla="*/ 0 w 279"/>
                  <a:gd name="T57" fmla="*/ 0 h 270"/>
                  <a:gd name="T58" fmla="*/ 0 w 279"/>
                  <a:gd name="T59" fmla="*/ 0 h 270"/>
                  <a:gd name="T60" fmla="*/ 0 w 279"/>
                  <a:gd name="T61" fmla="*/ 0 h 270"/>
                  <a:gd name="T62" fmla="*/ 0 w 279"/>
                  <a:gd name="T63" fmla="*/ 0 h 270"/>
                  <a:gd name="T64" fmla="*/ 0 w 279"/>
                  <a:gd name="T65" fmla="*/ 0 h 270"/>
                  <a:gd name="T66" fmla="*/ 0 w 279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9"/>
                  <a:gd name="T103" fmla="*/ 0 h 270"/>
                  <a:gd name="T104" fmla="*/ 279 w 279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9" h="270">
                    <a:moveTo>
                      <a:pt x="75" y="3"/>
                    </a:moveTo>
                    <a:lnTo>
                      <a:pt x="60" y="8"/>
                    </a:lnTo>
                    <a:lnTo>
                      <a:pt x="47" y="17"/>
                    </a:lnTo>
                    <a:lnTo>
                      <a:pt x="34" y="27"/>
                    </a:lnTo>
                    <a:lnTo>
                      <a:pt x="24" y="39"/>
                    </a:lnTo>
                    <a:lnTo>
                      <a:pt x="15" y="50"/>
                    </a:lnTo>
                    <a:lnTo>
                      <a:pt x="7" y="64"/>
                    </a:lnTo>
                    <a:lnTo>
                      <a:pt x="3" y="80"/>
                    </a:lnTo>
                    <a:lnTo>
                      <a:pt x="0" y="96"/>
                    </a:lnTo>
                    <a:lnTo>
                      <a:pt x="0" y="112"/>
                    </a:lnTo>
                    <a:lnTo>
                      <a:pt x="2" y="129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5"/>
                    </a:lnTo>
                    <a:lnTo>
                      <a:pt x="27" y="189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1"/>
                    </a:lnTo>
                    <a:lnTo>
                      <a:pt x="82" y="244"/>
                    </a:lnTo>
                    <a:lnTo>
                      <a:pt x="101" y="257"/>
                    </a:lnTo>
                    <a:lnTo>
                      <a:pt x="122" y="266"/>
                    </a:lnTo>
                    <a:lnTo>
                      <a:pt x="142" y="270"/>
                    </a:lnTo>
                    <a:lnTo>
                      <a:pt x="165" y="270"/>
                    </a:lnTo>
                    <a:lnTo>
                      <a:pt x="185" y="263"/>
                    </a:lnTo>
                    <a:lnTo>
                      <a:pt x="206" y="250"/>
                    </a:lnTo>
                    <a:lnTo>
                      <a:pt x="219" y="240"/>
                    </a:lnTo>
                    <a:lnTo>
                      <a:pt x="232" y="228"/>
                    </a:lnTo>
                    <a:lnTo>
                      <a:pt x="244" y="215"/>
                    </a:lnTo>
                    <a:lnTo>
                      <a:pt x="254" y="202"/>
                    </a:lnTo>
                    <a:lnTo>
                      <a:pt x="263" y="188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79" y="133"/>
                    </a:lnTo>
                    <a:lnTo>
                      <a:pt x="278" y="126"/>
                    </a:lnTo>
                    <a:lnTo>
                      <a:pt x="273" y="120"/>
                    </a:lnTo>
                    <a:lnTo>
                      <a:pt x="266" y="116"/>
                    </a:lnTo>
                    <a:lnTo>
                      <a:pt x="258" y="116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1" y="129"/>
                    </a:lnTo>
                    <a:lnTo>
                      <a:pt x="241" y="132"/>
                    </a:lnTo>
                    <a:lnTo>
                      <a:pt x="238" y="139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0" y="176"/>
                    </a:lnTo>
                    <a:lnTo>
                      <a:pt x="210" y="191"/>
                    </a:lnTo>
                    <a:lnTo>
                      <a:pt x="198" y="201"/>
                    </a:lnTo>
                    <a:lnTo>
                      <a:pt x="182" y="210"/>
                    </a:lnTo>
                    <a:lnTo>
                      <a:pt x="154" y="211"/>
                    </a:lnTo>
                    <a:lnTo>
                      <a:pt x="126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2"/>
                    </a:lnTo>
                    <a:lnTo>
                      <a:pt x="46" y="139"/>
                    </a:lnTo>
                    <a:lnTo>
                      <a:pt x="40" y="113"/>
                    </a:lnTo>
                    <a:lnTo>
                      <a:pt x="40" y="86"/>
                    </a:lnTo>
                    <a:lnTo>
                      <a:pt x="44" y="73"/>
                    </a:lnTo>
                    <a:lnTo>
                      <a:pt x="50" y="62"/>
                    </a:lnTo>
                    <a:lnTo>
                      <a:pt x="60" y="50"/>
                    </a:lnTo>
                    <a:lnTo>
                      <a:pt x="71" y="39"/>
                    </a:lnTo>
                    <a:lnTo>
                      <a:pt x="81" y="30"/>
                    </a:lnTo>
                    <a:lnTo>
                      <a:pt x="93" y="21"/>
                    </a:lnTo>
                    <a:lnTo>
                      <a:pt x="103" y="16"/>
                    </a:lnTo>
                    <a:lnTo>
                      <a:pt x="112" y="11"/>
                    </a:lnTo>
                    <a:lnTo>
                      <a:pt x="109" y="4"/>
                    </a:lnTo>
                    <a:lnTo>
                      <a:pt x="100" y="0"/>
                    </a:lnTo>
                    <a:lnTo>
                      <a:pt x="88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38" name="Freeform 31"/>
              <p:cNvSpPr/>
              <p:nvPr/>
            </p:nvSpPr>
            <p:spPr bwMode="auto">
              <a:xfrm>
                <a:off x="8347" y="4786"/>
                <a:ext cx="24" cy="25"/>
              </a:xfrm>
              <a:custGeom>
                <a:avLst/>
                <a:gdLst>
                  <a:gd name="T0" fmla="*/ 0 w 72"/>
                  <a:gd name="T1" fmla="*/ 0 h 75"/>
                  <a:gd name="T2" fmla="*/ 0 w 72"/>
                  <a:gd name="T3" fmla="*/ 0 h 75"/>
                  <a:gd name="T4" fmla="*/ 0 w 72"/>
                  <a:gd name="T5" fmla="*/ 0 h 75"/>
                  <a:gd name="T6" fmla="*/ 0 w 72"/>
                  <a:gd name="T7" fmla="*/ 0 h 75"/>
                  <a:gd name="T8" fmla="*/ 0 w 72"/>
                  <a:gd name="T9" fmla="*/ 0 h 75"/>
                  <a:gd name="T10" fmla="*/ 0 w 72"/>
                  <a:gd name="T11" fmla="*/ 0 h 75"/>
                  <a:gd name="T12" fmla="*/ 0 w 72"/>
                  <a:gd name="T13" fmla="*/ 0 h 75"/>
                  <a:gd name="T14" fmla="*/ 0 w 72"/>
                  <a:gd name="T15" fmla="*/ 0 h 75"/>
                  <a:gd name="T16" fmla="*/ 0 w 72"/>
                  <a:gd name="T17" fmla="*/ 0 h 75"/>
                  <a:gd name="T18" fmla="*/ 0 w 72"/>
                  <a:gd name="T19" fmla="*/ 0 h 75"/>
                  <a:gd name="T20" fmla="*/ 0 w 72"/>
                  <a:gd name="T21" fmla="*/ 0 h 75"/>
                  <a:gd name="T22" fmla="*/ 0 w 72"/>
                  <a:gd name="T23" fmla="*/ 0 h 75"/>
                  <a:gd name="T24" fmla="*/ 0 w 72"/>
                  <a:gd name="T25" fmla="*/ 0 h 75"/>
                  <a:gd name="T26" fmla="*/ 0 w 72"/>
                  <a:gd name="T27" fmla="*/ 0 h 75"/>
                  <a:gd name="T28" fmla="*/ 0 w 72"/>
                  <a:gd name="T29" fmla="*/ 0 h 75"/>
                  <a:gd name="T30" fmla="*/ 0 w 72"/>
                  <a:gd name="T31" fmla="*/ 0 h 75"/>
                  <a:gd name="T32" fmla="*/ 0 w 72"/>
                  <a:gd name="T33" fmla="*/ 0 h 75"/>
                  <a:gd name="T34" fmla="*/ 0 w 72"/>
                  <a:gd name="T35" fmla="*/ 0 h 75"/>
                  <a:gd name="T36" fmla="*/ 0 w 72"/>
                  <a:gd name="T37" fmla="*/ 0 h 75"/>
                  <a:gd name="T38" fmla="*/ 0 w 72"/>
                  <a:gd name="T39" fmla="*/ 0 h 75"/>
                  <a:gd name="T40" fmla="*/ 0 w 72"/>
                  <a:gd name="T41" fmla="*/ 0 h 75"/>
                  <a:gd name="T42" fmla="*/ 0 w 72"/>
                  <a:gd name="T43" fmla="*/ 0 h 75"/>
                  <a:gd name="T44" fmla="*/ 0 w 72"/>
                  <a:gd name="T45" fmla="*/ 0 h 75"/>
                  <a:gd name="T46" fmla="*/ 0 w 72"/>
                  <a:gd name="T47" fmla="*/ 0 h 75"/>
                  <a:gd name="T48" fmla="*/ 0 w 72"/>
                  <a:gd name="T49" fmla="*/ 0 h 75"/>
                  <a:gd name="T50" fmla="*/ 0 w 72"/>
                  <a:gd name="T51" fmla="*/ 0 h 75"/>
                  <a:gd name="T52" fmla="*/ 0 w 72"/>
                  <a:gd name="T53" fmla="*/ 0 h 75"/>
                  <a:gd name="T54" fmla="*/ 0 w 72"/>
                  <a:gd name="T55" fmla="*/ 0 h 75"/>
                  <a:gd name="T56" fmla="*/ 0 w 72"/>
                  <a:gd name="T57" fmla="*/ 0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2"/>
                  <a:gd name="T88" fmla="*/ 0 h 75"/>
                  <a:gd name="T89" fmla="*/ 72 w 72"/>
                  <a:gd name="T90" fmla="*/ 75 h 7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2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7" y="71"/>
                    </a:lnTo>
                    <a:lnTo>
                      <a:pt x="56" y="66"/>
                    </a:lnTo>
                    <a:lnTo>
                      <a:pt x="64" y="60"/>
                    </a:lnTo>
                    <a:lnTo>
                      <a:pt x="69" y="56"/>
                    </a:lnTo>
                    <a:lnTo>
                      <a:pt x="72" y="52"/>
                    </a:lnTo>
                    <a:lnTo>
                      <a:pt x="72" y="49"/>
                    </a:lnTo>
                    <a:lnTo>
                      <a:pt x="70" y="45"/>
                    </a:lnTo>
                    <a:lnTo>
                      <a:pt x="67" y="40"/>
                    </a:lnTo>
                    <a:lnTo>
                      <a:pt x="63" y="39"/>
                    </a:lnTo>
                    <a:lnTo>
                      <a:pt x="59" y="38"/>
                    </a:lnTo>
                    <a:lnTo>
                      <a:pt x="54" y="39"/>
                    </a:lnTo>
                    <a:lnTo>
                      <a:pt x="48" y="42"/>
                    </a:lnTo>
                    <a:lnTo>
                      <a:pt x="39" y="46"/>
                    </a:lnTo>
                    <a:lnTo>
                      <a:pt x="32" y="50"/>
                    </a:lnTo>
                    <a:lnTo>
                      <a:pt x="29" y="52"/>
                    </a:lnTo>
                    <a:lnTo>
                      <a:pt x="26" y="43"/>
                    </a:lnTo>
                    <a:lnTo>
                      <a:pt x="20" y="25"/>
                    </a:lnTo>
                    <a:lnTo>
                      <a:pt x="12" y="7"/>
                    </a:lnTo>
                    <a:lnTo>
                      <a:pt x="1" y="0"/>
                    </a:lnTo>
                    <a:lnTo>
                      <a:pt x="0" y="17"/>
                    </a:lnTo>
                    <a:lnTo>
                      <a:pt x="3" y="39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39" name="Freeform 32"/>
              <p:cNvSpPr/>
              <p:nvPr/>
            </p:nvSpPr>
            <p:spPr bwMode="auto">
              <a:xfrm>
                <a:off x="8370" y="4780"/>
                <a:ext cx="23" cy="20"/>
              </a:xfrm>
              <a:custGeom>
                <a:avLst/>
                <a:gdLst>
                  <a:gd name="T0" fmla="*/ 0 w 70"/>
                  <a:gd name="T1" fmla="*/ 0 h 59"/>
                  <a:gd name="T2" fmla="*/ 0 w 70"/>
                  <a:gd name="T3" fmla="*/ 0 h 59"/>
                  <a:gd name="T4" fmla="*/ 0 w 70"/>
                  <a:gd name="T5" fmla="*/ 0 h 59"/>
                  <a:gd name="T6" fmla="*/ 0 w 70"/>
                  <a:gd name="T7" fmla="*/ 0 h 59"/>
                  <a:gd name="T8" fmla="*/ 0 w 70"/>
                  <a:gd name="T9" fmla="*/ 0 h 59"/>
                  <a:gd name="T10" fmla="*/ 0 w 70"/>
                  <a:gd name="T11" fmla="*/ 0 h 59"/>
                  <a:gd name="T12" fmla="*/ 0 w 70"/>
                  <a:gd name="T13" fmla="*/ 0 h 59"/>
                  <a:gd name="T14" fmla="*/ 0 w 70"/>
                  <a:gd name="T15" fmla="*/ 0 h 59"/>
                  <a:gd name="T16" fmla="*/ 0 w 70"/>
                  <a:gd name="T17" fmla="*/ 0 h 59"/>
                  <a:gd name="T18" fmla="*/ 0 w 70"/>
                  <a:gd name="T19" fmla="*/ 0 h 59"/>
                  <a:gd name="T20" fmla="*/ 0 w 70"/>
                  <a:gd name="T21" fmla="*/ 0 h 59"/>
                  <a:gd name="T22" fmla="*/ 0 w 70"/>
                  <a:gd name="T23" fmla="*/ 0 h 59"/>
                  <a:gd name="T24" fmla="*/ 0 w 70"/>
                  <a:gd name="T25" fmla="*/ 0 h 59"/>
                  <a:gd name="T26" fmla="*/ 0 w 70"/>
                  <a:gd name="T27" fmla="*/ 0 h 59"/>
                  <a:gd name="T28" fmla="*/ 0 w 70"/>
                  <a:gd name="T29" fmla="*/ 0 h 59"/>
                  <a:gd name="T30" fmla="*/ 0 w 70"/>
                  <a:gd name="T31" fmla="*/ 0 h 59"/>
                  <a:gd name="T32" fmla="*/ 0 w 70"/>
                  <a:gd name="T33" fmla="*/ 0 h 59"/>
                  <a:gd name="T34" fmla="*/ 0 w 70"/>
                  <a:gd name="T35" fmla="*/ 0 h 59"/>
                  <a:gd name="T36" fmla="*/ 0 w 70"/>
                  <a:gd name="T37" fmla="*/ 0 h 59"/>
                  <a:gd name="T38" fmla="*/ 0 w 70"/>
                  <a:gd name="T39" fmla="*/ 0 h 59"/>
                  <a:gd name="T40" fmla="*/ 0 w 70"/>
                  <a:gd name="T41" fmla="*/ 0 h 59"/>
                  <a:gd name="T42" fmla="*/ 0 w 70"/>
                  <a:gd name="T43" fmla="*/ 0 h 59"/>
                  <a:gd name="T44" fmla="*/ 0 w 70"/>
                  <a:gd name="T45" fmla="*/ 0 h 59"/>
                  <a:gd name="T46" fmla="*/ 0 w 70"/>
                  <a:gd name="T47" fmla="*/ 0 h 59"/>
                  <a:gd name="T48" fmla="*/ 0 w 70"/>
                  <a:gd name="T49" fmla="*/ 0 h 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0"/>
                  <a:gd name="T76" fmla="*/ 0 h 59"/>
                  <a:gd name="T77" fmla="*/ 70 w 70"/>
                  <a:gd name="T78" fmla="*/ 59 h 5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0" h="59">
                    <a:moveTo>
                      <a:pt x="15" y="53"/>
                    </a:moveTo>
                    <a:lnTo>
                      <a:pt x="16" y="55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35" y="59"/>
                    </a:lnTo>
                    <a:lnTo>
                      <a:pt x="45" y="56"/>
                    </a:lnTo>
                    <a:lnTo>
                      <a:pt x="54" y="55"/>
                    </a:lnTo>
                    <a:lnTo>
                      <a:pt x="63" y="50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0" y="40"/>
                    </a:lnTo>
                    <a:lnTo>
                      <a:pt x="69" y="37"/>
                    </a:lnTo>
                    <a:lnTo>
                      <a:pt x="56" y="32"/>
                    </a:lnTo>
                    <a:lnTo>
                      <a:pt x="42" y="33"/>
                    </a:lnTo>
                    <a:lnTo>
                      <a:pt x="32" y="37"/>
                    </a:lnTo>
                    <a:lnTo>
                      <a:pt x="28" y="40"/>
                    </a:lnTo>
                    <a:lnTo>
                      <a:pt x="20" y="30"/>
                    </a:lnTo>
                    <a:lnTo>
                      <a:pt x="16" y="14"/>
                    </a:lnTo>
                    <a:lnTo>
                      <a:pt x="10" y="3"/>
                    </a:lnTo>
                    <a:lnTo>
                      <a:pt x="3" y="0"/>
                    </a:lnTo>
                    <a:lnTo>
                      <a:pt x="0" y="19"/>
                    </a:lnTo>
                    <a:lnTo>
                      <a:pt x="4" y="36"/>
                    </a:lnTo>
                    <a:lnTo>
                      <a:pt x="12" y="49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40" name="Freeform 33"/>
              <p:cNvSpPr/>
              <p:nvPr/>
            </p:nvSpPr>
            <p:spPr bwMode="auto">
              <a:xfrm>
                <a:off x="8390" y="4771"/>
                <a:ext cx="22" cy="20"/>
              </a:xfrm>
              <a:custGeom>
                <a:avLst/>
                <a:gdLst>
                  <a:gd name="T0" fmla="*/ 0 w 65"/>
                  <a:gd name="T1" fmla="*/ 0 h 60"/>
                  <a:gd name="T2" fmla="*/ 0 w 65"/>
                  <a:gd name="T3" fmla="*/ 0 h 60"/>
                  <a:gd name="T4" fmla="*/ 0 w 65"/>
                  <a:gd name="T5" fmla="*/ 0 h 60"/>
                  <a:gd name="T6" fmla="*/ 0 w 65"/>
                  <a:gd name="T7" fmla="*/ 0 h 60"/>
                  <a:gd name="T8" fmla="*/ 0 w 65"/>
                  <a:gd name="T9" fmla="*/ 0 h 60"/>
                  <a:gd name="T10" fmla="*/ 0 w 65"/>
                  <a:gd name="T11" fmla="*/ 0 h 60"/>
                  <a:gd name="T12" fmla="*/ 0 w 65"/>
                  <a:gd name="T13" fmla="*/ 0 h 60"/>
                  <a:gd name="T14" fmla="*/ 0 w 65"/>
                  <a:gd name="T15" fmla="*/ 0 h 60"/>
                  <a:gd name="T16" fmla="*/ 0 w 65"/>
                  <a:gd name="T17" fmla="*/ 0 h 60"/>
                  <a:gd name="T18" fmla="*/ 0 w 65"/>
                  <a:gd name="T19" fmla="*/ 0 h 60"/>
                  <a:gd name="T20" fmla="*/ 0 w 65"/>
                  <a:gd name="T21" fmla="*/ 0 h 60"/>
                  <a:gd name="T22" fmla="*/ 0 w 65"/>
                  <a:gd name="T23" fmla="*/ 0 h 60"/>
                  <a:gd name="T24" fmla="*/ 0 w 65"/>
                  <a:gd name="T25" fmla="*/ 0 h 60"/>
                  <a:gd name="T26" fmla="*/ 0 w 65"/>
                  <a:gd name="T27" fmla="*/ 0 h 60"/>
                  <a:gd name="T28" fmla="*/ 0 w 65"/>
                  <a:gd name="T29" fmla="*/ 0 h 60"/>
                  <a:gd name="T30" fmla="*/ 0 w 65"/>
                  <a:gd name="T31" fmla="*/ 0 h 60"/>
                  <a:gd name="T32" fmla="*/ 0 w 65"/>
                  <a:gd name="T33" fmla="*/ 0 h 60"/>
                  <a:gd name="T34" fmla="*/ 0 w 65"/>
                  <a:gd name="T35" fmla="*/ 0 h 60"/>
                  <a:gd name="T36" fmla="*/ 0 w 65"/>
                  <a:gd name="T37" fmla="*/ 0 h 60"/>
                  <a:gd name="T38" fmla="*/ 0 w 65"/>
                  <a:gd name="T39" fmla="*/ 0 h 60"/>
                  <a:gd name="T40" fmla="*/ 0 w 65"/>
                  <a:gd name="T41" fmla="*/ 0 h 60"/>
                  <a:gd name="T42" fmla="*/ 0 w 65"/>
                  <a:gd name="T43" fmla="*/ 0 h 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5"/>
                  <a:gd name="T67" fmla="*/ 0 h 60"/>
                  <a:gd name="T68" fmla="*/ 65 w 65"/>
                  <a:gd name="T69" fmla="*/ 60 h 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5" h="60">
                    <a:moveTo>
                      <a:pt x="4" y="46"/>
                    </a:moveTo>
                    <a:lnTo>
                      <a:pt x="9" y="56"/>
                    </a:lnTo>
                    <a:lnTo>
                      <a:pt x="21" y="60"/>
                    </a:lnTo>
                    <a:lnTo>
                      <a:pt x="31" y="60"/>
                    </a:lnTo>
                    <a:lnTo>
                      <a:pt x="35" y="60"/>
                    </a:lnTo>
                    <a:lnTo>
                      <a:pt x="44" y="57"/>
                    </a:lnTo>
                    <a:lnTo>
                      <a:pt x="54" y="51"/>
                    </a:lnTo>
                    <a:lnTo>
                      <a:pt x="62" y="46"/>
                    </a:lnTo>
                    <a:lnTo>
                      <a:pt x="65" y="40"/>
                    </a:lnTo>
                    <a:lnTo>
                      <a:pt x="63" y="36"/>
                    </a:lnTo>
                    <a:lnTo>
                      <a:pt x="60" y="34"/>
                    </a:lnTo>
                    <a:lnTo>
                      <a:pt x="56" y="33"/>
                    </a:lnTo>
                    <a:lnTo>
                      <a:pt x="51" y="33"/>
                    </a:lnTo>
                    <a:lnTo>
                      <a:pt x="26" y="37"/>
                    </a:lnTo>
                    <a:lnTo>
                      <a:pt x="24" y="30"/>
                    </a:lnTo>
                    <a:lnTo>
                      <a:pt x="18" y="15"/>
                    </a:lnTo>
                    <a:lnTo>
                      <a:pt x="9" y="2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2" y="30"/>
                    </a:lnTo>
                    <a:lnTo>
                      <a:pt x="3" y="41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41" name="Freeform 34"/>
              <p:cNvSpPr/>
              <p:nvPr/>
            </p:nvSpPr>
            <p:spPr bwMode="auto">
              <a:xfrm>
                <a:off x="8362" y="4825"/>
                <a:ext cx="23" cy="16"/>
              </a:xfrm>
              <a:custGeom>
                <a:avLst/>
                <a:gdLst>
                  <a:gd name="T0" fmla="*/ 0 w 69"/>
                  <a:gd name="T1" fmla="*/ 0 h 47"/>
                  <a:gd name="T2" fmla="*/ 0 w 69"/>
                  <a:gd name="T3" fmla="*/ 0 h 47"/>
                  <a:gd name="T4" fmla="*/ 0 w 69"/>
                  <a:gd name="T5" fmla="*/ 0 h 47"/>
                  <a:gd name="T6" fmla="*/ 0 w 69"/>
                  <a:gd name="T7" fmla="*/ 0 h 47"/>
                  <a:gd name="T8" fmla="*/ 0 w 69"/>
                  <a:gd name="T9" fmla="*/ 0 h 47"/>
                  <a:gd name="T10" fmla="*/ 0 w 69"/>
                  <a:gd name="T11" fmla="*/ 0 h 47"/>
                  <a:gd name="T12" fmla="*/ 0 w 69"/>
                  <a:gd name="T13" fmla="*/ 0 h 47"/>
                  <a:gd name="T14" fmla="*/ 0 w 69"/>
                  <a:gd name="T15" fmla="*/ 0 h 47"/>
                  <a:gd name="T16" fmla="*/ 0 w 69"/>
                  <a:gd name="T17" fmla="*/ 0 h 47"/>
                  <a:gd name="T18" fmla="*/ 0 w 69"/>
                  <a:gd name="T19" fmla="*/ 0 h 47"/>
                  <a:gd name="T20" fmla="*/ 0 w 69"/>
                  <a:gd name="T21" fmla="*/ 0 h 47"/>
                  <a:gd name="T22" fmla="*/ 0 w 69"/>
                  <a:gd name="T23" fmla="*/ 0 h 47"/>
                  <a:gd name="T24" fmla="*/ 0 w 69"/>
                  <a:gd name="T25" fmla="*/ 0 h 47"/>
                  <a:gd name="T26" fmla="*/ 0 w 69"/>
                  <a:gd name="T27" fmla="*/ 0 h 47"/>
                  <a:gd name="T28" fmla="*/ 0 w 69"/>
                  <a:gd name="T29" fmla="*/ 0 h 47"/>
                  <a:gd name="T30" fmla="*/ 0 w 69"/>
                  <a:gd name="T31" fmla="*/ 0 h 47"/>
                  <a:gd name="T32" fmla="*/ 0 w 69"/>
                  <a:gd name="T33" fmla="*/ 0 h 47"/>
                  <a:gd name="T34" fmla="*/ 0 w 69"/>
                  <a:gd name="T35" fmla="*/ 0 h 47"/>
                  <a:gd name="T36" fmla="*/ 0 w 69"/>
                  <a:gd name="T37" fmla="*/ 0 h 47"/>
                  <a:gd name="T38" fmla="*/ 0 w 69"/>
                  <a:gd name="T39" fmla="*/ 0 h 47"/>
                  <a:gd name="T40" fmla="*/ 0 w 69"/>
                  <a:gd name="T41" fmla="*/ 0 h 47"/>
                  <a:gd name="T42" fmla="*/ 0 w 69"/>
                  <a:gd name="T43" fmla="*/ 0 h 47"/>
                  <a:gd name="T44" fmla="*/ 0 w 69"/>
                  <a:gd name="T45" fmla="*/ 0 h 47"/>
                  <a:gd name="T46" fmla="*/ 0 w 69"/>
                  <a:gd name="T47" fmla="*/ 0 h 47"/>
                  <a:gd name="T48" fmla="*/ 0 w 69"/>
                  <a:gd name="T49" fmla="*/ 0 h 47"/>
                  <a:gd name="T50" fmla="*/ 0 w 69"/>
                  <a:gd name="T51" fmla="*/ 0 h 47"/>
                  <a:gd name="T52" fmla="*/ 0 w 69"/>
                  <a:gd name="T53" fmla="*/ 0 h 47"/>
                  <a:gd name="T54" fmla="*/ 0 w 69"/>
                  <a:gd name="T55" fmla="*/ 0 h 47"/>
                  <a:gd name="T56" fmla="*/ 0 w 69"/>
                  <a:gd name="T57" fmla="*/ 0 h 47"/>
                  <a:gd name="T58" fmla="*/ 0 w 69"/>
                  <a:gd name="T59" fmla="*/ 0 h 47"/>
                  <a:gd name="T60" fmla="*/ 0 w 69"/>
                  <a:gd name="T61" fmla="*/ 0 h 47"/>
                  <a:gd name="T62" fmla="*/ 0 w 69"/>
                  <a:gd name="T63" fmla="*/ 0 h 47"/>
                  <a:gd name="T64" fmla="*/ 0 w 69"/>
                  <a:gd name="T65" fmla="*/ 0 h 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9"/>
                  <a:gd name="T100" fmla="*/ 0 h 47"/>
                  <a:gd name="T101" fmla="*/ 69 w 69"/>
                  <a:gd name="T102" fmla="*/ 47 h 4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9" h="47">
                    <a:moveTo>
                      <a:pt x="9" y="46"/>
                    </a:moveTo>
                    <a:lnTo>
                      <a:pt x="12" y="47"/>
                    </a:lnTo>
                    <a:lnTo>
                      <a:pt x="16" y="47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31" y="46"/>
                    </a:lnTo>
                    <a:lnTo>
                      <a:pt x="40" y="45"/>
                    </a:lnTo>
                    <a:lnTo>
                      <a:pt x="48" y="42"/>
                    </a:lnTo>
                    <a:lnTo>
                      <a:pt x="56" y="37"/>
                    </a:lnTo>
                    <a:lnTo>
                      <a:pt x="63" y="34"/>
                    </a:lnTo>
                    <a:lnTo>
                      <a:pt x="67" y="30"/>
                    </a:lnTo>
                    <a:lnTo>
                      <a:pt x="69" y="26"/>
                    </a:lnTo>
                    <a:lnTo>
                      <a:pt x="66" y="20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48" y="17"/>
                    </a:lnTo>
                    <a:lnTo>
                      <a:pt x="40" y="19"/>
                    </a:lnTo>
                    <a:lnTo>
                      <a:pt x="32" y="22"/>
                    </a:lnTo>
                    <a:lnTo>
                      <a:pt x="26" y="23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9" y="22"/>
                    </a:lnTo>
                    <a:lnTo>
                      <a:pt x="16" y="14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1"/>
                    </a:lnTo>
                    <a:lnTo>
                      <a:pt x="3" y="26"/>
                    </a:lnTo>
                    <a:lnTo>
                      <a:pt x="7" y="40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42" name="Freeform 35"/>
              <p:cNvSpPr/>
              <p:nvPr/>
            </p:nvSpPr>
            <p:spPr bwMode="auto">
              <a:xfrm>
                <a:off x="8390" y="4813"/>
                <a:ext cx="20" cy="20"/>
              </a:xfrm>
              <a:custGeom>
                <a:avLst/>
                <a:gdLst>
                  <a:gd name="T0" fmla="*/ 0 w 60"/>
                  <a:gd name="T1" fmla="*/ 0 h 58"/>
                  <a:gd name="T2" fmla="*/ 0 w 60"/>
                  <a:gd name="T3" fmla="*/ 0 h 58"/>
                  <a:gd name="T4" fmla="*/ 0 w 60"/>
                  <a:gd name="T5" fmla="*/ 0 h 58"/>
                  <a:gd name="T6" fmla="*/ 0 w 60"/>
                  <a:gd name="T7" fmla="*/ 0 h 58"/>
                  <a:gd name="T8" fmla="*/ 0 w 60"/>
                  <a:gd name="T9" fmla="*/ 0 h 58"/>
                  <a:gd name="T10" fmla="*/ 0 w 60"/>
                  <a:gd name="T11" fmla="*/ 0 h 58"/>
                  <a:gd name="T12" fmla="*/ 0 w 60"/>
                  <a:gd name="T13" fmla="*/ 0 h 58"/>
                  <a:gd name="T14" fmla="*/ 0 w 60"/>
                  <a:gd name="T15" fmla="*/ 0 h 58"/>
                  <a:gd name="T16" fmla="*/ 0 w 60"/>
                  <a:gd name="T17" fmla="*/ 0 h 58"/>
                  <a:gd name="T18" fmla="*/ 0 w 60"/>
                  <a:gd name="T19" fmla="*/ 0 h 58"/>
                  <a:gd name="T20" fmla="*/ 0 w 60"/>
                  <a:gd name="T21" fmla="*/ 0 h 58"/>
                  <a:gd name="T22" fmla="*/ 0 w 60"/>
                  <a:gd name="T23" fmla="*/ 0 h 58"/>
                  <a:gd name="T24" fmla="*/ 0 w 60"/>
                  <a:gd name="T25" fmla="*/ 0 h 58"/>
                  <a:gd name="T26" fmla="*/ 0 w 60"/>
                  <a:gd name="T27" fmla="*/ 0 h 58"/>
                  <a:gd name="T28" fmla="*/ 0 w 60"/>
                  <a:gd name="T29" fmla="*/ 0 h 58"/>
                  <a:gd name="T30" fmla="*/ 0 w 60"/>
                  <a:gd name="T31" fmla="*/ 0 h 58"/>
                  <a:gd name="T32" fmla="*/ 0 w 60"/>
                  <a:gd name="T33" fmla="*/ 0 h 58"/>
                  <a:gd name="T34" fmla="*/ 0 w 60"/>
                  <a:gd name="T35" fmla="*/ 0 h 58"/>
                  <a:gd name="T36" fmla="*/ 0 w 60"/>
                  <a:gd name="T37" fmla="*/ 0 h 58"/>
                  <a:gd name="T38" fmla="*/ 0 w 60"/>
                  <a:gd name="T39" fmla="*/ 0 h 58"/>
                  <a:gd name="T40" fmla="*/ 0 w 60"/>
                  <a:gd name="T41" fmla="*/ 0 h 58"/>
                  <a:gd name="T42" fmla="*/ 0 w 60"/>
                  <a:gd name="T43" fmla="*/ 0 h 58"/>
                  <a:gd name="T44" fmla="*/ 0 w 60"/>
                  <a:gd name="T45" fmla="*/ 0 h 58"/>
                  <a:gd name="T46" fmla="*/ 0 w 60"/>
                  <a:gd name="T47" fmla="*/ 0 h 58"/>
                  <a:gd name="T48" fmla="*/ 0 w 60"/>
                  <a:gd name="T49" fmla="*/ 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0"/>
                  <a:gd name="T76" fmla="*/ 0 h 58"/>
                  <a:gd name="T77" fmla="*/ 60 w 60"/>
                  <a:gd name="T78" fmla="*/ 58 h 5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0" h="58">
                    <a:moveTo>
                      <a:pt x="13" y="52"/>
                    </a:moveTo>
                    <a:lnTo>
                      <a:pt x="20" y="55"/>
                    </a:lnTo>
                    <a:lnTo>
                      <a:pt x="32" y="58"/>
                    </a:lnTo>
                    <a:lnTo>
                      <a:pt x="45" y="56"/>
                    </a:lnTo>
                    <a:lnTo>
                      <a:pt x="55" y="50"/>
                    </a:lnTo>
                    <a:lnTo>
                      <a:pt x="58" y="49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60" y="39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9" y="32"/>
                    </a:lnTo>
                    <a:lnTo>
                      <a:pt x="45" y="32"/>
                    </a:lnTo>
                    <a:lnTo>
                      <a:pt x="36" y="35"/>
                    </a:lnTo>
                    <a:lnTo>
                      <a:pt x="27" y="36"/>
                    </a:lnTo>
                    <a:lnTo>
                      <a:pt x="20" y="35"/>
                    </a:lnTo>
                    <a:lnTo>
                      <a:pt x="17" y="35"/>
                    </a:lnTo>
                    <a:lnTo>
                      <a:pt x="17" y="29"/>
                    </a:lnTo>
                    <a:lnTo>
                      <a:pt x="17" y="16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1" y="12"/>
                    </a:lnTo>
                    <a:lnTo>
                      <a:pt x="0" y="26"/>
                    </a:lnTo>
                    <a:lnTo>
                      <a:pt x="3" y="40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43" name="Freeform 36"/>
              <p:cNvSpPr/>
              <p:nvPr/>
            </p:nvSpPr>
            <p:spPr bwMode="auto">
              <a:xfrm>
                <a:off x="8411" y="4806"/>
                <a:ext cx="20" cy="18"/>
              </a:xfrm>
              <a:custGeom>
                <a:avLst/>
                <a:gdLst>
                  <a:gd name="T0" fmla="*/ 0 w 59"/>
                  <a:gd name="T1" fmla="*/ 0 h 55"/>
                  <a:gd name="T2" fmla="*/ 0 w 59"/>
                  <a:gd name="T3" fmla="*/ 0 h 55"/>
                  <a:gd name="T4" fmla="*/ 0 w 59"/>
                  <a:gd name="T5" fmla="*/ 0 h 55"/>
                  <a:gd name="T6" fmla="*/ 0 w 59"/>
                  <a:gd name="T7" fmla="*/ 0 h 55"/>
                  <a:gd name="T8" fmla="*/ 0 w 59"/>
                  <a:gd name="T9" fmla="*/ 0 h 55"/>
                  <a:gd name="T10" fmla="*/ 0 w 59"/>
                  <a:gd name="T11" fmla="*/ 0 h 55"/>
                  <a:gd name="T12" fmla="*/ 0 w 59"/>
                  <a:gd name="T13" fmla="*/ 0 h 55"/>
                  <a:gd name="T14" fmla="*/ 0 w 59"/>
                  <a:gd name="T15" fmla="*/ 0 h 55"/>
                  <a:gd name="T16" fmla="*/ 0 w 59"/>
                  <a:gd name="T17" fmla="*/ 0 h 55"/>
                  <a:gd name="T18" fmla="*/ 0 w 59"/>
                  <a:gd name="T19" fmla="*/ 0 h 55"/>
                  <a:gd name="T20" fmla="*/ 0 w 59"/>
                  <a:gd name="T21" fmla="*/ 0 h 55"/>
                  <a:gd name="T22" fmla="*/ 0 w 59"/>
                  <a:gd name="T23" fmla="*/ 0 h 55"/>
                  <a:gd name="T24" fmla="*/ 0 w 59"/>
                  <a:gd name="T25" fmla="*/ 0 h 55"/>
                  <a:gd name="T26" fmla="*/ 0 w 59"/>
                  <a:gd name="T27" fmla="*/ 0 h 55"/>
                  <a:gd name="T28" fmla="*/ 0 w 59"/>
                  <a:gd name="T29" fmla="*/ 0 h 55"/>
                  <a:gd name="T30" fmla="*/ 0 w 59"/>
                  <a:gd name="T31" fmla="*/ 0 h 55"/>
                  <a:gd name="T32" fmla="*/ 0 w 59"/>
                  <a:gd name="T33" fmla="*/ 0 h 55"/>
                  <a:gd name="T34" fmla="*/ 0 w 59"/>
                  <a:gd name="T35" fmla="*/ 0 h 55"/>
                  <a:gd name="T36" fmla="*/ 0 w 59"/>
                  <a:gd name="T37" fmla="*/ 0 h 55"/>
                  <a:gd name="T38" fmla="*/ 0 w 59"/>
                  <a:gd name="T39" fmla="*/ 0 h 55"/>
                  <a:gd name="T40" fmla="*/ 0 w 59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9"/>
                  <a:gd name="T64" fmla="*/ 0 h 55"/>
                  <a:gd name="T65" fmla="*/ 59 w 59"/>
                  <a:gd name="T66" fmla="*/ 55 h 5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9" h="55">
                    <a:moveTo>
                      <a:pt x="19" y="52"/>
                    </a:moveTo>
                    <a:lnTo>
                      <a:pt x="31" y="55"/>
                    </a:lnTo>
                    <a:lnTo>
                      <a:pt x="43" y="54"/>
                    </a:lnTo>
                    <a:lnTo>
                      <a:pt x="53" y="46"/>
                    </a:lnTo>
                    <a:lnTo>
                      <a:pt x="59" y="35"/>
                    </a:lnTo>
                    <a:lnTo>
                      <a:pt x="57" y="31"/>
                    </a:lnTo>
                    <a:lnTo>
                      <a:pt x="54" y="29"/>
                    </a:lnTo>
                    <a:lnTo>
                      <a:pt x="49" y="28"/>
                    </a:lnTo>
                    <a:lnTo>
                      <a:pt x="44" y="29"/>
                    </a:lnTo>
                    <a:lnTo>
                      <a:pt x="41" y="32"/>
                    </a:lnTo>
                    <a:lnTo>
                      <a:pt x="38" y="35"/>
                    </a:lnTo>
                    <a:lnTo>
                      <a:pt x="34" y="36"/>
                    </a:lnTo>
                    <a:lnTo>
                      <a:pt x="31" y="39"/>
                    </a:lnTo>
                    <a:lnTo>
                      <a:pt x="28" y="32"/>
                    </a:lnTo>
                    <a:lnTo>
                      <a:pt x="21" y="18"/>
                    </a:lnTo>
                    <a:lnTo>
                      <a:pt x="10" y="5"/>
                    </a:lnTo>
                    <a:lnTo>
                      <a:pt x="0" y="0"/>
                    </a:lnTo>
                    <a:lnTo>
                      <a:pt x="2" y="18"/>
                    </a:lnTo>
                    <a:lnTo>
                      <a:pt x="9" y="35"/>
                    </a:lnTo>
                    <a:lnTo>
                      <a:pt x="16" y="46"/>
                    </a:lnTo>
                    <a:lnTo>
                      <a:pt x="19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44" name="Freeform 37"/>
              <p:cNvSpPr/>
              <p:nvPr/>
            </p:nvSpPr>
            <p:spPr bwMode="auto">
              <a:xfrm>
                <a:off x="8374" y="4857"/>
                <a:ext cx="27" cy="25"/>
              </a:xfrm>
              <a:custGeom>
                <a:avLst/>
                <a:gdLst>
                  <a:gd name="T0" fmla="*/ 0 w 82"/>
                  <a:gd name="T1" fmla="*/ 0 h 76"/>
                  <a:gd name="T2" fmla="*/ 0 w 82"/>
                  <a:gd name="T3" fmla="*/ 0 h 76"/>
                  <a:gd name="T4" fmla="*/ 0 w 82"/>
                  <a:gd name="T5" fmla="*/ 0 h 76"/>
                  <a:gd name="T6" fmla="*/ 0 w 82"/>
                  <a:gd name="T7" fmla="*/ 0 h 76"/>
                  <a:gd name="T8" fmla="*/ 0 w 82"/>
                  <a:gd name="T9" fmla="*/ 0 h 76"/>
                  <a:gd name="T10" fmla="*/ 0 w 82"/>
                  <a:gd name="T11" fmla="*/ 0 h 76"/>
                  <a:gd name="T12" fmla="*/ 0 w 82"/>
                  <a:gd name="T13" fmla="*/ 0 h 76"/>
                  <a:gd name="T14" fmla="*/ 0 w 82"/>
                  <a:gd name="T15" fmla="*/ 0 h 76"/>
                  <a:gd name="T16" fmla="*/ 0 w 82"/>
                  <a:gd name="T17" fmla="*/ 0 h 76"/>
                  <a:gd name="T18" fmla="*/ 0 w 82"/>
                  <a:gd name="T19" fmla="*/ 0 h 76"/>
                  <a:gd name="T20" fmla="*/ 0 w 82"/>
                  <a:gd name="T21" fmla="*/ 0 h 76"/>
                  <a:gd name="T22" fmla="*/ 0 w 82"/>
                  <a:gd name="T23" fmla="*/ 0 h 76"/>
                  <a:gd name="T24" fmla="*/ 0 w 82"/>
                  <a:gd name="T25" fmla="*/ 0 h 76"/>
                  <a:gd name="T26" fmla="*/ 0 w 82"/>
                  <a:gd name="T27" fmla="*/ 0 h 76"/>
                  <a:gd name="T28" fmla="*/ 0 w 82"/>
                  <a:gd name="T29" fmla="*/ 0 h 76"/>
                  <a:gd name="T30" fmla="*/ 0 w 82"/>
                  <a:gd name="T31" fmla="*/ 0 h 76"/>
                  <a:gd name="T32" fmla="*/ 0 w 82"/>
                  <a:gd name="T33" fmla="*/ 0 h 76"/>
                  <a:gd name="T34" fmla="*/ 0 w 82"/>
                  <a:gd name="T35" fmla="*/ 0 h 76"/>
                  <a:gd name="T36" fmla="*/ 0 w 82"/>
                  <a:gd name="T37" fmla="*/ 0 h 76"/>
                  <a:gd name="T38" fmla="*/ 0 w 82"/>
                  <a:gd name="T39" fmla="*/ 0 h 76"/>
                  <a:gd name="T40" fmla="*/ 0 w 82"/>
                  <a:gd name="T41" fmla="*/ 0 h 76"/>
                  <a:gd name="T42" fmla="*/ 0 w 82"/>
                  <a:gd name="T43" fmla="*/ 0 h 76"/>
                  <a:gd name="T44" fmla="*/ 0 w 82"/>
                  <a:gd name="T45" fmla="*/ 0 h 76"/>
                  <a:gd name="T46" fmla="*/ 0 w 82"/>
                  <a:gd name="T47" fmla="*/ 0 h 76"/>
                  <a:gd name="T48" fmla="*/ 0 w 82"/>
                  <a:gd name="T49" fmla="*/ 0 h 76"/>
                  <a:gd name="T50" fmla="*/ 0 w 82"/>
                  <a:gd name="T51" fmla="*/ 0 h 76"/>
                  <a:gd name="T52" fmla="*/ 0 w 82"/>
                  <a:gd name="T53" fmla="*/ 0 h 76"/>
                  <a:gd name="T54" fmla="*/ 0 w 82"/>
                  <a:gd name="T55" fmla="*/ 0 h 76"/>
                  <a:gd name="T56" fmla="*/ 0 w 82"/>
                  <a:gd name="T57" fmla="*/ 0 h 76"/>
                  <a:gd name="T58" fmla="*/ 0 w 82"/>
                  <a:gd name="T59" fmla="*/ 0 h 76"/>
                  <a:gd name="T60" fmla="*/ 0 w 82"/>
                  <a:gd name="T61" fmla="*/ 0 h 76"/>
                  <a:gd name="T62" fmla="*/ 0 w 82"/>
                  <a:gd name="T63" fmla="*/ 0 h 76"/>
                  <a:gd name="T64" fmla="*/ 0 w 82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2"/>
                  <a:gd name="T100" fmla="*/ 0 h 76"/>
                  <a:gd name="T101" fmla="*/ 82 w 82"/>
                  <a:gd name="T102" fmla="*/ 76 h 7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2" h="76">
                    <a:moveTo>
                      <a:pt x="32" y="75"/>
                    </a:moveTo>
                    <a:lnTo>
                      <a:pt x="38" y="76"/>
                    </a:lnTo>
                    <a:lnTo>
                      <a:pt x="44" y="76"/>
                    </a:lnTo>
                    <a:lnTo>
                      <a:pt x="50" y="76"/>
                    </a:lnTo>
                    <a:lnTo>
                      <a:pt x="57" y="75"/>
                    </a:lnTo>
                    <a:lnTo>
                      <a:pt x="61" y="72"/>
                    </a:lnTo>
                    <a:lnTo>
                      <a:pt x="67" y="67"/>
                    </a:lnTo>
                    <a:lnTo>
                      <a:pt x="72" y="64"/>
                    </a:lnTo>
                    <a:lnTo>
                      <a:pt x="76" y="59"/>
                    </a:lnTo>
                    <a:lnTo>
                      <a:pt x="80" y="56"/>
                    </a:lnTo>
                    <a:lnTo>
                      <a:pt x="82" y="52"/>
                    </a:lnTo>
                    <a:lnTo>
                      <a:pt x="82" y="47"/>
                    </a:lnTo>
                    <a:lnTo>
                      <a:pt x="79" y="43"/>
                    </a:lnTo>
                    <a:lnTo>
                      <a:pt x="70" y="39"/>
                    </a:lnTo>
                    <a:lnTo>
                      <a:pt x="63" y="37"/>
                    </a:lnTo>
                    <a:lnTo>
                      <a:pt x="54" y="39"/>
                    </a:lnTo>
                    <a:lnTo>
                      <a:pt x="47" y="41"/>
                    </a:lnTo>
                    <a:lnTo>
                      <a:pt x="39" y="44"/>
                    </a:lnTo>
                    <a:lnTo>
                      <a:pt x="35" y="49"/>
                    </a:lnTo>
                    <a:lnTo>
                      <a:pt x="32" y="50"/>
                    </a:lnTo>
                    <a:lnTo>
                      <a:pt x="30" y="52"/>
                    </a:lnTo>
                    <a:lnTo>
                      <a:pt x="29" y="43"/>
                    </a:lnTo>
                    <a:lnTo>
                      <a:pt x="23" y="23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0" y="17"/>
                    </a:lnTo>
                    <a:lnTo>
                      <a:pt x="0" y="31"/>
                    </a:lnTo>
                    <a:lnTo>
                      <a:pt x="4" y="44"/>
                    </a:lnTo>
                    <a:lnTo>
                      <a:pt x="11" y="54"/>
                    </a:lnTo>
                    <a:lnTo>
                      <a:pt x="19" y="63"/>
                    </a:lnTo>
                    <a:lnTo>
                      <a:pt x="25" y="70"/>
                    </a:lnTo>
                    <a:lnTo>
                      <a:pt x="30" y="73"/>
                    </a:lnTo>
                    <a:lnTo>
                      <a:pt x="32" y="7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45" name="Freeform 38"/>
              <p:cNvSpPr/>
              <p:nvPr/>
            </p:nvSpPr>
            <p:spPr bwMode="auto">
              <a:xfrm>
                <a:off x="8404" y="4847"/>
                <a:ext cx="25" cy="22"/>
              </a:xfrm>
              <a:custGeom>
                <a:avLst/>
                <a:gdLst>
                  <a:gd name="T0" fmla="*/ 0 w 75"/>
                  <a:gd name="T1" fmla="*/ 0 h 66"/>
                  <a:gd name="T2" fmla="*/ 0 w 75"/>
                  <a:gd name="T3" fmla="*/ 0 h 66"/>
                  <a:gd name="T4" fmla="*/ 0 w 75"/>
                  <a:gd name="T5" fmla="*/ 0 h 66"/>
                  <a:gd name="T6" fmla="*/ 0 w 75"/>
                  <a:gd name="T7" fmla="*/ 0 h 66"/>
                  <a:gd name="T8" fmla="*/ 0 w 75"/>
                  <a:gd name="T9" fmla="*/ 0 h 66"/>
                  <a:gd name="T10" fmla="*/ 0 w 75"/>
                  <a:gd name="T11" fmla="*/ 0 h 66"/>
                  <a:gd name="T12" fmla="*/ 0 w 75"/>
                  <a:gd name="T13" fmla="*/ 0 h 66"/>
                  <a:gd name="T14" fmla="*/ 0 w 75"/>
                  <a:gd name="T15" fmla="*/ 0 h 66"/>
                  <a:gd name="T16" fmla="*/ 0 w 75"/>
                  <a:gd name="T17" fmla="*/ 0 h 66"/>
                  <a:gd name="T18" fmla="*/ 0 w 75"/>
                  <a:gd name="T19" fmla="*/ 0 h 66"/>
                  <a:gd name="T20" fmla="*/ 0 w 75"/>
                  <a:gd name="T21" fmla="*/ 0 h 66"/>
                  <a:gd name="T22" fmla="*/ 0 w 75"/>
                  <a:gd name="T23" fmla="*/ 0 h 66"/>
                  <a:gd name="T24" fmla="*/ 0 w 75"/>
                  <a:gd name="T25" fmla="*/ 0 h 66"/>
                  <a:gd name="T26" fmla="*/ 0 w 75"/>
                  <a:gd name="T27" fmla="*/ 0 h 66"/>
                  <a:gd name="T28" fmla="*/ 0 w 75"/>
                  <a:gd name="T29" fmla="*/ 0 h 66"/>
                  <a:gd name="T30" fmla="*/ 0 w 75"/>
                  <a:gd name="T31" fmla="*/ 0 h 66"/>
                  <a:gd name="T32" fmla="*/ 0 w 75"/>
                  <a:gd name="T33" fmla="*/ 0 h 66"/>
                  <a:gd name="T34" fmla="*/ 0 w 75"/>
                  <a:gd name="T35" fmla="*/ 0 h 66"/>
                  <a:gd name="T36" fmla="*/ 0 w 75"/>
                  <a:gd name="T37" fmla="*/ 0 h 66"/>
                  <a:gd name="T38" fmla="*/ 0 w 75"/>
                  <a:gd name="T39" fmla="*/ 0 h 66"/>
                  <a:gd name="T40" fmla="*/ 0 w 75"/>
                  <a:gd name="T41" fmla="*/ 0 h 66"/>
                  <a:gd name="T42" fmla="*/ 0 w 75"/>
                  <a:gd name="T43" fmla="*/ 0 h 66"/>
                  <a:gd name="T44" fmla="*/ 0 w 75"/>
                  <a:gd name="T45" fmla="*/ 0 h 66"/>
                  <a:gd name="T46" fmla="*/ 0 w 75"/>
                  <a:gd name="T47" fmla="*/ 0 h 66"/>
                  <a:gd name="T48" fmla="*/ 0 w 75"/>
                  <a:gd name="T49" fmla="*/ 0 h 66"/>
                  <a:gd name="T50" fmla="*/ 0 w 75"/>
                  <a:gd name="T51" fmla="*/ 0 h 66"/>
                  <a:gd name="T52" fmla="*/ 0 w 75"/>
                  <a:gd name="T53" fmla="*/ 0 h 66"/>
                  <a:gd name="T54" fmla="*/ 0 w 75"/>
                  <a:gd name="T55" fmla="*/ 0 h 66"/>
                  <a:gd name="T56" fmla="*/ 0 w 75"/>
                  <a:gd name="T57" fmla="*/ 0 h 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6"/>
                  <a:gd name="T89" fmla="*/ 75 w 75"/>
                  <a:gd name="T90" fmla="*/ 66 h 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6">
                    <a:moveTo>
                      <a:pt x="12" y="53"/>
                    </a:moveTo>
                    <a:lnTo>
                      <a:pt x="15" y="56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27" y="63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9" y="66"/>
                    </a:lnTo>
                    <a:lnTo>
                      <a:pt x="57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5" y="55"/>
                    </a:lnTo>
                    <a:lnTo>
                      <a:pt x="75" y="46"/>
                    </a:lnTo>
                    <a:lnTo>
                      <a:pt x="72" y="39"/>
                    </a:lnTo>
                    <a:lnTo>
                      <a:pt x="66" y="35"/>
                    </a:lnTo>
                    <a:lnTo>
                      <a:pt x="59" y="33"/>
                    </a:lnTo>
                    <a:lnTo>
                      <a:pt x="50" y="33"/>
                    </a:lnTo>
                    <a:lnTo>
                      <a:pt x="41" y="35"/>
                    </a:lnTo>
                    <a:lnTo>
                      <a:pt x="34" y="36"/>
                    </a:lnTo>
                    <a:lnTo>
                      <a:pt x="28" y="39"/>
                    </a:lnTo>
                    <a:lnTo>
                      <a:pt x="27" y="39"/>
                    </a:lnTo>
                    <a:lnTo>
                      <a:pt x="25" y="32"/>
                    </a:lnTo>
                    <a:lnTo>
                      <a:pt x="19" y="16"/>
                    </a:lnTo>
                    <a:lnTo>
                      <a:pt x="10" y="3"/>
                    </a:lnTo>
                    <a:lnTo>
                      <a:pt x="0" y="0"/>
                    </a:lnTo>
                    <a:lnTo>
                      <a:pt x="0" y="22"/>
                    </a:lnTo>
                    <a:lnTo>
                      <a:pt x="5" y="39"/>
                    </a:lnTo>
                    <a:lnTo>
                      <a:pt x="9" y="49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46" name="Freeform 39"/>
              <p:cNvSpPr/>
              <p:nvPr/>
            </p:nvSpPr>
            <p:spPr bwMode="auto">
              <a:xfrm>
                <a:off x="8434" y="4844"/>
                <a:ext cx="25" cy="21"/>
              </a:xfrm>
              <a:custGeom>
                <a:avLst/>
                <a:gdLst>
                  <a:gd name="T0" fmla="*/ 0 w 75"/>
                  <a:gd name="T1" fmla="*/ 0 h 63"/>
                  <a:gd name="T2" fmla="*/ 0 w 75"/>
                  <a:gd name="T3" fmla="*/ 0 h 63"/>
                  <a:gd name="T4" fmla="*/ 0 w 75"/>
                  <a:gd name="T5" fmla="*/ 0 h 63"/>
                  <a:gd name="T6" fmla="*/ 0 w 75"/>
                  <a:gd name="T7" fmla="*/ 0 h 63"/>
                  <a:gd name="T8" fmla="*/ 0 w 75"/>
                  <a:gd name="T9" fmla="*/ 0 h 63"/>
                  <a:gd name="T10" fmla="*/ 0 w 75"/>
                  <a:gd name="T11" fmla="*/ 0 h 63"/>
                  <a:gd name="T12" fmla="*/ 0 w 75"/>
                  <a:gd name="T13" fmla="*/ 0 h 63"/>
                  <a:gd name="T14" fmla="*/ 0 w 75"/>
                  <a:gd name="T15" fmla="*/ 0 h 63"/>
                  <a:gd name="T16" fmla="*/ 0 w 75"/>
                  <a:gd name="T17" fmla="*/ 0 h 63"/>
                  <a:gd name="T18" fmla="*/ 0 w 75"/>
                  <a:gd name="T19" fmla="*/ 0 h 63"/>
                  <a:gd name="T20" fmla="*/ 0 w 75"/>
                  <a:gd name="T21" fmla="*/ 0 h 63"/>
                  <a:gd name="T22" fmla="*/ 0 w 75"/>
                  <a:gd name="T23" fmla="*/ 0 h 63"/>
                  <a:gd name="T24" fmla="*/ 0 w 75"/>
                  <a:gd name="T25" fmla="*/ 0 h 63"/>
                  <a:gd name="T26" fmla="*/ 0 w 75"/>
                  <a:gd name="T27" fmla="*/ 0 h 63"/>
                  <a:gd name="T28" fmla="*/ 0 w 75"/>
                  <a:gd name="T29" fmla="*/ 0 h 63"/>
                  <a:gd name="T30" fmla="*/ 0 w 75"/>
                  <a:gd name="T31" fmla="*/ 0 h 63"/>
                  <a:gd name="T32" fmla="*/ 0 w 75"/>
                  <a:gd name="T33" fmla="*/ 0 h 63"/>
                  <a:gd name="T34" fmla="*/ 0 w 75"/>
                  <a:gd name="T35" fmla="*/ 0 h 63"/>
                  <a:gd name="T36" fmla="*/ 0 w 75"/>
                  <a:gd name="T37" fmla="*/ 0 h 63"/>
                  <a:gd name="T38" fmla="*/ 0 w 75"/>
                  <a:gd name="T39" fmla="*/ 0 h 63"/>
                  <a:gd name="T40" fmla="*/ 0 w 75"/>
                  <a:gd name="T41" fmla="*/ 0 h 63"/>
                  <a:gd name="T42" fmla="*/ 0 w 75"/>
                  <a:gd name="T43" fmla="*/ 0 h 63"/>
                  <a:gd name="T44" fmla="*/ 0 w 75"/>
                  <a:gd name="T45" fmla="*/ 0 h 63"/>
                  <a:gd name="T46" fmla="*/ 0 w 75"/>
                  <a:gd name="T47" fmla="*/ 0 h 63"/>
                  <a:gd name="T48" fmla="*/ 0 w 75"/>
                  <a:gd name="T49" fmla="*/ 0 h 63"/>
                  <a:gd name="T50" fmla="*/ 0 w 75"/>
                  <a:gd name="T51" fmla="*/ 0 h 63"/>
                  <a:gd name="T52" fmla="*/ 0 w 75"/>
                  <a:gd name="T53" fmla="*/ 0 h 63"/>
                  <a:gd name="T54" fmla="*/ 0 w 75"/>
                  <a:gd name="T55" fmla="*/ 0 h 63"/>
                  <a:gd name="T56" fmla="*/ 0 w 75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3"/>
                  <a:gd name="T89" fmla="*/ 75 w 75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3">
                    <a:moveTo>
                      <a:pt x="3" y="41"/>
                    </a:moveTo>
                    <a:lnTo>
                      <a:pt x="4" y="46"/>
                    </a:lnTo>
                    <a:lnTo>
                      <a:pt x="10" y="50"/>
                    </a:lnTo>
                    <a:lnTo>
                      <a:pt x="14" y="56"/>
                    </a:lnTo>
                    <a:lnTo>
                      <a:pt x="16" y="57"/>
                    </a:lnTo>
                    <a:lnTo>
                      <a:pt x="23" y="60"/>
                    </a:lnTo>
                    <a:lnTo>
                      <a:pt x="32" y="63"/>
                    </a:lnTo>
                    <a:lnTo>
                      <a:pt x="42" y="63"/>
                    </a:lnTo>
                    <a:lnTo>
                      <a:pt x="54" y="61"/>
                    </a:lnTo>
                    <a:lnTo>
                      <a:pt x="64" y="58"/>
                    </a:lnTo>
                    <a:lnTo>
                      <a:pt x="72" y="54"/>
                    </a:lnTo>
                    <a:lnTo>
                      <a:pt x="75" y="47"/>
                    </a:lnTo>
                    <a:lnTo>
                      <a:pt x="73" y="40"/>
                    </a:lnTo>
                    <a:lnTo>
                      <a:pt x="67" y="34"/>
                    </a:lnTo>
                    <a:lnTo>
                      <a:pt x="60" y="30"/>
                    </a:lnTo>
                    <a:lnTo>
                      <a:pt x="53" y="28"/>
                    </a:lnTo>
                    <a:lnTo>
                      <a:pt x="45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6" y="36"/>
                    </a:lnTo>
                    <a:lnTo>
                      <a:pt x="25" y="36"/>
                    </a:lnTo>
                    <a:lnTo>
                      <a:pt x="23" y="30"/>
                    </a:lnTo>
                    <a:lnTo>
                      <a:pt x="17" y="1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" y="28"/>
                    </a:lnTo>
                    <a:lnTo>
                      <a:pt x="3" y="38"/>
                    </a:ln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47" name="Freeform 40"/>
              <p:cNvSpPr/>
              <p:nvPr/>
            </p:nvSpPr>
            <p:spPr bwMode="auto">
              <a:xfrm>
                <a:off x="8126" y="4482"/>
                <a:ext cx="83" cy="97"/>
              </a:xfrm>
              <a:custGeom>
                <a:avLst/>
                <a:gdLst>
                  <a:gd name="T0" fmla="*/ 0 w 250"/>
                  <a:gd name="T1" fmla="*/ 0 h 290"/>
                  <a:gd name="T2" fmla="*/ 0 w 250"/>
                  <a:gd name="T3" fmla="*/ 0 h 290"/>
                  <a:gd name="T4" fmla="*/ 0 w 250"/>
                  <a:gd name="T5" fmla="*/ 0 h 290"/>
                  <a:gd name="T6" fmla="*/ 0 w 250"/>
                  <a:gd name="T7" fmla="*/ 0 h 290"/>
                  <a:gd name="T8" fmla="*/ 0 w 250"/>
                  <a:gd name="T9" fmla="*/ 0 h 290"/>
                  <a:gd name="T10" fmla="*/ 0 w 250"/>
                  <a:gd name="T11" fmla="*/ 0 h 290"/>
                  <a:gd name="T12" fmla="*/ 0 w 250"/>
                  <a:gd name="T13" fmla="*/ 0 h 290"/>
                  <a:gd name="T14" fmla="*/ 0 w 250"/>
                  <a:gd name="T15" fmla="*/ 0 h 290"/>
                  <a:gd name="T16" fmla="*/ 0 w 250"/>
                  <a:gd name="T17" fmla="*/ 0 h 290"/>
                  <a:gd name="T18" fmla="*/ 0 w 250"/>
                  <a:gd name="T19" fmla="*/ 0 h 290"/>
                  <a:gd name="T20" fmla="*/ 0 w 250"/>
                  <a:gd name="T21" fmla="*/ 0 h 290"/>
                  <a:gd name="T22" fmla="*/ 0 w 250"/>
                  <a:gd name="T23" fmla="*/ 0 h 290"/>
                  <a:gd name="T24" fmla="*/ 0 w 250"/>
                  <a:gd name="T25" fmla="*/ 0 h 290"/>
                  <a:gd name="T26" fmla="*/ 0 w 250"/>
                  <a:gd name="T27" fmla="*/ 0 h 290"/>
                  <a:gd name="T28" fmla="*/ 0 w 250"/>
                  <a:gd name="T29" fmla="*/ 0 h 290"/>
                  <a:gd name="T30" fmla="*/ 0 w 250"/>
                  <a:gd name="T31" fmla="*/ 0 h 290"/>
                  <a:gd name="T32" fmla="*/ 0 w 250"/>
                  <a:gd name="T33" fmla="*/ 0 h 290"/>
                  <a:gd name="T34" fmla="*/ 0 w 250"/>
                  <a:gd name="T35" fmla="*/ 0 h 290"/>
                  <a:gd name="T36" fmla="*/ 0 w 250"/>
                  <a:gd name="T37" fmla="*/ 0 h 290"/>
                  <a:gd name="T38" fmla="*/ 0 w 250"/>
                  <a:gd name="T39" fmla="*/ 0 h 290"/>
                  <a:gd name="T40" fmla="*/ 0 w 250"/>
                  <a:gd name="T41" fmla="*/ 0 h 290"/>
                  <a:gd name="T42" fmla="*/ 0 w 250"/>
                  <a:gd name="T43" fmla="*/ 0 h 290"/>
                  <a:gd name="T44" fmla="*/ 0 w 250"/>
                  <a:gd name="T45" fmla="*/ 0 h 290"/>
                  <a:gd name="T46" fmla="*/ 0 w 250"/>
                  <a:gd name="T47" fmla="*/ 0 h 290"/>
                  <a:gd name="T48" fmla="*/ 0 w 250"/>
                  <a:gd name="T49" fmla="*/ 0 h 290"/>
                  <a:gd name="T50" fmla="*/ 0 w 250"/>
                  <a:gd name="T51" fmla="*/ 0 h 290"/>
                  <a:gd name="T52" fmla="*/ 0 w 250"/>
                  <a:gd name="T53" fmla="*/ 0 h 290"/>
                  <a:gd name="T54" fmla="*/ 0 w 250"/>
                  <a:gd name="T55" fmla="*/ 0 h 290"/>
                  <a:gd name="T56" fmla="*/ 0 w 250"/>
                  <a:gd name="T57" fmla="*/ 0 h 290"/>
                  <a:gd name="T58" fmla="*/ 0 w 250"/>
                  <a:gd name="T59" fmla="*/ 0 h 290"/>
                  <a:gd name="T60" fmla="*/ 0 w 250"/>
                  <a:gd name="T61" fmla="*/ 0 h 290"/>
                  <a:gd name="T62" fmla="*/ 0 w 250"/>
                  <a:gd name="T63" fmla="*/ 0 h 290"/>
                  <a:gd name="T64" fmla="*/ 0 w 250"/>
                  <a:gd name="T65" fmla="*/ 0 h 290"/>
                  <a:gd name="T66" fmla="*/ 0 w 250"/>
                  <a:gd name="T67" fmla="*/ 0 h 290"/>
                  <a:gd name="T68" fmla="*/ 0 w 250"/>
                  <a:gd name="T69" fmla="*/ 0 h 290"/>
                  <a:gd name="T70" fmla="*/ 0 w 250"/>
                  <a:gd name="T71" fmla="*/ 0 h 290"/>
                  <a:gd name="T72" fmla="*/ 0 w 250"/>
                  <a:gd name="T73" fmla="*/ 0 h 290"/>
                  <a:gd name="T74" fmla="*/ 0 w 250"/>
                  <a:gd name="T75" fmla="*/ 0 h 290"/>
                  <a:gd name="T76" fmla="*/ 0 w 250"/>
                  <a:gd name="T77" fmla="*/ 0 h 290"/>
                  <a:gd name="T78" fmla="*/ 0 w 250"/>
                  <a:gd name="T79" fmla="*/ 0 h 290"/>
                  <a:gd name="T80" fmla="*/ 0 w 250"/>
                  <a:gd name="T81" fmla="*/ 0 h 290"/>
                  <a:gd name="T82" fmla="*/ 0 w 250"/>
                  <a:gd name="T83" fmla="*/ 0 h 290"/>
                  <a:gd name="T84" fmla="*/ 0 w 250"/>
                  <a:gd name="T85" fmla="*/ 0 h 290"/>
                  <a:gd name="T86" fmla="*/ 0 w 250"/>
                  <a:gd name="T87" fmla="*/ 0 h 290"/>
                  <a:gd name="T88" fmla="*/ 0 w 250"/>
                  <a:gd name="T89" fmla="*/ 0 h 290"/>
                  <a:gd name="T90" fmla="*/ 0 w 250"/>
                  <a:gd name="T91" fmla="*/ 0 h 290"/>
                  <a:gd name="T92" fmla="*/ 0 w 250"/>
                  <a:gd name="T93" fmla="*/ 0 h 290"/>
                  <a:gd name="T94" fmla="*/ 0 w 250"/>
                  <a:gd name="T95" fmla="*/ 0 h 290"/>
                  <a:gd name="T96" fmla="*/ 0 w 250"/>
                  <a:gd name="T97" fmla="*/ 0 h 29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50"/>
                  <a:gd name="T148" fmla="*/ 0 h 290"/>
                  <a:gd name="T149" fmla="*/ 250 w 250"/>
                  <a:gd name="T150" fmla="*/ 290 h 29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50" h="290">
                    <a:moveTo>
                      <a:pt x="88" y="37"/>
                    </a:moveTo>
                    <a:lnTo>
                      <a:pt x="69" y="49"/>
                    </a:lnTo>
                    <a:lnTo>
                      <a:pt x="53" y="63"/>
                    </a:lnTo>
                    <a:lnTo>
                      <a:pt x="39" y="79"/>
                    </a:lnTo>
                    <a:lnTo>
                      <a:pt x="25" y="96"/>
                    </a:lnTo>
                    <a:lnTo>
                      <a:pt x="15" y="115"/>
                    </a:lnTo>
                    <a:lnTo>
                      <a:pt x="8" y="135"/>
                    </a:lnTo>
                    <a:lnTo>
                      <a:pt x="3" y="157"/>
                    </a:lnTo>
                    <a:lnTo>
                      <a:pt x="0" y="178"/>
                    </a:lnTo>
                    <a:lnTo>
                      <a:pt x="3" y="208"/>
                    </a:lnTo>
                    <a:lnTo>
                      <a:pt x="15" y="233"/>
                    </a:lnTo>
                    <a:lnTo>
                      <a:pt x="33" y="254"/>
                    </a:lnTo>
                    <a:lnTo>
                      <a:pt x="56" y="270"/>
                    </a:lnTo>
                    <a:lnTo>
                      <a:pt x="83" y="283"/>
                    </a:lnTo>
                    <a:lnTo>
                      <a:pt x="110" y="289"/>
                    </a:lnTo>
                    <a:lnTo>
                      <a:pt x="140" y="290"/>
                    </a:lnTo>
                    <a:lnTo>
                      <a:pt x="168" y="286"/>
                    </a:lnTo>
                    <a:lnTo>
                      <a:pt x="174" y="286"/>
                    </a:lnTo>
                    <a:lnTo>
                      <a:pt x="179" y="283"/>
                    </a:lnTo>
                    <a:lnTo>
                      <a:pt x="184" y="279"/>
                    </a:lnTo>
                    <a:lnTo>
                      <a:pt x="185" y="273"/>
                    </a:lnTo>
                    <a:lnTo>
                      <a:pt x="182" y="266"/>
                    </a:lnTo>
                    <a:lnTo>
                      <a:pt x="176" y="260"/>
                    </a:lnTo>
                    <a:lnTo>
                      <a:pt x="169" y="254"/>
                    </a:lnTo>
                    <a:lnTo>
                      <a:pt x="162" y="252"/>
                    </a:lnTo>
                    <a:lnTo>
                      <a:pt x="147" y="247"/>
                    </a:lnTo>
                    <a:lnTo>
                      <a:pt x="132" y="244"/>
                    </a:lnTo>
                    <a:lnTo>
                      <a:pt x="118" y="242"/>
                    </a:lnTo>
                    <a:lnTo>
                      <a:pt x="105" y="239"/>
                    </a:lnTo>
                    <a:lnTo>
                      <a:pt x="91" y="234"/>
                    </a:lnTo>
                    <a:lnTo>
                      <a:pt x="78" y="229"/>
                    </a:lnTo>
                    <a:lnTo>
                      <a:pt x="66" y="221"/>
                    </a:lnTo>
                    <a:lnTo>
                      <a:pt x="55" y="210"/>
                    </a:lnTo>
                    <a:lnTo>
                      <a:pt x="50" y="161"/>
                    </a:lnTo>
                    <a:lnTo>
                      <a:pt x="62" y="121"/>
                    </a:lnTo>
                    <a:lnTo>
                      <a:pt x="85" y="89"/>
                    </a:lnTo>
                    <a:lnTo>
                      <a:pt x="118" y="63"/>
                    </a:lnTo>
                    <a:lnTo>
                      <a:pt x="153" y="43"/>
                    </a:lnTo>
                    <a:lnTo>
                      <a:pt x="190" y="27"/>
                    </a:lnTo>
                    <a:lnTo>
                      <a:pt x="223" y="16"/>
                    </a:lnTo>
                    <a:lnTo>
                      <a:pt x="250" y="6"/>
                    </a:lnTo>
                    <a:lnTo>
                      <a:pt x="234" y="2"/>
                    </a:lnTo>
                    <a:lnTo>
                      <a:pt x="216" y="0"/>
                    </a:lnTo>
                    <a:lnTo>
                      <a:pt x="196" y="3"/>
                    </a:lnTo>
                    <a:lnTo>
                      <a:pt x="174" y="6"/>
                    </a:lnTo>
                    <a:lnTo>
                      <a:pt x="152" y="13"/>
                    </a:lnTo>
                    <a:lnTo>
                      <a:pt x="130" y="20"/>
                    </a:lnTo>
                    <a:lnTo>
                      <a:pt x="107" y="29"/>
                    </a:lnTo>
                    <a:lnTo>
                      <a:pt x="88" y="3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48" name="Freeform 41"/>
              <p:cNvSpPr/>
              <p:nvPr/>
            </p:nvSpPr>
            <p:spPr bwMode="auto">
              <a:xfrm>
                <a:off x="8268" y="4481"/>
                <a:ext cx="53" cy="75"/>
              </a:xfrm>
              <a:custGeom>
                <a:avLst/>
                <a:gdLst>
                  <a:gd name="T0" fmla="*/ 0 w 160"/>
                  <a:gd name="T1" fmla="*/ 0 h 225"/>
                  <a:gd name="T2" fmla="*/ 0 w 160"/>
                  <a:gd name="T3" fmla="*/ 0 h 225"/>
                  <a:gd name="T4" fmla="*/ 0 w 160"/>
                  <a:gd name="T5" fmla="*/ 0 h 225"/>
                  <a:gd name="T6" fmla="*/ 0 w 160"/>
                  <a:gd name="T7" fmla="*/ 0 h 225"/>
                  <a:gd name="T8" fmla="*/ 0 w 160"/>
                  <a:gd name="T9" fmla="*/ 0 h 225"/>
                  <a:gd name="T10" fmla="*/ 0 w 160"/>
                  <a:gd name="T11" fmla="*/ 0 h 225"/>
                  <a:gd name="T12" fmla="*/ 0 w 160"/>
                  <a:gd name="T13" fmla="*/ 0 h 225"/>
                  <a:gd name="T14" fmla="*/ 0 w 160"/>
                  <a:gd name="T15" fmla="*/ 0 h 225"/>
                  <a:gd name="T16" fmla="*/ 0 w 160"/>
                  <a:gd name="T17" fmla="*/ 0 h 225"/>
                  <a:gd name="T18" fmla="*/ 0 w 160"/>
                  <a:gd name="T19" fmla="*/ 0 h 225"/>
                  <a:gd name="T20" fmla="*/ 0 w 160"/>
                  <a:gd name="T21" fmla="*/ 0 h 225"/>
                  <a:gd name="T22" fmla="*/ 0 w 160"/>
                  <a:gd name="T23" fmla="*/ 0 h 225"/>
                  <a:gd name="T24" fmla="*/ 0 w 160"/>
                  <a:gd name="T25" fmla="*/ 0 h 225"/>
                  <a:gd name="T26" fmla="*/ 0 w 160"/>
                  <a:gd name="T27" fmla="*/ 0 h 225"/>
                  <a:gd name="T28" fmla="*/ 0 w 160"/>
                  <a:gd name="T29" fmla="*/ 0 h 225"/>
                  <a:gd name="T30" fmla="*/ 0 w 160"/>
                  <a:gd name="T31" fmla="*/ 0 h 225"/>
                  <a:gd name="T32" fmla="*/ 0 w 160"/>
                  <a:gd name="T33" fmla="*/ 0 h 225"/>
                  <a:gd name="T34" fmla="*/ 0 w 160"/>
                  <a:gd name="T35" fmla="*/ 0 h 225"/>
                  <a:gd name="T36" fmla="*/ 0 w 160"/>
                  <a:gd name="T37" fmla="*/ 0 h 225"/>
                  <a:gd name="T38" fmla="*/ 0 w 160"/>
                  <a:gd name="T39" fmla="*/ 0 h 225"/>
                  <a:gd name="T40" fmla="*/ 0 w 160"/>
                  <a:gd name="T41" fmla="*/ 0 h 225"/>
                  <a:gd name="T42" fmla="*/ 0 w 160"/>
                  <a:gd name="T43" fmla="*/ 0 h 225"/>
                  <a:gd name="T44" fmla="*/ 0 w 160"/>
                  <a:gd name="T45" fmla="*/ 0 h 225"/>
                  <a:gd name="T46" fmla="*/ 0 w 160"/>
                  <a:gd name="T47" fmla="*/ 0 h 225"/>
                  <a:gd name="T48" fmla="*/ 0 w 160"/>
                  <a:gd name="T49" fmla="*/ 0 h 225"/>
                  <a:gd name="T50" fmla="*/ 0 w 160"/>
                  <a:gd name="T51" fmla="*/ 0 h 225"/>
                  <a:gd name="T52" fmla="*/ 0 w 160"/>
                  <a:gd name="T53" fmla="*/ 0 h 225"/>
                  <a:gd name="T54" fmla="*/ 0 w 160"/>
                  <a:gd name="T55" fmla="*/ 0 h 225"/>
                  <a:gd name="T56" fmla="*/ 0 w 160"/>
                  <a:gd name="T57" fmla="*/ 0 h 225"/>
                  <a:gd name="T58" fmla="*/ 0 w 160"/>
                  <a:gd name="T59" fmla="*/ 0 h 225"/>
                  <a:gd name="T60" fmla="*/ 0 w 160"/>
                  <a:gd name="T61" fmla="*/ 0 h 225"/>
                  <a:gd name="T62" fmla="*/ 0 w 160"/>
                  <a:gd name="T63" fmla="*/ 0 h 225"/>
                  <a:gd name="T64" fmla="*/ 0 w 160"/>
                  <a:gd name="T65" fmla="*/ 0 h 225"/>
                  <a:gd name="T66" fmla="*/ 0 w 160"/>
                  <a:gd name="T67" fmla="*/ 0 h 225"/>
                  <a:gd name="T68" fmla="*/ 0 w 160"/>
                  <a:gd name="T69" fmla="*/ 0 h 225"/>
                  <a:gd name="T70" fmla="*/ 0 w 160"/>
                  <a:gd name="T71" fmla="*/ 0 h 225"/>
                  <a:gd name="T72" fmla="*/ 0 w 160"/>
                  <a:gd name="T73" fmla="*/ 0 h 225"/>
                  <a:gd name="T74" fmla="*/ 0 w 160"/>
                  <a:gd name="T75" fmla="*/ 0 h 225"/>
                  <a:gd name="T76" fmla="*/ 0 w 160"/>
                  <a:gd name="T77" fmla="*/ 0 h 225"/>
                  <a:gd name="T78" fmla="*/ 0 w 160"/>
                  <a:gd name="T79" fmla="*/ 0 h 225"/>
                  <a:gd name="T80" fmla="*/ 0 w 160"/>
                  <a:gd name="T81" fmla="*/ 0 h 22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60"/>
                  <a:gd name="T124" fmla="*/ 0 h 225"/>
                  <a:gd name="T125" fmla="*/ 160 w 160"/>
                  <a:gd name="T126" fmla="*/ 225 h 22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60" h="225">
                    <a:moveTo>
                      <a:pt x="135" y="73"/>
                    </a:moveTo>
                    <a:lnTo>
                      <a:pt x="141" y="96"/>
                    </a:lnTo>
                    <a:lnTo>
                      <a:pt x="140" y="118"/>
                    </a:lnTo>
                    <a:lnTo>
                      <a:pt x="129" y="135"/>
                    </a:lnTo>
                    <a:lnTo>
                      <a:pt x="115" y="151"/>
                    </a:lnTo>
                    <a:lnTo>
                      <a:pt x="97" y="165"/>
                    </a:lnTo>
                    <a:lnTo>
                      <a:pt x="76" y="179"/>
                    </a:lnTo>
                    <a:lnTo>
                      <a:pt x="56" y="192"/>
                    </a:lnTo>
                    <a:lnTo>
                      <a:pt x="38" y="205"/>
                    </a:lnTo>
                    <a:lnTo>
                      <a:pt x="35" y="210"/>
                    </a:lnTo>
                    <a:lnTo>
                      <a:pt x="34" y="212"/>
                    </a:lnTo>
                    <a:lnTo>
                      <a:pt x="34" y="217"/>
                    </a:lnTo>
                    <a:lnTo>
                      <a:pt x="35" y="221"/>
                    </a:lnTo>
                    <a:lnTo>
                      <a:pt x="40" y="224"/>
                    </a:lnTo>
                    <a:lnTo>
                      <a:pt x="44" y="225"/>
                    </a:lnTo>
                    <a:lnTo>
                      <a:pt x="47" y="225"/>
                    </a:lnTo>
                    <a:lnTo>
                      <a:pt x="51" y="224"/>
                    </a:lnTo>
                    <a:lnTo>
                      <a:pt x="75" y="211"/>
                    </a:lnTo>
                    <a:lnTo>
                      <a:pt x="97" y="197"/>
                    </a:lnTo>
                    <a:lnTo>
                      <a:pt x="117" y="181"/>
                    </a:lnTo>
                    <a:lnTo>
                      <a:pt x="137" y="162"/>
                    </a:lnTo>
                    <a:lnTo>
                      <a:pt x="150" y="142"/>
                    </a:lnTo>
                    <a:lnTo>
                      <a:pt x="159" y="119"/>
                    </a:lnTo>
                    <a:lnTo>
                      <a:pt x="160" y="95"/>
                    </a:lnTo>
                    <a:lnTo>
                      <a:pt x="154" y="69"/>
                    </a:lnTo>
                    <a:lnTo>
                      <a:pt x="141" y="49"/>
                    </a:lnTo>
                    <a:lnTo>
                      <a:pt x="122" y="31"/>
                    </a:lnTo>
                    <a:lnTo>
                      <a:pt x="98" y="18"/>
                    </a:lnTo>
                    <a:lnTo>
                      <a:pt x="72" y="8"/>
                    </a:lnTo>
                    <a:lnTo>
                      <a:pt x="46" y="3"/>
                    </a:lnTo>
                    <a:lnTo>
                      <a:pt x="24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8" y="11"/>
                    </a:lnTo>
                    <a:lnTo>
                      <a:pt x="37" y="17"/>
                    </a:lnTo>
                    <a:lnTo>
                      <a:pt x="57" y="23"/>
                    </a:lnTo>
                    <a:lnTo>
                      <a:pt x="76" y="29"/>
                    </a:lnTo>
                    <a:lnTo>
                      <a:pt x="95" y="36"/>
                    </a:lnTo>
                    <a:lnTo>
                      <a:pt x="112" y="46"/>
                    </a:lnTo>
                    <a:lnTo>
                      <a:pt x="125" y="57"/>
                    </a:lnTo>
                    <a:lnTo>
                      <a:pt x="135" y="7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49" name="Freeform 42"/>
              <p:cNvSpPr/>
              <p:nvPr/>
            </p:nvSpPr>
            <p:spPr bwMode="auto">
              <a:xfrm>
                <a:off x="8073" y="4463"/>
                <a:ext cx="135" cy="158"/>
              </a:xfrm>
              <a:custGeom>
                <a:avLst/>
                <a:gdLst>
                  <a:gd name="T0" fmla="*/ 0 w 404"/>
                  <a:gd name="T1" fmla="*/ 0 h 472"/>
                  <a:gd name="T2" fmla="*/ 0 w 404"/>
                  <a:gd name="T3" fmla="*/ 0 h 472"/>
                  <a:gd name="T4" fmla="*/ 0 w 404"/>
                  <a:gd name="T5" fmla="*/ 0 h 472"/>
                  <a:gd name="T6" fmla="*/ 0 w 404"/>
                  <a:gd name="T7" fmla="*/ 0 h 472"/>
                  <a:gd name="T8" fmla="*/ 0 w 404"/>
                  <a:gd name="T9" fmla="*/ 0 h 472"/>
                  <a:gd name="T10" fmla="*/ 0 w 404"/>
                  <a:gd name="T11" fmla="*/ 0 h 472"/>
                  <a:gd name="T12" fmla="*/ 0 w 404"/>
                  <a:gd name="T13" fmla="*/ 0 h 472"/>
                  <a:gd name="T14" fmla="*/ 0 w 404"/>
                  <a:gd name="T15" fmla="*/ 0 h 472"/>
                  <a:gd name="T16" fmla="*/ 0 w 404"/>
                  <a:gd name="T17" fmla="*/ 0 h 472"/>
                  <a:gd name="T18" fmla="*/ 0 w 404"/>
                  <a:gd name="T19" fmla="*/ 0 h 472"/>
                  <a:gd name="T20" fmla="*/ 0 w 404"/>
                  <a:gd name="T21" fmla="*/ 0 h 472"/>
                  <a:gd name="T22" fmla="*/ 0 w 404"/>
                  <a:gd name="T23" fmla="*/ 0 h 472"/>
                  <a:gd name="T24" fmla="*/ 0 w 404"/>
                  <a:gd name="T25" fmla="*/ 0 h 472"/>
                  <a:gd name="T26" fmla="*/ 0 w 404"/>
                  <a:gd name="T27" fmla="*/ 0 h 472"/>
                  <a:gd name="T28" fmla="*/ 0 w 404"/>
                  <a:gd name="T29" fmla="*/ 0 h 472"/>
                  <a:gd name="T30" fmla="*/ 0 w 404"/>
                  <a:gd name="T31" fmla="*/ 0 h 472"/>
                  <a:gd name="T32" fmla="*/ 0 w 404"/>
                  <a:gd name="T33" fmla="*/ 0 h 472"/>
                  <a:gd name="T34" fmla="*/ 0 w 404"/>
                  <a:gd name="T35" fmla="*/ 0 h 472"/>
                  <a:gd name="T36" fmla="*/ 0 w 404"/>
                  <a:gd name="T37" fmla="*/ 0 h 472"/>
                  <a:gd name="T38" fmla="*/ 0 w 404"/>
                  <a:gd name="T39" fmla="*/ 0 h 472"/>
                  <a:gd name="T40" fmla="*/ 0 w 404"/>
                  <a:gd name="T41" fmla="*/ 0 h 472"/>
                  <a:gd name="T42" fmla="*/ 0 w 404"/>
                  <a:gd name="T43" fmla="*/ 0 h 472"/>
                  <a:gd name="T44" fmla="*/ 0 w 404"/>
                  <a:gd name="T45" fmla="*/ 0 h 472"/>
                  <a:gd name="T46" fmla="*/ 0 w 404"/>
                  <a:gd name="T47" fmla="*/ 0 h 472"/>
                  <a:gd name="T48" fmla="*/ 0 w 404"/>
                  <a:gd name="T49" fmla="*/ 0 h 472"/>
                  <a:gd name="T50" fmla="*/ 0 w 404"/>
                  <a:gd name="T51" fmla="*/ 0 h 472"/>
                  <a:gd name="T52" fmla="*/ 0 w 404"/>
                  <a:gd name="T53" fmla="*/ 0 h 472"/>
                  <a:gd name="T54" fmla="*/ 0 w 404"/>
                  <a:gd name="T55" fmla="*/ 0 h 472"/>
                  <a:gd name="T56" fmla="*/ 0 w 404"/>
                  <a:gd name="T57" fmla="*/ 0 h 472"/>
                  <a:gd name="T58" fmla="*/ 0 w 404"/>
                  <a:gd name="T59" fmla="*/ 0 h 472"/>
                  <a:gd name="T60" fmla="*/ 0 w 404"/>
                  <a:gd name="T61" fmla="*/ 0 h 472"/>
                  <a:gd name="T62" fmla="*/ 0 w 404"/>
                  <a:gd name="T63" fmla="*/ 0 h 472"/>
                  <a:gd name="T64" fmla="*/ 0 w 404"/>
                  <a:gd name="T65" fmla="*/ 0 h 472"/>
                  <a:gd name="T66" fmla="*/ 0 w 404"/>
                  <a:gd name="T67" fmla="*/ 0 h 472"/>
                  <a:gd name="T68" fmla="*/ 0 w 404"/>
                  <a:gd name="T69" fmla="*/ 0 h 472"/>
                  <a:gd name="T70" fmla="*/ 0 w 404"/>
                  <a:gd name="T71" fmla="*/ 0 h 472"/>
                  <a:gd name="T72" fmla="*/ 0 w 404"/>
                  <a:gd name="T73" fmla="*/ 0 h 472"/>
                  <a:gd name="T74" fmla="*/ 0 w 404"/>
                  <a:gd name="T75" fmla="*/ 0 h 472"/>
                  <a:gd name="T76" fmla="*/ 0 w 404"/>
                  <a:gd name="T77" fmla="*/ 0 h 472"/>
                  <a:gd name="T78" fmla="*/ 0 w 404"/>
                  <a:gd name="T79" fmla="*/ 0 h 472"/>
                  <a:gd name="T80" fmla="*/ 0 w 404"/>
                  <a:gd name="T81" fmla="*/ 0 h 472"/>
                  <a:gd name="T82" fmla="*/ 0 w 404"/>
                  <a:gd name="T83" fmla="*/ 0 h 472"/>
                  <a:gd name="T84" fmla="*/ 0 w 404"/>
                  <a:gd name="T85" fmla="*/ 0 h 472"/>
                  <a:gd name="T86" fmla="*/ 0 w 404"/>
                  <a:gd name="T87" fmla="*/ 0 h 4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04"/>
                  <a:gd name="T133" fmla="*/ 0 h 472"/>
                  <a:gd name="T134" fmla="*/ 404 w 404"/>
                  <a:gd name="T135" fmla="*/ 472 h 47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04" h="472">
                    <a:moveTo>
                      <a:pt x="157" y="61"/>
                    </a:moveTo>
                    <a:lnTo>
                      <a:pt x="127" y="87"/>
                    </a:lnTo>
                    <a:lnTo>
                      <a:pt x="96" y="113"/>
                    </a:lnTo>
                    <a:lnTo>
                      <a:pt x="68" y="143"/>
                    </a:lnTo>
                    <a:lnTo>
                      <a:pt x="43" y="175"/>
                    </a:lnTo>
                    <a:lnTo>
                      <a:pt x="22" y="208"/>
                    </a:lnTo>
                    <a:lnTo>
                      <a:pt x="8" y="244"/>
                    </a:lnTo>
                    <a:lnTo>
                      <a:pt x="0" y="283"/>
                    </a:lnTo>
                    <a:lnTo>
                      <a:pt x="2" y="323"/>
                    </a:lnTo>
                    <a:lnTo>
                      <a:pt x="5" y="333"/>
                    </a:lnTo>
                    <a:lnTo>
                      <a:pt x="8" y="344"/>
                    </a:lnTo>
                    <a:lnTo>
                      <a:pt x="12" y="353"/>
                    </a:lnTo>
                    <a:lnTo>
                      <a:pt x="18" y="363"/>
                    </a:lnTo>
                    <a:lnTo>
                      <a:pt x="25" y="372"/>
                    </a:lnTo>
                    <a:lnTo>
                      <a:pt x="34" y="380"/>
                    </a:lnTo>
                    <a:lnTo>
                      <a:pt x="41" y="388"/>
                    </a:lnTo>
                    <a:lnTo>
                      <a:pt x="52" y="393"/>
                    </a:lnTo>
                    <a:lnTo>
                      <a:pt x="71" y="405"/>
                    </a:lnTo>
                    <a:lnTo>
                      <a:pt x="90" y="415"/>
                    </a:lnTo>
                    <a:lnTo>
                      <a:pt x="109" y="424"/>
                    </a:lnTo>
                    <a:lnTo>
                      <a:pt x="129" y="431"/>
                    </a:lnTo>
                    <a:lnTo>
                      <a:pt x="150" y="438"/>
                    </a:lnTo>
                    <a:lnTo>
                      <a:pt x="171" y="444"/>
                    </a:lnTo>
                    <a:lnTo>
                      <a:pt x="191" y="449"/>
                    </a:lnTo>
                    <a:lnTo>
                      <a:pt x="212" y="454"/>
                    </a:lnTo>
                    <a:lnTo>
                      <a:pt x="234" y="458"/>
                    </a:lnTo>
                    <a:lnTo>
                      <a:pt x="254" y="461"/>
                    </a:lnTo>
                    <a:lnTo>
                      <a:pt x="276" y="464"/>
                    </a:lnTo>
                    <a:lnTo>
                      <a:pt x="298" y="467"/>
                    </a:lnTo>
                    <a:lnTo>
                      <a:pt x="319" y="468"/>
                    </a:lnTo>
                    <a:lnTo>
                      <a:pt x="341" y="470"/>
                    </a:lnTo>
                    <a:lnTo>
                      <a:pt x="363" y="471"/>
                    </a:lnTo>
                    <a:lnTo>
                      <a:pt x="383" y="472"/>
                    </a:lnTo>
                    <a:lnTo>
                      <a:pt x="391" y="472"/>
                    </a:lnTo>
                    <a:lnTo>
                      <a:pt x="397" y="470"/>
                    </a:lnTo>
                    <a:lnTo>
                      <a:pt x="401" y="464"/>
                    </a:lnTo>
                    <a:lnTo>
                      <a:pt x="404" y="458"/>
                    </a:lnTo>
                    <a:lnTo>
                      <a:pt x="404" y="451"/>
                    </a:lnTo>
                    <a:lnTo>
                      <a:pt x="401" y="445"/>
                    </a:lnTo>
                    <a:lnTo>
                      <a:pt x="395" y="441"/>
                    </a:lnTo>
                    <a:lnTo>
                      <a:pt x="388" y="438"/>
                    </a:lnTo>
                    <a:lnTo>
                      <a:pt x="369" y="434"/>
                    </a:lnTo>
                    <a:lnTo>
                      <a:pt x="350" y="431"/>
                    </a:lnTo>
                    <a:lnTo>
                      <a:pt x="331" y="426"/>
                    </a:lnTo>
                    <a:lnTo>
                      <a:pt x="310" y="424"/>
                    </a:lnTo>
                    <a:lnTo>
                      <a:pt x="291" y="421"/>
                    </a:lnTo>
                    <a:lnTo>
                      <a:pt x="272" y="418"/>
                    </a:lnTo>
                    <a:lnTo>
                      <a:pt x="251" y="415"/>
                    </a:lnTo>
                    <a:lnTo>
                      <a:pt x="232" y="411"/>
                    </a:lnTo>
                    <a:lnTo>
                      <a:pt x="213" y="408"/>
                    </a:lnTo>
                    <a:lnTo>
                      <a:pt x="194" y="403"/>
                    </a:lnTo>
                    <a:lnTo>
                      <a:pt x="175" y="398"/>
                    </a:lnTo>
                    <a:lnTo>
                      <a:pt x="156" y="393"/>
                    </a:lnTo>
                    <a:lnTo>
                      <a:pt x="138" y="386"/>
                    </a:lnTo>
                    <a:lnTo>
                      <a:pt x="119" y="379"/>
                    </a:lnTo>
                    <a:lnTo>
                      <a:pt x="102" y="372"/>
                    </a:lnTo>
                    <a:lnTo>
                      <a:pt x="84" y="362"/>
                    </a:lnTo>
                    <a:lnTo>
                      <a:pt x="69" y="352"/>
                    </a:lnTo>
                    <a:lnTo>
                      <a:pt x="58" y="339"/>
                    </a:lnTo>
                    <a:lnTo>
                      <a:pt x="49" y="324"/>
                    </a:lnTo>
                    <a:lnTo>
                      <a:pt x="44" y="307"/>
                    </a:lnTo>
                    <a:lnTo>
                      <a:pt x="43" y="290"/>
                    </a:lnTo>
                    <a:lnTo>
                      <a:pt x="44" y="270"/>
                    </a:lnTo>
                    <a:lnTo>
                      <a:pt x="49" y="250"/>
                    </a:lnTo>
                    <a:lnTo>
                      <a:pt x="55" y="234"/>
                    </a:lnTo>
                    <a:lnTo>
                      <a:pt x="65" y="212"/>
                    </a:lnTo>
                    <a:lnTo>
                      <a:pt x="77" y="191"/>
                    </a:lnTo>
                    <a:lnTo>
                      <a:pt x="90" y="172"/>
                    </a:lnTo>
                    <a:lnTo>
                      <a:pt x="104" y="155"/>
                    </a:lnTo>
                    <a:lnTo>
                      <a:pt x="119" y="138"/>
                    </a:lnTo>
                    <a:lnTo>
                      <a:pt x="135" y="120"/>
                    </a:lnTo>
                    <a:lnTo>
                      <a:pt x="154" y="103"/>
                    </a:lnTo>
                    <a:lnTo>
                      <a:pt x="173" y="86"/>
                    </a:lnTo>
                    <a:lnTo>
                      <a:pt x="193" y="71"/>
                    </a:lnTo>
                    <a:lnTo>
                      <a:pt x="218" y="59"/>
                    </a:lnTo>
                    <a:lnTo>
                      <a:pt x="245" y="47"/>
                    </a:lnTo>
                    <a:lnTo>
                      <a:pt x="273" y="36"/>
                    </a:lnTo>
                    <a:lnTo>
                      <a:pt x="298" y="25"/>
                    </a:lnTo>
                    <a:lnTo>
                      <a:pt x="319" y="17"/>
                    </a:lnTo>
                    <a:lnTo>
                      <a:pt x="332" y="8"/>
                    </a:lnTo>
                    <a:lnTo>
                      <a:pt x="336" y="2"/>
                    </a:lnTo>
                    <a:lnTo>
                      <a:pt x="322" y="0"/>
                    </a:lnTo>
                    <a:lnTo>
                      <a:pt x="301" y="1"/>
                    </a:lnTo>
                    <a:lnTo>
                      <a:pt x="278" y="5"/>
                    </a:lnTo>
                    <a:lnTo>
                      <a:pt x="253" y="13"/>
                    </a:lnTo>
                    <a:lnTo>
                      <a:pt x="226" y="23"/>
                    </a:lnTo>
                    <a:lnTo>
                      <a:pt x="201" y="34"/>
                    </a:lnTo>
                    <a:lnTo>
                      <a:pt x="178" y="47"/>
                    </a:lnTo>
                    <a:lnTo>
                      <a:pt x="157" y="61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50" name="Freeform 43"/>
              <p:cNvSpPr/>
              <p:nvPr/>
            </p:nvSpPr>
            <p:spPr bwMode="auto">
              <a:xfrm>
                <a:off x="8263" y="4458"/>
                <a:ext cx="118" cy="105"/>
              </a:xfrm>
              <a:custGeom>
                <a:avLst/>
                <a:gdLst>
                  <a:gd name="T0" fmla="*/ 0 w 354"/>
                  <a:gd name="T1" fmla="*/ 0 h 315"/>
                  <a:gd name="T2" fmla="*/ 0 w 354"/>
                  <a:gd name="T3" fmla="*/ 0 h 315"/>
                  <a:gd name="T4" fmla="*/ 0 w 354"/>
                  <a:gd name="T5" fmla="*/ 0 h 315"/>
                  <a:gd name="T6" fmla="*/ 0 w 354"/>
                  <a:gd name="T7" fmla="*/ 0 h 315"/>
                  <a:gd name="T8" fmla="*/ 0 w 354"/>
                  <a:gd name="T9" fmla="*/ 0 h 315"/>
                  <a:gd name="T10" fmla="*/ 0 w 354"/>
                  <a:gd name="T11" fmla="*/ 0 h 315"/>
                  <a:gd name="T12" fmla="*/ 0 w 354"/>
                  <a:gd name="T13" fmla="*/ 0 h 315"/>
                  <a:gd name="T14" fmla="*/ 0 w 354"/>
                  <a:gd name="T15" fmla="*/ 0 h 315"/>
                  <a:gd name="T16" fmla="*/ 0 w 354"/>
                  <a:gd name="T17" fmla="*/ 0 h 315"/>
                  <a:gd name="T18" fmla="*/ 0 w 354"/>
                  <a:gd name="T19" fmla="*/ 0 h 315"/>
                  <a:gd name="T20" fmla="*/ 0 w 354"/>
                  <a:gd name="T21" fmla="*/ 0 h 315"/>
                  <a:gd name="T22" fmla="*/ 0 w 354"/>
                  <a:gd name="T23" fmla="*/ 0 h 315"/>
                  <a:gd name="T24" fmla="*/ 0 w 354"/>
                  <a:gd name="T25" fmla="*/ 0 h 315"/>
                  <a:gd name="T26" fmla="*/ 0 w 354"/>
                  <a:gd name="T27" fmla="*/ 0 h 315"/>
                  <a:gd name="T28" fmla="*/ 0 w 354"/>
                  <a:gd name="T29" fmla="*/ 0 h 315"/>
                  <a:gd name="T30" fmla="*/ 0 w 354"/>
                  <a:gd name="T31" fmla="*/ 0 h 315"/>
                  <a:gd name="T32" fmla="*/ 0 w 354"/>
                  <a:gd name="T33" fmla="*/ 0 h 315"/>
                  <a:gd name="T34" fmla="*/ 0 w 354"/>
                  <a:gd name="T35" fmla="*/ 0 h 315"/>
                  <a:gd name="T36" fmla="*/ 0 w 354"/>
                  <a:gd name="T37" fmla="*/ 0 h 315"/>
                  <a:gd name="T38" fmla="*/ 0 w 354"/>
                  <a:gd name="T39" fmla="*/ 0 h 315"/>
                  <a:gd name="T40" fmla="*/ 0 w 354"/>
                  <a:gd name="T41" fmla="*/ 0 h 315"/>
                  <a:gd name="T42" fmla="*/ 0 w 354"/>
                  <a:gd name="T43" fmla="*/ 0 h 315"/>
                  <a:gd name="T44" fmla="*/ 0 w 354"/>
                  <a:gd name="T45" fmla="*/ 0 h 315"/>
                  <a:gd name="T46" fmla="*/ 0 w 354"/>
                  <a:gd name="T47" fmla="*/ 0 h 315"/>
                  <a:gd name="T48" fmla="*/ 0 w 354"/>
                  <a:gd name="T49" fmla="*/ 0 h 315"/>
                  <a:gd name="T50" fmla="*/ 0 w 354"/>
                  <a:gd name="T51" fmla="*/ 0 h 315"/>
                  <a:gd name="T52" fmla="*/ 0 w 354"/>
                  <a:gd name="T53" fmla="*/ 0 h 315"/>
                  <a:gd name="T54" fmla="*/ 0 w 354"/>
                  <a:gd name="T55" fmla="*/ 0 h 315"/>
                  <a:gd name="T56" fmla="*/ 0 w 354"/>
                  <a:gd name="T57" fmla="*/ 0 h 315"/>
                  <a:gd name="T58" fmla="*/ 0 w 354"/>
                  <a:gd name="T59" fmla="*/ 0 h 315"/>
                  <a:gd name="T60" fmla="*/ 0 w 354"/>
                  <a:gd name="T61" fmla="*/ 0 h 315"/>
                  <a:gd name="T62" fmla="*/ 0 w 354"/>
                  <a:gd name="T63" fmla="*/ 0 h 315"/>
                  <a:gd name="T64" fmla="*/ 0 w 354"/>
                  <a:gd name="T65" fmla="*/ 0 h 315"/>
                  <a:gd name="T66" fmla="*/ 0 w 354"/>
                  <a:gd name="T67" fmla="*/ 0 h 315"/>
                  <a:gd name="T68" fmla="*/ 0 w 354"/>
                  <a:gd name="T69" fmla="*/ 0 h 315"/>
                  <a:gd name="T70" fmla="*/ 0 w 354"/>
                  <a:gd name="T71" fmla="*/ 0 h 315"/>
                  <a:gd name="T72" fmla="*/ 0 w 354"/>
                  <a:gd name="T73" fmla="*/ 0 h 315"/>
                  <a:gd name="T74" fmla="*/ 0 w 354"/>
                  <a:gd name="T75" fmla="*/ 0 h 315"/>
                  <a:gd name="T76" fmla="*/ 0 w 354"/>
                  <a:gd name="T77" fmla="*/ 0 h 315"/>
                  <a:gd name="T78" fmla="*/ 0 w 354"/>
                  <a:gd name="T79" fmla="*/ 0 h 315"/>
                  <a:gd name="T80" fmla="*/ 0 w 354"/>
                  <a:gd name="T81" fmla="*/ 0 h 315"/>
                  <a:gd name="T82" fmla="*/ 0 w 354"/>
                  <a:gd name="T83" fmla="*/ 0 h 315"/>
                  <a:gd name="T84" fmla="*/ 0 w 354"/>
                  <a:gd name="T85" fmla="*/ 0 h 315"/>
                  <a:gd name="T86" fmla="*/ 0 w 354"/>
                  <a:gd name="T87" fmla="*/ 0 h 315"/>
                  <a:gd name="T88" fmla="*/ 0 w 354"/>
                  <a:gd name="T89" fmla="*/ 0 h 315"/>
                  <a:gd name="T90" fmla="*/ 0 w 354"/>
                  <a:gd name="T91" fmla="*/ 0 h 315"/>
                  <a:gd name="T92" fmla="*/ 0 w 354"/>
                  <a:gd name="T93" fmla="*/ 0 h 315"/>
                  <a:gd name="T94" fmla="*/ 0 w 354"/>
                  <a:gd name="T95" fmla="*/ 0 h 315"/>
                  <a:gd name="T96" fmla="*/ 0 w 354"/>
                  <a:gd name="T97" fmla="*/ 0 h 315"/>
                  <a:gd name="T98" fmla="*/ 0 w 354"/>
                  <a:gd name="T99" fmla="*/ 0 h 315"/>
                  <a:gd name="T100" fmla="*/ 0 w 354"/>
                  <a:gd name="T101" fmla="*/ 0 h 315"/>
                  <a:gd name="T102" fmla="*/ 0 w 354"/>
                  <a:gd name="T103" fmla="*/ 0 h 315"/>
                  <a:gd name="T104" fmla="*/ 0 w 354"/>
                  <a:gd name="T105" fmla="*/ 0 h 315"/>
                  <a:gd name="T106" fmla="*/ 0 w 354"/>
                  <a:gd name="T107" fmla="*/ 0 h 315"/>
                  <a:gd name="T108" fmla="*/ 0 w 354"/>
                  <a:gd name="T109" fmla="*/ 0 h 315"/>
                  <a:gd name="T110" fmla="*/ 0 w 354"/>
                  <a:gd name="T111" fmla="*/ 0 h 315"/>
                  <a:gd name="T112" fmla="*/ 0 w 354"/>
                  <a:gd name="T113" fmla="*/ 0 h 315"/>
                  <a:gd name="T114" fmla="*/ 0 w 354"/>
                  <a:gd name="T115" fmla="*/ 0 h 315"/>
                  <a:gd name="T116" fmla="*/ 0 w 354"/>
                  <a:gd name="T117" fmla="*/ 0 h 315"/>
                  <a:gd name="T118" fmla="*/ 0 w 354"/>
                  <a:gd name="T119" fmla="*/ 0 h 315"/>
                  <a:gd name="T120" fmla="*/ 0 w 354"/>
                  <a:gd name="T121" fmla="*/ 0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4"/>
                  <a:gd name="T184" fmla="*/ 0 h 315"/>
                  <a:gd name="T185" fmla="*/ 354 w 354"/>
                  <a:gd name="T186" fmla="*/ 315 h 31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4" h="315">
                    <a:moveTo>
                      <a:pt x="294" y="96"/>
                    </a:moveTo>
                    <a:lnTo>
                      <a:pt x="310" y="113"/>
                    </a:lnTo>
                    <a:lnTo>
                      <a:pt x="320" y="133"/>
                    </a:lnTo>
                    <a:lnTo>
                      <a:pt x="325" y="155"/>
                    </a:lnTo>
                    <a:lnTo>
                      <a:pt x="325" y="178"/>
                    </a:lnTo>
                    <a:lnTo>
                      <a:pt x="322" y="197"/>
                    </a:lnTo>
                    <a:lnTo>
                      <a:pt x="316" y="212"/>
                    </a:lnTo>
                    <a:lnTo>
                      <a:pt x="306" y="228"/>
                    </a:lnTo>
                    <a:lnTo>
                      <a:pt x="295" y="241"/>
                    </a:lnTo>
                    <a:lnTo>
                      <a:pt x="282" y="256"/>
                    </a:lnTo>
                    <a:lnTo>
                      <a:pt x="269" y="267"/>
                    </a:lnTo>
                    <a:lnTo>
                      <a:pt x="256" y="280"/>
                    </a:lnTo>
                    <a:lnTo>
                      <a:pt x="243" y="293"/>
                    </a:lnTo>
                    <a:lnTo>
                      <a:pt x="240" y="297"/>
                    </a:lnTo>
                    <a:lnTo>
                      <a:pt x="240" y="302"/>
                    </a:lnTo>
                    <a:lnTo>
                      <a:pt x="240" y="306"/>
                    </a:lnTo>
                    <a:lnTo>
                      <a:pt x="243" y="310"/>
                    </a:lnTo>
                    <a:lnTo>
                      <a:pt x="247" y="313"/>
                    </a:lnTo>
                    <a:lnTo>
                      <a:pt x="253" y="315"/>
                    </a:lnTo>
                    <a:lnTo>
                      <a:pt x="257" y="313"/>
                    </a:lnTo>
                    <a:lnTo>
                      <a:pt x="262" y="310"/>
                    </a:lnTo>
                    <a:lnTo>
                      <a:pt x="291" y="292"/>
                    </a:lnTo>
                    <a:lnTo>
                      <a:pt x="316" y="267"/>
                    </a:lnTo>
                    <a:lnTo>
                      <a:pt x="335" y="240"/>
                    </a:lnTo>
                    <a:lnTo>
                      <a:pt x="348" y="208"/>
                    </a:lnTo>
                    <a:lnTo>
                      <a:pt x="354" y="177"/>
                    </a:lnTo>
                    <a:lnTo>
                      <a:pt x="351" y="143"/>
                    </a:lnTo>
                    <a:lnTo>
                      <a:pt x="339" y="113"/>
                    </a:lnTo>
                    <a:lnTo>
                      <a:pt x="316" y="86"/>
                    </a:lnTo>
                    <a:lnTo>
                      <a:pt x="298" y="72"/>
                    </a:lnTo>
                    <a:lnTo>
                      <a:pt x="278" y="60"/>
                    </a:lnTo>
                    <a:lnTo>
                      <a:pt x="256" y="49"/>
                    </a:lnTo>
                    <a:lnTo>
                      <a:pt x="231" y="39"/>
                    </a:lnTo>
                    <a:lnTo>
                      <a:pt x="206" y="29"/>
                    </a:lnTo>
                    <a:lnTo>
                      <a:pt x="181" y="21"/>
                    </a:lnTo>
                    <a:lnTo>
                      <a:pt x="155" y="16"/>
                    </a:lnTo>
                    <a:lnTo>
                      <a:pt x="130" y="10"/>
                    </a:lnTo>
                    <a:lnTo>
                      <a:pt x="105" y="6"/>
                    </a:lnTo>
                    <a:lnTo>
                      <a:pt x="83" y="3"/>
                    </a:lnTo>
                    <a:lnTo>
                      <a:pt x="61" y="0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0" y="6"/>
                    </a:lnTo>
                    <a:lnTo>
                      <a:pt x="15" y="8"/>
                    </a:lnTo>
                    <a:lnTo>
                      <a:pt x="30" y="10"/>
                    </a:lnTo>
                    <a:lnTo>
                      <a:pt x="47" y="13"/>
                    </a:lnTo>
                    <a:lnTo>
                      <a:pt x="65" y="16"/>
                    </a:lnTo>
                    <a:lnTo>
                      <a:pt x="83" y="20"/>
                    </a:lnTo>
                    <a:lnTo>
                      <a:pt x="103" y="23"/>
                    </a:lnTo>
                    <a:lnTo>
                      <a:pt x="122" y="27"/>
                    </a:lnTo>
                    <a:lnTo>
                      <a:pt x="143" y="31"/>
                    </a:lnTo>
                    <a:lnTo>
                      <a:pt x="162" y="37"/>
                    </a:lnTo>
                    <a:lnTo>
                      <a:pt x="182" y="43"/>
                    </a:lnTo>
                    <a:lnTo>
                      <a:pt x="203" y="49"/>
                    </a:lnTo>
                    <a:lnTo>
                      <a:pt x="222" y="56"/>
                    </a:lnTo>
                    <a:lnTo>
                      <a:pt x="241" y="64"/>
                    </a:lnTo>
                    <a:lnTo>
                      <a:pt x="260" y="75"/>
                    </a:lnTo>
                    <a:lnTo>
                      <a:pt x="278" y="85"/>
                    </a:lnTo>
                    <a:lnTo>
                      <a:pt x="294" y="9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51" name="Freeform 44"/>
              <p:cNvSpPr/>
              <p:nvPr/>
            </p:nvSpPr>
            <p:spPr bwMode="auto">
              <a:xfrm>
                <a:off x="8023" y="4506"/>
                <a:ext cx="47" cy="99"/>
              </a:xfrm>
              <a:custGeom>
                <a:avLst/>
                <a:gdLst>
                  <a:gd name="T0" fmla="*/ 0 w 143"/>
                  <a:gd name="T1" fmla="*/ 0 h 297"/>
                  <a:gd name="T2" fmla="*/ 0 w 143"/>
                  <a:gd name="T3" fmla="*/ 0 h 297"/>
                  <a:gd name="T4" fmla="*/ 0 w 143"/>
                  <a:gd name="T5" fmla="*/ 0 h 297"/>
                  <a:gd name="T6" fmla="*/ 0 w 143"/>
                  <a:gd name="T7" fmla="*/ 0 h 297"/>
                  <a:gd name="T8" fmla="*/ 0 w 143"/>
                  <a:gd name="T9" fmla="*/ 0 h 297"/>
                  <a:gd name="T10" fmla="*/ 0 w 143"/>
                  <a:gd name="T11" fmla="*/ 0 h 297"/>
                  <a:gd name="T12" fmla="*/ 0 w 143"/>
                  <a:gd name="T13" fmla="*/ 0 h 297"/>
                  <a:gd name="T14" fmla="*/ 0 w 143"/>
                  <a:gd name="T15" fmla="*/ 0 h 297"/>
                  <a:gd name="T16" fmla="*/ 0 w 143"/>
                  <a:gd name="T17" fmla="*/ 0 h 297"/>
                  <a:gd name="T18" fmla="*/ 0 w 143"/>
                  <a:gd name="T19" fmla="*/ 0 h 297"/>
                  <a:gd name="T20" fmla="*/ 0 w 143"/>
                  <a:gd name="T21" fmla="*/ 0 h 297"/>
                  <a:gd name="T22" fmla="*/ 0 w 143"/>
                  <a:gd name="T23" fmla="*/ 0 h 297"/>
                  <a:gd name="T24" fmla="*/ 0 w 143"/>
                  <a:gd name="T25" fmla="*/ 0 h 297"/>
                  <a:gd name="T26" fmla="*/ 0 w 143"/>
                  <a:gd name="T27" fmla="*/ 0 h 297"/>
                  <a:gd name="T28" fmla="*/ 0 w 143"/>
                  <a:gd name="T29" fmla="*/ 0 h 297"/>
                  <a:gd name="T30" fmla="*/ 0 w 143"/>
                  <a:gd name="T31" fmla="*/ 0 h 297"/>
                  <a:gd name="T32" fmla="*/ 0 w 143"/>
                  <a:gd name="T33" fmla="*/ 0 h 297"/>
                  <a:gd name="T34" fmla="*/ 0 w 143"/>
                  <a:gd name="T35" fmla="*/ 0 h 297"/>
                  <a:gd name="T36" fmla="*/ 0 w 143"/>
                  <a:gd name="T37" fmla="*/ 0 h 297"/>
                  <a:gd name="T38" fmla="*/ 0 w 143"/>
                  <a:gd name="T39" fmla="*/ 0 h 297"/>
                  <a:gd name="T40" fmla="*/ 0 w 143"/>
                  <a:gd name="T41" fmla="*/ 0 h 297"/>
                  <a:gd name="T42" fmla="*/ 0 w 143"/>
                  <a:gd name="T43" fmla="*/ 0 h 297"/>
                  <a:gd name="T44" fmla="*/ 0 w 143"/>
                  <a:gd name="T45" fmla="*/ 0 h 297"/>
                  <a:gd name="T46" fmla="*/ 0 w 143"/>
                  <a:gd name="T47" fmla="*/ 0 h 297"/>
                  <a:gd name="T48" fmla="*/ 0 w 143"/>
                  <a:gd name="T49" fmla="*/ 0 h 297"/>
                  <a:gd name="T50" fmla="*/ 0 w 143"/>
                  <a:gd name="T51" fmla="*/ 0 h 297"/>
                  <a:gd name="T52" fmla="*/ 0 w 143"/>
                  <a:gd name="T53" fmla="*/ 0 h 297"/>
                  <a:gd name="T54" fmla="*/ 0 w 143"/>
                  <a:gd name="T55" fmla="*/ 0 h 297"/>
                  <a:gd name="T56" fmla="*/ 0 w 143"/>
                  <a:gd name="T57" fmla="*/ 0 h 297"/>
                  <a:gd name="T58" fmla="*/ 0 w 143"/>
                  <a:gd name="T59" fmla="*/ 0 h 297"/>
                  <a:gd name="T60" fmla="*/ 0 w 143"/>
                  <a:gd name="T61" fmla="*/ 0 h 297"/>
                  <a:gd name="T62" fmla="*/ 0 w 143"/>
                  <a:gd name="T63" fmla="*/ 0 h 297"/>
                  <a:gd name="T64" fmla="*/ 0 w 143"/>
                  <a:gd name="T65" fmla="*/ 0 h 297"/>
                  <a:gd name="T66" fmla="*/ 0 w 143"/>
                  <a:gd name="T67" fmla="*/ 0 h 297"/>
                  <a:gd name="T68" fmla="*/ 0 w 143"/>
                  <a:gd name="T69" fmla="*/ 0 h 297"/>
                  <a:gd name="T70" fmla="*/ 0 w 143"/>
                  <a:gd name="T71" fmla="*/ 0 h 297"/>
                  <a:gd name="T72" fmla="*/ 0 w 143"/>
                  <a:gd name="T73" fmla="*/ 0 h 297"/>
                  <a:gd name="T74" fmla="*/ 0 w 143"/>
                  <a:gd name="T75" fmla="*/ 0 h 297"/>
                  <a:gd name="T76" fmla="*/ 0 w 143"/>
                  <a:gd name="T77" fmla="*/ 0 h 297"/>
                  <a:gd name="T78" fmla="*/ 0 w 143"/>
                  <a:gd name="T79" fmla="*/ 0 h 297"/>
                  <a:gd name="T80" fmla="*/ 0 w 143"/>
                  <a:gd name="T81" fmla="*/ 0 h 2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3"/>
                  <a:gd name="T124" fmla="*/ 0 h 297"/>
                  <a:gd name="T125" fmla="*/ 143 w 143"/>
                  <a:gd name="T126" fmla="*/ 297 h 29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3" h="297">
                    <a:moveTo>
                      <a:pt x="0" y="162"/>
                    </a:moveTo>
                    <a:lnTo>
                      <a:pt x="0" y="187"/>
                    </a:lnTo>
                    <a:lnTo>
                      <a:pt x="5" y="210"/>
                    </a:lnTo>
                    <a:lnTo>
                      <a:pt x="16" y="231"/>
                    </a:lnTo>
                    <a:lnTo>
                      <a:pt x="30" y="250"/>
                    </a:lnTo>
                    <a:lnTo>
                      <a:pt x="48" y="266"/>
                    </a:lnTo>
                    <a:lnTo>
                      <a:pt x="69" y="280"/>
                    </a:lnTo>
                    <a:lnTo>
                      <a:pt x="92" y="290"/>
                    </a:lnTo>
                    <a:lnTo>
                      <a:pt x="116" y="296"/>
                    </a:lnTo>
                    <a:lnTo>
                      <a:pt x="123" y="297"/>
                    </a:lnTo>
                    <a:lnTo>
                      <a:pt x="130" y="295"/>
                    </a:lnTo>
                    <a:lnTo>
                      <a:pt x="136" y="290"/>
                    </a:lnTo>
                    <a:lnTo>
                      <a:pt x="139" y="284"/>
                    </a:lnTo>
                    <a:lnTo>
                      <a:pt x="139" y="277"/>
                    </a:lnTo>
                    <a:lnTo>
                      <a:pt x="138" y="270"/>
                    </a:lnTo>
                    <a:lnTo>
                      <a:pt x="133" y="264"/>
                    </a:lnTo>
                    <a:lnTo>
                      <a:pt x="126" y="261"/>
                    </a:lnTo>
                    <a:lnTo>
                      <a:pt x="102" y="253"/>
                    </a:lnTo>
                    <a:lnTo>
                      <a:pt x="80" y="241"/>
                    </a:lnTo>
                    <a:lnTo>
                      <a:pt x="63" y="226"/>
                    </a:lnTo>
                    <a:lnTo>
                      <a:pt x="50" y="208"/>
                    </a:lnTo>
                    <a:lnTo>
                      <a:pt x="41" y="187"/>
                    </a:lnTo>
                    <a:lnTo>
                      <a:pt x="36" y="164"/>
                    </a:lnTo>
                    <a:lnTo>
                      <a:pt x="36" y="139"/>
                    </a:lnTo>
                    <a:lnTo>
                      <a:pt x="44" y="113"/>
                    </a:lnTo>
                    <a:lnTo>
                      <a:pt x="52" y="95"/>
                    </a:lnTo>
                    <a:lnTo>
                      <a:pt x="64" y="78"/>
                    </a:lnTo>
                    <a:lnTo>
                      <a:pt x="77" y="62"/>
                    </a:lnTo>
                    <a:lnTo>
                      <a:pt x="92" y="47"/>
                    </a:lnTo>
                    <a:lnTo>
                      <a:pt x="105" y="34"/>
                    </a:lnTo>
                    <a:lnTo>
                      <a:pt x="120" y="23"/>
                    </a:lnTo>
                    <a:lnTo>
                      <a:pt x="133" y="11"/>
                    </a:lnTo>
                    <a:lnTo>
                      <a:pt x="143" y="1"/>
                    </a:lnTo>
                    <a:lnTo>
                      <a:pt x="133" y="0"/>
                    </a:lnTo>
                    <a:lnTo>
                      <a:pt x="117" y="7"/>
                    </a:lnTo>
                    <a:lnTo>
                      <a:pt x="95" y="23"/>
                    </a:lnTo>
                    <a:lnTo>
                      <a:pt x="70" y="44"/>
                    </a:lnTo>
                    <a:lnTo>
                      <a:pt x="47" y="72"/>
                    </a:lnTo>
                    <a:lnTo>
                      <a:pt x="25" y="101"/>
                    </a:lnTo>
                    <a:lnTo>
                      <a:pt x="8" y="132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52" name="Freeform 45"/>
              <p:cNvSpPr/>
              <p:nvPr/>
            </p:nvSpPr>
            <p:spPr bwMode="auto">
              <a:xfrm>
                <a:off x="8360" y="4451"/>
                <a:ext cx="103" cy="129"/>
              </a:xfrm>
              <a:custGeom>
                <a:avLst/>
                <a:gdLst>
                  <a:gd name="T0" fmla="*/ 0 w 309"/>
                  <a:gd name="T1" fmla="*/ 0 h 388"/>
                  <a:gd name="T2" fmla="*/ 0 w 309"/>
                  <a:gd name="T3" fmla="*/ 0 h 388"/>
                  <a:gd name="T4" fmla="*/ 0 w 309"/>
                  <a:gd name="T5" fmla="*/ 0 h 388"/>
                  <a:gd name="T6" fmla="*/ 0 w 309"/>
                  <a:gd name="T7" fmla="*/ 0 h 388"/>
                  <a:gd name="T8" fmla="*/ 0 w 309"/>
                  <a:gd name="T9" fmla="*/ 0 h 388"/>
                  <a:gd name="T10" fmla="*/ 0 w 309"/>
                  <a:gd name="T11" fmla="*/ 0 h 388"/>
                  <a:gd name="T12" fmla="*/ 0 w 309"/>
                  <a:gd name="T13" fmla="*/ 0 h 388"/>
                  <a:gd name="T14" fmla="*/ 0 w 309"/>
                  <a:gd name="T15" fmla="*/ 0 h 388"/>
                  <a:gd name="T16" fmla="*/ 0 w 309"/>
                  <a:gd name="T17" fmla="*/ 0 h 388"/>
                  <a:gd name="T18" fmla="*/ 0 w 309"/>
                  <a:gd name="T19" fmla="*/ 0 h 388"/>
                  <a:gd name="T20" fmla="*/ 0 w 309"/>
                  <a:gd name="T21" fmla="*/ 0 h 388"/>
                  <a:gd name="T22" fmla="*/ 0 w 309"/>
                  <a:gd name="T23" fmla="*/ 0 h 388"/>
                  <a:gd name="T24" fmla="*/ 0 w 309"/>
                  <a:gd name="T25" fmla="*/ 0 h 388"/>
                  <a:gd name="T26" fmla="*/ 0 w 309"/>
                  <a:gd name="T27" fmla="*/ 0 h 388"/>
                  <a:gd name="T28" fmla="*/ 0 w 309"/>
                  <a:gd name="T29" fmla="*/ 0 h 388"/>
                  <a:gd name="T30" fmla="*/ 0 w 309"/>
                  <a:gd name="T31" fmla="*/ 0 h 388"/>
                  <a:gd name="T32" fmla="*/ 0 w 309"/>
                  <a:gd name="T33" fmla="*/ 0 h 388"/>
                  <a:gd name="T34" fmla="*/ 0 w 309"/>
                  <a:gd name="T35" fmla="*/ 0 h 388"/>
                  <a:gd name="T36" fmla="*/ 0 w 309"/>
                  <a:gd name="T37" fmla="*/ 0 h 388"/>
                  <a:gd name="T38" fmla="*/ 0 w 309"/>
                  <a:gd name="T39" fmla="*/ 0 h 388"/>
                  <a:gd name="T40" fmla="*/ 0 w 309"/>
                  <a:gd name="T41" fmla="*/ 0 h 388"/>
                  <a:gd name="T42" fmla="*/ 0 w 309"/>
                  <a:gd name="T43" fmla="*/ 0 h 388"/>
                  <a:gd name="T44" fmla="*/ 0 w 309"/>
                  <a:gd name="T45" fmla="*/ 0 h 388"/>
                  <a:gd name="T46" fmla="*/ 0 w 309"/>
                  <a:gd name="T47" fmla="*/ 0 h 388"/>
                  <a:gd name="T48" fmla="*/ 0 w 309"/>
                  <a:gd name="T49" fmla="*/ 0 h 388"/>
                  <a:gd name="T50" fmla="*/ 0 w 309"/>
                  <a:gd name="T51" fmla="*/ 0 h 388"/>
                  <a:gd name="T52" fmla="*/ 0 w 309"/>
                  <a:gd name="T53" fmla="*/ 0 h 388"/>
                  <a:gd name="T54" fmla="*/ 0 w 309"/>
                  <a:gd name="T55" fmla="*/ 0 h 388"/>
                  <a:gd name="T56" fmla="*/ 0 w 309"/>
                  <a:gd name="T57" fmla="*/ 0 h 388"/>
                  <a:gd name="T58" fmla="*/ 0 w 309"/>
                  <a:gd name="T59" fmla="*/ 0 h 388"/>
                  <a:gd name="T60" fmla="*/ 0 w 309"/>
                  <a:gd name="T61" fmla="*/ 0 h 388"/>
                  <a:gd name="T62" fmla="*/ 0 w 309"/>
                  <a:gd name="T63" fmla="*/ 0 h 388"/>
                  <a:gd name="T64" fmla="*/ 0 w 309"/>
                  <a:gd name="T65" fmla="*/ 0 h 388"/>
                  <a:gd name="T66" fmla="*/ 0 w 309"/>
                  <a:gd name="T67" fmla="*/ 0 h 388"/>
                  <a:gd name="T68" fmla="*/ 0 w 309"/>
                  <a:gd name="T69" fmla="*/ 0 h 388"/>
                  <a:gd name="T70" fmla="*/ 0 w 309"/>
                  <a:gd name="T71" fmla="*/ 0 h 388"/>
                  <a:gd name="T72" fmla="*/ 0 w 309"/>
                  <a:gd name="T73" fmla="*/ 0 h 388"/>
                  <a:gd name="T74" fmla="*/ 0 w 309"/>
                  <a:gd name="T75" fmla="*/ 0 h 3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9"/>
                  <a:gd name="T115" fmla="*/ 0 h 388"/>
                  <a:gd name="T116" fmla="*/ 309 w 309"/>
                  <a:gd name="T117" fmla="*/ 388 h 38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9" h="388">
                    <a:moveTo>
                      <a:pt x="250" y="145"/>
                    </a:moveTo>
                    <a:lnTo>
                      <a:pt x="260" y="155"/>
                    </a:lnTo>
                    <a:lnTo>
                      <a:pt x="269" y="167"/>
                    </a:lnTo>
                    <a:lnTo>
                      <a:pt x="275" y="180"/>
                    </a:lnTo>
                    <a:lnTo>
                      <a:pt x="281" y="193"/>
                    </a:lnTo>
                    <a:lnTo>
                      <a:pt x="282" y="206"/>
                    </a:lnTo>
                    <a:lnTo>
                      <a:pt x="282" y="220"/>
                    </a:lnTo>
                    <a:lnTo>
                      <a:pt x="278" y="234"/>
                    </a:lnTo>
                    <a:lnTo>
                      <a:pt x="272" y="247"/>
                    </a:lnTo>
                    <a:lnTo>
                      <a:pt x="262" y="262"/>
                    </a:lnTo>
                    <a:lnTo>
                      <a:pt x="250" y="275"/>
                    </a:lnTo>
                    <a:lnTo>
                      <a:pt x="237" y="286"/>
                    </a:lnTo>
                    <a:lnTo>
                      <a:pt x="222" y="298"/>
                    </a:lnTo>
                    <a:lnTo>
                      <a:pt x="209" y="308"/>
                    </a:lnTo>
                    <a:lnTo>
                      <a:pt x="194" y="319"/>
                    </a:lnTo>
                    <a:lnTo>
                      <a:pt x="180" y="331"/>
                    </a:lnTo>
                    <a:lnTo>
                      <a:pt x="166" y="344"/>
                    </a:lnTo>
                    <a:lnTo>
                      <a:pt x="162" y="348"/>
                    </a:lnTo>
                    <a:lnTo>
                      <a:pt x="159" y="354"/>
                    </a:lnTo>
                    <a:lnTo>
                      <a:pt x="156" y="359"/>
                    </a:lnTo>
                    <a:lnTo>
                      <a:pt x="153" y="365"/>
                    </a:lnTo>
                    <a:lnTo>
                      <a:pt x="152" y="371"/>
                    </a:lnTo>
                    <a:lnTo>
                      <a:pt x="152" y="377"/>
                    </a:lnTo>
                    <a:lnTo>
                      <a:pt x="153" y="382"/>
                    </a:lnTo>
                    <a:lnTo>
                      <a:pt x="158" y="387"/>
                    </a:lnTo>
                    <a:lnTo>
                      <a:pt x="163" y="388"/>
                    </a:lnTo>
                    <a:lnTo>
                      <a:pt x="169" y="388"/>
                    </a:lnTo>
                    <a:lnTo>
                      <a:pt x="175" y="387"/>
                    </a:lnTo>
                    <a:lnTo>
                      <a:pt x="180" y="382"/>
                    </a:lnTo>
                    <a:lnTo>
                      <a:pt x="194" y="367"/>
                    </a:lnTo>
                    <a:lnTo>
                      <a:pt x="210" y="351"/>
                    </a:lnTo>
                    <a:lnTo>
                      <a:pt x="227" y="337"/>
                    </a:lnTo>
                    <a:lnTo>
                      <a:pt x="244" y="322"/>
                    </a:lnTo>
                    <a:lnTo>
                      <a:pt x="260" y="308"/>
                    </a:lnTo>
                    <a:lnTo>
                      <a:pt x="275" y="292"/>
                    </a:lnTo>
                    <a:lnTo>
                      <a:pt x="290" y="275"/>
                    </a:lnTo>
                    <a:lnTo>
                      <a:pt x="300" y="256"/>
                    </a:lnTo>
                    <a:lnTo>
                      <a:pt x="307" y="234"/>
                    </a:lnTo>
                    <a:lnTo>
                      <a:pt x="309" y="213"/>
                    </a:lnTo>
                    <a:lnTo>
                      <a:pt x="304" y="191"/>
                    </a:lnTo>
                    <a:lnTo>
                      <a:pt x="297" y="171"/>
                    </a:lnTo>
                    <a:lnTo>
                      <a:pt x="285" y="151"/>
                    </a:lnTo>
                    <a:lnTo>
                      <a:pt x="271" y="134"/>
                    </a:lnTo>
                    <a:lnTo>
                      <a:pt x="253" y="118"/>
                    </a:lnTo>
                    <a:lnTo>
                      <a:pt x="235" y="104"/>
                    </a:lnTo>
                    <a:lnTo>
                      <a:pt x="222" y="94"/>
                    </a:lnTo>
                    <a:lnTo>
                      <a:pt x="207" y="85"/>
                    </a:lnTo>
                    <a:lnTo>
                      <a:pt x="191" y="75"/>
                    </a:lnTo>
                    <a:lnTo>
                      <a:pt x="175" y="65"/>
                    </a:lnTo>
                    <a:lnTo>
                      <a:pt x="159" y="55"/>
                    </a:lnTo>
                    <a:lnTo>
                      <a:pt x="141" y="45"/>
                    </a:lnTo>
                    <a:lnTo>
                      <a:pt x="124" y="36"/>
                    </a:lnTo>
                    <a:lnTo>
                      <a:pt x="108" y="28"/>
                    </a:lnTo>
                    <a:lnTo>
                      <a:pt x="92" y="20"/>
                    </a:lnTo>
                    <a:lnTo>
                      <a:pt x="75" y="13"/>
                    </a:lnTo>
                    <a:lnTo>
                      <a:pt x="59" y="9"/>
                    </a:lnTo>
                    <a:lnTo>
                      <a:pt x="45" y="5"/>
                    </a:lnTo>
                    <a:lnTo>
                      <a:pt x="31" y="2"/>
                    </a:lnTo>
                    <a:lnTo>
                      <a:pt x="20" y="0"/>
                    </a:lnTo>
                    <a:lnTo>
                      <a:pt x="9" y="2"/>
                    </a:lnTo>
                    <a:lnTo>
                      <a:pt x="0" y="5"/>
                    </a:lnTo>
                    <a:lnTo>
                      <a:pt x="11" y="7"/>
                    </a:lnTo>
                    <a:lnTo>
                      <a:pt x="23" y="12"/>
                    </a:lnTo>
                    <a:lnTo>
                      <a:pt x="36" y="17"/>
                    </a:lnTo>
                    <a:lnTo>
                      <a:pt x="49" y="23"/>
                    </a:lnTo>
                    <a:lnTo>
                      <a:pt x="65" y="30"/>
                    </a:lnTo>
                    <a:lnTo>
                      <a:pt x="81" y="38"/>
                    </a:lnTo>
                    <a:lnTo>
                      <a:pt x="99" y="46"/>
                    </a:lnTo>
                    <a:lnTo>
                      <a:pt x="116" y="55"/>
                    </a:lnTo>
                    <a:lnTo>
                      <a:pt x="134" y="65"/>
                    </a:lnTo>
                    <a:lnTo>
                      <a:pt x="152" y="75"/>
                    </a:lnTo>
                    <a:lnTo>
                      <a:pt x="169" y="86"/>
                    </a:lnTo>
                    <a:lnTo>
                      <a:pt x="187" y="98"/>
                    </a:lnTo>
                    <a:lnTo>
                      <a:pt x="205" y="109"/>
                    </a:lnTo>
                    <a:lnTo>
                      <a:pt x="221" y="121"/>
                    </a:lnTo>
                    <a:lnTo>
                      <a:pt x="235" y="132"/>
                    </a:lnTo>
                    <a:lnTo>
                      <a:pt x="250" y="145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53" name="Freeform 46"/>
              <p:cNvSpPr/>
              <p:nvPr/>
            </p:nvSpPr>
            <p:spPr bwMode="auto">
              <a:xfrm>
                <a:off x="8279" y="4648"/>
                <a:ext cx="135" cy="97"/>
              </a:xfrm>
              <a:custGeom>
                <a:avLst/>
                <a:gdLst>
                  <a:gd name="T0" fmla="*/ 0 w 406"/>
                  <a:gd name="T1" fmla="*/ 0 h 292"/>
                  <a:gd name="T2" fmla="*/ 0 w 406"/>
                  <a:gd name="T3" fmla="*/ 0 h 292"/>
                  <a:gd name="T4" fmla="*/ 0 w 406"/>
                  <a:gd name="T5" fmla="*/ 0 h 292"/>
                  <a:gd name="T6" fmla="*/ 0 w 406"/>
                  <a:gd name="T7" fmla="*/ 0 h 292"/>
                  <a:gd name="T8" fmla="*/ 0 w 406"/>
                  <a:gd name="T9" fmla="*/ 0 h 292"/>
                  <a:gd name="T10" fmla="*/ 0 w 406"/>
                  <a:gd name="T11" fmla="*/ 0 h 292"/>
                  <a:gd name="T12" fmla="*/ 0 w 406"/>
                  <a:gd name="T13" fmla="*/ 0 h 292"/>
                  <a:gd name="T14" fmla="*/ 0 w 406"/>
                  <a:gd name="T15" fmla="*/ 0 h 292"/>
                  <a:gd name="T16" fmla="*/ 0 w 406"/>
                  <a:gd name="T17" fmla="*/ 0 h 292"/>
                  <a:gd name="T18" fmla="*/ 0 w 406"/>
                  <a:gd name="T19" fmla="*/ 0 h 292"/>
                  <a:gd name="T20" fmla="*/ 0 w 406"/>
                  <a:gd name="T21" fmla="*/ 0 h 292"/>
                  <a:gd name="T22" fmla="*/ 0 w 406"/>
                  <a:gd name="T23" fmla="*/ 0 h 292"/>
                  <a:gd name="T24" fmla="*/ 0 w 406"/>
                  <a:gd name="T25" fmla="*/ 0 h 292"/>
                  <a:gd name="T26" fmla="*/ 0 w 406"/>
                  <a:gd name="T27" fmla="*/ 0 h 292"/>
                  <a:gd name="T28" fmla="*/ 0 w 406"/>
                  <a:gd name="T29" fmla="*/ 0 h 292"/>
                  <a:gd name="T30" fmla="*/ 0 w 406"/>
                  <a:gd name="T31" fmla="*/ 0 h 292"/>
                  <a:gd name="T32" fmla="*/ 0 w 406"/>
                  <a:gd name="T33" fmla="*/ 0 h 292"/>
                  <a:gd name="T34" fmla="*/ 0 w 406"/>
                  <a:gd name="T35" fmla="*/ 0 h 292"/>
                  <a:gd name="T36" fmla="*/ 0 w 406"/>
                  <a:gd name="T37" fmla="*/ 0 h 292"/>
                  <a:gd name="T38" fmla="*/ 0 w 406"/>
                  <a:gd name="T39" fmla="*/ 0 h 292"/>
                  <a:gd name="T40" fmla="*/ 0 w 406"/>
                  <a:gd name="T41" fmla="*/ 0 h 292"/>
                  <a:gd name="T42" fmla="*/ 0 w 406"/>
                  <a:gd name="T43" fmla="*/ 0 h 292"/>
                  <a:gd name="T44" fmla="*/ 0 w 406"/>
                  <a:gd name="T45" fmla="*/ 0 h 292"/>
                  <a:gd name="T46" fmla="*/ 0 w 406"/>
                  <a:gd name="T47" fmla="*/ 0 h 292"/>
                  <a:gd name="T48" fmla="*/ 0 w 406"/>
                  <a:gd name="T49" fmla="*/ 0 h 292"/>
                  <a:gd name="T50" fmla="*/ 0 w 406"/>
                  <a:gd name="T51" fmla="*/ 0 h 292"/>
                  <a:gd name="T52" fmla="*/ 0 w 406"/>
                  <a:gd name="T53" fmla="*/ 0 h 292"/>
                  <a:gd name="T54" fmla="*/ 0 w 406"/>
                  <a:gd name="T55" fmla="*/ 0 h 292"/>
                  <a:gd name="T56" fmla="*/ 0 w 406"/>
                  <a:gd name="T57" fmla="*/ 0 h 292"/>
                  <a:gd name="T58" fmla="*/ 0 w 406"/>
                  <a:gd name="T59" fmla="*/ 0 h 292"/>
                  <a:gd name="T60" fmla="*/ 0 w 406"/>
                  <a:gd name="T61" fmla="*/ 0 h 292"/>
                  <a:gd name="T62" fmla="*/ 0 w 406"/>
                  <a:gd name="T63" fmla="*/ 0 h 2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06"/>
                  <a:gd name="T97" fmla="*/ 0 h 292"/>
                  <a:gd name="T98" fmla="*/ 406 w 406"/>
                  <a:gd name="T99" fmla="*/ 292 h 29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06" h="292">
                    <a:moveTo>
                      <a:pt x="326" y="36"/>
                    </a:moveTo>
                    <a:lnTo>
                      <a:pt x="332" y="65"/>
                    </a:lnTo>
                    <a:lnTo>
                      <a:pt x="340" y="93"/>
                    </a:lnTo>
                    <a:lnTo>
                      <a:pt x="351" y="123"/>
                    </a:lnTo>
                    <a:lnTo>
                      <a:pt x="361" y="152"/>
                    </a:lnTo>
                    <a:lnTo>
                      <a:pt x="373" y="181"/>
                    </a:lnTo>
                    <a:lnTo>
                      <a:pt x="384" y="210"/>
                    </a:lnTo>
                    <a:lnTo>
                      <a:pt x="395" y="237"/>
                    </a:lnTo>
                    <a:lnTo>
                      <a:pt x="405" y="266"/>
                    </a:lnTo>
                    <a:lnTo>
                      <a:pt x="406" y="273"/>
                    </a:lnTo>
                    <a:lnTo>
                      <a:pt x="406" y="279"/>
                    </a:lnTo>
                    <a:lnTo>
                      <a:pt x="404" y="284"/>
                    </a:lnTo>
                    <a:lnTo>
                      <a:pt x="399" y="289"/>
                    </a:lnTo>
                    <a:lnTo>
                      <a:pt x="393" y="292"/>
                    </a:lnTo>
                    <a:lnTo>
                      <a:pt x="387" y="292"/>
                    </a:lnTo>
                    <a:lnTo>
                      <a:pt x="381" y="289"/>
                    </a:lnTo>
                    <a:lnTo>
                      <a:pt x="377" y="283"/>
                    </a:lnTo>
                    <a:lnTo>
                      <a:pt x="364" y="251"/>
                    </a:lnTo>
                    <a:lnTo>
                      <a:pt x="352" y="213"/>
                    </a:lnTo>
                    <a:lnTo>
                      <a:pt x="339" y="171"/>
                    </a:lnTo>
                    <a:lnTo>
                      <a:pt x="329" y="131"/>
                    </a:lnTo>
                    <a:lnTo>
                      <a:pt x="318" y="93"/>
                    </a:lnTo>
                    <a:lnTo>
                      <a:pt x="311" y="63"/>
                    </a:lnTo>
                    <a:lnTo>
                      <a:pt x="307" y="42"/>
                    </a:lnTo>
                    <a:lnTo>
                      <a:pt x="305" y="34"/>
                    </a:lnTo>
                    <a:lnTo>
                      <a:pt x="283" y="34"/>
                    </a:lnTo>
                    <a:lnTo>
                      <a:pt x="261" y="36"/>
                    </a:lnTo>
                    <a:lnTo>
                      <a:pt x="239" y="39"/>
                    </a:lnTo>
                    <a:lnTo>
                      <a:pt x="216" y="43"/>
                    </a:lnTo>
                    <a:lnTo>
                      <a:pt x="192" y="50"/>
                    </a:lnTo>
                    <a:lnTo>
                      <a:pt x="170" y="57"/>
                    </a:lnTo>
                    <a:lnTo>
                      <a:pt x="148" y="65"/>
                    </a:lnTo>
                    <a:lnTo>
                      <a:pt x="126" y="73"/>
                    </a:lnTo>
                    <a:lnTo>
                      <a:pt x="106" y="83"/>
                    </a:lnTo>
                    <a:lnTo>
                      <a:pt x="85" y="93"/>
                    </a:lnTo>
                    <a:lnTo>
                      <a:pt x="67" y="103"/>
                    </a:lnTo>
                    <a:lnTo>
                      <a:pt x="50" y="113"/>
                    </a:lnTo>
                    <a:lnTo>
                      <a:pt x="34" y="122"/>
                    </a:lnTo>
                    <a:lnTo>
                      <a:pt x="20" y="132"/>
                    </a:lnTo>
                    <a:lnTo>
                      <a:pt x="9" y="141"/>
                    </a:lnTo>
                    <a:lnTo>
                      <a:pt x="0" y="148"/>
                    </a:lnTo>
                    <a:lnTo>
                      <a:pt x="0" y="133"/>
                    </a:lnTo>
                    <a:lnTo>
                      <a:pt x="7" y="118"/>
                    </a:lnTo>
                    <a:lnTo>
                      <a:pt x="19" y="102"/>
                    </a:lnTo>
                    <a:lnTo>
                      <a:pt x="35" y="86"/>
                    </a:lnTo>
                    <a:lnTo>
                      <a:pt x="53" y="70"/>
                    </a:lnTo>
                    <a:lnTo>
                      <a:pt x="73" y="54"/>
                    </a:lnTo>
                    <a:lnTo>
                      <a:pt x="92" y="43"/>
                    </a:lnTo>
                    <a:lnTo>
                      <a:pt x="111" y="33"/>
                    </a:lnTo>
                    <a:lnTo>
                      <a:pt x="139" y="23"/>
                    </a:lnTo>
                    <a:lnTo>
                      <a:pt x="173" y="14"/>
                    </a:lnTo>
                    <a:lnTo>
                      <a:pt x="210" y="8"/>
                    </a:lnTo>
                    <a:lnTo>
                      <a:pt x="245" y="4"/>
                    </a:lnTo>
                    <a:lnTo>
                      <a:pt x="277" y="1"/>
                    </a:lnTo>
                    <a:lnTo>
                      <a:pt x="304" y="0"/>
                    </a:lnTo>
                    <a:lnTo>
                      <a:pt x="321" y="0"/>
                    </a:lnTo>
                    <a:lnTo>
                      <a:pt x="329" y="0"/>
                    </a:lnTo>
                    <a:lnTo>
                      <a:pt x="336" y="1"/>
                    </a:lnTo>
                    <a:lnTo>
                      <a:pt x="342" y="6"/>
                    </a:lnTo>
                    <a:lnTo>
                      <a:pt x="345" y="11"/>
                    </a:lnTo>
                    <a:lnTo>
                      <a:pt x="346" y="19"/>
                    </a:lnTo>
                    <a:lnTo>
                      <a:pt x="345" y="26"/>
                    </a:lnTo>
                    <a:lnTo>
                      <a:pt x="340" y="31"/>
                    </a:lnTo>
                    <a:lnTo>
                      <a:pt x="335" y="34"/>
                    </a:lnTo>
                    <a:lnTo>
                      <a:pt x="326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54" name="Freeform 47"/>
              <p:cNvSpPr/>
              <p:nvPr/>
            </p:nvSpPr>
            <p:spPr bwMode="auto">
              <a:xfrm>
                <a:off x="8272" y="4697"/>
                <a:ext cx="146" cy="320"/>
              </a:xfrm>
              <a:custGeom>
                <a:avLst/>
                <a:gdLst>
                  <a:gd name="T0" fmla="*/ 0 w 439"/>
                  <a:gd name="T1" fmla="*/ 0 h 960"/>
                  <a:gd name="T2" fmla="*/ 0 w 439"/>
                  <a:gd name="T3" fmla="*/ 0 h 960"/>
                  <a:gd name="T4" fmla="*/ 0 w 439"/>
                  <a:gd name="T5" fmla="*/ 0 h 960"/>
                  <a:gd name="T6" fmla="*/ 0 w 439"/>
                  <a:gd name="T7" fmla="*/ 0 h 960"/>
                  <a:gd name="T8" fmla="*/ 0 w 439"/>
                  <a:gd name="T9" fmla="*/ 0 h 960"/>
                  <a:gd name="T10" fmla="*/ 0 w 439"/>
                  <a:gd name="T11" fmla="*/ 0 h 960"/>
                  <a:gd name="T12" fmla="*/ 0 w 439"/>
                  <a:gd name="T13" fmla="*/ 0 h 960"/>
                  <a:gd name="T14" fmla="*/ 0 w 439"/>
                  <a:gd name="T15" fmla="*/ 0 h 960"/>
                  <a:gd name="T16" fmla="*/ 0 w 439"/>
                  <a:gd name="T17" fmla="*/ 0 h 960"/>
                  <a:gd name="T18" fmla="*/ 0 w 439"/>
                  <a:gd name="T19" fmla="*/ 0 h 960"/>
                  <a:gd name="T20" fmla="*/ 0 w 439"/>
                  <a:gd name="T21" fmla="*/ 0 h 960"/>
                  <a:gd name="T22" fmla="*/ 0 w 439"/>
                  <a:gd name="T23" fmla="*/ 0 h 960"/>
                  <a:gd name="T24" fmla="*/ 0 w 439"/>
                  <a:gd name="T25" fmla="*/ 0 h 960"/>
                  <a:gd name="T26" fmla="*/ 0 w 439"/>
                  <a:gd name="T27" fmla="*/ 0 h 960"/>
                  <a:gd name="T28" fmla="*/ 0 w 439"/>
                  <a:gd name="T29" fmla="*/ 0 h 960"/>
                  <a:gd name="T30" fmla="*/ 0 w 439"/>
                  <a:gd name="T31" fmla="*/ 0 h 960"/>
                  <a:gd name="T32" fmla="*/ 0 w 439"/>
                  <a:gd name="T33" fmla="*/ 0 h 960"/>
                  <a:gd name="T34" fmla="*/ 0 w 439"/>
                  <a:gd name="T35" fmla="*/ 0 h 960"/>
                  <a:gd name="T36" fmla="*/ 0 w 439"/>
                  <a:gd name="T37" fmla="*/ 0 h 960"/>
                  <a:gd name="T38" fmla="*/ 0 w 439"/>
                  <a:gd name="T39" fmla="*/ 0 h 960"/>
                  <a:gd name="T40" fmla="*/ 0 w 439"/>
                  <a:gd name="T41" fmla="*/ 0 h 960"/>
                  <a:gd name="T42" fmla="*/ 0 w 439"/>
                  <a:gd name="T43" fmla="*/ 0 h 960"/>
                  <a:gd name="T44" fmla="*/ 0 w 439"/>
                  <a:gd name="T45" fmla="*/ 0 h 960"/>
                  <a:gd name="T46" fmla="*/ 0 w 439"/>
                  <a:gd name="T47" fmla="*/ 0 h 960"/>
                  <a:gd name="T48" fmla="*/ 0 w 439"/>
                  <a:gd name="T49" fmla="*/ 0 h 960"/>
                  <a:gd name="T50" fmla="*/ 0 w 439"/>
                  <a:gd name="T51" fmla="*/ 0 h 960"/>
                  <a:gd name="T52" fmla="*/ 0 w 439"/>
                  <a:gd name="T53" fmla="*/ 0 h 960"/>
                  <a:gd name="T54" fmla="*/ 0 w 439"/>
                  <a:gd name="T55" fmla="*/ 0 h 960"/>
                  <a:gd name="T56" fmla="*/ 0 w 439"/>
                  <a:gd name="T57" fmla="*/ 0 h 960"/>
                  <a:gd name="T58" fmla="*/ 0 w 439"/>
                  <a:gd name="T59" fmla="*/ 0 h 960"/>
                  <a:gd name="T60" fmla="*/ 0 w 439"/>
                  <a:gd name="T61" fmla="*/ 0 h 960"/>
                  <a:gd name="T62" fmla="*/ 0 w 439"/>
                  <a:gd name="T63" fmla="*/ 0 h 960"/>
                  <a:gd name="T64" fmla="*/ 0 w 439"/>
                  <a:gd name="T65" fmla="*/ 0 h 960"/>
                  <a:gd name="T66" fmla="*/ 0 w 439"/>
                  <a:gd name="T67" fmla="*/ 0 h 9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39"/>
                  <a:gd name="T103" fmla="*/ 0 h 960"/>
                  <a:gd name="T104" fmla="*/ 439 w 439"/>
                  <a:gd name="T105" fmla="*/ 960 h 9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39" h="960">
                    <a:moveTo>
                      <a:pt x="72" y="270"/>
                    </a:moveTo>
                    <a:lnTo>
                      <a:pt x="82" y="289"/>
                    </a:lnTo>
                    <a:lnTo>
                      <a:pt x="85" y="302"/>
                    </a:lnTo>
                    <a:lnTo>
                      <a:pt x="87" y="316"/>
                    </a:lnTo>
                    <a:lnTo>
                      <a:pt x="93" y="336"/>
                    </a:lnTo>
                    <a:lnTo>
                      <a:pt x="107" y="376"/>
                    </a:lnTo>
                    <a:lnTo>
                      <a:pt x="124" y="417"/>
                    </a:lnTo>
                    <a:lnTo>
                      <a:pt x="141" y="455"/>
                    </a:lnTo>
                    <a:lnTo>
                      <a:pt x="157" y="494"/>
                    </a:lnTo>
                    <a:lnTo>
                      <a:pt x="175" y="533"/>
                    </a:lnTo>
                    <a:lnTo>
                      <a:pt x="193" y="572"/>
                    </a:lnTo>
                    <a:lnTo>
                      <a:pt x="210" y="611"/>
                    </a:lnTo>
                    <a:lnTo>
                      <a:pt x="229" y="649"/>
                    </a:lnTo>
                    <a:lnTo>
                      <a:pt x="248" y="687"/>
                    </a:lnTo>
                    <a:lnTo>
                      <a:pt x="267" y="726"/>
                    </a:lnTo>
                    <a:lnTo>
                      <a:pt x="287" y="763"/>
                    </a:lnTo>
                    <a:lnTo>
                      <a:pt x="307" y="802"/>
                    </a:lnTo>
                    <a:lnTo>
                      <a:pt x="326" y="839"/>
                    </a:lnTo>
                    <a:lnTo>
                      <a:pt x="347" y="878"/>
                    </a:lnTo>
                    <a:lnTo>
                      <a:pt x="367" y="915"/>
                    </a:lnTo>
                    <a:lnTo>
                      <a:pt x="388" y="954"/>
                    </a:lnTo>
                    <a:lnTo>
                      <a:pt x="391" y="957"/>
                    </a:lnTo>
                    <a:lnTo>
                      <a:pt x="397" y="958"/>
                    </a:lnTo>
                    <a:lnTo>
                      <a:pt x="404" y="960"/>
                    </a:lnTo>
                    <a:lnTo>
                      <a:pt x="413" y="960"/>
                    </a:lnTo>
                    <a:lnTo>
                      <a:pt x="420" y="960"/>
                    </a:lnTo>
                    <a:lnTo>
                      <a:pt x="427" y="958"/>
                    </a:lnTo>
                    <a:lnTo>
                      <a:pt x="433" y="957"/>
                    </a:lnTo>
                    <a:lnTo>
                      <a:pt x="436" y="954"/>
                    </a:lnTo>
                    <a:lnTo>
                      <a:pt x="439" y="948"/>
                    </a:lnTo>
                    <a:lnTo>
                      <a:pt x="439" y="943"/>
                    </a:lnTo>
                    <a:lnTo>
                      <a:pt x="436" y="937"/>
                    </a:lnTo>
                    <a:lnTo>
                      <a:pt x="432" y="932"/>
                    </a:lnTo>
                    <a:lnTo>
                      <a:pt x="414" y="902"/>
                    </a:lnTo>
                    <a:lnTo>
                      <a:pt x="398" y="874"/>
                    </a:lnTo>
                    <a:lnTo>
                      <a:pt x="380" y="843"/>
                    </a:lnTo>
                    <a:lnTo>
                      <a:pt x="364" y="813"/>
                    </a:lnTo>
                    <a:lnTo>
                      <a:pt x="348" y="784"/>
                    </a:lnTo>
                    <a:lnTo>
                      <a:pt x="332" y="754"/>
                    </a:lnTo>
                    <a:lnTo>
                      <a:pt x="314" y="724"/>
                    </a:lnTo>
                    <a:lnTo>
                      <a:pt x="298" y="694"/>
                    </a:lnTo>
                    <a:lnTo>
                      <a:pt x="269" y="638"/>
                    </a:lnTo>
                    <a:lnTo>
                      <a:pt x="242" y="585"/>
                    </a:lnTo>
                    <a:lnTo>
                      <a:pt x="216" y="532"/>
                    </a:lnTo>
                    <a:lnTo>
                      <a:pt x="193" y="477"/>
                    </a:lnTo>
                    <a:lnTo>
                      <a:pt x="169" y="424"/>
                    </a:lnTo>
                    <a:lnTo>
                      <a:pt x="149" y="369"/>
                    </a:lnTo>
                    <a:lnTo>
                      <a:pt x="128" y="312"/>
                    </a:lnTo>
                    <a:lnTo>
                      <a:pt x="107" y="253"/>
                    </a:lnTo>
                    <a:lnTo>
                      <a:pt x="91" y="220"/>
                    </a:lnTo>
                    <a:lnTo>
                      <a:pt x="75" y="181"/>
                    </a:lnTo>
                    <a:lnTo>
                      <a:pt x="60" y="139"/>
                    </a:lnTo>
                    <a:lnTo>
                      <a:pt x="47" y="99"/>
                    </a:lnTo>
                    <a:lnTo>
                      <a:pt x="35" y="62"/>
                    </a:lnTo>
                    <a:lnTo>
                      <a:pt x="25" y="31"/>
                    </a:lnTo>
                    <a:lnTo>
                      <a:pt x="15" y="1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47"/>
                    </a:lnTo>
                    <a:lnTo>
                      <a:pt x="11" y="82"/>
                    </a:lnTo>
                    <a:lnTo>
                      <a:pt x="16" y="115"/>
                    </a:lnTo>
                    <a:lnTo>
                      <a:pt x="24" y="146"/>
                    </a:lnTo>
                    <a:lnTo>
                      <a:pt x="33" y="179"/>
                    </a:lnTo>
                    <a:lnTo>
                      <a:pt x="43" y="211"/>
                    </a:lnTo>
                    <a:lnTo>
                      <a:pt x="56" y="241"/>
                    </a:lnTo>
                    <a:lnTo>
                      <a:pt x="72" y="2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55" name="Freeform 48"/>
              <p:cNvSpPr/>
              <p:nvPr/>
            </p:nvSpPr>
            <p:spPr bwMode="auto">
              <a:xfrm>
                <a:off x="8416" y="4972"/>
                <a:ext cx="128" cy="66"/>
              </a:xfrm>
              <a:custGeom>
                <a:avLst/>
                <a:gdLst>
                  <a:gd name="T0" fmla="*/ 0 w 382"/>
                  <a:gd name="T1" fmla="*/ 0 h 198"/>
                  <a:gd name="T2" fmla="*/ 0 w 382"/>
                  <a:gd name="T3" fmla="*/ 0 h 198"/>
                  <a:gd name="T4" fmla="*/ 0 w 382"/>
                  <a:gd name="T5" fmla="*/ 0 h 198"/>
                  <a:gd name="T6" fmla="*/ 0 w 382"/>
                  <a:gd name="T7" fmla="*/ 0 h 198"/>
                  <a:gd name="T8" fmla="*/ 0 w 382"/>
                  <a:gd name="T9" fmla="*/ 0 h 198"/>
                  <a:gd name="T10" fmla="*/ 0 w 382"/>
                  <a:gd name="T11" fmla="*/ 0 h 198"/>
                  <a:gd name="T12" fmla="*/ 0 w 382"/>
                  <a:gd name="T13" fmla="*/ 0 h 198"/>
                  <a:gd name="T14" fmla="*/ 0 w 382"/>
                  <a:gd name="T15" fmla="*/ 0 h 198"/>
                  <a:gd name="T16" fmla="*/ 0 w 382"/>
                  <a:gd name="T17" fmla="*/ 0 h 198"/>
                  <a:gd name="T18" fmla="*/ 0 w 382"/>
                  <a:gd name="T19" fmla="*/ 0 h 198"/>
                  <a:gd name="T20" fmla="*/ 0 w 382"/>
                  <a:gd name="T21" fmla="*/ 0 h 198"/>
                  <a:gd name="T22" fmla="*/ 0 w 382"/>
                  <a:gd name="T23" fmla="*/ 0 h 198"/>
                  <a:gd name="T24" fmla="*/ 0 w 382"/>
                  <a:gd name="T25" fmla="*/ 0 h 198"/>
                  <a:gd name="T26" fmla="*/ 0 w 382"/>
                  <a:gd name="T27" fmla="*/ 0 h 198"/>
                  <a:gd name="T28" fmla="*/ 0 w 382"/>
                  <a:gd name="T29" fmla="*/ 0 h 198"/>
                  <a:gd name="T30" fmla="*/ 0 w 382"/>
                  <a:gd name="T31" fmla="*/ 0 h 198"/>
                  <a:gd name="T32" fmla="*/ 0 w 382"/>
                  <a:gd name="T33" fmla="*/ 0 h 198"/>
                  <a:gd name="T34" fmla="*/ 0 w 382"/>
                  <a:gd name="T35" fmla="*/ 0 h 198"/>
                  <a:gd name="T36" fmla="*/ 0 w 382"/>
                  <a:gd name="T37" fmla="*/ 0 h 198"/>
                  <a:gd name="T38" fmla="*/ 0 w 382"/>
                  <a:gd name="T39" fmla="*/ 0 h 198"/>
                  <a:gd name="T40" fmla="*/ 0 w 382"/>
                  <a:gd name="T41" fmla="*/ 0 h 198"/>
                  <a:gd name="T42" fmla="*/ 0 w 382"/>
                  <a:gd name="T43" fmla="*/ 0 h 198"/>
                  <a:gd name="T44" fmla="*/ 0 w 382"/>
                  <a:gd name="T45" fmla="*/ 0 h 198"/>
                  <a:gd name="T46" fmla="*/ 0 w 382"/>
                  <a:gd name="T47" fmla="*/ 0 h 198"/>
                  <a:gd name="T48" fmla="*/ 0 w 382"/>
                  <a:gd name="T49" fmla="*/ 0 h 198"/>
                  <a:gd name="T50" fmla="*/ 0 w 382"/>
                  <a:gd name="T51" fmla="*/ 0 h 198"/>
                  <a:gd name="T52" fmla="*/ 0 w 382"/>
                  <a:gd name="T53" fmla="*/ 0 h 198"/>
                  <a:gd name="T54" fmla="*/ 0 w 382"/>
                  <a:gd name="T55" fmla="*/ 0 h 198"/>
                  <a:gd name="T56" fmla="*/ 0 w 382"/>
                  <a:gd name="T57" fmla="*/ 0 h 198"/>
                  <a:gd name="T58" fmla="*/ 0 w 382"/>
                  <a:gd name="T59" fmla="*/ 0 h 198"/>
                  <a:gd name="T60" fmla="*/ 0 w 382"/>
                  <a:gd name="T61" fmla="*/ 0 h 198"/>
                  <a:gd name="T62" fmla="*/ 0 w 382"/>
                  <a:gd name="T63" fmla="*/ 0 h 198"/>
                  <a:gd name="T64" fmla="*/ 0 w 382"/>
                  <a:gd name="T65" fmla="*/ 0 h 198"/>
                  <a:gd name="T66" fmla="*/ 0 w 382"/>
                  <a:gd name="T67" fmla="*/ 0 h 198"/>
                  <a:gd name="T68" fmla="*/ 0 w 382"/>
                  <a:gd name="T69" fmla="*/ 0 h 198"/>
                  <a:gd name="T70" fmla="*/ 0 w 382"/>
                  <a:gd name="T71" fmla="*/ 0 h 198"/>
                  <a:gd name="T72" fmla="*/ 0 w 382"/>
                  <a:gd name="T73" fmla="*/ 0 h 198"/>
                  <a:gd name="T74" fmla="*/ 0 w 382"/>
                  <a:gd name="T75" fmla="*/ 0 h 198"/>
                  <a:gd name="T76" fmla="*/ 0 w 382"/>
                  <a:gd name="T77" fmla="*/ 0 h 198"/>
                  <a:gd name="T78" fmla="*/ 0 w 382"/>
                  <a:gd name="T79" fmla="*/ 0 h 198"/>
                  <a:gd name="T80" fmla="*/ 0 w 382"/>
                  <a:gd name="T81" fmla="*/ 0 h 198"/>
                  <a:gd name="T82" fmla="*/ 0 w 382"/>
                  <a:gd name="T83" fmla="*/ 0 h 198"/>
                  <a:gd name="T84" fmla="*/ 0 w 382"/>
                  <a:gd name="T85" fmla="*/ 0 h 198"/>
                  <a:gd name="T86" fmla="*/ 0 w 382"/>
                  <a:gd name="T87" fmla="*/ 0 h 198"/>
                  <a:gd name="T88" fmla="*/ 0 w 382"/>
                  <a:gd name="T89" fmla="*/ 0 h 198"/>
                  <a:gd name="T90" fmla="*/ 0 w 382"/>
                  <a:gd name="T91" fmla="*/ 0 h 19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82"/>
                  <a:gd name="T139" fmla="*/ 0 h 198"/>
                  <a:gd name="T140" fmla="*/ 382 w 382"/>
                  <a:gd name="T141" fmla="*/ 198 h 19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82" h="198">
                    <a:moveTo>
                      <a:pt x="2" y="182"/>
                    </a:moveTo>
                    <a:lnTo>
                      <a:pt x="0" y="187"/>
                    </a:lnTo>
                    <a:lnTo>
                      <a:pt x="0" y="191"/>
                    </a:lnTo>
                    <a:lnTo>
                      <a:pt x="2" y="195"/>
                    </a:lnTo>
                    <a:lnTo>
                      <a:pt x="6" y="198"/>
                    </a:lnTo>
                    <a:lnTo>
                      <a:pt x="30" y="187"/>
                    </a:lnTo>
                    <a:lnTo>
                      <a:pt x="52" y="176"/>
                    </a:lnTo>
                    <a:lnTo>
                      <a:pt x="75" y="166"/>
                    </a:lnTo>
                    <a:lnTo>
                      <a:pt x="99" y="156"/>
                    </a:lnTo>
                    <a:lnTo>
                      <a:pt x="124" y="146"/>
                    </a:lnTo>
                    <a:lnTo>
                      <a:pt x="147" y="138"/>
                    </a:lnTo>
                    <a:lnTo>
                      <a:pt x="171" y="128"/>
                    </a:lnTo>
                    <a:lnTo>
                      <a:pt x="194" y="119"/>
                    </a:lnTo>
                    <a:lnTo>
                      <a:pt x="218" y="109"/>
                    </a:lnTo>
                    <a:lnTo>
                      <a:pt x="241" y="99"/>
                    </a:lnTo>
                    <a:lnTo>
                      <a:pt x="265" y="89"/>
                    </a:lnTo>
                    <a:lnTo>
                      <a:pt x="287" y="77"/>
                    </a:lnTo>
                    <a:lnTo>
                      <a:pt x="310" y="66"/>
                    </a:lnTo>
                    <a:lnTo>
                      <a:pt x="332" y="54"/>
                    </a:lnTo>
                    <a:lnTo>
                      <a:pt x="354" y="41"/>
                    </a:lnTo>
                    <a:lnTo>
                      <a:pt x="376" y="27"/>
                    </a:lnTo>
                    <a:lnTo>
                      <a:pt x="381" y="23"/>
                    </a:lnTo>
                    <a:lnTo>
                      <a:pt x="382" y="17"/>
                    </a:lnTo>
                    <a:lnTo>
                      <a:pt x="382" y="11"/>
                    </a:lnTo>
                    <a:lnTo>
                      <a:pt x="379" y="7"/>
                    </a:lnTo>
                    <a:lnTo>
                      <a:pt x="375" y="3"/>
                    </a:lnTo>
                    <a:lnTo>
                      <a:pt x="369" y="0"/>
                    </a:lnTo>
                    <a:lnTo>
                      <a:pt x="363" y="0"/>
                    </a:lnTo>
                    <a:lnTo>
                      <a:pt x="359" y="3"/>
                    </a:lnTo>
                    <a:lnTo>
                      <a:pt x="335" y="16"/>
                    </a:lnTo>
                    <a:lnTo>
                      <a:pt x="309" y="28"/>
                    </a:lnTo>
                    <a:lnTo>
                      <a:pt x="281" y="41"/>
                    </a:lnTo>
                    <a:lnTo>
                      <a:pt x="253" y="56"/>
                    </a:lnTo>
                    <a:lnTo>
                      <a:pt x="223" y="70"/>
                    </a:lnTo>
                    <a:lnTo>
                      <a:pt x="193" y="84"/>
                    </a:lnTo>
                    <a:lnTo>
                      <a:pt x="163" y="97"/>
                    </a:lnTo>
                    <a:lnTo>
                      <a:pt x="135" y="112"/>
                    </a:lnTo>
                    <a:lnTo>
                      <a:pt x="107" y="125"/>
                    </a:lnTo>
                    <a:lnTo>
                      <a:pt x="83" y="136"/>
                    </a:lnTo>
                    <a:lnTo>
                      <a:pt x="61" y="148"/>
                    </a:lnTo>
                    <a:lnTo>
                      <a:pt x="40" y="158"/>
                    </a:lnTo>
                    <a:lnTo>
                      <a:pt x="24" y="166"/>
                    </a:lnTo>
                    <a:lnTo>
                      <a:pt x="12" y="174"/>
                    </a:lnTo>
                    <a:lnTo>
                      <a:pt x="5" y="179"/>
                    </a:lnTo>
                    <a:lnTo>
                      <a:pt x="2" y="1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56" name="Freeform 49"/>
              <p:cNvSpPr/>
              <p:nvPr/>
            </p:nvSpPr>
            <p:spPr bwMode="auto">
              <a:xfrm>
                <a:off x="8304" y="4693"/>
                <a:ext cx="76" cy="80"/>
              </a:xfrm>
              <a:custGeom>
                <a:avLst/>
                <a:gdLst>
                  <a:gd name="T0" fmla="*/ 0 w 229"/>
                  <a:gd name="T1" fmla="*/ 0 h 240"/>
                  <a:gd name="T2" fmla="*/ 0 w 229"/>
                  <a:gd name="T3" fmla="*/ 0 h 240"/>
                  <a:gd name="T4" fmla="*/ 0 w 229"/>
                  <a:gd name="T5" fmla="*/ 0 h 240"/>
                  <a:gd name="T6" fmla="*/ 0 w 229"/>
                  <a:gd name="T7" fmla="*/ 0 h 240"/>
                  <a:gd name="T8" fmla="*/ 0 w 229"/>
                  <a:gd name="T9" fmla="*/ 0 h 240"/>
                  <a:gd name="T10" fmla="*/ 0 w 229"/>
                  <a:gd name="T11" fmla="*/ 0 h 240"/>
                  <a:gd name="T12" fmla="*/ 0 w 229"/>
                  <a:gd name="T13" fmla="*/ 0 h 240"/>
                  <a:gd name="T14" fmla="*/ 0 w 229"/>
                  <a:gd name="T15" fmla="*/ 0 h 240"/>
                  <a:gd name="T16" fmla="*/ 0 w 229"/>
                  <a:gd name="T17" fmla="*/ 0 h 240"/>
                  <a:gd name="T18" fmla="*/ 0 w 229"/>
                  <a:gd name="T19" fmla="*/ 0 h 240"/>
                  <a:gd name="T20" fmla="*/ 0 w 229"/>
                  <a:gd name="T21" fmla="*/ 0 h 240"/>
                  <a:gd name="T22" fmla="*/ 0 w 229"/>
                  <a:gd name="T23" fmla="*/ 0 h 240"/>
                  <a:gd name="T24" fmla="*/ 0 w 229"/>
                  <a:gd name="T25" fmla="*/ 0 h 240"/>
                  <a:gd name="T26" fmla="*/ 0 w 229"/>
                  <a:gd name="T27" fmla="*/ 0 h 240"/>
                  <a:gd name="T28" fmla="*/ 0 w 229"/>
                  <a:gd name="T29" fmla="*/ 0 h 240"/>
                  <a:gd name="T30" fmla="*/ 0 w 229"/>
                  <a:gd name="T31" fmla="*/ 0 h 240"/>
                  <a:gd name="T32" fmla="*/ 0 w 229"/>
                  <a:gd name="T33" fmla="*/ 0 h 240"/>
                  <a:gd name="T34" fmla="*/ 0 w 229"/>
                  <a:gd name="T35" fmla="*/ 0 h 240"/>
                  <a:gd name="T36" fmla="*/ 0 w 229"/>
                  <a:gd name="T37" fmla="*/ 0 h 240"/>
                  <a:gd name="T38" fmla="*/ 0 w 229"/>
                  <a:gd name="T39" fmla="*/ 0 h 240"/>
                  <a:gd name="T40" fmla="*/ 0 w 229"/>
                  <a:gd name="T41" fmla="*/ 0 h 240"/>
                  <a:gd name="T42" fmla="*/ 0 w 229"/>
                  <a:gd name="T43" fmla="*/ 0 h 240"/>
                  <a:gd name="T44" fmla="*/ 0 w 229"/>
                  <a:gd name="T45" fmla="*/ 0 h 240"/>
                  <a:gd name="T46" fmla="*/ 0 w 229"/>
                  <a:gd name="T47" fmla="*/ 0 h 240"/>
                  <a:gd name="T48" fmla="*/ 0 w 229"/>
                  <a:gd name="T49" fmla="*/ 0 h 240"/>
                  <a:gd name="T50" fmla="*/ 0 w 229"/>
                  <a:gd name="T51" fmla="*/ 0 h 240"/>
                  <a:gd name="T52" fmla="*/ 0 w 229"/>
                  <a:gd name="T53" fmla="*/ 0 h 240"/>
                  <a:gd name="T54" fmla="*/ 0 w 229"/>
                  <a:gd name="T55" fmla="*/ 0 h 240"/>
                  <a:gd name="T56" fmla="*/ 0 w 229"/>
                  <a:gd name="T57" fmla="*/ 0 h 240"/>
                  <a:gd name="T58" fmla="*/ 0 w 229"/>
                  <a:gd name="T59" fmla="*/ 0 h 240"/>
                  <a:gd name="T60" fmla="*/ 0 w 229"/>
                  <a:gd name="T61" fmla="*/ 0 h 240"/>
                  <a:gd name="T62" fmla="*/ 0 w 229"/>
                  <a:gd name="T63" fmla="*/ 0 h 240"/>
                  <a:gd name="T64" fmla="*/ 0 w 229"/>
                  <a:gd name="T65" fmla="*/ 0 h 240"/>
                  <a:gd name="T66" fmla="*/ 0 w 229"/>
                  <a:gd name="T67" fmla="*/ 0 h 240"/>
                  <a:gd name="T68" fmla="*/ 0 w 229"/>
                  <a:gd name="T69" fmla="*/ 0 h 240"/>
                  <a:gd name="T70" fmla="*/ 0 w 229"/>
                  <a:gd name="T71" fmla="*/ 0 h 240"/>
                  <a:gd name="T72" fmla="*/ 0 w 229"/>
                  <a:gd name="T73" fmla="*/ 0 h 240"/>
                  <a:gd name="T74" fmla="*/ 0 w 229"/>
                  <a:gd name="T75" fmla="*/ 0 h 2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29"/>
                  <a:gd name="T115" fmla="*/ 0 h 240"/>
                  <a:gd name="T116" fmla="*/ 229 w 229"/>
                  <a:gd name="T117" fmla="*/ 240 h 2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29" h="240">
                    <a:moveTo>
                      <a:pt x="126" y="4"/>
                    </a:moveTo>
                    <a:lnTo>
                      <a:pt x="119" y="3"/>
                    </a:lnTo>
                    <a:lnTo>
                      <a:pt x="111" y="3"/>
                    </a:lnTo>
                    <a:lnTo>
                      <a:pt x="105" y="1"/>
                    </a:lnTo>
                    <a:lnTo>
                      <a:pt x="102" y="1"/>
                    </a:lnTo>
                    <a:lnTo>
                      <a:pt x="94" y="0"/>
                    </a:lnTo>
                    <a:lnTo>
                      <a:pt x="83" y="0"/>
                    </a:lnTo>
                    <a:lnTo>
                      <a:pt x="75" y="1"/>
                    </a:lnTo>
                    <a:lnTo>
                      <a:pt x="66" y="3"/>
                    </a:lnTo>
                    <a:lnTo>
                      <a:pt x="57" y="4"/>
                    </a:lnTo>
                    <a:lnTo>
                      <a:pt x="48" y="9"/>
                    </a:lnTo>
                    <a:lnTo>
                      <a:pt x="41" y="13"/>
                    </a:lnTo>
                    <a:lnTo>
                      <a:pt x="33" y="17"/>
                    </a:lnTo>
                    <a:lnTo>
                      <a:pt x="17" y="34"/>
                    </a:lnTo>
                    <a:lnTo>
                      <a:pt x="6" y="55"/>
                    </a:lnTo>
                    <a:lnTo>
                      <a:pt x="1" y="76"/>
                    </a:lnTo>
                    <a:lnTo>
                      <a:pt x="0" y="98"/>
                    </a:lnTo>
                    <a:lnTo>
                      <a:pt x="3" y="121"/>
                    </a:lnTo>
                    <a:lnTo>
                      <a:pt x="8" y="144"/>
                    </a:lnTo>
                    <a:lnTo>
                      <a:pt x="16" y="167"/>
                    </a:lnTo>
                    <a:lnTo>
                      <a:pt x="26" y="187"/>
                    </a:lnTo>
                    <a:lnTo>
                      <a:pt x="35" y="200"/>
                    </a:lnTo>
                    <a:lnTo>
                      <a:pt x="45" y="213"/>
                    </a:lnTo>
                    <a:lnTo>
                      <a:pt x="57" y="223"/>
                    </a:lnTo>
                    <a:lnTo>
                      <a:pt x="70" y="230"/>
                    </a:lnTo>
                    <a:lnTo>
                      <a:pt x="85" y="236"/>
                    </a:lnTo>
                    <a:lnTo>
                      <a:pt x="101" y="240"/>
                    </a:lnTo>
                    <a:lnTo>
                      <a:pt x="116" y="240"/>
                    </a:lnTo>
                    <a:lnTo>
                      <a:pt x="132" y="237"/>
                    </a:lnTo>
                    <a:lnTo>
                      <a:pt x="154" y="228"/>
                    </a:lnTo>
                    <a:lnTo>
                      <a:pt x="174" y="218"/>
                    </a:lnTo>
                    <a:lnTo>
                      <a:pt x="192" y="204"/>
                    </a:lnTo>
                    <a:lnTo>
                      <a:pt x="208" y="188"/>
                    </a:lnTo>
                    <a:lnTo>
                      <a:pt x="218" y="171"/>
                    </a:lnTo>
                    <a:lnTo>
                      <a:pt x="226" y="151"/>
                    </a:lnTo>
                    <a:lnTo>
                      <a:pt x="229" y="131"/>
                    </a:lnTo>
                    <a:lnTo>
                      <a:pt x="226" y="109"/>
                    </a:lnTo>
                    <a:lnTo>
                      <a:pt x="224" y="103"/>
                    </a:lnTo>
                    <a:lnTo>
                      <a:pt x="221" y="98"/>
                    </a:lnTo>
                    <a:lnTo>
                      <a:pt x="215" y="95"/>
                    </a:lnTo>
                    <a:lnTo>
                      <a:pt x="210" y="93"/>
                    </a:lnTo>
                    <a:lnTo>
                      <a:pt x="204" y="95"/>
                    </a:lnTo>
                    <a:lnTo>
                      <a:pt x="198" y="99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93" y="126"/>
                    </a:lnTo>
                    <a:lnTo>
                      <a:pt x="189" y="142"/>
                    </a:lnTo>
                    <a:lnTo>
                      <a:pt x="183" y="158"/>
                    </a:lnTo>
                    <a:lnTo>
                      <a:pt x="174" y="171"/>
                    </a:lnTo>
                    <a:lnTo>
                      <a:pt x="164" y="181"/>
                    </a:lnTo>
                    <a:lnTo>
                      <a:pt x="149" y="190"/>
                    </a:lnTo>
                    <a:lnTo>
                      <a:pt x="133" y="195"/>
                    </a:lnTo>
                    <a:lnTo>
                      <a:pt x="113" y="198"/>
                    </a:lnTo>
                    <a:lnTo>
                      <a:pt x="92" y="197"/>
                    </a:lnTo>
                    <a:lnTo>
                      <a:pt x="76" y="188"/>
                    </a:lnTo>
                    <a:lnTo>
                      <a:pt x="63" y="177"/>
                    </a:lnTo>
                    <a:lnTo>
                      <a:pt x="54" y="161"/>
                    </a:lnTo>
                    <a:lnTo>
                      <a:pt x="47" y="142"/>
                    </a:lnTo>
                    <a:lnTo>
                      <a:pt x="41" y="124"/>
                    </a:lnTo>
                    <a:lnTo>
                      <a:pt x="36" y="103"/>
                    </a:lnTo>
                    <a:lnTo>
                      <a:pt x="35" y="85"/>
                    </a:lnTo>
                    <a:lnTo>
                      <a:pt x="35" y="73"/>
                    </a:lnTo>
                    <a:lnTo>
                      <a:pt x="36" y="62"/>
                    </a:lnTo>
                    <a:lnTo>
                      <a:pt x="41" y="50"/>
                    </a:lnTo>
                    <a:lnTo>
                      <a:pt x="48" y="40"/>
                    </a:lnTo>
                    <a:lnTo>
                      <a:pt x="55" y="33"/>
                    </a:lnTo>
                    <a:lnTo>
                      <a:pt x="66" y="26"/>
                    </a:lnTo>
                    <a:lnTo>
                      <a:pt x="77" y="21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5" y="19"/>
                    </a:lnTo>
                    <a:lnTo>
                      <a:pt x="120" y="19"/>
                    </a:lnTo>
                    <a:lnTo>
                      <a:pt x="135" y="21"/>
                    </a:lnTo>
                    <a:lnTo>
                      <a:pt x="139" y="20"/>
                    </a:lnTo>
                    <a:lnTo>
                      <a:pt x="139" y="14"/>
                    </a:lnTo>
                    <a:lnTo>
                      <a:pt x="133" y="9"/>
                    </a:lnTo>
                    <a:lnTo>
                      <a:pt x="126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57" name="Freeform 50"/>
              <p:cNvSpPr/>
              <p:nvPr/>
            </p:nvSpPr>
            <p:spPr bwMode="auto">
              <a:xfrm>
                <a:off x="8401" y="4895"/>
                <a:ext cx="93" cy="90"/>
              </a:xfrm>
              <a:custGeom>
                <a:avLst/>
                <a:gdLst>
                  <a:gd name="T0" fmla="*/ 0 w 281"/>
                  <a:gd name="T1" fmla="*/ 0 h 270"/>
                  <a:gd name="T2" fmla="*/ 0 w 281"/>
                  <a:gd name="T3" fmla="*/ 0 h 270"/>
                  <a:gd name="T4" fmla="*/ 0 w 281"/>
                  <a:gd name="T5" fmla="*/ 0 h 270"/>
                  <a:gd name="T6" fmla="*/ 0 w 281"/>
                  <a:gd name="T7" fmla="*/ 0 h 270"/>
                  <a:gd name="T8" fmla="*/ 0 w 281"/>
                  <a:gd name="T9" fmla="*/ 0 h 270"/>
                  <a:gd name="T10" fmla="*/ 0 w 281"/>
                  <a:gd name="T11" fmla="*/ 0 h 270"/>
                  <a:gd name="T12" fmla="*/ 0 w 281"/>
                  <a:gd name="T13" fmla="*/ 0 h 270"/>
                  <a:gd name="T14" fmla="*/ 0 w 281"/>
                  <a:gd name="T15" fmla="*/ 0 h 270"/>
                  <a:gd name="T16" fmla="*/ 0 w 281"/>
                  <a:gd name="T17" fmla="*/ 0 h 270"/>
                  <a:gd name="T18" fmla="*/ 0 w 281"/>
                  <a:gd name="T19" fmla="*/ 0 h 270"/>
                  <a:gd name="T20" fmla="*/ 0 w 281"/>
                  <a:gd name="T21" fmla="*/ 0 h 270"/>
                  <a:gd name="T22" fmla="*/ 0 w 281"/>
                  <a:gd name="T23" fmla="*/ 0 h 270"/>
                  <a:gd name="T24" fmla="*/ 0 w 281"/>
                  <a:gd name="T25" fmla="*/ 0 h 270"/>
                  <a:gd name="T26" fmla="*/ 0 w 281"/>
                  <a:gd name="T27" fmla="*/ 0 h 270"/>
                  <a:gd name="T28" fmla="*/ 0 w 281"/>
                  <a:gd name="T29" fmla="*/ 0 h 270"/>
                  <a:gd name="T30" fmla="*/ 0 w 281"/>
                  <a:gd name="T31" fmla="*/ 0 h 270"/>
                  <a:gd name="T32" fmla="*/ 0 w 281"/>
                  <a:gd name="T33" fmla="*/ 0 h 270"/>
                  <a:gd name="T34" fmla="*/ 0 w 281"/>
                  <a:gd name="T35" fmla="*/ 0 h 270"/>
                  <a:gd name="T36" fmla="*/ 0 w 281"/>
                  <a:gd name="T37" fmla="*/ 0 h 270"/>
                  <a:gd name="T38" fmla="*/ 0 w 281"/>
                  <a:gd name="T39" fmla="*/ 0 h 270"/>
                  <a:gd name="T40" fmla="*/ 0 w 281"/>
                  <a:gd name="T41" fmla="*/ 0 h 270"/>
                  <a:gd name="T42" fmla="*/ 0 w 281"/>
                  <a:gd name="T43" fmla="*/ 0 h 270"/>
                  <a:gd name="T44" fmla="*/ 0 w 281"/>
                  <a:gd name="T45" fmla="*/ 0 h 270"/>
                  <a:gd name="T46" fmla="*/ 0 w 281"/>
                  <a:gd name="T47" fmla="*/ 0 h 270"/>
                  <a:gd name="T48" fmla="*/ 0 w 281"/>
                  <a:gd name="T49" fmla="*/ 0 h 270"/>
                  <a:gd name="T50" fmla="*/ 0 w 281"/>
                  <a:gd name="T51" fmla="*/ 0 h 270"/>
                  <a:gd name="T52" fmla="*/ 0 w 281"/>
                  <a:gd name="T53" fmla="*/ 0 h 270"/>
                  <a:gd name="T54" fmla="*/ 0 w 281"/>
                  <a:gd name="T55" fmla="*/ 0 h 270"/>
                  <a:gd name="T56" fmla="*/ 0 w 281"/>
                  <a:gd name="T57" fmla="*/ 0 h 270"/>
                  <a:gd name="T58" fmla="*/ 0 w 281"/>
                  <a:gd name="T59" fmla="*/ 0 h 270"/>
                  <a:gd name="T60" fmla="*/ 0 w 281"/>
                  <a:gd name="T61" fmla="*/ 0 h 270"/>
                  <a:gd name="T62" fmla="*/ 0 w 281"/>
                  <a:gd name="T63" fmla="*/ 0 h 270"/>
                  <a:gd name="T64" fmla="*/ 0 w 281"/>
                  <a:gd name="T65" fmla="*/ 0 h 270"/>
                  <a:gd name="T66" fmla="*/ 0 w 281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1"/>
                  <a:gd name="T103" fmla="*/ 0 h 270"/>
                  <a:gd name="T104" fmla="*/ 281 w 281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1" h="270">
                    <a:moveTo>
                      <a:pt x="75" y="5"/>
                    </a:moveTo>
                    <a:lnTo>
                      <a:pt x="61" y="10"/>
                    </a:lnTo>
                    <a:lnTo>
                      <a:pt x="47" y="19"/>
                    </a:lnTo>
                    <a:lnTo>
                      <a:pt x="34" y="28"/>
                    </a:lnTo>
                    <a:lnTo>
                      <a:pt x="24" y="39"/>
                    </a:lnTo>
                    <a:lnTo>
                      <a:pt x="15" y="52"/>
                    </a:lnTo>
                    <a:lnTo>
                      <a:pt x="8" y="65"/>
                    </a:lnTo>
                    <a:lnTo>
                      <a:pt x="3" y="81"/>
                    </a:lnTo>
                    <a:lnTo>
                      <a:pt x="0" y="97"/>
                    </a:lnTo>
                    <a:lnTo>
                      <a:pt x="0" y="114"/>
                    </a:lnTo>
                    <a:lnTo>
                      <a:pt x="2" y="130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6"/>
                    </a:lnTo>
                    <a:lnTo>
                      <a:pt x="27" y="191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2"/>
                    </a:lnTo>
                    <a:lnTo>
                      <a:pt x="83" y="245"/>
                    </a:lnTo>
                    <a:lnTo>
                      <a:pt x="102" y="258"/>
                    </a:lnTo>
                    <a:lnTo>
                      <a:pt x="122" y="266"/>
                    </a:lnTo>
                    <a:lnTo>
                      <a:pt x="143" y="270"/>
                    </a:lnTo>
                    <a:lnTo>
                      <a:pt x="165" y="270"/>
                    </a:lnTo>
                    <a:lnTo>
                      <a:pt x="185" y="265"/>
                    </a:lnTo>
                    <a:lnTo>
                      <a:pt x="206" y="252"/>
                    </a:lnTo>
                    <a:lnTo>
                      <a:pt x="219" y="240"/>
                    </a:lnTo>
                    <a:lnTo>
                      <a:pt x="232" y="229"/>
                    </a:lnTo>
                    <a:lnTo>
                      <a:pt x="244" y="216"/>
                    </a:lnTo>
                    <a:lnTo>
                      <a:pt x="254" y="203"/>
                    </a:lnTo>
                    <a:lnTo>
                      <a:pt x="263" y="189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81" y="134"/>
                    </a:lnTo>
                    <a:lnTo>
                      <a:pt x="279" y="127"/>
                    </a:lnTo>
                    <a:lnTo>
                      <a:pt x="275" y="121"/>
                    </a:lnTo>
                    <a:lnTo>
                      <a:pt x="268" y="117"/>
                    </a:lnTo>
                    <a:lnTo>
                      <a:pt x="259" y="117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3" y="130"/>
                    </a:lnTo>
                    <a:lnTo>
                      <a:pt x="243" y="133"/>
                    </a:lnTo>
                    <a:lnTo>
                      <a:pt x="240" y="140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2" y="179"/>
                    </a:lnTo>
                    <a:lnTo>
                      <a:pt x="210" y="191"/>
                    </a:lnTo>
                    <a:lnTo>
                      <a:pt x="199" y="203"/>
                    </a:lnTo>
                    <a:lnTo>
                      <a:pt x="182" y="210"/>
                    </a:lnTo>
                    <a:lnTo>
                      <a:pt x="154" y="212"/>
                    </a:lnTo>
                    <a:lnTo>
                      <a:pt x="127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3"/>
                    </a:lnTo>
                    <a:lnTo>
                      <a:pt x="46" y="140"/>
                    </a:lnTo>
                    <a:lnTo>
                      <a:pt x="40" y="114"/>
                    </a:lnTo>
                    <a:lnTo>
                      <a:pt x="40" y="87"/>
                    </a:lnTo>
                    <a:lnTo>
                      <a:pt x="44" y="74"/>
                    </a:lnTo>
                    <a:lnTo>
                      <a:pt x="50" y="62"/>
                    </a:lnTo>
                    <a:lnTo>
                      <a:pt x="59" y="51"/>
                    </a:lnTo>
                    <a:lnTo>
                      <a:pt x="69" y="41"/>
                    </a:lnTo>
                    <a:lnTo>
                      <a:pt x="80" y="31"/>
                    </a:lnTo>
                    <a:lnTo>
                      <a:pt x="91" y="23"/>
                    </a:lnTo>
                    <a:lnTo>
                      <a:pt x="102" y="19"/>
                    </a:lnTo>
                    <a:lnTo>
                      <a:pt x="112" y="16"/>
                    </a:lnTo>
                    <a:lnTo>
                      <a:pt x="110" y="5"/>
                    </a:lnTo>
                    <a:lnTo>
                      <a:pt x="102" y="0"/>
                    </a:lnTo>
                    <a:lnTo>
                      <a:pt x="88" y="2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58" name="Freeform 51"/>
              <p:cNvSpPr/>
              <p:nvPr/>
            </p:nvSpPr>
            <p:spPr bwMode="auto">
              <a:xfrm>
                <a:off x="8431" y="4921"/>
                <a:ext cx="5" cy="4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w 15"/>
                  <a:gd name="T9" fmla="*/ 0 h 13"/>
                  <a:gd name="T10" fmla="*/ 0 w 15"/>
                  <a:gd name="T11" fmla="*/ 0 h 13"/>
                  <a:gd name="T12" fmla="*/ 0 w 15"/>
                  <a:gd name="T13" fmla="*/ 0 h 13"/>
                  <a:gd name="T14" fmla="*/ 0 w 15"/>
                  <a:gd name="T15" fmla="*/ 0 h 13"/>
                  <a:gd name="T16" fmla="*/ 0 w 15"/>
                  <a:gd name="T17" fmla="*/ 0 h 13"/>
                  <a:gd name="T18" fmla="*/ 0 w 15"/>
                  <a:gd name="T19" fmla="*/ 0 h 13"/>
                  <a:gd name="T20" fmla="*/ 0 w 15"/>
                  <a:gd name="T21" fmla="*/ 0 h 13"/>
                  <a:gd name="T22" fmla="*/ 0 w 15"/>
                  <a:gd name="T23" fmla="*/ 0 h 13"/>
                  <a:gd name="T24" fmla="*/ 0 w 15"/>
                  <a:gd name="T25" fmla="*/ 0 h 13"/>
                  <a:gd name="T26" fmla="*/ 0 w 15"/>
                  <a:gd name="T27" fmla="*/ 0 h 13"/>
                  <a:gd name="T28" fmla="*/ 0 w 15"/>
                  <a:gd name="T29" fmla="*/ 0 h 13"/>
                  <a:gd name="T30" fmla="*/ 0 w 15"/>
                  <a:gd name="T31" fmla="*/ 0 h 13"/>
                  <a:gd name="T32" fmla="*/ 0 w 15"/>
                  <a:gd name="T33" fmla="*/ 0 h 13"/>
                  <a:gd name="T34" fmla="*/ 0 w 15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5"/>
                  <a:gd name="T55" fmla="*/ 0 h 13"/>
                  <a:gd name="T56" fmla="*/ 15 w 15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5" h="13">
                    <a:moveTo>
                      <a:pt x="0" y="6"/>
                    </a:moveTo>
                    <a:lnTo>
                      <a:pt x="2" y="9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59" name="Freeform 52"/>
              <p:cNvSpPr/>
              <p:nvPr/>
            </p:nvSpPr>
            <p:spPr bwMode="auto">
              <a:xfrm>
                <a:off x="8447" y="4911"/>
                <a:ext cx="6" cy="6"/>
              </a:xfrm>
              <a:custGeom>
                <a:avLst/>
                <a:gdLst>
                  <a:gd name="T0" fmla="*/ 0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0 w 17"/>
                  <a:gd name="T7" fmla="*/ 0 h 17"/>
                  <a:gd name="T8" fmla="*/ 0 w 17"/>
                  <a:gd name="T9" fmla="*/ 0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0 w 17"/>
                  <a:gd name="T19" fmla="*/ 0 h 17"/>
                  <a:gd name="T20" fmla="*/ 0 w 17"/>
                  <a:gd name="T21" fmla="*/ 0 h 17"/>
                  <a:gd name="T22" fmla="*/ 0 w 17"/>
                  <a:gd name="T23" fmla="*/ 0 h 17"/>
                  <a:gd name="T24" fmla="*/ 0 w 17"/>
                  <a:gd name="T25" fmla="*/ 0 h 17"/>
                  <a:gd name="T26" fmla="*/ 0 w 17"/>
                  <a:gd name="T27" fmla="*/ 0 h 17"/>
                  <a:gd name="T28" fmla="*/ 0 w 17"/>
                  <a:gd name="T29" fmla="*/ 0 h 17"/>
                  <a:gd name="T30" fmla="*/ 0 w 17"/>
                  <a:gd name="T31" fmla="*/ 0 h 17"/>
                  <a:gd name="T32" fmla="*/ 0 w 17"/>
                  <a:gd name="T33" fmla="*/ 0 h 17"/>
                  <a:gd name="T34" fmla="*/ 0 w 17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7"/>
                  <a:gd name="T55" fmla="*/ 0 h 17"/>
                  <a:gd name="T56" fmla="*/ 17 w 17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7" h="17">
                    <a:moveTo>
                      <a:pt x="0" y="9"/>
                    </a:moveTo>
                    <a:lnTo>
                      <a:pt x="1" y="13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60" name="Freeform 53"/>
              <p:cNvSpPr/>
              <p:nvPr/>
            </p:nvSpPr>
            <p:spPr bwMode="auto">
              <a:xfrm>
                <a:off x="8468" y="4904"/>
                <a:ext cx="3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  <a:gd name="T18" fmla="*/ 0 w 9"/>
                  <a:gd name="T19" fmla="*/ 0 h 9"/>
                  <a:gd name="T20" fmla="*/ 0 w 9"/>
                  <a:gd name="T21" fmla="*/ 0 h 9"/>
                  <a:gd name="T22" fmla="*/ 0 w 9"/>
                  <a:gd name="T23" fmla="*/ 0 h 9"/>
                  <a:gd name="T24" fmla="*/ 0 w 9"/>
                  <a:gd name="T25" fmla="*/ 0 h 9"/>
                  <a:gd name="T26" fmla="*/ 0 w 9"/>
                  <a:gd name="T27" fmla="*/ 0 h 9"/>
                  <a:gd name="T28" fmla="*/ 0 w 9"/>
                  <a:gd name="T29" fmla="*/ 0 h 9"/>
                  <a:gd name="T30" fmla="*/ 0 w 9"/>
                  <a:gd name="T31" fmla="*/ 0 h 9"/>
                  <a:gd name="T32" fmla="*/ 0 w 9"/>
                  <a:gd name="T33" fmla="*/ 0 h 9"/>
                  <a:gd name="T34" fmla="*/ 0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9"/>
                  <a:gd name="T56" fmla="*/ 9 w 9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61" name="Freeform 54"/>
              <p:cNvSpPr/>
              <p:nvPr/>
            </p:nvSpPr>
            <p:spPr bwMode="auto">
              <a:xfrm>
                <a:off x="8459" y="4927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4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62" name="Freeform 55"/>
              <p:cNvSpPr/>
              <p:nvPr/>
            </p:nvSpPr>
            <p:spPr bwMode="auto">
              <a:xfrm>
                <a:off x="8443" y="4936"/>
                <a:ext cx="2" cy="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w 7"/>
                  <a:gd name="T15" fmla="*/ 0 h 9"/>
                  <a:gd name="T16" fmla="*/ 0 w 7"/>
                  <a:gd name="T17" fmla="*/ 0 h 9"/>
                  <a:gd name="T18" fmla="*/ 0 w 7"/>
                  <a:gd name="T19" fmla="*/ 0 h 9"/>
                  <a:gd name="T20" fmla="*/ 0 w 7"/>
                  <a:gd name="T21" fmla="*/ 0 h 9"/>
                  <a:gd name="T22" fmla="*/ 0 w 7"/>
                  <a:gd name="T23" fmla="*/ 0 h 9"/>
                  <a:gd name="T24" fmla="*/ 0 w 7"/>
                  <a:gd name="T25" fmla="*/ 0 h 9"/>
                  <a:gd name="T26" fmla="*/ 0 w 7"/>
                  <a:gd name="T27" fmla="*/ 0 h 9"/>
                  <a:gd name="T28" fmla="*/ 0 w 7"/>
                  <a:gd name="T29" fmla="*/ 0 h 9"/>
                  <a:gd name="T30" fmla="*/ 0 w 7"/>
                  <a:gd name="T31" fmla="*/ 0 h 9"/>
                  <a:gd name="T32" fmla="*/ 0 w 7"/>
                  <a:gd name="T33" fmla="*/ 0 h 9"/>
                  <a:gd name="T34" fmla="*/ 0 w 7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9"/>
                  <a:gd name="T56" fmla="*/ 7 w 7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63" name="Freeform 56"/>
              <p:cNvSpPr/>
              <p:nvPr/>
            </p:nvSpPr>
            <p:spPr bwMode="auto">
              <a:xfrm>
                <a:off x="8474" y="4919"/>
                <a:ext cx="7" cy="6"/>
              </a:xfrm>
              <a:custGeom>
                <a:avLst/>
                <a:gdLst>
                  <a:gd name="T0" fmla="*/ 0 w 20"/>
                  <a:gd name="T1" fmla="*/ 0 h 20"/>
                  <a:gd name="T2" fmla="*/ 0 w 20"/>
                  <a:gd name="T3" fmla="*/ 0 h 20"/>
                  <a:gd name="T4" fmla="*/ 0 w 20"/>
                  <a:gd name="T5" fmla="*/ 0 h 20"/>
                  <a:gd name="T6" fmla="*/ 0 w 20"/>
                  <a:gd name="T7" fmla="*/ 0 h 20"/>
                  <a:gd name="T8" fmla="*/ 0 w 20"/>
                  <a:gd name="T9" fmla="*/ 0 h 20"/>
                  <a:gd name="T10" fmla="*/ 0 w 20"/>
                  <a:gd name="T11" fmla="*/ 0 h 20"/>
                  <a:gd name="T12" fmla="*/ 0 w 20"/>
                  <a:gd name="T13" fmla="*/ 0 h 20"/>
                  <a:gd name="T14" fmla="*/ 0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w 20"/>
                  <a:gd name="T23" fmla="*/ 0 h 20"/>
                  <a:gd name="T24" fmla="*/ 0 w 20"/>
                  <a:gd name="T25" fmla="*/ 0 h 20"/>
                  <a:gd name="T26" fmla="*/ 0 w 20"/>
                  <a:gd name="T27" fmla="*/ 0 h 20"/>
                  <a:gd name="T28" fmla="*/ 0 w 20"/>
                  <a:gd name="T29" fmla="*/ 0 h 20"/>
                  <a:gd name="T30" fmla="*/ 0 w 20"/>
                  <a:gd name="T31" fmla="*/ 0 h 20"/>
                  <a:gd name="T32" fmla="*/ 0 w 20"/>
                  <a:gd name="T33" fmla="*/ 0 h 20"/>
                  <a:gd name="T34" fmla="*/ 0 w 20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0"/>
                  <a:gd name="T55" fmla="*/ 0 h 20"/>
                  <a:gd name="T56" fmla="*/ 20 w 20"/>
                  <a:gd name="T57" fmla="*/ 20 h 2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0" h="20">
                    <a:moveTo>
                      <a:pt x="0" y="1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7" y="17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64" name="Freeform 57"/>
              <p:cNvSpPr/>
              <p:nvPr/>
            </p:nvSpPr>
            <p:spPr bwMode="auto">
              <a:xfrm>
                <a:off x="8332" y="4713"/>
                <a:ext cx="4" cy="4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0 h 13"/>
                  <a:gd name="T4" fmla="*/ 0 w 12"/>
                  <a:gd name="T5" fmla="*/ 0 h 13"/>
                  <a:gd name="T6" fmla="*/ 0 w 12"/>
                  <a:gd name="T7" fmla="*/ 0 h 13"/>
                  <a:gd name="T8" fmla="*/ 0 w 12"/>
                  <a:gd name="T9" fmla="*/ 0 h 13"/>
                  <a:gd name="T10" fmla="*/ 0 w 12"/>
                  <a:gd name="T11" fmla="*/ 0 h 13"/>
                  <a:gd name="T12" fmla="*/ 0 w 12"/>
                  <a:gd name="T13" fmla="*/ 0 h 13"/>
                  <a:gd name="T14" fmla="*/ 0 w 12"/>
                  <a:gd name="T15" fmla="*/ 0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  <a:gd name="T24" fmla="*/ 0 w 12"/>
                  <a:gd name="T25" fmla="*/ 0 h 13"/>
                  <a:gd name="T26" fmla="*/ 0 w 12"/>
                  <a:gd name="T27" fmla="*/ 0 h 13"/>
                  <a:gd name="T28" fmla="*/ 0 w 12"/>
                  <a:gd name="T29" fmla="*/ 0 h 13"/>
                  <a:gd name="T30" fmla="*/ 0 w 12"/>
                  <a:gd name="T31" fmla="*/ 0 h 13"/>
                  <a:gd name="T32" fmla="*/ 0 w 12"/>
                  <a:gd name="T33" fmla="*/ 0 h 13"/>
                  <a:gd name="T34" fmla="*/ 0 w 12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3"/>
                  <a:gd name="T56" fmla="*/ 12 w 12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3">
                    <a:moveTo>
                      <a:pt x="0" y="7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65" name="Freeform 58"/>
              <p:cNvSpPr/>
              <p:nvPr/>
            </p:nvSpPr>
            <p:spPr bwMode="auto">
              <a:xfrm>
                <a:off x="8349" y="4708"/>
                <a:ext cx="5" cy="4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0 w 13"/>
                  <a:gd name="T7" fmla="*/ 0 h 12"/>
                  <a:gd name="T8" fmla="*/ 0 w 13"/>
                  <a:gd name="T9" fmla="*/ 0 h 12"/>
                  <a:gd name="T10" fmla="*/ 0 w 13"/>
                  <a:gd name="T11" fmla="*/ 0 h 12"/>
                  <a:gd name="T12" fmla="*/ 0 w 13"/>
                  <a:gd name="T13" fmla="*/ 0 h 12"/>
                  <a:gd name="T14" fmla="*/ 0 w 13"/>
                  <a:gd name="T15" fmla="*/ 0 h 12"/>
                  <a:gd name="T16" fmla="*/ 0 w 13"/>
                  <a:gd name="T17" fmla="*/ 0 h 12"/>
                  <a:gd name="T18" fmla="*/ 0 w 13"/>
                  <a:gd name="T19" fmla="*/ 0 h 12"/>
                  <a:gd name="T20" fmla="*/ 0 w 13"/>
                  <a:gd name="T21" fmla="*/ 0 h 12"/>
                  <a:gd name="T22" fmla="*/ 0 w 13"/>
                  <a:gd name="T23" fmla="*/ 0 h 12"/>
                  <a:gd name="T24" fmla="*/ 0 w 13"/>
                  <a:gd name="T25" fmla="*/ 0 h 12"/>
                  <a:gd name="T26" fmla="*/ 0 w 13"/>
                  <a:gd name="T27" fmla="*/ 0 h 12"/>
                  <a:gd name="T28" fmla="*/ 0 w 13"/>
                  <a:gd name="T29" fmla="*/ 0 h 12"/>
                  <a:gd name="T30" fmla="*/ 0 w 13"/>
                  <a:gd name="T31" fmla="*/ 0 h 12"/>
                  <a:gd name="T32" fmla="*/ 0 w 13"/>
                  <a:gd name="T33" fmla="*/ 0 h 12"/>
                  <a:gd name="T34" fmla="*/ 0 w 13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2"/>
                  <a:gd name="T56" fmla="*/ 13 w 13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2">
                    <a:moveTo>
                      <a:pt x="0" y="6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66" name="Freeform 59"/>
              <p:cNvSpPr/>
              <p:nvPr/>
            </p:nvSpPr>
            <p:spPr bwMode="auto">
              <a:xfrm>
                <a:off x="8366" y="4704"/>
                <a:ext cx="2" cy="2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0 w 8"/>
                  <a:gd name="T5" fmla="*/ 0 h 7"/>
                  <a:gd name="T6" fmla="*/ 0 w 8"/>
                  <a:gd name="T7" fmla="*/ 0 h 7"/>
                  <a:gd name="T8" fmla="*/ 0 w 8"/>
                  <a:gd name="T9" fmla="*/ 0 h 7"/>
                  <a:gd name="T10" fmla="*/ 0 w 8"/>
                  <a:gd name="T11" fmla="*/ 0 h 7"/>
                  <a:gd name="T12" fmla="*/ 0 w 8"/>
                  <a:gd name="T13" fmla="*/ 0 h 7"/>
                  <a:gd name="T14" fmla="*/ 0 w 8"/>
                  <a:gd name="T15" fmla="*/ 0 h 7"/>
                  <a:gd name="T16" fmla="*/ 0 w 8"/>
                  <a:gd name="T17" fmla="*/ 0 h 7"/>
                  <a:gd name="T18" fmla="*/ 0 w 8"/>
                  <a:gd name="T19" fmla="*/ 0 h 7"/>
                  <a:gd name="T20" fmla="*/ 0 w 8"/>
                  <a:gd name="T21" fmla="*/ 0 h 7"/>
                  <a:gd name="T22" fmla="*/ 0 w 8"/>
                  <a:gd name="T23" fmla="*/ 0 h 7"/>
                  <a:gd name="T24" fmla="*/ 0 w 8"/>
                  <a:gd name="T25" fmla="*/ 0 h 7"/>
                  <a:gd name="T26" fmla="*/ 0 w 8"/>
                  <a:gd name="T27" fmla="*/ 0 h 7"/>
                  <a:gd name="T28" fmla="*/ 0 w 8"/>
                  <a:gd name="T29" fmla="*/ 0 h 7"/>
                  <a:gd name="T30" fmla="*/ 0 w 8"/>
                  <a:gd name="T31" fmla="*/ 0 h 7"/>
                  <a:gd name="T32" fmla="*/ 0 w 8"/>
                  <a:gd name="T33" fmla="*/ 0 h 7"/>
                  <a:gd name="T34" fmla="*/ 0 w 8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"/>
                  <a:gd name="T55" fmla="*/ 0 h 7"/>
                  <a:gd name="T56" fmla="*/ 8 w 8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" h="7">
                    <a:moveTo>
                      <a:pt x="0" y="3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67" name="Freeform 60"/>
              <p:cNvSpPr/>
              <p:nvPr/>
            </p:nvSpPr>
            <p:spPr bwMode="auto">
              <a:xfrm>
                <a:off x="8338" y="4730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68" name="Freeform 61"/>
              <p:cNvSpPr/>
              <p:nvPr/>
            </p:nvSpPr>
            <p:spPr bwMode="auto">
              <a:xfrm>
                <a:off x="8370" y="4713"/>
                <a:ext cx="6" cy="6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0 w 16"/>
                  <a:gd name="T5" fmla="*/ 0 h 17"/>
                  <a:gd name="T6" fmla="*/ 0 w 16"/>
                  <a:gd name="T7" fmla="*/ 0 h 17"/>
                  <a:gd name="T8" fmla="*/ 0 w 16"/>
                  <a:gd name="T9" fmla="*/ 0 h 17"/>
                  <a:gd name="T10" fmla="*/ 0 w 16"/>
                  <a:gd name="T11" fmla="*/ 0 h 17"/>
                  <a:gd name="T12" fmla="*/ 0 w 16"/>
                  <a:gd name="T13" fmla="*/ 0 h 17"/>
                  <a:gd name="T14" fmla="*/ 0 w 16"/>
                  <a:gd name="T15" fmla="*/ 0 h 17"/>
                  <a:gd name="T16" fmla="*/ 0 w 16"/>
                  <a:gd name="T17" fmla="*/ 0 h 17"/>
                  <a:gd name="T18" fmla="*/ 0 w 16"/>
                  <a:gd name="T19" fmla="*/ 0 h 17"/>
                  <a:gd name="T20" fmla="*/ 0 w 16"/>
                  <a:gd name="T21" fmla="*/ 0 h 17"/>
                  <a:gd name="T22" fmla="*/ 0 w 16"/>
                  <a:gd name="T23" fmla="*/ 0 h 17"/>
                  <a:gd name="T24" fmla="*/ 0 w 16"/>
                  <a:gd name="T25" fmla="*/ 0 h 17"/>
                  <a:gd name="T26" fmla="*/ 0 w 16"/>
                  <a:gd name="T27" fmla="*/ 0 h 17"/>
                  <a:gd name="T28" fmla="*/ 0 w 16"/>
                  <a:gd name="T29" fmla="*/ 0 h 17"/>
                  <a:gd name="T30" fmla="*/ 0 w 16"/>
                  <a:gd name="T31" fmla="*/ 0 h 17"/>
                  <a:gd name="T32" fmla="*/ 0 w 16"/>
                  <a:gd name="T33" fmla="*/ 0 h 17"/>
                  <a:gd name="T34" fmla="*/ 0 w 16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17"/>
                  <a:gd name="T56" fmla="*/ 16 w 16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17">
                    <a:moveTo>
                      <a:pt x="0" y="8"/>
                    </a:moveTo>
                    <a:lnTo>
                      <a:pt x="0" y="11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9" y="17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69" name="Freeform 62"/>
              <p:cNvSpPr/>
              <p:nvPr/>
            </p:nvSpPr>
            <p:spPr bwMode="auto">
              <a:xfrm>
                <a:off x="8353" y="4721"/>
                <a:ext cx="4" cy="4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0 w 12"/>
                  <a:gd name="T5" fmla="*/ 0 h 12"/>
                  <a:gd name="T6" fmla="*/ 0 w 12"/>
                  <a:gd name="T7" fmla="*/ 0 h 12"/>
                  <a:gd name="T8" fmla="*/ 0 w 12"/>
                  <a:gd name="T9" fmla="*/ 0 h 12"/>
                  <a:gd name="T10" fmla="*/ 0 w 12"/>
                  <a:gd name="T11" fmla="*/ 0 h 12"/>
                  <a:gd name="T12" fmla="*/ 0 w 12"/>
                  <a:gd name="T13" fmla="*/ 0 h 12"/>
                  <a:gd name="T14" fmla="*/ 0 w 12"/>
                  <a:gd name="T15" fmla="*/ 0 h 12"/>
                  <a:gd name="T16" fmla="*/ 0 w 12"/>
                  <a:gd name="T17" fmla="*/ 0 h 12"/>
                  <a:gd name="T18" fmla="*/ 0 w 12"/>
                  <a:gd name="T19" fmla="*/ 0 h 12"/>
                  <a:gd name="T20" fmla="*/ 0 w 12"/>
                  <a:gd name="T21" fmla="*/ 0 h 12"/>
                  <a:gd name="T22" fmla="*/ 0 w 12"/>
                  <a:gd name="T23" fmla="*/ 0 h 12"/>
                  <a:gd name="T24" fmla="*/ 0 w 12"/>
                  <a:gd name="T25" fmla="*/ 0 h 12"/>
                  <a:gd name="T26" fmla="*/ 0 w 12"/>
                  <a:gd name="T27" fmla="*/ 0 h 12"/>
                  <a:gd name="T28" fmla="*/ 0 w 12"/>
                  <a:gd name="T29" fmla="*/ 0 h 12"/>
                  <a:gd name="T30" fmla="*/ 0 w 12"/>
                  <a:gd name="T31" fmla="*/ 0 h 12"/>
                  <a:gd name="T32" fmla="*/ 0 w 12"/>
                  <a:gd name="T33" fmla="*/ 0 h 12"/>
                  <a:gd name="T34" fmla="*/ 0 w 12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2"/>
                  <a:gd name="T56" fmla="*/ 12 w 12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2">
                    <a:moveTo>
                      <a:pt x="0" y="6"/>
                    </a:moveTo>
                    <a:lnTo>
                      <a:pt x="0" y="7"/>
                    </a:lnTo>
                    <a:lnTo>
                      <a:pt x="1" y="10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70" name="Freeform 63"/>
              <p:cNvSpPr/>
              <p:nvPr/>
            </p:nvSpPr>
            <p:spPr bwMode="auto">
              <a:xfrm>
                <a:off x="8343" y="4794"/>
                <a:ext cx="25" cy="25"/>
              </a:xfrm>
              <a:custGeom>
                <a:avLst/>
                <a:gdLst>
                  <a:gd name="T0" fmla="*/ 0 w 74"/>
                  <a:gd name="T1" fmla="*/ 0 h 75"/>
                  <a:gd name="T2" fmla="*/ 0 w 74"/>
                  <a:gd name="T3" fmla="*/ 0 h 75"/>
                  <a:gd name="T4" fmla="*/ 0 w 74"/>
                  <a:gd name="T5" fmla="*/ 0 h 75"/>
                  <a:gd name="T6" fmla="*/ 0 w 74"/>
                  <a:gd name="T7" fmla="*/ 0 h 75"/>
                  <a:gd name="T8" fmla="*/ 0 w 74"/>
                  <a:gd name="T9" fmla="*/ 0 h 75"/>
                  <a:gd name="T10" fmla="*/ 0 w 74"/>
                  <a:gd name="T11" fmla="*/ 0 h 75"/>
                  <a:gd name="T12" fmla="*/ 0 w 74"/>
                  <a:gd name="T13" fmla="*/ 0 h 75"/>
                  <a:gd name="T14" fmla="*/ 0 w 74"/>
                  <a:gd name="T15" fmla="*/ 0 h 75"/>
                  <a:gd name="T16" fmla="*/ 0 w 74"/>
                  <a:gd name="T17" fmla="*/ 0 h 75"/>
                  <a:gd name="T18" fmla="*/ 0 w 74"/>
                  <a:gd name="T19" fmla="*/ 0 h 75"/>
                  <a:gd name="T20" fmla="*/ 0 w 74"/>
                  <a:gd name="T21" fmla="*/ 0 h 75"/>
                  <a:gd name="T22" fmla="*/ 0 w 74"/>
                  <a:gd name="T23" fmla="*/ 0 h 75"/>
                  <a:gd name="T24" fmla="*/ 0 w 74"/>
                  <a:gd name="T25" fmla="*/ 0 h 75"/>
                  <a:gd name="T26" fmla="*/ 0 w 74"/>
                  <a:gd name="T27" fmla="*/ 0 h 75"/>
                  <a:gd name="T28" fmla="*/ 0 w 74"/>
                  <a:gd name="T29" fmla="*/ 0 h 75"/>
                  <a:gd name="T30" fmla="*/ 0 w 74"/>
                  <a:gd name="T31" fmla="*/ 0 h 75"/>
                  <a:gd name="T32" fmla="*/ 0 w 74"/>
                  <a:gd name="T33" fmla="*/ 0 h 75"/>
                  <a:gd name="T34" fmla="*/ 0 w 74"/>
                  <a:gd name="T35" fmla="*/ 0 h 75"/>
                  <a:gd name="T36" fmla="*/ 0 w 74"/>
                  <a:gd name="T37" fmla="*/ 0 h 75"/>
                  <a:gd name="T38" fmla="*/ 0 w 74"/>
                  <a:gd name="T39" fmla="*/ 0 h 75"/>
                  <a:gd name="T40" fmla="*/ 0 w 74"/>
                  <a:gd name="T41" fmla="*/ 0 h 75"/>
                  <a:gd name="T42" fmla="*/ 0 w 74"/>
                  <a:gd name="T43" fmla="*/ 0 h 75"/>
                  <a:gd name="T44" fmla="*/ 0 w 74"/>
                  <a:gd name="T45" fmla="*/ 0 h 75"/>
                  <a:gd name="T46" fmla="*/ 0 w 74"/>
                  <a:gd name="T47" fmla="*/ 0 h 75"/>
                  <a:gd name="T48" fmla="*/ 0 w 74"/>
                  <a:gd name="T49" fmla="*/ 0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4"/>
                  <a:gd name="T76" fmla="*/ 0 h 75"/>
                  <a:gd name="T77" fmla="*/ 74 w 74"/>
                  <a:gd name="T78" fmla="*/ 75 h 7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4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8" y="73"/>
                    </a:lnTo>
                    <a:lnTo>
                      <a:pt x="44" y="71"/>
                    </a:lnTo>
                    <a:lnTo>
                      <a:pt x="50" y="69"/>
                    </a:lnTo>
                    <a:lnTo>
                      <a:pt x="59" y="65"/>
                    </a:lnTo>
                    <a:lnTo>
                      <a:pt x="65" y="60"/>
                    </a:lnTo>
                    <a:lnTo>
                      <a:pt x="71" y="56"/>
                    </a:lnTo>
                    <a:lnTo>
                      <a:pt x="74" y="50"/>
                    </a:lnTo>
                    <a:lnTo>
                      <a:pt x="72" y="45"/>
                    </a:lnTo>
                    <a:lnTo>
                      <a:pt x="59" y="35"/>
                    </a:lnTo>
                    <a:lnTo>
                      <a:pt x="46" y="39"/>
                    </a:lnTo>
                    <a:lnTo>
                      <a:pt x="35" y="48"/>
                    </a:lnTo>
                    <a:lnTo>
                      <a:pt x="31" y="52"/>
                    </a:lnTo>
                    <a:lnTo>
                      <a:pt x="29" y="43"/>
                    </a:lnTo>
                    <a:lnTo>
                      <a:pt x="24" y="26"/>
                    </a:lnTo>
                    <a:lnTo>
                      <a:pt x="13" y="7"/>
                    </a:lnTo>
                    <a:lnTo>
                      <a:pt x="2" y="0"/>
                    </a:lnTo>
                    <a:lnTo>
                      <a:pt x="0" y="19"/>
                    </a:lnTo>
                    <a:lnTo>
                      <a:pt x="3" y="40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71" name="Freeform 64"/>
              <p:cNvSpPr/>
              <p:nvPr/>
            </p:nvSpPr>
            <p:spPr bwMode="auto">
              <a:xfrm>
                <a:off x="8367" y="4788"/>
                <a:ext cx="23" cy="20"/>
              </a:xfrm>
              <a:custGeom>
                <a:avLst/>
                <a:gdLst>
                  <a:gd name="T0" fmla="*/ 0 w 69"/>
                  <a:gd name="T1" fmla="*/ 0 h 59"/>
                  <a:gd name="T2" fmla="*/ 0 w 69"/>
                  <a:gd name="T3" fmla="*/ 0 h 59"/>
                  <a:gd name="T4" fmla="*/ 0 w 69"/>
                  <a:gd name="T5" fmla="*/ 0 h 59"/>
                  <a:gd name="T6" fmla="*/ 0 w 69"/>
                  <a:gd name="T7" fmla="*/ 0 h 59"/>
                  <a:gd name="T8" fmla="*/ 0 w 69"/>
                  <a:gd name="T9" fmla="*/ 0 h 59"/>
                  <a:gd name="T10" fmla="*/ 0 w 69"/>
                  <a:gd name="T11" fmla="*/ 0 h 59"/>
                  <a:gd name="T12" fmla="*/ 0 w 69"/>
                  <a:gd name="T13" fmla="*/ 0 h 59"/>
                  <a:gd name="T14" fmla="*/ 0 w 69"/>
                  <a:gd name="T15" fmla="*/ 0 h 59"/>
                  <a:gd name="T16" fmla="*/ 0 w 69"/>
                  <a:gd name="T17" fmla="*/ 0 h 59"/>
                  <a:gd name="T18" fmla="*/ 0 w 69"/>
                  <a:gd name="T19" fmla="*/ 0 h 59"/>
                  <a:gd name="T20" fmla="*/ 0 w 69"/>
                  <a:gd name="T21" fmla="*/ 0 h 59"/>
                  <a:gd name="T22" fmla="*/ 0 w 69"/>
                  <a:gd name="T23" fmla="*/ 0 h 59"/>
                  <a:gd name="T24" fmla="*/ 0 w 69"/>
                  <a:gd name="T25" fmla="*/ 0 h 59"/>
                  <a:gd name="T26" fmla="*/ 0 w 69"/>
                  <a:gd name="T27" fmla="*/ 0 h 59"/>
                  <a:gd name="T28" fmla="*/ 0 w 69"/>
                  <a:gd name="T29" fmla="*/ 0 h 59"/>
                  <a:gd name="T30" fmla="*/ 0 w 69"/>
                  <a:gd name="T31" fmla="*/ 0 h 59"/>
                  <a:gd name="T32" fmla="*/ 0 w 69"/>
                  <a:gd name="T33" fmla="*/ 0 h 59"/>
                  <a:gd name="T34" fmla="*/ 0 w 69"/>
                  <a:gd name="T35" fmla="*/ 0 h 59"/>
                  <a:gd name="T36" fmla="*/ 0 w 69"/>
                  <a:gd name="T37" fmla="*/ 0 h 59"/>
                  <a:gd name="T38" fmla="*/ 0 w 69"/>
                  <a:gd name="T39" fmla="*/ 0 h 59"/>
                  <a:gd name="T40" fmla="*/ 0 w 69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9"/>
                  <a:gd name="T64" fmla="*/ 0 h 59"/>
                  <a:gd name="T65" fmla="*/ 69 w 69"/>
                  <a:gd name="T66" fmla="*/ 59 h 5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9" h="59">
                    <a:moveTo>
                      <a:pt x="24" y="59"/>
                    </a:moveTo>
                    <a:lnTo>
                      <a:pt x="29" y="59"/>
                    </a:lnTo>
                    <a:lnTo>
                      <a:pt x="38" y="57"/>
                    </a:lnTo>
                    <a:lnTo>
                      <a:pt x="47" y="56"/>
                    </a:lnTo>
                    <a:lnTo>
                      <a:pt x="56" y="54"/>
                    </a:lnTo>
                    <a:lnTo>
                      <a:pt x="63" y="52"/>
                    </a:lnTo>
                    <a:lnTo>
                      <a:pt x="68" y="47"/>
                    </a:lnTo>
                    <a:lnTo>
                      <a:pt x="69" y="43"/>
                    </a:lnTo>
                    <a:lnTo>
                      <a:pt x="66" y="37"/>
                    </a:lnTo>
                    <a:lnTo>
                      <a:pt x="54" y="32"/>
                    </a:lnTo>
                    <a:lnTo>
                      <a:pt x="41" y="33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21" y="29"/>
                    </a:lnTo>
                    <a:lnTo>
                      <a:pt x="19" y="1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9" y="44"/>
                    </a:lnTo>
                    <a:lnTo>
                      <a:pt x="19" y="56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72" name="Freeform 65"/>
              <p:cNvSpPr/>
              <p:nvPr/>
            </p:nvSpPr>
            <p:spPr bwMode="auto">
              <a:xfrm>
                <a:off x="8386" y="4779"/>
                <a:ext cx="23" cy="20"/>
              </a:xfrm>
              <a:custGeom>
                <a:avLst/>
                <a:gdLst>
                  <a:gd name="T0" fmla="*/ 0 w 69"/>
                  <a:gd name="T1" fmla="*/ 0 h 60"/>
                  <a:gd name="T2" fmla="*/ 0 w 69"/>
                  <a:gd name="T3" fmla="*/ 0 h 60"/>
                  <a:gd name="T4" fmla="*/ 0 w 69"/>
                  <a:gd name="T5" fmla="*/ 0 h 60"/>
                  <a:gd name="T6" fmla="*/ 0 w 69"/>
                  <a:gd name="T7" fmla="*/ 0 h 60"/>
                  <a:gd name="T8" fmla="*/ 0 w 69"/>
                  <a:gd name="T9" fmla="*/ 0 h 60"/>
                  <a:gd name="T10" fmla="*/ 0 w 69"/>
                  <a:gd name="T11" fmla="*/ 0 h 60"/>
                  <a:gd name="T12" fmla="*/ 0 w 69"/>
                  <a:gd name="T13" fmla="*/ 0 h 60"/>
                  <a:gd name="T14" fmla="*/ 0 w 69"/>
                  <a:gd name="T15" fmla="*/ 0 h 60"/>
                  <a:gd name="T16" fmla="*/ 0 w 69"/>
                  <a:gd name="T17" fmla="*/ 0 h 60"/>
                  <a:gd name="T18" fmla="*/ 0 w 69"/>
                  <a:gd name="T19" fmla="*/ 0 h 60"/>
                  <a:gd name="T20" fmla="*/ 0 w 69"/>
                  <a:gd name="T21" fmla="*/ 0 h 60"/>
                  <a:gd name="T22" fmla="*/ 0 w 69"/>
                  <a:gd name="T23" fmla="*/ 0 h 60"/>
                  <a:gd name="T24" fmla="*/ 0 w 69"/>
                  <a:gd name="T25" fmla="*/ 0 h 60"/>
                  <a:gd name="T26" fmla="*/ 0 w 69"/>
                  <a:gd name="T27" fmla="*/ 0 h 60"/>
                  <a:gd name="T28" fmla="*/ 0 w 69"/>
                  <a:gd name="T29" fmla="*/ 0 h 60"/>
                  <a:gd name="T30" fmla="*/ 0 w 69"/>
                  <a:gd name="T31" fmla="*/ 0 h 60"/>
                  <a:gd name="T32" fmla="*/ 0 w 69"/>
                  <a:gd name="T33" fmla="*/ 0 h 60"/>
                  <a:gd name="T34" fmla="*/ 0 w 69"/>
                  <a:gd name="T35" fmla="*/ 0 h 60"/>
                  <a:gd name="T36" fmla="*/ 0 w 69"/>
                  <a:gd name="T37" fmla="*/ 0 h 60"/>
                  <a:gd name="T38" fmla="*/ 0 w 69"/>
                  <a:gd name="T39" fmla="*/ 0 h 60"/>
                  <a:gd name="T40" fmla="*/ 0 w 69"/>
                  <a:gd name="T41" fmla="*/ 0 h 60"/>
                  <a:gd name="T42" fmla="*/ 0 w 69"/>
                  <a:gd name="T43" fmla="*/ 0 h 60"/>
                  <a:gd name="T44" fmla="*/ 0 w 69"/>
                  <a:gd name="T45" fmla="*/ 0 h 60"/>
                  <a:gd name="T46" fmla="*/ 0 w 69"/>
                  <a:gd name="T47" fmla="*/ 0 h 60"/>
                  <a:gd name="T48" fmla="*/ 0 w 69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9"/>
                  <a:gd name="T76" fmla="*/ 0 h 60"/>
                  <a:gd name="T77" fmla="*/ 69 w 69"/>
                  <a:gd name="T78" fmla="*/ 60 h 6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9" h="60">
                    <a:moveTo>
                      <a:pt x="6" y="46"/>
                    </a:moveTo>
                    <a:lnTo>
                      <a:pt x="15" y="54"/>
                    </a:lnTo>
                    <a:lnTo>
                      <a:pt x="22" y="59"/>
                    </a:lnTo>
                    <a:lnTo>
                      <a:pt x="31" y="60"/>
                    </a:lnTo>
                    <a:lnTo>
                      <a:pt x="38" y="60"/>
                    </a:lnTo>
                    <a:lnTo>
                      <a:pt x="45" y="59"/>
                    </a:lnTo>
                    <a:lnTo>
                      <a:pt x="51" y="56"/>
                    </a:lnTo>
                    <a:lnTo>
                      <a:pt x="57" y="53"/>
                    </a:lnTo>
                    <a:lnTo>
                      <a:pt x="60" y="51"/>
                    </a:lnTo>
                    <a:lnTo>
                      <a:pt x="64" y="50"/>
                    </a:lnTo>
                    <a:lnTo>
                      <a:pt x="67" y="47"/>
                    </a:lnTo>
                    <a:lnTo>
                      <a:pt x="69" y="43"/>
                    </a:lnTo>
                    <a:lnTo>
                      <a:pt x="67" y="40"/>
                    </a:lnTo>
                    <a:lnTo>
                      <a:pt x="54" y="31"/>
                    </a:lnTo>
                    <a:lnTo>
                      <a:pt x="41" y="31"/>
                    </a:lnTo>
                    <a:lnTo>
                      <a:pt x="32" y="34"/>
                    </a:lnTo>
                    <a:lnTo>
                      <a:pt x="28" y="37"/>
                    </a:lnTo>
                    <a:lnTo>
                      <a:pt x="26" y="30"/>
                    </a:lnTo>
                    <a:lnTo>
                      <a:pt x="20" y="1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14"/>
                    </a:lnTo>
                    <a:lnTo>
                      <a:pt x="1" y="30"/>
                    </a:lnTo>
                    <a:lnTo>
                      <a:pt x="4" y="41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73" name="Freeform 66"/>
              <p:cNvSpPr/>
              <p:nvPr/>
            </p:nvSpPr>
            <p:spPr bwMode="auto">
              <a:xfrm>
                <a:off x="8357" y="4833"/>
                <a:ext cx="25" cy="16"/>
              </a:xfrm>
              <a:custGeom>
                <a:avLst/>
                <a:gdLst>
                  <a:gd name="T0" fmla="*/ 0 w 75"/>
                  <a:gd name="T1" fmla="*/ 0 h 48"/>
                  <a:gd name="T2" fmla="*/ 0 w 75"/>
                  <a:gd name="T3" fmla="*/ 0 h 48"/>
                  <a:gd name="T4" fmla="*/ 0 w 75"/>
                  <a:gd name="T5" fmla="*/ 0 h 48"/>
                  <a:gd name="T6" fmla="*/ 0 w 75"/>
                  <a:gd name="T7" fmla="*/ 0 h 48"/>
                  <a:gd name="T8" fmla="*/ 0 w 75"/>
                  <a:gd name="T9" fmla="*/ 0 h 48"/>
                  <a:gd name="T10" fmla="*/ 0 w 75"/>
                  <a:gd name="T11" fmla="*/ 0 h 48"/>
                  <a:gd name="T12" fmla="*/ 0 w 75"/>
                  <a:gd name="T13" fmla="*/ 0 h 48"/>
                  <a:gd name="T14" fmla="*/ 0 w 75"/>
                  <a:gd name="T15" fmla="*/ 0 h 48"/>
                  <a:gd name="T16" fmla="*/ 0 w 75"/>
                  <a:gd name="T17" fmla="*/ 0 h 48"/>
                  <a:gd name="T18" fmla="*/ 0 w 75"/>
                  <a:gd name="T19" fmla="*/ 0 h 48"/>
                  <a:gd name="T20" fmla="*/ 0 w 75"/>
                  <a:gd name="T21" fmla="*/ 0 h 48"/>
                  <a:gd name="T22" fmla="*/ 0 w 75"/>
                  <a:gd name="T23" fmla="*/ 0 h 48"/>
                  <a:gd name="T24" fmla="*/ 0 w 75"/>
                  <a:gd name="T25" fmla="*/ 0 h 48"/>
                  <a:gd name="T26" fmla="*/ 0 w 75"/>
                  <a:gd name="T27" fmla="*/ 0 h 48"/>
                  <a:gd name="T28" fmla="*/ 0 w 75"/>
                  <a:gd name="T29" fmla="*/ 0 h 48"/>
                  <a:gd name="T30" fmla="*/ 0 w 75"/>
                  <a:gd name="T31" fmla="*/ 0 h 48"/>
                  <a:gd name="T32" fmla="*/ 0 w 75"/>
                  <a:gd name="T33" fmla="*/ 0 h 48"/>
                  <a:gd name="T34" fmla="*/ 0 w 75"/>
                  <a:gd name="T35" fmla="*/ 0 h 48"/>
                  <a:gd name="T36" fmla="*/ 0 w 75"/>
                  <a:gd name="T37" fmla="*/ 0 h 48"/>
                  <a:gd name="T38" fmla="*/ 0 w 75"/>
                  <a:gd name="T39" fmla="*/ 0 h 48"/>
                  <a:gd name="T40" fmla="*/ 0 w 75"/>
                  <a:gd name="T41" fmla="*/ 0 h 48"/>
                  <a:gd name="T42" fmla="*/ 0 w 75"/>
                  <a:gd name="T43" fmla="*/ 0 h 48"/>
                  <a:gd name="T44" fmla="*/ 0 w 75"/>
                  <a:gd name="T45" fmla="*/ 0 h 48"/>
                  <a:gd name="T46" fmla="*/ 0 w 75"/>
                  <a:gd name="T47" fmla="*/ 0 h 48"/>
                  <a:gd name="T48" fmla="*/ 0 w 75"/>
                  <a:gd name="T49" fmla="*/ 0 h 48"/>
                  <a:gd name="T50" fmla="*/ 0 w 75"/>
                  <a:gd name="T51" fmla="*/ 0 h 48"/>
                  <a:gd name="T52" fmla="*/ 0 w 75"/>
                  <a:gd name="T53" fmla="*/ 0 h 48"/>
                  <a:gd name="T54" fmla="*/ 0 w 75"/>
                  <a:gd name="T55" fmla="*/ 0 h 48"/>
                  <a:gd name="T56" fmla="*/ 0 w 75"/>
                  <a:gd name="T57" fmla="*/ 0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48"/>
                  <a:gd name="T89" fmla="*/ 75 w 75"/>
                  <a:gd name="T90" fmla="*/ 48 h 4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48">
                    <a:moveTo>
                      <a:pt x="12" y="44"/>
                    </a:moveTo>
                    <a:lnTo>
                      <a:pt x="19" y="46"/>
                    </a:lnTo>
                    <a:lnTo>
                      <a:pt x="31" y="48"/>
                    </a:lnTo>
                    <a:lnTo>
                      <a:pt x="43" y="48"/>
                    </a:lnTo>
                    <a:lnTo>
                      <a:pt x="56" y="46"/>
                    </a:lnTo>
                    <a:lnTo>
                      <a:pt x="66" y="42"/>
                    </a:lnTo>
                    <a:lnTo>
                      <a:pt x="74" y="36"/>
                    </a:lnTo>
                    <a:lnTo>
                      <a:pt x="75" y="29"/>
                    </a:lnTo>
                    <a:lnTo>
                      <a:pt x="71" y="19"/>
                    </a:lnTo>
                    <a:lnTo>
                      <a:pt x="66" y="16"/>
                    </a:lnTo>
                    <a:lnTo>
                      <a:pt x="59" y="15"/>
                    </a:lnTo>
                    <a:lnTo>
                      <a:pt x="52" y="15"/>
                    </a:lnTo>
                    <a:lnTo>
                      <a:pt x="43" y="18"/>
                    </a:lnTo>
                    <a:lnTo>
                      <a:pt x="35" y="19"/>
                    </a:lnTo>
                    <a:lnTo>
                      <a:pt x="30" y="22"/>
                    </a:lnTo>
                    <a:lnTo>
                      <a:pt x="25" y="23"/>
                    </a:lnTo>
                    <a:lnTo>
                      <a:pt x="24" y="25"/>
                    </a:lnTo>
                    <a:lnTo>
                      <a:pt x="22" y="21"/>
                    </a:lnTo>
                    <a:lnTo>
                      <a:pt x="19" y="13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3"/>
                    </a:lnTo>
                    <a:lnTo>
                      <a:pt x="5" y="26"/>
                    </a:lnTo>
                    <a:lnTo>
                      <a:pt x="9" y="38"/>
                    </a:lnTo>
                    <a:lnTo>
                      <a:pt x="12" y="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74" name="Freeform 67"/>
              <p:cNvSpPr/>
              <p:nvPr/>
            </p:nvSpPr>
            <p:spPr bwMode="auto">
              <a:xfrm>
                <a:off x="8385" y="4821"/>
                <a:ext cx="21" cy="19"/>
              </a:xfrm>
              <a:custGeom>
                <a:avLst/>
                <a:gdLst>
                  <a:gd name="T0" fmla="*/ 0 w 63"/>
                  <a:gd name="T1" fmla="*/ 0 h 57"/>
                  <a:gd name="T2" fmla="*/ 0 w 63"/>
                  <a:gd name="T3" fmla="*/ 0 h 57"/>
                  <a:gd name="T4" fmla="*/ 0 w 63"/>
                  <a:gd name="T5" fmla="*/ 0 h 57"/>
                  <a:gd name="T6" fmla="*/ 0 w 63"/>
                  <a:gd name="T7" fmla="*/ 0 h 57"/>
                  <a:gd name="T8" fmla="*/ 0 w 63"/>
                  <a:gd name="T9" fmla="*/ 0 h 57"/>
                  <a:gd name="T10" fmla="*/ 0 w 63"/>
                  <a:gd name="T11" fmla="*/ 0 h 57"/>
                  <a:gd name="T12" fmla="*/ 0 w 63"/>
                  <a:gd name="T13" fmla="*/ 0 h 57"/>
                  <a:gd name="T14" fmla="*/ 0 w 63"/>
                  <a:gd name="T15" fmla="*/ 0 h 57"/>
                  <a:gd name="T16" fmla="*/ 0 w 63"/>
                  <a:gd name="T17" fmla="*/ 0 h 57"/>
                  <a:gd name="T18" fmla="*/ 0 w 63"/>
                  <a:gd name="T19" fmla="*/ 0 h 57"/>
                  <a:gd name="T20" fmla="*/ 0 w 63"/>
                  <a:gd name="T21" fmla="*/ 0 h 57"/>
                  <a:gd name="T22" fmla="*/ 0 w 63"/>
                  <a:gd name="T23" fmla="*/ 0 h 57"/>
                  <a:gd name="T24" fmla="*/ 0 w 63"/>
                  <a:gd name="T25" fmla="*/ 0 h 57"/>
                  <a:gd name="T26" fmla="*/ 0 w 63"/>
                  <a:gd name="T27" fmla="*/ 0 h 57"/>
                  <a:gd name="T28" fmla="*/ 0 w 63"/>
                  <a:gd name="T29" fmla="*/ 0 h 57"/>
                  <a:gd name="T30" fmla="*/ 0 w 63"/>
                  <a:gd name="T31" fmla="*/ 0 h 57"/>
                  <a:gd name="T32" fmla="*/ 0 w 63"/>
                  <a:gd name="T33" fmla="*/ 0 h 57"/>
                  <a:gd name="T34" fmla="*/ 0 w 63"/>
                  <a:gd name="T35" fmla="*/ 0 h 57"/>
                  <a:gd name="T36" fmla="*/ 0 w 63"/>
                  <a:gd name="T37" fmla="*/ 0 h 57"/>
                  <a:gd name="T38" fmla="*/ 0 w 63"/>
                  <a:gd name="T39" fmla="*/ 0 h 57"/>
                  <a:gd name="T40" fmla="*/ 0 w 63"/>
                  <a:gd name="T41" fmla="*/ 0 h 57"/>
                  <a:gd name="T42" fmla="*/ 0 w 63"/>
                  <a:gd name="T43" fmla="*/ 0 h 57"/>
                  <a:gd name="T44" fmla="*/ 0 w 63"/>
                  <a:gd name="T45" fmla="*/ 0 h 57"/>
                  <a:gd name="T46" fmla="*/ 0 w 63"/>
                  <a:gd name="T47" fmla="*/ 0 h 57"/>
                  <a:gd name="T48" fmla="*/ 0 w 63"/>
                  <a:gd name="T49" fmla="*/ 0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57"/>
                  <a:gd name="T77" fmla="*/ 63 w 63"/>
                  <a:gd name="T78" fmla="*/ 57 h 5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57">
                    <a:moveTo>
                      <a:pt x="15" y="53"/>
                    </a:moveTo>
                    <a:lnTo>
                      <a:pt x="22" y="54"/>
                    </a:lnTo>
                    <a:lnTo>
                      <a:pt x="34" y="57"/>
                    </a:lnTo>
                    <a:lnTo>
                      <a:pt x="47" y="56"/>
                    </a:lnTo>
                    <a:lnTo>
                      <a:pt x="58" y="50"/>
                    </a:lnTo>
                    <a:lnTo>
                      <a:pt x="61" y="48"/>
                    </a:lnTo>
                    <a:lnTo>
                      <a:pt x="62" y="46"/>
                    </a:lnTo>
                    <a:lnTo>
                      <a:pt x="63" y="43"/>
                    </a:lnTo>
                    <a:lnTo>
                      <a:pt x="62" y="40"/>
                    </a:lnTo>
                    <a:lnTo>
                      <a:pt x="61" y="36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33"/>
                    </a:lnTo>
                    <a:lnTo>
                      <a:pt x="39" y="36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21" y="17"/>
                    </a:lnTo>
                    <a:lnTo>
                      <a:pt x="17" y="4"/>
                    </a:lnTo>
                    <a:lnTo>
                      <a:pt x="8" y="0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75" name="Freeform 68"/>
              <p:cNvSpPr/>
              <p:nvPr/>
            </p:nvSpPr>
            <p:spPr bwMode="auto">
              <a:xfrm>
                <a:off x="8406" y="4814"/>
                <a:ext cx="21" cy="19"/>
              </a:xfrm>
              <a:custGeom>
                <a:avLst/>
                <a:gdLst>
                  <a:gd name="T0" fmla="*/ 0 w 65"/>
                  <a:gd name="T1" fmla="*/ 0 h 57"/>
                  <a:gd name="T2" fmla="*/ 0 w 65"/>
                  <a:gd name="T3" fmla="*/ 0 h 57"/>
                  <a:gd name="T4" fmla="*/ 0 w 65"/>
                  <a:gd name="T5" fmla="*/ 0 h 57"/>
                  <a:gd name="T6" fmla="*/ 0 w 65"/>
                  <a:gd name="T7" fmla="*/ 0 h 57"/>
                  <a:gd name="T8" fmla="*/ 0 w 65"/>
                  <a:gd name="T9" fmla="*/ 0 h 57"/>
                  <a:gd name="T10" fmla="*/ 0 w 65"/>
                  <a:gd name="T11" fmla="*/ 0 h 57"/>
                  <a:gd name="T12" fmla="*/ 0 w 65"/>
                  <a:gd name="T13" fmla="*/ 0 h 57"/>
                  <a:gd name="T14" fmla="*/ 0 w 65"/>
                  <a:gd name="T15" fmla="*/ 0 h 57"/>
                  <a:gd name="T16" fmla="*/ 0 w 65"/>
                  <a:gd name="T17" fmla="*/ 0 h 57"/>
                  <a:gd name="T18" fmla="*/ 0 w 65"/>
                  <a:gd name="T19" fmla="*/ 0 h 57"/>
                  <a:gd name="T20" fmla="*/ 0 w 65"/>
                  <a:gd name="T21" fmla="*/ 0 h 57"/>
                  <a:gd name="T22" fmla="*/ 0 w 65"/>
                  <a:gd name="T23" fmla="*/ 0 h 57"/>
                  <a:gd name="T24" fmla="*/ 0 w 65"/>
                  <a:gd name="T25" fmla="*/ 0 h 57"/>
                  <a:gd name="T26" fmla="*/ 0 w 65"/>
                  <a:gd name="T27" fmla="*/ 0 h 57"/>
                  <a:gd name="T28" fmla="*/ 0 w 65"/>
                  <a:gd name="T29" fmla="*/ 0 h 57"/>
                  <a:gd name="T30" fmla="*/ 0 w 65"/>
                  <a:gd name="T31" fmla="*/ 0 h 57"/>
                  <a:gd name="T32" fmla="*/ 0 w 65"/>
                  <a:gd name="T33" fmla="*/ 0 h 57"/>
                  <a:gd name="T34" fmla="*/ 0 w 65"/>
                  <a:gd name="T35" fmla="*/ 0 h 57"/>
                  <a:gd name="T36" fmla="*/ 0 w 65"/>
                  <a:gd name="T37" fmla="*/ 0 h 57"/>
                  <a:gd name="T38" fmla="*/ 0 w 65"/>
                  <a:gd name="T39" fmla="*/ 0 h 57"/>
                  <a:gd name="T40" fmla="*/ 0 w 65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5"/>
                  <a:gd name="T64" fmla="*/ 0 h 57"/>
                  <a:gd name="T65" fmla="*/ 65 w 65"/>
                  <a:gd name="T66" fmla="*/ 57 h 5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5" h="57">
                    <a:moveTo>
                      <a:pt x="24" y="52"/>
                    </a:moveTo>
                    <a:lnTo>
                      <a:pt x="32" y="57"/>
                    </a:lnTo>
                    <a:lnTo>
                      <a:pt x="41" y="55"/>
                    </a:lnTo>
                    <a:lnTo>
                      <a:pt x="50" y="52"/>
                    </a:lnTo>
                    <a:lnTo>
                      <a:pt x="59" y="48"/>
                    </a:lnTo>
                    <a:lnTo>
                      <a:pt x="63" y="45"/>
                    </a:lnTo>
                    <a:lnTo>
                      <a:pt x="65" y="42"/>
                    </a:lnTo>
                    <a:lnTo>
                      <a:pt x="65" y="38"/>
                    </a:lnTo>
                    <a:lnTo>
                      <a:pt x="63" y="34"/>
                    </a:lnTo>
                    <a:lnTo>
                      <a:pt x="53" y="28"/>
                    </a:lnTo>
                    <a:lnTo>
                      <a:pt x="46" y="29"/>
                    </a:lnTo>
                    <a:lnTo>
                      <a:pt x="40" y="35"/>
                    </a:lnTo>
                    <a:lnTo>
                      <a:pt x="35" y="39"/>
                    </a:lnTo>
                    <a:lnTo>
                      <a:pt x="32" y="32"/>
                    </a:lnTo>
                    <a:lnTo>
                      <a:pt x="25" y="18"/>
                    </a:lnTo>
                    <a:lnTo>
                      <a:pt x="16" y="5"/>
                    </a:lnTo>
                    <a:lnTo>
                      <a:pt x="6" y="0"/>
                    </a:lnTo>
                    <a:lnTo>
                      <a:pt x="0" y="21"/>
                    </a:lnTo>
                    <a:lnTo>
                      <a:pt x="7" y="36"/>
                    </a:lnTo>
                    <a:lnTo>
                      <a:pt x="18" y="48"/>
                    </a:ln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76" name="Freeform 69"/>
              <p:cNvSpPr/>
              <p:nvPr/>
            </p:nvSpPr>
            <p:spPr bwMode="auto">
              <a:xfrm>
                <a:off x="8371" y="4865"/>
                <a:ext cx="26" cy="26"/>
              </a:xfrm>
              <a:custGeom>
                <a:avLst/>
                <a:gdLst>
                  <a:gd name="T0" fmla="*/ 0 w 79"/>
                  <a:gd name="T1" fmla="*/ 0 h 80"/>
                  <a:gd name="T2" fmla="*/ 0 w 79"/>
                  <a:gd name="T3" fmla="*/ 0 h 80"/>
                  <a:gd name="T4" fmla="*/ 0 w 79"/>
                  <a:gd name="T5" fmla="*/ 0 h 80"/>
                  <a:gd name="T6" fmla="*/ 0 w 79"/>
                  <a:gd name="T7" fmla="*/ 0 h 80"/>
                  <a:gd name="T8" fmla="*/ 0 w 79"/>
                  <a:gd name="T9" fmla="*/ 0 h 80"/>
                  <a:gd name="T10" fmla="*/ 0 w 79"/>
                  <a:gd name="T11" fmla="*/ 0 h 80"/>
                  <a:gd name="T12" fmla="*/ 0 w 79"/>
                  <a:gd name="T13" fmla="*/ 0 h 80"/>
                  <a:gd name="T14" fmla="*/ 0 w 79"/>
                  <a:gd name="T15" fmla="*/ 0 h 80"/>
                  <a:gd name="T16" fmla="*/ 0 w 79"/>
                  <a:gd name="T17" fmla="*/ 0 h 80"/>
                  <a:gd name="T18" fmla="*/ 0 w 79"/>
                  <a:gd name="T19" fmla="*/ 0 h 80"/>
                  <a:gd name="T20" fmla="*/ 0 w 79"/>
                  <a:gd name="T21" fmla="*/ 0 h 80"/>
                  <a:gd name="T22" fmla="*/ 0 w 79"/>
                  <a:gd name="T23" fmla="*/ 0 h 80"/>
                  <a:gd name="T24" fmla="*/ 0 w 79"/>
                  <a:gd name="T25" fmla="*/ 0 h 80"/>
                  <a:gd name="T26" fmla="*/ 0 w 79"/>
                  <a:gd name="T27" fmla="*/ 0 h 80"/>
                  <a:gd name="T28" fmla="*/ 0 w 79"/>
                  <a:gd name="T29" fmla="*/ 0 h 80"/>
                  <a:gd name="T30" fmla="*/ 0 w 79"/>
                  <a:gd name="T31" fmla="*/ 0 h 80"/>
                  <a:gd name="T32" fmla="*/ 0 w 79"/>
                  <a:gd name="T33" fmla="*/ 0 h 80"/>
                  <a:gd name="T34" fmla="*/ 0 w 79"/>
                  <a:gd name="T35" fmla="*/ 0 h 80"/>
                  <a:gd name="T36" fmla="*/ 0 w 79"/>
                  <a:gd name="T37" fmla="*/ 0 h 80"/>
                  <a:gd name="T38" fmla="*/ 0 w 79"/>
                  <a:gd name="T39" fmla="*/ 0 h 80"/>
                  <a:gd name="T40" fmla="*/ 0 w 79"/>
                  <a:gd name="T41" fmla="*/ 0 h 80"/>
                  <a:gd name="T42" fmla="*/ 0 w 79"/>
                  <a:gd name="T43" fmla="*/ 0 h 80"/>
                  <a:gd name="T44" fmla="*/ 0 w 79"/>
                  <a:gd name="T45" fmla="*/ 0 h 80"/>
                  <a:gd name="T46" fmla="*/ 0 w 79"/>
                  <a:gd name="T47" fmla="*/ 0 h 80"/>
                  <a:gd name="T48" fmla="*/ 0 w 79"/>
                  <a:gd name="T49" fmla="*/ 0 h 80"/>
                  <a:gd name="T50" fmla="*/ 0 w 79"/>
                  <a:gd name="T51" fmla="*/ 0 h 80"/>
                  <a:gd name="T52" fmla="*/ 0 w 79"/>
                  <a:gd name="T53" fmla="*/ 0 h 80"/>
                  <a:gd name="T54" fmla="*/ 0 w 79"/>
                  <a:gd name="T55" fmla="*/ 0 h 80"/>
                  <a:gd name="T56" fmla="*/ 0 w 79"/>
                  <a:gd name="T57" fmla="*/ 0 h 8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80"/>
                  <a:gd name="T89" fmla="*/ 79 w 79"/>
                  <a:gd name="T90" fmla="*/ 80 h 8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80">
                    <a:moveTo>
                      <a:pt x="16" y="67"/>
                    </a:moveTo>
                    <a:lnTo>
                      <a:pt x="19" y="70"/>
                    </a:lnTo>
                    <a:lnTo>
                      <a:pt x="23" y="73"/>
                    </a:lnTo>
                    <a:lnTo>
                      <a:pt x="31" y="77"/>
                    </a:lnTo>
                    <a:lnTo>
                      <a:pt x="38" y="79"/>
                    </a:lnTo>
                    <a:lnTo>
                      <a:pt x="47" y="80"/>
                    </a:lnTo>
                    <a:lnTo>
                      <a:pt x="57" y="77"/>
                    </a:lnTo>
                    <a:lnTo>
                      <a:pt x="66" y="70"/>
                    </a:lnTo>
                    <a:lnTo>
                      <a:pt x="73" y="59"/>
                    </a:lnTo>
                    <a:lnTo>
                      <a:pt x="76" y="54"/>
                    </a:lnTo>
                    <a:lnTo>
                      <a:pt x="78" y="50"/>
                    </a:lnTo>
                    <a:lnTo>
                      <a:pt x="79" y="46"/>
                    </a:lnTo>
                    <a:lnTo>
                      <a:pt x="78" y="43"/>
                    </a:lnTo>
                    <a:lnTo>
                      <a:pt x="70" y="39"/>
                    </a:lnTo>
                    <a:lnTo>
                      <a:pt x="61" y="37"/>
                    </a:lnTo>
                    <a:lnTo>
                      <a:pt x="53" y="39"/>
                    </a:lnTo>
                    <a:lnTo>
                      <a:pt x="45" y="40"/>
                    </a:lnTo>
                    <a:lnTo>
                      <a:pt x="39" y="44"/>
                    </a:lnTo>
                    <a:lnTo>
                      <a:pt x="34" y="47"/>
                    </a:lnTo>
                    <a:lnTo>
                      <a:pt x="31" y="50"/>
                    </a:lnTo>
                    <a:lnTo>
                      <a:pt x="29" y="52"/>
                    </a:lnTo>
                    <a:lnTo>
                      <a:pt x="28" y="43"/>
                    </a:lnTo>
                    <a:lnTo>
                      <a:pt x="22" y="24"/>
                    </a:lnTo>
                    <a:lnTo>
                      <a:pt x="13" y="6"/>
                    </a:lnTo>
                    <a:lnTo>
                      <a:pt x="1" y="0"/>
                    </a:lnTo>
                    <a:lnTo>
                      <a:pt x="0" y="24"/>
                    </a:lnTo>
                    <a:lnTo>
                      <a:pt x="6" y="46"/>
                    </a:lnTo>
                    <a:lnTo>
                      <a:pt x="13" y="62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77" name="Freeform 70"/>
              <p:cNvSpPr/>
              <p:nvPr/>
            </p:nvSpPr>
            <p:spPr bwMode="auto">
              <a:xfrm>
                <a:off x="8399" y="4855"/>
                <a:ext cx="27" cy="22"/>
              </a:xfrm>
              <a:custGeom>
                <a:avLst/>
                <a:gdLst>
                  <a:gd name="T0" fmla="*/ 0 w 79"/>
                  <a:gd name="T1" fmla="*/ 0 h 67"/>
                  <a:gd name="T2" fmla="*/ 0 w 79"/>
                  <a:gd name="T3" fmla="*/ 0 h 67"/>
                  <a:gd name="T4" fmla="*/ 0 w 79"/>
                  <a:gd name="T5" fmla="*/ 0 h 67"/>
                  <a:gd name="T6" fmla="*/ 0 w 79"/>
                  <a:gd name="T7" fmla="*/ 0 h 67"/>
                  <a:gd name="T8" fmla="*/ 0 w 79"/>
                  <a:gd name="T9" fmla="*/ 0 h 67"/>
                  <a:gd name="T10" fmla="*/ 0 w 79"/>
                  <a:gd name="T11" fmla="*/ 0 h 67"/>
                  <a:gd name="T12" fmla="*/ 0 w 79"/>
                  <a:gd name="T13" fmla="*/ 0 h 67"/>
                  <a:gd name="T14" fmla="*/ 0 w 79"/>
                  <a:gd name="T15" fmla="*/ 0 h 67"/>
                  <a:gd name="T16" fmla="*/ 0 w 79"/>
                  <a:gd name="T17" fmla="*/ 0 h 67"/>
                  <a:gd name="T18" fmla="*/ 0 w 79"/>
                  <a:gd name="T19" fmla="*/ 0 h 67"/>
                  <a:gd name="T20" fmla="*/ 0 w 79"/>
                  <a:gd name="T21" fmla="*/ 0 h 67"/>
                  <a:gd name="T22" fmla="*/ 0 w 79"/>
                  <a:gd name="T23" fmla="*/ 0 h 67"/>
                  <a:gd name="T24" fmla="*/ 0 w 79"/>
                  <a:gd name="T25" fmla="*/ 0 h 67"/>
                  <a:gd name="T26" fmla="*/ 0 w 79"/>
                  <a:gd name="T27" fmla="*/ 0 h 67"/>
                  <a:gd name="T28" fmla="*/ 0 w 79"/>
                  <a:gd name="T29" fmla="*/ 0 h 67"/>
                  <a:gd name="T30" fmla="*/ 0 w 79"/>
                  <a:gd name="T31" fmla="*/ 0 h 67"/>
                  <a:gd name="T32" fmla="*/ 0 w 79"/>
                  <a:gd name="T33" fmla="*/ 0 h 67"/>
                  <a:gd name="T34" fmla="*/ 0 w 79"/>
                  <a:gd name="T35" fmla="*/ 0 h 67"/>
                  <a:gd name="T36" fmla="*/ 0 w 79"/>
                  <a:gd name="T37" fmla="*/ 0 h 67"/>
                  <a:gd name="T38" fmla="*/ 0 w 79"/>
                  <a:gd name="T39" fmla="*/ 0 h 67"/>
                  <a:gd name="T40" fmla="*/ 0 w 79"/>
                  <a:gd name="T41" fmla="*/ 0 h 67"/>
                  <a:gd name="T42" fmla="*/ 0 w 79"/>
                  <a:gd name="T43" fmla="*/ 0 h 67"/>
                  <a:gd name="T44" fmla="*/ 0 w 79"/>
                  <a:gd name="T45" fmla="*/ 0 h 67"/>
                  <a:gd name="T46" fmla="*/ 0 w 79"/>
                  <a:gd name="T47" fmla="*/ 0 h 67"/>
                  <a:gd name="T48" fmla="*/ 0 w 79"/>
                  <a:gd name="T49" fmla="*/ 0 h 67"/>
                  <a:gd name="T50" fmla="*/ 0 w 79"/>
                  <a:gd name="T51" fmla="*/ 0 h 67"/>
                  <a:gd name="T52" fmla="*/ 0 w 79"/>
                  <a:gd name="T53" fmla="*/ 0 h 67"/>
                  <a:gd name="T54" fmla="*/ 0 w 79"/>
                  <a:gd name="T55" fmla="*/ 0 h 67"/>
                  <a:gd name="T56" fmla="*/ 0 w 79"/>
                  <a:gd name="T57" fmla="*/ 0 h 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67"/>
                  <a:gd name="T89" fmla="*/ 79 w 79"/>
                  <a:gd name="T90" fmla="*/ 67 h 6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67">
                    <a:moveTo>
                      <a:pt x="13" y="54"/>
                    </a:moveTo>
                    <a:lnTo>
                      <a:pt x="16" y="56"/>
                    </a:lnTo>
                    <a:lnTo>
                      <a:pt x="20" y="59"/>
                    </a:lnTo>
                    <a:lnTo>
                      <a:pt x="26" y="61"/>
                    </a:lnTo>
                    <a:lnTo>
                      <a:pt x="34" y="64"/>
                    </a:lnTo>
                    <a:lnTo>
                      <a:pt x="41" y="67"/>
                    </a:lnTo>
                    <a:lnTo>
                      <a:pt x="50" y="67"/>
                    </a:lnTo>
                    <a:lnTo>
                      <a:pt x="59" y="67"/>
                    </a:lnTo>
                    <a:lnTo>
                      <a:pt x="66" y="64"/>
                    </a:lnTo>
                    <a:lnTo>
                      <a:pt x="72" y="61"/>
                    </a:lnTo>
                    <a:lnTo>
                      <a:pt x="76" y="57"/>
                    </a:lnTo>
                    <a:lnTo>
                      <a:pt x="79" y="53"/>
                    </a:lnTo>
                    <a:lnTo>
                      <a:pt x="78" y="47"/>
                    </a:lnTo>
                    <a:lnTo>
                      <a:pt x="72" y="41"/>
                    </a:lnTo>
                    <a:lnTo>
                      <a:pt x="65" y="37"/>
                    </a:lnTo>
                    <a:lnTo>
                      <a:pt x="56" y="36"/>
                    </a:lnTo>
                    <a:lnTo>
                      <a:pt x="48" y="36"/>
                    </a:lnTo>
                    <a:lnTo>
                      <a:pt x="40" y="37"/>
                    </a:lnTo>
                    <a:lnTo>
                      <a:pt x="34" y="38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33"/>
                    </a:lnTo>
                    <a:lnTo>
                      <a:pt x="22" y="17"/>
                    </a:lnTo>
                    <a:lnTo>
                      <a:pt x="15" y="4"/>
                    </a:lnTo>
                    <a:lnTo>
                      <a:pt x="3" y="0"/>
                    </a:lnTo>
                    <a:lnTo>
                      <a:pt x="0" y="21"/>
                    </a:lnTo>
                    <a:lnTo>
                      <a:pt x="4" y="38"/>
                    </a:lnTo>
                    <a:lnTo>
                      <a:pt x="10" y="50"/>
                    </a:lnTo>
                    <a:lnTo>
                      <a:pt x="13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78" name="Freeform 71"/>
              <p:cNvSpPr/>
              <p:nvPr/>
            </p:nvSpPr>
            <p:spPr bwMode="auto">
              <a:xfrm>
                <a:off x="8429" y="4851"/>
                <a:ext cx="26" cy="20"/>
              </a:xfrm>
              <a:custGeom>
                <a:avLst/>
                <a:gdLst>
                  <a:gd name="T0" fmla="*/ 0 w 77"/>
                  <a:gd name="T1" fmla="*/ 0 h 62"/>
                  <a:gd name="T2" fmla="*/ 0 w 77"/>
                  <a:gd name="T3" fmla="*/ 0 h 62"/>
                  <a:gd name="T4" fmla="*/ 0 w 77"/>
                  <a:gd name="T5" fmla="*/ 0 h 62"/>
                  <a:gd name="T6" fmla="*/ 0 w 77"/>
                  <a:gd name="T7" fmla="*/ 0 h 62"/>
                  <a:gd name="T8" fmla="*/ 0 w 77"/>
                  <a:gd name="T9" fmla="*/ 0 h 62"/>
                  <a:gd name="T10" fmla="*/ 0 w 77"/>
                  <a:gd name="T11" fmla="*/ 0 h 62"/>
                  <a:gd name="T12" fmla="*/ 0 w 77"/>
                  <a:gd name="T13" fmla="*/ 0 h 62"/>
                  <a:gd name="T14" fmla="*/ 0 w 77"/>
                  <a:gd name="T15" fmla="*/ 0 h 62"/>
                  <a:gd name="T16" fmla="*/ 0 w 77"/>
                  <a:gd name="T17" fmla="*/ 0 h 62"/>
                  <a:gd name="T18" fmla="*/ 0 w 77"/>
                  <a:gd name="T19" fmla="*/ 0 h 62"/>
                  <a:gd name="T20" fmla="*/ 0 w 77"/>
                  <a:gd name="T21" fmla="*/ 0 h 62"/>
                  <a:gd name="T22" fmla="*/ 0 w 77"/>
                  <a:gd name="T23" fmla="*/ 0 h 62"/>
                  <a:gd name="T24" fmla="*/ 0 w 77"/>
                  <a:gd name="T25" fmla="*/ 0 h 62"/>
                  <a:gd name="T26" fmla="*/ 0 w 77"/>
                  <a:gd name="T27" fmla="*/ 0 h 62"/>
                  <a:gd name="T28" fmla="*/ 0 w 77"/>
                  <a:gd name="T29" fmla="*/ 0 h 62"/>
                  <a:gd name="T30" fmla="*/ 0 w 77"/>
                  <a:gd name="T31" fmla="*/ 0 h 62"/>
                  <a:gd name="T32" fmla="*/ 0 w 77"/>
                  <a:gd name="T33" fmla="*/ 0 h 62"/>
                  <a:gd name="T34" fmla="*/ 0 w 77"/>
                  <a:gd name="T35" fmla="*/ 0 h 62"/>
                  <a:gd name="T36" fmla="*/ 0 w 77"/>
                  <a:gd name="T37" fmla="*/ 0 h 62"/>
                  <a:gd name="T38" fmla="*/ 0 w 77"/>
                  <a:gd name="T39" fmla="*/ 0 h 62"/>
                  <a:gd name="T40" fmla="*/ 0 w 77"/>
                  <a:gd name="T41" fmla="*/ 0 h 62"/>
                  <a:gd name="T42" fmla="*/ 0 w 77"/>
                  <a:gd name="T43" fmla="*/ 0 h 62"/>
                  <a:gd name="T44" fmla="*/ 0 w 77"/>
                  <a:gd name="T45" fmla="*/ 0 h 62"/>
                  <a:gd name="T46" fmla="*/ 0 w 77"/>
                  <a:gd name="T47" fmla="*/ 0 h 62"/>
                  <a:gd name="T48" fmla="*/ 0 w 77"/>
                  <a:gd name="T49" fmla="*/ 0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7"/>
                  <a:gd name="T76" fmla="*/ 0 h 62"/>
                  <a:gd name="T77" fmla="*/ 77 w 77"/>
                  <a:gd name="T78" fmla="*/ 62 h 6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7" h="62">
                    <a:moveTo>
                      <a:pt x="9" y="58"/>
                    </a:moveTo>
                    <a:lnTo>
                      <a:pt x="17" y="60"/>
                    </a:lnTo>
                    <a:lnTo>
                      <a:pt x="27" y="62"/>
                    </a:lnTo>
                    <a:lnTo>
                      <a:pt x="40" y="62"/>
                    </a:lnTo>
                    <a:lnTo>
                      <a:pt x="53" y="60"/>
                    </a:lnTo>
                    <a:lnTo>
                      <a:pt x="65" y="58"/>
                    </a:lnTo>
                    <a:lnTo>
                      <a:pt x="72" y="55"/>
                    </a:lnTo>
                    <a:lnTo>
                      <a:pt x="77" y="49"/>
                    </a:lnTo>
                    <a:lnTo>
                      <a:pt x="75" y="42"/>
                    </a:lnTo>
                    <a:lnTo>
                      <a:pt x="69" y="36"/>
                    </a:lnTo>
                    <a:lnTo>
                      <a:pt x="62" y="33"/>
                    </a:lnTo>
                    <a:lnTo>
                      <a:pt x="53" y="32"/>
                    </a:lnTo>
                    <a:lnTo>
                      <a:pt x="46" y="32"/>
                    </a:lnTo>
                    <a:lnTo>
                      <a:pt x="39" y="33"/>
                    </a:lnTo>
                    <a:lnTo>
                      <a:pt x="33" y="35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5" y="30"/>
                    </a:lnTo>
                    <a:lnTo>
                      <a:pt x="21" y="16"/>
                    </a:lnTo>
                    <a:lnTo>
                      <a:pt x="14" y="3"/>
                    </a:lnTo>
                    <a:lnTo>
                      <a:pt x="2" y="0"/>
                    </a:lnTo>
                    <a:lnTo>
                      <a:pt x="0" y="17"/>
                    </a:lnTo>
                    <a:lnTo>
                      <a:pt x="3" y="36"/>
                    </a:lnTo>
                    <a:lnTo>
                      <a:pt x="8" y="52"/>
                    </a:ln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79" name="Freeform 72"/>
              <p:cNvSpPr/>
              <p:nvPr/>
            </p:nvSpPr>
            <p:spPr bwMode="auto">
              <a:xfrm>
                <a:off x="8258" y="4730"/>
                <a:ext cx="122" cy="281"/>
              </a:xfrm>
              <a:custGeom>
                <a:avLst/>
                <a:gdLst>
                  <a:gd name="T0" fmla="*/ 0 w 366"/>
                  <a:gd name="T1" fmla="*/ 0 h 845"/>
                  <a:gd name="T2" fmla="*/ 0 w 366"/>
                  <a:gd name="T3" fmla="*/ 0 h 845"/>
                  <a:gd name="T4" fmla="*/ 0 w 366"/>
                  <a:gd name="T5" fmla="*/ 0 h 845"/>
                  <a:gd name="T6" fmla="*/ 0 w 366"/>
                  <a:gd name="T7" fmla="*/ 0 h 845"/>
                  <a:gd name="T8" fmla="*/ 0 w 366"/>
                  <a:gd name="T9" fmla="*/ 0 h 845"/>
                  <a:gd name="T10" fmla="*/ 0 w 366"/>
                  <a:gd name="T11" fmla="*/ 0 h 845"/>
                  <a:gd name="T12" fmla="*/ 0 w 366"/>
                  <a:gd name="T13" fmla="*/ 0 h 845"/>
                  <a:gd name="T14" fmla="*/ 0 w 366"/>
                  <a:gd name="T15" fmla="*/ 0 h 845"/>
                  <a:gd name="T16" fmla="*/ 0 w 366"/>
                  <a:gd name="T17" fmla="*/ 0 h 845"/>
                  <a:gd name="T18" fmla="*/ 0 w 366"/>
                  <a:gd name="T19" fmla="*/ 0 h 845"/>
                  <a:gd name="T20" fmla="*/ 0 w 366"/>
                  <a:gd name="T21" fmla="*/ 0 h 845"/>
                  <a:gd name="T22" fmla="*/ 0 w 366"/>
                  <a:gd name="T23" fmla="*/ 0 h 845"/>
                  <a:gd name="T24" fmla="*/ 0 w 366"/>
                  <a:gd name="T25" fmla="*/ 0 h 845"/>
                  <a:gd name="T26" fmla="*/ 0 w 366"/>
                  <a:gd name="T27" fmla="*/ 0 h 845"/>
                  <a:gd name="T28" fmla="*/ 0 w 366"/>
                  <a:gd name="T29" fmla="*/ 0 h 845"/>
                  <a:gd name="T30" fmla="*/ 0 w 366"/>
                  <a:gd name="T31" fmla="*/ 0 h 845"/>
                  <a:gd name="T32" fmla="*/ 0 w 366"/>
                  <a:gd name="T33" fmla="*/ 0 h 845"/>
                  <a:gd name="T34" fmla="*/ 0 w 366"/>
                  <a:gd name="T35" fmla="*/ 0 h 845"/>
                  <a:gd name="T36" fmla="*/ 0 w 366"/>
                  <a:gd name="T37" fmla="*/ 0 h 845"/>
                  <a:gd name="T38" fmla="*/ 0 w 366"/>
                  <a:gd name="T39" fmla="*/ 0 h 845"/>
                  <a:gd name="T40" fmla="*/ 0 w 366"/>
                  <a:gd name="T41" fmla="*/ 0 h 845"/>
                  <a:gd name="T42" fmla="*/ 0 w 366"/>
                  <a:gd name="T43" fmla="*/ 0 h 845"/>
                  <a:gd name="T44" fmla="*/ 0 w 366"/>
                  <a:gd name="T45" fmla="*/ 0 h 845"/>
                  <a:gd name="T46" fmla="*/ 0 w 366"/>
                  <a:gd name="T47" fmla="*/ 0 h 845"/>
                  <a:gd name="T48" fmla="*/ 0 w 366"/>
                  <a:gd name="T49" fmla="*/ 0 h 845"/>
                  <a:gd name="T50" fmla="*/ 0 w 366"/>
                  <a:gd name="T51" fmla="*/ 0 h 845"/>
                  <a:gd name="T52" fmla="*/ 0 w 366"/>
                  <a:gd name="T53" fmla="*/ 0 h 845"/>
                  <a:gd name="T54" fmla="*/ 0 w 366"/>
                  <a:gd name="T55" fmla="*/ 0 h 845"/>
                  <a:gd name="T56" fmla="*/ 0 w 366"/>
                  <a:gd name="T57" fmla="*/ 0 h 845"/>
                  <a:gd name="T58" fmla="*/ 0 w 366"/>
                  <a:gd name="T59" fmla="*/ 0 h 845"/>
                  <a:gd name="T60" fmla="*/ 0 w 366"/>
                  <a:gd name="T61" fmla="*/ 0 h 845"/>
                  <a:gd name="T62" fmla="*/ 0 w 366"/>
                  <a:gd name="T63" fmla="*/ 0 h 8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845"/>
                  <a:gd name="T98" fmla="*/ 366 w 366"/>
                  <a:gd name="T99" fmla="*/ 845 h 84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845">
                    <a:moveTo>
                      <a:pt x="15" y="104"/>
                    </a:moveTo>
                    <a:lnTo>
                      <a:pt x="12" y="150"/>
                    </a:lnTo>
                    <a:lnTo>
                      <a:pt x="12" y="196"/>
                    </a:lnTo>
                    <a:lnTo>
                      <a:pt x="16" y="241"/>
                    </a:lnTo>
                    <a:lnTo>
                      <a:pt x="27" y="286"/>
                    </a:lnTo>
                    <a:lnTo>
                      <a:pt x="46" y="346"/>
                    </a:lnTo>
                    <a:lnTo>
                      <a:pt x="65" y="406"/>
                    </a:lnTo>
                    <a:lnTo>
                      <a:pt x="84" y="465"/>
                    </a:lnTo>
                    <a:lnTo>
                      <a:pt x="103" y="524"/>
                    </a:lnTo>
                    <a:lnTo>
                      <a:pt x="122" y="583"/>
                    </a:lnTo>
                    <a:lnTo>
                      <a:pt x="143" y="640"/>
                    </a:lnTo>
                    <a:lnTo>
                      <a:pt x="163" y="699"/>
                    </a:lnTo>
                    <a:lnTo>
                      <a:pt x="185" y="758"/>
                    </a:lnTo>
                    <a:lnTo>
                      <a:pt x="195" y="778"/>
                    </a:lnTo>
                    <a:lnTo>
                      <a:pt x="210" y="796"/>
                    </a:lnTo>
                    <a:lnTo>
                      <a:pt x="228" y="810"/>
                    </a:lnTo>
                    <a:lnTo>
                      <a:pt x="247" y="822"/>
                    </a:lnTo>
                    <a:lnTo>
                      <a:pt x="269" y="830"/>
                    </a:lnTo>
                    <a:lnTo>
                      <a:pt x="292" y="837"/>
                    </a:lnTo>
                    <a:lnTo>
                      <a:pt x="316" y="842"/>
                    </a:lnTo>
                    <a:lnTo>
                      <a:pt x="339" y="845"/>
                    </a:lnTo>
                    <a:lnTo>
                      <a:pt x="348" y="843"/>
                    </a:lnTo>
                    <a:lnTo>
                      <a:pt x="355" y="840"/>
                    </a:lnTo>
                    <a:lnTo>
                      <a:pt x="361" y="833"/>
                    </a:lnTo>
                    <a:lnTo>
                      <a:pt x="366" y="824"/>
                    </a:lnTo>
                    <a:lnTo>
                      <a:pt x="366" y="816"/>
                    </a:lnTo>
                    <a:lnTo>
                      <a:pt x="361" y="809"/>
                    </a:lnTo>
                    <a:lnTo>
                      <a:pt x="354" y="803"/>
                    </a:lnTo>
                    <a:lnTo>
                      <a:pt x="345" y="800"/>
                    </a:lnTo>
                    <a:lnTo>
                      <a:pt x="329" y="796"/>
                    </a:lnTo>
                    <a:lnTo>
                      <a:pt x="313" y="793"/>
                    </a:lnTo>
                    <a:lnTo>
                      <a:pt x="295" y="788"/>
                    </a:lnTo>
                    <a:lnTo>
                      <a:pt x="279" y="784"/>
                    </a:lnTo>
                    <a:lnTo>
                      <a:pt x="264" y="778"/>
                    </a:lnTo>
                    <a:lnTo>
                      <a:pt x="251" y="768"/>
                    </a:lnTo>
                    <a:lnTo>
                      <a:pt x="239" y="757"/>
                    </a:lnTo>
                    <a:lnTo>
                      <a:pt x="231" y="741"/>
                    </a:lnTo>
                    <a:lnTo>
                      <a:pt x="217" y="708"/>
                    </a:lnTo>
                    <a:lnTo>
                      <a:pt x="206" y="676"/>
                    </a:lnTo>
                    <a:lnTo>
                      <a:pt x="194" y="643"/>
                    </a:lnTo>
                    <a:lnTo>
                      <a:pt x="184" y="610"/>
                    </a:lnTo>
                    <a:lnTo>
                      <a:pt x="172" y="577"/>
                    </a:lnTo>
                    <a:lnTo>
                      <a:pt x="162" y="544"/>
                    </a:lnTo>
                    <a:lnTo>
                      <a:pt x="151" y="511"/>
                    </a:lnTo>
                    <a:lnTo>
                      <a:pt x="141" y="478"/>
                    </a:lnTo>
                    <a:lnTo>
                      <a:pt x="126" y="435"/>
                    </a:lnTo>
                    <a:lnTo>
                      <a:pt x="110" y="392"/>
                    </a:lnTo>
                    <a:lnTo>
                      <a:pt x="94" y="349"/>
                    </a:lnTo>
                    <a:lnTo>
                      <a:pt x="79" y="306"/>
                    </a:lnTo>
                    <a:lnTo>
                      <a:pt x="65" y="263"/>
                    </a:lnTo>
                    <a:lnTo>
                      <a:pt x="54" y="219"/>
                    </a:lnTo>
                    <a:lnTo>
                      <a:pt x="49" y="175"/>
                    </a:lnTo>
                    <a:lnTo>
                      <a:pt x="47" y="129"/>
                    </a:lnTo>
                    <a:lnTo>
                      <a:pt x="46" y="110"/>
                    </a:lnTo>
                    <a:lnTo>
                      <a:pt x="41" y="89"/>
                    </a:lnTo>
                    <a:lnTo>
                      <a:pt x="35" y="67"/>
                    </a:lnTo>
                    <a:lnTo>
                      <a:pt x="28" y="46"/>
                    </a:lnTo>
                    <a:lnTo>
                      <a:pt x="21" y="27"/>
                    </a:lnTo>
                    <a:lnTo>
                      <a:pt x="13" y="11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5" y="17"/>
                    </a:lnTo>
                    <a:lnTo>
                      <a:pt x="10" y="44"/>
                    </a:lnTo>
                    <a:lnTo>
                      <a:pt x="13" y="76"/>
                    </a:lnTo>
                    <a:lnTo>
                      <a:pt x="15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80" name="Freeform 73"/>
              <p:cNvSpPr/>
              <p:nvPr/>
            </p:nvSpPr>
            <p:spPr bwMode="auto">
              <a:xfrm>
                <a:off x="8517" y="4850"/>
                <a:ext cx="29" cy="29"/>
              </a:xfrm>
              <a:custGeom>
                <a:avLst/>
                <a:gdLst>
                  <a:gd name="T0" fmla="*/ 0 w 88"/>
                  <a:gd name="T1" fmla="*/ 0 h 87"/>
                  <a:gd name="T2" fmla="*/ 0 w 88"/>
                  <a:gd name="T3" fmla="*/ 0 h 87"/>
                  <a:gd name="T4" fmla="*/ 0 w 88"/>
                  <a:gd name="T5" fmla="*/ 0 h 87"/>
                  <a:gd name="T6" fmla="*/ 0 w 88"/>
                  <a:gd name="T7" fmla="*/ 0 h 87"/>
                  <a:gd name="T8" fmla="*/ 0 w 88"/>
                  <a:gd name="T9" fmla="*/ 0 h 87"/>
                  <a:gd name="T10" fmla="*/ 0 w 88"/>
                  <a:gd name="T11" fmla="*/ 0 h 87"/>
                  <a:gd name="T12" fmla="*/ 0 w 88"/>
                  <a:gd name="T13" fmla="*/ 0 h 87"/>
                  <a:gd name="T14" fmla="*/ 0 w 88"/>
                  <a:gd name="T15" fmla="*/ 0 h 87"/>
                  <a:gd name="T16" fmla="*/ 0 w 88"/>
                  <a:gd name="T17" fmla="*/ 0 h 87"/>
                  <a:gd name="T18" fmla="*/ 0 w 88"/>
                  <a:gd name="T19" fmla="*/ 0 h 87"/>
                  <a:gd name="T20" fmla="*/ 0 w 88"/>
                  <a:gd name="T21" fmla="*/ 0 h 87"/>
                  <a:gd name="T22" fmla="*/ 0 w 88"/>
                  <a:gd name="T23" fmla="*/ 0 h 87"/>
                  <a:gd name="T24" fmla="*/ 0 w 88"/>
                  <a:gd name="T25" fmla="*/ 0 h 87"/>
                  <a:gd name="T26" fmla="*/ 0 w 88"/>
                  <a:gd name="T27" fmla="*/ 0 h 87"/>
                  <a:gd name="T28" fmla="*/ 0 w 88"/>
                  <a:gd name="T29" fmla="*/ 0 h 87"/>
                  <a:gd name="T30" fmla="*/ 0 w 88"/>
                  <a:gd name="T31" fmla="*/ 0 h 87"/>
                  <a:gd name="T32" fmla="*/ 0 w 88"/>
                  <a:gd name="T33" fmla="*/ 0 h 87"/>
                  <a:gd name="T34" fmla="*/ 0 w 88"/>
                  <a:gd name="T35" fmla="*/ 0 h 87"/>
                  <a:gd name="T36" fmla="*/ 0 w 88"/>
                  <a:gd name="T37" fmla="*/ 0 h 87"/>
                  <a:gd name="T38" fmla="*/ 0 w 88"/>
                  <a:gd name="T39" fmla="*/ 0 h 87"/>
                  <a:gd name="T40" fmla="*/ 0 w 88"/>
                  <a:gd name="T41" fmla="*/ 0 h 87"/>
                  <a:gd name="T42" fmla="*/ 0 w 88"/>
                  <a:gd name="T43" fmla="*/ 0 h 87"/>
                  <a:gd name="T44" fmla="*/ 0 w 88"/>
                  <a:gd name="T45" fmla="*/ 0 h 87"/>
                  <a:gd name="T46" fmla="*/ 0 w 88"/>
                  <a:gd name="T47" fmla="*/ 0 h 87"/>
                  <a:gd name="T48" fmla="*/ 0 w 88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8"/>
                  <a:gd name="T76" fmla="*/ 0 h 87"/>
                  <a:gd name="T77" fmla="*/ 88 w 88"/>
                  <a:gd name="T78" fmla="*/ 87 h 8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8" h="87">
                    <a:moveTo>
                      <a:pt x="84" y="23"/>
                    </a:moveTo>
                    <a:lnTo>
                      <a:pt x="88" y="18"/>
                    </a:lnTo>
                    <a:lnTo>
                      <a:pt x="87" y="13"/>
                    </a:lnTo>
                    <a:lnTo>
                      <a:pt x="84" y="7"/>
                    </a:lnTo>
                    <a:lnTo>
                      <a:pt x="77" y="3"/>
                    </a:lnTo>
                    <a:lnTo>
                      <a:pt x="71" y="0"/>
                    </a:lnTo>
                    <a:lnTo>
                      <a:pt x="62" y="0"/>
                    </a:lnTo>
                    <a:lnTo>
                      <a:pt x="55" y="1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5" y="31"/>
                    </a:lnTo>
                    <a:lnTo>
                      <a:pt x="16" y="43"/>
                    </a:lnTo>
                    <a:lnTo>
                      <a:pt x="9" y="56"/>
                    </a:lnTo>
                    <a:lnTo>
                      <a:pt x="3" y="69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15" y="80"/>
                    </a:lnTo>
                    <a:lnTo>
                      <a:pt x="27" y="70"/>
                    </a:lnTo>
                    <a:lnTo>
                      <a:pt x="40" y="60"/>
                    </a:lnTo>
                    <a:lnTo>
                      <a:pt x="52" y="50"/>
                    </a:lnTo>
                    <a:lnTo>
                      <a:pt x="63" y="41"/>
                    </a:lnTo>
                    <a:lnTo>
                      <a:pt x="72" y="33"/>
                    </a:lnTo>
                    <a:lnTo>
                      <a:pt x="80" y="27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81" name="Freeform 74"/>
              <p:cNvSpPr/>
              <p:nvPr/>
            </p:nvSpPr>
            <p:spPr bwMode="auto">
              <a:xfrm>
                <a:off x="8536" y="4890"/>
                <a:ext cx="34" cy="9"/>
              </a:xfrm>
              <a:custGeom>
                <a:avLst/>
                <a:gdLst>
                  <a:gd name="T0" fmla="*/ 0 w 102"/>
                  <a:gd name="T1" fmla="*/ 0 h 28"/>
                  <a:gd name="T2" fmla="*/ 0 w 102"/>
                  <a:gd name="T3" fmla="*/ 0 h 28"/>
                  <a:gd name="T4" fmla="*/ 0 w 102"/>
                  <a:gd name="T5" fmla="*/ 0 h 28"/>
                  <a:gd name="T6" fmla="*/ 0 w 102"/>
                  <a:gd name="T7" fmla="*/ 0 h 28"/>
                  <a:gd name="T8" fmla="*/ 0 w 102"/>
                  <a:gd name="T9" fmla="*/ 0 h 28"/>
                  <a:gd name="T10" fmla="*/ 0 w 102"/>
                  <a:gd name="T11" fmla="*/ 0 h 28"/>
                  <a:gd name="T12" fmla="*/ 0 w 102"/>
                  <a:gd name="T13" fmla="*/ 0 h 28"/>
                  <a:gd name="T14" fmla="*/ 0 w 102"/>
                  <a:gd name="T15" fmla="*/ 0 h 28"/>
                  <a:gd name="T16" fmla="*/ 0 w 102"/>
                  <a:gd name="T17" fmla="*/ 0 h 28"/>
                  <a:gd name="T18" fmla="*/ 0 w 102"/>
                  <a:gd name="T19" fmla="*/ 0 h 28"/>
                  <a:gd name="T20" fmla="*/ 0 w 102"/>
                  <a:gd name="T21" fmla="*/ 0 h 28"/>
                  <a:gd name="T22" fmla="*/ 0 w 102"/>
                  <a:gd name="T23" fmla="*/ 0 h 28"/>
                  <a:gd name="T24" fmla="*/ 0 w 102"/>
                  <a:gd name="T25" fmla="*/ 0 h 28"/>
                  <a:gd name="T26" fmla="*/ 0 w 102"/>
                  <a:gd name="T27" fmla="*/ 0 h 28"/>
                  <a:gd name="T28" fmla="*/ 0 w 102"/>
                  <a:gd name="T29" fmla="*/ 0 h 28"/>
                  <a:gd name="T30" fmla="*/ 0 w 102"/>
                  <a:gd name="T31" fmla="*/ 0 h 28"/>
                  <a:gd name="T32" fmla="*/ 0 w 102"/>
                  <a:gd name="T33" fmla="*/ 0 h 28"/>
                  <a:gd name="T34" fmla="*/ 0 w 102"/>
                  <a:gd name="T35" fmla="*/ 0 h 28"/>
                  <a:gd name="T36" fmla="*/ 0 w 102"/>
                  <a:gd name="T37" fmla="*/ 0 h 28"/>
                  <a:gd name="T38" fmla="*/ 0 w 102"/>
                  <a:gd name="T39" fmla="*/ 0 h 28"/>
                  <a:gd name="T40" fmla="*/ 0 w 102"/>
                  <a:gd name="T41" fmla="*/ 0 h 28"/>
                  <a:gd name="T42" fmla="*/ 0 w 102"/>
                  <a:gd name="T43" fmla="*/ 0 h 28"/>
                  <a:gd name="T44" fmla="*/ 0 w 102"/>
                  <a:gd name="T45" fmla="*/ 0 h 28"/>
                  <a:gd name="T46" fmla="*/ 0 w 102"/>
                  <a:gd name="T47" fmla="*/ 0 h 28"/>
                  <a:gd name="T48" fmla="*/ 0 w 102"/>
                  <a:gd name="T49" fmla="*/ 0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2"/>
                  <a:gd name="T76" fmla="*/ 0 h 28"/>
                  <a:gd name="T77" fmla="*/ 102 w 102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2" h="28">
                    <a:moveTo>
                      <a:pt x="92" y="23"/>
                    </a:moveTo>
                    <a:lnTo>
                      <a:pt x="96" y="21"/>
                    </a:lnTo>
                    <a:lnTo>
                      <a:pt x="99" y="18"/>
                    </a:lnTo>
                    <a:lnTo>
                      <a:pt x="101" y="14"/>
                    </a:lnTo>
                    <a:lnTo>
                      <a:pt x="102" y="10"/>
                    </a:lnTo>
                    <a:lnTo>
                      <a:pt x="101" y="5"/>
                    </a:lnTo>
                    <a:lnTo>
                      <a:pt x="98" y="1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76" y="2"/>
                    </a:lnTo>
                    <a:lnTo>
                      <a:pt x="61" y="7"/>
                    </a:lnTo>
                    <a:lnTo>
                      <a:pt x="46" y="10"/>
                    </a:lnTo>
                    <a:lnTo>
                      <a:pt x="33" y="11"/>
                    </a:lnTo>
                    <a:lnTo>
                      <a:pt x="20" y="15"/>
                    </a:lnTo>
                    <a:lnTo>
                      <a:pt x="10" y="18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20" y="28"/>
                    </a:lnTo>
                    <a:lnTo>
                      <a:pt x="32" y="27"/>
                    </a:lnTo>
                    <a:lnTo>
                      <a:pt x="44" y="27"/>
                    </a:lnTo>
                    <a:lnTo>
                      <a:pt x="55" y="25"/>
                    </a:lnTo>
                    <a:lnTo>
                      <a:pt x="67" y="24"/>
                    </a:lnTo>
                    <a:lnTo>
                      <a:pt x="80" y="24"/>
                    </a:lnTo>
                    <a:lnTo>
                      <a:pt x="9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82" name="Freeform 75"/>
              <p:cNvSpPr/>
              <p:nvPr/>
            </p:nvSpPr>
            <p:spPr bwMode="auto">
              <a:xfrm>
                <a:off x="8550" y="4921"/>
                <a:ext cx="47" cy="12"/>
              </a:xfrm>
              <a:custGeom>
                <a:avLst/>
                <a:gdLst>
                  <a:gd name="T0" fmla="*/ 0 w 142"/>
                  <a:gd name="T1" fmla="*/ 0 h 36"/>
                  <a:gd name="T2" fmla="*/ 0 w 142"/>
                  <a:gd name="T3" fmla="*/ 0 h 36"/>
                  <a:gd name="T4" fmla="*/ 0 w 142"/>
                  <a:gd name="T5" fmla="*/ 0 h 36"/>
                  <a:gd name="T6" fmla="*/ 0 w 142"/>
                  <a:gd name="T7" fmla="*/ 0 h 36"/>
                  <a:gd name="T8" fmla="*/ 0 w 142"/>
                  <a:gd name="T9" fmla="*/ 0 h 36"/>
                  <a:gd name="T10" fmla="*/ 0 w 142"/>
                  <a:gd name="T11" fmla="*/ 0 h 36"/>
                  <a:gd name="T12" fmla="*/ 0 w 142"/>
                  <a:gd name="T13" fmla="*/ 0 h 36"/>
                  <a:gd name="T14" fmla="*/ 0 w 142"/>
                  <a:gd name="T15" fmla="*/ 0 h 36"/>
                  <a:gd name="T16" fmla="*/ 0 w 142"/>
                  <a:gd name="T17" fmla="*/ 0 h 36"/>
                  <a:gd name="T18" fmla="*/ 0 w 142"/>
                  <a:gd name="T19" fmla="*/ 0 h 36"/>
                  <a:gd name="T20" fmla="*/ 0 w 142"/>
                  <a:gd name="T21" fmla="*/ 0 h 36"/>
                  <a:gd name="T22" fmla="*/ 0 w 142"/>
                  <a:gd name="T23" fmla="*/ 0 h 36"/>
                  <a:gd name="T24" fmla="*/ 0 w 142"/>
                  <a:gd name="T25" fmla="*/ 0 h 36"/>
                  <a:gd name="T26" fmla="*/ 0 w 142"/>
                  <a:gd name="T27" fmla="*/ 0 h 36"/>
                  <a:gd name="T28" fmla="*/ 0 w 142"/>
                  <a:gd name="T29" fmla="*/ 0 h 36"/>
                  <a:gd name="T30" fmla="*/ 0 w 142"/>
                  <a:gd name="T31" fmla="*/ 0 h 36"/>
                  <a:gd name="T32" fmla="*/ 0 w 142"/>
                  <a:gd name="T33" fmla="*/ 0 h 36"/>
                  <a:gd name="T34" fmla="*/ 0 w 142"/>
                  <a:gd name="T35" fmla="*/ 0 h 36"/>
                  <a:gd name="T36" fmla="*/ 0 w 142"/>
                  <a:gd name="T37" fmla="*/ 0 h 36"/>
                  <a:gd name="T38" fmla="*/ 0 w 142"/>
                  <a:gd name="T39" fmla="*/ 0 h 36"/>
                  <a:gd name="T40" fmla="*/ 0 w 142"/>
                  <a:gd name="T41" fmla="*/ 0 h 36"/>
                  <a:gd name="T42" fmla="*/ 0 w 142"/>
                  <a:gd name="T43" fmla="*/ 0 h 36"/>
                  <a:gd name="T44" fmla="*/ 0 w 142"/>
                  <a:gd name="T45" fmla="*/ 0 h 36"/>
                  <a:gd name="T46" fmla="*/ 0 w 142"/>
                  <a:gd name="T47" fmla="*/ 0 h 36"/>
                  <a:gd name="T48" fmla="*/ 0 w 14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2"/>
                  <a:gd name="T76" fmla="*/ 0 h 36"/>
                  <a:gd name="T77" fmla="*/ 142 w 142"/>
                  <a:gd name="T78" fmla="*/ 36 h 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2" h="36">
                    <a:moveTo>
                      <a:pt x="123" y="36"/>
                    </a:moveTo>
                    <a:lnTo>
                      <a:pt x="129" y="36"/>
                    </a:lnTo>
                    <a:lnTo>
                      <a:pt x="135" y="32"/>
                    </a:lnTo>
                    <a:lnTo>
                      <a:pt x="139" y="28"/>
                    </a:lnTo>
                    <a:lnTo>
                      <a:pt x="142" y="20"/>
                    </a:lnTo>
                    <a:lnTo>
                      <a:pt x="141" y="15"/>
                    </a:lnTo>
                    <a:lnTo>
                      <a:pt x="138" y="9"/>
                    </a:lnTo>
                    <a:lnTo>
                      <a:pt x="133" y="5"/>
                    </a:lnTo>
                    <a:lnTo>
                      <a:pt x="126" y="3"/>
                    </a:lnTo>
                    <a:lnTo>
                      <a:pt x="108" y="3"/>
                    </a:lnTo>
                    <a:lnTo>
                      <a:pt x="88" y="3"/>
                    </a:lnTo>
                    <a:lnTo>
                      <a:pt x="67" y="2"/>
                    </a:lnTo>
                    <a:lnTo>
                      <a:pt x="47" y="2"/>
                    </a:lnTo>
                    <a:lnTo>
                      <a:pt x="29" y="0"/>
                    </a:lnTo>
                    <a:lnTo>
                      <a:pt x="13" y="2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10" y="12"/>
                    </a:lnTo>
                    <a:lnTo>
                      <a:pt x="22" y="16"/>
                    </a:lnTo>
                    <a:lnTo>
                      <a:pt x="38" y="19"/>
                    </a:lnTo>
                    <a:lnTo>
                      <a:pt x="54" y="22"/>
                    </a:lnTo>
                    <a:lnTo>
                      <a:pt x="72" y="25"/>
                    </a:lnTo>
                    <a:lnTo>
                      <a:pt x="89" y="29"/>
                    </a:lnTo>
                    <a:lnTo>
                      <a:pt x="107" y="32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83" name="Freeform 76"/>
              <p:cNvSpPr/>
              <p:nvPr/>
            </p:nvSpPr>
            <p:spPr bwMode="auto">
              <a:xfrm>
                <a:off x="8416" y="4751"/>
                <a:ext cx="117" cy="200"/>
              </a:xfrm>
              <a:custGeom>
                <a:avLst/>
                <a:gdLst>
                  <a:gd name="T0" fmla="*/ 0 w 351"/>
                  <a:gd name="T1" fmla="*/ 0 h 601"/>
                  <a:gd name="T2" fmla="*/ 0 w 351"/>
                  <a:gd name="T3" fmla="*/ 0 h 601"/>
                  <a:gd name="T4" fmla="*/ 0 w 351"/>
                  <a:gd name="T5" fmla="*/ 0 h 601"/>
                  <a:gd name="T6" fmla="*/ 0 w 351"/>
                  <a:gd name="T7" fmla="*/ 0 h 601"/>
                  <a:gd name="T8" fmla="*/ 0 w 351"/>
                  <a:gd name="T9" fmla="*/ 0 h 601"/>
                  <a:gd name="T10" fmla="*/ 0 w 351"/>
                  <a:gd name="T11" fmla="*/ 0 h 601"/>
                  <a:gd name="T12" fmla="*/ 0 w 351"/>
                  <a:gd name="T13" fmla="*/ 0 h 601"/>
                  <a:gd name="T14" fmla="*/ 0 w 351"/>
                  <a:gd name="T15" fmla="*/ 0 h 601"/>
                  <a:gd name="T16" fmla="*/ 0 w 351"/>
                  <a:gd name="T17" fmla="*/ 0 h 601"/>
                  <a:gd name="T18" fmla="*/ 0 w 351"/>
                  <a:gd name="T19" fmla="*/ 0 h 601"/>
                  <a:gd name="T20" fmla="*/ 0 w 351"/>
                  <a:gd name="T21" fmla="*/ 0 h 601"/>
                  <a:gd name="T22" fmla="*/ 0 w 351"/>
                  <a:gd name="T23" fmla="*/ 0 h 601"/>
                  <a:gd name="T24" fmla="*/ 0 w 351"/>
                  <a:gd name="T25" fmla="*/ 0 h 601"/>
                  <a:gd name="T26" fmla="*/ 0 w 351"/>
                  <a:gd name="T27" fmla="*/ 0 h 601"/>
                  <a:gd name="T28" fmla="*/ 0 w 351"/>
                  <a:gd name="T29" fmla="*/ 0 h 601"/>
                  <a:gd name="T30" fmla="*/ 0 w 351"/>
                  <a:gd name="T31" fmla="*/ 0 h 601"/>
                  <a:gd name="T32" fmla="*/ 0 w 351"/>
                  <a:gd name="T33" fmla="*/ 0 h 601"/>
                  <a:gd name="T34" fmla="*/ 0 w 351"/>
                  <a:gd name="T35" fmla="*/ 0 h 601"/>
                  <a:gd name="T36" fmla="*/ 0 w 351"/>
                  <a:gd name="T37" fmla="*/ 0 h 601"/>
                  <a:gd name="T38" fmla="*/ 0 w 351"/>
                  <a:gd name="T39" fmla="*/ 0 h 601"/>
                  <a:gd name="T40" fmla="*/ 0 w 351"/>
                  <a:gd name="T41" fmla="*/ 0 h 601"/>
                  <a:gd name="T42" fmla="*/ 0 w 351"/>
                  <a:gd name="T43" fmla="*/ 0 h 601"/>
                  <a:gd name="T44" fmla="*/ 0 w 351"/>
                  <a:gd name="T45" fmla="*/ 0 h 601"/>
                  <a:gd name="T46" fmla="*/ 0 w 351"/>
                  <a:gd name="T47" fmla="*/ 0 h 601"/>
                  <a:gd name="T48" fmla="*/ 0 w 351"/>
                  <a:gd name="T49" fmla="*/ 0 h 601"/>
                  <a:gd name="T50" fmla="*/ 0 w 351"/>
                  <a:gd name="T51" fmla="*/ 0 h 601"/>
                  <a:gd name="T52" fmla="*/ 0 w 351"/>
                  <a:gd name="T53" fmla="*/ 0 h 601"/>
                  <a:gd name="T54" fmla="*/ 0 w 351"/>
                  <a:gd name="T55" fmla="*/ 0 h 601"/>
                  <a:gd name="T56" fmla="*/ 0 w 351"/>
                  <a:gd name="T57" fmla="*/ 0 h 601"/>
                  <a:gd name="T58" fmla="*/ 0 w 351"/>
                  <a:gd name="T59" fmla="*/ 0 h 601"/>
                  <a:gd name="T60" fmla="*/ 0 w 351"/>
                  <a:gd name="T61" fmla="*/ 0 h 601"/>
                  <a:gd name="T62" fmla="*/ 0 w 351"/>
                  <a:gd name="T63" fmla="*/ 0 h 601"/>
                  <a:gd name="T64" fmla="*/ 0 w 351"/>
                  <a:gd name="T65" fmla="*/ 0 h 601"/>
                  <a:gd name="T66" fmla="*/ 0 w 351"/>
                  <a:gd name="T67" fmla="*/ 0 h 601"/>
                  <a:gd name="T68" fmla="*/ 0 w 351"/>
                  <a:gd name="T69" fmla="*/ 0 h 601"/>
                  <a:gd name="T70" fmla="*/ 0 w 351"/>
                  <a:gd name="T71" fmla="*/ 0 h 601"/>
                  <a:gd name="T72" fmla="*/ 0 w 351"/>
                  <a:gd name="T73" fmla="*/ 0 h 601"/>
                  <a:gd name="T74" fmla="*/ 0 w 351"/>
                  <a:gd name="T75" fmla="*/ 0 h 601"/>
                  <a:gd name="T76" fmla="*/ 0 w 351"/>
                  <a:gd name="T77" fmla="*/ 0 h 601"/>
                  <a:gd name="T78" fmla="*/ 0 w 351"/>
                  <a:gd name="T79" fmla="*/ 0 h 601"/>
                  <a:gd name="T80" fmla="*/ 0 w 351"/>
                  <a:gd name="T81" fmla="*/ 0 h 60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51"/>
                  <a:gd name="T124" fmla="*/ 0 h 601"/>
                  <a:gd name="T125" fmla="*/ 351 w 351"/>
                  <a:gd name="T126" fmla="*/ 601 h 60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51" h="601">
                    <a:moveTo>
                      <a:pt x="108" y="298"/>
                    </a:moveTo>
                    <a:lnTo>
                      <a:pt x="132" y="338"/>
                    </a:lnTo>
                    <a:lnTo>
                      <a:pt x="157" y="377"/>
                    </a:lnTo>
                    <a:lnTo>
                      <a:pt x="182" y="414"/>
                    </a:lnTo>
                    <a:lnTo>
                      <a:pt x="208" y="451"/>
                    </a:lnTo>
                    <a:lnTo>
                      <a:pt x="235" y="487"/>
                    </a:lnTo>
                    <a:lnTo>
                      <a:pt x="263" y="523"/>
                    </a:lnTo>
                    <a:lnTo>
                      <a:pt x="292" y="559"/>
                    </a:lnTo>
                    <a:lnTo>
                      <a:pt x="321" y="594"/>
                    </a:lnTo>
                    <a:lnTo>
                      <a:pt x="326" y="598"/>
                    </a:lnTo>
                    <a:lnTo>
                      <a:pt x="332" y="601"/>
                    </a:lnTo>
                    <a:lnTo>
                      <a:pt x="337" y="601"/>
                    </a:lnTo>
                    <a:lnTo>
                      <a:pt x="343" y="598"/>
                    </a:lnTo>
                    <a:lnTo>
                      <a:pt x="349" y="594"/>
                    </a:lnTo>
                    <a:lnTo>
                      <a:pt x="351" y="588"/>
                    </a:lnTo>
                    <a:lnTo>
                      <a:pt x="351" y="582"/>
                    </a:lnTo>
                    <a:lnTo>
                      <a:pt x="349" y="576"/>
                    </a:lnTo>
                    <a:lnTo>
                      <a:pt x="327" y="538"/>
                    </a:lnTo>
                    <a:lnTo>
                      <a:pt x="304" y="499"/>
                    </a:lnTo>
                    <a:lnTo>
                      <a:pt x="279" y="463"/>
                    </a:lnTo>
                    <a:lnTo>
                      <a:pt x="252" y="427"/>
                    </a:lnTo>
                    <a:lnTo>
                      <a:pt x="224" y="391"/>
                    </a:lnTo>
                    <a:lnTo>
                      <a:pt x="198" y="355"/>
                    </a:lnTo>
                    <a:lnTo>
                      <a:pt x="172" y="319"/>
                    </a:lnTo>
                    <a:lnTo>
                      <a:pt x="147" y="280"/>
                    </a:lnTo>
                    <a:lnTo>
                      <a:pt x="125" y="242"/>
                    </a:lnTo>
                    <a:lnTo>
                      <a:pt x="101" y="197"/>
                    </a:lnTo>
                    <a:lnTo>
                      <a:pt x="79" y="150"/>
                    </a:lnTo>
                    <a:lnTo>
                      <a:pt x="59" y="104"/>
                    </a:lnTo>
                    <a:lnTo>
                      <a:pt x="38" y="62"/>
                    </a:lnTo>
                    <a:lnTo>
                      <a:pt x="22" y="29"/>
                    </a:lnTo>
                    <a:lnTo>
                      <a:pt x="9" y="7"/>
                    </a:lnTo>
                    <a:lnTo>
                      <a:pt x="0" y="0"/>
                    </a:lnTo>
                    <a:lnTo>
                      <a:pt x="4" y="17"/>
                    </a:lnTo>
                    <a:lnTo>
                      <a:pt x="13" y="45"/>
                    </a:lnTo>
                    <a:lnTo>
                      <a:pt x="23" y="82"/>
                    </a:lnTo>
                    <a:lnTo>
                      <a:pt x="38" y="124"/>
                    </a:lnTo>
                    <a:lnTo>
                      <a:pt x="54" y="170"/>
                    </a:lnTo>
                    <a:lnTo>
                      <a:pt x="70" y="216"/>
                    </a:lnTo>
                    <a:lnTo>
                      <a:pt x="89" y="259"/>
                    </a:lnTo>
                    <a:lnTo>
                      <a:pt x="108" y="2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84" name="Freeform 77"/>
              <p:cNvSpPr/>
              <p:nvPr/>
            </p:nvSpPr>
            <p:spPr bwMode="auto">
              <a:xfrm>
                <a:off x="8100" y="4623"/>
                <a:ext cx="541" cy="495"/>
              </a:xfrm>
              <a:custGeom>
                <a:avLst/>
                <a:gdLst>
                  <a:gd name="T0" fmla="*/ 0 w 2164"/>
                  <a:gd name="T1" fmla="*/ 0 h 1979"/>
                  <a:gd name="T2" fmla="*/ 0 w 2164"/>
                  <a:gd name="T3" fmla="*/ 0 h 1979"/>
                  <a:gd name="T4" fmla="*/ 0 w 2164"/>
                  <a:gd name="T5" fmla="*/ 0 h 1979"/>
                  <a:gd name="T6" fmla="*/ 0 w 2164"/>
                  <a:gd name="T7" fmla="*/ 0 h 1979"/>
                  <a:gd name="T8" fmla="*/ 0 w 2164"/>
                  <a:gd name="T9" fmla="*/ 0 h 1979"/>
                  <a:gd name="T10" fmla="*/ 0 w 2164"/>
                  <a:gd name="T11" fmla="*/ 0 h 1979"/>
                  <a:gd name="T12" fmla="*/ 0 w 2164"/>
                  <a:gd name="T13" fmla="*/ 0 h 1979"/>
                  <a:gd name="T14" fmla="*/ 0 w 2164"/>
                  <a:gd name="T15" fmla="*/ 0 h 1979"/>
                  <a:gd name="T16" fmla="*/ 0 w 2164"/>
                  <a:gd name="T17" fmla="*/ 0 h 1979"/>
                  <a:gd name="T18" fmla="*/ 0 w 2164"/>
                  <a:gd name="T19" fmla="*/ 0 h 1979"/>
                  <a:gd name="T20" fmla="*/ 0 w 2164"/>
                  <a:gd name="T21" fmla="*/ 0 h 1979"/>
                  <a:gd name="T22" fmla="*/ 0 w 2164"/>
                  <a:gd name="T23" fmla="*/ 0 h 1979"/>
                  <a:gd name="T24" fmla="*/ 0 w 2164"/>
                  <a:gd name="T25" fmla="*/ 0 h 1979"/>
                  <a:gd name="T26" fmla="*/ 0 w 2164"/>
                  <a:gd name="T27" fmla="*/ 0 h 1979"/>
                  <a:gd name="T28" fmla="*/ 0 w 2164"/>
                  <a:gd name="T29" fmla="*/ 0 h 1979"/>
                  <a:gd name="T30" fmla="*/ 0 w 2164"/>
                  <a:gd name="T31" fmla="*/ 0 h 1979"/>
                  <a:gd name="T32" fmla="*/ 0 w 2164"/>
                  <a:gd name="T33" fmla="*/ 0 h 1979"/>
                  <a:gd name="T34" fmla="*/ 0 w 2164"/>
                  <a:gd name="T35" fmla="*/ 0 h 1979"/>
                  <a:gd name="T36" fmla="*/ 0 w 2164"/>
                  <a:gd name="T37" fmla="*/ 0 h 1979"/>
                  <a:gd name="T38" fmla="*/ 0 w 2164"/>
                  <a:gd name="T39" fmla="*/ 0 h 1979"/>
                  <a:gd name="T40" fmla="*/ 0 w 2164"/>
                  <a:gd name="T41" fmla="*/ 0 h 1979"/>
                  <a:gd name="T42" fmla="*/ 0 w 2164"/>
                  <a:gd name="T43" fmla="*/ 0 h 1979"/>
                  <a:gd name="T44" fmla="*/ 0 w 2164"/>
                  <a:gd name="T45" fmla="*/ 0 h 1979"/>
                  <a:gd name="T46" fmla="*/ 0 w 2164"/>
                  <a:gd name="T47" fmla="*/ 0 h 1979"/>
                  <a:gd name="T48" fmla="*/ 0 w 2164"/>
                  <a:gd name="T49" fmla="*/ 0 h 1979"/>
                  <a:gd name="T50" fmla="*/ 0 w 2164"/>
                  <a:gd name="T51" fmla="*/ 0 h 1979"/>
                  <a:gd name="T52" fmla="*/ 0 w 2164"/>
                  <a:gd name="T53" fmla="*/ 0 h 1979"/>
                  <a:gd name="T54" fmla="*/ 0 w 2164"/>
                  <a:gd name="T55" fmla="*/ 0 h 1979"/>
                  <a:gd name="T56" fmla="*/ 0 w 2164"/>
                  <a:gd name="T57" fmla="*/ 0 h 1979"/>
                  <a:gd name="T58" fmla="*/ 0 w 2164"/>
                  <a:gd name="T59" fmla="*/ 0 h 1979"/>
                  <a:gd name="T60" fmla="*/ 0 w 2164"/>
                  <a:gd name="T61" fmla="*/ 0 h 1979"/>
                  <a:gd name="T62" fmla="*/ 0 w 2164"/>
                  <a:gd name="T63" fmla="*/ 0 h 1979"/>
                  <a:gd name="T64" fmla="*/ 0 w 2164"/>
                  <a:gd name="T65" fmla="*/ 0 h 1979"/>
                  <a:gd name="T66" fmla="*/ 0 w 2164"/>
                  <a:gd name="T67" fmla="*/ 0 h 1979"/>
                  <a:gd name="T68" fmla="*/ 0 w 2164"/>
                  <a:gd name="T69" fmla="*/ 0 h 1979"/>
                  <a:gd name="T70" fmla="*/ 0 w 2164"/>
                  <a:gd name="T71" fmla="*/ 0 h 1979"/>
                  <a:gd name="T72" fmla="*/ 0 w 2164"/>
                  <a:gd name="T73" fmla="*/ 0 h 1979"/>
                  <a:gd name="T74" fmla="*/ 0 w 2164"/>
                  <a:gd name="T75" fmla="*/ 0 h 1979"/>
                  <a:gd name="T76" fmla="*/ 0 w 2164"/>
                  <a:gd name="T77" fmla="*/ 0 h 1979"/>
                  <a:gd name="T78" fmla="*/ 0 w 2164"/>
                  <a:gd name="T79" fmla="*/ 0 h 1979"/>
                  <a:gd name="T80" fmla="*/ 0 w 2164"/>
                  <a:gd name="T81" fmla="*/ 0 h 1979"/>
                  <a:gd name="T82" fmla="*/ 0 w 2164"/>
                  <a:gd name="T83" fmla="*/ 0 h 1979"/>
                  <a:gd name="T84" fmla="*/ 0 w 2164"/>
                  <a:gd name="T85" fmla="*/ 0 h 1979"/>
                  <a:gd name="T86" fmla="*/ 0 w 2164"/>
                  <a:gd name="T87" fmla="*/ 0 h 1979"/>
                  <a:gd name="T88" fmla="*/ 0 w 2164"/>
                  <a:gd name="T89" fmla="*/ 0 h 1979"/>
                  <a:gd name="T90" fmla="*/ 0 w 2164"/>
                  <a:gd name="T91" fmla="*/ 0 h 1979"/>
                  <a:gd name="T92" fmla="*/ 0 w 2164"/>
                  <a:gd name="T93" fmla="*/ 0 h 197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164"/>
                  <a:gd name="T142" fmla="*/ 0 h 1979"/>
                  <a:gd name="T143" fmla="*/ 2164 w 2164"/>
                  <a:gd name="T144" fmla="*/ 1979 h 197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164" h="1979">
                    <a:moveTo>
                      <a:pt x="743" y="0"/>
                    </a:moveTo>
                    <a:lnTo>
                      <a:pt x="746" y="0"/>
                    </a:lnTo>
                    <a:lnTo>
                      <a:pt x="753" y="0"/>
                    </a:lnTo>
                    <a:lnTo>
                      <a:pt x="763" y="0"/>
                    </a:lnTo>
                    <a:lnTo>
                      <a:pt x="778" y="0"/>
                    </a:lnTo>
                    <a:lnTo>
                      <a:pt x="798" y="1"/>
                    </a:lnTo>
                    <a:lnTo>
                      <a:pt x="822" y="1"/>
                    </a:lnTo>
                    <a:lnTo>
                      <a:pt x="848" y="2"/>
                    </a:lnTo>
                    <a:lnTo>
                      <a:pt x="878" y="3"/>
                    </a:lnTo>
                    <a:lnTo>
                      <a:pt x="912" y="5"/>
                    </a:lnTo>
                    <a:lnTo>
                      <a:pt x="949" y="7"/>
                    </a:lnTo>
                    <a:lnTo>
                      <a:pt x="987" y="10"/>
                    </a:lnTo>
                    <a:lnTo>
                      <a:pt x="1030" y="13"/>
                    </a:lnTo>
                    <a:lnTo>
                      <a:pt x="1074" y="16"/>
                    </a:lnTo>
                    <a:lnTo>
                      <a:pt x="1121" y="21"/>
                    </a:lnTo>
                    <a:lnTo>
                      <a:pt x="1171" y="27"/>
                    </a:lnTo>
                    <a:lnTo>
                      <a:pt x="1222" y="32"/>
                    </a:lnTo>
                    <a:lnTo>
                      <a:pt x="1275" y="39"/>
                    </a:lnTo>
                    <a:lnTo>
                      <a:pt x="1329" y="47"/>
                    </a:lnTo>
                    <a:lnTo>
                      <a:pt x="1386" y="56"/>
                    </a:lnTo>
                    <a:lnTo>
                      <a:pt x="1443" y="65"/>
                    </a:lnTo>
                    <a:lnTo>
                      <a:pt x="1502" y="75"/>
                    </a:lnTo>
                    <a:lnTo>
                      <a:pt x="1560" y="87"/>
                    </a:lnTo>
                    <a:lnTo>
                      <a:pt x="1620" y="100"/>
                    </a:lnTo>
                    <a:lnTo>
                      <a:pt x="1681" y="115"/>
                    </a:lnTo>
                    <a:lnTo>
                      <a:pt x="1742" y="129"/>
                    </a:lnTo>
                    <a:lnTo>
                      <a:pt x="1804" y="146"/>
                    </a:lnTo>
                    <a:lnTo>
                      <a:pt x="1865" y="164"/>
                    </a:lnTo>
                    <a:lnTo>
                      <a:pt x="1926" y="183"/>
                    </a:lnTo>
                    <a:lnTo>
                      <a:pt x="1987" y="204"/>
                    </a:lnTo>
                    <a:lnTo>
                      <a:pt x="2047" y="226"/>
                    </a:lnTo>
                    <a:lnTo>
                      <a:pt x="2105" y="250"/>
                    </a:lnTo>
                    <a:lnTo>
                      <a:pt x="2164" y="276"/>
                    </a:lnTo>
                    <a:lnTo>
                      <a:pt x="1975" y="1184"/>
                    </a:lnTo>
                    <a:lnTo>
                      <a:pt x="1980" y="1185"/>
                    </a:lnTo>
                    <a:lnTo>
                      <a:pt x="1990" y="1191"/>
                    </a:lnTo>
                    <a:lnTo>
                      <a:pt x="2005" y="1201"/>
                    </a:lnTo>
                    <a:lnTo>
                      <a:pt x="2020" y="1219"/>
                    </a:lnTo>
                    <a:lnTo>
                      <a:pt x="2031" y="1246"/>
                    </a:lnTo>
                    <a:lnTo>
                      <a:pt x="2035" y="1282"/>
                    </a:lnTo>
                    <a:lnTo>
                      <a:pt x="2030" y="1332"/>
                    </a:lnTo>
                    <a:lnTo>
                      <a:pt x="2011" y="1394"/>
                    </a:lnTo>
                    <a:lnTo>
                      <a:pt x="1681" y="1835"/>
                    </a:lnTo>
                    <a:lnTo>
                      <a:pt x="1636" y="1835"/>
                    </a:lnTo>
                    <a:lnTo>
                      <a:pt x="1512" y="1979"/>
                    </a:lnTo>
                    <a:lnTo>
                      <a:pt x="1510" y="1979"/>
                    </a:lnTo>
                    <a:lnTo>
                      <a:pt x="1502" y="1978"/>
                    </a:lnTo>
                    <a:lnTo>
                      <a:pt x="1490" y="1977"/>
                    </a:lnTo>
                    <a:lnTo>
                      <a:pt x="1474" y="1974"/>
                    </a:lnTo>
                    <a:lnTo>
                      <a:pt x="1451" y="1972"/>
                    </a:lnTo>
                    <a:lnTo>
                      <a:pt x="1427" y="1969"/>
                    </a:lnTo>
                    <a:lnTo>
                      <a:pt x="1397" y="1965"/>
                    </a:lnTo>
                    <a:lnTo>
                      <a:pt x="1364" y="1961"/>
                    </a:lnTo>
                    <a:lnTo>
                      <a:pt x="1328" y="1955"/>
                    </a:lnTo>
                    <a:lnTo>
                      <a:pt x="1288" y="1950"/>
                    </a:lnTo>
                    <a:lnTo>
                      <a:pt x="1246" y="1943"/>
                    </a:lnTo>
                    <a:lnTo>
                      <a:pt x="1200" y="1935"/>
                    </a:lnTo>
                    <a:lnTo>
                      <a:pt x="1152" y="1927"/>
                    </a:lnTo>
                    <a:lnTo>
                      <a:pt x="1101" y="1918"/>
                    </a:lnTo>
                    <a:lnTo>
                      <a:pt x="1049" y="1907"/>
                    </a:lnTo>
                    <a:lnTo>
                      <a:pt x="993" y="1896"/>
                    </a:lnTo>
                    <a:lnTo>
                      <a:pt x="937" y="1884"/>
                    </a:lnTo>
                    <a:lnTo>
                      <a:pt x="878" y="1871"/>
                    </a:lnTo>
                    <a:lnTo>
                      <a:pt x="818" y="1856"/>
                    </a:lnTo>
                    <a:lnTo>
                      <a:pt x="758" y="1841"/>
                    </a:lnTo>
                    <a:lnTo>
                      <a:pt x="696" y="1824"/>
                    </a:lnTo>
                    <a:lnTo>
                      <a:pt x="634" y="1806"/>
                    </a:lnTo>
                    <a:lnTo>
                      <a:pt x="572" y="1787"/>
                    </a:lnTo>
                    <a:lnTo>
                      <a:pt x="508" y="1768"/>
                    </a:lnTo>
                    <a:lnTo>
                      <a:pt x="445" y="1747"/>
                    </a:lnTo>
                    <a:lnTo>
                      <a:pt x="382" y="1724"/>
                    </a:lnTo>
                    <a:lnTo>
                      <a:pt x="319" y="1700"/>
                    </a:lnTo>
                    <a:lnTo>
                      <a:pt x="257" y="1674"/>
                    </a:lnTo>
                    <a:lnTo>
                      <a:pt x="196" y="1647"/>
                    </a:lnTo>
                    <a:lnTo>
                      <a:pt x="135" y="1620"/>
                    </a:lnTo>
                    <a:lnTo>
                      <a:pt x="76" y="1590"/>
                    </a:lnTo>
                    <a:lnTo>
                      <a:pt x="19" y="1559"/>
                    </a:lnTo>
                    <a:lnTo>
                      <a:pt x="18" y="1554"/>
                    </a:lnTo>
                    <a:lnTo>
                      <a:pt x="13" y="1538"/>
                    </a:lnTo>
                    <a:lnTo>
                      <a:pt x="8" y="1514"/>
                    </a:lnTo>
                    <a:lnTo>
                      <a:pt x="3" y="1486"/>
                    </a:lnTo>
                    <a:lnTo>
                      <a:pt x="0" y="1456"/>
                    </a:lnTo>
                    <a:lnTo>
                      <a:pt x="0" y="1424"/>
                    </a:lnTo>
                    <a:lnTo>
                      <a:pt x="3" y="1396"/>
                    </a:lnTo>
                    <a:lnTo>
                      <a:pt x="13" y="1371"/>
                    </a:lnTo>
                    <a:lnTo>
                      <a:pt x="443" y="1002"/>
                    </a:lnTo>
                    <a:lnTo>
                      <a:pt x="441" y="999"/>
                    </a:lnTo>
                    <a:lnTo>
                      <a:pt x="440" y="989"/>
                    </a:lnTo>
                    <a:lnTo>
                      <a:pt x="440" y="973"/>
                    </a:lnTo>
                    <a:lnTo>
                      <a:pt x="445" y="953"/>
                    </a:lnTo>
                    <a:lnTo>
                      <a:pt x="453" y="928"/>
                    </a:lnTo>
                    <a:lnTo>
                      <a:pt x="471" y="902"/>
                    </a:lnTo>
                    <a:lnTo>
                      <a:pt x="497" y="874"/>
                    </a:lnTo>
                    <a:lnTo>
                      <a:pt x="534" y="845"/>
                    </a:lnTo>
                    <a:lnTo>
                      <a:pt x="743" y="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85" name="Freeform 78"/>
              <p:cNvSpPr/>
              <p:nvPr/>
            </p:nvSpPr>
            <p:spPr bwMode="auto">
              <a:xfrm>
                <a:off x="8279" y="4656"/>
                <a:ext cx="311" cy="233"/>
              </a:xfrm>
              <a:custGeom>
                <a:avLst/>
                <a:gdLst>
                  <a:gd name="T0" fmla="*/ 0 w 1244"/>
                  <a:gd name="T1" fmla="*/ 0 h 930"/>
                  <a:gd name="T2" fmla="*/ 0 w 1244"/>
                  <a:gd name="T3" fmla="*/ 0 h 930"/>
                  <a:gd name="T4" fmla="*/ 0 w 1244"/>
                  <a:gd name="T5" fmla="*/ 0 h 930"/>
                  <a:gd name="T6" fmla="*/ 0 w 1244"/>
                  <a:gd name="T7" fmla="*/ 0 h 930"/>
                  <a:gd name="T8" fmla="*/ 0 w 1244"/>
                  <a:gd name="T9" fmla="*/ 0 h 9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44"/>
                  <a:gd name="T16" fmla="*/ 0 h 930"/>
                  <a:gd name="T17" fmla="*/ 1244 w 1244"/>
                  <a:gd name="T18" fmla="*/ 930 h 9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44" h="930">
                    <a:moveTo>
                      <a:pt x="164" y="0"/>
                    </a:moveTo>
                    <a:lnTo>
                      <a:pt x="1244" y="214"/>
                    </a:lnTo>
                    <a:lnTo>
                      <a:pt x="1067" y="930"/>
                    </a:lnTo>
                    <a:lnTo>
                      <a:pt x="0" y="688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86" name="Freeform 79"/>
              <p:cNvSpPr/>
              <p:nvPr/>
            </p:nvSpPr>
            <p:spPr bwMode="auto">
              <a:xfrm>
                <a:off x="8300" y="4672"/>
                <a:ext cx="237" cy="91"/>
              </a:xfrm>
              <a:custGeom>
                <a:avLst/>
                <a:gdLst>
                  <a:gd name="T0" fmla="*/ 0 w 952"/>
                  <a:gd name="T1" fmla="*/ 0 h 366"/>
                  <a:gd name="T2" fmla="*/ 0 w 952"/>
                  <a:gd name="T3" fmla="*/ 0 h 366"/>
                  <a:gd name="T4" fmla="*/ 0 w 952"/>
                  <a:gd name="T5" fmla="*/ 0 h 366"/>
                  <a:gd name="T6" fmla="*/ 0 w 952"/>
                  <a:gd name="T7" fmla="*/ 0 h 366"/>
                  <a:gd name="T8" fmla="*/ 0 w 952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2"/>
                  <a:gd name="T16" fmla="*/ 0 h 366"/>
                  <a:gd name="T17" fmla="*/ 952 w 952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2" h="366">
                    <a:moveTo>
                      <a:pt x="112" y="0"/>
                    </a:moveTo>
                    <a:lnTo>
                      <a:pt x="952" y="153"/>
                    </a:lnTo>
                    <a:lnTo>
                      <a:pt x="200" y="108"/>
                    </a:lnTo>
                    <a:lnTo>
                      <a:pt x="0" y="36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87" name="Freeform 80"/>
              <p:cNvSpPr/>
              <p:nvPr/>
            </p:nvSpPr>
            <p:spPr bwMode="auto">
              <a:xfrm>
                <a:off x="8222" y="4885"/>
                <a:ext cx="315" cy="84"/>
              </a:xfrm>
              <a:custGeom>
                <a:avLst/>
                <a:gdLst>
                  <a:gd name="T0" fmla="*/ 0 w 1259"/>
                  <a:gd name="T1" fmla="*/ 0 h 337"/>
                  <a:gd name="T2" fmla="*/ 0 w 1259"/>
                  <a:gd name="T3" fmla="*/ 0 h 337"/>
                  <a:gd name="T4" fmla="*/ 0 w 1259"/>
                  <a:gd name="T5" fmla="*/ 0 h 337"/>
                  <a:gd name="T6" fmla="*/ 0 w 1259"/>
                  <a:gd name="T7" fmla="*/ 0 h 337"/>
                  <a:gd name="T8" fmla="*/ 0 w 1259"/>
                  <a:gd name="T9" fmla="*/ 0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9"/>
                  <a:gd name="T16" fmla="*/ 0 h 337"/>
                  <a:gd name="T17" fmla="*/ 1259 w 1259"/>
                  <a:gd name="T18" fmla="*/ 337 h 3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9" h="337">
                    <a:moveTo>
                      <a:pt x="40" y="0"/>
                    </a:moveTo>
                    <a:lnTo>
                      <a:pt x="1259" y="288"/>
                    </a:lnTo>
                    <a:lnTo>
                      <a:pt x="1226" y="337"/>
                    </a:lnTo>
                    <a:lnTo>
                      <a:pt x="0" y="3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88" name="Freeform 81"/>
              <p:cNvSpPr/>
              <p:nvPr/>
            </p:nvSpPr>
            <p:spPr bwMode="auto">
              <a:xfrm>
                <a:off x="8193" y="4910"/>
                <a:ext cx="316" cy="86"/>
              </a:xfrm>
              <a:custGeom>
                <a:avLst/>
                <a:gdLst>
                  <a:gd name="T0" fmla="*/ 0 w 1265"/>
                  <a:gd name="T1" fmla="*/ 0 h 342"/>
                  <a:gd name="T2" fmla="*/ 0 w 1265"/>
                  <a:gd name="T3" fmla="*/ 0 h 342"/>
                  <a:gd name="T4" fmla="*/ 0 w 1265"/>
                  <a:gd name="T5" fmla="*/ 0 h 342"/>
                  <a:gd name="T6" fmla="*/ 0 w 1265"/>
                  <a:gd name="T7" fmla="*/ 0 h 342"/>
                  <a:gd name="T8" fmla="*/ 0 w 1265"/>
                  <a:gd name="T9" fmla="*/ 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342"/>
                  <a:gd name="T17" fmla="*/ 1265 w 1265"/>
                  <a:gd name="T18" fmla="*/ 342 h 3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342">
                    <a:moveTo>
                      <a:pt x="46" y="0"/>
                    </a:moveTo>
                    <a:lnTo>
                      <a:pt x="1265" y="286"/>
                    </a:lnTo>
                    <a:lnTo>
                      <a:pt x="1226" y="342"/>
                    </a:lnTo>
                    <a:lnTo>
                      <a:pt x="0" y="3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89" name="Freeform 82"/>
              <p:cNvSpPr/>
              <p:nvPr/>
            </p:nvSpPr>
            <p:spPr bwMode="auto">
              <a:xfrm>
                <a:off x="8165" y="4936"/>
                <a:ext cx="316" cy="86"/>
              </a:xfrm>
              <a:custGeom>
                <a:avLst/>
                <a:gdLst>
                  <a:gd name="T0" fmla="*/ 0 w 1264"/>
                  <a:gd name="T1" fmla="*/ 0 h 344"/>
                  <a:gd name="T2" fmla="*/ 0 w 1264"/>
                  <a:gd name="T3" fmla="*/ 0 h 344"/>
                  <a:gd name="T4" fmla="*/ 0 w 1264"/>
                  <a:gd name="T5" fmla="*/ 0 h 344"/>
                  <a:gd name="T6" fmla="*/ 0 w 1264"/>
                  <a:gd name="T7" fmla="*/ 0 h 344"/>
                  <a:gd name="T8" fmla="*/ 0 w 126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4"/>
                  <a:gd name="T16" fmla="*/ 0 h 344"/>
                  <a:gd name="T17" fmla="*/ 1264 w 1264"/>
                  <a:gd name="T18" fmla="*/ 344 h 3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4" h="344">
                    <a:moveTo>
                      <a:pt x="45" y="0"/>
                    </a:moveTo>
                    <a:lnTo>
                      <a:pt x="1264" y="287"/>
                    </a:lnTo>
                    <a:lnTo>
                      <a:pt x="1224" y="344"/>
                    </a:lnTo>
                    <a:lnTo>
                      <a:pt x="0" y="37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90" name="Freeform 83"/>
              <p:cNvSpPr/>
              <p:nvPr/>
            </p:nvSpPr>
            <p:spPr bwMode="auto">
              <a:xfrm>
                <a:off x="8243" y="4989"/>
                <a:ext cx="48" cy="19"/>
              </a:xfrm>
              <a:custGeom>
                <a:avLst/>
                <a:gdLst>
                  <a:gd name="T0" fmla="*/ 0 w 190"/>
                  <a:gd name="T1" fmla="*/ 0 h 79"/>
                  <a:gd name="T2" fmla="*/ 0 w 190"/>
                  <a:gd name="T3" fmla="*/ 0 h 79"/>
                  <a:gd name="T4" fmla="*/ 0 w 190"/>
                  <a:gd name="T5" fmla="*/ 0 h 79"/>
                  <a:gd name="T6" fmla="*/ 0 w 190"/>
                  <a:gd name="T7" fmla="*/ 0 h 79"/>
                  <a:gd name="T8" fmla="*/ 0 w 190"/>
                  <a:gd name="T9" fmla="*/ 0 h 79"/>
                  <a:gd name="T10" fmla="*/ 0 w 190"/>
                  <a:gd name="T11" fmla="*/ 0 h 79"/>
                  <a:gd name="T12" fmla="*/ 0 w 190"/>
                  <a:gd name="T13" fmla="*/ 0 h 79"/>
                  <a:gd name="T14" fmla="*/ 0 w 190"/>
                  <a:gd name="T15" fmla="*/ 0 h 79"/>
                  <a:gd name="T16" fmla="*/ 0 w 190"/>
                  <a:gd name="T17" fmla="*/ 0 h 79"/>
                  <a:gd name="T18" fmla="*/ 0 w 190"/>
                  <a:gd name="T19" fmla="*/ 0 h 79"/>
                  <a:gd name="T20" fmla="*/ 0 w 190"/>
                  <a:gd name="T21" fmla="*/ 0 h 79"/>
                  <a:gd name="T22" fmla="*/ 0 w 190"/>
                  <a:gd name="T23" fmla="*/ 0 h 79"/>
                  <a:gd name="T24" fmla="*/ 0 w 190"/>
                  <a:gd name="T25" fmla="*/ 0 h 79"/>
                  <a:gd name="T26" fmla="*/ 0 w 190"/>
                  <a:gd name="T27" fmla="*/ 0 h 79"/>
                  <a:gd name="T28" fmla="*/ 0 w 190"/>
                  <a:gd name="T29" fmla="*/ 0 h 79"/>
                  <a:gd name="T30" fmla="*/ 0 w 190"/>
                  <a:gd name="T31" fmla="*/ 0 h 79"/>
                  <a:gd name="T32" fmla="*/ 0 w 190"/>
                  <a:gd name="T33" fmla="*/ 0 h 79"/>
                  <a:gd name="T34" fmla="*/ 0 w 190"/>
                  <a:gd name="T35" fmla="*/ 0 h 79"/>
                  <a:gd name="T36" fmla="*/ 0 w 190"/>
                  <a:gd name="T37" fmla="*/ 0 h 79"/>
                  <a:gd name="T38" fmla="*/ 0 w 190"/>
                  <a:gd name="T39" fmla="*/ 0 h 79"/>
                  <a:gd name="T40" fmla="*/ 0 w 190"/>
                  <a:gd name="T41" fmla="*/ 0 h 79"/>
                  <a:gd name="T42" fmla="*/ 0 w 190"/>
                  <a:gd name="T43" fmla="*/ 0 h 79"/>
                  <a:gd name="T44" fmla="*/ 0 w 190"/>
                  <a:gd name="T45" fmla="*/ 0 h 79"/>
                  <a:gd name="T46" fmla="*/ 0 w 190"/>
                  <a:gd name="T47" fmla="*/ 0 h 79"/>
                  <a:gd name="T48" fmla="*/ 0 w 190"/>
                  <a:gd name="T49" fmla="*/ 0 h 79"/>
                  <a:gd name="T50" fmla="*/ 0 w 190"/>
                  <a:gd name="T51" fmla="*/ 0 h 79"/>
                  <a:gd name="T52" fmla="*/ 0 w 190"/>
                  <a:gd name="T53" fmla="*/ 0 h 79"/>
                  <a:gd name="T54" fmla="*/ 0 w 190"/>
                  <a:gd name="T55" fmla="*/ 0 h 79"/>
                  <a:gd name="T56" fmla="*/ 0 w 190"/>
                  <a:gd name="T57" fmla="*/ 0 h 79"/>
                  <a:gd name="T58" fmla="*/ 0 w 190"/>
                  <a:gd name="T59" fmla="*/ 0 h 79"/>
                  <a:gd name="T60" fmla="*/ 0 w 190"/>
                  <a:gd name="T61" fmla="*/ 0 h 79"/>
                  <a:gd name="T62" fmla="*/ 0 w 190"/>
                  <a:gd name="T63" fmla="*/ 0 h 79"/>
                  <a:gd name="T64" fmla="*/ 0 w 190"/>
                  <a:gd name="T65" fmla="*/ 0 h 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0"/>
                  <a:gd name="T100" fmla="*/ 0 h 79"/>
                  <a:gd name="T101" fmla="*/ 190 w 190"/>
                  <a:gd name="T102" fmla="*/ 79 h 7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0" h="79">
                    <a:moveTo>
                      <a:pt x="18" y="1"/>
                    </a:moveTo>
                    <a:lnTo>
                      <a:pt x="23" y="1"/>
                    </a:lnTo>
                    <a:lnTo>
                      <a:pt x="40" y="0"/>
                    </a:lnTo>
                    <a:lnTo>
                      <a:pt x="62" y="0"/>
                    </a:lnTo>
                    <a:lnTo>
                      <a:pt x="90" y="3"/>
                    </a:lnTo>
                    <a:lnTo>
                      <a:pt x="120" y="8"/>
                    </a:lnTo>
                    <a:lnTo>
                      <a:pt x="148" y="18"/>
                    </a:lnTo>
                    <a:lnTo>
                      <a:pt x="173" y="34"/>
                    </a:lnTo>
                    <a:lnTo>
                      <a:pt x="190" y="57"/>
                    </a:lnTo>
                    <a:lnTo>
                      <a:pt x="190" y="58"/>
                    </a:lnTo>
                    <a:lnTo>
                      <a:pt x="190" y="62"/>
                    </a:lnTo>
                    <a:lnTo>
                      <a:pt x="189" y="68"/>
                    </a:lnTo>
                    <a:lnTo>
                      <a:pt x="187" y="74"/>
                    </a:lnTo>
                    <a:lnTo>
                      <a:pt x="181" y="78"/>
                    </a:lnTo>
                    <a:lnTo>
                      <a:pt x="173" y="79"/>
                    </a:lnTo>
                    <a:lnTo>
                      <a:pt x="160" y="78"/>
                    </a:lnTo>
                    <a:lnTo>
                      <a:pt x="143" y="71"/>
                    </a:lnTo>
                    <a:lnTo>
                      <a:pt x="143" y="69"/>
                    </a:lnTo>
                    <a:lnTo>
                      <a:pt x="142" y="65"/>
                    </a:lnTo>
                    <a:lnTo>
                      <a:pt x="139" y="58"/>
                    </a:lnTo>
                    <a:lnTo>
                      <a:pt x="130" y="50"/>
                    </a:lnTo>
                    <a:lnTo>
                      <a:pt x="116" y="42"/>
                    </a:lnTo>
                    <a:lnTo>
                      <a:pt x="94" y="35"/>
                    </a:lnTo>
                    <a:lnTo>
                      <a:pt x="63" y="32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5" y="30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6" y="8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91" name="Freeform 84"/>
              <p:cNvSpPr/>
              <p:nvPr/>
            </p:nvSpPr>
            <p:spPr bwMode="auto">
              <a:xfrm>
                <a:off x="8246" y="5003"/>
                <a:ext cx="27" cy="15"/>
              </a:xfrm>
              <a:custGeom>
                <a:avLst/>
                <a:gdLst>
                  <a:gd name="T0" fmla="*/ 0 w 107"/>
                  <a:gd name="T1" fmla="*/ 0 h 63"/>
                  <a:gd name="T2" fmla="*/ 0 w 107"/>
                  <a:gd name="T3" fmla="*/ 0 h 63"/>
                  <a:gd name="T4" fmla="*/ 0 w 107"/>
                  <a:gd name="T5" fmla="*/ 0 h 63"/>
                  <a:gd name="T6" fmla="*/ 0 w 107"/>
                  <a:gd name="T7" fmla="*/ 0 h 63"/>
                  <a:gd name="T8" fmla="*/ 0 w 107"/>
                  <a:gd name="T9" fmla="*/ 0 h 63"/>
                  <a:gd name="T10" fmla="*/ 0 w 107"/>
                  <a:gd name="T11" fmla="*/ 0 h 63"/>
                  <a:gd name="T12" fmla="*/ 0 w 107"/>
                  <a:gd name="T13" fmla="*/ 0 h 63"/>
                  <a:gd name="T14" fmla="*/ 0 w 107"/>
                  <a:gd name="T15" fmla="*/ 0 h 63"/>
                  <a:gd name="T16" fmla="*/ 0 w 107"/>
                  <a:gd name="T17" fmla="*/ 0 h 63"/>
                  <a:gd name="T18" fmla="*/ 0 w 107"/>
                  <a:gd name="T19" fmla="*/ 0 h 63"/>
                  <a:gd name="T20" fmla="*/ 0 w 107"/>
                  <a:gd name="T21" fmla="*/ 0 h 63"/>
                  <a:gd name="T22" fmla="*/ 0 w 107"/>
                  <a:gd name="T23" fmla="*/ 0 h 63"/>
                  <a:gd name="T24" fmla="*/ 0 w 107"/>
                  <a:gd name="T25" fmla="*/ 0 h 63"/>
                  <a:gd name="T26" fmla="*/ 0 w 107"/>
                  <a:gd name="T27" fmla="*/ 0 h 63"/>
                  <a:gd name="T28" fmla="*/ 0 w 107"/>
                  <a:gd name="T29" fmla="*/ 0 h 63"/>
                  <a:gd name="T30" fmla="*/ 0 w 107"/>
                  <a:gd name="T31" fmla="*/ 0 h 63"/>
                  <a:gd name="T32" fmla="*/ 0 w 107"/>
                  <a:gd name="T33" fmla="*/ 0 h 63"/>
                  <a:gd name="T34" fmla="*/ 0 w 107"/>
                  <a:gd name="T35" fmla="*/ 0 h 63"/>
                  <a:gd name="T36" fmla="*/ 0 w 107"/>
                  <a:gd name="T37" fmla="*/ 0 h 63"/>
                  <a:gd name="T38" fmla="*/ 0 w 107"/>
                  <a:gd name="T39" fmla="*/ 0 h 63"/>
                  <a:gd name="T40" fmla="*/ 0 w 107"/>
                  <a:gd name="T41" fmla="*/ 0 h 63"/>
                  <a:gd name="T42" fmla="*/ 0 w 107"/>
                  <a:gd name="T43" fmla="*/ 0 h 63"/>
                  <a:gd name="T44" fmla="*/ 0 w 107"/>
                  <a:gd name="T45" fmla="*/ 0 h 63"/>
                  <a:gd name="T46" fmla="*/ 0 w 107"/>
                  <a:gd name="T47" fmla="*/ 0 h 63"/>
                  <a:gd name="T48" fmla="*/ 0 w 107"/>
                  <a:gd name="T49" fmla="*/ 0 h 63"/>
                  <a:gd name="T50" fmla="*/ 0 w 107"/>
                  <a:gd name="T51" fmla="*/ 0 h 63"/>
                  <a:gd name="T52" fmla="*/ 0 w 107"/>
                  <a:gd name="T53" fmla="*/ 0 h 63"/>
                  <a:gd name="T54" fmla="*/ 0 w 107"/>
                  <a:gd name="T55" fmla="*/ 0 h 63"/>
                  <a:gd name="T56" fmla="*/ 0 w 107"/>
                  <a:gd name="T57" fmla="*/ 0 h 63"/>
                  <a:gd name="T58" fmla="*/ 0 w 107"/>
                  <a:gd name="T59" fmla="*/ 0 h 63"/>
                  <a:gd name="T60" fmla="*/ 0 w 107"/>
                  <a:gd name="T61" fmla="*/ 0 h 63"/>
                  <a:gd name="T62" fmla="*/ 0 w 107"/>
                  <a:gd name="T63" fmla="*/ 0 h 63"/>
                  <a:gd name="T64" fmla="*/ 0 w 107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63"/>
                  <a:gd name="T101" fmla="*/ 107 w 107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63">
                    <a:moveTo>
                      <a:pt x="43" y="58"/>
                    </a:moveTo>
                    <a:lnTo>
                      <a:pt x="54" y="61"/>
                    </a:lnTo>
                    <a:lnTo>
                      <a:pt x="64" y="63"/>
                    </a:lnTo>
                    <a:lnTo>
                      <a:pt x="74" y="63"/>
                    </a:lnTo>
                    <a:lnTo>
                      <a:pt x="83" y="63"/>
                    </a:lnTo>
                    <a:lnTo>
                      <a:pt x="91" y="61"/>
                    </a:lnTo>
                    <a:lnTo>
                      <a:pt x="97" y="57"/>
                    </a:lnTo>
                    <a:lnTo>
                      <a:pt x="102" y="54"/>
                    </a:lnTo>
                    <a:lnTo>
                      <a:pt x="106" y="48"/>
                    </a:lnTo>
                    <a:lnTo>
                      <a:pt x="107" y="43"/>
                    </a:lnTo>
                    <a:lnTo>
                      <a:pt x="106" y="37"/>
                    </a:lnTo>
                    <a:lnTo>
                      <a:pt x="102" y="30"/>
                    </a:lnTo>
                    <a:lnTo>
                      <a:pt x="97" y="24"/>
                    </a:lnTo>
                    <a:lnTo>
                      <a:pt x="90" y="19"/>
                    </a:lnTo>
                    <a:lnTo>
                      <a:pt x="82" y="13"/>
                    </a:lnTo>
                    <a:lnTo>
                      <a:pt x="74" y="9"/>
                    </a:lnTo>
                    <a:lnTo>
                      <a:pt x="63" y="4"/>
                    </a:lnTo>
                    <a:lnTo>
                      <a:pt x="53" y="2"/>
                    </a:lnTo>
                    <a:lnTo>
                      <a:pt x="42" y="0"/>
                    </a:lnTo>
                    <a:lnTo>
                      <a:pt x="32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3" y="10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5" y="32"/>
                    </a:lnTo>
                    <a:lnTo>
                      <a:pt x="9" y="38"/>
                    </a:lnTo>
                    <a:lnTo>
                      <a:pt x="16" y="44"/>
                    </a:lnTo>
                    <a:lnTo>
                      <a:pt x="25" y="49"/>
                    </a:lnTo>
                    <a:lnTo>
                      <a:pt x="33" y="54"/>
                    </a:lnTo>
                    <a:lnTo>
                      <a:pt x="43" y="58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92" name="Freeform 85"/>
              <p:cNvSpPr/>
              <p:nvPr/>
            </p:nvSpPr>
            <p:spPr bwMode="auto">
              <a:xfrm>
                <a:off x="8113" y="4974"/>
                <a:ext cx="367" cy="131"/>
              </a:xfrm>
              <a:custGeom>
                <a:avLst/>
                <a:gdLst>
                  <a:gd name="T0" fmla="*/ 0 w 1469"/>
                  <a:gd name="T1" fmla="*/ 0 h 525"/>
                  <a:gd name="T2" fmla="*/ 0 w 1469"/>
                  <a:gd name="T3" fmla="*/ 0 h 525"/>
                  <a:gd name="T4" fmla="*/ 0 w 1469"/>
                  <a:gd name="T5" fmla="*/ 0 h 525"/>
                  <a:gd name="T6" fmla="*/ 0 w 1469"/>
                  <a:gd name="T7" fmla="*/ 0 h 525"/>
                  <a:gd name="T8" fmla="*/ 0 w 1469"/>
                  <a:gd name="T9" fmla="*/ 0 h 525"/>
                  <a:gd name="T10" fmla="*/ 0 w 1469"/>
                  <a:gd name="T11" fmla="*/ 0 h 525"/>
                  <a:gd name="T12" fmla="*/ 0 w 1469"/>
                  <a:gd name="T13" fmla="*/ 0 h 525"/>
                  <a:gd name="T14" fmla="*/ 0 w 1469"/>
                  <a:gd name="T15" fmla="*/ 0 h 525"/>
                  <a:gd name="T16" fmla="*/ 0 w 1469"/>
                  <a:gd name="T17" fmla="*/ 0 h 525"/>
                  <a:gd name="T18" fmla="*/ 0 w 1469"/>
                  <a:gd name="T19" fmla="*/ 0 h 525"/>
                  <a:gd name="T20" fmla="*/ 0 w 1469"/>
                  <a:gd name="T21" fmla="*/ 0 h 525"/>
                  <a:gd name="T22" fmla="*/ 0 w 1469"/>
                  <a:gd name="T23" fmla="*/ 0 h 525"/>
                  <a:gd name="T24" fmla="*/ 0 w 1469"/>
                  <a:gd name="T25" fmla="*/ 0 h 525"/>
                  <a:gd name="T26" fmla="*/ 0 w 1469"/>
                  <a:gd name="T27" fmla="*/ 0 h 525"/>
                  <a:gd name="T28" fmla="*/ 0 w 1469"/>
                  <a:gd name="T29" fmla="*/ 0 h 525"/>
                  <a:gd name="T30" fmla="*/ 0 w 1469"/>
                  <a:gd name="T31" fmla="*/ 0 h 525"/>
                  <a:gd name="T32" fmla="*/ 0 w 1469"/>
                  <a:gd name="T33" fmla="*/ 0 h 525"/>
                  <a:gd name="T34" fmla="*/ 0 w 1469"/>
                  <a:gd name="T35" fmla="*/ 0 h 525"/>
                  <a:gd name="T36" fmla="*/ 0 w 1469"/>
                  <a:gd name="T37" fmla="*/ 0 h 525"/>
                  <a:gd name="T38" fmla="*/ 0 w 1469"/>
                  <a:gd name="T39" fmla="*/ 0 h 525"/>
                  <a:gd name="T40" fmla="*/ 0 w 1469"/>
                  <a:gd name="T41" fmla="*/ 0 h 525"/>
                  <a:gd name="T42" fmla="*/ 0 w 1469"/>
                  <a:gd name="T43" fmla="*/ 0 h 525"/>
                  <a:gd name="T44" fmla="*/ 0 w 1469"/>
                  <a:gd name="T45" fmla="*/ 0 h 525"/>
                  <a:gd name="T46" fmla="*/ 0 w 1469"/>
                  <a:gd name="T47" fmla="*/ 0 h 525"/>
                  <a:gd name="T48" fmla="*/ 0 w 1469"/>
                  <a:gd name="T49" fmla="*/ 0 h 525"/>
                  <a:gd name="T50" fmla="*/ 0 w 1469"/>
                  <a:gd name="T51" fmla="*/ 0 h 525"/>
                  <a:gd name="T52" fmla="*/ 0 w 1469"/>
                  <a:gd name="T53" fmla="*/ 0 h 525"/>
                  <a:gd name="T54" fmla="*/ 0 w 1469"/>
                  <a:gd name="T55" fmla="*/ 0 h 525"/>
                  <a:gd name="T56" fmla="*/ 0 w 1469"/>
                  <a:gd name="T57" fmla="*/ 0 h 525"/>
                  <a:gd name="T58" fmla="*/ 0 w 1469"/>
                  <a:gd name="T59" fmla="*/ 0 h 525"/>
                  <a:gd name="T60" fmla="*/ 0 w 1469"/>
                  <a:gd name="T61" fmla="*/ 0 h 525"/>
                  <a:gd name="T62" fmla="*/ 0 w 1469"/>
                  <a:gd name="T63" fmla="*/ 0 h 525"/>
                  <a:gd name="T64" fmla="*/ 0 w 1469"/>
                  <a:gd name="T65" fmla="*/ 0 h 525"/>
                  <a:gd name="T66" fmla="*/ 0 w 1469"/>
                  <a:gd name="T67" fmla="*/ 0 h 525"/>
                  <a:gd name="T68" fmla="*/ 0 w 1469"/>
                  <a:gd name="T69" fmla="*/ 0 h 525"/>
                  <a:gd name="T70" fmla="*/ 0 w 1469"/>
                  <a:gd name="T71" fmla="*/ 0 h 525"/>
                  <a:gd name="T72" fmla="*/ 0 w 1469"/>
                  <a:gd name="T73" fmla="*/ 0 h 525"/>
                  <a:gd name="T74" fmla="*/ 0 w 1469"/>
                  <a:gd name="T75" fmla="*/ 0 h 525"/>
                  <a:gd name="T76" fmla="*/ 0 w 1469"/>
                  <a:gd name="T77" fmla="*/ 0 h 525"/>
                  <a:gd name="T78" fmla="*/ 0 w 1469"/>
                  <a:gd name="T79" fmla="*/ 0 h 5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469"/>
                  <a:gd name="T121" fmla="*/ 0 h 525"/>
                  <a:gd name="T122" fmla="*/ 1469 w 1469"/>
                  <a:gd name="T123" fmla="*/ 525 h 5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469" h="525">
                    <a:moveTo>
                      <a:pt x="1468" y="407"/>
                    </a:moveTo>
                    <a:lnTo>
                      <a:pt x="1466" y="407"/>
                    </a:lnTo>
                    <a:lnTo>
                      <a:pt x="1458" y="406"/>
                    </a:lnTo>
                    <a:lnTo>
                      <a:pt x="1446" y="405"/>
                    </a:lnTo>
                    <a:lnTo>
                      <a:pt x="1429" y="402"/>
                    </a:lnTo>
                    <a:lnTo>
                      <a:pt x="1408" y="400"/>
                    </a:lnTo>
                    <a:lnTo>
                      <a:pt x="1382" y="397"/>
                    </a:lnTo>
                    <a:lnTo>
                      <a:pt x="1353" y="393"/>
                    </a:lnTo>
                    <a:lnTo>
                      <a:pt x="1321" y="389"/>
                    </a:lnTo>
                    <a:lnTo>
                      <a:pt x="1285" y="383"/>
                    </a:lnTo>
                    <a:lnTo>
                      <a:pt x="1245" y="376"/>
                    </a:lnTo>
                    <a:lnTo>
                      <a:pt x="1203" y="370"/>
                    </a:lnTo>
                    <a:lnTo>
                      <a:pt x="1158" y="363"/>
                    </a:lnTo>
                    <a:lnTo>
                      <a:pt x="1110" y="354"/>
                    </a:lnTo>
                    <a:lnTo>
                      <a:pt x="1060" y="345"/>
                    </a:lnTo>
                    <a:lnTo>
                      <a:pt x="1008" y="335"/>
                    </a:lnTo>
                    <a:lnTo>
                      <a:pt x="954" y="323"/>
                    </a:lnTo>
                    <a:lnTo>
                      <a:pt x="898" y="311"/>
                    </a:lnTo>
                    <a:lnTo>
                      <a:pt x="841" y="299"/>
                    </a:lnTo>
                    <a:lnTo>
                      <a:pt x="782" y="284"/>
                    </a:lnTo>
                    <a:lnTo>
                      <a:pt x="723" y="269"/>
                    </a:lnTo>
                    <a:lnTo>
                      <a:pt x="663" y="253"/>
                    </a:lnTo>
                    <a:lnTo>
                      <a:pt x="602" y="236"/>
                    </a:lnTo>
                    <a:lnTo>
                      <a:pt x="541" y="217"/>
                    </a:lnTo>
                    <a:lnTo>
                      <a:pt x="480" y="198"/>
                    </a:lnTo>
                    <a:lnTo>
                      <a:pt x="417" y="178"/>
                    </a:lnTo>
                    <a:lnTo>
                      <a:pt x="356" y="156"/>
                    </a:lnTo>
                    <a:lnTo>
                      <a:pt x="296" y="133"/>
                    </a:lnTo>
                    <a:lnTo>
                      <a:pt x="236" y="109"/>
                    </a:lnTo>
                    <a:lnTo>
                      <a:pt x="178" y="84"/>
                    </a:lnTo>
                    <a:lnTo>
                      <a:pt x="120" y="57"/>
                    </a:lnTo>
                    <a:lnTo>
                      <a:pt x="64" y="29"/>
                    </a:lnTo>
                    <a:lnTo>
                      <a:pt x="9" y="0"/>
                    </a:lnTo>
                    <a:lnTo>
                      <a:pt x="7" y="4"/>
                    </a:lnTo>
                    <a:lnTo>
                      <a:pt x="5" y="15"/>
                    </a:lnTo>
                    <a:lnTo>
                      <a:pt x="3" y="33"/>
                    </a:lnTo>
                    <a:lnTo>
                      <a:pt x="0" y="55"/>
                    </a:lnTo>
                    <a:lnTo>
                      <a:pt x="0" y="79"/>
                    </a:lnTo>
                    <a:lnTo>
                      <a:pt x="3" y="102"/>
                    </a:lnTo>
                    <a:lnTo>
                      <a:pt x="10" y="125"/>
                    </a:lnTo>
                    <a:lnTo>
                      <a:pt x="22" y="143"/>
                    </a:lnTo>
                    <a:lnTo>
                      <a:pt x="23" y="144"/>
                    </a:lnTo>
                    <a:lnTo>
                      <a:pt x="26" y="146"/>
                    </a:lnTo>
                    <a:lnTo>
                      <a:pt x="33" y="150"/>
                    </a:lnTo>
                    <a:lnTo>
                      <a:pt x="43" y="154"/>
                    </a:lnTo>
                    <a:lnTo>
                      <a:pt x="54" y="161"/>
                    </a:lnTo>
                    <a:lnTo>
                      <a:pt x="69" y="169"/>
                    </a:lnTo>
                    <a:lnTo>
                      <a:pt x="86" y="177"/>
                    </a:lnTo>
                    <a:lnTo>
                      <a:pt x="106" y="187"/>
                    </a:lnTo>
                    <a:lnTo>
                      <a:pt x="128" y="197"/>
                    </a:lnTo>
                    <a:lnTo>
                      <a:pt x="154" y="208"/>
                    </a:lnTo>
                    <a:lnTo>
                      <a:pt x="182" y="221"/>
                    </a:lnTo>
                    <a:lnTo>
                      <a:pt x="213" y="234"/>
                    </a:lnTo>
                    <a:lnTo>
                      <a:pt x="247" y="248"/>
                    </a:lnTo>
                    <a:lnTo>
                      <a:pt x="283" y="262"/>
                    </a:lnTo>
                    <a:lnTo>
                      <a:pt x="322" y="277"/>
                    </a:lnTo>
                    <a:lnTo>
                      <a:pt x="364" y="292"/>
                    </a:lnTo>
                    <a:lnTo>
                      <a:pt x="410" y="308"/>
                    </a:lnTo>
                    <a:lnTo>
                      <a:pt x="457" y="323"/>
                    </a:lnTo>
                    <a:lnTo>
                      <a:pt x="508" y="339"/>
                    </a:lnTo>
                    <a:lnTo>
                      <a:pt x="562" y="355"/>
                    </a:lnTo>
                    <a:lnTo>
                      <a:pt x="618" y="371"/>
                    </a:lnTo>
                    <a:lnTo>
                      <a:pt x="678" y="387"/>
                    </a:lnTo>
                    <a:lnTo>
                      <a:pt x="740" y="402"/>
                    </a:lnTo>
                    <a:lnTo>
                      <a:pt x="805" y="418"/>
                    </a:lnTo>
                    <a:lnTo>
                      <a:pt x="874" y="433"/>
                    </a:lnTo>
                    <a:lnTo>
                      <a:pt x="945" y="449"/>
                    </a:lnTo>
                    <a:lnTo>
                      <a:pt x="1018" y="462"/>
                    </a:lnTo>
                    <a:lnTo>
                      <a:pt x="1096" y="477"/>
                    </a:lnTo>
                    <a:lnTo>
                      <a:pt x="1176" y="490"/>
                    </a:lnTo>
                    <a:lnTo>
                      <a:pt x="1259" y="503"/>
                    </a:lnTo>
                    <a:lnTo>
                      <a:pt x="1346" y="514"/>
                    </a:lnTo>
                    <a:lnTo>
                      <a:pt x="1435" y="525"/>
                    </a:lnTo>
                    <a:lnTo>
                      <a:pt x="1436" y="523"/>
                    </a:lnTo>
                    <a:lnTo>
                      <a:pt x="1441" y="516"/>
                    </a:lnTo>
                    <a:lnTo>
                      <a:pt x="1447" y="506"/>
                    </a:lnTo>
                    <a:lnTo>
                      <a:pt x="1454" y="491"/>
                    </a:lnTo>
                    <a:lnTo>
                      <a:pt x="1461" y="474"/>
                    </a:lnTo>
                    <a:lnTo>
                      <a:pt x="1466" y="454"/>
                    </a:lnTo>
                    <a:lnTo>
                      <a:pt x="1469" y="432"/>
                    </a:lnTo>
                    <a:lnTo>
                      <a:pt x="1468" y="407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93" name="Freeform 86"/>
              <p:cNvSpPr/>
              <p:nvPr/>
            </p:nvSpPr>
            <p:spPr bwMode="auto">
              <a:xfrm>
                <a:off x="8253" y="4846"/>
                <a:ext cx="42" cy="29"/>
              </a:xfrm>
              <a:custGeom>
                <a:avLst/>
                <a:gdLst>
                  <a:gd name="T0" fmla="*/ 0 w 170"/>
                  <a:gd name="T1" fmla="*/ 0 h 120"/>
                  <a:gd name="T2" fmla="*/ 0 w 170"/>
                  <a:gd name="T3" fmla="*/ 0 h 120"/>
                  <a:gd name="T4" fmla="*/ 0 w 170"/>
                  <a:gd name="T5" fmla="*/ 0 h 120"/>
                  <a:gd name="T6" fmla="*/ 0 w 170"/>
                  <a:gd name="T7" fmla="*/ 0 h 120"/>
                  <a:gd name="T8" fmla="*/ 0 w 170"/>
                  <a:gd name="T9" fmla="*/ 0 h 120"/>
                  <a:gd name="T10" fmla="*/ 0 w 170"/>
                  <a:gd name="T11" fmla="*/ 0 h 120"/>
                  <a:gd name="T12" fmla="*/ 0 w 170"/>
                  <a:gd name="T13" fmla="*/ 0 h 120"/>
                  <a:gd name="T14" fmla="*/ 0 w 170"/>
                  <a:gd name="T15" fmla="*/ 0 h 120"/>
                  <a:gd name="T16" fmla="*/ 0 w 170"/>
                  <a:gd name="T17" fmla="*/ 0 h 120"/>
                  <a:gd name="T18" fmla="*/ 0 w 170"/>
                  <a:gd name="T19" fmla="*/ 0 h 120"/>
                  <a:gd name="T20" fmla="*/ 0 w 170"/>
                  <a:gd name="T21" fmla="*/ 0 h 120"/>
                  <a:gd name="T22" fmla="*/ 0 w 170"/>
                  <a:gd name="T23" fmla="*/ 0 h 120"/>
                  <a:gd name="T24" fmla="*/ 0 w 170"/>
                  <a:gd name="T25" fmla="*/ 0 h 120"/>
                  <a:gd name="T26" fmla="*/ 0 w 170"/>
                  <a:gd name="T27" fmla="*/ 0 h 120"/>
                  <a:gd name="T28" fmla="*/ 0 w 170"/>
                  <a:gd name="T29" fmla="*/ 0 h 120"/>
                  <a:gd name="T30" fmla="*/ 0 w 170"/>
                  <a:gd name="T31" fmla="*/ 0 h 120"/>
                  <a:gd name="T32" fmla="*/ 0 w 170"/>
                  <a:gd name="T33" fmla="*/ 0 h 120"/>
                  <a:gd name="T34" fmla="*/ 0 w 170"/>
                  <a:gd name="T35" fmla="*/ 0 h 120"/>
                  <a:gd name="T36" fmla="*/ 0 w 170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20"/>
                  <a:gd name="T59" fmla="*/ 170 w 170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20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30" y="7"/>
                    </a:lnTo>
                    <a:lnTo>
                      <a:pt x="17" y="15"/>
                    </a:lnTo>
                    <a:lnTo>
                      <a:pt x="7" y="26"/>
                    </a:lnTo>
                    <a:lnTo>
                      <a:pt x="1" y="43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8" y="120"/>
                    </a:lnTo>
                    <a:lnTo>
                      <a:pt x="97" y="114"/>
                    </a:lnTo>
                    <a:lnTo>
                      <a:pt x="97" y="102"/>
                    </a:lnTo>
                    <a:lnTo>
                      <a:pt x="97" y="84"/>
                    </a:lnTo>
                    <a:lnTo>
                      <a:pt x="101" y="64"/>
                    </a:lnTo>
                    <a:lnTo>
                      <a:pt x="108" y="44"/>
                    </a:lnTo>
                    <a:lnTo>
                      <a:pt x="121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94" name="Freeform 87"/>
              <p:cNvSpPr/>
              <p:nvPr/>
            </p:nvSpPr>
            <p:spPr bwMode="auto">
              <a:xfrm>
                <a:off x="8494" y="4901"/>
                <a:ext cx="43" cy="29"/>
              </a:xfrm>
              <a:custGeom>
                <a:avLst/>
                <a:gdLst>
                  <a:gd name="T0" fmla="*/ 0 w 170"/>
                  <a:gd name="T1" fmla="*/ 0 h 119"/>
                  <a:gd name="T2" fmla="*/ 0 w 170"/>
                  <a:gd name="T3" fmla="*/ 0 h 119"/>
                  <a:gd name="T4" fmla="*/ 0 w 170"/>
                  <a:gd name="T5" fmla="*/ 0 h 119"/>
                  <a:gd name="T6" fmla="*/ 0 w 170"/>
                  <a:gd name="T7" fmla="*/ 0 h 119"/>
                  <a:gd name="T8" fmla="*/ 0 w 170"/>
                  <a:gd name="T9" fmla="*/ 0 h 119"/>
                  <a:gd name="T10" fmla="*/ 0 w 170"/>
                  <a:gd name="T11" fmla="*/ 0 h 119"/>
                  <a:gd name="T12" fmla="*/ 0 w 170"/>
                  <a:gd name="T13" fmla="*/ 0 h 119"/>
                  <a:gd name="T14" fmla="*/ 0 w 170"/>
                  <a:gd name="T15" fmla="*/ 0 h 119"/>
                  <a:gd name="T16" fmla="*/ 0 w 170"/>
                  <a:gd name="T17" fmla="*/ 0 h 119"/>
                  <a:gd name="T18" fmla="*/ 0 w 170"/>
                  <a:gd name="T19" fmla="*/ 0 h 119"/>
                  <a:gd name="T20" fmla="*/ 0 w 170"/>
                  <a:gd name="T21" fmla="*/ 0 h 119"/>
                  <a:gd name="T22" fmla="*/ 0 w 170"/>
                  <a:gd name="T23" fmla="*/ 0 h 119"/>
                  <a:gd name="T24" fmla="*/ 0 w 170"/>
                  <a:gd name="T25" fmla="*/ 0 h 119"/>
                  <a:gd name="T26" fmla="*/ 0 w 170"/>
                  <a:gd name="T27" fmla="*/ 0 h 119"/>
                  <a:gd name="T28" fmla="*/ 0 w 170"/>
                  <a:gd name="T29" fmla="*/ 0 h 119"/>
                  <a:gd name="T30" fmla="*/ 0 w 170"/>
                  <a:gd name="T31" fmla="*/ 0 h 119"/>
                  <a:gd name="T32" fmla="*/ 0 w 170"/>
                  <a:gd name="T33" fmla="*/ 0 h 119"/>
                  <a:gd name="T34" fmla="*/ 0 w 170"/>
                  <a:gd name="T35" fmla="*/ 0 h 119"/>
                  <a:gd name="T36" fmla="*/ 0 w 170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19"/>
                  <a:gd name="T59" fmla="*/ 170 w 170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19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29" y="7"/>
                    </a:lnTo>
                    <a:lnTo>
                      <a:pt x="18" y="14"/>
                    </a:lnTo>
                    <a:lnTo>
                      <a:pt x="7" y="25"/>
                    </a:lnTo>
                    <a:lnTo>
                      <a:pt x="0" y="42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7" y="119"/>
                    </a:lnTo>
                    <a:lnTo>
                      <a:pt x="96" y="114"/>
                    </a:lnTo>
                    <a:lnTo>
                      <a:pt x="96" y="101"/>
                    </a:lnTo>
                    <a:lnTo>
                      <a:pt x="96" y="83"/>
                    </a:lnTo>
                    <a:lnTo>
                      <a:pt x="100" y="62"/>
                    </a:lnTo>
                    <a:lnTo>
                      <a:pt x="107" y="44"/>
                    </a:lnTo>
                    <a:lnTo>
                      <a:pt x="120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95" name="Freeform 88"/>
              <p:cNvSpPr/>
              <p:nvPr/>
            </p:nvSpPr>
            <p:spPr bwMode="auto">
              <a:xfrm>
                <a:off x="8299" y="4855"/>
                <a:ext cx="182" cy="50"/>
              </a:xfrm>
              <a:custGeom>
                <a:avLst/>
                <a:gdLst>
                  <a:gd name="T0" fmla="*/ 0 w 730"/>
                  <a:gd name="T1" fmla="*/ 0 h 200"/>
                  <a:gd name="T2" fmla="*/ 0 w 730"/>
                  <a:gd name="T3" fmla="*/ 0 h 200"/>
                  <a:gd name="T4" fmla="*/ 0 w 730"/>
                  <a:gd name="T5" fmla="*/ 0 h 200"/>
                  <a:gd name="T6" fmla="*/ 0 w 730"/>
                  <a:gd name="T7" fmla="*/ 0 h 200"/>
                  <a:gd name="T8" fmla="*/ 0 w 730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0"/>
                  <a:gd name="T16" fmla="*/ 0 h 200"/>
                  <a:gd name="T17" fmla="*/ 730 w 730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0" h="200">
                    <a:moveTo>
                      <a:pt x="0" y="44"/>
                    </a:moveTo>
                    <a:lnTo>
                      <a:pt x="697" y="200"/>
                    </a:lnTo>
                    <a:lnTo>
                      <a:pt x="730" y="156"/>
                    </a:lnTo>
                    <a:lnTo>
                      <a:pt x="33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96" name="Freeform 89"/>
              <p:cNvSpPr/>
              <p:nvPr/>
            </p:nvSpPr>
            <p:spPr bwMode="auto">
              <a:xfrm>
                <a:off x="8297" y="4875"/>
                <a:ext cx="176" cy="47"/>
              </a:xfrm>
              <a:custGeom>
                <a:avLst/>
                <a:gdLst>
                  <a:gd name="T0" fmla="*/ 0 w 703"/>
                  <a:gd name="T1" fmla="*/ 0 h 187"/>
                  <a:gd name="T2" fmla="*/ 0 w 703"/>
                  <a:gd name="T3" fmla="*/ 0 h 187"/>
                  <a:gd name="T4" fmla="*/ 0 w 703"/>
                  <a:gd name="T5" fmla="*/ 0 h 187"/>
                  <a:gd name="T6" fmla="*/ 0 w 703"/>
                  <a:gd name="T7" fmla="*/ 0 h 187"/>
                  <a:gd name="T8" fmla="*/ 0 w 70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3"/>
                  <a:gd name="T16" fmla="*/ 0 h 187"/>
                  <a:gd name="T17" fmla="*/ 703 w 703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3" h="187">
                    <a:moveTo>
                      <a:pt x="0" y="30"/>
                    </a:moveTo>
                    <a:lnTo>
                      <a:pt x="696" y="187"/>
                    </a:lnTo>
                    <a:lnTo>
                      <a:pt x="703" y="157"/>
                    </a:lnTo>
                    <a:lnTo>
                      <a:pt x="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97" name="Freeform 90"/>
              <p:cNvSpPr/>
              <p:nvPr/>
            </p:nvSpPr>
            <p:spPr bwMode="auto">
              <a:xfrm>
                <a:off x="8486" y="4969"/>
                <a:ext cx="106" cy="127"/>
              </a:xfrm>
              <a:custGeom>
                <a:avLst/>
                <a:gdLst>
                  <a:gd name="T0" fmla="*/ 0 w 424"/>
                  <a:gd name="T1" fmla="*/ 0 h 508"/>
                  <a:gd name="T2" fmla="*/ 0 w 424"/>
                  <a:gd name="T3" fmla="*/ 0 h 508"/>
                  <a:gd name="T4" fmla="*/ 0 w 424"/>
                  <a:gd name="T5" fmla="*/ 0 h 508"/>
                  <a:gd name="T6" fmla="*/ 0 w 424"/>
                  <a:gd name="T7" fmla="*/ 0 h 508"/>
                  <a:gd name="T8" fmla="*/ 0 w 424"/>
                  <a:gd name="T9" fmla="*/ 0 h 508"/>
                  <a:gd name="T10" fmla="*/ 0 w 424"/>
                  <a:gd name="T11" fmla="*/ 0 h 508"/>
                  <a:gd name="T12" fmla="*/ 0 w 424"/>
                  <a:gd name="T13" fmla="*/ 0 h 508"/>
                  <a:gd name="T14" fmla="*/ 0 w 424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4"/>
                  <a:gd name="T25" fmla="*/ 0 h 508"/>
                  <a:gd name="T26" fmla="*/ 424 w 424"/>
                  <a:gd name="T27" fmla="*/ 508 h 50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4" h="508">
                    <a:moveTo>
                      <a:pt x="0" y="508"/>
                    </a:moveTo>
                    <a:lnTo>
                      <a:pt x="86" y="388"/>
                    </a:lnTo>
                    <a:lnTo>
                      <a:pt x="124" y="388"/>
                    </a:lnTo>
                    <a:lnTo>
                      <a:pt x="424" y="0"/>
                    </a:lnTo>
                    <a:lnTo>
                      <a:pt x="130" y="282"/>
                    </a:lnTo>
                    <a:lnTo>
                      <a:pt x="66" y="289"/>
                    </a:lnTo>
                    <a:lnTo>
                      <a:pt x="0" y="358"/>
                    </a:lnTo>
                    <a:lnTo>
                      <a:pt x="0" y="508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98" name="Freeform 91"/>
              <p:cNvSpPr/>
              <p:nvPr/>
            </p:nvSpPr>
            <p:spPr bwMode="auto">
              <a:xfrm>
                <a:off x="8312" y="4637"/>
                <a:ext cx="296" cy="61"/>
              </a:xfrm>
              <a:custGeom>
                <a:avLst/>
                <a:gdLst>
                  <a:gd name="T0" fmla="*/ 0 w 1186"/>
                  <a:gd name="T1" fmla="*/ 0 h 245"/>
                  <a:gd name="T2" fmla="*/ 0 w 1186"/>
                  <a:gd name="T3" fmla="*/ 0 h 245"/>
                  <a:gd name="T4" fmla="*/ 0 w 1186"/>
                  <a:gd name="T5" fmla="*/ 0 h 245"/>
                  <a:gd name="T6" fmla="*/ 0 w 1186"/>
                  <a:gd name="T7" fmla="*/ 0 h 245"/>
                  <a:gd name="T8" fmla="*/ 0 w 1186"/>
                  <a:gd name="T9" fmla="*/ 0 h 245"/>
                  <a:gd name="T10" fmla="*/ 0 w 1186"/>
                  <a:gd name="T11" fmla="*/ 0 h 245"/>
                  <a:gd name="T12" fmla="*/ 0 w 1186"/>
                  <a:gd name="T13" fmla="*/ 0 h 245"/>
                  <a:gd name="T14" fmla="*/ 0 w 1186"/>
                  <a:gd name="T15" fmla="*/ 0 h 245"/>
                  <a:gd name="T16" fmla="*/ 0 w 1186"/>
                  <a:gd name="T17" fmla="*/ 0 h 245"/>
                  <a:gd name="T18" fmla="*/ 0 w 1186"/>
                  <a:gd name="T19" fmla="*/ 0 h 245"/>
                  <a:gd name="T20" fmla="*/ 0 w 1186"/>
                  <a:gd name="T21" fmla="*/ 0 h 245"/>
                  <a:gd name="T22" fmla="*/ 0 w 1186"/>
                  <a:gd name="T23" fmla="*/ 0 h 245"/>
                  <a:gd name="T24" fmla="*/ 0 w 1186"/>
                  <a:gd name="T25" fmla="*/ 0 h 245"/>
                  <a:gd name="T26" fmla="*/ 0 w 1186"/>
                  <a:gd name="T27" fmla="*/ 0 h 245"/>
                  <a:gd name="T28" fmla="*/ 0 w 1186"/>
                  <a:gd name="T29" fmla="*/ 0 h 245"/>
                  <a:gd name="T30" fmla="*/ 0 w 1186"/>
                  <a:gd name="T31" fmla="*/ 0 h 245"/>
                  <a:gd name="T32" fmla="*/ 0 w 1186"/>
                  <a:gd name="T33" fmla="*/ 0 h 245"/>
                  <a:gd name="T34" fmla="*/ 0 w 1186"/>
                  <a:gd name="T35" fmla="*/ 0 h 245"/>
                  <a:gd name="T36" fmla="*/ 0 w 1186"/>
                  <a:gd name="T37" fmla="*/ 0 h 245"/>
                  <a:gd name="T38" fmla="*/ 0 w 1186"/>
                  <a:gd name="T39" fmla="*/ 0 h 245"/>
                  <a:gd name="T40" fmla="*/ 0 w 1186"/>
                  <a:gd name="T41" fmla="*/ 0 h 245"/>
                  <a:gd name="T42" fmla="*/ 0 w 1186"/>
                  <a:gd name="T43" fmla="*/ 0 h 245"/>
                  <a:gd name="T44" fmla="*/ 0 w 1186"/>
                  <a:gd name="T45" fmla="*/ 0 h 245"/>
                  <a:gd name="T46" fmla="*/ 0 w 1186"/>
                  <a:gd name="T47" fmla="*/ 0 h 245"/>
                  <a:gd name="T48" fmla="*/ 0 w 1186"/>
                  <a:gd name="T49" fmla="*/ 0 h 245"/>
                  <a:gd name="T50" fmla="*/ 0 w 1186"/>
                  <a:gd name="T51" fmla="*/ 0 h 245"/>
                  <a:gd name="T52" fmla="*/ 0 w 1186"/>
                  <a:gd name="T53" fmla="*/ 0 h 245"/>
                  <a:gd name="T54" fmla="*/ 0 w 1186"/>
                  <a:gd name="T55" fmla="*/ 0 h 245"/>
                  <a:gd name="T56" fmla="*/ 0 w 1186"/>
                  <a:gd name="T57" fmla="*/ 0 h 245"/>
                  <a:gd name="T58" fmla="*/ 0 w 1186"/>
                  <a:gd name="T59" fmla="*/ 0 h 245"/>
                  <a:gd name="T60" fmla="*/ 0 w 1186"/>
                  <a:gd name="T61" fmla="*/ 0 h 245"/>
                  <a:gd name="T62" fmla="*/ 0 w 1186"/>
                  <a:gd name="T63" fmla="*/ 0 h 245"/>
                  <a:gd name="T64" fmla="*/ 0 w 1186"/>
                  <a:gd name="T65" fmla="*/ 0 h 245"/>
                  <a:gd name="T66" fmla="*/ 0 w 1186"/>
                  <a:gd name="T67" fmla="*/ 0 h 2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86"/>
                  <a:gd name="T103" fmla="*/ 0 h 245"/>
                  <a:gd name="T104" fmla="*/ 1186 w 1186"/>
                  <a:gd name="T105" fmla="*/ 245 h 2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86" h="245">
                    <a:moveTo>
                      <a:pt x="0" y="0"/>
                    </a:moveTo>
                    <a:lnTo>
                      <a:pt x="1186" y="245"/>
                    </a:lnTo>
                    <a:lnTo>
                      <a:pt x="1184" y="244"/>
                    </a:lnTo>
                    <a:lnTo>
                      <a:pt x="1180" y="242"/>
                    </a:lnTo>
                    <a:lnTo>
                      <a:pt x="1172" y="239"/>
                    </a:lnTo>
                    <a:lnTo>
                      <a:pt x="1161" y="233"/>
                    </a:lnTo>
                    <a:lnTo>
                      <a:pt x="1147" y="228"/>
                    </a:lnTo>
                    <a:lnTo>
                      <a:pt x="1130" y="222"/>
                    </a:lnTo>
                    <a:lnTo>
                      <a:pt x="1112" y="214"/>
                    </a:lnTo>
                    <a:lnTo>
                      <a:pt x="1091" y="205"/>
                    </a:lnTo>
                    <a:lnTo>
                      <a:pt x="1066" y="196"/>
                    </a:lnTo>
                    <a:lnTo>
                      <a:pt x="1039" y="187"/>
                    </a:lnTo>
                    <a:lnTo>
                      <a:pt x="1010" y="177"/>
                    </a:lnTo>
                    <a:lnTo>
                      <a:pt x="979" y="166"/>
                    </a:lnTo>
                    <a:lnTo>
                      <a:pt x="945" y="154"/>
                    </a:lnTo>
                    <a:lnTo>
                      <a:pt x="910" y="143"/>
                    </a:lnTo>
                    <a:lnTo>
                      <a:pt x="871" y="132"/>
                    </a:lnTo>
                    <a:lnTo>
                      <a:pt x="832" y="121"/>
                    </a:lnTo>
                    <a:lnTo>
                      <a:pt x="790" y="108"/>
                    </a:lnTo>
                    <a:lnTo>
                      <a:pt x="747" y="97"/>
                    </a:lnTo>
                    <a:lnTo>
                      <a:pt x="702" y="86"/>
                    </a:lnTo>
                    <a:lnTo>
                      <a:pt x="655" y="74"/>
                    </a:lnTo>
                    <a:lnTo>
                      <a:pt x="607" y="64"/>
                    </a:lnTo>
                    <a:lnTo>
                      <a:pt x="557" y="54"/>
                    </a:lnTo>
                    <a:lnTo>
                      <a:pt x="506" y="45"/>
                    </a:lnTo>
                    <a:lnTo>
                      <a:pt x="454" y="36"/>
                    </a:lnTo>
                    <a:lnTo>
                      <a:pt x="400" y="28"/>
                    </a:lnTo>
                    <a:lnTo>
                      <a:pt x="346" y="20"/>
                    </a:lnTo>
                    <a:lnTo>
                      <a:pt x="290" y="15"/>
                    </a:lnTo>
                    <a:lnTo>
                      <a:pt x="233" y="9"/>
                    </a:lnTo>
                    <a:lnTo>
                      <a:pt x="176" y="4"/>
                    </a:lnTo>
                    <a:lnTo>
                      <a:pt x="118" y="2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99" name="Freeform 92"/>
              <p:cNvSpPr/>
              <p:nvPr/>
            </p:nvSpPr>
            <p:spPr bwMode="auto">
              <a:xfrm>
                <a:off x="8250" y="4639"/>
                <a:ext cx="60" cy="185"/>
              </a:xfrm>
              <a:custGeom>
                <a:avLst/>
                <a:gdLst>
                  <a:gd name="T0" fmla="*/ 0 w 241"/>
                  <a:gd name="T1" fmla="*/ 0 h 738"/>
                  <a:gd name="T2" fmla="*/ 0 w 241"/>
                  <a:gd name="T3" fmla="*/ 0 h 738"/>
                  <a:gd name="T4" fmla="*/ 0 w 241"/>
                  <a:gd name="T5" fmla="*/ 0 h 738"/>
                  <a:gd name="T6" fmla="*/ 0 w 241"/>
                  <a:gd name="T7" fmla="*/ 0 h 738"/>
                  <a:gd name="T8" fmla="*/ 0 w 241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1"/>
                  <a:gd name="T16" fmla="*/ 0 h 738"/>
                  <a:gd name="T17" fmla="*/ 241 w 241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1" h="738">
                    <a:moveTo>
                      <a:pt x="241" y="0"/>
                    </a:moveTo>
                    <a:lnTo>
                      <a:pt x="52" y="738"/>
                    </a:lnTo>
                    <a:lnTo>
                      <a:pt x="0" y="726"/>
                    </a:lnTo>
                    <a:lnTo>
                      <a:pt x="169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43369" name="Freeform 93"/>
          <p:cNvSpPr/>
          <p:nvPr/>
        </p:nvSpPr>
        <p:spPr bwMode="auto">
          <a:xfrm>
            <a:off x="7937501" y="2486026"/>
            <a:ext cx="1838325" cy="1711325"/>
          </a:xfrm>
          <a:custGeom>
            <a:avLst/>
            <a:gdLst>
              <a:gd name="T0" fmla="*/ 2147483646 w 2894"/>
              <a:gd name="T1" fmla="*/ 2147483646 h 2693"/>
              <a:gd name="T2" fmla="*/ 2147483646 w 2894"/>
              <a:gd name="T3" fmla="*/ 2147483646 h 2693"/>
              <a:gd name="T4" fmla="*/ 2147483646 w 2894"/>
              <a:gd name="T5" fmla="*/ 2147483646 h 2693"/>
              <a:gd name="T6" fmla="*/ 2147483646 w 2894"/>
              <a:gd name="T7" fmla="*/ 2147483646 h 2693"/>
              <a:gd name="T8" fmla="*/ 2147483646 w 2894"/>
              <a:gd name="T9" fmla="*/ 2147483646 h 2693"/>
              <a:gd name="T10" fmla="*/ 2147483646 w 2894"/>
              <a:gd name="T11" fmla="*/ 2147483646 h 2693"/>
              <a:gd name="T12" fmla="*/ 2147483646 w 2894"/>
              <a:gd name="T13" fmla="*/ 2147483646 h 2693"/>
              <a:gd name="T14" fmla="*/ 2147483646 w 2894"/>
              <a:gd name="T15" fmla="*/ 2147483646 h 2693"/>
              <a:gd name="T16" fmla="*/ 2147483646 w 2894"/>
              <a:gd name="T17" fmla="*/ 2147483646 h 2693"/>
              <a:gd name="T18" fmla="*/ 2147483646 w 2894"/>
              <a:gd name="T19" fmla="*/ 2147483646 h 2693"/>
              <a:gd name="T20" fmla="*/ 2147483646 w 2894"/>
              <a:gd name="T21" fmla="*/ 2147483646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894"/>
              <a:gd name="T34" fmla="*/ 0 h 2693"/>
              <a:gd name="T35" fmla="*/ 2894 w 2894"/>
              <a:gd name="T36" fmla="*/ 2693 h 269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3370" name="Group 94"/>
          <p:cNvGrpSpPr/>
          <p:nvPr/>
        </p:nvGrpSpPr>
        <p:grpSpPr bwMode="auto">
          <a:xfrm>
            <a:off x="8229600" y="3724276"/>
            <a:ext cx="501650" cy="233363"/>
            <a:chOff x="3600" y="219"/>
            <a:chExt cx="360" cy="175"/>
          </a:xfrm>
        </p:grpSpPr>
        <p:sp>
          <p:nvSpPr>
            <p:cNvPr id="143417" name="Oval 95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3418" name="Line 96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3419" name="Line 97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3420" name="Rectangle 98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43421" name="Oval 99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3422" name="Group 100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43427" name="Line 101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28" name="Line 102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29" name="Line 103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43423" name="Group 104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43424" name="Line 105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25" name="Line 106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3426" name="Line 107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43371" name="Line 108"/>
          <p:cNvSpPr>
            <a:spLocks noChangeShapeType="1"/>
          </p:cNvSpPr>
          <p:nvPr/>
        </p:nvSpPr>
        <p:spPr bwMode="auto">
          <a:xfrm>
            <a:off x="8259763" y="3552825"/>
            <a:ext cx="13335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3372" name="Line 109"/>
          <p:cNvSpPr>
            <a:spLocks noChangeShapeType="1"/>
          </p:cNvSpPr>
          <p:nvPr/>
        </p:nvSpPr>
        <p:spPr bwMode="auto">
          <a:xfrm>
            <a:off x="8469313" y="3552825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3373" name="Line 110"/>
          <p:cNvSpPr>
            <a:spLocks noChangeShapeType="1"/>
          </p:cNvSpPr>
          <p:nvPr/>
        </p:nvSpPr>
        <p:spPr bwMode="auto">
          <a:xfrm>
            <a:off x="9321800" y="3386138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3374" name="Group 111"/>
          <p:cNvGrpSpPr/>
          <p:nvPr/>
        </p:nvGrpSpPr>
        <p:grpSpPr bwMode="auto">
          <a:xfrm>
            <a:off x="8864600" y="2914650"/>
            <a:ext cx="914400" cy="590550"/>
            <a:chOff x="10665" y="3225"/>
            <a:chExt cx="1440" cy="930"/>
          </a:xfrm>
        </p:grpSpPr>
        <p:sp>
          <p:nvSpPr>
            <p:cNvPr id="143413" name="Oval 112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3414" name="Group 113"/>
            <p:cNvGrpSpPr/>
            <p:nvPr/>
          </p:nvGrpSpPr>
          <p:grpSpPr bwMode="auto">
            <a:xfrm>
              <a:off x="11031" y="3335"/>
              <a:ext cx="565" cy="643"/>
              <a:chOff x="2870" y="1518"/>
              <a:chExt cx="292" cy="320"/>
            </a:xfrm>
          </p:grpSpPr>
          <p:graphicFrame>
            <p:nvGraphicFramePr>
              <p:cNvPr id="143415" name="Object 114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8972" r:id="rId4" imgW="826770" imgH="840105" progId="">
                      <p:embed/>
                    </p:oleObj>
                  </mc:Choice>
                  <mc:Fallback>
                    <p:oleObj r:id="rId4" imgW="826770" imgH="840105" progId="">
                      <p:embed/>
                      <p:pic>
                        <p:nvPicPr>
                          <p:cNvPr id="143415" name="Object 11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43416" name="Object 115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78973" r:id="rId6" imgW="1268095" imgH="1199515" progId="">
                      <p:embed/>
                    </p:oleObj>
                  </mc:Choice>
                  <mc:Fallback>
                    <p:oleObj r:id="rId6" imgW="1268095" imgH="1199515" progId="">
                      <p:embed/>
                      <p:pic>
                        <p:nvPicPr>
                          <p:cNvPr id="143416" name="Object 1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43375" name="Freeform 116"/>
          <p:cNvSpPr/>
          <p:nvPr/>
        </p:nvSpPr>
        <p:spPr bwMode="auto">
          <a:xfrm>
            <a:off x="5478464" y="3432175"/>
            <a:ext cx="2109787" cy="1250950"/>
          </a:xfrm>
          <a:custGeom>
            <a:avLst/>
            <a:gdLst>
              <a:gd name="T0" fmla="*/ 2147483646 w 3324"/>
              <a:gd name="T1" fmla="*/ 2147483646 h 1971"/>
              <a:gd name="T2" fmla="*/ 2147483646 w 3324"/>
              <a:gd name="T3" fmla="*/ 2147483646 h 1971"/>
              <a:gd name="T4" fmla="*/ 2147483646 w 3324"/>
              <a:gd name="T5" fmla="*/ 2147483646 h 1971"/>
              <a:gd name="T6" fmla="*/ 2147483646 w 3324"/>
              <a:gd name="T7" fmla="*/ 2147483646 h 1971"/>
              <a:gd name="T8" fmla="*/ 2147483646 w 3324"/>
              <a:gd name="T9" fmla="*/ 2147483646 h 1971"/>
              <a:gd name="T10" fmla="*/ 2147483646 w 3324"/>
              <a:gd name="T11" fmla="*/ 2147483646 h 1971"/>
              <a:gd name="T12" fmla="*/ 2147483646 w 3324"/>
              <a:gd name="T13" fmla="*/ 2147483646 h 1971"/>
              <a:gd name="T14" fmla="*/ 2147483646 w 3324"/>
              <a:gd name="T15" fmla="*/ 2147483646 h 1971"/>
              <a:gd name="T16" fmla="*/ 2147483646 w 3324"/>
              <a:gd name="T17" fmla="*/ 2147483646 h 1971"/>
              <a:gd name="T18" fmla="*/ 2147483646 w 3324"/>
              <a:gd name="T19" fmla="*/ 2147483646 h 1971"/>
              <a:gd name="T20" fmla="*/ 2147483646 w 3324"/>
              <a:gd name="T21" fmla="*/ 2147483646 h 1971"/>
              <a:gd name="T22" fmla="*/ 2147483646 w 3324"/>
              <a:gd name="T23" fmla="*/ 2147483646 h 1971"/>
              <a:gd name="T24" fmla="*/ 2147483646 w 3324"/>
              <a:gd name="T25" fmla="*/ 2147483646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24"/>
              <a:gd name="T40" fmla="*/ 0 h 1971"/>
              <a:gd name="T41" fmla="*/ 3324 w 3324"/>
              <a:gd name="T42" fmla="*/ 1971 h 197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3376" name="Text Box 117"/>
          <p:cNvSpPr txBox="1">
            <a:spLocks noChangeArrowheads="1"/>
          </p:cNvSpPr>
          <p:nvPr/>
        </p:nvSpPr>
        <p:spPr bwMode="auto">
          <a:xfrm>
            <a:off x="5653088" y="3729039"/>
            <a:ext cx="14478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solidFill>
                  <a:schemeClr val="bg1"/>
                </a:solidFill>
                <a:latin typeface="+mn-lt"/>
                <a:ea typeface="+mn-ea"/>
              </a:rPr>
              <a:t>wide area network</a:t>
            </a:r>
          </a:p>
        </p:txBody>
      </p:sp>
      <p:sp>
        <p:nvSpPr>
          <p:cNvPr id="143377" name="Freeform 118"/>
          <p:cNvSpPr/>
          <p:nvPr/>
        </p:nvSpPr>
        <p:spPr bwMode="auto">
          <a:xfrm>
            <a:off x="4783138" y="4995864"/>
            <a:ext cx="2944812" cy="911225"/>
          </a:xfrm>
          <a:custGeom>
            <a:avLst/>
            <a:gdLst>
              <a:gd name="T0" fmla="*/ 2147483646 w 4636"/>
              <a:gd name="T1" fmla="*/ 2147483646 h 1435"/>
              <a:gd name="T2" fmla="*/ 2147483646 w 4636"/>
              <a:gd name="T3" fmla="*/ 2147483646 h 1435"/>
              <a:gd name="T4" fmla="*/ 2147483646 w 4636"/>
              <a:gd name="T5" fmla="*/ 2147483646 h 1435"/>
              <a:gd name="T6" fmla="*/ 2147483646 w 4636"/>
              <a:gd name="T7" fmla="*/ 2147483646 h 1435"/>
              <a:gd name="T8" fmla="*/ 2147483646 w 4636"/>
              <a:gd name="T9" fmla="*/ 2147483646 h 1435"/>
              <a:gd name="T10" fmla="*/ 2147483646 w 4636"/>
              <a:gd name="T11" fmla="*/ 2147483646 h 1435"/>
              <a:gd name="T12" fmla="*/ 2147483646 w 4636"/>
              <a:gd name="T13" fmla="*/ 2147483646 h 1435"/>
              <a:gd name="T14" fmla="*/ 2147483646 w 4636"/>
              <a:gd name="T15" fmla="*/ 2147483646 h 1435"/>
              <a:gd name="T16" fmla="*/ 2147483646 w 4636"/>
              <a:gd name="T17" fmla="*/ 2147483646 h 1435"/>
              <a:gd name="T18" fmla="*/ 2147483646 w 4636"/>
              <a:gd name="T19" fmla="*/ 2147483646 h 143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636"/>
              <a:gd name="T31" fmla="*/ 0 h 1435"/>
              <a:gd name="T32" fmla="*/ 4636 w 4636"/>
              <a:gd name="T33" fmla="*/ 1435 h 143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636" h="1435">
                <a:moveTo>
                  <a:pt x="339" y="15"/>
                </a:moveTo>
                <a:cubicBezTo>
                  <a:pt x="0" y="110"/>
                  <a:pt x="112" y="438"/>
                  <a:pt x="189" y="645"/>
                </a:cubicBezTo>
                <a:cubicBezTo>
                  <a:pt x="266" y="852"/>
                  <a:pt x="509" y="1130"/>
                  <a:pt x="804" y="1260"/>
                </a:cubicBezTo>
                <a:cubicBezTo>
                  <a:pt x="1099" y="1390"/>
                  <a:pt x="1507" y="1415"/>
                  <a:pt x="1959" y="1425"/>
                </a:cubicBezTo>
                <a:cubicBezTo>
                  <a:pt x="2411" y="1435"/>
                  <a:pt x="3192" y="1395"/>
                  <a:pt x="3519" y="1320"/>
                </a:cubicBezTo>
                <a:cubicBezTo>
                  <a:pt x="3846" y="1245"/>
                  <a:pt x="3753" y="1067"/>
                  <a:pt x="3924" y="975"/>
                </a:cubicBezTo>
                <a:cubicBezTo>
                  <a:pt x="4095" y="883"/>
                  <a:pt x="4489" y="885"/>
                  <a:pt x="4543" y="769"/>
                </a:cubicBezTo>
                <a:cubicBezTo>
                  <a:pt x="4597" y="653"/>
                  <a:pt x="4636" y="393"/>
                  <a:pt x="4249" y="278"/>
                </a:cubicBezTo>
                <a:cubicBezTo>
                  <a:pt x="3863" y="162"/>
                  <a:pt x="2874" y="120"/>
                  <a:pt x="2222" y="76"/>
                </a:cubicBezTo>
                <a:cubicBezTo>
                  <a:pt x="1570" y="32"/>
                  <a:pt x="868" y="0"/>
                  <a:pt x="339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aphicFrame>
        <p:nvGraphicFramePr>
          <p:cNvPr id="143378" name="Object 11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365490068"/>
              </p:ext>
            </p:extLst>
          </p:nvPr>
        </p:nvGraphicFramePr>
        <p:xfrm>
          <a:off x="5916614" y="5178425"/>
          <a:ext cx="415925" cy="31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78974" r:id="rId8" imgW="1307465" imgH="1083945" progId="">
                  <p:embed/>
                </p:oleObj>
              </mc:Choice>
              <mc:Fallback>
                <p:oleObj r:id="rId8" imgW="1307465" imgH="1083945" progId="">
                  <p:embed/>
                  <p:pic>
                    <p:nvPicPr>
                      <p:cNvPr id="143378" name="Object 1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16614" y="5178425"/>
                        <a:ext cx="415925" cy="31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3379" name="Text Box 120"/>
          <p:cNvSpPr txBox="1">
            <a:spLocks noChangeArrowheads="1"/>
          </p:cNvSpPr>
          <p:nvPr/>
        </p:nvSpPr>
        <p:spPr bwMode="auto">
          <a:xfrm>
            <a:off x="1997075" y="2852739"/>
            <a:ext cx="188753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home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network</a:t>
            </a:r>
          </a:p>
        </p:txBody>
      </p:sp>
      <p:sp>
        <p:nvSpPr>
          <p:cNvPr id="143380" name="Text Box 121"/>
          <p:cNvSpPr txBox="1">
            <a:spLocks noChangeArrowheads="1"/>
          </p:cNvSpPr>
          <p:nvPr/>
        </p:nvSpPr>
        <p:spPr bwMode="auto">
          <a:xfrm>
            <a:off x="9398000" y="2174876"/>
            <a:ext cx="1270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visited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network</a:t>
            </a:r>
          </a:p>
        </p:txBody>
      </p:sp>
      <p:grpSp>
        <p:nvGrpSpPr>
          <p:cNvPr id="13" name="Group 122"/>
          <p:cNvGrpSpPr/>
          <p:nvPr/>
        </p:nvGrpSpPr>
        <p:grpSpPr bwMode="auto">
          <a:xfrm>
            <a:off x="8643939" y="3325814"/>
            <a:ext cx="492125" cy="461962"/>
            <a:chOff x="4485" y="2095"/>
            <a:chExt cx="310" cy="291"/>
          </a:xfrm>
        </p:grpSpPr>
        <p:sp>
          <p:nvSpPr>
            <p:cNvPr id="143409" name="Line 123"/>
            <p:cNvSpPr>
              <a:spLocks noChangeShapeType="1"/>
            </p:cNvSpPr>
            <p:nvPr/>
          </p:nvSpPr>
          <p:spPr bwMode="auto">
            <a:xfrm flipV="1">
              <a:off x="4485" y="2106"/>
              <a:ext cx="310" cy="2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43410" name="Group 124"/>
            <p:cNvGrpSpPr/>
            <p:nvPr/>
          </p:nvGrpSpPr>
          <p:grpSpPr bwMode="auto">
            <a:xfrm>
              <a:off x="4530" y="2095"/>
              <a:ext cx="223" cy="291"/>
              <a:chOff x="618" y="3500"/>
              <a:chExt cx="223" cy="291"/>
            </a:xfrm>
          </p:grpSpPr>
          <p:sp>
            <p:nvSpPr>
              <p:cNvPr id="143411" name="Oval 125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43412" name="Text Box 126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 dirty="0">
                    <a:solidFill>
                      <a:srgbClr val="FF0000"/>
                    </a:solidFill>
                    <a:latin typeface="+mn-lt"/>
                    <a:ea typeface="+mn-ea"/>
                  </a:rPr>
                  <a:t>3</a:t>
                </a:r>
              </a:p>
            </p:txBody>
          </p:sp>
        </p:grpSp>
      </p:grpSp>
      <p:grpSp>
        <p:nvGrpSpPr>
          <p:cNvPr id="15" name="Group 127"/>
          <p:cNvGrpSpPr/>
          <p:nvPr/>
        </p:nvGrpSpPr>
        <p:grpSpPr bwMode="auto">
          <a:xfrm>
            <a:off x="4705350" y="3838576"/>
            <a:ext cx="3486150" cy="733425"/>
            <a:chOff x="2004" y="2418"/>
            <a:chExt cx="2196" cy="462"/>
          </a:xfrm>
        </p:grpSpPr>
        <p:sp>
          <p:nvSpPr>
            <p:cNvPr id="143405" name="Freeform 128"/>
            <p:cNvSpPr/>
            <p:nvPr/>
          </p:nvSpPr>
          <p:spPr bwMode="auto">
            <a:xfrm>
              <a:off x="2004" y="2418"/>
              <a:ext cx="2196" cy="318"/>
            </a:xfrm>
            <a:custGeom>
              <a:avLst/>
              <a:gdLst>
                <a:gd name="T0" fmla="*/ 0 w 2196"/>
                <a:gd name="T1" fmla="*/ 0 h 318"/>
                <a:gd name="T2" fmla="*/ 1194 w 2196"/>
                <a:gd name="T3" fmla="*/ 306 h 318"/>
                <a:gd name="T4" fmla="*/ 2196 w 2196"/>
                <a:gd name="T5" fmla="*/ 30 h 318"/>
                <a:gd name="T6" fmla="*/ 0 60000 65536"/>
                <a:gd name="T7" fmla="*/ 0 60000 65536"/>
                <a:gd name="T8" fmla="*/ 0 60000 65536"/>
                <a:gd name="T9" fmla="*/ 0 w 2196"/>
                <a:gd name="T10" fmla="*/ 0 h 318"/>
                <a:gd name="T11" fmla="*/ 2196 w 2196"/>
                <a:gd name="T12" fmla="*/ 318 h 3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96" h="318">
                  <a:moveTo>
                    <a:pt x="0" y="0"/>
                  </a:moveTo>
                  <a:cubicBezTo>
                    <a:pt x="199" y="51"/>
                    <a:pt x="828" y="301"/>
                    <a:pt x="1194" y="306"/>
                  </a:cubicBezTo>
                  <a:cubicBezTo>
                    <a:pt x="1536" y="318"/>
                    <a:pt x="1987" y="88"/>
                    <a:pt x="2196" y="3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43406" name="Group 129"/>
            <p:cNvGrpSpPr/>
            <p:nvPr/>
          </p:nvGrpSpPr>
          <p:grpSpPr bwMode="auto">
            <a:xfrm>
              <a:off x="3083" y="2589"/>
              <a:ext cx="223" cy="291"/>
              <a:chOff x="618" y="3500"/>
              <a:chExt cx="223" cy="291"/>
            </a:xfrm>
          </p:grpSpPr>
          <p:sp>
            <p:nvSpPr>
              <p:cNvPr id="143407" name="Oval 130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43408" name="Text Box 131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 dirty="0">
                    <a:solidFill>
                      <a:srgbClr val="FF0000"/>
                    </a:solidFill>
                    <a:latin typeface="+mn-lt"/>
                    <a:ea typeface="+mn-ea"/>
                  </a:rPr>
                  <a:t>2</a:t>
                </a:r>
              </a:p>
            </p:txBody>
          </p:sp>
        </p:grpSp>
      </p:grpSp>
      <p:grpSp>
        <p:nvGrpSpPr>
          <p:cNvPr id="17" name="Group 132"/>
          <p:cNvGrpSpPr/>
          <p:nvPr/>
        </p:nvGrpSpPr>
        <p:grpSpPr bwMode="auto">
          <a:xfrm>
            <a:off x="6350001" y="3424239"/>
            <a:ext cx="3103563" cy="2016125"/>
            <a:chOff x="3040" y="2157"/>
            <a:chExt cx="1955" cy="1270"/>
          </a:xfrm>
        </p:grpSpPr>
        <p:sp>
          <p:nvSpPr>
            <p:cNvPr id="143401" name="Freeform 133"/>
            <p:cNvSpPr/>
            <p:nvPr/>
          </p:nvSpPr>
          <p:spPr bwMode="auto">
            <a:xfrm>
              <a:off x="3040" y="2157"/>
              <a:ext cx="1955" cy="1270"/>
            </a:xfrm>
            <a:custGeom>
              <a:avLst/>
              <a:gdLst>
                <a:gd name="T0" fmla="*/ 1955 w 1955"/>
                <a:gd name="T1" fmla="*/ 0 h 1270"/>
                <a:gd name="T2" fmla="*/ 1077 w 1955"/>
                <a:gd name="T3" fmla="*/ 765 h 1270"/>
                <a:gd name="T4" fmla="*/ 0 w 1955"/>
                <a:gd name="T5" fmla="*/ 1270 h 1270"/>
                <a:gd name="T6" fmla="*/ 0 60000 65536"/>
                <a:gd name="T7" fmla="*/ 0 60000 65536"/>
                <a:gd name="T8" fmla="*/ 0 60000 65536"/>
                <a:gd name="T9" fmla="*/ 0 w 1955"/>
                <a:gd name="T10" fmla="*/ 0 h 1270"/>
                <a:gd name="T11" fmla="*/ 1955 w 1955"/>
                <a:gd name="T12" fmla="*/ 1270 h 12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55" h="1270">
                  <a:moveTo>
                    <a:pt x="1955" y="0"/>
                  </a:moveTo>
                  <a:cubicBezTo>
                    <a:pt x="1809" y="127"/>
                    <a:pt x="1425" y="536"/>
                    <a:pt x="1077" y="765"/>
                  </a:cubicBezTo>
                  <a:cubicBezTo>
                    <a:pt x="729" y="994"/>
                    <a:pt x="224" y="1165"/>
                    <a:pt x="0" y="127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43402" name="Group 134"/>
            <p:cNvGrpSpPr/>
            <p:nvPr/>
          </p:nvGrpSpPr>
          <p:grpSpPr bwMode="auto">
            <a:xfrm>
              <a:off x="3982" y="2835"/>
              <a:ext cx="223" cy="291"/>
              <a:chOff x="618" y="3500"/>
              <a:chExt cx="223" cy="291"/>
            </a:xfrm>
          </p:grpSpPr>
          <p:sp>
            <p:nvSpPr>
              <p:cNvPr id="143403" name="Oval 135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43404" name="Text Box 136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 dirty="0">
                    <a:solidFill>
                      <a:srgbClr val="FF0000"/>
                    </a:solidFill>
                    <a:latin typeface="+mn-lt"/>
                    <a:ea typeface="+mn-ea"/>
                  </a:rPr>
                  <a:t>4</a:t>
                </a:r>
              </a:p>
            </p:txBody>
          </p:sp>
        </p:grpSp>
      </p:grpSp>
      <p:grpSp>
        <p:nvGrpSpPr>
          <p:cNvPr id="19" name="Group 137"/>
          <p:cNvGrpSpPr/>
          <p:nvPr/>
        </p:nvGrpSpPr>
        <p:grpSpPr bwMode="auto">
          <a:xfrm>
            <a:off x="4510088" y="3889376"/>
            <a:ext cx="1357312" cy="1298575"/>
            <a:chOff x="1881" y="2450"/>
            <a:chExt cx="855" cy="818"/>
          </a:xfrm>
        </p:grpSpPr>
        <p:sp>
          <p:nvSpPr>
            <p:cNvPr id="143397" name="Line 138"/>
            <p:cNvSpPr>
              <a:spLocks noChangeShapeType="1"/>
            </p:cNvSpPr>
            <p:nvPr/>
          </p:nvSpPr>
          <p:spPr bwMode="auto">
            <a:xfrm flipH="1" flipV="1">
              <a:off x="1881" y="2450"/>
              <a:ext cx="855" cy="81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43398" name="Group 139"/>
            <p:cNvGrpSpPr/>
            <p:nvPr/>
          </p:nvGrpSpPr>
          <p:grpSpPr bwMode="auto">
            <a:xfrm>
              <a:off x="2172" y="2702"/>
              <a:ext cx="223" cy="291"/>
              <a:chOff x="618" y="3500"/>
              <a:chExt cx="223" cy="291"/>
            </a:xfrm>
          </p:grpSpPr>
          <p:sp>
            <p:nvSpPr>
              <p:cNvPr id="143399" name="Oval 140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43400" name="Text Box 141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 dirty="0">
                    <a:solidFill>
                      <a:srgbClr val="FF0000"/>
                    </a:solidFill>
                    <a:latin typeface="+mn-lt"/>
                    <a:ea typeface="+mn-ea"/>
                  </a:rPr>
                  <a:t>1</a:t>
                </a:r>
              </a:p>
            </p:txBody>
          </p:sp>
        </p:grpSp>
      </p:grpSp>
      <p:grpSp>
        <p:nvGrpSpPr>
          <p:cNvPr id="21" name="Group 142"/>
          <p:cNvGrpSpPr/>
          <p:nvPr/>
        </p:nvGrpSpPr>
        <p:grpSpPr bwMode="auto">
          <a:xfrm>
            <a:off x="2432050" y="4598987"/>
            <a:ext cx="2535238" cy="1577974"/>
            <a:chOff x="572" y="2897"/>
            <a:chExt cx="1597" cy="994"/>
          </a:xfrm>
        </p:grpSpPr>
        <p:sp>
          <p:nvSpPr>
            <p:cNvPr id="143395" name="Text Box 143"/>
            <p:cNvSpPr txBox="1">
              <a:spLocks noChangeArrowheads="1"/>
            </p:cNvSpPr>
            <p:nvPr/>
          </p:nvSpPr>
          <p:spPr bwMode="auto">
            <a:xfrm>
              <a:off x="572" y="2902"/>
              <a:ext cx="1597" cy="9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correspondent addresses packets using home address of mobile</a:t>
              </a:r>
            </a:p>
          </p:txBody>
        </p:sp>
        <p:sp>
          <p:nvSpPr>
            <p:cNvPr id="143396" name="Line 144"/>
            <p:cNvSpPr>
              <a:spLocks noChangeShapeType="1"/>
            </p:cNvSpPr>
            <p:nvPr/>
          </p:nvSpPr>
          <p:spPr bwMode="auto">
            <a:xfrm flipV="1">
              <a:off x="1703" y="2897"/>
              <a:ext cx="465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22" name="Group 145"/>
          <p:cNvGrpSpPr/>
          <p:nvPr/>
        </p:nvGrpSpPr>
        <p:grpSpPr bwMode="auto">
          <a:xfrm>
            <a:off x="4135438" y="1290639"/>
            <a:ext cx="2794000" cy="2760663"/>
            <a:chOff x="1645" y="813"/>
            <a:chExt cx="1760" cy="1739"/>
          </a:xfrm>
        </p:grpSpPr>
        <p:sp>
          <p:nvSpPr>
            <p:cNvPr id="143393" name="Text Box 146"/>
            <p:cNvSpPr txBox="1">
              <a:spLocks noChangeArrowheads="1"/>
            </p:cNvSpPr>
            <p:nvPr/>
          </p:nvSpPr>
          <p:spPr bwMode="auto">
            <a:xfrm>
              <a:off x="1645" y="813"/>
              <a:ext cx="1760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home agent intercepts packets, forwards to foreign agent</a:t>
              </a:r>
            </a:p>
          </p:txBody>
        </p:sp>
        <p:sp>
          <p:nvSpPr>
            <p:cNvPr id="143394" name="Line 147"/>
            <p:cNvSpPr>
              <a:spLocks noChangeShapeType="1"/>
            </p:cNvSpPr>
            <p:nvPr/>
          </p:nvSpPr>
          <p:spPr bwMode="auto">
            <a:xfrm>
              <a:off x="2652" y="1698"/>
              <a:ext cx="466" cy="8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23" name="Group 148"/>
          <p:cNvGrpSpPr/>
          <p:nvPr/>
        </p:nvGrpSpPr>
        <p:grpSpPr bwMode="auto">
          <a:xfrm>
            <a:off x="6956425" y="1387475"/>
            <a:ext cx="2338388" cy="1924050"/>
            <a:chOff x="3422" y="874"/>
            <a:chExt cx="1473" cy="1212"/>
          </a:xfrm>
        </p:grpSpPr>
        <p:sp>
          <p:nvSpPr>
            <p:cNvPr id="143391" name="Text Box 149"/>
            <p:cNvSpPr txBox="1">
              <a:spLocks noChangeArrowheads="1"/>
            </p:cNvSpPr>
            <p:nvPr/>
          </p:nvSpPr>
          <p:spPr bwMode="auto">
            <a:xfrm>
              <a:off x="3422" y="874"/>
              <a:ext cx="1473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foreign agent receives packets, forwards to mobile</a:t>
              </a:r>
            </a:p>
          </p:txBody>
        </p:sp>
        <p:sp>
          <p:nvSpPr>
            <p:cNvPr id="143392" name="Line 150"/>
            <p:cNvSpPr>
              <a:spLocks noChangeShapeType="1"/>
            </p:cNvSpPr>
            <p:nvPr/>
          </p:nvSpPr>
          <p:spPr bwMode="auto">
            <a:xfrm>
              <a:off x="4211" y="1420"/>
              <a:ext cx="377" cy="66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24" name="Group 151"/>
          <p:cNvGrpSpPr/>
          <p:nvPr/>
        </p:nvGrpSpPr>
        <p:grpSpPr bwMode="auto">
          <a:xfrm>
            <a:off x="8177213" y="4776790"/>
            <a:ext cx="2247900" cy="1449388"/>
            <a:chOff x="4191" y="3009"/>
            <a:chExt cx="1416" cy="913"/>
          </a:xfrm>
        </p:grpSpPr>
        <p:sp>
          <p:nvSpPr>
            <p:cNvPr id="143389" name="Text Box 152"/>
            <p:cNvSpPr txBox="1">
              <a:spLocks noChangeArrowheads="1"/>
            </p:cNvSpPr>
            <p:nvPr/>
          </p:nvSpPr>
          <p:spPr bwMode="auto">
            <a:xfrm>
              <a:off x="4332" y="3166"/>
              <a:ext cx="1275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mobile replies directly to correspondent</a:t>
              </a:r>
            </a:p>
          </p:txBody>
        </p:sp>
        <p:sp>
          <p:nvSpPr>
            <p:cNvPr id="143390" name="Line 153"/>
            <p:cNvSpPr>
              <a:spLocks noChangeShapeType="1"/>
            </p:cNvSpPr>
            <p:nvPr/>
          </p:nvSpPr>
          <p:spPr bwMode="auto">
            <a:xfrm flipH="1" flipV="1">
              <a:off x="4191" y="3009"/>
              <a:ext cx="248" cy="1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D1AF4328-F9F4-4DB5-B862-724CC274C3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>
                <a:latin typeface="+mn-lt"/>
              </a:rPr>
              <a:pPr>
                <a:defRPr/>
              </a:pPr>
              <a:t>82</a:t>
            </a:fld>
            <a:endParaRPr lang="en-US" altLang="zh-CN" dirty="0">
              <a:latin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Indirect Routing</a:t>
            </a:r>
          </a:p>
        </p:txBody>
      </p:sp>
      <p:sp>
        <p:nvSpPr>
          <p:cNvPr id="145413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sz="2400" dirty="0">
                <a:solidFill>
                  <a:srgbClr val="7030A0"/>
                </a:solidFill>
                <a:ea typeface="宋体" panose="02010600030101010101" pitchFamily="2" charset="-122"/>
              </a:rPr>
              <a:t>Mobile uses two addresses:</a:t>
            </a:r>
          </a:p>
          <a:p>
            <a:pPr lvl="1"/>
            <a:r>
              <a:rPr lang="en-US" altLang="zh-CN" dirty="0">
                <a:solidFill>
                  <a:schemeClr val="accent2"/>
                </a:solidFill>
                <a:ea typeface="宋体" panose="02010600030101010101" pitchFamily="2" charset="-122"/>
              </a:rPr>
              <a:t>permanent address:</a:t>
            </a:r>
            <a:r>
              <a:rPr lang="en-US" altLang="zh-CN" dirty="0">
                <a:ea typeface="宋体" panose="02010600030101010101" pitchFamily="2" charset="-122"/>
              </a:rPr>
              <a:t> used by correspondent (hence mobile location is </a:t>
            </a:r>
            <a:r>
              <a:rPr lang="en-US" altLang="zh-CN" i="1" dirty="0">
                <a:solidFill>
                  <a:srgbClr val="FF0000"/>
                </a:solidFill>
                <a:ea typeface="宋体" panose="02010600030101010101" pitchFamily="2" charset="-122"/>
              </a:rPr>
              <a:t>transparent</a:t>
            </a:r>
            <a:r>
              <a:rPr lang="en-US" altLang="zh-CN" dirty="0">
                <a:ea typeface="宋体" panose="02010600030101010101" pitchFamily="2" charset="-122"/>
              </a:rPr>
              <a:t> to correspondent)</a:t>
            </a:r>
          </a:p>
          <a:p>
            <a:pPr lvl="1"/>
            <a:r>
              <a:rPr lang="en-US" altLang="zh-CN" dirty="0">
                <a:solidFill>
                  <a:schemeClr val="accent2"/>
                </a:solidFill>
                <a:ea typeface="宋体" panose="02010600030101010101" pitchFamily="2" charset="-122"/>
              </a:rPr>
              <a:t>care-of-address:</a:t>
            </a:r>
            <a:r>
              <a:rPr lang="en-US" altLang="zh-CN" dirty="0">
                <a:ea typeface="宋体" panose="02010600030101010101" pitchFamily="2" charset="-122"/>
              </a:rPr>
              <a:t> used by home agent to forward datagrams to mobile</a:t>
            </a:r>
          </a:p>
          <a:p>
            <a:endParaRPr lang="en-US" altLang="zh-CN" sz="2400" dirty="0">
              <a:solidFill>
                <a:srgbClr val="C00000"/>
              </a:solidFill>
              <a:ea typeface="宋体" panose="02010600030101010101" pitchFamily="2" charset="-122"/>
            </a:endParaRPr>
          </a:p>
          <a:p>
            <a:r>
              <a:rPr lang="en-US" altLang="zh-CN" sz="2400" dirty="0">
                <a:solidFill>
                  <a:schemeClr val="accent5"/>
                </a:solidFill>
                <a:ea typeface="宋体" panose="02010600030101010101" pitchFamily="2" charset="-122"/>
              </a:rPr>
              <a:t>foreign agent functions may be done by mobile itself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31CF0DC6-D4E6-4750-8DE3-912F555EE2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83</a:t>
            </a:fld>
            <a:endParaRPr lang="en-US" altLang="zh-CN" dirty="0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6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Can a mobile move to another network?</a:t>
            </a:r>
          </a:p>
        </p:txBody>
      </p:sp>
      <p:sp>
        <p:nvSpPr>
          <p:cNvPr id="147461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dirty="0">
                <a:solidFill>
                  <a:srgbClr val="7030A0"/>
                </a:solidFill>
                <a:ea typeface="宋体" panose="02010600030101010101" pitchFamily="2" charset="-122"/>
              </a:rPr>
              <a:t>suppose mobile user moves to another network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1) registers with new foreign agent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2) new foreign agent registers with home agent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3) home agent update care-of-address for mobile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4) packets continue to be forwarded to mobile (but with new care-of-address)</a:t>
            </a:r>
          </a:p>
          <a:p>
            <a:r>
              <a:rPr lang="en-US" altLang="zh-CN" dirty="0">
                <a:ea typeface="宋体" panose="02010600030101010101" pitchFamily="2" charset="-122"/>
              </a:rPr>
              <a:t>mobility, changing foreign networks transparent: </a:t>
            </a:r>
            <a:r>
              <a:rPr lang="en-US" altLang="zh-CN" i="1" dirty="0">
                <a:solidFill>
                  <a:schemeClr val="accent2"/>
                </a:solidFill>
                <a:ea typeface="宋体" panose="02010600030101010101" pitchFamily="2" charset="-122"/>
              </a:rPr>
              <a:t>ongoing connections can be maintained!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EF26DF98-B621-4962-8B9F-725CFE864A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84</a:t>
            </a:fld>
            <a:endParaRPr lang="en-US" altLang="zh-CN" dirty="0"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Indirect routing, any problem?</a:t>
            </a:r>
            <a:endParaRPr lang="zh-CN" altLang="en-US" dirty="0"/>
          </a:p>
        </p:txBody>
      </p:sp>
      <p:sp>
        <p:nvSpPr>
          <p:cNvPr id="9" name="矩形 8"/>
          <p:cNvSpPr/>
          <p:nvPr/>
        </p:nvSpPr>
        <p:spPr>
          <a:xfrm>
            <a:off x="2321679" y="4713239"/>
            <a:ext cx="761047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dirty="0">
                <a:solidFill>
                  <a:schemeClr val="accent2"/>
                </a:solidFill>
                <a:latin typeface="+mn-lt"/>
                <a:ea typeface="+mn-ea"/>
              </a:rPr>
              <a:t>triangle routing </a:t>
            </a:r>
            <a:r>
              <a:rPr lang="en-US" altLang="zh-CN" b="1" dirty="0">
                <a:solidFill>
                  <a:srgbClr val="C00000"/>
                </a:solidFill>
                <a:latin typeface="+mn-lt"/>
                <a:ea typeface="+mn-ea"/>
              </a:rPr>
              <a:t>problem</a:t>
            </a:r>
            <a:r>
              <a:rPr lang="en-US" altLang="zh-CN" dirty="0">
                <a:solidFill>
                  <a:schemeClr val="accent2"/>
                </a:solidFill>
                <a:latin typeface="+mn-lt"/>
                <a:ea typeface="+mn-ea"/>
              </a:rPr>
              <a:t>:</a:t>
            </a:r>
            <a:r>
              <a:rPr lang="en-US" altLang="zh-CN" dirty="0">
                <a:latin typeface="+mn-lt"/>
                <a:ea typeface="+mn-ea"/>
              </a:rPr>
              <a:t> correspondent-home-network-mobile</a:t>
            </a:r>
          </a:p>
          <a:p>
            <a:pPr lvl="1"/>
            <a:r>
              <a:rPr lang="en-US" altLang="zh-CN" dirty="0">
                <a:latin typeface="+mn-lt"/>
                <a:ea typeface="+mn-ea"/>
              </a:rPr>
              <a:t>inefficient when correspondent, mobile are in same network</a:t>
            </a:r>
            <a:endParaRPr lang="en-US" altLang="zh-CN" sz="2000" dirty="0">
              <a:latin typeface="+mn-lt"/>
              <a:ea typeface="+mn-ea"/>
            </a:endParaRPr>
          </a:p>
        </p:txBody>
      </p:sp>
      <p:grpSp>
        <p:nvGrpSpPr>
          <p:cNvPr id="10" name="Group 4"/>
          <p:cNvGrpSpPr/>
          <p:nvPr/>
        </p:nvGrpSpPr>
        <p:grpSpPr bwMode="auto">
          <a:xfrm>
            <a:off x="3287714" y="1574148"/>
            <a:ext cx="4427537" cy="2388253"/>
            <a:chOff x="958" y="1566"/>
            <a:chExt cx="4242" cy="2155"/>
          </a:xfrm>
        </p:grpSpPr>
        <p:sp>
          <p:nvSpPr>
            <p:cNvPr id="11" name="Freeform 5"/>
            <p:cNvSpPr/>
            <p:nvPr/>
          </p:nvSpPr>
          <p:spPr bwMode="auto">
            <a:xfrm>
              <a:off x="1016" y="1648"/>
              <a:ext cx="1176" cy="1001"/>
            </a:xfrm>
            <a:custGeom>
              <a:avLst/>
              <a:gdLst>
                <a:gd name="T0" fmla="*/ 68 w 1340"/>
                <a:gd name="T1" fmla="*/ 3 h 1191"/>
                <a:gd name="T2" fmla="*/ 10 w 1340"/>
                <a:gd name="T3" fmla="*/ 3 h 1191"/>
                <a:gd name="T4" fmla="*/ 8 w 1340"/>
                <a:gd name="T5" fmla="*/ 24 h 1191"/>
                <a:gd name="T6" fmla="*/ 4 w 1340"/>
                <a:gd name="T7" fmla="*/ 45 h 1191"/>
                <a:gd name="T8" fmla="*/ 14 w 1340"/>
                <a:gd name="T9" fmla="*/ 54 h 1191"/>
                <a:gd name="T10" fmla="*/ 67 w 1340"/>
                <a:gd name="T11" fmla="*/ 54 h 1191"/>
                <a:gd name="T12" fmla="*/ 79 w 1340"/>
                <a:gd name="T13" fmla="*/ 70 h 1191"/>
                <a:gd name="T14" fmla="*/ 153 w 1340"/>
                <a:gd name="T15" fmla="*/ 67 h 1191"/>
                <a:gd name="T16" fmla="*/ 158 w 1340"/>
                <a:gd name="T17" fmla="*/ 35 h 1191"/>
                <a:gd name="T18" fmla="*/ 148 w 1340"/>
                <a:gd name="T19" fmla="*/ 21 h 1191"/>
                <a:gd name="T20" fmla="*/ 95 w 1340"/>
                <a:gd name="T21" fmla="*/ 18 h 1191"/>
                <a:gd name="T22" fmla="*/ 68 w 1340"/>
                <a:gd name="T23" fmla="*/ 3 h 1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40"/>
                <a:gd name="T37" fmla="*/ 0 h 1191"/>
                <a:gd name="T38" fmla="*/ 1340 w 1340"/>
                <a:gd name="T39" fmla="*/ 1191 h 119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40" h="1191">
                  <a:moveTo>
                    <a:pt x="550" y="42"/>
                  </a:moveTo>
                  <a:cubicBezTo>
                    <a:pt x="437" y="4"/>
                    <a:pt x="164" y="0"/>
                    <a:pt x="82" y="60"/>
                  </a:cubicBezTo>
                  <a:cubicBezTo>
                    <a:pt x="0" y="120"/>
                    <a:pt x="67" y="292"/>
                    <a:pt x="58" y="402"/>
                  </a:cubicBezTo>
                  <a:cubicBezTo>
                    <a:pt x="49" y="512"/>
                    <a:pt x="19" y="642"/>
                    <a:pt x="28" y="720"/>
                  </a:cubicBezTo>
                  <a:cubicBezTo>
                    <a:pt x="37" y="798"/>
                    <a:pt x="27" y="844"/>
                    <a:pt x="112" y="870"/>
                  </a:cubicBezTo>
                  <a:cubicBezTo>
                    <a:pt x="197" y="896"/>
                    <a:pt x="450" y="833"/>
                    <a:pt x="538" y="876"/>
                  </a:cubicBezTo>
                  <a:cubicBezTo>
                    <a:pt x="626" y="919"/>
                    <a:pt x="524" y="1091"/>
                    <a:pt x="640" y="1128"/>
                  </a:cubicBezTo>
                  <a:cubicBezTo>
                    <a:pt x="756" y="1165"/>
                    <a:pt x="1128" y="1191"/>
                    <a:pt x="1234" y="1098"/>
                  </a:cubicBezTo>
                  <a:cubicBezTo>
                    <a:pt x="1340" y="1005"/>
                    <a:pt x="1281" y="696"/>
                    <a:pt x="1276" y="570"/>
                  </a:cubicBezTo>
                  <a:cubicBezTo>
                    <a:pt x="1271" y="444"/>
                    <a:pt x="1290" y="389"/>
                    <a:pt x="1204" y="342"/>
                  </a:cubicBezTo>
                  <a:cubicBezTo>
                    <a:pt x="1118" y="295"/>
                    <a:pt x="868" y="338"/>
                    <a:pt x="760" y="288"/>
                  </a:cubicBezTo>
                  <a:cubicBezTo>
                    <a:pt x="652" y="238"/>
                    <a:pt x="663" y="80"/>
                    <a:pt x="550" y="4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2" name="Group 6"/>
            <p:cNvGrpSpPr/>
            <p:nvPr/>
          </p:nvGrpSpPr>
          <p:grpSpPr bwMode="auto">
            <a:xfrm>
              <a:off x="1681" y="2274"/>
              <a:ext cx="316" cy="147"/>
              <a:chOff x="3600" y="219"/>
              <a:chExt cx="360" cy="175"/>
            </a:xfrm>
          </p:grpSpPr>
          <p:sp>
            <p:nvSpPr>
              <p:cNvPr id="134" name="Oval 7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35" name="Line 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6" name="Line 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7" name="Rectangle 10"/>
              <p:cNvSpPr>
                <a:spLocks noChangeArrowheads="1"/>
              </p:cNvSpPr>
              <p:nvPr/>
            </p:nvSpPr>
            <p:spPr bwMode="auto">
              <a:xfrm>
                <a:off x="3603" y="284"/>
                <a:ext cx="231" cy="6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+mn-ea"/>
                </a:endParaRPr>
              </a:p>
            </p:txBody>
          </p:sp>
          <p:sp>
            <p:nvSpPr>
              <p:cNvPr id="138" name="Oval 1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39" name="Group 1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44" name="Line 1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45" name="Line 1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46" name="Line 1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40" name="Group 1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41" name="Line 1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42" name="Line 1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43" name="Line 1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3" name="Group 20"/>
            <p:cNvGrpSpPr/>
            <p:nvPr/>
          </p:nvGrpSpPr>
          <p:grpSpPr bwMode="auto">
            <a:xfrm>
              <a:off x="1116" y="2056"/>
              <a:ext cx="840" cy="216"/>
              <a:chOff x="8025" y="5070"/>
              <a:chExt cx="2100" cy="540"/>
            </a:xfrm>
          </p:grpSpPr>
          <p:sp>
            <p:nvSpPr>
              <p:cNvPr id="131" name="Line 21"/>
              <p:cNvSpPr>
                <a:spLocks noChangeShapeType="1"/>
              </p:cNvSpPr>
              <p:nvPr/>
            </p:nvSpPr>
            <p:spPr bwMode="auto">
              <a:xfrm>
                <a:off x="8025" y="5325"/>
                <a:ext cx="21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2" name="Line 22"/>
              <p:cNvSpPr>
                <a:spLocks noChangeShapeType="1"/>
              </p:cNvSpPr>
              <p:nvPr/>
            </p:nvSpPr>
            <p:spPr bwMode="auto">
              <a:xfrm>
                <a:off x="8355" y="5070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3" name="Line 23"/>
              <p:cNvSpPr>
                <a:spLocks noChangeShapeType="1"/>
              </p:cNvSpPr>
              <p:nvPr/>
            </p:nvSpPr>
            <p:spPr bwMode="auto">
              <a:xfrm>
                <a:off x="9765" y="5340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4" name="Group 24"/>
            <p:cNvGrpSpPr/>
            <p:nvPr/>
          </p:nvGrpSpPr>
          <p:grpSpPr bwMode="auto">
            <a:xfrm>
              <a:off x="958" y="1778"/>
              <a:ext cx="576" cy="372"/>
              <a:chOff x="10665" y="3225"/>
              <a:chExt cx="1440" cy="930"/>
            </a:xfrm>
          </p:grpSpPr>
          <p:sp>
            <p:nvSpPr>
              <p:cNvPr id="61" name="Oval 25"/>
              <p:cNvSpPr>
                <a:spLocks noChangeArrowheads="1"/>
              </p:cNvSpPr>
              <p:nvPr/>
            </p:nvSpPr>
            <p:spPr bwMode="auto">
              <a:xfrm>
                <a:off x="10665" y="3225"/>
                <a:ext cx="1440" cy="930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62" name="Group 26"/>
              <p:cNvGrpSpPr/>
              <p:nvPr/>
            </p:nvGrpSpPr>
            <p:grpSpPr bwMode="auto">
              <a:xfrm>
                <a:off x="11038" y="3281"/>
                <a:ext cx="618" cy="667"/>
                <a:chOff x="8023" y="4451"/>
                <a:chExt cx="618" cy="667"/>
              </a:xfrm>
            </p:grpSpPr>
            <p:sp>
              <p:nvSpPr>
                <p:cNvPr id="63" name="Freeform 27"/>
                <p:cNvSpPr/>
                <p:nvPr/>
              </p:nvSpPr>
              <p:spPr bwMode="auto">
                <a:xfrm>
                  <a:off x="8279" y="4653"/>
                  <a:ext cx="263" cy="380"/>
                </a:xfrm>
                <a:custGeom>
                  <a:avLst/>
                  <a:gdLst>
                    <a:gd name="T0" fmla="*/ 0 w 788"/>
                    <a:gd name="T1" fmla="*/ 0 h 1138"/>
                    <a:gd name="T2" fmla="*/ 0 w 788"/>
                    <a:gd name="T3" fmla="*/ 0 h 1138"/>
                    <a:gd name="T4" fmla="*/ 0 w 788"/>
                    <a:gd name="T5" fmla="*/ 0 h 1138"/>
                    <a:gd name="T6" fmla="*/ 0 w 788"/>
                    <a:gd name="T7" fmla="*/ 0 h 1138"/>
                    <a:gd name="T8" fmla="*/ 0 w 788"/>
                    <a:gd name="T9" fmla="*/ 0 h 1138"/>
                    <a:gd name="T10" fmla="*/ 0 w 788"/>
                    <a:gd name="T11" fmla="*/ 0 h 1138"/>
                    <a:gd name="T12" fmla="*/ 0 w 788"/>
                    <a:gd name="T13" fmla="*/ 0 h 1138"/>
                    <a:gd name="T14" fmla="*/ 0 w 788"/>
                    <a:gd name="T15" fmla="*/ 0 h 1138"/>
                    <a:gd name="T16" fmla="*/ 0 w 788"/>
                    <a:gd name="T17" fmla="*/ 0 h 1138"/>
                    <a:gd name="T18" fmla="*/ 0 w 788"/>
                    <a:gd name="T19" fmla="*/ 0 h 1138"/>
                    <a:gd name="T20" fmla="*/ 0 w 788"/>
                    <a:gd name="T21" fmla="*/ 0 h 1138"/>
                    <a:gd name="T22" fmla="*/ 0 w 788"/>
                    <a:gd name="T23" fmla="*/ 0 h 1138"/>
                    <a:gd name="T24" fmla="*/ 0 w 788"/>
                    <a:gd name="T25" fmla="*/ 0 h 1138"/>
                    <a:gd name="T26" fmla="*/ 0 w 788"/>
                    <a:gd name="T27" fmla="*/ 0 h 1138"/>
                    <a:gd name="T28" fmla="*/ 0 w 788"/>
                    <a:gd name="T29" fmla="*/ 0 h 1138"/>
                    <a:gd name="T30" fmla="*/ 0 w 788"/>
                    <a:gd name="T31" fmla="*/ 0 h 1138"/>
                    <a:gd name="T32" fmla="*/ 0 w 788"/>
                    <a:gd name="T33" fmla="*/ 0 h 1138"/>
                    <a:gd name="T34" fmla="*/ 0 w 788"/>
                    <a:gd name="T35" fmla="*/ 0 h 1138"/>
                    <a:gd name="T36" fmla="*/ 0 w 788"/>
                    <a:gd name="T37" fmla="*/ 0 h 1138"/>
                    <a:gd name="T38" fmla="*/ 0 w 788"/>
                    <a:gd name="T39" fmla="*/ 0 h 1138"/>
                    <a:gd name="T40" fmla="*/ 0 w 788"/>
                    <a:gd name="T41" fmla="*/ 0 h 1138"/>
                    <a:gd name="T42" fmla="*/ 0 w 788"/>
                    <a:gd name="T43" fmla="*/ 0 h 1138"/>
                    <a:gd name="T44" fmla="*/ 0 w 788"/>
                    <a:gd name="T45" fmla="*/ 0 h 1138"/>
                    <a:gd name="T46" fmla="*/ 0 w 788"/>
                    <a:gd name="T47" fmla="*/ 0 h 1138"/>
                    <a:gd name="T48" fmla="*/ 0 w 788"/>
                    <a:gd name="T49" fmla="*/ 0 h 1138"/>
                    <a:gd name="T50" fmla="*/ 0 w 788"/>
                    <a:gd name="T51" fmla="*/ 0 h 1138"/>
                    <a:gd name="T52" fmla="*/ 0 w 788"/>
                    <a:gd name="T53" fmla="*/ 0 h 1138"/>
                    <a:gd name="T54" fmla="*/ 0 w 788"/>
                    <a:gd name="T55" fmla="*/ 0 h 1138"/>
                    <a:gd name="T56" fmla="*/ 0 w 788"/>
                    <a:gd name="T57" fmla="*/ 0 h 1138"/>
                    <a:gd name="T58" fmla="*/ 0 w 788"/>
                    <a:gd name="T59" fmla="*/ 0 h 1138"/>
                    <a:gd name="T60" fmla="*/ 0 w 788"/>
                    <a:gd name="T61" fmla="*/ 0 h 1138"/>
                    <a:gd name="T62" fmla="*/ 0 w 788"/>
                    <a:gd name="T63" fmla="*/ 0 h 1138"/>
                    <a:gd name="T64" fmla="*/ 0 w 788"/>
                    <a:gd name="T65" fmla="*/ 0 h 1138"/>
                    <a:gd name="T66" fmla="*/ 0 w 788"/>
                    <a:gd name="T67" fmla="*/ 0 h 1138"/>
                    <a:gd name="T68" fmla="*/ 0 w 788"/>
                    <a:gd name="T69" fmla="*/ 0 h 1138"/>
                    <a:gd name="T70" fmla="*/ 0 w 788"/>
                    <a:gd name="T71" fmla="*/ 0 h 1138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88"/>
                    <a:gd name="T109" fmla="*/ 0 h 1138"/>
                    <a:gd name="T110" fmla="*/ 788 w 788"/>
                    <a:gd name="T111" fmla="*/ 1138 h 1138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88" h="1138">
                      <a:moveTo>
                        <a:pt x="310" y="2"/>
                      </a:moveTo>
                      <a:lnTo>
                        <a:pt x="298" y="0"/>
                      </a:lnTo>
                      <a:lnTo>
                        <a:pt x="282" y="0"/>
                      </a:lnTo>
                      <a:lnTo>
                        <a:pt x="263" y="0"/>
                      </a:lnTo>
                      <a:lnTo>
                        <a:pt x="242" y="2"/>
                      </a:lnTo>
                      <a:lnTo>
                        <a:pt x="219" y="4"/>
                      </a:lnTo>
                      <a:lnTo>
                        <a:pt x="192" y="7"/>
                      </a:lnTo>
                      <a:lnTo>
                        <a:pt x="167" y="12"/>
                      </a:lnTo>
                      <a:lnTo>
                        <a:pt x="141" y="17"/>
                      </a:lnTo>
                      <a:lnTo>
                        <a:pt x="116" y="25"/>
                      </a:lnTo>
                      <a:lnTo>
                        <a:pt x="91" y="35"/>
                      </a:lnTo>
                      <a:lnTo>
                        <a:pt x="67" y="45"/>
                      </a:lnTo>
                      <a:lnTo>
                        <a:pt x="47" y="58"/>
                      </a:lnTo>
                      <a:lnTo>
                        <a:pt x="29" y="73"/>
                      </a:lnTo>
                      <a:lnTo>
                        <a:pt x="16" y="91"/>
                      </a:lnTo>
                      <a:lnTo>
                        <a:pt x="6" y="109"/>
                      </a:lnTo>
                      <a:lnTo>
                        <a:pt x="0" y="131"/>
                      </a:lnTo>
                      <a:lnTo>
                        <a:pt x="0" y="137"/>
                      </a:lnTo>
                      <a:lnTo>
                        <a:pt x="1" y="144"/>
                      </a:lnTo>
                      <a:lnTo>
                        <a:pt x="3" y="152"/>
                      </a:lnTo>
                      <a:lnTo>
                        <a:pt x="4" y="162"/>
                      </a:lnTo>
                      <a:lnTo>
                        <a:pt x="13" y="197"/>
                      </a:lnTo>
                      <a:lnTo>
                        <a:pt x="25" y="240"/>
                      </a:lnTo>
                      <a:lnTo>
                        <a:pt x="39" y="290"/>
                      </a:lnTo>
                      <a:lnTo>
                        <a:pt x="57" y="348"/>
                      </a:lnTo>
                      <a:lnTo>
                        <a:pt x="76" y="410"/>
                      </a:lnTo>
                      <a:lnTo>
                        <a:pt x="100" y="474"/>
                      </a:lnTo>
                      <a:lnTo>
                        <a:pt x="123" y="543"/>
                      </a:lnTo>
                      <a:lnTo>
                        <a:pt x="150" y="612"/>
                      </a:lnTo>
                      <a:lnTo>
                        <a:pt x="176" y="684"/>
                      </a:lnTo>
                      <a:lnTo>
                        <a:pt x="205" y="753"/>
                      </a:lnTo>
                      <a:lnTo>
                        <a:pt x="235" y="822"/>
                      </a:lnTo>
                      <a:lnTo>
                        <a:pt x="264" y="887"/>
                      </a:lnTo>
                      <a:lnTo>
                        <a:pt x="293" y="949"/>
                      </a:lnTo>
                      <a:lnTo>
                        <a:pt x="323" y="1005"/>
                      </a:lnTo>
                      <a:lnTo>
                        <a:pt x="352" y="1055"/>
                      </a:lnTo>
                      <a:lnTo>
                        <a:pt x="381" y="1098"/>
                      </a:lnTo>
                      <a:lnTo>
                        <a:pt x="389" y="1109"/>
                      </a:lnTo>
                      <a:lnTo>
                        <a:pt x="398" y="1120"/>
                      </a:lnTo>
                      <a:lnTo>
                        <a:pt x="406" y="1130"/>
                      </a:lnTo>
                      <a:lnTo>
                        <a:pt x="414" y="1138"/>
                      </a:lnTo>
                      <a:lnTo>
                        <a:pt x="436" y="1130"/>
                      </a:lnTo>
                      <a:lnTo>
                        <a:pt x="461" y="1121"/>
                      </a:lnTo>
                      <a:lnTo>
                        <a:pt x="487" y="1111"/>
                      </a:lnTo>
                      <a:lnTo>
                        <a:pt x="517" y="1099"/>
                      </a:lnTo>
                      <a:lnTo>
                        <a:pt x="547" y="1088"/>
                      </a:lnTo>
                      <a:lnTo>
                        <a:pt x="578" y="1075"/>
                      </a:lnTo>
                      <a:lnTo>
                        <a:pt x="609" y="1062"/>
                      </a:lnTo>
                      <a:lnTo>
                        <a:pt x="640" y="1049"/>
                      </a:lnTo>
                      <a:lnTo>
                        <a:pt x="669" y="1036"/>
                      </a:lnTo>
                      <a:lnTo>
                        <a:pt x="697" y="1023"/>
                      </a:lnTo>
                      <a:lnTo>
                        <a:pt x="722" y="1012"/>
                      </a:lnTo>
                      <a:lnTo>
                        <a:pt x="744" y="999"/>
                      </a:lnTo>
                      <a:lnTo>
                        <a:pt x="762" y="987"/>
                      </a:lnTo>
                      <a:lnTo>
                        <a:pt x="775" y="977"/>
                      </a:lnTo>
                      <a:lnTo>
                        <a:pt x="785" y="967"/>
                      </a:lnTo>
                      <a:lnTo>
                        <a:pt x="788" y="959"/>
                      </a:lnTo>
                      <a:lnTo>
                        <a:pt x="756" y="915"/>
                      </a:lnTo>
                      <a:lnTo>
                        <a:pt x="722" y="868"/>
                      </a:lnTo>
                      <a:lnTo>
                        <a:pt x="687" y="813"/>
                      </a:lnTo>
                      <a:lnTo>
                        <a:pt x="650" y="755"/>
                      </a:lnTo>
                      <a:lnTo>
                        <a:pt x="612" y="693"/>
                      </a:lnTo>
                      <a:lnTo>
                        <a:pt x="575" y="627"/>
                      </a:lnTo>
                      <a:lnTo>
                        <a:pt x="537" y="561"/>
                      </a:lnTo>
                      <a:lnTo>
                        <a:pt x="500" y="492"/>
                      </a:lnTo>
                      <a:lnTo>
                        <a:pt x="467" y="423"/>
                      </a:lnTo>
                      <a:lnTo>
                        <a:pt x="433" y="354"/>
                      </a:lnTo>
                      <a:lnTo>
                        <a:pt x="404" y="287"/>
                      </a:lnTo>
                      <a:lnTo>
                        <a:pt x="376" y="223"/>
                      </a:lnTo>
                      <a:lnTo>
                        <a:pt x="352" y="161"/>
                      </a:lnTo>
                      <a:lnTo>
                        <a:pt x="333" y="102"/>
                      </a:lnTo>
                      <a:lnTo>
                        <a:pt x="318" y="49"/>
                      </a:lnTo>
                      <a:lnTo>
                        <a:pt x="310" y="2"/>
                      </a:lnTo>
                      <a:close/>
                    </a:path>
                  </a:pathLst>
                </a:custGeom>
                <a:solidFill>
                  <a:srgbClr val="F4FCEA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4" name="Freeform 28"/>
                <p:cNvSpPr/>
                <p:nvPr/>
              </p:nvSpPr>
              <p:spPr bwMode="auto">
                <a:xfrm>
                  <a:off x="8264" y="4707"/>
                  <a:ext cx="142" cy="312"/>
                </a:xfrm>
                <a:custGeom>
                  <a:avLst/>
                  <a:gdLst>
                    <a:gd name="T0" fmla="*/ 0 w 425"/>
                    <a:gd name="T1" fmla="*/ 0 h 936"/>
                    <a:gd name="T2" fmla="*/ 0 w 425"/>
                    <a:gd name="T3" fmla="*/ 0 h 936"/>
                    <a:gd name="T4" fmla="*/ 0 w 425"/>
                    <a:gd name="T5" fmla="*/ 0 h 936"/>
                    <a:gd name="T6" fmla="*/ 0 w 425"/>
                    <a:gd name="T7" fmla="*/ 0 h 936"/>
                    <a:gd name="T8" fmla="*/ 0 w 425"/>
                    <a:gd name="T9" fmla="*/ 0 h 936"/>
                    <a:gd name="T10" fmla="*/ 0 w 425"/>
                    <a:gd name="T11" fmla="*/ 0 h 936"/>
                    <a:gd name="T12" fmla="*/ 0 w 425"/>
                    <a:gd name="T13" fmla="*/ 0 h 936"/>
                    <a:gd name="T14" fmla="*/ 0 w 425"/>
                    <a:gd name="T15" fmla="*/ 0 h 936"/>
                    <a:gd name="T16" fmla="*/ 0 w 425"/>
                    <a:gd name="T17" fmla="*/ 0 h 936"/>
                    <a:gd name="T18" fmla="*/ 0 w 425"/>
                    <a:gd name="T19" fmla="*/ 0 h 936"/>
                    <a:gd name="T20" fmla="*/ 0 w 425"/>
                    <a:gd name="T21" fmla="*/ 0 h 936"/>
                    <a:gd name="T22" fmla="*/ 0 w 425"/>
                    <a:gd name="T23" fmla="*/ 0 h 936"/>
                    <a:gd name="T24" fmla="*/ 0 w 425"/>
                    <a:gd name="T25" fmla="*/ 0 h 936"/>
                    <a:gd name="T26" fmla="*/ 0 w 425"/>
                    <a:gd name="T27" fmla="*/ 0 h 936"/>
                    <a:gd name="T28" fmla="*/ 0 w 425"/>
                    <a:gd name="T29" fmla="*/ 0 h 936"/>
                    <a:gd name="T30" fmla="*/ 0 w 425"/>
                    <a:gd name="T31" fmla="*/ 0 h 936"/>
                    <a:gd name="T32" fmla="*/ 0 w 425"/>
                    <a:gd name="T33" fmla="*/ 0 h 936"/>
                    <a:gd name="T34" fmla="*/ 0 w 425"/>
                    <a:gd name="T35" fmla="*/ 0 h 936"/>
                    <a:gd name="T36" fmla="*/ 0 w 425"/>
                    <a:gd name="T37" fmla="*/ 0 h 936"/>
                    <a:gd name="T38" fmla="*/ 0 w 425"/>
                    <a:gd name="T39" fmla="*/ 0 h 936"/>
                    <a:gd name="T40" fmla="*/ 0 w 425"/>
                    <a:gd name="T41" fmla="*/ 0 h 936"/>
                    <a:gd name="T42" fmla="*/ 0 w 425"/>
                    <a:gd name="T43" fmla="*/ 0 h 936"/>
                    <a:gd name="T44" fmla="*/ 0 w 425"/>
                    <a:gd name="T45" fmla="*/ 0 h 936"/>
                    <a:gd name="T46" fmla="*/ 0 w 425"/>
                    <a:gd name="T47" fmla="*/ 0 h 936"/>
                    <a:gd name="T48" fmla="*/ 0 w 425"/>
                    <a:gd name="T49" fmla="*/ 0 h 936"/>
                    <a:gd name="T50" fmla="*/ 0 w 425"/>
                    <a:gd name="T51" fmla="*/ 0 h 936"/>
                    <a:gd name="T52" fmla="*/ 0 w 425"/>
                    <a:gd name="T53" fmla="*/ 0 h 936"/>
                    <a:gd name="T54" fmla="*/ 0 w 425"/>
                    <a:gd name="T55" fmla="*/ 0 h 936"/>
                    <a:gd name="T56" fmla="*/ 0 w 425"/>
                    <a:gd name="T57" fmla="*/ 0 h 936"/>
                    <a:gd name="T58" fmla="*/ 0 w 425"/>
                    <a:gd name="T59" fmla="*/ 0 h 936"/>
                    <a:gd name="T60" fmla="*/ 0 w 425"/>
                    <a:gd name="T61" fmla="*/ 0 h 936"/>
                    <a:gd name="T62" fmla="*/ 0 w 425"/>
                    <a:gd name="T63" fmla="*/ 0 h 936"/>
                    <a:gd name="T64" fmla="*/ 0 w 425"/>
                    <a:gd name="T65" fmla="*/ 0 h 936"/>
                    <a:gd name="T66" fmla="*/ 0 w 425"/>
                    <a:gd name="T67" fmla="*/ 0 h 936"/>
                    <a:gd name="T68" fmla="*/ 0 w 425"/>
                    <a:gd name="T69" fmla="*/ 0 h 936"/>
                    <a:gd name="T70" fmla="*/ 0 w 425"/>
                    <a:gd name="T71" fmla="*/ 0 h 936"/>
                    <a:gd name="T72" fmla="*/ 0 w 425"/>
                    <a:gd name="T73" fmla="*/ 0 h 936"/>
                    <a:gd name="T74" fmla="*/ 0 w 425"/>
                    <a:gd name="T75" fmla="*/ 0 h 936"/>
                    <a:gd name="T76" fmla="*/ 0 w 425"/>
                    <a:gd name="T77" fmla="*/ 0 h 936"/>
                    <a:gd name="T78" fmla="*/ 0 w 425"/>
                    <a:gd name="T79" fmla="*/ 0 h 936"/>
                    <a:gd name="T80" fmla="*/ 0 w 425"/>
                    <a:gd name="T81" fmla="*/ 0 h 936"/>
                    <a:gd name="T82" fmla="*/ 0 w 425"/>
                    <a:gd name="T83" fmla="*/ 0 h 936"/>
                    <a:gd name="T84" fmla="*/ 0 w 425"/>
                    <a:gd name="T85" fmla="*/ 0 h 936"/>
                    <a:gd name="T86" fmla="*/ 0 w 425"/>
                    <a:gd name="T87" fmla="*/ 0 h 936"/>
                    <a:gd name="T88" fmla="*/ 0 w 425"/>
                    <a:gd name="T89" fmla="*/ 0 h 936"/>
                    <a:gd name="T90" fmla="*/ 0 w 425"/>
                    <a:gd name="T91" fmla="*/ 0 h 936"/>
                    <a:gd name="T92" fmla="*/ 0 w 425"/>
                    <a:gd name="T93" fmla="*/ 0 h 936"/>
                    <a:gd name="T94" fmla="*/ 0 w 425"/>
                    <a:gd name="T95" fmla="*/ 0 h 936"/>
                    <a:gd name="T96" fmla="*/ 0 w 425"/>
                    <a:gd name="T97" fmla="*/ 0 h 9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425"/>
                    <a:gd name="T148" fmla="*/ 0 h 936"/>
                    <a:gd name="T149" fmla="*/ 425 w 425"/>
                    <a:gd name="T150" fmla="*/ 936 h 9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425" h="936">
                      <a:moveTo>
                        <a:pt x="48" y="0"/>
                      </a:moveTo>
                      <a:lnTo>
                        <a:pt x="48" y="2"/>
                      </a:lnTo>
                      <a:lnTo>
                        <a:pt x="48" y="5"/>
                      </a:lnTo>
                      <a:lnTo>
                        <a:pt x="47" y="11"/>
                      </a:lnTo>
                      <a:lnTo>
                        <a:pt x="44" y="19"/>
                      </a:lnTo>
                      <a:lnTo>
                        <a:pt x="39" y="35"/>
                      </a:lnTo>
                      <a:lnTo>
                        <a:pt x="32" y="55"/>
                      </a:lnTo>
                      <a:lnTo>
                        <a:pt x="20" y="82"/>
                      </a:lnTo>
                      <a:lnTo>
                        <a:pt x="6" y="117"/>
                      </a:lnTo>
                      <a:lnTo>
                        <a:pt x="0" y="141"/>
                      </a:lnTo>
                      <a:lnTo>
                        <a:pt x="0" y="177"/>
                      </a:lnTo>
                      <a:lnTo>
                        <a:pt x="4" y="220"/>
                      </a:lnTo>
                      <a:lnTo>
                        <a:pt x="13" y="271"/>
                      </a:lnTo>
                      <a:lnTo>
                        <a:pt x="26" y="325"/>
                      </a:lnTo>
                      <a:lnTo>
                        <a:pt x="41" y="386"/>
                      </a:lnTo>
                      <a:lnTo>
                        <a:pt x="58" y="446"/>
                      </a:lnTo>
                      <a:lnTo>
                        <a:pt x="78" y="509"/>
                      </a:lnTo>
                      <a:lnTo>
                        <a:pt x="98" y="570"/>
                      </a:lnTo>
                      <a:lnTo>
                        <a:pt x="119" y="628"/>
                      </a:lnTo>
                      <a:lnTo>
                        <a:pt x="138" y="683"/>
                      </a:lnTo>
                      <a:lnTo>
                        <a:pt x="157" y="733"/>
                      </a:lnTo>
                      <a:lnTo>
                        <a:pt x="174" y="775"/>
                      </a:lnTo>
                      <a:lnTo>
                        <a:pt x="189" y="808"/>
                      </a:lnTo>
                      <a:lnTo>
                        <a:pt x="201" y="831"/>
                      </a:lnTo>
                      <a:lnTo>
                        <a:pt x="210" y="843"/>
                      </a:lnTo>
                      <a:lnTo>
                        <a:pt x="223" y="853"/>
                      </a:lnTo>
                      <a:lnTo>
                        <a:pt x="239" y="861"/>
                      </a:lnTo>
                      <a:lnTo>
                        <a:pt x="258" y="873"/>
                      </a:lnTo>
                      <a:lnTo>
                        <a:pt x="282" y="883"/>
                      </a:lnTo>
                      <a:lnTo>
                        <a:pt x="310" y="896"/>
                      </a:lnTo>
                      <a:lnTo>
                        <a:pt x="342" y="907"/>
                      </a:lnTo>
                      <a:lnTo>
                        <a:pt x="380" y="922"/>
                      </a:lnTo>
                      <a:lnTo>
                        <a:pt x="425" y="936"/>
                      </a:lnTo>
                      <a:lnTo>
                        <a:pt x="396" y="893"/>
                      </a:lnTo>
                      <a:lnTo>
                        <a:pt x="367" y="843"/>
                      </a:lnTo>
                      <a:lnTo>
                        <a:pt x="337" y="787"/>
                      </a:lnTo>
                      <a:lnTo>
                        <a:pt x="308" y="725"/>
                      </a:lnTo>
                      <a:lnTo>
                        <a:pt x="279" y="660"/>
                      </a:lnTo>
                      <a:lnTo>
                        <a:pt x="249" y="591"/>
                      </a:lnTo>
                      <a:lnTo>
                        <a:pt x="220" y="522"/>
                      </a:lnTo>
                      <a:lnTo>
                        <a:pt x="194" y="450"/>
                      </a:lnTo>
                      <a:lnTo>
                        <a:pt x="167" y="381"/>
                      </a:lnTo>
                      <a:lnTo>
                        <a:pt x="144" y="312"/>
                      </a:lnTo>
                      <a:lnTo>
                        <a:pt x="120" y="248"/>
                      </a:lnTo>
                      <a:lnTo>
                        <a:pt x="101" y="186"/>
                      </a:lnTo>
                      <a:lnTo>
                        <a:pt x="83" y="128"/>
                      </a:lnTo>
                      <a:lnTo>
                        <a:pt x="69" y="78"/>
                      </a:lnTo>
                      <a:lnTo>
                        <a:pt x="57" y="35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CCEF72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5" name="Freeform 29"/>
                <p:cNvSpPr/>
                <p:nvPr/>
              </p:nvSpPr>
              <p:spPr bwMode="auto">
                <a:xfrm>
                  <a:off x="8310" y="4696"/>
                  <a:ext cx="64" cy="69"/>
                </a:xfrm>
                <a:custGeom>
                  <a:avLst/>
                  <a:gdLst>
                    <a:gd name="T0" fmla="*/ 0 w 192"/>
                    <a:gd name="T1" fmla="*/ 0 h 208"/>
                    <a:gd name="T2" fmla="*/ 0 w 192"/>
                    <a:gd name="T3" fmla="*/ 0 h 208"/>
                    <a:gd name="T4" fmla="*/ 0 w 192"/>
                    <a:gd name="T5" fmla="*/ 0 h 208"/>
                    <a:gd name="T6" fmla="*/ 0 w 192"/>
                    <a:gd name="T7" fmla="*/ 0 h 208"/>
                    <a:gd name="T8" fmla="*/ 0 w 192"/>
                    <a:gd name="T9" fmla="*/ 0 h 208"/>
                    <a:gd name="T10" fmla="*/ 0 w 192"/>
                    <a:gd name="T11" fmla="*/ 0 h 208"/>
                    <a:gd name="T12" fmla="*/ 0 w 192"/>
                    <a:gd name="T13" fmla="*/ 0 h 208"/>
                    <a:gd name="T14" fmla="*/ 0 w 192"/>
                    <a:gd name="T15" fmla="*/ 0 h 208"/>
                    <a:gd name="T16" fmla="*/ 0 w 192"/>
                    <a:gd name="T17" fmla="*/ 0 h 208"/>
                    <a:gd name="T18" fmla="*/ 0 w 192"/>
                    <a:gd name="T19" fmla="*/ 0 h 208"/>
                    <a:gd name="T20" fmla="*/ 0 w 192"/>
                    <a:gd name="T21" fmla="*/ 0 h 208"/>
                    <a:gd name="T22" fmla="*/ 0 w 192"/>
                    <a:gd name="T23" fmla="*/ 0 h 208"/>
                    <a:gd name="T24" fmla="*/ 0 w 192"/>
                    <a:gd name="T25" fmla="*/ 0 h 208"/>
                    <a:gd name="T26" fmla="*/ 0 w 192"/>
                    <a:gd name="T27" fmla="*/ 0 h 208"/>
                    <a:gd name="T28" fmla="*/ 0 w 192"/>
                    <a:gd name="T29" fmla="*/ 0 h 208"/>
                    <a:gd name="T30" fmla="*/ 0 w 192"/>
                    <a:gd name="T31" fmla="*/ 0 h 208"/>
                    <a:gd name="T32" fmla="*/ 0 w 192"/>
                    <a:gd name="T33" fmla="*/ 0 h 208"/>
                    <a:gd name="T34" fmla="*/ 0 w 192"/>
                    <a:gd name="T35" fmla="*/ 0 h 208"/>
                    <a:gd name="T36" fmla="*/ 0 w 192"/>
                    <a:gd name="T37" fmla="*/ 0 h 208"/>
                    <a:gd name="T38" fmla="*/ 0 w 192"/>
                    <a:gd name="T39" fmla="*/ 0 h 208"/>
                    <a:gd name="T40" fmla="*/ 0 w 192"/>
                    <a:gd name="T41" fmla="*/ 0 h 208"/>
                    <a:gd name="T42" fmla="*/ 0 w 192"/>
                    <a:gd name="T43" fmla="*/ 0 h 208"/>
                    <a:gd name="T44" fmla="*/ 0 w 192"/>
                    <a:gd name="T45" fmla="*/ 0 h 208"/>
                    <a:gd name="T46" fmla="*/ 0 w 192"/>
                    <a:gd name="T47" fmla="*/ 0 h 208"/>
                    <a:gd name="T48" fmla="*/ 0 w 192"/>
                    <a:gd name="T49" fmla="*/ 0 h 208"/>
                    <a:gd name="T50" fmla="*/ 0 w 192"/>
                    <a:gd name="T51" fmla="*/ 0 h 208"/>
                    <a:gd name="T52" fmla="*/ 0 w 192"/>
                    <a:gd name="T53" fmla="*/ 0 h 208"/>
                    <a:gd name="T54" fmla="*/ 0 w 192"/>
                    <a:gd name="T55" fmla="*/ 0 h 208"/>
                    <a:gd name="T56" fmla="*/ 0 w 192"/>
                    <a:gd name="T57" fmla="*/ 0 h 208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92"/>
                    <a:gd name="T88" fmla="*/ 0 h 208"/>
                    <a:gd name="T89" fmla="*/ 192 w 192"/>
                    <a:gd name="T90" fmla="*/ 208 h 208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92" h="208">
                      <a:moveTo>
                        <a:pt x="26" y="11"/>
                      </a:moveTo>
                      <a:lnTo>
                        <a:pt x="13" y="24"/>
                      </a:lnTo>
                      <a:lnTo>
                        <a:pt x="4" y="43"/>
                      </a:lnTo>
                      <a:lnTo>
                        <a:pt x="0" y="67"/>
                      </a:lnTo>
                      <a:lnTo>
                        <a:pt x="0" y="93"/>
                      </a:lnTo>
                      <a:lnTo>
                        <a:pt x="3" y="120"/>
                      </a:lnTo>
                      <a:lnTo>
                        <a:pt x="10" y="148"/>
                      </a:lnTo>
                      <a:lnTo>
                        <a:pt x="20" y="171"/>
                      </a:lnTo>
                      <a:lnTo>
                        <a:pt x="35" y="189"/>
                      </a:lnTo>
                      <a:lnTo>
                        <a:pt x="51" y="201"/>
                      </a:lnTo>
                      <a:lnTo>
                        <a:pt x="70" y="206"/>
                      </a:lnTo>
                      <a:lnTo>
                        <a:pt x="91" y="208"/>
                      </a:lnTo>
                      <a:lnTo>
                        <a:pt x="111" y="204"/>
                      </a:lnTo>
                      <a:lnTo>
                        <a:pt x="130" y="196"/>
                      </a:lnTo>
                      <a:lnTo>
                        <a:pt x="148" y="186"/>
                      </a:lnTo>
                      <a:lnTo>
                        <a:pt x="163" y="176"/>
                      </a:lnTo>
                      <a:lnTo>
                        <a:pt x="174" y="163"/>
                      </a:lnTo>
                      <a:lnTo>
                        <a:pt x="189" y="130"/>
                      </a:lnTo>
                      <a:lnTo>
                        <a:pt x="192" y="89"/>
                      </a:lnTo>
                      <a:lnTo>
                        <a:pt x="185" y="50"/>
                      </a:lnTo>
                      <a:lnTo>
                        <a:pt x="166" y="27"/>
                      </a:lnTo>
                      <a:lnTo>
                        <a:pt x="152" y="21"/>
                      </a:lnTo>
                      <a:lnTo>
                        <a:pt x="138" y="14"/>
                      </a:lnTo>
                      <a:lnTo>
                        <a:pt x="122" y="8"/>
                      </a:lnTo>
                      <a:lnTo>
                        <a:pt x="104" y="2"/>
                      </a:lnTo>
                      <a:lnTo>
                        <a:pt x="85" y="0"/>
                      </a:lnTo>
                      <a:lnTo>
                        <a:pt x="66" y="0"/>
                      </a:lnTo>
                      <a:lnTo>
                        <a:pt x="47" y="2"/>
                      </a:lnTo>
                      <a:lnTo>
                        <a:pt x="26" y="11"/>
                      </a:lnTo>
                      <a:close/>
                    </a:path>
                  </a:pathLst>
                </a:custGeom>
                <a:solidFill>
                  <a:srgbClr val="CCEF72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6" name="Freeform 30"/>
                <p:cNvSpPr/>
                <p:nvPr/>
              </p:nvSpPr>
              <p:spPr bwMode="auto">
                <a:xfrm>
                  <a:off x="8406" y="4895"/>
                  <a:ext cx="82" cy="84"/>
                </a:xfrm>
                <a:custGeom>
                  <a:avLst/>
                  <a:gdLst>
                    <a:gd name="T0" fmla="*/ 0 w 247"/>
                    <a:gd name="T1" fmla="*/ 0 h 251"/>
                    <a:gd name="T2" fmla="*/ 0 w 247"/>
                    <a:gd name="T3" fmla="*/ 0 h 251"/>
                    <a:gd name="T4" fmla="*/ 0 w 247"/>
                    <a:gd name="T5" fmla="*/ 0 h 251"/>
                    <a:gd name="T6" fmla="*/ 0 w 247"/>
                    <a:gd name="T7" fmla="*/ 0 h 251"/>
                    <a:gd name="T8" fmla="*/ 0 w 247"/>
                    <a:gd name="T9" fmla="*/ 0 h 251"/>
                    <a:gd name="T10" fmla="*/ 0 w 247"/>
                    <a:gd name="T11" fmla="*/ 0 h 251"/>
                    <a:gd name="T12" fmla="*/ 0 w 247"/>
                    <a:gd name="T13" fmla="*/ 0 h 251"/>
                    <a:gd name="T14" fmla="*/ 0 w 247"/>
                    <a:gd name="T15" fmla="*/ 0 h 251"/>
                    <a:gd name="T16" fmla="*/ 0 w 247"/>
                    <a:gd name="T17" fmla="*/ 0 h 251"/>
                    <a:gd name="T18" fmla="*/ 0 w 247"/>
                    <a:gd name="T19" fmla="*/ 0 h 251"/>
                    <a:gd name="T20" fmla="*/ 0 w 247"/>
                    <a:gd name="T21" fmla="*/ 0 h 251"/>
                    <a:gd name="T22" fmla="*/ 0 w 247"/>
                    <a:gd name="T23" fmla="*/ 0 h 251"/>
                    <a:gd name="T24" fmla="*/ 0 w 247"/>
                    <a:gd name="T25" fmla="*/ 0 h 251"/>
                    <a:gd name="T26" fmla="*/ 0 w 247"/>
                    <a:gd name="T27" fmla="*/ 0 h 251"/>
                    <a:gd name="T28" fmla="*/ 0 w 247"/>
                    <a:gd name="T29" fmla="*/ 0 h 251"/>
                    <a:gd name="T30" fmla="*/ 0 w 247"/>
                    <a:gd name="T31" fmla="*/ 0 h 251"/>
                    <a:gd name="T32" fmla="*/ 0 w 247"/>
                    <a:gd name="T33" fmla="*/ 0 h 251"/>
                    <a:gd name="T34" fmla="*/ 0 w 247"/>
                    <a:gd name="T35" fmla="*/ 0 h 251"/>
                    <a:gd name="T36" fmla="*/ 0 w 247"/>
                    <a:gd name="T37" fmla="*/ 0 h 251"/>
                    <a:gd name="T38" fmla="*/ 0 w 247"/>
                    <a:gd name="T39" fmla="*/ 0 h 251"/>
                    <a:gd name="T40" fmla="*/ 0 w 247"/>
                    <a:gd name="T41" fmla="*/ 0 h 251"/>
                    <a:gd name="T42" fmla="*/ 0 w 247"/>
                    <a:gd name="T43" fmla="*/ 0 h 251"/>
                    <a:gd name="T44" fmla="*/ 0 w 247"/>
                    <a:gd name="T45" fmla="*/ 0 h 251"/>
                    <a:gd name="T46" fmla="*/ 0 w 247"/>
                    <a:gd name="T47" fmla="*/ 0 h 251"/>
                    <a:gd name="T48" fmla="*/ 0 w 247"/>
                    <a:gd name="T49" fmla="*/ 0 h 251"/>
                    <a:gd name="T50" fmla="*/ 0 w 247"/>
                    <a:gd name="T51" fmla="*/ 0 h 251"/>
                    <a:gd name="T52" fmla="*/ 0 w 247"/>
                    <a:gd name="T53" fmla="*/ 0 h 251"/>
                    <a:gd name="T54" fmla="*/ 0 w 247"/>
                    <a:gd name="T55" fmla="*/ 0 h 251"/>
                    <a:gd name="T56" fmla="*/ 0 w 247"/>
                    <a:gd name="T57" fmla="*/ 0 h 251"/>
                    <a:gd name="T58" fmla="*/ 0 w 247"/>
                    <a:gd name="T59" fmla="*/ 0 h 251"/>
                    <a:gd name="T60" fmla="*/ 0 w 247"/>
                    <a:gd name="T61" fmla="*/ 0 h 251"/>
                    <a:gd name="T62" fmla="*/ 0 w 247"/>
                    <a:gd name="T63" fmla="*/ 0 h 251"/>
                    <a:gd name="T64" fmla="*/ 0 w 247"/>
                    <a:gd name="T65" fmla="*/ 0 h 251"/>
                    <a:gd name="T66" fmla="*/ 0 w 247"/>
                    <a:gd name="T67" fmla="*/ 0 h 251"/>
                    <a:gd name="T68" fmla="*/ 0 w 247"/>
                    <a:gd name="T69" fmla="*/ 0 h 251"/>
                    <a:gd name="T70" fmla="*/ 0 w 247"/>
                    <a:gd name="T71" fmla="*/ 0 h 251"/>
                    <a:gd name="T72" fmla="*/ 0 w 247"/>
                    <a:gd name="T73" fmla="*/ 0 h 251"/>
                    <a:gd name="T74" fmla="*/ 0 w 247"/>
                    <a:gd name="T75" fmla="*/ 0 h 251"/>
                    <a:gd name="T76" fmla="*/ 0 w 247"/>
                    <a:gd name="T77" fmla="*/ 0 h 251"/>
                    <a:gd name="T78" fmla="*/ 0 w 247"/>
                    <a:gd name="T79" fmla="*/ 0 h 251"/>
                    <a:gd name="T80" fmla="*/ 0 w 247"/>
                    <a:gd name="T81" fmla="*/ 0 h 251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47"/>
                    <a:gd name="T124" fmla="*/ 0 h 251"/>
                    <a:gd name="T125" fmla="*/ 247 w 247"/>
                    <a:gd name="T126" fmla="*/ 251 h 251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47" h="251">
                      <a:moveTo>
                        <a:pt x="33" y="29"/>
                      </a:moveTo>
                      <a:lnTo>
                        <a:pt x="21" y="44"/>
                      </a:lnTo>
                      <a:lnTo>
                        <a:pt x="12" y="60"/>
                      </a:lnTo>
                      <a:lnTo>
                        <a:pt x="5" y="79"/>
                      </a:lnTo>
                      <a:lnTo>
                        <a:pt x="0" y="97"/>
                      </a:lnTo>
                      <a:lnTo>
                        <a:pt x="0" y="116"/>
                      </a:lnTo>
                      <a:lnTo>
                        <a:pt x="5" y="135"/>
                      </a:lnTo>
                      <a:lnTo>
                        <a:pt x="12" y="152"/>
                      </a:lnTo>
                      <a:lnTo>
                        <a:pt x="25" y="169"/>
                      </a:lnTo>
                      <a:lnTo>
                        <a:pt x="42" y="187"/>
                      </a:lnTo>
                      <a:lnTo>
                        <a:pt x="58" y="202"/>
                      </a:lnTo>
                      <a:lnTo>
                        <a:pt x="77" y="220"/>
                      </a:lnTo>
                      <a:lnTo>
                        <a:pt x="96" y="233"/>
                      </a:lnTo>
                      <a:lnTo>
                        <a:pt x="114" y="244"/>
                      </a:lnTo>
                      <a:lnTo>
                        <a:pt x="133" y="251"/>
                      </a:lnTo>
                      <a:lnTo>
                        <a:pt x="149" y="251"/>
                      </a:lnTo>
                      <a:lnTo>
                        <a:pt x="165" y="246"/>
                      </a:lnTo>
                      <a:lnTo>
                        <a:pt x="180" y="237"/>
                      </a:lnTo>
                      <a:lnTo>
                        <a:pt x="196" y="228"/>
                      </a:lnTo>
                      <a:lnTo>
                        <a:pt x="209" y="220"/>
                      </a:lnTo>
                      <a:lnTo>
                        <a:pt x="222" y="212"/>
                      </a:lnTo>
                      <a:lnTo>
                        <a:pt x="232" y="202"/>
                      </a:lnTo>
                      <a:lnTo>
                        <a:pt x="240" y="191"/>
                      </a:lnTo>
                      <a:lnTo>
                        <a:pt x="246" y="178"/>
                      </a:lnTo>
                      <a:lnTo>
                        <a:pt x="247" y="162"/>
                      </a:lnTo>
                      <a:lnTo>
                        <a:pt x="244" y="142"/>
                      </a:lnTo>
                      <a:lnTo>
                        <a:pt x="238" y="120"/>
                      </a:lnTo>
                      <a:lnTo>
                        <a:pt x="228" y="96"/>
                      </a:lnTo>
                      <a:lnTo>
                        <a:pt x="215" y="72"/>
                      </a:lnTo>
                      <a:lnTo>
                        <a:pt x="200" y="50"/>
                      </a:lnTo>
                      <a:lnTo>
                        <a:pt x="184" y="30"/>
                      </a:lnTo>
                      <a:lnTo>
                        <a:pt x="165" y="16"/>
                      </a:lnTo>
                      <a:lnTo>
                        <a:pt x="147" y="7"/>
                      </a:lnTo>
                      <a:lnTo>
                        <a:pt x="130" y="3"/>
                      </a:lnTo>
                      <a:lnTo>
                        <a:pt x="112" y="0"/>
                      </a:lnTo>
                      <a:lnTo>
                        <a:pt x="94" y="1"/>
                      </a:lnTo>
                      <a:lnTo>
                        <a:pt x="80" y="3"/>
                      </a:lnTo>
                      <a:lnTo>
                        <a:pt x="65" y="7"/>
                      </a:lnTo>
                      <a:lnTo>
                        <a:pt x="52" y="13"/>
                      </a:lnTo>
                      <a:lnTo>
                        <a:pt x="42" y="20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CCEF72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" name="Freeform 31"/>
                <p:cNvSpPr/>
                <p:nvPr/>
              </p:nvSpPr>
              <p:spPr bwMode="auto">
                <a:xfrm>
                  <a:off x="8313" y="4687"/>
                  <a:ext cx="75" cy="80"/>
                </a:xfrm>
                <a:custGeom>
                  <a:avLst/>
                  <a:gdLst>
                    <a:gd name="T0" fmla="*/ 0 w 226"/>
                    <a:gd name="T1" fmla="*/ 0 h 240"/>
                    <a:gd name="T2" fmla="*/ 0 w 226"/>
                    <a:gd name="T3" fmla="*/ 0 h 240"/>
                    <a:gd name="T4" fmla="*/ 0 w 226"/>
                    <a:gd name="T5" fmla="*/ 0 h 240"/>
                    <a:gd name="T6" fmla="*/ 0 w 226"/>
                    <a:gd name="T7" fmla="*/ 0 h 240"/>
                    <a:gd name="T8" fmla="*/ 0 w 226"/>
                    <a:gd name="T9" fmla="*/ 0 h 240"/>
                    <a:gd name="T10" fmla="*/ 0 w 226"/>
                    <a:gd name="T11" fmla="*/ 0 h 240"/>
                    <a:gd name="T12" fmla="*/ 0 w 226"/>
                    <a:gd name="T13" fmla="*/ 0 h 240"/>
                    <a:gd name="T14" fmla="*/ 0 w 226"/>
                    <a:gd name="T15" fmla="*/ 0 h 240"/>
                    <a:gd name="T16" fmla="*/ 0 w 226"/>
                    <a:gd name="T17" fmla="*/ 0 h 240"/>
                    <a:gd name="T18" fmla="*/ 0 w 226"/>
                    <a:gd name="T19" fmla="*/ 0 h 240"/>
                    <a:gd name="T20" fmla="*/ 0 w 226"/>
                    <a:gd name="T21" fmla="*/ 0 h 240"/>
                    <a:gd name="T22" fmla="*/ 0 w 226"/>
                    <a:gd name="T23" fmla="*/ 0 h 240"/>
                    <a:gd name="T24" fmla="*/ 0 w 226"/>
                    <a:gd name="T25" fmla="*/ 0 h 240"/>
                    <a:gd name="T26" fmla="*/ 0 w 226"/>
                    <a:gd name="T27" fmla="*/ 0 h 240"/>
                    <a:gd name="T28" fmla="*/ 0 w 226"/>
                    <a:gd name="T29" fmla="*/ 0 h 240"/>
                    <a:gd name="T30" fmla="*/ 0 w 226"/>
                    <a:gd name="T31" fmla="*/ 0 h 240"/>
                    <a:gd name="T32" fmla="*/ 0 w 226"/>
                    <a:gd name="T33" fmla="*/ 0 h 240"/>
                    <a:gd name="T34" fmla="*/ 0 w 226"/>
                    <a:gd name="T35" fmla="*/ 0 h 240"/>
                    <a:gd name="T36" fmla="*/ 0 w 226"/>
                    <a:gd name="T37" fmla="*/ 0 h 240"/>
                    <a:gd name="T38" fmla="*/ 0 w 226"/>
                    <a:gd name="T39" fmla="*/ 0 h 240"/>
                    <a:gd name="T40" fmla="*/ 0 w 226"/>
                    <a:gd name="T41" fmla="*/ 0 h 240"/>
                    <a:gd name="T42" fmla="*/ 0 w 226"/>
                    <a:gd name="T43" fmla="*/ 0 h 240"/>
                    <a:gd name="T44" fmla="*/ 0 w 226"/>
                    <a:gd name="T45" fmla="*/ 0 h 240"/>
                    <a:gd name="T46" fmla="*/ 0 w 226"/>
                    <a:gd name="T47" fmla="*/ 0 h 240"/>
                    <a:gd name="T48" fmla="*/ 0 w 226"/>
                    <a:gd name="T49" fmla="*/ 0 h 240"/>
                    <a:gd name="T50" fmla="*/ 0 w 226"/>
                    <a:gd name="T51" fmla="*/ 0 h 240"/>
                    <a:gd name="T52" fmla="*/ 0 w 226"/>
                    <a:gd name="T53" fmla="*/ 0 h 240"/>
                    <a:gd name="T54" fmla="*/ 0 w 226"/>
                    <a:gd name="T55" fmla="*/ 0 h 240"/>
                    <a:gd name="T56" fmla="*/ 0 w 226"/>
                    <a:gd name="T57" fmla="*/ 0 h 240"/>
                    <a:gd name="T58" fmla="*/ 0 w 226"/>
                    <a:gd name="T59" fmla="*/ 0 h 240"/>
                    <a:gd name="T60" fmla="*/ 0 w 226"/>
                    <a:gd name="T61" fmla="*/ 0 h 240"/>
                    <a:gd name="T62" fmla="*/ 0 w 226"/>
                    <a:gd name="T63" fmla="*/ 0 h 240"/>
                    <a:gd name="T64" fmla="*/ 0 w 226"/>
                    <a:gd name="T65" fmla="*/ 0 h 240"/>
                    <a:gd name="T66" fmla="*/ 0 w 226"/>
                    <a:gd name="T67" fmla="*/ 0 h 240"/>
                    <a:gd name="T68" fmla="*/ 0 w 226"/>
                    <a:gd name="T69" fmla="*/ 0 h 240"/>
                    <a:gd name="T70" fmla="*/ 0 w 226"/>
                    <a:gd name="T71" fmla="*/ 0 h 24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26"/>
                    <a:gd name="T109" fmla="*/ 0 h 240"/>
                    <a:gd name="T110" fmla="*/ 226 w 226"/>
                    <a:gd name="T111" fmla="*/ 240 h 24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26" h="240">
                      <a:moveTo>
                        <a:pt x="125" y="6"/>
                      </a:moveTo>
                      <a:lnTo>
                        <a:pt x="115" y="3"/>
                      </a:lnTo>
                      <a:lnTo>
                        <a:pt x="104" y="0"/>
                      </a:lnTo>
                      <a:lnTo>
                        <a:pt x="93" y="0"/>
                      </a:lnTo>
                      <a:lnTo>
                        <a:pt x="79" y="0"/>
                      </a:lnTo>
                      <a:lnTo>
                        <a:pt x="66" y="2"/>
                      </a:lnTo>
                      <a:lnTo>
                        <a:pt x="54" y="6"/>
                      </a:lnTo>
                      <a:lnTo>
                        <a:pt x="43" y="12"/>
                      </a:lnTo>
                      <a:lnTo>
                        <a:pt x="32" y="19"/>
                      </a:lnTo>
                      <a:lnTo>
                        <a:pt x="16" y="37"/>
                      </a:lnTo>
                      <a:lnTo>
                        <a:pt x="6" y="58"/>
                      </a:lnTo>
                      <a:lnTo>
                        <a:pt x="0" y="79"/>
                      </a:lnTo>
                      <a:lnTo>
                        <a:pt x="0" y="101"/>
                      </a:lnTo>
                      <a:lnTo>
                        <a:pt x="2" y="124"/>
                      </a:lnTo>
                      <a:lnTo>
                        <a:pt x="7" y="145"/>
                      </a:lnTo>
                      <a:lnTo>
                        <a:pt x="15" y="168"/>
                      </a:lnTo>
                      <a:lnTo>
                        <a:pt x="24" y="188"/>
                      </a:lnTo>
                      <a:lnTo>
                        <a:pt x="32" y="201"/>
                      </a:lnTo>
                      <a:lnTo>
                        <a:pt x="43" y="213"/>
                      </a:lnTo>
                      <a:lnTo>
                        <a:pt x="56" y="223"/>
                      </a:lnTo>
                      <a:lnTo>
                        <a:pt x="69" y="231"/>
                      </a:lnTo>
                      <a:lnTo>
                        <a:pt x="84" y="237"/>
                      </a:lnTo>
                      <a:lnTo>
                        <a:pt x="98" y="240"/>
                      </a:lnTo>
                      <a:lnTo>
                        <a:pt x="113" y="240"/>
                      </a:lnTo>
                      <a:lnTo>
                        <a:pt x="129" y="237"/>
                      </a:lnTo>
                      <a:lnTo>
                        <a:pt x="151" y="229"/>
                      </a:lnTo>
                      <a:lnTo>
                        <a:pt x="172" y="219"/>
                      </a:lnTo>
                      <a:lnTo>
                        <a:pt x="189" y="204"/>
                      </a:lnTo>
                      <a:lnTo>
                        <a:pt x="206" y="188"/>
                      </a:lnTo>
                      <a:lnTo>
                        <a:pt x="216" y="171"/>
                      </a:lnTo>
                      <a:lnTo>
                        <a:pt x="223" y="152"/>
                      </a:lnTo>
                      <a:lnTo>
                        <a:pt x="226" y="131"/>
                      </a:lnTo>
                      <a:lnTo>
                        <a:pt x="223" y="109"/>
                      </a:lnTo>
                      <a:lnTo>
                        <a:pt x="222" y="104"/>
                      </a:lnTo>
                      <a:lnTo>
                        <a:pt x="219" y="98"/>
                      </a:lnTo>
                      <a:lnTo>
                        <a:pt x="213" y="95"/>
                      </a:lnTo>
                      <a:lnTo>
                        <a:pt x="207" y="95"/>
                      </a:lnTo>
                      <a:lnTo>
                        <a:pt x="201" y="96"/>
                      </a:lnTo>
                      <a:lnTo>
                        <a:pt x="197" y="99"/>
                      </a:lnTo>
                      <a:lnTo>
                        <a:pt x="194" y="105"/>
                      </a:lnTo>
                      <a:lnTo>
                        <a:pt x="192" y="111"/>
                      </a:lnTo>
                      <a:lnTo>
                        <a:pt x="191" y="127"/>
                      </a:lnTo>
                      <a:lnTo>
                        <a:pt x="188" y="142"/>
                      </a:lnTo>
                      <a:lnTo>
                        <a:pt x="182" y="158"/>
                      </a:lnTo>
                      <a:lnTo>
                        <a:pt x="173" y="171"/>
                      </a:lnTo>
                      <a:lnTo>
                        <a:pt x="162" y="183"/>
                      </a:lnTo>
                      <a:lnTo>
                        <a:pt x="147" y="191"/>
                      </a:lnTo>
                      <a:lnTo>
                        <a:pt x="131" y="197"/>
                      </a:lnTo>
                      <a:lnTo>
                        <a:pt x="110" y="200"/>
                      </a:lnTo>
                      <a:lnTo>
                        <a:pt x="90" y="197"/>
                      </a:lnTo>
                      <a:lnTo>
                        <a:pt x="74" y="190"/>
                      </a:lnTo>
                      <a:lnTo>
                        <a:pt x="60" y="177"/>
                      </a:lnTo>
                      <a:lnTo>
                        <a:pt x="51" y="161"/>
                      </a:lnTo>
                      <a:lnTo>
                        <a:pt x="44" y="144"/>
                      </a:lnTo>
                      <a:lnTo>
                        <a:pt x="38" y="124"/>
                      </a:lnTo>
                      <a:lnTo>
                        <a:pt x="34" y="105"/>
                      </a:lnTo>
                      <a:lnTo>
                        <a:pt x="32" y="86"/>
                      </a:lnTo>
                      <a:lnTo>
                        <a:pt x="32" y="76"/>
                      </a:lnTo>
                      <a:lnTo>
                        <a:pt x="35" y="66"/>
                      </a:lnTo>
                      <a:lnTo>
                        <a:pt x="41" y="56"/>
                      </a:lnTo>
                      <a:lnTo>
                        <a:pt x="47" y="46"/>
                      </a:lnTo>
                      <a:lnTo>
                        <a:pt x="54" y="39"/>
                      </a:lnTo>
                      <a:lnTo>
                        <a:pt x="63" y="32"/>
                      </a:lnTo>
                      <a:lnTo>
                        <a:pt x="74" y="26"/>
                      </a:lnTo>
                      <a:lnTo>
                        <a:pt x="84" y="25"/>
                      </a:lnTo>
                      <a:lnTo>
                        <a:pt x="87" y="25"/>
                      </a:lnTo>
                      <a:lnTo>
                        <a:pt x="94" y="23"/>
                      </a:lnTo>
                      <a:lnTo>
                        <a:pt x="106" y="25"/>
                      </a:lnTo>
                      <a:lnTo>
                        <a:pt x="119" y="26"/>
                      </a:lnTo>
                      <a:lnTo>
                        <a:pt x="126" y="25"/>
                      </a:lnTo>
                      <a:lnTo>
                        <a:pt x="131" y="19"/>
                      </a:lnTo>
                      <a:lnTo>
                        <a:pt x="129" y="12"/>
                      </a:lnTo>
                      <a:lnTo>
                        <a:pt x="125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8" name="Freeform 32"/>
                <p:cNvSpPr/>
                <p:nvPr/>
              </p:nvSpPr>
              <p:spPr bwMode="auto">
                <a:xfrm>
                  <a:off x="8412" y="4892"/>
                  <a:ext cx="93" cy="90"/>
                </a:xfrm>
                <a:custGeom>
                  <a:avLst/>
                  <a:gdLst>
                    <a:gd name="T0" fmla="*/ 0 w 279"/>
                    <a:gd name="T1" fmla="*/ 0 h 270"/>
                    <a:gd name="T2" fmla="*/ 0 w 279"/>
                    <a:gd name="T3" fmla="*/ 0 h 270"/>
                    <a:gd name="T4" fmla="*/ 0 w 279"/>
                    <a:gd name="T5" fmla="*/ 0 h 270"/>
                    <a:gd name="T6" fmla="*/ 0 w 279"/>
                    <a:gd name="T7" fmla="*/ 0 h 270"/>
                    <a:gd name="T8" fmla="*/ 0 w 279"/>
                    <a:gd name="T9" fmla="*/ 0 h 270"/>
                    <a:gd name="T10" fmla="*/ 0 w 279"/>
                    <a:gd name="T11" fmla="*/ 0 h 270"/>
                    <a:gd name="T12" fmla="*/ 0 w 279"/>
                    <a:gd name="T13" fmla="*/ 0 h 270"/>
                    <a:gd name="T14" fmla="*/ 0 w 279"/>
                    <a:gd name="T15" fmla="*/ 0 h 270"/>
                    <a:gd name="T16" fmla="*/ 0 w 279"/>
                    <a:gd name="T17" fmla="*/ 0 h 270"/>
                    <a:gd name="T18" fmla="*/ 0 w 279"/>
                    <a:gd name="T19" fmla="*/ 0 h 270"/>
                    <a:gd name="T20" fmla="*/ 0 w 279"/>
                    <a:gd name="T21" fmla="*/ 0 h 270"/>
                    <a:gd name="T22" fmla="*/ 0 w 279"/>
                    <a:gd name="T23" fmla="*/ 0 h 270"/>
                    <a:gd name="T24" fmla="*/ 0 w 279"/>
                    <a:gd name="T25" fmla="*/ 0 h 270"/>
                    <a:gd name="T26" fmla="*/ 0 w 279"/>
                    <a:gd name="T27" fmla="*/ 0 h 270"/>
                    <a:gd name="T28" fmla="*/ 0 w 279"/>
                    <a:gd name="T29" fmla="*/ 0 h 270"/>
                    <a:gd name="T30" fmla="*/ 0 w 279"/>
                    <a:gd name="T31" fmla="*/ 0 h 270"/>
                    <a:gd name="T32" fmla="*/ 0 w 279"/>
                    <a:gd name="T33" fmla="*/ 0 h 270"/>
                    <a:gd name="T34" fmla="*/ 0 w 279"/>
                    <a:gd name="T35" fmla="*/ 0 h 270"/>
                    <a:gd name="T36" fmla="*/ 0 w 279"/>
                    <a:gd name="T37" fmla="*/ 0 h 270"/>
                    <a:gd name="T38" fmla="*/ 0 w 279"/>
                    <a:gd name="T39" fmla="*/ 0 h 270"/>
                    <a:gd name="T40" fmla="*/ 0 w 279"/>
                    <a:gd name="T41" fmla="*/ 0 h 270"/>
                    <a:gd name="T42" fmla="*/ 0 w 279"/>
                    <a:gd name="T43" fmla="*/ 0 h 270"/>
                    <a:gd name="T44" fmla="*/ 0 w 279"/>
                    <a:gd name="T45" fmla="*/ 0 h 270"/>
                    <a:gd name="T46" fmla="*/ 0 w 279"/>
                    <a:gd name="T47" fmla="*/ 0 h 270"/>
                    <a:gd name="T48" fmla="*/ 0 w 279"/>
                    <a:gd name="T49" fmla="*/ 0 h 270"/>
                    <a:gd name="T50" fmla="*/ 0 w 279"/>
                    <a:gd name="T51" fmla="*/ 0 h 270"/>
                    <a:gd name="T52" fmla="*/ 0 w 279"/>
                    <a:gd name="T53" fmla="*/ 0 h 270"/>
                    <a:gd name="T54" fmla="*/ 0 w 279"/>
                    <a:gd name="T55" fmla="*/ 0 h 270"/>
                    <a:gd name="T56" fmla="*/ 0 w 279"/>
                    <a:gd name="T57" fmla="*/ 0 h 270"/>
                    <a:gd name="T58" fmla="*/ 0 w 279"/>
                    <a:gd name="T59" fmla="*/ 0 h 270"/>
                    <a:gd name="T60" fmla="*/ 0 w 279"/>
                    <a:gd name="T61" fmla="*/ 0 h 270"/>
                    <a:gd name="T62" fmla="*/ 0 w 279"/>
                    <a:gd name="T63" fmla="*/ 0 h 270"/>
                    <a:gd name="T64" fmla="*/ 0 w 279"/>
                    <a:gd name="T65" fmla="*/ 0 h 270"/>
                    <a:gd name="T66" fmla="*/ 0 w 279"/>
                    <a:gd name="T67" fmla="*/ 0 h 270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79"/>
                    <a:gd name="T103" fmla="*/ 0 h 270"/>
                    <a:gd name="T104" fmla="*/ 279 w 279"/>
                    <a:gd name="T105" fmla="*/ 270 h 270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79" h="270">
                      <a:moveTo>
                        <a:pt x="75" y="3"/>
                      </a:moveTo>
                      <a:lnTo>
                        <a:pt x="60" y="8"/>
                      </a:lnTo>
                      <a:lnTo>
                        <a:pt x="47" y="17"/>
                      </a:lnTo>
                      <a:lnTo>
                        <a:pt x="34" y="27"/>
                      </a:lnTo>
                      <a:lnTo>
                        <a:pt x="24" y="39"/>
                      </a:lnTo>
                      <a:lnTo>
                        <a:pt x="15" y="50"/>
                      </a:lnTo>
                      <a:lnTo>
                        <a:pt x="7" y="64"/>
                      </a:lnTo>
                      <a:lnTo>
                        <a:pt x="3" y="80"/>
                      </a:lnTo>
                      <a:lnTo>
                        <a:pt x="0" y="96"/>
                      </a:lnTo>
                      <a:lnTo>
                        <a:pt x="0" y="112"/>
                      </a:lnTo>
                      <a:lnTo>
                        <a:pt x="2" y="129"/>
                      </a:lnTo>
                      <a:lnTo>
                        <a:pt x="6" y="145"/>
                      </a:lnTo>
                      <a:lnTo>
                        <a:pt x="12" y="161"/>
                      </a:lnTo>
                      <a:lnTo>
                        <a:pt x="18" y="175"/>
                      </a:lnTo>
                      <a:lnTo>
                        <a:pt x="27" y="189"/>
                      </a:lnTo>
                      <a:lnTo>
                        <a:pt x="37" y="204"/>
                      </a:lnTo>
                      <a:lnTo>
                        <a:pt x="49" y="217"/>
                      </a:lnTo>
                      <a:lnTo>
                        <a:pt x="65" y="231"/>
                      </a:lnTo>
                      <a:lnTo>
                        <a:pt x="82" y="244"/>
                      </a:lnTo>
                      <a:lnTo>
                        <a:pt x="101" y="257"/>
                      </a:lnTo>
                      <a:lnTo>
                        <a:pt x="122" y="266"/>
                      </a:lnTo>
                      <a:lnTo>
                        <a:pt x="142" y="270"/>
                      </a:lnTo>
                      <a:lnTo>
                        <a:pt x="165" y="270"/>
                      </a:lnTo>
                      <a:lnTo>
                        <a:pt x="185" y="263"/>
                      </a:lnTo>
                      <a:lnTo>
                        <a:pt x="206" y="250"/>
                      </a:lnTo>
                      <a:lnTo>
                        <a:pt x="219" y="240"/>
                      </a:lnTo>
                      <a:lnTo>
                        <a:pt x="232" y="228"/>
                      </a:lnTo>
                      <a:lnTo>
                        <a:pt x="244" y="215"/>
                      </a:lnTo>
                      <a:lnTo>
                        <a:pt x="254" y="202"/>
                      </a:lnTo>
                      <a:lnTo>
                        <a:pt x="263" y="188"/>
                      </a:lnTo>
                      <a:lnTo>
                        <a:pt x="270" y="174"/>
                      </a:lnTo>
                      <a:lnTo>
                        <a:pt x="276" y="158"/>
                      </a:lnTo>
                      <a:lnTo>
                        <a:pt x="279" y="141"/>
                      </a:lnTo>
                      <a:lnTo>
                        <a:pt x="279" y="133"/>
                      </a:lnTo>
                      <a:lnTo>
                        <a:pt x="278" y="126"/>
                      </a:lnTo>
                      <a:lnTo>
                        <a:pt x="273" y="120"/>
                      </a:lnTo>
                      <a:lnTo>
                        <a:pt x="266" y="116"/>
                      </a:lnTo>
                      <a:lnTo>
                        <a:pt x="258" y="116"/>
                      </a:lnTo>
                      <a:lnTo>
                        <a:pt x="251" y="118"/>
                      </a:lnTo>
                      <a:lnTo>
                        <a:pt x="245" y="122"/>
                      </a:lnTo>
                      <a:lnTo>
                        <a:pt x="241" y="129"/>
                      </a:lnTo>
                      <a:lnTo>
                        <a:pt x="241" y="132"/>
                      </a:lnTo>
                      <a:lnTo>
                        <a:pt x="238" y="139"/>
                      </a:lnTo>
                      <a:lnTo>
                        <a:pt x="235" y="151"/>
                      </a:lnTo>
                      <a:lnTo>
                        <a:pt x="229" y="164"/>
                      </a:lnTo>
                      <a:lnTo>
                        <a:pt x="220" y="176"/>
                      </a:lnTo>
                      <a:lnTo>
                        <a:pt x="210" y="191"/>
                      </a:lnTo>
                      <a:lnTo>
                        <a:pt x="198" y="201"/>
                      </a:lnTo>
                      <a:lnTo>
                        <a:pt x="182" y="210"/>
                      </a:lnTo>
                      <a:lnTo>
                        <a:pt x="154" y="211"/>
                      </a:lnTo>
                      <a:lnTo>
                        <a:pt x="126" y="207"/>
                      </a:lnTo>
                      <a:lnTo>
                        <a:pt x="100" y="197"/>
                      </a:lnTo>
                      <a:lnTo>
                        <a:pt x="78" y="181"/>
                      </a:lnTo>
                      <a:lnTo>
                        <a:pt x="59" y="162"/>
                      </a:lnTo>
                      <a:lnTo>
                        <a:pt x="46" y="139"/>
                      </a:lnTo>
                      <a:lnTo>
                        <a:pt x="40" y="113"/>
                      </a:lnTo>
                      <a:lnTo>
                        <a:pt x="40" y="86"/>
                      </a:lnTo>
                      <a:lnTo>
                        <a:pt x="44" y="73"/>
                      </a:lnTo>
                      <a:lnTo>
                        <a:pt x="50" y="62"/>
                      </a:lnTo>
                      <a:lnTo>
                        <a:pt x="60" y="50"/>
                      </a:lnTo>
                      <a:lnTo>
                        <a:pt x="71" y="39"/>
                      </a:lnTo>
                      <a:lnTo>
                        <a:pt x="81" y="30"/>
                      </a:lnTo>
                      <a:lnTo>
                        <a:pt x="93" y="21"/>
                      </a:lnTo>
                      <a:lnTo>
                        <a:pt x="103" y="16"/>
                      </a:lnTo>
                      <a:lnTo>
                        <a:pt x="112" y="11"/>
                      </a:lnTo>
                      <a:lnTo>
                        <a:pt x="109" y="4"/>
                      </a:lnTo>
                      <a:lnTo>
                        <a:pt x="100" y="0"/>
                      </a:lnTo>
                      <a:lnTo>
                        <a:pt x="88" y="0"/>
                      </a:lnTo>
                      <a:lnTo>
                        <a:pt x="75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9" name="Freeform 33"/>
                <p:cNvSpPr/>
                <p:nvPr/>
              </p:nvSpPr>
              <p:spPr bwMode="auto">
                <a:xfrm>
                  <a:off x="8347" y="4786"/>
                  <a:ext cx="24" cy="25"/>
                </a:xfrm>
                <a:custGeom>
                  <a:avLst/>
                  <a:gdLst>
                    <a:gd name="T0" fmla="*/ 0 w 72"/>
                    <a:gd name="T1" fmla="*/ 0 h 75"/>
                    <a:gd name="T2" fmla="*/ 0 w 72"/>
                    <a:gd name="T3" fmla="*/ 0 h 75"/>
                    <a:gd name="T4" fmla="*/ 0 w 72"/>
                    <a:gd name="T5" fmla="*/ 0 h 75"/>
                    <a:gd name="T6" fmla="*/ 0 w 72"/>
                    <a:gd name="T7" fmla="*/ 0 h 75"/>
                    <a:gd name="T8" fmla="*/ 0 w 72"/>
                    <a:gd name="T9" fmla="*/ 0 h 75"/>
                    <a:gd name="T10" fmla="*/ 0 w 72"/>
                    <a:gd name="T11" fmla="*/ 0 h 75"/>
                    <a:gd name="T12" fmla="*/ 0 w 72"/>
                    <a:gd name="T13" fmla="*/ 0 h 75"/>
                    <a:gd name="T14" fmla="*/ 0 w 72"/>
                    <a:gd name="T15" fmla="*/ 0 h 75"/>
                    <a:gd name="T16" fmla="*/ 0 w 72"/>
                    <a:gd name="T17" fmla="*/ 0 h 75"/>
                    <a:gd name="T18" fmla="*/ 0 w 72"/>
                    <a:gd name="T19" fmla="*/ 0 h 75"/>
                    <a:gd name="T20" fmla="*/ 0 w 72"/>
                    <a:gd name="T21" fmla="*/ 0 h 75"/>
                    <a:gd name="T22" fmla="*/ 0 w 72"/>
                    <a:gd name="T23" fmla="*/ 0 h 75"/>
                    <a:gd name="T24" fmla="*/ 0 w 72"/>
                    <a:gd name="T25" fmla="*/ 0 h 75"/>
                    <a:gd name="T26" fmla="*/ 0 w 72"/>
                    <a:gd name="T27" fmla="*/ 0 h 75"/>
                    <a:gd name="T28" fmla="*/ 0 w 72"/>
                    <a:gd name="T29" fmla="*/ 0 h 75"/>
                    <a:gd name="T30" fmla="*/ 0 w 72"/>
                    <a:gd name="T31" fmla="*/ 0 h 75"/>
                    <a:gd name="T32" fmla="*/ 0 w 72"/>
                    <a:gd name="T33" fmla="*/ 0 h 75"/>
                    <a:gd name="T34" fmla="*/ 0 w 72"/>
                    <a:gd name="T35" fmla="*/ 0 h 75"/>
                    <a:gd name="T36" fmla="*/ 0 w 72"/>
                    <a:gd name="T37" fmla="*/ 0 h 75"/>
                    <a:gd name="T38" fmla="*/ 0 w 72"/>
                    <a:gd name="T39" fmla="*/ 0 h 75"/>
                    <a:gd name="T40" fmla="*/ 0 w 72"/>
                    <a:gd name="T41" fmla="*/ 0 h 75"/>
                    <a:gd name="T42" fmla="*/ 0 w 72"/>
                    <a:gd name="T43" fmla="*/ 0 h 75"/>
                    <a:gd name="T44" fmla="*/ 0 w 72"/>
                    <a:gd name="T45" fmla="*/ 0 h 75"/>
                    <a:gd name="T46" fmla="*/ 0 w 72"/>
                    <a:gd name="T47" fmla="*/ 0 h 75"/>
                    <a:gd name="T48" fmla="*/ 0 w 72"/>
                    <a:gd name="T49" fmla="*/ 0 h 75"/>
                    <a:gd name="T50" fmla="*/ 0 w 72"/>
                    <a:gd name="T51" fmla="*/ 0 h 75"/>
                    <a:gd name="T52" fmla="*/ 0 w 72"/>
                    <a:gd name="T53" fmla="*/ 0 h 75"/>
                    <a:gd name="T54" fmla="*/ 0 w 72"/>
                    <a:gd name="T55" fmla="*/ 0 h 75"/>
                    <a:gd name="T56" fmla="*/ 0 w 72"/>
                    <a:gd name="T57" fmla="*/ 0 h 75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2"/>
                    <a:gd name="T88" fmla="*/ 0 h 75"/>
                    <a:gd name="T89" fmla="*/ 72 w 72"/>
                    <a:gd name="T90" fmla="*/ 75 h 75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2" h="75">
                      <a:moveTo>
                        <a:pt x="7" y="65"/>
                      </a:moveTo>
                      <a:lnTo>
                        <a:pt x="15" y="72"/>
                      </a:lnTo>
                      <a:lnTo>
                        <a:pt x="25" y="75"/>
                      </a:lnTo>
                      <a:lnTo>
                        <a:pt x="32" y="75"/>
                      </a:lnTo>
                      <a:lnTo>
                        <a:pt x="37" y="73"/>
                      </a:lnTo>
                      <a:lnTo>
                        <a:pt x="39" y="72"/>
                      </a:lnTo>
                      <a:lnTo>
                        <a:pt x="47" y="71"/>
                      </a:lnTo>
                      <a:lnTo>
                        <a:pt x="56" y="66"/>
                      </a:lnTo>
                      <a:lnTo>
                        <a:pt x="64" y="60"/>
                      </a:lnTo>
                      <a:lnTo>
                        <a:pt x="69" y="56"/>
                      </a:lnTo>
                      <a:lnTo>
                        <a:pt x="72" y="52"/>
                      </a:lnTo>
                      <a:lnTo>
                        <a:pt x="72" y="49"/>
                      </a:lnTo>
                      <a:lnTo>
                        <a:pt x="70" y="45"/>
                      </a:lnTo>
                      <a:lnTo>
                        <a:pt x="67" y="40"/>
                      </a:lnTo>
                      <a:lnTo>
                        <a:pt x="63" y="39"/>
                      </a:lnTo>
                      <a:lnTo>
                        <a:pt x="59" y="38"/>
                      </a:lnTo>
                      <a:lnTo>
                        <a:pt x="54" y="39"/>
                      </a:lnTo>
                      <a:lnTo>
                        <a:pt x="48" y="42"/>
                      </a:lnTo>
                      <a:lnTo>
                        <a:pt x="39" y="46"/>
                      </a:lnTo>
                      <a:lnTo>
                        <a:pt x="32" y="50"/>
                      </a:lnTo>
                      <a:lnTo>
                        <a:pt x="29" y="52"/>
                      </a:lnTo>
                      <a:lnTo>
                        <a:pt x="26" y="43"/>
                      </a:lnTo>
                      <a:lnTo>
                        <a:pt x="20" y="25"/>
                      </a:lnTo>
                      <a:lnTo>
                        <a:pt x="12" y="7"/>
                      </a:lnTo>
                      <a:lnTo>
                        <a:pt x="1" y="0"/>
                      </a:lnTo>
                      <a:lnTo>
                        <a:pt x="0" y="17"/>
                      </a:lnTo>
                      <a:lnTo>
                        <a:pt x="3" y="39"/>
                      </a:lnTo>
                      <a:lnTo>
                        <a:pt x="6" y="58"/>
                      </a:lnTo>
                      <a:lnTo>
                        <a:pt x="7" y="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0" name="Freeform 34"/>
                <p:cNvSpPr/>
                <p:nvPr/>
              </p:nvSpPr>
              <p:spPr bwMode="auto">
                <a:xfrm>
                  <a:off x="8370" y="4780"/>
                  <a:ext cx="23" cy="20"/>
                </a:xfrm>
                <a:custGeom>
                  <a:avLst/>
                  <a:gdLst>
                    <a:gd name="T0" fmla="*/ 0 w 70"/>
                    <a:gd name="T1" fmla="*/ 0 h 59"/>
                    <a:gd name="T2" fmla="*/ 0 w 70"/>
                    <a:gd name="T3" fmla="*/ 0 h 59"/>
                    <a:gd name="T4" fmla="*/ 0 w 70"/>
                    <a:gd name="T5" fmla="*/ 0 h 59"/>
                    <a:gd name="T6" fmla="*/ 0 w 70"/>
                    <a:gd name="T7" fmla="*/ 0 h 59"/>
                    <a:gd name="T8" fmla="*/ 0 w 70"/>
                    <a:gd name="T9" fmla="*/ 0 h 59"/>
                    <a:gd name="T10" fmla="*/ 0 w 70"/>
                    <a:gd name="T11" fmla="*/ 0 h 59"/>
                    <a:gd name="T12" fmla="*/ 0 w 70"/>
                    <a:gd name="T13" fmla="*/ 0 h 59"/>
                    <a:gd name="T14" fmla="*/ 0 w 70"/>
                    <a:gd name="T15" fmla="*/ 0 h 59"/>
                    <a:gd name="T16" fmla="*/ 0 w 70"/>
                    <a:gd name="T17" fmla="*/ 0 h 59"/>
                    <a:gd name="T18" fmla="*/ 0 w 70"/>
                    <a:gd name="T19" fmla="*/ 0 h 59"/>
                    <a:gd name="T20" fmla="*/ 0 w 70"/>
                    <a:gd name="T21" fmla="*/ 0 h 59"/>
                    <a:gd name="T22" fmla="*/ 0 w 70"/>
                    <a:gd name="T23" fmla="*/ 0 h 59"/>
                    <a:gd name="T24" fmla="*/ 0 w 70"/>
                    <a:gd name="T25" fmla="*/ 0 h 59"/>
                    <a:gd name="T26" fmla="*/ 0 w 70"/>
                    <a:gd name="T27" fmla="*/ 0 h 59"/>
                    <a:gd name="T28" fmla="*/ 0 w 70"/>
                    <a:gd name="T29" fmla="*/ 0 h 59"/>
                    <a:gd name="T30" fmla="*/ 0 w 70"/>
                    <a:gd name="T31" fmla="*/ 0 h 59"/>
                    <a:gd name="T32" fmla="*/ 0 w 70"/>
                    <a:gd name="T33" fmla="*/ 0 h 59"/>
                    <a:gd name="T34" fmla="*/ 0 w 70"/>
                    <a:gd name="T35" fmla="*/ 0 h 59"/>
                    <a:gd name="T36" fmla="*/ 0 w 70"/>
                    <a:gd name="T37" fmla="*/ 0 h 59"/>
                    <a:gd name="T38" fmla="*/ 0 w 70"/>
                    <a:gd name="T39" fmla="*/ 0 h 59"/>
                    <a:gd name="T40" fmla="*/ 0 w 70"/>
                    <a:gd name="T41" fmla="*/ 0 h 59"/>
                    <a:gd name="T42" fmla="*/ 0 w 70"/>
                    <a:gd name="T43" fmla="*/ 0 h 59"/>
                    <a:gd name="T44" fmla="*/ 0 w 70"/>
                    <a:gd name="T45" fmla="*/ 0 h 59"/>
                    <a:gd name="T46" fmla="*/ 0 w 70"/>
                    <a:gd name="T47" fmla="*/ 0 h 59"/>
                    <a:gd name="T48" fmla="*/ 0 w 70"/>
                    <a:gd name="T49" fmla="*/ 0 h 59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70"/>
                    <a:gd name="T76" fmla="*/ 0 h 59"/>
                    <a:gd name="T77" fmla="*/ 70 w 70"/>
                    <a:gd name="T78" fmla="*/ 59 h 59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70" h="59">
                      <a:moveTo>
                        <a:pt x="15" y="53"/>
                      </a:moveTo>
                      <a:lnTo>
                        <a:pt x="16" y="55"/>
                      </a:lnTo>
                      <a:lnTo>
                        <a:pt x="20" y="57"/>
                      </a:lnTo>
                      <a:lnTo>
                        <a:pt x="25" y="59"/>
                      </a:lnTo>
                      <a:lnTo>
                        <a:pt x="26" y="59"/>
                      </a:lnTo>
                      <a:lnTo>
                        <a:pt x="35" y="59"/>
                      </a:lnTo>
                      <a:lnTo>
                        <a:pt x="45" y="56"/>
                      </a:lnTo>
                      <a:lnTo>
                        <a:pt x="54" y="55"/>
                      </a:lnTo>
                      <a:lnTo>
                        <a:pt x="63" y="50"/>
                      </a:lnTo>
                      <a:lnTo>
                        <a:pt x="66" y="47"/>
                      </a:lnTo>
                      <a:lnTo>
                        <a:pt x="69" y="44"/>
                      </a:lnTo>
                      <a:lnTo>
                        <a:pt x="70" y="40"/>
                      </a:lnTo>
                      <a:lnTo>
                        <a:pt x="69" y="37"/>
                      </a:lnTo>
                      <a:lnTo>
                        <a:pt x="56" y="32"/>
                      </a:lnTo>
                      <a:lnTo>
                        <a:pt x="42" y="33"/>
                      </a:lnTo>
                      <a:lnTo>
                        <a:pt x="32" y="37"/>
                      </a:lnTo>
                      <a:lnTo>
                        <a:pt x="28" y="40"/>
                      </a:lnTo>
                      <a:lnTo>
                        <a:pt x="20" y="30"/>
                      </a:lnTo>
                      <a:lnTo>
                        <a:pt x="16" y="14"/>
                      </a:lnTo>
                      <a:lnTo>
                        <a:pt x="10" y="3"/>
                      </a:lnTo>
                      <a:lnTo>
                        <a:pt x="3" y="0"/>
                      </a:lnTo>
                      <a:lnTo>
                        <a:pt x="0" y="19"/>
                      </a:lnTo>
                      <a:lnTo>
                        <a:pt x="4" y="36"/>
                      </a:lnTo>
                      <a:lnTo>
                        <a:pt x="12" y="49"/>
                      </a:lnTo>
                      <a:lnTo>
                        <a:pt x="15" y="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1" name="Freeform 35"/>
                <p:cNvSpPr/>
                <p:nvPr/>
              </p:nvSpPr>
              <p:spPr bwMode="auto">
                <a:xfrm>
                  <a:off x="8390" y="4771"/>
                  <a:ext cx="22" cy="20"/>
                </a:xfrm>
                <a:custGeom>
                  <a:avLst/>
                  <a:gdLst>
                    <a:gd name="T0" fmla="*/ 0 w 65"/>
                    <a:gd name="T1" fmla="*/ 0 h 60"/>
                    <a:gd name="T2" fmla="*/ 0 w 65"/>
                    <a:gd name="T3" fmla="*/ 0 h 60"/>
                    <a:gd name="T4" fmla="*/ 0 w 65"/>
                    <a:gd name="T5" fmla="*/ 0 h 60"/>
                    <a:gd name="T6" fmla="*/ 0 w 65"/>
                    <a:gd name="T7" fmla="*/ 0 h 60"/>
                    <a:gd name="T8" fmla="*/ 0 w 65"/>
                    <a:gd name="T9" fmla="*/ 0 h 60"/>
                    <a:gd name="T10" fmla="*/ 0 w 65"/>
                    <a:gd name="T11" fmla="*/ 0 h 60"/>
                    <a:gd name="T12" fmla="*/ 0 w 65"/>
                    <a:gd name="T13" fmla="*/ 0 h 60"/>
                    <a:gd name="T14" fmla="*/ 0 w 65"/>
                    <a:gd name="T15" fmla="*/ 0 h 60"/>
                    <a:gd name="T16" fmla="*/ 0 w 65"/>
                    <a:gd name="T17" fmla="*/ 0 h 60"/>
                    <a:gd name="T18" fmla="*/ 0 w 65"/>
                    <a:gd name="T19" fmla="*/ 0 h 60"/>
                    <a:gd name="T20" fmla="*/ 0 w 65"/>
                    <a:gd name="T21" fmla="*/ 0 h 60"/>
                    <a:gd name="T22" fmla="*/ 0 w 65"/>
                    <a:gd name="T23" fmla="*/ 0 h 60"/>
                    <a:gd name="T24" fmla="*/ 0 w 65"/>
                    <a:gd name="T25" fmla="*/ 0 h 60"/>
                    <a:gd name="T26" fmla="*/ 0 w 65"/>
                    <a:gd name="T27" fmla="*/ 0 h 60"/>
                    <a:gd name="T28" fmla="*/ 0 w 65"/>
                    <a:gd name="T29" fmla="*/ 0 h 60"/>
                    <a:gd name="T30" fmla="*/ 0 w 65"/>
                    <a:gd name="T31" fmla="*/ 0 h 60"/>
                    <a:gd name="T32" fmla="*/ 0 w 65"/>
                    <a:gd name="T33" fmla="*/ 0 h 60"/>
                    <a:gd name="T34" fmla="*/ 0 w 65"/>
                    <a:gd name="T35" fmla="*/ 0 h 60"/>
                    <a:gd name="T36" fmla="*/ 0 w 65"/>
                    <a:gd name="T37" fmla="*/ 0 h 60"/>
                    <a:gd name="T38" fmla="*/ 0 w 65"/>
                    <a:gd name="T39" fmla="*/ 0 h 60"/>
                    <a:gd name="T40" fmla="*/ 0 w 65"/>
                    <a:gd name="T41" fmla="*/ 0 h 60"/>
                    <a:gd name="T42" fmla="*/ 0 w 65"/>
                    <a:gd name="T43" fmla="*/ 0 h 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5"/>
                    <a:gd name="T67" fmla="*/ 0 h 60"/>
                    <a:gd name="T68" fmla="*/ 65 w 65"/>
                    <a:gd name="T69" fmla="*/ 60 h 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5" h="60">
                      <a:moveTo>
                        <a:pt x="4" y="46"/>
                      </a:moveTo>
                      <a:lnTo>
                        <a:pt x="9" y="56"/>
                      </a:lnTo>
                      <a:lnTo>
                        <a:pt x="21" y="60"/>
                      </a:lnTo>
                      <a:lnTo>
                        <a:pt x="31" y="60"/>
                      </a:lnTo>
                      <a:lnTo>
                        <a:pt x="35" y="60"/>
                      </a:lnTo>
                      <a:lnTo>
                        <a:pt x="44" y="57"/>
                      </a:lnTo>
                      <a:lnTo>
                        <a:pt x="54" y="51"/>
                      </a:lnTo>
                      <a:lnTo>
                        <a:pt x="62" y="46"/>
                      </a:lnTo>
                      <a:lnTo>
                        <a:pt x="65" y="40"/>
                      </a:lnTo>
                      <a:lnTo>
                        <a:pt x="63" y="36"/>
                      </a:lnTo>
                      <a:lnTo>
                        <a:pt x="60" y="34"/>
                      </a:lnTo>
                      <a:lnTo>
                        <a:pt x="56" y="33"/>
                      </a:lnTo>
                      <a:lnTo>
                        <a:pt x="51" y="33"/>
                      </a:lnTo>
                      <a:lnTo>
                        <a:pt x="26" y="37"/>
                      </a:lnTo>
                      <a:lnTo>
                        <a:pt x="24" y="30"/>
                      </a:lnTo>
                      <a:lnTo>
                        <a:pt x="18" y="15"/>
                      </a:lnTo>
                      <a:lnTo>
                        <a:pt x="9" y="2"/>
                      </a:ln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2" y="30"/>
                      </a:lnTo>
                      <a:lnTo>
                        <a:pt x="3" y="41"/>
                      </a:lnTo>
                      <a:lnTo>
                        <a:pt x="4" y="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2" name="Freeform 36"/>
                <p:cNvSpPr/>
                <p:nvPr/>
              </p:nvSpPr>
              <p:spPr bwMode="auto">
                <a:xfrm>
                  <a:off x="8362" y="4825"/>
                  <a:ext cx="23" cy="16"/>
                </a:xfrm>
                <a:custGeom>
                  <a:avLst/>
                  <a:gdLst>
                    <a:gd name="T0" fmla="*/ 0 w 69"/>
                    <a:gd name="T1" fmla="*/ 0 h 47"/>
                    <a:gd name="T2" fmla="*/ 0 w 69"/>
                    <a:gd name="T3" fmla="*/ 0 h 47"/>
                    <a:gd name="T4" fmla="*/ 0 w 69"/>
                    <a:gd name="T5" fmla="*/ 0 h 47"/>
                    <a:gd name="T6" fmla="*/ 0 w 69"/>
                    <a:gd name="T7" fmla="*/ 0 h 47"/>
                    <a:gd name="T8" fmla="*/ 0 w 69"/>
                    <a:gd name="T9" fmla="*/ 0 h 47"/>
                    <a:gd name="T10" fmla="*/ 0 w 69"/>
                    <a:gd name="T11" fmla="*/ 0 h 47"/>
                    <a:gd name="T12" fmla="*/ 0 w 69"/>
                    <a:gd name="T13" fmla="*/ 0 h 47"/>
                    <a:gd name="T14" fmla="*/ 0 w 69"/>
                    <a:gd name="T15" fmla="*/ 0 h 47"/>
                    <a:gd name="T16" fmla="*/ 0 w 69"/>
                    <a:gd name="T17" fmla="*/ 0 h 47"/>
                    <a:gd name="T18" fmla="*/ 0 w 69"/>
                    <a:gd name="T19" fmla="*/ 0 h 47"/>
                    <a:gd name="T20" fmla="*/ 0 w 69"/>
                    <a:gd name="T21" fmla="*/ 0 h 47"/>
                    <a:gd name="T22" fmla="*/ 0 w 69"/>
                    <a:gd name="T23" fmla="*/ 0 h 47"/>
                    <a:gd name="T24" fmla="*/ 0 w 69"/>
                    <a:gd name="T25" fmla="*/ 0 h 47"/>
                    <a:gd name="T26" fmla="*/ 0 w 69"/>
                    <a:gd name="T27" fmla="*/ 0 h 47"/>
                    <a:gd name="T28" fmla="*/ 0 w 69"/>
                    <a:gd name="T29" fmla="*/ 0 h 47"/>
                    <a:gd name="T30" fmla="*/ 0 w 69"/>
                    <a:gd name="T31" fmla="*/ 0 h 47"/>
                    <a:gd name="T32" fmla="*/ 0 w 69"/>
                    <a:gd name="T33" fmla="*/ 0 h 47"/>
                    <a:gd name="T34" fmla="*/ 0 w 69"/>
                    <a:gd name="T35" fmla="*/ 0 h 47"/>
                    <a:gd name="T36" fmla="*/ 0 w 69"/>
                    <a:gd name="T37" fmla="*/ 0 h 47"/>
                    <a:gd name="T38" fmla="*/ 0 w 69"/>
                    <a:gd name="T39" fmla="*/ 0 h 47"/>
                    <a:gd name="T40" fmla="*/ 0 w 69"/>
                    <a:gd name="T41" fmla="*/ 0 h 47"/>
                    <a:gd name="T42" fmla="*/ 0 w 69"/>
                    <a:gd name="T43" fmla="*/ 0 h 47"/>
                    <a:gd name="T44" fmla="*/ 0 w 69"/>
                    <a:gd name="T45" fmla="*/ 0 h 47"/>
                    <a:gd name="T46" fmla="*/ 0 w 69"/>
                    <a:gd name="T47" fmla="*/ 0 h 47"/>
                    <a:gd name="T48" fmla="*/ 0 w 69"/>
                    <a:gd name="T49" fmla="*/ 0 h 47"/>
                    <a:gd name="T50" fmla="*/ 0 w 69"/>
                    <a:gd name="T51" fmla="*/ 0 h 47"/>
                    <a:gd name="T52" fmla="*/ 0 w 69"/>
                    <a:gd name="T53" fmla="*/ 0 h 47"/>
                    <a:gd name="T54" fmla="*/ 0 w 69"/>
                    <a:gd name="T55" fmla="*/ 0 h 47"/>
                    <a:gd name="T56" fmla="*/ 0 w 69"/>
                    <a:gd name="T57" fmla="*/ 0 h 47"/>
                    <a:gd name="T58" fmla="*/ 0 w 69"/>
                    <a:gd name="T59" fmla="*/ 0 h 47"/>
                    <a:gd name="T60" fmla="*/ 0 w 69"/>
                    <a:gd name="T61" fmla="*/ 0 h 47"/>
                    <a:gd name="T62" fmla="*/ 0 w 69"/>
                    <a:gd name="T63" fmla="*/ 0 h 47"/>
                    <a:gd name="T64" fmla="*/ 0 w 69"/>
                    <a:gd name="T65" fmla="*/ 0 h 4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9"/>
                    <a:gd name="T100" fmla="*/ 0 h 47"/>
                    <a:gd name="T101" fmla="*/ 69 w 69"/>
                    <a:gd name="T102" fmla="*/ 47 h 4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9" h="47">
                      <a:moveTo>
                        <a:pt x="9" y="46"/>
                      </a:moveTo>
                      <a:lnTo>
                        <a:pt x="12" y="47"/>
                      </a:lnTo>
                      <a:lnTo>
                        <a:pt x="16" y="47"/>
                      </a:lnTo>
                      <a:lnTo>
                        <a:pt x="22" y="47"/>
                      </a:lnTo>
                      <a:lnTo>
                        <a:pt x="23" y="47"/>
                      </a:lnTo>
                      <a:lnTo>
                        <a:pt x="31" y="46"/>
                      </a:lnTo>
                      <a:lnTo>
                        <a:pt x="40" y="45"/>
                      </a:lnTo>
                      <a:lnTo>
                        <a:pt x="48" y="42"/>
                      </a:lnTo>
                      <a:lnTo>
                        <a:pt x="56" y="37"/>
                      </a:lnTo>
                      <a:lnTo>
                        <a:pt x="63" y="34"/>
                      </a:lnTo>
                      <a:lnTo>
                        <a:pt x="67" y="30"/>
                      </a:lnTo>
                      <a:lnTo>
                        <a:pt x="69" y="26"/>
                      </a:lnTo>
                      <a:lnTo>
                        <a:pt x="66" y="20"/>
                      </a:lnTo>
                      <a:lnTo>
                        <a:pt x="62" y="17"/>
                      </a:lnTo>
                      <a:lnTo>
                        <a:pt x="56" y="17"/>
                      </a:lnTo>
                      <a:lnTo>
                        <a:pt x="48" y="17"/>
                      </a:lnTo>
                      <a:lnTo>
                        <a:pt x="40" y="19"/>
                      </a:lnTo>
                      <a:lnTo>
                        <a:pt x="32" y="22"/>
                      </a:lnTo>
                      <a:lnTo>
                        <a:pt x="26" y="23"/>
                      </a:lnTo>
                      <a:lnTo>
                        <a:pt x="22" y="26"/>
                      </a:lnTo>
                      <a:lnTo>
                        <a:pt x="20" y="26"/>
                      </a:lnTo>
                      <a:lnTo>
                        <a:pt x="19" y="22"/>
                      </a:lnTo>
                      <a:lnTo>
                        <a:pt x="16" y="14"/>
                      </a:lnTo>
                      <a:lnTo>
                        <a:pt x="12" y="7"/>
                      </a:lnTo>
                      <a:lnTo>
                        <a:pt x="10" y="4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0" y="11"/>
                      </a:lnTo>
                      <a:lnTo>
                        <a:pt x="3" y="26"/>
                      </a:lnTo>
                      <a:lnTo>
                        <a:pt x="7" y="40"/>
                      </a:lnTo>
                      <a:lnTo>
                        <a:pt x="9" y="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3" name="Freeform 37"/>
                <p:cNvSpPr/>
                <p:nvPr/>
              </p:nvSpPr>
              <p:spPr bwMode="auto">
                <a:xfrm>
                  <a:off x="8390" y="4813"/>
                  <a:ext cx="20" cy="20"/>
                </a:xfrm>
                <a:custGeom>
                  <a:avLst/>
                  <a:gdLst>
                    <a:gd name="T0" fmla="*/ 0 w 60"/>
                    <a:gd name="T1" fmla="*/ 0 h 58"/>
                    <a:gd name="T2" fmla="*/ 0 w 60"/>
                    <a:gd name="T3" fmla="*/ 0 h 58"/>
                    <a:gd name="T4" fmla="*/ 0 w 60"/>
                    <a:gd name="T5" fmla="*/ 0 h 58"/>
                    <a:gd name="T6" fmla="*/ 0 w 60"/>
                    <a:gd name="T7" fmla="*/ 0 h 58"/>
                    <a:gd name="T8" fmla="*/ 0 w 60"/>
                    <a:gd name="T9" fmla="*/ 0 h 58"/>
                    <a:gd name="T10" fmla="*/ 0 w 60"/>
                    <a:gd name="T11" fmla="*/ 0 h 58"/>
                    <a:gd name="T12" fmla="*/ 0 w 60"/>
                    <a:gd name="T13" fmla="*/ 0 h 58"/>
                    <a:gd name="T14" fmla="*/ 0 w 60"/>
                    <a:gd name="T15" fmla="*/ 0 h 58"/>
                    <a:gd name="T16" fmla="*/ 0 w 60"/>
                    <a:gd name="T17" fmla="*/ 0 h 58"/>
                    <a:gd name="T18" fmla="*/ 0 w 60"/>
                    <a:gd name="T19" fmla="*/ 0 h 58"/>
                    <a:gd name="T20" fmla="*/ 0 w 60"/>
                    <a:gd name="T21" fmla="*/ 0 h 58"/>
                    <a:gd name="T22" fmla="*/ 0 w 60"/>
                    <a:gd name="T23" fmla="*/ 0 h 58"/>
                    <a:gd name="T24" fmla="*/ 0 w 60"/>
                    <a:gd name="T25" fmla="*/ 0 h 58"/>
                    <a:gd name="T26" fmla="*/ 0 w 60"/>
                    <a:gd name="T27" fmla="*/ 0 h 58"/>
                    <a:gd name="T28" fmla="*/ 0 w 60"/>
                    <a:gd name="T29" fmla="*/ 0 h 58"/>
                    <a:gd name="T30" fmla="*/ 0 w 60"/>
                    <a:gd name="T31" fmla="*/ 0 h 58"/>
                    <a:gd name="T32" fmla="*/ 0 w 60"/>
                    <a:gd name="T33" fmla="*/ 0 h 58"/>
                    <a:gd name="T34" fmla="*/ 0 w 60"/>
                    <a:gd name="T35" fmla="*/ 0 h 58"/>
                    <a:gd name="T36" fmla="*/ 0 w 60"/>
                    <a:gd name="T37" fmla="*/ 0 h 58"/>
                    <a:gd name="T38" fmla="*/ 0 w 60"/>
                    <a:gd name="T39" fmla="*/ 0 h 58"/>
                    <a:gd name="T40" fmla="*/ 0 w 60"/>
                    <a:gd name="T41" fmla="*/ 0 h 58"/>
                    <a:gd name="T42" fmla="*/ 0 w 60"/>
                    <a:gd name="T43" fmla="*/ 0 h 58"/>
                    <a:gd name="T44" fmla="*/ 0 w 60"/>
                    <a:gd name="T45" fmla="*/ 0 h 58"/>
                    <a:gd name="T46" fmla="*/ 0 w 60"/>
                    <a:gd name="T47" fmla="*/ 0 h 58"/>
                    <a:gd name="T48" fmla="*/ 0 w 60"/>
                    <a:gd name="T49" fmla="*/ 0 h 5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0"/>
                    <a:gd name="T76" fmla="*/ 0 h 58"/>
                    <a:gd name="T77" fmla="*/ 60 w 60"/>
                    <a:gd name="T78" fmla="*/ 58 h 5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0" h="58">
                      <a:moveTo>
                        <a:pt x="13" y="52"/>
                      </a:moveTo>
                      <a:lnTo>
                        <a:pt x="20" y="55"/>
                      </a:lnTo>
                      <a:lnTo>
                        <a:pt x="32" y="58"/>
                      </a:lnTo>
                      <a:lnTo>
                        <a:pt x="45" y="56"/>
                      </a:lnTo>
                      <a:lnTo>
                        <a:pt x="55" y="50"/>
                      </a:lnTo>
                      <a:lnTo>
                        <a:pt x="58" y="49"/>
                      </a:lnTo>
                      <a:lnTo>
                        <a:pt x="60" y="46"/>
                      </a:lnTo>
                      <a:lnTo>
                        <a:pt x="60" y="42"/>
                      </a:lnTo>
                      <a:lnTo>
                        <a:pt x="60" y="39"/>
                      </a:lnTo>
                      <a:lnTo>
                        <a:pt x="58" y="36"/>
                      </a:lnTo>
                      <a:lnTo>
                        <a:pt x="54" y="33"/>
                      </a:lnTo>
                      <a:lnTo>
                        <a:pt x="49" y="32"/>
                      </a:lnTo>
                      <a:lnTo>
                        <a:pt x="45" y="32"/>
                      </a:lnTo>
                      <a:lnTo>
                        <a:pt x="36" y="35"/>
                      </a:lnTo>
                      <a:lnTo>
                        <a:pt x="27" y="36"/>
                      </a:lnTo>
                      <a:lnTo>
                        <a:pt x="20" y="35"/>
                      </a:lnTo>
                      <a:lnTo>
                        <a:pt x="17" y="35"/>
                      </a:lnTo>
                      <a:lnTo>
                        <a:pt x="17" y="29"/>
                      </a:lnTo>
                      <a:lnTo>
                        <a:pt x="17" y="16"/>
                      </a:lnTo>
                      <a:lnTo>
                        <a:pt x="14" y="3"/>
                      </a:lnTo>
                      <a:lnTo>
                        <a:pt x="5" y="0"/>
                      </a:lnTo>
                      <a:lnTo>
                        <a:pt x="1" y="12"/>
                      </a:lnTo>
                      <a:lnTo>
                        <a:pt x="0" y="26"/>
                      </a:lnTo>
                      <a:lnTo>
                        <a:pt x="3" y="40"/>
                      </a:lnTo>
                      <a:lnTo>
                        <a:pt x="13" y="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4" name="Freeform 38"/>
                <p:cNvSpPr/>
                <p:nvPr/>
              </p:nvSpPr>
              <p:spPr bwMode="auto">
                <a:xfrm>
                  <a:off x="8411" y="4806"/>
                  <a:ext cx="20" cy="18"/>
                </a:xfrm>
                <a:custGeom>
                  <a:avLst/>
                  <a:gdLst>
                    <a:gd name="T0" fmla="*/ 0 w 59"/>
                    <a:gd name="T1" fmla="*/ 0 h 55"/>
                    <a:gd name="T2" fmla="*/ 0 w 59"/>
                    <a:gd name="T3" fmla="*/ 0 h 55"/>
                    <a:gd name="T4" fmla="*/ 0 w 59"/>
                    <a:gd name="T5" fmla="*/ 0 h 55"/>
                    <a:gd name="T6" fmla="*/ 0 w 59"/>
                    <a:gd name="T7" fmla="*/ 0 h 55"/>
                    <a:gd name="T8" fmla="*/ 0 w 59"/>
                    <a:gd name="T9" fmla="*/ 0 h 55"/>
                    <a:gd name="T10" fmla="*/ 0 w 59"/>
                    <a:gd name="T11" fmla="*/ 0 h 55"/>
                    <a:gd name="T12" fmla="*/ 0 w 59"/>
                    <a:gd name="T13" fmla="*/ 0 h 55"/>
                    <a:gd name="T14" fmla="*/ 0 w 59"/>
                    <a:gd name="T15" fmla="*/ 0 h 55"/>
                    <a:gd name="T16" fmla="*/ 0 w 59"/>
                    <a:gd name="T17" fmla="*/ 0 h 55"/>
                    <a:gd name="T18" fmla="*/ 0 w 59"/>
                    <a:gd name="T19" fmla="*/ 0 h 55"/>
                    <a:gd name="T20" fmla="*/ 0 w 59"/>
                    <a:gd name="T21" fmla="*/ 0 h 55"/>
                    <a:gd name="T22" fmla="*/ 0 w 59"/>
                    <a:gd name="T23" fmla="*/ 0 h 55"/>
                    <a:gd name="T24" fmla="*/ 0 w 59"/>
                    <a:gd name="T25" fmla="*/ 0 h 55"/>
                    <a:gd name="T26" fmla="*/ 0 w 59"/>
                    <a:gd name="T27" fmla="*/ 0 h 55"/>
                    <a:gd name="T28" fmla="*/ 0 w 59"/>
                    <a:gd name="T29" fmla="*/ 0 h 55"/>
                    <a:gd name="T30" fmla="*/ 0 w 59"/>
                    <a:gd name="T31" fmla="*/ 0 h 55"/>
                    <a:gd name="T32" fmla="*/ 0 w 59"/>
                    <a:gd name="T33" fmla="*/ 0 h 55"/>
                    <a:gd name="T34" fmla="*/ 0 w 59"/>
                    <a:gd name="T35" fmla="*/ 0 h 55"/>
                    <a:gd name="T36" fmla="*/ 0 w 59"/>
                    <a:gd name="T37" fmla="*/ 0 h 55"/>
                    <a:gd name="T38" fmla="*/ 0 w 59"/>
                    <a:gd name="T39" fmla="*/ 0 h 55"/>
                    <a:gd name="T40" fmla="*/ 0 w 59"/>
                    <a:gd name="T41" fmla="*/ 0 h 5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9"/>
                    <a:gd name="T64" fmla="*/ 0 h 55"/>
                    <a:gd name="T65" fmla="*/ 59 w 59"/>
                    <a:gd name="T66" fmla="*/ 55 h 5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9" h="55">
                      <a:moveTo>
                        <a:pt x="19" y="52"/>
                      </a:moveTo>
                      <a:lnTo>
                        <a:pt x="31" y="55"/>
                      </a:lnTo>
                      <a:lnTo>
                        <a:pt x="43" y="54"/>
                      </a:lnTo>
                      <a:lnTo>
                        <a:pt x="53" y="46"/>
                      </a:lnTo>
                      <a:lnTo>
                        <a:pt x="59" y="35"/>
                      </a:lnTo>
                      <a:lnTo>
                        <a:pt x="57" y="31"/>
                      </a:lnTo>
                      <a:lnTo>
                        <a:pt x="54" y="29"/>
                      </a:lnTo>
                      <a:lnTo>
                        <a:pt x="49" y="28"/>
                      </a:lnTo>
                      <a:lnTo>
                        <a:pt x="44" y="29"/>
                      </a:lnTo>
                      <a:lnTo>
                        <a:pt x="41" y="32"/>
                      </a:lnTo>
                      <a:lnTo>
                        <a:pt x="38" y="35"/>
                      </a:lnTo>
                      <a:lnTo>
                        <a:pt x="34" y="36"/>
                      </a:lnTo>
                      <a:lnTo>
                        <a:pt x="31" y="39"/>
                      </a:lnTo>
                      <a:lnTo>
                        <a:pt x="28" y="32"/>
                      </a:lnTo>
                      <a:lnTo>
                        <a:pt x="21" y="18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2" y="18"/>
                      </a:lnTo>
                      <a:lnTo>
                        <a:pt x="9" y="35"/>
                      </a:lnTo>
                      <a:lnTo>
                        <a:pt x="16" y="46"/>
                      </a:lnTo>
                      <a:lnTo>
                        <a:pt x="19" y="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5" name="Freeform 39"/>
                <p:cNvSpPr/>
                <p:nvPr/>
              </p:nvSpPr>
              <p:spPr bwMode="auto">
                <a:xfrm>
                  <a:off x="8374" y="4857"/>
                  <a:ext cx="27" cy="25"/>
                </a:xfrm>
                <a:custGeom>
                  <a:avLst/>
                  <a:gdLst>
                    <a:gd name="T0" fmla="*/ 0 w 82"/>
                    <a:gd name="T1" fmla="*/ 0 h 76"/>
                    <a:gd name="T2" fmla="*/ 0 w 82"/>
                    <a:gd name="T3" fmla="*/ 0 h 76"/>
                    <a:gd name="T4" fmla="*/ 0 w 82"/>
                    <a:gd name="T5" fmla="*/ 0 h 76"/>
                    <a:gd name="T6" fmla="*/ 0 w 82"/>
                    <a:gd name="T7" fmla="*/ 0 h 76"/>
                    <a:gd name="T8" fmla="*/ 0 w 82"/>
                    <a:gd name="T9" fmla="*/ 0 h 76"/>
                    <a:gd name="T10" fmla="*/ 0 w 82"/>
                    <a:gd name="T11" fmla="*/ 0 h 76"/>
                    <a:gd name="T12" fmla="*/ 0 w 82"/>
                    <a:gd name="T13" fmla="*/ 0 h 76"/>
                    <a:gd name="T14" fmla="*/ 0 w 82"/>
                    <a:gd name="T15" fmla="*/ 0 h 76"/>
                    <a:gd name="T16" fmla="*/ 0 w 82"/>
                    <a:gd name="T17" fmla="*/ 0 h 76"/>
                    <a:gd name="T18" fmla="*/ 0 w 82"/>
                    <a:gd name="T19" fmla="*/ 0 h 76"/>
                    <a:gd name="T20" fmla="*/ 0 w 82"/>
                    <a:gd name="T21" fmla="*/ 0 h 76"/>
                    <a:gd name="T22" fmla="*/ 0 w 82"/>
                    <a:gd name="T23" fmla="*/ 0 h 76"/>
                    <a:gd name="T24" fmla="*/ 0 w 82"/>
                    <a:gd name="T25" fmla="*/ 0 h 76"/>
                    <a:gd name="T26" fmla="*/ 0 w 82"/>
                    <a:gd name="T27" fmla="*/ 0 h 76"/>
                    <a:gd name="T28" fmla="*/ 0 w 82"/>
                    <a:gd name="T29" fmla="*/ 0 h 76"/>
                    <a:gd name="T30" fmla="*/ 0 w 82"/>
                    <a:gd name="T31" fmla="*/ 0 h 76"/>
                    <a:gd name="T32" fmla="*/ 0 w 82"/>
                    <a:gd name="T33" fmla="*/ 0 h 76"/>
                    <a:gd name="T34" fmla="*/ 0 w 82"/>
                    <a:gd name="T35" fmla="*/ 0 h 76"/>
                    <a:gd name="T36" fmla="*/ 0 w 82"/>
                    <a:gd name="T37" fmla="*/ 0 h 76"/>
                    <a:gd name="T38" fmla="*/ 0 w 82"/>
                    <a:gd name="T39" fmla="*/ 0 h 76"/>
                    <a:gd name="T40" fmla="*/ 0 w 82"/>
                    <a:gd name="T41" fmla="*/ 0 h 76"/>
                    <a:gd name="T42" fmla="*/ 0 w 82"/>
                    <a:gd name="T43" fmla="*/ 0 h 76"/>
                    <a:gd name="T44" fmla="*/ 0 w 82"/>
                    <a:gd name="T45" fmla="*/ 0 h 76"/>
                    <a:gd name="T46" fmla="*/ 0 w 82"/>
                    <a:gd name="T47" fmla="*/ 0 h 76"/>
                    <a:gd name="T48" fmla="*/ 0 w 82"/>
                    <a:gd name="T49" fmla="*/ 0 h 76"/>
                    <a:gd name="T50" fmla="*/ 0 w 82"/>
                    <a:gd name="T51" fmla="*/ 0 h 76"/>
                    <a:gd name="T52" fmla="*/ 0 w 82"/>
                    <a:gd name="T53" fmla="*/ 0 h 76"/>
                    <a:gd name="T54" fmla="*/ 0 w 82"/>
                    <a:gd name="T55" fmla="*/ 0 h 76"/>
                    <a:gd name="T56" fmla="*/ 0 w 82"/>
                    <a:gd name="T57" fmla="*/ 0 h 76"/>
                    <a:gd name="T58" fmla="*/ 0 w 82"/>
                    <a:gd name="T59" fmla="*/ 0 h 76"/>
                    <a:gd name="T60" fmla="*/ 0 w 82"/>
                    <a:gd name="T61" fmla="*/ 0 h 76"/>
                    <a:gd name="T62" fmla="*/ 0 w 82"/>
                    <a:gd name="T63" fmla="*/ 0 h 76"/>
                    <a:gd name="T64" fmla="*/ 0 w 82"/>
                    <a:gd name="T65" fmla="*/ 0 h 7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82"/>
                    <a:gd name="T100" fmla="*/ 0 h 76"/>
                    <a:gd name="T101" fmla="*/ 82 w 82"/>
                    <a:gd name="T102" fmla="*/ 76 h 7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82" h="76">
                      <a:moveTo>
                        <a:pt x="32" y="75"/>
                      </a:moveTo>
                      <a:lnTo>
                        <a:pt x="38" y="76"/>
                      </a:lnTo>
                      <a:lnTo>
                        <a:pt x="44" y="76"/>
                      </a:lnTo>
                      <a:lnTo>
                        <a:pt x="50" y="76"/>
                      </a:lnTo>
                      <a:lnTo>
                        <a:pt x="57" y="75"/>
                      </a:lnTo>
                      <a:lnTo>
                        <a:pt x="61" y="72"/>
                      </a:lnTo>
                      <a:lnTo>
                        <a:pt x="67" y="67"/>
                      </a:lnTo>
                      <a:lnTo>
                        <a:pt x="72" y="64"/>
                      </a:lnTo>
                      <a:lnTo>
                        <a:pt x="76" y="59"/>
                      </a:lnTo>
                      <a:lnTo>
                        <a:pt x="80" y="56"/>
                      </a:lnTo>
                      <a:lnTo>
                        <a:pt x="82" y="52"/>
                      </a:lnTo>
                      <a:lnTo>
                        <a:pt x="82" y="47"/>
                      </a:lnTo>
                      <a:lnTo>
                        <a:pt x="79" y="43"/>
                      </a:lnTo>
                      <a:lnTo>
                        <a:pt x="70" y="39"/>
                      </a:lnTo>
                      <a:lnTo>
                        <a:pt x="63" y="37"/>
                      </a:lnTo>
                      <a:lnTo>
                        <a:pt x="54" y="39"/>
                      </a:lnTo>
                      <a:lnTo>
                        <a:pt x="47" y="41"/>
                      </a:lnTo>
                      <a:lnTo>
                        <a:pt x="39" y="44"/>
                      </a:lnTo>
                      <a:lnTo>
                        <a:pt x="35" y="49"/>
                      </a:lnTo>
                      <a:lnTo>
                        <a:pt x="32" y="50"/>
                      </a:lnTo>
                      <a:lnTo>
                        <a:pt x="30" y="52"/>
                      </a:lnTo>
                      <a:lnTo>
                        <a:pt x="29" y="43"/>
                      </a:lnTo>
                      <a:lnTo>
                        <a:pt x="23" y="23"/>
                      </a:lnTo>
                      <a:lnTo>
                        <a:pt x="14" y="6"/>
                      </a:lnTo>
                      <a:lnTo>
                        <a:pt x="4" y="0"/>
                      </a:lnTo>
                      <a:lnTo>
                        <a:pt x="0" y="17"/>
                      </a:lnTo>
                      <a:lnTo>
                        <a:pt x="0" y="31"/>
                      </a:lnTo>
                      <a:lnTo>
                        <a:pt x="4" y="44"/>
                      </a:lnTo>
                      <a:lnTo>
                        <a:pt x="11" y="54"/>
                      </a:lnTo>
                      <a:lnTo>
                        <a:pt x="19" y="63"/>
                      </a:lnTo>
                      <a:lnTo>
                        <a:pt x="25" y="70"/>
                      </a:lnTo>
                      <a:lnTo>
                        <a:pt x="30" y="73"/>
                      </a:lnTo>
                      <a:lnTo>
                        <a:pt x="32" y="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6" name="Freeform 40"/>
                <p:cNvSpPr/>
                <p:nvPr/>
              </p:nvSpPr>
              <p:spPr bwMode="auto">
                <a:xfrm>
                  <a:off x="8404" y="4847"/>
                  <a:ext cx="25" cy="22"/>
                </a:xfrm>
                <a:custGeom>
                  <a:avLst/>
                  <a:gdLst>
                    <a:gd name="T0" fmla="*/ 0 w 75"/>
                    <a:gd name="T1" fmla="*/ 0 h 66"/>
                    <a:gd name="T2" fmla="*/ 0 w 75"/>
                    <a:gd name="T3" fmla="*/ 0 h 66"/>
                    <a:gd name="T4" fmla="*/ 0 w 75"/>
                    <a:gd name="T5" fmla="*/ 0 h 66"/>
                    <a:gd name="T6" fmla="*/ 0 w 75"/>
                    <a:gd name="T7" fmla="*/ 0 h 66"/>
                    <a:gd name="T8" fmla="*/ 0 w 75"/>
                    <a:gd name="T9" fmla="*/ 0 h 66"/>
                    <a:gd name="T10" fmla="*/ 0 w 75"/>
                    <a:gd name="T11" fmla="*/ 0 h 66"/>
                    <a:gd name="T12" fmla="*/ 0 w 75"/>
                    <a:gd name="T13" fmla="*/ 0 h 66"/>
                    <a:gd name="T14" fmla="*/ 0 w 75"/>
                    <a:gd name="T15" fmla="*/ 0 h 66"/>
                    <a:gd name="T16" fmla="*/ 0 w 75"/>
                    <a:gd name="T17" fmla="*/ 0 h 66"/>
                    <a:gd name="T18" fmla="*/ 0 w 75"/>
                    <a:gd name="T19" fmla="*/ 0 h 66"/>
                    <a:gd name="T20" fmla="*/ 0 w 75"/>
                    <a:gd name="T21" fmla="*/ 0 h 66"/>
                    <a:gd name="T22" fmla="*/ 0 w 75"/>
                    <a:gd name="T23" fmla="*/ 0 h 66"/>
                    <a:gd name="T24" fmla="*/ 0 w 75"/>
                    <a:gd name="T25" fmla="*/ 0 h 66"/>
                    <a:gd name="T26" fmla="*/ 0 w 75"/>
                    <a:gd name="T27" fmla="*/ 0 h 66"/>
                    <a:gd name="T28" fmla="*/ 0 w 75"/>
                    <a:gd name="T29" fmla="*/ 0 h 66"/>
                    <a:gd name="T30" fmla="*/ 0 w 75"/>
                    <a:gd name="T31" fmla="*/ 0 h 66"/>
                    <a:gd name="T32" fmla="*/ 0 w 75"/>
                    <a:gd name="T33" fmla="*/ 0 h 66"/>
                    <a:gd name="T34" fmla="*/ 0 w 75"/>
                    <a:gd name="T35" fmla="*/ 0 h 66"/>
                    <a:gd name="T36" fmla="*/ 0 w 75"/>
                    <a:gd name="T37" fmla="*/ 0 h 66"/>
                    <a:gd name="T38" fmla="*/ 0 w 75"/>
                    <a:gd name="T39" fmla="*/ 0 h 66"/>
                    <a:gd name="T40" fmla="*/ 0 w 75"/>
                    <a:gd name="T41" fmla="*/ 0 h 66"/>
                    <a:gd name="T42" fmla="*/ 0 w 75"/>
                    <a:gd name="T43" fmla="*/ 0 h 66"/>
                    <a:gd name="T44" fmla="*/ 0 w 75"/>
                    <a:gd name="T45" fmla="*/ 0 h 66"/>
                    <a:gd name="T46" fmla="*/ 0 w 75"/>
                    <a:gd name="T47" fmla="*/ 0 h 66"/>
                    <a:gd name="T48" fmla="*/ 0 w 75"/>
                    <a:gd name="T49" fmla="*/ 0 h 66"/>
                    <a:gd name="T50" fmla="*/ 0 w 75"/>
                    <a:gd name="T51" fmla="*/ 0 h 66"/>
                    <a:gd name="T52" fmla="*/ 0 w 75"/>
                    <a:gd name="T53" fmla="*/ 0 h 66"/>
                    <a:gd name="T54" fmla="*/ 0 w 75"/>
                    <a:gd name="T55" fmla="*/ 0 h 66"/>
                    <a:gd name="T56" fmla="*/ 0 w 75"/>
                    <a:gd name="T57" fmla="*/ 0 h 6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5"/>
                    <a:gd name="T88" fmla="*/ 0 h 66"/>
                    <a:gd name="T89" fmla="*/ 75 w 75"/>
                    <a:gd name="T90" fmla="*/ 66 h 6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5" h="66">
                      <a:moveTo>
                        <a:pt x="12" y="53"/>
                      </a:moveTo>
                      <a:lnTo>
                        <a:pt x="15" y="56"/>
                      </a:lnTo>
                      <a:lnTo>
                        <a:pt x="19" y="60"/>
                      </a:lnTo>
                      <a:lnTo>
                        <a:pt x="25" y="62"/>
                      </a:lnTo>
                      <a:lnTo>
                        <a:pt x="27" y="63"/>
                      </a:lnTo>
                      <a:lnTo>
                        <a:pt x="32" y="65"/>
                      </a:lnTo>
                      <a:lnTo>
                        <a:pt x="40" y="65"/>
                      </a:lnTo>
                      <a:lnTo>
                        <a:pt x="49" y="66"/>
                      </a:lnTo>
                      <a:lnTo>
                        <a:pt x="57" y="65"/>
                      </a:lnTo>
                      <a:lnTo>
                        <a:pt x="65" y="63"/>
                      </a:lnTo>
                      <a:lnTo>
                        <a:pt x="71" y="60"/>
                      </a:lnTo>
                      <a:lnTo>
                        <a:pt x="75" y="55"/>
                      </a:lnTo>
                      <a:lnTo>
                        <a:pt x="75" y="46"/>
                      </a:lnTo>
                      <a:lnTo>
                        <a:pt x="72" y="39"/>
                      </a:lnTo>
                      <a:lnTo>
                        <a:pt x="66" y="35"/>
                      </a:lnTo>
                      <a:lnTo>
                        <a:pt x="59" y="33"/>
                      </a:lnTo>
                      <a:lnTo>
                        <a:pt x="50" y="33"/>
                      </a:lnTo>
                      <a:lnTo>
                        <a:pt x="41" y="35"/>
                      </a:lnTo>
                      <a:lnTo>
                        <a:pt x="34" y="36"/>
                      </a:lnTo>
                      <a:lnTo>
                        <a:pt x="28" y="39"/>
                      </a:lnTo>
                      <a:lnTo>
                        <a:pt x="27" y="39"/>
                      </a:lnTo>
                      <a:lnTo>
                        <a:pt x="25" y="32"/>
                      </a:lnTo>
                      <a:lnTo>
                        <a:pt x="19" y="16"/>
                      </a:lnTo>
                      <a:lnTo>
                        <a:pt x="10" y="3"/>
                      </a:lnTo>
                      <a:lnTo>
                        <a:pt x="0" y="0"/>
                      </a:lnTo>
                      <a:lnTo>
                        <a:pt x="0" y="22"/>
                      </a:lnTo>
                      <a:lnTo>
                        <a:pt x="5" y="39"/>
                      </a:lnTo>
                      <a:lnTo>
                        <a:pt x="9" y="49"/>
                      </a:lnTo>
                      <a:lnTo>
                        <a:pt x="12" y="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7" name="Freeform 41"/>
                <p:cNvSpPr/>
                <p:nvPr/>
              </p:nvSpPr>
              <p:spPr bwMode="auto">
                <a:xfrm>
                  <a:off x="8434" y="4844"/>
                  <a:ext cx="25" cy="21"/>
                </a:xfrm>
                <a:custGeom>
                  <a:avLst/>
                  <a:gdLst>
                    <a:gd name="T0" fmla="*/ 0 w 75"/>
                    <a:gd name="T1" fmla="*/ 0 h 63"/>
                    <a:gd name="T2" fmla="*/ 0 w 75"/>
                    <a:gd name="T3" fmla="*/ 0 h 63"/>
                    <a:gd name="T4" fmla="*/ 0 w 75"/>
                    <a:gd name="T5" fmla="*/ 0 h 63"/>
                    <a:gd name="T6" fmla="*/ 0 w 75"/>
                    <a:gd name="T7" fmla="*/ 0 h 63"/>
                    <a:gd name="T8" fmla="*/ 0 w 75"/>
                    <a:gd name="T9" fmla="*/ 0 h 63"/>
                    <a:gd name="T10" fmla="*/ 0 w 75"/>
                    <a:gd name="T11" fmla="*/ 0 h 63"/>
                    <a:gd name="T12" fmla="*/ 0 w 75"/>
                    <a:gd name="T13" fmla="*/ 0 h 63"/>
                    <a:gd name="T14" fmla="*/ 0 w 75"/>
                    <a:gd name="T15" fmla="*/ 0 h 63"/>
                    <a:gd name="T16" fmla="*/ 0 w 75"/>
                    <a:gd name="T17" fmla="*/ 0 h 63"/>
                    <a:gd name="T18" fmla="*/ 0 w 75"/>
                    <a:gd name="T19" fmla="*/ 0 h 63"/>
                    <a:gd name="T20" fmla="*/ 0 w 75"/>
                    <a:gd name="T21" fmla="*/ 0 h 63"/>
                    <a:gd name="T22" fmla="*/ 0 w 75"/>
                    <a:gd name="T23" fmla="*/ 0 h 63"/>
                    <a:gd name="T24" fmla="*/ 0 w 75"/>
                    <a:gd name="T25" fmla="*/ 0 h 63"/>
                    <a:gd name="T26" fmla="*/ 0 w 75"/>
                    <a:gd name="T27" fmla="*/ 0 h 63"/>
                    <a:gd name="T28" fmla="*/ 0 w 75"/>
                    <a:gd name="T29" fmla="*/ 0 h 63"/>
                    <a:gd name="T30" fmla="*/ 0 w 75"/>
                    <a:gd name="T31" fmla="*/ 0 h 63"/>
                    <a:gd name="T32" fmla="*/ 0 w 75"/>
                    <a:gd name="T33" fmla="*/ 0 h 63"/>
                    <a:gd name="T34" fmla="*/ 0 w 75"/>
                    <a:gd name="T35" fmla="*/ 0 h 63"/>
                    <a:gd name="T36" fmla="*/ 0 w 75"/>
                    <a:gd name="T37" fmla="*/ 0 h 63"/>
                    <a:gd name="T38" fmla="*/ 0 w 75"/>
                    <a:gd name="T39" fmla="*/ 0 h 63"/>
                    <a:gd name="T40" fmla="*/ 0 w 75"/>
                    <a:gd name="T41" fmla="*/ 0 h 63"/>
                    <a:gd name="T42" fmla="*/ 0 w 75"/>
                    <a:gd name="T43" fmla="*/ 0 h 63"/>
                    <a:gd name="T44" fmla="*/ 0 w 75"/>
                    <a:gd name="T45" fmla="*/ 0 h 63"/>
                    <a:gd name="T46" fmla="*/ 0 w 75"/>
                    <a:gd name="T47" fmla="*/ 0 h 63"/>
                    <a:gd name="T48" fmla="*/ 0 w 75"/>
                    <a:gd name="T49" fmla="*/ 0 h 63"/>
                    <a:gd name="T50" fmla="*/ 0 w 75"/>
                    <a:gd name="T51" fmla="*/ 0 h 63"/>
                    <a:gd name="T52" fmla="*/ 0 w 75"/>
                    <a:gd name="T53" fmla="*/ 0 h 63"/>
                    <a:gd name="T54" fmla="*/ 0 w 75"/>
                    <a:gd name="T55" fmla="*/ 0 h 63"/>
                    <a:gd name="T56" fmla="*/ 0 w 75"/>
                    <a:gd name="T57" fmla="*/ 0 h 6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5"/>
                    <a:gd name="T88" fmla="*/ 0 h 63"/>
                    <a:gd name="T89" fmla="*/ 75 w 75"/>
                    <a:gd name="T90" fmla="*/ 63 h 6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5" h="63">
                      <a:moveTo>
                        <a:pt x="3" y="41"/>
                      </a:moveTo>
                      <a:lnTo>
                        <a:pt x="4" y="46"/>
                      </a:lnTo>
                      <a:lnTo>
                        <a:pt x="10" y="50"/>
                      </a:lnTo>
                      <a:lnTo>
                        <a:pt x="14" y="56"/>
                      </a:lnTo>
                      <a:lnTo>
                        <a:pt x="16" y="57"/>
                      </a:lnTo>
                      <a:lnTo>
                        <a:pt x="23" y="60"/>
                      </a:lnTo>
                      <a:lnTo>
                        <a:pt x="32" y="63"/>
                      </a:lnTo>
                      <a:lnTo>
                        <a:pt x="42" y="63"/>
                      </a:lnTo>
                      <a:lnTo>
                        <a:pt x="54" y="61"/>
                      </a:lnTo>
                      <a:lnTo>
                        <a:pt x="64" y="58"/>
                      </a:lnTo>
                      <a:lnTo>
                        <a:pt x="72" y="54"/>
                      </a:lnTo>
                      <a:lnTo>
                        <a:pt x="75" y="47"/>
                      </a:lnTo>
                      <a:lnTo>
                        <a:pt x="73" y="40"/>
                      </a:lnTo>
                      <a:lnTo>
                        <a:pt x="67" y="34"/>
                      </a:lnTo>
                      <a:lnTo>
                        <a:pt x="60" y="30"/>
                      </a:lnTo>
                      <a:lnTo>
                        <a:pt x="53" y="28"/>
                      </a:lnTo>
                      <a:lnTo>
                        <a:pt x="45" y="30"/>
                      </a:lnTo>
                      <a:lnTo>
                        <a:pt x="36" y="31"/>
                      </a:lnTo>
                      <a:lnTo>
                        <a:pt x="31" y="33"/>
                      </a:lnTo>
                      <a:lnTo>
                        <a:pt x="26" y="36"/>
                      </a:lnTo>
                      <a:lnTo>
                        <a:pt x="25" y="36"/>
                      </a:lnTo>
                      <a:lnTo>
                        <a:pt x="23" y="30"/>
                      </a:lnTo>
                      <a:lnTo>
                        <a:pt x="17" y="15"/>
                      </a:lnTo>
                      <a:lnTo>
                        <a:pt x="10" y="2"/>
                      </a:lnTo>
                      <a:lnTo>
                        <a:pt x="0" y="0"/>
                      </a:lnTo>
                      <a:lnTo>
                        <a:pt x="0" y="15"/>
                      </a:lnTo>
                      <a:lnTo>
                        <a:pt x="1" y="28"/>
                      </a:lnTo>
                      <a:lnTo>
                        <a:pt x="3" y="38"/>
                      </a:lnTo>
                      <a:lnTo>
                        <a:pt x="3" y="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8" name="Freeform 42"/>
                <p:cNvSpPr/>
                <p:nvPr/>
              </p:nvSpPr>
              <p:spPr bwMode="auto">
                <a:xfrm>
                  <a:off x="8126" y="4482"/>
                  <a:ext cx="83" cy="97"/>
                </a:xfrm>
                <a:custGeom>
                  <a:avLst/>
                  <a:gdLst>
                    <a:gd name="T0" fmla="*/ 0 w 250"/>
                    <a:gd name="T1" fmla="*/ 0 h 290"/>
                    <a:gd name="T2" fmla="*/ 0 w 250"/>
                    <a:gd name="T3" fmla="*/ 0 h 290"/>
                    <a:gd name="T4" fmla="*/ 0 w 250"/>
                    <a:gd name="T5" fmla="*/ 0 h 290"/>
                    <a:gd name="T6" fmla="*/ 0 w 250"/>
                    <a:gd name="T7" fmla="*/ 0 h 290"/>
                    <a:gd name="T8" fmla="*/ 0 w 250"/>
                    <a:gd name="T9" fmla="*/ 0 h 290"/>
                    <a:gd name="T10" fmla="*/ 0 w 250"/>
                    <a:gd name="T11" fmla="*/ 0 h 290"/>
                    <a:gd name="T12" fmla="*/ 0 w 250"/>
                    <a:gd name="T13" fmla="*/ 0 h 290"/>
                    <a:gd name="T14" fmla="*/ 0 w 250"/>
                    <a:gd name="T15" fmla="*/ 0 h 290"/>
                    <a:gd name="T16" fmla="*/ 0 w 250"/>
                    <a:gd name="T17" fmla="*/ 0 h 290"/>
                    <a:gd name="T18" fmla="*/ 0 w 250"/>
                    <a:gd name="T19" fmla="*/ 0 h 290"/>
                    <a:gd name="T20" fmla="*/ 0 w 250"/>
                    <a:gd name="T21" fmla="*/ 0 h 290"/>
                    <a:gd name="T22" fmla="*/ 0 w 250"/>
                    <a:gd name="T23" fmla="*/ 0 h 290"/>
                    <a:gd name="T24" fmla="*/ 0 w 250"/>
                    <a:gd name="T25" fmla="*/ 0 h 290"/>
                    <a:gd name="T26" fmla="*/ 0 w 250"/>
                    <a:gd name="T27" fmla="*/ 0 h 290"/>
                    <a:gd name="T28" fmla="*/ 0 w 250"/>
                    <a:gd name="T29" fmla="*/ 0 h 290"/>
                    <a:gd name="T30" fmla="*/ 0 w 250"/>
                    <a:gd name="T31" fmla="*/ 0 h 290"/>
                    <a:gd name="T32" fmla="*/ 0 w 250"/>
                    <a:gd name="T33" fmla="*/ 0 h 290"/>
                    <a:gd name="T34" fmla="*/ 0 w 250"/>
                    <a:gd name="T35" fmla="*/ 0 h 290"/>
                    <a:gd name="T36" fmla="*/ 0 w 250"/>
                    <a:gd name="T37" fmla="*/ 0 h 290"/>
                    <a:gd name="T38" fmla="*/ 0 w 250"/>
                    <a:gd name="T39" fmla="*/ 0 h 290"/>
                    <a:gd name="T40" fmla="*/ 0 w 250"/>
                    <a:gd name="T41" fmla="*/ 0 h 290"/>
                    <a:gd name="T42" fmla="*/ 0 w 250"/>
                    <a:gd name="T43" fmla="*/ 0 h 290"/>
                    <a:gd name="T44" fmla="*/ 0 w 250"/>
                    <a:gd name="T45" fmla="*/ 0 h 290"/>
                    <a:gd name="T46" fmla="*/ 0 w 250"/>
                    <a:gd name="T47" fmla="*/ 0 h 290"/>
                    <a:gd name="T48" fmla="*/ 0 w 250"/>
                    <a:gd name="T49" fmla="*/ 0 h 290"/>
                    <a:gd name="T50" fmla="*/ 0 w 250"/>
                    <a:gd name="T51" fmla="*/ 0 h 290"/>
                    <a:gd name="T52" fmla="*/ 0 w 250"/>
                    <a:gd name="T53" fmla="*/ 0 h 290"/>
                    <a:gd name="T54" fmla="*/ 0 w 250"/>
                    <a:gd name="T55" fmla="*/ 0 h 290"/>
                    <a:gd name="T56" fmla="*/ 0 w 250"/>
                    <a:gd name="T57" fmla="*/ 0 h 290"/>
                    <a:gd name="T58" fmla="*/ 0 w 250"/>
                    <a:gd name="T59" fmla="*/ 0 h 290"/>
                    <a:gd name="T60" fmla="*/ 0 w 250"/>
                    <a:gd name="T61" fmla="*/ 0 h 290"/>
                    <a:gd name="T62" fmla="*/ 0 w 250"/>
                    <a:gd name="T63" fmla="*/ 0 h 290"/>
                    <a:gd name="T64" fmla="*/ 0 w 250"/>
                    <a:gd name="T65" fmla="*/ 0 h 290"/>
                    <a:gd name="T66" fmla="*/ 0 w 250"/>
                    <a:gd name="T67" fmla="*/ 0 h 290"/>
                    <a:gd name="T68" fmla="*/ 0 w 250"/>
                    <a:gd name="T69" fmla="*/ 0 h 290"/>
                    <a:gd name="T70" fmla="*/ 0 w 250"/>
                    <a:gd name="T71" fmla="*/ 0 h 290"/>
                    <a:gd name="T72" fmla="*/ 0 w 250"/>
                    <a:gd name="T73" fmla="*/ 0 h 290"/>
                    <a:gd name="T74" fmla="*/ 0 w 250"/>
                    <a:gd name="T75" fmla="*/ 0 h 290"/>
                    <a:gd name="T76" fmla="*/ 0 w 250"/>
                    <a:gd name="T77" fmla="*/ 0 h 290"/>
                    <a:gd name="T78" fmla="*/ 0 w 250"/>
                    <a:gd name="T79" fmla="*/ 0 h 290"/>
                    <a:gd name="T80" fmla="*/ 0 w 250"/>
                    <a:gd name="T81" fmla="*/ 0 h 290"/>
                    <a:gd name="T82" fmla="*/ 0 w 250"/>
                    <a:gd name="T83" fmla="*/ 0 h 290"/>
                    <a:gd name="T84" fmla="*/ 0 w 250"/>
                    <a:gd name="T85" fmla="*/ 0 h 290"/>
                    <a:gd name="T86" fmla="*/ 0 w 250"/>
                    <a:gd name="T87" fmla="*/ 0 h 290"/>
                    <a:gd name="T88" fmla="*/ 0 w 250"/>
                    <a:gd name="T89" fmla="*/ 0 h 290"/>
                    <a:gd name="T90" fmla="*/ 0 w 250"/>
                    <a:gd name="T91" fmla="*/ 0 h 290"/>
                    <a:gd name="T92" fmla="*/ 0 w 250"/>
                    <a:gd name="T93" fmla="*/ 0 h 290"/>
                    <a:gd name="T94" fmla="*/ 0 w 250"/>
                    <a:gd name="T95" fmla="*/ 0 h 290"/>
                    <a:gd name="T96" fmla="*/ 0 w 250"/>
                    <a:gd name="T97" fmla="*/ 0 h 290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250"/>
                    <a:gd name="T148" fmla="*/ 0 h 290"/>
                    <a:gd name="T149" fmla="*/ 250 w 250"/>
                    <a:gd name="T150" fmla="*/ 290 h 290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250" h="290">
                      <a:moveTo>
                        <a:pt x="88" y="37"/>
                      </a:moveTo>
                      <a:lnTo>
                        <a:pt x="69" y="49"/>
                      </a:lnTo>
                      <a:lnTo>
                        <a:pt x="53" y="63"/>
                      </a:lnTo>
                      <a:lnTo>
                        <a:pt x="39" y="79"/>
                      </a:lnTo>
                      <a:lnTo>
                        <a:pt x="25" y="96"/>
                      </a:lnTo>
                      <a:lnTo>
                        <a:pt x="15" y="115"/>
                      </a:lnTo>
                      <a:lnTo>
                        <a:pt x="8" y="135"/>
                      </a:lnTo>
                      <a:lnTo>
                        <a:pt x="3" y="157"/>
                      </a:lnTo>
                      <a:lnTo>
                        <a:pt x="0" y="178"/>
                      </a:lnTo>
                      <a:lnTo>
                        <a:pt x="3" y="208"/>
                      </a:lnTo>
                      <a:lnTo>
                        <a:pt x="15" y="233"/>
                      </a:lnTo>
                      <a:lnTo>
                        <a:pt x="33" y="254"/>
                      </a:lnTo>
                      <a:lnTo>
                        <a:pt x="56" y="270"/>
                      </a:lnTo>
                      <a:lnTo>
                        <a:pt x="83" y="283"/>
                      </a:lnTo>
                      <a:lnTo>
                        <a:pt x="110" y="289"/>
                      </a:lnTo>
                      <a:lnTo>
                        <a:pt x="140" y="290"/>
                      </a:lnTo>
                      <a:lnTo>
                        <a:pt x="168" y="286"/>
                      </a:lnTo>
                      <a:lnTo>
                        <a:pt x="174" y="286"/>
                      </a:lnTo>
                      <a:lnTo>
                        <a:pt x="179" y="283"/>
                      </a:lnTo>
                      <a:lnTo>
                        <a:pt x="184" y="279"/>
                      </a:lnTo>
                      <a:lnTo>
                        <a:pt x="185" y="273"/>
                      </a:lnTo>
                      <a:lnTo>
                        <a:pt x="182" y="266"/>
                      </a:lnTo>
                      <a:lnTo>
                        <a:pt x="176" y="260"/>
                      </a:lnTo>
                      <a:lnTo>
                        <a:pt x="169" y="254"/>
                      </a:lnTo>
                      <a:lnTo>
                        <a:pt x="162" y="252"/>
                      </a:lnTo>
                      <a:lnTo>
                        <a:pt x="147" y="247"/>
                      </a:lnTo>
                      <a:lnTo>
                        <a:pt x="132" y="244"/>
                      </a:lnTo>
                      <a:lnTo>
                        <a:pt x="118" y="242"/>
                      </a:lnTo>
                      <a:lnTo>
                        <a:pt x="105" y="239"/>
                      </a:lnTo>
                      <a:lnTo>
                        <a:pt x="91" y="234"/>
                      </a:lnTo>
                      <a:lnTo>
                        <a:pt x="78" y="229"/>
                      </a:lnTo>
                      <a:lnTo>
                        <a:pt x="66" y="221"/>
                      </a:lnTo>
                      <a:lnTo>
                        <a:pt x="55" y="210"/>
                      </a:lnTo>
                      <a:lnTo>
                        <a:pt x="50" y="161"/>
                      </a:lnTo>
                      <a:lnTo>
                        <a:pt x="62" y="121"/>
                      </a:lnTo>
                      <a:lnTo>
                        <a:pt x="85" y="89"/>
                      </a:lnTo>
                      <a:lnTo>
                        <a:pt x="118" y="63"/>
                      </a:lnTo>
                      <a:lnTo>
                        <a:pt x="153" y="43"/>
                      </a:lnTo>
                      <a:lnTo>
                        <a:pt x="190" y="27"/>
                      </a:lnTo>
                      <a:lnTo>
                        <a:pt x="223" y="16"/>
                      </a:lnTo>
                      <a:lnTo>
                        <a:pt x="250" y="6"/>
                      </a:lnTo>
                      <a:lnTo>
                        <a:pt x="234" y="2"/>
                      </a:lnTo>
                      <a:lnTo>
                        <a:pt x="216" y="0"/>
                      </a:lnTo>
                      <a:lnTo>
                        <a:pt x="196" y="3"/>
                      </a:lnTo>
                      <a:lnTo>
                        <a:pt x="174" y="6"/>
                      </a:lnTo>
                      <a:lnTo>
                        <a:pt x="152" y="13"/>
                      </a:lnTo>
                      <a:lnTo>
                        <a:pt x="130" y="20"/>
                      </a:lnTo>
                      <a:lnTo>
                        <a:pt x="107" y="29"/>
                      </a:lnTo>
                      <a:lnTo>
                        <a:pt x="88" y="3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9" name="Freeform 43"/>
                <p:cNvSpPr/>
                <p:nvPr/>
              </p:nvSpPr>
              <p:spPr bwMode="auto">
                <a:xfrm>
                  <a:off x="8268" y="4481"/>
                  <a:ext cx="53" cy="75"/>
                </a:xfrm>
                <a:custGeom>
                  <a:avLst/>
                  <a:gdLst>
                    <a:gd name="T0" fmla="*/ 0 w 160"/>
                    <a:gd name="T1" fmla="*/ 0 h 225"/>
                    <a:gd name="T2" fmla="*/ 0 w 160"/>
                    <a:gd name="T3" fmla="*/ 0 h 225"/>
                    <a:gd name="T4" fmla="*/ 0 w 160"/>
                    <a:gd name="T5" fmla="*/ 0 h 225"/>
                    <a:gd name="T6" fmla="*/ 0 w 160"/>
                    <a:gd name="T7" fmla="*/ 0 h 225"/>
                    <a:gd name="T8" fmla="*/ 0 w 160"/>
                    <a:gd name="T9" fmla="*/ 0 h 225"/>
                    <a:gd name="T10" fmla="*/ 0 w 160"/>
                    <a:gd name="T11" fmla="*/ 0 h 225"/>
                    <a:gd name="T12" fmla="*/ 0 w 160"/>
                    <a:gd name="T13" fmla="*/ 0 h 225"/>
                    <a:gd name="T14" fmla="*/ 0 w 160"/>
                    <a:gd name="T15" fmla="*/ 0 h 225"/>
                    <a:gd name="T16" fmla="*/ 0 w 160"/>
                    <a:gd name="T17" fmla="*/ 0 h 225"/>
                    <a:gd name="T18" fmla="*/ 0 w 160"/>
                    <a:gd name="T19" fmla="*/ 0 h 225"/>
                    <a:gd name="T20" fmla="*/ 0 w 160"/>
                    <a:gd name="T21" fmla="*/ 0 h 225"/>
                    <a:gd name="T22" fmla="*/ 0 w 160"/>
                    <a:gd name="T23" fmla="*/ 0 h 225"/>
                    <a:gd name="T24" fmla="*/ 0 w 160"/>
                    <a:gd name="T25" fmla="*/ 0 h 225"/>
                    <a:gd name="T26" fmla="*/ 0 w 160"/>
                    <a:gd name="T27" fmla="*/ 0 h 225"/>
                    <a:gd name="T28" fmla="*/ 0 w 160"/>
                    <a:gd name="T29" fmla="*/ 0 h 225"/>
                    <a:gd name="T30" fmla="*/ 0 w 160"/>
                    <a:gd name="T31" fmla="*/ 0 h 225"/>
                    <a:gd name="T32" fmla="*/ 0 w 160"/>
                    <a:gd name="T33" fmla="*/ 0 h 225"/>
                    <a:gd name="T34" fmla="*/ 0 w 160"/>
                    <a:gd name="T35" fmla="*/ 0 h 225"/>
                    <a:gd name="T36" fmla="*/ 0 w 160"/>
                    <a:gd name="T37" fmla="*/ 0 h 225"/>
                    <a:gd name="T38" fmla="*/ 0 w 160"/>
                    <a:gd name="T39" fmla="*/ 0 h 225"/>
                    <a:gd name="T40" fmla="*/ 0 w 160"/>
                    <a:gd name="T41" fmla="*/ 0 h 225"/>
                    <a:gd name="T42" fmla="*/ 0 w 160"/>
                    <a:gd name="T43" fmla="*/ 0 h 225"/>
                    <a:gd name="T44" fmla="*/ 0 w 160"/>
                    <a:gd name="T45" fmla="*/ 0 h 225"/>
                    <a:gd name="T46" fmla="*/ 0 w 160"/>
                    <a:gd name="T47" fmla="*/ 0 h 225"/>
                    <a:gd name="T48" fmla="*/ 0 w 160"/>
                    <a:gd name="T49" fmla="*/ 0 h 225"/>
                    <a:gd name="T50" fmla="*/ 0 w 160"/>
                    <a:gd name="T51" fmla="*/ 0 h 225"/>
                    <a:gd name="T52" fmla="*/ 0 w 160"/>
                    <a:gd name="T53" fmla="*/ 0 h 225"/>
                    <a:gd name="T54" fmla="*/ 0 w 160"/>
                    <a:gd name="T55" fmla="*/ 0 h 225"/>
                    <a:gd name="T56" fmla="*/ 0 w 160"/>
                    <a:gd name="T57" fmla="*/ 0 h 225"/>
                    <a:gd name="T58" fmla="*/ 0 w 160"/>
                    <a:gd name="T59" fmla="*/ 0 h 225"/>
                    <a:gd name="T60" fmla="*/ 0 w 160"/>
                    <a:gd name="T61" fmla="*/ 0 h 225"/>
                    <a:gd name="T62" fmla="*/ 0 w 160"/>
                    <a:gd name="T63" fmla="*/ 0 h 225"/>
                    <a:gd name="T64" fmla="*/ 0 w 160"/>
                    <a:gd name="T65" fmla="*/ 0 h 225"/>
                    <a:gd name="T66" fmla="*/ 0 w 160"/>
                    <a:gd name="T67" fmla="*/ 0 h 225"/>
                    <a:gd name="T68" fmla="*/ 0 w 160"/>
                    <a:gd name="T69" fmla="*/ 0 h 225"/>
                    <a:gd name="T70" fmla="*/ 0 w 160"/>
                    <a:gd name="T71" fmla="*/ 0 h 225"/>
                    <a:gd name="T72" fmla="*/ 0 w 160"/>
                    <a:gd name="T73" fmla="*/ 0 h 225"/>
                    <a:gd name="T74" fmla="*/ 0 w 160"/>
                    <a:gd name="T75" fmla="*/ 0 h 225"/>
                    <a:gd name="T76" fmla="*/ 0 w 160"/>
                    <a:gd name="T77" fmla="*/ 0 h 225"/>
                    <a:gd name="T78" fmla="*/ 0 w 160"/>
                    <a:gd name="T79" fmla="*/ 0 h 225"/>
                    <a:gd name="T80" fmla="*/ 0 w 160"/>
                    <a:gd name="T81" fmla="*/ 0 h 225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60"/>
                    <a:gd name="T124" fmla="*/ 0 h 225"/>
                    <a:gd name="T125" fmla="*/ 160 w 160"/>
                    <a:gd name="T126" fmla="*/ 225 h 225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60" h="225">
                      <a:moveTo>
                        <a:pt x="135" y="73"/>
                      </a:moveTo>
                      <a:lnTo>
                        <a:pt x="141" y="96"/>
                      </a:lnTo>
                      <a:lnTo>
                        <a:pt x="140" y="118"/>
                      </a:lnTo>
                      <a:lnTo>
                        <a:pt x="129" y="135"/>
                      </a:lnTo>
                      <a:lnTo>
                        <a:pt x="115" y="151"/>
                      </a:lnTo>
                      <a:lnTo>
                        <a:pt x="97" y="165"/>
                      </a:lnTo>
                      <a:lnTo>
                        <a:pt x="76" y="179"/>
                      </a:lnTo>
                      <a:lnTo>
                        <a:pt x="56" y="192"/>
                      </a:lnTo>
                      <a:lnTo>
                        <a:pt x="38" y="205"/>
                      </a:lnTo>
                      <a:lnTo>
                        <a:pt x="35" y="210"/>
                      </a:lnTo>
                      <a:lnTo>
                        <a:pt x="34" y="212"/>
                      </a:lnTo>
                      <a:lnTo>
                        <a:pt x="34" y="217"/>
                      </a:lnTo>
                      <a:lnTo>
                        <a:pt x="35" y="221"/>
                      </a:lnTo>
                      <a:lnTo>
                        <a:pt x="40" y="224"/>
                      </a:lnTo>
                      <a:lnTo>
                        <a:pt x="44" y="225"/>
                      </a:lnTo>
                      <a:lnTo>
                        <a:pt x="47" y="225"/>
                      </a:lnTo>
                      <a:lnTo>
                        <a:pt x="51" y="224"/>
                      </a:lnTo>
                      <a:lnTo>
                        <a:pt x="75" y="211"/>
                      </a:lnTo>
                      <a:lnTo>
                        <a:pt x="97" y="197"/>
                      </a:lnTo>
                      <a:lnTo>
                        <a:pt x="117" y="181"/>
                      </a:lnTo>
                      <a:lnTo>
                        <a:pt x="137" y="162"/>
                      </a:lnTo>
                      <a:lnTo>
                        <a:pt x="150" y="142"/>
                      </a:lnTo>
                      <a:lnTo>
                        <a:pt x="159" y="119"/>
                      </a:lnTo>
                      <a:lnTo>
                        <a:pt x="160" y="95"/>
                      </a:lnTo>
                      <a:lnTo>
                        <a:pt x="154" y="69"/>
                      </a:lnTo>
                      <a:lnTo>
                        <a:pt x="141" y="49"/>
                      </a:lnTo>
                      <a:lnTo>
                        <a:pt x="122" y="31"/>
                      </a:lnTo>
                      <a:lnTo>
                        <a:pt x="98" y="18"/>
                      </a:lnTo>
                      <a:lnTo>
                        <a:pt x="72" y="8"/>
                      </a:lnTo>
                      <a:lnTo>
                        <a:pt x="46" y="3"/>
                      </a:lnTo>
                      <a:lnTo>
                        <a:pt x="24" y="0"/>
                      </a:lnTo>
                      <a:lnTo>
                        <a:pt x="7" y="0"/>
                      </a:lnTo>
                      <a:lnTo>
                        <a:pt x="0" y="4"/>
                      </a:lnTo>
                      <a:lnTo>
                        <a:pt x="18" y="11"/>
                      </a:lnTo>
                      <a:lnTo>
                        <a:pt x="37" y="17"/>
                      </a:lnTo>
                      <a:lnTo>
                        <a:pt x="57" y="23"/>
                      </a:lnTo>
                      <a:lnTo>
                        <a:pt x="76" y="29"/>
                      </a:lnTo>
                      <a:lnTo>
                        <a:pt x="95" y="36"/>
                      </a:lnTo>
                      <a:lnTo>
                        <a:pt x="112" y="46"/>
                      </a:lnTo>
                      <a:lnTo>
                        <a:pt x="125" y="57"/>
                      </a:lnTo>
                      <a:lnTo>
                        <a:pt x="135" y="7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0" name="Freeform 44"/>
                <p:cNvSpPr/>
                <p:nvPr/>
              </p:nvSpPr>
              <p:spPr bwMode="auto">
                <a:xfrm>
                  <a:off x="8073" y="4463"/>
                  <a:ext cx="135" cy="158"/>
                </a:xfrm>
                <a:custGeom>
                  <a:avLst/>
                  <a:gdLst>
                    <a:gd name="T0" fmla="*/ 0 w 404"/>
                    <a:gd name="T1" fmla="*/ 0 h 472"/>
                    <a:gd name="T2" fmla="*/ 0 w 404"/>
                    <a:gd name="T3" fmla="*/ 0 h 472"/>
                    <a:gd name="T4" fmla="*/ 0 w 404"/>
                    <a:gd name="T5" fmla="*/ 0 h 472"/>
                    <a:gd name="T6" fmla="*/ 0 w 404"/>
                    <a:gd name="T7" fmla="*/ 0 h 472"/>
                    <a:gd name="T8" fmla="*/ 0 w 404"/>
                    <a:gd name="T9" fmla="*/ 0 h 472"/>
                    <a:gd name="T10" fmla="*/ 0 w 404"/>
                    <a:gd name="T11" fmla="*/ 0 h 472"/>
                    <a:gd name="T12" fmla="*/ 0 w 404"/>
                    <a:gd name="T13" fmla="*/ 0 h 472"/>
                    <a:gd name="T14" fmla="*/ 0 w 404"/>
                    <a:gd name="T15" fmla="*/ 0 h 472"/>
                    <a:gd name="T16" fmla="*/ 0 w 404"/>
                    <a:gd name="T17" fmla="*/ 0 h 472"/>
                    <a:gd name="T18" fmla="*/ 0 w 404"/>
                    <a:gd name="T19" fmla="*/ 0 h 472"/>
                    <a:gd name="T20" fmla="*/ 0 w 404"/>
                    <a:gd name="T21" fmla="*/ 0 h 472"/>
                    <a:gd name="T22" fmla="*/ 0 w 404"/>
                    <a:gd name="T23" fmla="*/ 0 h 472"/>
                    <a:gd name="T24" fmla="*/ 0 w 404"/>
                    <a:gd name="T25" fmla="*/ 0 h 472"/>
                    <a:gd name="T26" fmla="*/ 0 w 404"/>
                    <a:gd name="T27" fmla="*/ 0 h 472"/>
                    <a:gd name="T28" fmla="*/ 0 w 404"/>
                    <a:gd name="T29" fmla="*/ 0 h 472"/>
                    <a:gd name="T30" fmla="*/ 0 w 404"/>
                    <a:gd name="T31" fmla="*/ 0 h 472"/>
                    <a:gd name="T32" fmla="*/ 0 w 404"/>
                    <a:gd name="T33" fmla="*/ 0 h 472"/>
                    <a:gd name="T34" fmla="*/ 0 w 404"/>
                    <a:gd name="T35" fmla="*/ 0 h 472"/>
                    <a:gd name="T36" fmla="*/ 0 w 404"/>
                    <a:gd name="T37" fmla="*/ 0 h 472"/>
                    <a:gd name="T38" fmla="*/ 0 w 404"/>
                    <a:gd name="T39" fmla="*/ 0 h 472"/>
                    <a:gd name="T40" fmla="*/ 0 w 404"/>
                    <a:gd name="T41" fmla="*/ 0 h 472"/>
                    <a:gd name="T42" fmla="*/ 0 w 404"/>
                    <a:gd name="T43" fmla="*/ 0 h 472"/>
                    <a:gd name="T44" fmla="*/ 0 w 404"/>
                    <a:gd name="T45" fmla="*/ 0 h 472"/>
                    <a:gd name="T46" fmla="*/ 0 w 404"/>
                    <a:gd name="T47" fmla="*/ 0 h 472"/>
                    <a:gd name="T48" fmla="*/ 0 w 404"/>
                    <a:gd name="T49" fmla="*/ 0 h 472"/>
                    <a:gd name="T50" fmla="*/ 0 w 404"/>
                    <a:gd name="T51" fmla="*/ 0 h 472"/>
                    <a:gd name="T52" fmla="*/ 0 w 404"/>
                    <a:gd name="T53" fmla="*/ 0 h 472"/>
                    <a:gd name="T54" fmla="*/ 0 w 404"/>
                    <a:gd name="T55" fmla="*/ 0 h 472"/>
                    <a:gd name="T56" fmla="*/ 0 w 404"/>
                    <a:gd name="T57" fmla="*/ 0 h 472"/>
                    <a:gd name="T58" fmla="*/ 0 w 404"/>
                    <a:gd name="T59" fmla="*/ 0 h 472"/>
                    <a:gd name="T60" fmla="*/ 0 w 404"/>
                    <a:gd name="T61" fmla="*/ 0 h 472"/>
                    <a:gd name="T62" fmla="*/ 0 w 404"/>
                    <a:gd name="T63" fmla="*/ 0 h 472"/>
                    <a:gd name="T64" fmla="*/ 0 w 404"/>
                    <a:gd name="T65" fmla="*/ 0 h 472"/>
                    <a:gd name="T66" fmla="*/ 0 w 404"/>
                    <a:gd name="T67" fmla="*/ 0 h 472"/>
                    <a:gd name="T68" fmla="*/ 0 w 404"/>
                    <a:gd name="T69" fmla="*/ 0 h 472"/>
                    <a:gd name="T70" fmla="*/ 0 w 404"/>
                    <a:gd name="T71" fmla="*/ 0 h 472"/>
                    <a:gd name="T72" fmla="*/ 0 w 404"/>
                    <a:gd name="T73" fmla="*/ 0 h 472"/>
                    <a:gd name="T74" fmla="*/ 0 w 404"/>
                    <a:gd name="T75" fmla="*/ 0 h 472"/>
                    <a:gd name="T76" fmla="*/ 0 w 404"/>
                    <a:gd name="T77" fmla="*/ 0 h 472"/>
                    <a:gd name="T78" fmla="*/ 0 w 404"/>
                    <a:gd name="T79" fmla="*/ 0 h 472"/>
                    <a:gd name="T80" fmla="*/ 0 w 404"/>
                    <a:gd name="T81" fmla="*/ 0 h 472"/>
                    <a:gd name="T82" fmla="*/ 0 w 404"/>
                    <a:gd name="T83" fmla="*/ 0 h 472"/>
                    <a:gd name="T84" fmla="*/ 0 w 404"/>
                    <a:gd name="T85" fmla="*/ 0 h 472"/>
                    <a:gd name="T86" fmla="*/ 0 w 404"/>
                    <a:gd name="T87" fmla="*/ 0 h 47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404"/>
                    <a:gd name="T133" fmla="*/ 0 h 472"/>
                    <a:gd name="T134" fmla="*/ 404 w 404"/>
                    <a:gd name="T135" fmla="*/ 472 h 47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404" h="472">
                      <a:moveTo>
                        <a:pt x="157" y="61"/>
                      </a:moveTo>
                      <a:lnTo>
                        <a:pt x="127" y="87"/>
                      </a:lnTo>
                      <a:lnTo>
                        <a:pt x="96" y="113"/>
                      </a:lnTo>
                      <a:lnTo>
                        <a:pt x="68" y="143"/>
                      </a:lnTo>
                      <a:lnTo>
                        <a:pt x="43" y="175"/>
                      </a:lnTo>
                      <a:lnTo>
                        <a:pt x="22" y="208"/>
                      </a:lnTo>
                      <a:lnTo>
                        <a:pt x="8" y="244"/>
                      </a:lnTo>
                      <a:lnTo>
                        <a:pt x="0" y="283"/>
                      </a:lnTo>
                      <a:lnTo>
                        <a:pt x="2" y="323"/>
                      </a:lnTo>
                      <a:lnTo>
                        <a:pt x="5" y="333"/>
                      </a:lnTo>
                      <a:lnTo>
                        <a:pt x="8" y="344"/>
                      </a:lnTo>
                      <a:lnTo>
                        <a:pt x="12" y="353"/>
                      </a:lnTo>
                      <a:lnTo>
                        <a:pt x="18" y="363"/>
                      </a:lnTo>
                      <a:lnTo>
                        <a:pt x="25" y="372"/>
                      </a:lnTo>
                      <a:lnTo>
                        <a:pt x="34" y="380"/>
                      </a:lnTo>
                      <a:lnTo>
                        <a:pt x="41" y="388"/>
                      </a:lnTo>
                      <a:lnTo>
                        <a:pt x="52" y="393"/>
                      </a:lnTo>
                      <a:lnTo>
                        <a:pt x="71" y="405"/>
                      </a:lnTo>
                      <a:lnTo>
                        <a:pt x="90" y="415"/>
                      </a:lnTo>
                      <a:lnTo>
                        <a:pt x="109" y="424"/>
                      </a:lnTo>
                      <a:lnTo>
                        <a:pt x="129" y="431"/>
                      </a:lnTo>
                      <a:lnTo>
                        <a:pt x="150" y="438"/>
                      </a:lnTo>
                      <a:lnTo>
                        <a:pt x="171" y="444"/>
                      </a:lnTo>
                      <a:lnTo>
                        <a:pt x="191" y="449"/>
                      </a:lnTo>
                      <a:lnTo>
                        <a:pt x="212" y="454"/>
                      </a:lnTo>
                      <a:lnTo>
                        <a:pt x="234" y="458"/>
                      </a:lnTo>
                      <a:lnTo>
                        <a:pt x="254" y="461"/>
                      </a:lnTo>
                      <a:lnTo>
                        <a:pt x="276" y="464"/>
                      </a:lnTo>
                      <a:lnTo>
                        <a:pt x="298" y="467"/>
                      </a:lnTo>
                      <a:lnTo>
                        <a:pt x="319" y="468"/>
                      </a:lnTo>
                      <a:lnTo>
                        <a:pt x="341" y="470"/>
                      </a:lnTo>
                      <a:lnTo>
                        <a:pt x="363" y="471"/>
                      </a:lnTo>
                      <a:lnTo>
                        <a:pt x="383" y="472"/>
                      </a:lnTo>
                      <a:lnTo>
                        <a:pt x="391" y="472"/>
                      </a:lnTo>
                      <a:lnTo>
                        <a:pt x="397" y="470"/>
                      </a:lnTo>
                      <a:lnTo>
                        <a:pt x="401" y="464"/>
                      </a:lnTo>
                      <a:lnTo>
                        <a:pt x="404" y="458"/>
                      </a:lnTo>
                      <a:lnTo>
                        <a:pt x="404" y="451"/>
                      </a:lnTo>
                      <a:lnTo>
                        <a:pt x="401" y="445"/>
                      </a:lnTo>
                      <a:lnTo>
                        <a:pt x="395" y="441"/>
                      </a:lnTo>
                      <a:lnTo>
                        <a:pt x="388" y="438"/>
                      </a:lnTo>
                      <a:lnTo>
                        <a:pt x="369" y="434"/>
                      </a:lnTo>
                      <a:lnTo>
                        <a:pt x="350" y="431"/>
                      </a:lnTo>
                      <a:lnTo>
                        <a:pt x="331" y="426"/>
                      </a:lnTo>
                      <a:lnTo>
                        <a:pt x="310" y="424"/>
                      </a:lnTo>
                      <a:lnTo>
                        <a:pt x="291" y="421"/>
                      </a:lnTo>
                      <a:lnTo>
                        <a:pt x="272" y="418"/>
                      </a:lnTo>
                      <a:lnTo>
                        <a:pt x="251" y="415"/>
                      </a:lnTo>
                      <a:lnTo>
                        <a:pt x="232" y="411"/>
                      </a:lnTo>
                      <a:lnTo>
                        <a:pt x="213" y="408"/>
                      </a:lnTo>
                      <a:lnTo>
                        <a:pt x="194" y="403"/>
                      </a:lnTo>
                      <a:lnTo>
                        <a:pt x="175" y="398"/>
                      </a:lnTo>
                      <a:lnTo>
                        <a:pt x="156" y="393"/>
                      </a:lnTo>
                      <a:lnTo>
                        <a:pt x="138" y="386"/>
                      </a:lnTo>
                      <a:lnTo>
                        <a:pt x="119" y="379"/>
                      </a:lnTo>
                      <a:lnTo>
                        <a:pt x="102" y="372"/>
                      </a:lnTo>
                      <a:lnTo>
                        <a:pt x="84" y="362"/>
                      </a:lnTo>
                      <a:lnTo>
                        <a:pt x="69" y="352"/>
                      </a:lnTo>
                      <a:lnTo>
                        <a:pt x="58" y="339"/>
                      </a:lnTo>
                      <a:lnTo>
                        <a:pt x="49" y="324"/>
                      </a:lnTo>
                      <a:lnTo>
                        <a:pt x="44" y="307"/>
                      </a:lnTo>
                      <a:lnTo>
                        <a:pt x="43" y="290"/>
                      </a:lnTo>
                      <a:lnTo>
                        <a:pt x="44" y="270"/>
                      </a:lnTo>
                      <a:lnTo>
                        <a:pt x="49" y="250"/>
                      </a:lnTo>
                      <a:lnTo>
                        <a:pt x="55" y="234"/>
                      </a:lnTo>
                      <a:lnTo>
                        <a:pt x="65" y="212"/>
                      </a:lnTo>
                      <a:lnTo>
                        <a:pt x="77" y="191"/>
                      </a:lnTo>
                      <a:lnTo>
                        <a:pt x="90" y="172"/>
                      </a:lnTo>
                      <a:lnTo>
                        <a:pt x="104" y="155"/>
                      </a:lnTo>
                      <a:lnTo>
                        <a:pt x="119" y="138"/>
                      </a:lnTo>
                      <a:lnTo>
                        <a:pt x="135" y="120"/>
                      </a:lnTo>
                      <a:lnTo>
                        <a:pt x="154" y="103"/>
                      </a:lnTo>
                      <a:lnTo>
                        <a:pt x="173" y="86"/>
                      </a:lnTo>
                      <a:lnTo>
                        <a:pt x="193" y="71"/>
                      </a:lnTo>
                      <a:lnTo>
                        <a:pt x="218" y="59"/>
                      </a:lnTo>
                      <a:lnTo>
                        <a:pt x="245" y="47"/>
                      </a:lnTo>
                      <a:lnTo>
                        <a:pt x="273" y="36"/>
                      </a:lnTo>
                      <a:lnTo>
                        <a:pt x="298" y="25"/>
                      </a:lnTo>
                      <a:lnTo>
                        <a:pt x="319" y="17"/>
                      </a:lnTo>
                      <a:lnTo>
                        <a:pt x="332" y="8"/>
                      </a:lnTo>
                      <a:lnTo>
                        <a:pt x="336" y="2"/>
                      </a:lnTo>
                      <a:lnTo>
                        <a:pt x="322" y="0"/>
                      </a:lnTo>
                      <a:lnTo>
                        <a:pt x="301" y="1"/>
                      </a:lnTo>
                      <a:lnTo>
                        <a:pt x="278" y="5"/>
                      </a:lnTo>
                      <a:lnTo>
                        <a:pt x="253" y="13"/>
                      </a:lnTo>
                      <a:lnTo>
                        <a:pt x="226" y="23"/>
                      </a:lnTo>
                      <a:lnTo>
                        <a:pt x="201" y="34"/>
                      </a:lnTo>
                      <a:lnTo>
                        <a:pt x="178" y="47"/>
                      </a:lnTo>
                      <a:lnTo>
                        <a:pt x="157" y="61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1" name="Freeform 45"/>
                <p:cNvSpPr/>
                <p:nvPr/>
              </p:nvSpPr>
              <p:spPr bwMode="auto">
                <a:xfrm>
                  <a:off x="8263" y="4458"/>
                  <a:ext cx="118" cy="105"/>
                </a:xfrm>
                <a:custGeom>
                  <a:avLst/>
                  <a:gdLst>
                    <a:gd name="T0" fmla="*/ 0 w 354"/>
                    <a:gd name="T1" fmla="*/ 0 h 315"/>
                    <a:gd name="T2" fmla="*/ 0 w 354"/>
                    <a:gd name="T3" fmla="*/ 0 h 315"/>
                    <a:gd name="T4" fmla="*/ 0 w 354"/>
                    <a:gd name="T5" fmla="*/ 0 h 315"/>
                    <a:gd name="T6" fmla="*/ 0 w 354"/>
                    <a:gd name="T7" fmla="*/ 0 h 315"/>
                    <a:gd name="T8" fmla="*/ 0 w 354"/>
                    <a:gd name="T9" fmla="*/ 0 h 315"/>
                    <a:gd name="T10" fmla="*/ 0 w 354"/>
                    <a:gd name="T11" fmla="*/ 0 h 315"/>
                    <a:gd name="T12" fmla="*/ 0 w 354"/>
                    <a:gd name="T13" fmla="*/ 0 h 315"/>
                    <a:gd name="T14" fmla="*/ 0 w 354"/>
                    <a:gd name="T15" fmla="*/ 0 h 315"/>
                    <a:gd name="T16" fmla="*/ 0 w 354"/>
                    <a:gd name="T17" fmla="*/ 0 h 315"/>
                    <a:gd name="T18" fmla="*/ 0 w 354"/>
                    <a:gd name="T19" fmla="*/ 0 h 315"/>
                    <a:gd name="T20" fmla="*/ 0 w 354"/>
                    <a:gd name="T21" fmla="*/ 0 h 315"/>
                    <a:gd name="T22" fmla="*/ 0 w 354"/>
                    <a:gd name="T23" fmla="*/ 0 h 315"/>
                    <a:gd name="T24" fmla="*/ 0 w 354"/>
                    <a:gd name="T25" fmla="*/ 0 h 315"/>
                    <a:gd name="T26" fmla="*/ 0 w 354"/>
                    <a:gd name="T27" fmla="*/ 0 h 315"/>
                    <a:gd name="T28" fmla="*/ 0 w 354"/>
                    <a:gd name="T29" fmla="*/ 0 h 315"/>
                    <a:gd name="T30" fmla="*/ 0 w 354"/>
                    <a:gd name="T31" fmla="*/ 0 h 315"/>
                    <a:gd name="T32" fmla="*/ 0 w 354"/>
                    <a:gd name="T33" fmla="*/ 0 h 315"/>
                    <a:gd name="T34" fmla="*/ 0 w 354"/>
                    <a:gd name="T35" fmla="*/ 0 h 315"/>
                    <a:gd name="T36" fmla="*/ 0 w 354"/>
                    <a:gd name="T37" fmla="*/ 0 h 315"/>
                    <a:gd name="T38" fmla="*/ 0 w 354"/>
                    <a:gd name="T39" fmla="*/ 0 h 315"/>
                    <a:gd name="T40" fmla="*/ 0 w 354"/>
                    <a:gd name="T41" fmla="*/ 0 h 315"/>
                    <a:gd name="T42" fmla="*/ 0 w 354"/>
                    <a:gd name="T43" fmla="*/ 0 h 315"/>
                    <a:gd name="T44" fmla="*/ 0 w 354"/>
                    <a:gd name="T45" fmla="*/ 0 h 315"/>
                    <a:gd name="T46" fmla="*/ 0 w 354"/>
                    <a:gd name="T47" fmla="*/ 0 h 315"/>
                    <a:gd name="T48" fmla="*/ 0 w 354"/>
                    <a:gd name="T49" fmla="*/ 0 h 315"/>
                    <a:gd name="T50" fmla="*/ 0 w 354"/>
                    <a:gd name="T51" fmla="*/ 0 h 315"/>
                    <a:gd name="T52" fmla="*/ 0 w 354"/>
                    <a:gd name="T53" fmla="*/ 0 h 315"/>
                    <a:gd name="T54" fmla="*/ 0 w 354"/>
                    <a:gd name="T55" fmla="*/ 0 h 315"/>
                    <a:gd name="T56" fmla="*/ 0 w 354"/>
                    <a:gd name="T57" fmla="*/ 0 h 315"/>
                    <a:gd name="T58" fmla="*/ 0 w 354"/>
                    <a:gd name="T59" fmla="*/ 0 h 315"/>
                    <a:gd name="T60" fmla="*/ 0 w 354"/>
                    <a:gd name="T61" fmla="*/ 0 h 315"/>
                    <a:gd name="T62" fmla="*/ 0 w 354"/>
                    <a:gd name="T63" fmla="*/ 0 h 315"/>
                    <a:gd name="T64" fmla="*/ 0 w 354"/>
                    <a:gd name="T65" fmla="*/ 0 h 315"/>
                    <a:gd name="T66" fmla="*/ 0 w 354"/>
                    <a:gd name="T67" fmla="*/ 0 h 315"/>
                    <a:gd name="T68" fmla="*/ 0 w 354"/>
                    <a:gd name="T69" fmla="*/ 0 h 315"/>
                    <a:gd name="T70" fmla="*/ 0 w 354"/>
                    <a:gd name="T71" fmla="*/ 0 h 315"/>
                    <a:gd name="T72" fmla="*/ 0 w 354"/>
                    <a:gd name="T73" fmla="*/ 0 h 315"/>
                    <a:gd name="T74" fmla="*/ 0 w 354"/>
                    <a:gd name="T75" fmla="*/ 0 h 315"/>
                    <a:gd name="T76" fmla="*/ 0 w 354"/>
                    <a:gd name="T77" fmla="*/ 0 h 315"/>
                    <a:gd name="T78" fmla="*/ 0 w 354"/>
                    <a:gd name="T79" fmla="*/ 0 h 315"/>
                    <a:gd name="T80" fmla="*/ 0 w 354"/>
                    <a:gd name="T81" fmla="*/ 0 h 315"/>
                    <a:gd name="T82" fmla="*/ 0 w 354"/>
                    <a:gd name="T83" fmla="*/ 0 h 315"/>
                    <a:gd name="T84" fmla="*/ 0 w 354"/>
                    <a:gd name="T85" fmla="*/ 0 h 315"/>
                    <a:gd name="T86" fmla="*/ 0 w 354"/>
                    <a:gd name="T87" fmla="*/ 0 h 315"/>
                    <a:gd name="T88" fmla="*/ 0 w 354"/>
                    <a:gd name="T89" fmla="*/ 0 h 315"/>
                    <a:gd name="T90" fmla="*/ 0 w 354"/>
                    <a:gd name="T91" fmla="*/ 0 h 315"/>
                    <a:gd name="T92" fmla="*/ 0 w 354"/>
                    <a:gd name="T93" fmla="*/ 0 h 315"/>
                    <a:gd name="T94" fmla="*/ 0 w 354"/>
                    <a:gd name="T95" fmla="*/ 0 h 315"/>
                    <a:gd name="T96" fmla="*/ 0 w 354"/>
                    <a:gd name="T97" fmla="*/ 0 h 315"/>
                    <a:gd name="T98" fmla="*/ 0 w 354"/>
                    <a:gd name="T99" fmla="*/ 0 h 315"/>
                    <a:gd name="T100" fmla="*/ 0 w 354"/>
                    <a:gd name="T101" fmla="*/ 0 h 315"/>
                    <a:gd name="T102" fmla="*/ 0 w 354"/>
                    <a:gd name="T103" fmla="*/ 0 h 315"/>
                    <a:gd name="T104" fmla="*/ 0 w 354"/>
                    <a:gd name="T105" fmla="*/ 0 h 315"/>
                    <a:gd name="T106" fmla="*/ 0 w 354"/>
                    <a:gd name="T107" fmla="*/ 0 h 315"/>
                    <a:gd name="T108" fmla="*/ 0 w 354"/>
                    <a:gd name="T109" fmla="*/ 0 h 315"/>
                    <a:gd name="T110" fmla="*/ 0 w 354"/>
                    <a:gd name="T111" fmla="*/ 0 h 315"/>
                    <a:gd name="T112" fmla="*/ 0 w 354"/>
                    <a:gd name="T113" fmla="*/ 0 h 315"/>
                    <a:gd name="T114" fmla="*/ 0 w 354"/>
                    <a:gd name="T115" fmla="*/ 0 h 315"/>
                    <a:gd name="T116" fmla="*/ 0 w 354"/>
                    <a:gd name="T117" fmla="*/ 0 h 315"/>
                    <a:gd name="T118" fmla="*/ 0 w 354"/>
                    <a:gd name="T119" fmla="*/ 0 h 315"/>
                    <a:gd name="T120" fmla="*/ 0 w 354"/>
                    <a:gd name="T121" fmla="*/ 0 h 31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354"/>
                    <a:gd name="T184" fmla="*/ 0 h 315"/>
                    <a:gd name="T185" fmla="*/ 354 w 354"/>
                    <a:gd name="T186" fmla="*/ 315 h 315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354" h="315">
                      <a:moveTo>
                        <a:pt x="294" y="96"/>
                      </a:moveTo>
                      <a:lnTo>
                        <a:pt x="310" y="113"/>
                      </a:lnTo>
                      <a:lnTo>
                        <a:pt x="320" y="133"/>
                      </a:lnTo>
                      <a:lnTo>
                        <a:pt x="325" y="155"/>
                      </a:lnTo>
                      <a:lnTo>
                        <a:pt x="325" y="178"/>
                      </a:lnTo>
                      <a:lnTo>
                        <a:pt x="322" y="197"/>
                      </a:lnTo>
                      <a:lnTo>
                        <a:pt x="316" y="212"/>
                      </a:lnTo>
                      <a:lnTo>
                        <a:pt x="306" y="228"/>
                      </a:lnTo>
                      <a:lnTo>
                        <a:pt x="295" y="241"/>
                      </a:lnTo>
                      <a:lnTo>
                        <a:pt x="282" y="256"/>
                      </a:lnTo>
                      <a:lnTo>
                        <a:pt x="269" y="267"/>
                      </a:lnTo>
                      <a:lnTo>
                        <a:pt x="256" y="280"/>
                      </a:lnTo>
                      <a:lnTo>
                        <a:pt x="243" y="293"/>
                      </a:lnTo>
                      <a:lnTo>
                        <a:pt x="240" y="297"/>
                      </a:lnTo>
                      <a:lnTo>
                        <a:pt x="240" y="302"/>
                      </a:lnTo>
                      <a:lnTo>
                        <a:pt x="240" y="306"/>
                      </a:lnTo>
                      <a:lnTo>
                        <a:pt x="243" y="310"/>
                      </a:lnTo>
                      <a:lnTo>
                        <a:pt x="247" y="313"/>
                      </a:lnTo>
                      <a:lnTo>
                        <a:pt x="253" y="315"/>
                      </a:lnTo>
                      <a:lnTo>
                        <a:pt x="257" y="313"/>
                      </a:lnTo>
                      <a:lnTo>
                        <a:pt x="262" y="310"/>
                      </a:lnTo>
                      <a:lnTo>
                        <a:pt x="291" y="292"/>
                      </a:lnTo>
                      <a:lnTo>
                        <a:pt x="316" y="267"/>
                      </a:lnTo>
                      <a:lnTo>
                        <a:pt x="335" y="240"/>
                      </a:lnTo>
                      <a:lnTo>
                        <a:pt x="348" y="208"/>
                      </a:lnTo>
                      <a:lnTo>
                        <a:pt x="354" y="177"/>
                      </a:lnTo>
                      <a:lnTo>
                        <a:pt x="351" y="143"/>
                      </a:lnTo>
                      <a:lnTo>
                        <a:pt x="339" y="113"/>
                      </a:lnTo>
                      <a:lnTo>
                        <a:pt x="316" y="86"/>
                      </a:lnTo>
                      <a:lnTo>
                        <a:pt x="298" y="72"/>
                      </a:lnTo>
                      <a:lnTo>
                        <a:pt x="278" y="60"/>
                      </a:lnTo>
                      <a:lnTo>
                        <a:pt x="256" y="49"/>
                      </a:lnTo>
                      <a:lnTo>
                        <a:pt x="231" y="39"/>
                      </a:lnTo>
                      <a:lnTo>
                        <a:pt x="206" y="29"/>
                      </a:lnTo>
                      <a:lnTo>
                        <a:pt x="181" y="21"/>
                      </a:lnTo>
                      <a:lnTo>
                        <a:pt x="155" y="16"/>
                      </a:lnTo>
                      <a:lnTo>
                        <a:pt x="130" y="10"/>
                      </a:lnTo>
                      <a:lnTo>
                        <a:pt x="105" y="6"/>
                      </a:lnTo>
                      <a:lnTo>
                        <a:pt x="83" y="3"/>
                      </a:lnTo>
                      <a:lnTo>
                        <a:pt x="61" y="0"/>
                      </a:lnTo>
                      <a:lnTo>
                        <a:pt x="43" y="0"/>
                      </a:lnTo>
                      <a:lnTo>
                        <a:pt x="27" y="0"/>
                      </a:lnTo>
                      <a:lnTo>
                        <a:pt x="14" y="0"/>
                      </a:lnTo>
                      <a:lnTo>
                        <a:pt x="5" y="3"/>
                      </a:lnTo>
                      <a:lnTo>
                        <a:pt x="0" y="6"/>
                      </a:lnTo>
                      <a:lnTo>
                        <a:pt x="15" y="8"/>
                      </a:lnTo>
                      <a:lnTo>
                        <a:pt x="30" y="10"/>
                      </a:lnTo>
                      <a:lnTo>
                        <a:pt x="47" y="13"/>
                      </a:lnTo>
                      <a:lnTo>
                        <a:pt x="65" y="16"/>
                      </a:lnTo>
                      <a:lnTo>
                        <a:pt x="83" y="20"/>
                      </a:lnTo>
                      <a:lnTo>
                        <a:pt x="103" y="23"/>
                      </a:lnTo>
                      <a:lnTo>
                        <a:pt x="122" y="27"/>
                      </a:lnTo>
                      <a:lnTo>
                        <a:pt x="143" y="31"/>
                      </a:lnTo>
                      <a:lnTo>
                        <a:pt x="162" y="37"/>
                      </a:lnTo>
                      <a:lnTo>
                        <a:pt x="182" y="43"/>
                      </a:lnTo>
                      <a:lnTo>
                        <a:pt x="203" y="49"/>
                      </a:lnTo>
                      <a:lnTo>
                        <a:pt x="222" y="56"/>
                      </a:lnTo>
                      <a:lnTo>
                        <a:pt x="241" y="64"/>
                      </a:lnTo>
                      <a:lnTo>
                        <a:pt x="260" y="75"/>
                      </a:lnTo>
                      <a:lnTo>
                        <a:pt x="278" y="85"/>
                      </a:lnTo>
                      <a:lnTo>
                        <a:pt x="294" y="9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2" name="Freeform 46"/>
                <p:cNvSpPr/>
                <p:nvPr/>
              </p:nvSpPr>
              <p:spPr bwMode="auto">
                <a:xfrm>
                  <a:off x="8023" y="4506"/>
                  <a:ext cx="47" cy="99"/>
                </a:xfrm>
                <a:custGeom>
                  <a:avLst/>
                  <a:gdLst>
                    <a:gd name="T0" fmla="*/ 0 w 143"/>
                    <a:gd name="T1" fmla="*/ 0 h 297"/>
                    <a:gd name="T2" fmla="*/ 0 w 143"/>
                    <a:gd name="T3" fmla="*/ 0 h 297"/>
                    <a:gd name="T4" fmla="*/ 0 w 143"/>
                    <a:gd name="T5" fmla="*/ 0 h 297"/>
                    <a:gd name="T6" fmla="*/ 0 w 143"/>
                    <a:gd name="T7" fmla="*/ 0 h 297"/>
                    <a:gd name="T8" fmla="*/ 0 w 143"/>
                    <a:gd name="T9" fmla="*/ 0 h 297"/>
                    <a:gd name="T10" fmla="*/ 0 w 143"/>
                    <a:gd name="T11" fmla="*/ 0 h 297"/>
                    <a:gd name="T12" fmla="*/ 0 w 143"/>
                    <a:gd name="T13" fmla="*/ 0 h 297"/>
                    <a:gd name="T14" fmla="*/ 0 w 143"/>
                    <a:gd name="T15" fmla="*/ 0 h 297"/>
                    <a:gd name="T16" fmla="*/ 0 w 143"/>
                    <a:gd name="T17" fmla="*/ 0 h 297"/>
                    <a:gd name="T18" fmla="*/ 0 w 143"/>
                    <a:gd name="T19" fmla="*/ 0 h 297"/>
                    <a:gd name="T20" fmla="*/ 0 w 143"/>
                    <a:gd name="T21" fmla="*/ 0 h 297"/>
                    <a:gd name="T22" fmla="*/ 0 w 143"/>
                    <a:gd name="T23" fmla="*/ 0 h 297"/>
                    <a:gd name="T24" fmla="*/ 0 w 143"/>
                    <a:gd name="T25" fmla="*/ 0 h 297"/>
                    <a:gd name="T26" fmla="*/ 0 w 143"/>
                    <a:gd name="T27" fmla="*/ 0 h 297"/>
                    <a:gd name="T28" fmla="*/ 0 w 143"/>
                    <a:gd name="T29" fmla="*/ 0 h 297"/>
                    <a:gd name="T30" fmla="*/ 0 w 143"/>
                    <a:gd name="T31" fmla="*/ 0 h 297"/>
                    <a:gd name="T32" fmla="*/ 0 w 143"/>
                    <a:gd name="T33" fmla="*/ 0 h 297"/>
                    <a:gd name="T34" fmla="*/ 0 w 143"/>
                    <a:gd name="T35" fmla="*/ 0 h 297"/>
                    <a:gd name="T36" fmla="*/ 0 w 143"/>
                    <a:gd name="T37" fmla="*/ 0 h 297"/>
                    <a:gd name="T38" fmla="*/ 0 w 143"/>
                    <a:gd name="T39" fmla="*/ 0 h 297"/>
                    <a:gd name="T40" fmla="*/ 0 w 143"/>
                    <a:gd name="T41" fmla="*/ 0 h 297"/>
                    <a:gd name="T42" fmla="*/ 0 w 143"/>
                    <a:gd name="T43" fmla="*/ 0 h 297"/>
                    <a:gd name="T44" fmla="*/ 0 w 143"/>
                    <a:gd name="T45" fmla="*/ 0 h 297"/>
                    <a:gd name="T46" fmla="*/ 0 w 143"/>
                    <a:gd name="T47" fmla="*/ 0 h 297"/>
                    <a:gd name="T48" fmla="*/ 0 w 143"/>
                    <a:gd name="T49" fmla="*/ 0 h 297"/>
                    <a:gd name="T50" fmla="*/ 0 w 143"/>
                    <a:gd name="T51" fmla="*/ 0 h 297"/>
                    <a:gd name="T52" fmla="*/ 0 w 143"/>
                    <a:gd name="T53" fmla="*/ 0 h 297"/>
                    <a:gd name="T54" fmla="*/ 0 w 143"/>
                    <a:gd name="T55" fmla="*/ 0 h 297"/>
                    <a:gd name="T56" fmla="*/ 0 w 143"/>
                    <a:gd name="T57" fmla="*/ 0 h 297"/>
                    <a:gd name="T58" fmla="*/ 0 w 143"/>
                    <a:gd name="T59" fmla="*/ 0 h 297"/>
                    <a:gd name="T60" fmla="*/ 0 w 143"/>
                    <a:gd name="T61" fmla="*/ 0 h 297"/>
                    <a:gd name="T62" fmla="*/ 0 w 143"/>
                    <a:gd name="T63" fmla="*/ 0 h 297"/>
                    <a:gd name="T64" fmla="*/ 0 w 143"/>
                    <a:gd name="T65" fmla="*/ 0 h 297"/>
                    <a:gd name="T66" fmla="*/ 0 w 143"/>
                    <a:gd name="T67" fmla="*/ 0 h 297"/>
                    <a:gd name="T68" fmla="*/ 0 w 143"/>
                    <a:gd name="T69" fmla="*/ 0 h 297"/>
                    <a:gd name="T70" fmla="*/ 0 w 143"/>
                    <a:gd name="T71" fmla="*/ 0 h 297"/>
                    <a:gd name="T72" fmla="*/ 0 w 143"/>
                    <a:gd name="T73" fmla="*/ 0 h 297"/>
                    <a:gd name="T74" fmla="*/ 0 w 143"/>
                    <a:gd name="T75" fmla="*/ 0 h 297"/>
                    <a:gd name="T76" fmla="*/ 0 w 143"/>
                    <a:gd name="T77" fmla="*/ 0 h 297"/>
                    <a:gd name="T78" fmla="*/ 0 w 143"/>
                    <a:gd name="T79" fmla="*/ 0 h 297"/>
                    <a:gd name="T80" fmla="*/ 0 w 143"/>
                    <a:gd name="T81" fmla="*/ 0 h 297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43"/>
                    <a:gd name="T124" fmla="*/ 0 h 297"/>
                    <a:gd name="T125" fmla="*/ 143 w 143"/>
                    <a:gd name="T126" fmla="*/ 297 h 297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43" h="297">
                      <a:moveTo>
                        <a:pt x="0" y="162"/>
                      </a:moveTo>
                      <a:lnTo>
                        <a:pt x="0" y="187"/>
                      </a:lnTo>
                      <a:lnTo>
                        <a:pt x="5" y="210"/>
                      </a:lnTo>
                      <a:lnTo>
                        <a:pt x="16" y="231"/>
                      </a:lnTo>
                      <a:lnTo>
                        <a:pt x="30" y="250"/>
                      </a:lnTo>
                      <a:lnTo>
                        <a:pt x="48" y="266"/>
                      </a:lnTo>
                      <a:lnTo>
                        <a:pt x="69" y="280"/>
                      </a:lnTo>
                      <a:lnTo>
                        <a:pt x="92" y="290"/>
                      </a:lnTo>
                      <a:lnTo>
                        <a:pt x="116" y="296"/>
                      </a:lnTo>
                      <a:lnTo>
                        <a:pt x="123" y="297"/>
                      </a:lnTo>
                      <a:lnTo>
                        <a:pt x="130" y="295"/>
                      </a:lnTo>
                      <a:lnTo>
                        <a:pt x="136" y="290"/>
                      </a:lnTo>
                      <a:lnTo>
                        <a:pt x="139" y="284"/>
                      </a:lnTo>
                      <a:lnTo>
                        <a:pt x="139" y="277"/>
                      </a:lnTo>
                      <a:lnTo>
                        <a:pt x="138" y="270"/>
                      </a:lnTo>
                      <a:lnTo>
                        <a:pt x="133" y="264"/>
                      </a:lnTo>
                      <a:lnTo>
                        <a:pt x="126" y="261"/>
                      </a:lnTo>
                      <a:lnTo>
                        <a:pt x="102" y="253"/>
                      </a:lnTo>
                      <a:lnTo>
                        <a:pt x="80" y="241"/>
                      </a:lnTo>
                      <a:lnTo>
                        <a:pt x="63" y="226"/>
                      </a:lnTo>
                      <a:lnTo>
                        <a:pt x="50" y="208"/>
                      </a:lnTo>
                      <a:lnTo>
                        <a:pt x="41" y="187"/>
                      </a:lnTo>
                      <a:lnTo>
                        <a:pt x="36" y="164"/>
                      </a:lnTo>
                      <a:lnTo>
                        <a:pt x="36" y="139"/>
                      </a:lnTo>
                      <a:lnTo>
                        <a:pt x="44" y="113"/>
                      </a:lnTo>
                      <a:lnTo>
                        <a:pt x="52" y="95"/>
                      </a:lnTo>
                      <a:lnTo>
                        <a:pt x="64" y="78"/>
                      </a:lnTo>
                      <a:lnTo>
                        <a:pt x="77" y="62"/>
                      </a:lnTo>
                      <a:lnTo>
                        <a:pt x="92" y="47"/>
                      </a:lnTo>
                      <a:lnTo>
                        <a:pt x="105" y="34"/>
                      </a:lnTo>
                      <a:lnTo>
                        <a:pt x="120" y="23"/>
                      </a:lnTo>
                      <a:lnTo>
                        <a:pt x="133" y="11"/>
                      </a:lnTo>
                      <a:lnTo>
                        <a:pt x="143" y="1"/>
                      </a:lnTo>
                      <a:lnTo>
                        <a:pt x="133" y="0"/>
                      </a:lnTo>
                      <a:lnTo>
                        <a:pt x="117" y="7"/>
                      </a:lnTo>
                      <a:lnTo>
                        <a:pt x="95" y="23"/>
                      </a:lnTo>
                      <a:lnTo>
                        <a:pt x="70" y="44"/>
                      </a:lnTo>
                      <a:lnTo>
                        <a:pt x="47" y="72"/>
                      </a:lnTo>
                      <a:lnTo>
                        <a:pt x="25" y="101"/>
                      </a:lnTo>
                      <a:lnTo>
                        <a:pt x="8" y="132"/>
                      </a:lnTo>
                      <a:lnTo>
                        <a:pt x="0" y="162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3" name="Freeform 47"/>
                <p:cNvSpPr/>
                <p:nvPr/>
              </p:nvSpPr>
              <p:spPr bwMode="auto">
                <a:xfrm>
                  <a:off x="8360" y="4451"/>
                  <a:ext cx="103" cy="129"/>
                </a:xfrm>
                <a:custGeom>
                  <a:avLst/>
                  <a:gdLst>
                    <a:gd name="T0" fmla="*/ 0 w 309"/>
                    <a:gd name="T1" fmla="*/ 0 h 388"/>
                    <a:gd name="T2" fmla="*/ 0 w 309"/>
                    <a:gd name="T3" fmla="*/ 0 h 388"/>
                    <a:gd name="T4" fmla="*/ 0 w 309"/>
                    <a:gd name="T5" fmla="*/ 0 h 388"/>
                    <a:gd name="T6" fmla="*/ 0 w 309"/>
                    <a:gd name="T7" fmla="*/ 0 h 388"/>
                    <a:gd name="T8" fmla="*/ 0 w 309"/>
                    <a:gd name="T9" fmla="*/ 0 h 388"/>
                    <a:gd name="T10" fmla="*/ 0 w 309"/>
                    <a:gd name="T11" fmla="*/ 0 h 388"/>
                    <a:gd name="T12" fmla="*/ 0 w 309"/>
                    <a:gd name="T13" fmla="*/ 0 h 388"/>
                    <a:gd name="T14" fmla="*/ 0 w 309"/>
                    <a:gd name="T15" fmla="*/ 0 h 388"/>
                    <a:gd name="T16" fmla="*/ 0 w 309"/>
                    <a:gd name="T17" fmla="*/ 0 h 388"/>
                    <a:gd name="T18" fmla="*/ 0 w 309"/>
                    <a:gd name="T19" fmla="*/ 0 h 388"/>
                    <a:gd name="T20" fmla="*/ 0 w 309"/>
                    <a:gd name="T21" fmla="*/ 0 h 388"/>
                    <a:gd name="T22" fmla="*/ 0 w 309"/>
                    <a:gd name="T23" fmla="*/ 0 h 388"/>
                    <a:gd name="T24" fmla="*/ 0 w 309"/>
                    <a:gd name="T25" fmla="*/ 0 h 388"/>
                    <a:gd name="T26" fmla="*/ 0 w 309"/>
                    <a:gd name="T27" fmla="*/ 0 h 388"/>
                    <a:gd name="T28" fmla="*/ 0 w 309"/>
                    <a:gd name="T29" fmla="*/ 0 h 388"/>
                    <a:gd name="T30" fmla="*/ 0 w 309"/>
                    <a:gd name="T31" fmla="*/ 0 h 388"/>
                    <a:gd name="T32" fmla="*/ 0 w 309"/>
                    <a:gd name="T33" fmla="*/ 0 h 388"/>
                    <a:gd name="T34" fmla="*/ 0 w 309"/>
                    <a:gd name="T35" fmla="*/ 0 h 388"/>
                    <a:gd name="T36" fmla="*/ 0 w 309"/>
                    <a:gd name="T37" fmla="*/ 0 h 388"/>
                    <a:gd name="T38" fmla="*/ 0 w 309"/>
                    <a:gd name="T39" fmla="*/ 0 h 388"/>
                    <a:gd name="T40" fmla="*/ 0 w 309"/>
                    <a:gd name="T41" fmla="*/ 0 h 388"/>
                    <a:gd name="T42" fmla="*/ 0 w 309"/>
                    <a:gd name="T43" fmla="*/ 0 h 388"/>
                    <a:gd name="T44" fmla="*/ 0 w 309"/>
                    <a:gd name="T45" fmla="*/ 0 h 388"/>
                    <a:gd name="T46" fmla="*/ 0 w 309"/>
                    <a:gd name="T47" fmla="*/ 0 h 388"/>
                    <a:gd name="T48" fmla="*/ 0 w 309"/>
                    <a:gd name="T49" fmla="*/ 0 h 388"/>
                    <a:gd name="T50" fmla="*/ 0 w 309"/>
                    <a:gd name="T51" fmla="*/ 0 h 388"/>
                    <a:gd name="T52" fmla="*/ 0 w 309"/>
                    <a:gd name="T53" fmla="*/ 0 h 388"/>
                    <a:gd name="T54" fmla="*/ 0 w 309"/>
                    <a:gd name="T55" fmla="*/ 0 h 388"/>
                    <a:gd name="T56" fmla="*/ 0 w 309"/>
                    <a:gd name="T57" fmla="*/ 0 h 388"/>
                    <a:gd name="T58" fmla="*/ 0 w 309"/>
                    <a:gd name="T59" fmla="*/ 0 h 388"/>
                    <a:gd name="T60" fmla="*/ 0 w 309"/>
                    <a:gd name="T61" fmla="*/ 0 h 388"/>
                    <a:gd name="T62" fmla="*/ 0 w 309"/>
                    <a:gd name="T63" fmla="*/ 0 h 388"/>
                    <a:gd name="T64" fmla="*/ 0 w 309"/>
                    <a:gd name="T65" fmla="*/ 0 h 388"/>
                    <a:gd name="T66" fmla="*/ 0 w 309"/>
                    <a:gd name="T67" fmla="*/ 0 h 388"/>
                    <a:gd name="T68" fmla="*/ 0 w 309"/>
                    <a:gd name="T69" fmla="*/ 0 h 388"/>
                    <a:gd name="T70" fmla="*/ 0 w 309"/>
                    <a:gd name="T71" fmla="*/ 0 h 388"/>
                    <a:gd name="T72" fmla="*/ 0 w 309"/>
                    <a:gd name="T73" fmla="*/ 0 h 388"/>
                    <a:gd name="T74" fmla="*/ 0 w 309"/>
                    <a:gd name="T75" fmla="*/ 0 h 388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309"/>
                    <a:gd name="T115" fmla="*/ 0 h 388"/>
                    <a:gd name="T116" fmla="*/ 309 w 309"/>
                    <a:gd name="T117" fmla="*/ 388 h 388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309" h="388">
                      <a:moveTo>
                        <a:pt x="250" y="145"/>
                      </a:moveTo>
                      <a:lnTo>
                        <a:pt x="260" y="155"/>
                      </a:lnTo>
                      <a:lnTo>
                        <a:pt x="269" y="167"/>
                      </a:lnTo>
                      <a:lnTo>
                        <a:pt x="275" y="180"/>
                      </a:lnTo>
                      <a:lnTo>
                        <a:pt x="281" y="193"/>
                      </a:lnTo>
                      <a:lnTo>
                        <a:pt x="282" y="206"/>
                      </a:lnTo>
                      <a:lnTo>
                        <a:pt x="282" y="220"/>
                      </a:lnTo>
                      <a:lnTo>
                        <a:pt x="278" y="234"/>
                      </a:lnTo>
                      <a:lnTo>
                        <a:pt x="272" y="247"/>
                      </a:lnTo>
                      <a:lnTo>
                        <a:pt x="262" y="262"/>
                      </a:lnTo>
                      <a:lnTo>
                        <a:pt x="250" y="275"/>
                      </a:lnTo>
                      <a:lnTo>
                        <a:pt x="237" y="286"/>
                      </a:lnTo>
                      <a:lnTo>
                        <a:pt x="222" y="298"/>
                      </a:lnTo>
                      <a:lnTo>
                        <a:pt x="209" y="308"/>
                      </a:lnTo>
                      <a:lnTo>
                        <a:pt x="194" y="319"/>
                      </a:lnTo>
                      <a:lnTo>
                        <a:pt x="180" y="331"/>
                      </a:lnTo>
                      <a:lnTo>
                        <a:pt x="166" y="344"/>
                      </a:lnTo>
                      <a:lnTo>
                        <a:pt x="162" y="348"/>
                      </a:lnTo>
                      <a:lnTo>
                        <a:pt x="159" y="354"/>
                      </a:lnTo>
                      <a:lnTo>
                        <a:pt x="156" y="359"/>
                      </a:lnTo>
                      <a:lnTo>
                        <a:pt x="153" y="365"/>
                      </a:lnTo>
                      <a:lnTo>
                        <a:pt x="152" y="371"/>
                      </a:lnTo>
                      <a:lnTo>
                        <a:pt x="152" y="377"/>
                      </a:lnTo>
                      <a:lnTo>
                        <a:pt x="153" y="382"/>
                      </a:lnTo>
                      <a:lnTo>
                        <a:pt x="158" y="387"/>
                      </a:lnTo>
                      <a:lnTo>
                        <a:pt x="163" y="388"/>
                      </a:lnTo>
                      <a:lnTo>
                        <a:pt x="169" y="388"/>
                      </a:lnTo>
                      <a:lnTo>
                        <a:pt x="175" y="387"/>
                      </a:lnTo>
                      <a:lnTo>
                        <a:pt x="180" y="382"/>
                      </a:lnTo>
                      <a:lnTo>
                        <a:pt x="194" y="367"/>
                      </a:lnTo>
                      <a:lnTo>
                        <a:pt x="210" y="351"/>
                      </a:lnTo>
                      <a:lnTo>
                        <a:pt x="227" y="337"/>
                      </a:lnTo>
                      <a:lnTo>
                        <a:pt x="244" y="322"/>
                      </a:lnTo>
                      <a:lnTo>
                        <a:pt x="260" y="308"/>
                      </a:lnTo>
                      <a:lnTo>
                        <a:pt x="275" y="292"/>
                      </a:lnTo>
                      <a:lnTo>
                        <a:pt x="290" y="275"/>
                      </a:lnTo>
                      <a:lnTo>
                        <a:pt x="300" y="256"/>
                      </a:lnTo>
                      <a:lnTo>
                        <a:pt x="307" y="234"/>
                      </a:lnTo>
                      <a:lnTo>
                        <a:pt x="309" y="213"/>
                      </a:lnTo>
                      <a:lnTo>
                        <a:pt x="304" y="191"/>
                      </a:lnTo>
                      <a:lnTo>
                        <a:pt x="297" y="171"/>
                      </a:lnTo>
                      <a:lnTo>
                        <a:pt x="285" y="151"/>
                      </a:lnTo>
                      <a:lnTo>
                        <a:pt x="271" y="134"/>
                      </a:lnTo>
                      <a:lnTo>
                        <a:pt x="253" y="118"/>
                      </a:lnTo>
                      <a:lnTo>
                        <a:pt x="235" y="104"/>
                      </a:lnTo>
                      <a:lnTo>
                        <a:pt x="222" y="94"/>
                      </a:lnTo>
                      <a:lnTo>
                        <a:pt x="207" y="85"/>
                      </a:lnTo>
                      <a:lnTo>
                        <a:pt x="191" y="75"/>
                      </a:lnTo>
                      <a:lnTo>
                        <a:pt x="175" y="65"/>
                      </a:lnTo>
                      <a:lnTo>
                        <a:pt x="159" y="55"/>
                      </a:lnTo>
                      <a:lnTo>
                        <a:pt x="141" y="45"/>
                      </a:lnTo>
                      <a:lnTo>
                        <a:pt x="124" y="36"/>
                      </a:lnTo>
                      <a:lnTo>
                        <a:pt x="108" y="28"/>
                      </a:lnTo>
                      <a:lnTo>
                        <a:pt x="92" y="20"/>
                      </a:lnTo>
                      <a:lnTo>
                        <a:pt x="75" y="13"/>
                      </a:lnTo>
                      <a:lnTo>
                        <a:pt x="59" y="9"/>
                      </a:lnTo>
                      <a:lnTo>
                        <a:pt x="45" y="5"/>
                      </a:lnTo>
                      <a:lnTo>
                        <a:pt x="31" y="2"/>
                      </a:lnTo>
                      <a:lnTo>
                        <a:pt x="20" y="0"/>
                      </a:lnTo>
                      <a:lnTo>
                        <a:pt x="9" y="2"/>
                      </a:lnTo>
                      <a:lnTo>
                        <a:pt x="0" y="5"/>
                      </a:lnTo>
                      <a:lnTo>
                        <a:pt x="11" y="7"/>
                      </a:lnTo>
                      <a:lnTo>
                        <a:pt x="23" y="12"/>
                      </a:lnTo>
                      <a:lnTo>
                        <a:pt x="36" y="17"/>
                      </a:lnTo>
                      <a:lnTo>
                        <a:pt x="49" y="23"/>
                      </a:lnTo>
                      <a:lnTo>
                        <a:pt x="65" y="30"/>
                      </a:lnTo>
                      <a:lnTo>
                        <a:pt x="81" y="38"/>
                      </a:lnTo>
                      <a:lnTo>
                        <a:pt x="99" y="46"/>
                      </a:lnTo>
                      <a:lnTo>
                        <a:pt x="116" y="55"/>
                      </a:lnTo>
                      <a:lnTo>
                        <a:pt x="134" y="65"/>
                      </a:lnTo>
                      <a:lnTo>
                        <a:pt x="152" y="75"/>
                      </a:lnTo>
                      <a:lnTo>
                        <a:pt x="169" y="86"/>
                      </a:lnTo>
                      <a:lnTo>
                        <a:pt x="187" y="98"/>
                      </a:lnTo>
                      <a:lnTo>
                        <a:pt x="205" y="109"/>
                      </a:lnTo>
                      <a:lnTo>
                        <a:pt x="221" y="121"/>
                      </a:lnTo>
                      <a:lnTo>
                        <a:pt x="235" y="132"/>
                      </a:lnTo>
                      <a:lnTo>
                        <a:pt x="250" y="145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4" name="Freeform 48"/>
                <p:cNvSpPr/>
                <p:nvPr/>
              </p:nvSpPr>
              <p:spPr bwMode="auto">
                <a:xfrm>
                  <a:off x="8279" y="4648"/>
                  <a:ext cx="135" cy="97"/>
                </a:xfrm>
                <a:custGeom>
                  <a:avLst/>
                  <a:gdLst>
                    <a:gd name="T0" fmla="*/ 0 w 406"/>
                    <a:gd name="T1" fmla="*/ 0 h 292"/>
                    <a:gd name="T2" fmla="*/ 0 w 406"/>
                    <a:gd name="T3" fmla="*/ 0 h 292"/>
                    <a:gd name="T4" fmla="*/ 0 w 406"/>
                    <a:gd name="T5" fmla="*/ 0 h 292"/>
                    <a:gd name="T6" fmla="*/ 0 w 406"/>
                    <a:gd name="T7" fmla="*/ 0 h 292"/>
                    <a:gd name="T8" fmla="*/ 0 w 406"/>
                    <a:gd name="T9" fmla="*/ 0 h 292"/>
                    <a:gd name="T10" fmla="*/ 0 w 406"/>
                    <a:gd name="T11" fmla="*/ 0 h 292"/>
                    <a:gd name="T12" fmla="*/ 0 w 406"/>
                    <a:gd name="T13" fmla="*/ 0 h 292"/>
                    <a:gd name="T14" fmla="*/ 0 w 406"/>
                    <a:gd name="T15" fmla="*/ 0 h 292"/>
                    <a:gd name="T16" fmla="*/ 0 w 406"/>
                    <a:gd name="T17" fmla="*/ 0 h 292"/>
                    <a:gd name="T18" fmla="*/ 0 w 406"/>
                    <a:gd name="T19" fmla="*/ 0 h 292"/>
                    <a:gd name="T20" fmla="*/ 0 w 406"/>
                    <a:gd name="T21" fmla="*/ 0 h 292"/>
                    <a:gd name="T22" fmla="*/ 0 w 406"/>
                    <a:gd name="T23" fmla="*/ 0 h 292"/>
                    <a:gd name="T24" fmla="*/ 0 w 406"/>
                    <a:gd name="T25" fmla="*/ 0 h 292"/>
                    <a:gd name="T26" fmla="*/ 0 w 406"/>
                    <a:gd name="T27" fmla="*/ 0 h 292"/>
                    <a:gd name="T28" fmla="*/ 0 w 406"/>
                    <a:gd name="T29" fmla="*/ 0 h 292"/>
                    <a:gd name="T30" fmla="*/ 0 w 406"/>
                    <a:gd name="T31" fmla="*/ 0 h 292"/>
                    <a:gd name="T32" fmla="*/ 0 w 406"/>
                    <a:gd name="T33" fmla="*/ 0 h 292"/>
                    <a:gd name="T34" fmla="*/ 0 w 406"/>
                    <a:gd name="T35" fmla="*/ 0 h 292"/>
                    <a:gd name="T36" fmla="*/ 0 w 406"/>
                    <a:gd name="T37" fmla="*/ 0 h 292"/>
                    <a:gd name="T38" fmla="*/ 0 w 406"/>
                    <a:gd name="T39" fmla="*/ 0 h 292"/>
                    <a:gd name="T40" fmla="*/ 0 w 406"/>
                    <a:gd name="T41" fmla="*/ 0 h 292"/>
                    <a:gd name="T42" fmla="*/ 0 w 406"/>
                    <a:gd name="T43" fmla="*/ 0 h 292"/>
                    <a:gd name="T44" fmla="*/ 0 w 406"/>
                    <a:gd name="T45" fmla="*/ 0 h 292"/>
                    <a:gd name="T46" fmla="*/ 0 w 406"/>
                    <a:gd name="T47" fmla="*/ 0 h 292"/>
                    <a:gd name="T48" fmla="*/ 0 w 406"/>
                    <a:gd name="T49" fmla="*/ 0 h 292"/>
                    <a:gd name="T50" fmla="*/ 0 w 406"/>
                    <a:gd name="T51" fmla="*/ 0 h 292"/>
                    <a:gd name="T52" fmla="*/ 0 w 406"/>
                    <a:gd name="T53" fmla="*/ 0 h 292"/>
                    <a:gd name="T54" fmla="*/ 0 w 406"/>
                    <a:gd name="T55" fmla="*/ 0 h 292"/>
                    <a:gd name="T56" fmla="*/ 0 w 406"/>
                    <a:gd name="T57" fmla="*/ 0 h 292"/>
                    <a:gd name="T58" fmla="*/ 0 w 406"/>
                    <a:gd name="T59" fmla="*/ 0 h 292"/>
                    <a:gd name="T60" fmla="*/ 0 w 406"/>
                    <a:gd name="T61" fmla="*/ 0 h 292"/>
                    <a:gd name="T62" fmla="*/ 0 w 406"/>
                    <a:gd name="T63" fmla="*/ 0 h 29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06"/>
                    <a:gd name="T97" fmla="*/ 0 h 292"/>
                    <a:gd name="T98" fmla="*/ 406 w 406"/>
                    <a:gd name="T99" fmla="*/ 292 h 29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06" h="292">
                      <a:moveTo>
                        <a:pt x="326" y="36"/>
                      </a:moveTo>
                      <a:lnTo>
                        <a:pt x="332" y="65"/>
                      </a:lnTo>
                      <a:lnTo>
                        <a:pt x="340" y="93"/>
                      </a:lnTo>
                      <a:lnTo>
                        <a:pt x="351" y="123"/>
                      </a:lnTo>
                      <a:lnTo>
                        <a:pt x="361" y="152"/>
                      </a:lnTo>
                      <a:lnTo>
                        <a:pt x="373" y="181"/>
                      </a:lnTo>
                      <a:lnTo>
                        <a:pt x="384" y="210"/>
                      </a:lnTo>
                      <a:lnTo>
                        <a:pt x="395" y="237"/>
                      </a:lnTo>
                      <a:lnTo>
                        <a:pt x="405" y="266"/>
                      </a:lnTo>
                      <a:lnTo>
                        <a:pt x="406" y="273"/>
                      </a:lnTo>
                      <a:lnTo>
                        <a:pt x="406" y="279"/>
                      </a:lnTo>
                      <a:lnTo>
                        <a:pt x="404" y="284"/>
                      </a:lnTo>
                      <a:lnTo>
                        <a:pt x="399" y="289"/>
                      </a:lnTo>
                      <a:lnTo>
                        <a:pt x="393" y="292"/>
                      </a:lnTo>
                      <a:lnTo>
                        <a:pt x="387" y="292"/>
                      </a:lnTo>
                      <a:lnTo>
                        <a:pt x="381" y="289"/>
                      </a:lnTo>
                      <a:lnTo>
                        <a:pt x="377" y="283"/>
                      </a:lnTo>
                      <a:lnTo>
                        <a:pt x="364" y="251"/>
                      </a:lnTo>
                      <a:lnTo>
                        <a:pt x="352" y="213"/>
                      </a:lnTo>
                      <a:lnTo>
                        <a:pt x="339" y="171"/>
                      </a:lnTo>
                      <a:lnTo>
                        <a:pt x="329" y="131"/>
                      </a:lnTo>
                      <a:lnTo>
                        <a:pt x="318" y="93"/>
                      </a:lnTo>
                      <a:lnTo>
                        <a:pt x="311" y="63"/>
                      </a:lnTo>
                      <a:lnTo>
                        <a:pt x="307" y="42"/>
                      </a:lnTo>
                      <a:lnTo>
                        <a:pt x="305" y="34"/>
                      </a:lnTo>
                      <a:lnTo>
                        <a:pt x="283" y="34"/>
                      </a:lnTo>
                      <a:lnTo>
                        <a:pt x="261" y="36"/>
                      </a:lnTo>
                      <a:lnTo>
                        <a:pt x="239" y="39"/>
                      </a:lnTo>
                      <a:lnTo>
                        <a:pt x="216" y="43"/>
                      </a:lnTo>
                      <a:lnTo>
                        <a:pt x="192" y="50"/>
                      </a:lnTo>
                      <a:lnTo>
                        <a:pt x="170" y="57"/>
                      </a:lnTo>
                      <a:lnTo>
                        <a:pt x="148" y="65"/>
                      </a:lnTo>
                      <a:lnTo>
                        <a:pt x="126" y="73"/>
                      </a:lnTo>
                      <a:lnTo>
                        <a:pt x="106" y="83"/>
                      </a:lnTo>
                      <a:lnTo>
                        <a:pt x="85" y="93"/>
                      </a:lnTo>
                      <a:lnTo>
                        <a:pt x="67" y="103"/>
                      </a:lnTo>
                      <a:lnTo>
                        <a:pt x="50" y="113"/>
                      </a:lnTo>
                      <a:lnTo>
                        <a:pt x="34" y="122"/>
                      </a:lnTo>
                      <a:lnTo>
                        <a:pt x="20" y="132"/>
                      </a:lnTo>
                      <a:lnTo>
                        <a:pt x="9" y="141"/>
                      </a:lnTo>
                      <a:lnTo>
                        <a:pt x="0" y="148"/>
                      </a:lnTo>
                      <a:lnTo>
                        <a:pt x="0" y="133"/>
                      </a:lnTo>
                      <a:lnTo>
                        <a:pt x="7" y="118"/>
                      </a:lnTo>
                      <a:lnTo>
                        <a:pt x="19" y="102"/>
                      </a:lnTo>
                      <a:lnTo>
                        <a:pt x="35" y="86"/>
                      </a:lnTo>
                      <a:lnTo>
                        <a:pt x="53" y="70"/>
                      </a:lnTo>
                      <a:lnTo>
                        <a:pt x="73" y="54"/>
                      </a:lnTo>
                      <a:lnTo>
                        <a:pt x="92" y="43"/>
                      </a:lnTo>
                      <a:lnTo>
                        <a:pt x="111" y="33"/>
                      </a:lnTo>
                      <a:lnTo>
                        <a:pt x="139" y="23"/>
                      </a:lnTo>
                      <a:lnTo>
                        <a:pt x="173" y="14"/>
                      </a:lnTo>
                      <a:lnTo>
                        <a:pt x="210" y="8"/>
                      </a:lnTo>
                      <a:lnTo>
                        <a:pt x="245" y="4"/>
                      </a:lnTo>
                      <a:lnTo>
                        <a:pt x="277" y="1"/>
                      </a:lnTo>
                      <a:lnTo>
                        <a:pt x="304" y="0"/>
                      </a:lnTo>
                      <a:lnTo>
                        <a:pt x="321" y="0"/>
                      </a:lnTo>
                      <a:lnTo>
                        <a:pt x="329" y="0"/>
                      </a:lnTo>
                      <a:lnTo>
                        <a:pt x="336" y="1"/>
                      </a:lnTo>
                      <a:lnTo>
                        <a:pt x="342" y="6"/>
                      </a:lnTo>
                      <a:lnTo>
                        <a:pt x="345" y="11"/>
                      </a:lnTo>
                      <a:lnTo>
                        <a:pt x="346" y="19"/>
                      </a:lnTo>
                      <a:lnTo>
                        <a:pt x="345" y="26"/>
                      </a:lnTo>
                      <a:lnTo>
                        <a:pt x="340" y="31"/>
                      </a:lnTo>
                      <a:lnTo>
                        <a:pt x="335" y="34"/>
                      </a:lnTo>
                      <a:lnTo>
                        <a:pt x="326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5" name="Freeform 49"/>
                <p:cNvSpPr/>
                <p:nvPr/>
              </p:nvSpPr>
              <p:spPr bwMode="auto">
                <a:xfrm>
                  <a:off x="8272" y="4697"/>
                  <a:ext cx="146" cy="320"/>
                </a:xfrm>
                <a:custGeom>
                  <a:avLst/>
                  <a:gdLst>
                    <a:gd name="T0" fmla="*/ 0 w 439"/>
                    <a:gd name="T1" fmla="*/ 0 h 960"/>
                    <a:gd name="T2" fmla="*/ 0 w 439"/>
                    <a:gd name="T3" fmla="*/ 0 h 960"/>
                    <a:gd name="T4" fmla="*/ 0 w 439"/>
                    <a:gd name="T5" fmla="*/ 0 h 960"/>
                    <a:gd name="T6" fmla="*/ 0 w 439"/>
                    <a:gd name="T7" fmla="*/ 0 h 960"/>
                    <a:gd name="T8" fmla="*/ 0 w 439"/>
                    <a:gd name="T9" fmla="*/ 0 h 960"/>
                    <a:gd name="T10" fmla="*/ 0 w 439"/>
                    <a:gd name="T11" fmla="*/ 0 h 960"/>
                    <a:gd name="T12" fmla="*/ 0 w 439"/>
                    <a:gd name="T13" fmla="*/ 0 h 960"/>
                    <a:gd name="T14" fmla="*/ 0 w 439"/>
                    <a:gd name="T15" fmla="*/ 0 h 960"/>
                    <a:gd name="T16" fmla="*/ 0 w 439"/>
                    <a:gd name="T17" fmla="*/ 0 h 960"/>
                    <a:gd name="T18" fmla="*/ 0 w 439"/>
                    <a:gd name="T19" fmla="*/ 0 h 960"/>
                    <a:gd name="T20" fmla="*/ 0 w 439"/>
                    <a:gd name="T21" fmla="*/ 0 h 960"/>
                    <a:gd name="T22" fmla="*/ 0 w 439"/>
                    <a:gd name="T23" fmla="*/ 0 h 960"/>
                    <a:gd name="T24" fmla="*/ 0 w 439"/>
                    <a:gd name="T25" fmla="*/ 0 h 960"/>
                    <a:gd name="T26" fmla="*/ 0 w 439"/>
                    <a:gd name="T27" fmla="*/ 0 h 960"/>
                    <a:gd name="T28" fmla="*/ 0 w 439"/>
                    <a:gd name="T29" fmla="*/ 0 h 960"/>
                    <a:gd name="T30" fmla="*/ 0 w 439"/>
                    <a:gd name="T31" fmla="*/ 0 h 960"/>
                    <a:gd name="T32" fmla="*/ 0 w 439"/>
                    <a:gd name="T33" fmla="*/ 0 h 960"/>
                    <a:gd name="T34" fmla="*/ 0 w 439"/>
                    <a:gd name="T35" fmla="*/ 0 h 960"/>
                    <a:gd name="T36" fmla="*/ 0 w 439"/>
                    <a:gd name="T37" fmla="*/ 0 h 960"/>
                    <a:gd name="T38" fmla="*/ 0 w 439"/>
                    <a:gd name="T39" fmla="*/ 0 h 960"/>
                    <a:gd name="T40" fmla="*/ 0 w 439"/>
                    <a:gd name="T41" fmla="*/ 0 h 960"/>
                    <a:gd name="T42" fmla="*/ 0 w 439"/>
                    <a:gd name="T43" fmla="*/ 0 h 960"/>
                    <a:gd name="T44" fmla="*/ 0 w 439"/>
                    <a:gd name="T45" fmla="*/ 0 h 960"/>
                    <a:gd name="T46" fmla="*/ 0 w 439"/>
                    <a:gd name="T47" fmla="*/ 0 h 960"/>
                    <a:gd name="T48" fmla="*/ 0 w 439"/>
                    <a:gd name="T49" fmla="*/ 0 h 960"/>
                    <a:gd name="T50" fmla="*/ 0 w 439"/>
                    <a:gd name="T51" fmla="*/ 0 h 960"/>
                    <a:gd name="T52" fmla="*/ 0 w 439"/>
                    <a:gd name="T53" fmla="*/ 0 h 960"/>
                    <a:gd name="T54" fmla="*/ 0 w 439"/>
                    <a:gd name="T55" fmla="*/ 0 h 960"/>
                    <a:gd name="T56" fmla="*/ 0 w 439"/>
                    <a:gd name="T57" fmla="*/ 0 h 960"/>
                    <a:gd name="T58" fmla="*/ 0 w 439"/>
                    <a:gd name="T59" fmla="*/ 0 h 960"/>
                    <a:gd name="T60" fmla="*/ 0 w 439"/>
                    <a:gd name="T61" fmla="*/ 0 h 960"/>
                    <a:gd name="T62" fmla="*/ 0 w 439"/>
                    <a:gd name="T63" fmla="*/ 0 h 960"/>
                    <a:gd name="T64" fmla="*/ 0 w 439"/>
                    <a:gd name="T65" fmla="*/ 0 h 960"/>
                    <a:gd name="T66" fmla="*/ 0 w 439"/>
                    <a:gd name="T67" fmla="*/ 0 h 960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439"/>
                    <a:gd name="T103" fmla="*/ 0 h 960"/>
                    <a:gd name="T104" fmla="*/ 439 w 439"/>
                    <a:gd name="T105" fmla="*/ 960 h 960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439" h="960">
                      <a:moveTo>
                        <a:pt x="72" y="270"/>
                      </a:moveTo>
                      <a:lnTo>
                        <a:pt x="82" y="289"/>
                      </a:lnTo>
                      <a:lnTo>
                        <a:pt x="85" y="302"/>
                      </a:lnTo>
                      <a:lnTo>
                        <a:pt x="87" y="316"/>
                      </a:lnTo>
                      <a:lnTo>
                        <a:pt x="93" y="336"/>
                      </a:lnTo>
                      <a:lnTo>
                        <a:pt x="107" y="376"/>
                      </a:lnTo>
                      <a:lnTo>
                        <a:pt x="124" y="417"/>
                      </a:lnTo>
                      <a:lnTo>
                        <a:pt x="141" y="455"/>
                      </a:lnTo>
                      <a:lnTo>
                        <a:pt x="157" y="494"/>
                      </a:lnTo>
                      <a:lnTo>
                        <a:pt x="175" y="533"/>
                      </a:lnTo>
                      <a:lnTo>
                        <a:pt x="193" y="572"/>
                      </a:lnTo>
                      <a:lnTo>
                        <a:pt x="210" y="611"/>
                      </a:lnTo>
                      <a:lnTo>
                        <a:pt x="229" y="649"/>
                      </a:lnTo>
                      <a:lnTo>
                        <a:pt x="248" y="687"/>
                      </a:lnTo>
                      <a:lnTo>
                        <a:pt x="267" y="726"/>
                      </a:lnTo>
                      <a:lnTo>
                        <a:pt x="287" y="763"/>
                      </a:lnTo>
                      <a:lnTo>
                        <a:pt x="307" y="802"/>
                      </a:lnTo>
                      <a:lnTo>
                        <a:pt x="326" y="839"/>
                      </a:lnTo>
                      <a:lnTo>
                        <a:pt x="347" y="878"/>
                      </a:lnTo>
                      <a:lnTo>
                        <a:pt x="367" y="915"/>
                      </a:lnTo>
                      <a:lnTo>
                        <a:pt x="388" y="954"/>
                      </a:lnTo>
                      <a:lnTo>
                        <a:pt x="391" y="957"/>
                      </a:lnTo>
                      <a:lnTo>
                        <a:pt x="397" y="958"/>
                      </a:lnTo>
                      <a:lnTo>
                        <a:pt x="404" y="960"/>
                      </a:lnTo>
                      <a:lnTo>
                        <a:pt x="413" y="960"/>
                      </a:lnTo>
                      <a:lnTo>
                        <a:pt x="420" y="960"/>
                      </a:lnTo>
                      <a:lnTo>
                        <a:pt x="427" y="958"/>
                      </a:lnTo>
                      <a:lnTo>
                        <a:pt x="433" y="957"/>
                      </a:lnTo>
                      <a:lnTo>
                        <a:pt x="436" y="954"/>
                      </a:lnTo>
                      <a:lnTo>
                        <a:pt x="439" y="948"/>
                      </a:lnTo>
                      <a:lnTo>
                        <a:pt x="439" y="943"/>
                      </a:lnTo>
                      <a:lnTo>
                        <a:pt x="436" y="937"/>
                      </a:lnTo>
                      <a:lnTo>
                        <a:pt x="432" y="932"/>
                      </a:lnTo>
                      <a:lnTo>
                        <a:pt x="414" y="902"/>
                      </a:lnTo>
                      <a:lnTo>
                        <a:pt x="398" y="874"/>
                      </a:lnTo>
                      <a:lnTo>
                        <a:pt x="380" y="843"/>
                      </a:lnTo>
                      <a:lnTo>
                        <a:pt x="364" y="813"/>
                      </a:lnTo>
                      <a:lnTo>
                        <a:pt x="348" y="784"/>
                      </a:lnTo>
                      <a:lnTo>
                        <a:pt x="332" y="754"/>
                      </a:lnTo>
                      <a:lnTo>
                        <a:pt x="314" y="724"/>
                      </a:lnTo>
                      <a:lnTo>
                        <a:pt x="298" y="694"/>
                      </a:lnTo>
                      <a:lnTo>
                        <a:pt x="269" y="638"/>
                      </a:lnTo>
                      <a:lnTo>
                        <a:pt x="242" y="585"/>
                      </a:lnTo>
                      <a:lnTo>
                        <a:pt x="216" y="532"/>
                      </a:lnTo>
                      <a:lnTo>
                        <a:pt x="193" y="477"/>
                      </a:lnTo>
                      <a:lnTo>
                        <a:pt x="169" y="424"/>
                      </a:lnTo>
                      <a:lnTo>
                        <a:pt x="149" y="369"/>
                      </a:lnTo>
                      <a:lnTo>
                        <a:pt x="128" y="312"/>
                      </a:lnTo>
                      <a:lnTo>
                        <a:pt x="107" y="253"/>
                      </a:lnTo>
                      <a:lnTo>
                        <a:pt x="91" y="220"/>
                      </a:lnTo>
                      <a:lnTo>
                        <a:pt x="75" y="181"/>
                      </a:lnTo>
                      <a:lnTo>
                        <a:pt x="60" y="139"/>
                      </a:lnTo>
                      <a:lnTo>
                        <a:pt x="47" y="99"/>
                      </a:lnTo>
                      <a:lnTo>
                        <a:pt x="35" y="62"/>
                      </a:lnTo>
                      <a:lnTo>
                        <a:pt x="25" y="31"/>
                      </a:lnTo>
                      <a:lnTo>
                        <a:pt x="15" y="10"/>
                      </a:lnTo>
                      <a:lnTo>
                        <a:pt x="8" y="0"/>
                      </a:lnTo>
                      <a:lnTo>
                        <a:pt x="5" y="1"/>
                      </a:lnTo>
                      <a:lnTo>
                        <a:pt x="2" y="4"/>
                      </a:lnTo>
                      <a:lnTo>
                        <a:pt x="0" y="10"/>
                      </a:lnTo>
                      <a:lnTo>
                        <a:pt x="0" y="14"/>
                      </a:lnTo>
                      <a:lnTo>
                        <a:pt x="6" y="47"/>
                      </a:lnTo>
                      <a:lnTo>
                        <a:pt x="11" y="82"/>
                      </a:lnTo>
                      <a:lnTo>
                        <a:pt x="16" y="115"/>
                      </a:lnTo>
                      <a:lnTo>
                        <a:pt x="24" y="146"/>
                      </a:lnTo>
                      <a:lnTo>
                        <a:pt x="33" y="179"/>
                      </a:lnTo>
                      <a:lnTo>
                        <a:pt x="43" y="211"/>
                      </a:lnTo>
                      <a:lnTo>
                        <a:pt x="56" y="241"/>
                      </a:lnTo>
                      <a:lnTo>
                        <a:pt x="72" y="2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6" name="Freeform 50"/>
                <p:cNvSpPr/>
                <p:nvPr/>
              </p:nvSpPr>
              <p:spPr bwMode="auto">
                <a:xfrm>
                  <a:off x="8416" y="4972"/>
                  <a:ext cx="128" cy="66"/>
                </a:xfrm>
                <a:custGeom>
                  <a:avLst/>
                  <a:gdLst>
                    <a:gd name="T0" fmla="*/ 0 w 382"/>
                    <a:gd name="T1" fmla="*/ 0 h 198"/>
                    <a:gd name="T2" fmla="*/ 0 w 382"/>
                    <a:gd name="T3" fmla="*/ 0 h 198"/>
                    <a:gd name="T4" fmla="*/ 0 w 382"/>
                    <a:gd name="T5" fmla="*/ 0 h 198"/>
                    <a:gd name="T6" fmla="*/ 0 w 382"/>
                    <a:gd name="T7" fmla="*/ 0 h 198"/>
                    <a:gd name="T8" fmla="*/ 0 w 382"/>
                    <a:gd name="T9" fmla="*/ 0 h 198"/>
                    <a:gd name="T10" fmla="*/ 0 w 382"/>
                    <a:gd name="T11" fmla="*/ 0 h 198"/>
                    <a:gd name="T12" fmla="*/ 0 w 382"/>
                    <a:gd name="T13" fmla="*/ 0 h 198"/>
                    <a:gd name="T14" fmla="*/ 0 w 382"/>
                    <a:gd name="T15" fmla="*/ 0 h 198"/>
                    <a:gd name="T16" fmla="*/ 0 w 382"/>
                    <a:gd name="T17" fmla="*/ 0 h 198"/>
                    <a:gd name="T18" fmla="*/ 0 w 382"/>
                    <a:gd name="T19" fmla="*/ 0 h 198"/>
                    <a:gd name="T20" fmla="*/ 0 w 382"/>
                    <a:gd name="T21" fmla="*/ 0 h 198"/>
                    <a:gd name="T22" fmla="*/ 0 w 382"/>
                    <a:gd name="T23" fmla="*/ 0 h 198"/>
                    <a:gd name="T24" fmla="*/ 0 w 382"/>
                    <a:gd name="T25" fmla="*/ 0 h 198"/>
                    <a:gd name="T26" fmla="*/ 0 w 382"/>
                    <a:gd name="T27" fmla="*/ 0 h 198"/>
                    <a:gd name="T28" fmla="*/ 0 w 382"/>
                    <a:gd name="T29" fmla="*/ 0 h 198"/>
                    <a:gd name="T30" fmla="*/ 0 w 382"/>
                    <a:gd name="T31" fmla="*/ 0 h 198"/>
                    <a:gd name="T32" fmla="*/ 0 w 382"/>
                    <a:gd name="T33" fmla="*/ 0 h 198"/>
                    <a:gd name="T34" fmla="*/ 0 w 382"/>
                    <a:gd name="T35" fmla="*/ 0 h 198"/>
                    <a:gd name="T36" fmla="*/ 0 w 382"/>
                    <a:gd name="T37" fmla="*/ 0 h 198"/>
                    <a:gd name="T38" fmla="*/ 0 w 382"/>
                    <a:gd name="T39" fmla="*/ 0 h 198"/>
                    <a:gd name="T40" fmla="*/ 0 w 382"/>
                    <a:gd name="T41" fmla="*/ 0 h 198"/>
                    <a:gd name="T42" fmla="*/ 0 w 382"/>
                    <a:gd name="T43" fmla="*/ 0 h 198"/>
                    <a:gd name="T44" fmla="*/ 0 w 382"/>
                    <a:gd name="T45" fmla="*/ 0 h 198"/>
                    <a:gd name="T46" fmla="*/ 0 w 382"/>
                    <a:gd name="T47" fmla="*/ 0 h 198"/>
                    <a:gd name="T48" fmla="*/ 0 w 382"/>
                    <a:gd name="T49" fmla="*/ 0 h 198"/>
                    <a:gd name="T50" fmla="*/ 0 w 382"/>
                    <a:gd name="T51" fmla="*/ 0 h 198"/>
                    <a:gd name="T52" fmla="*/ 0 w 382"/>
                    <a:gd name="T53" fmla="*/ 0 h 198"/>
                    <a:gd name="T54" fmla="*/ 0 w 382"/>
                    <a:gd name="T55" fmla="*/ 0 h 198"/>
                    <a:gd name="T56" fmla="*/ 0 w 382"/>
                    <a:gd name="T57" fmla="*/ 0 h 198"/>
                    <a:gd name="T58" fmla="*/ 0 w 382"/>
                    <a:gd name="T59" fmla="*/ 0 h 198"/>
                    <a:gd name="T60" fmla="*/ 0 w 382"/>
                    <a:gd name="T61" fmla="*/ 0 h 198"/>
                    <a:gd name="T62" fmla="*/ 0 w 382"/>
                    <a:gd name="T63" fmla="*/ 0 h 198"/>
                    <a:gd name="T64" fmla="*/ 0 w 382"/>
                    <a:gd name="T65" fmla="*/ 0 h 198"/>
                    <a:gd name="T66" fmla="*/ 0 w 382"/>
                    <a:gd name="T67" fmla="*/ 0 h 198"/>
                    <a:gd name="T68" fmla="*/ 0 w 382"/>
                    <a:gd name="T69" fmla="*/ 0 h 198"/>
                    <a:gd name="T70" fmla="*/ 0 w 382"/>
                    <a:gd name="T71" fmla="*/ 0 h 198"/>
                    <a:gd name="T72" fmla="*/ 0 w 382"/>
                    <a:gd name="T73" fmla="*/ 0 h 198"/>
                    <a:gd name="T74" fmla="*/ 0 w 382"/>
                    <a:gd name="T75" fmla="*/ 0 h 198"/>
                    <a:gd name="T76" fmla="*/ 0 w 382"/>
                    <a:gd name="T77" fmla="*/ 0 h 198"/>
                    <a:gd name="T78" fmla="*/ 0 w 382"/>
                    <a:gd name="T79" fmla="*/ 0 h 198"/>
                    <a:gd name="T80" fmla="*/ 0 w 382"/>
                    <a:gd name="T81" fmla="*/ 0 h 198"/>
                    <a:gd name="T82" fmla="*/ 0 w 382"/>
                    <a:gd name="T83" fmla="*/ 0 h 198"/>
                    <a:gd name="T84" fmla="*/ 0 w 382"/>
                    <a:gd name="T85" fmla="*/ 0 h 198"/>
                    <a:gd name="T86" fmla="*/ 0 w 382"/>
                    <a:gd name="T87" fmla="*/ 0 h 198"/>
                    <a:gd name="T88" fmla="*/ 0 w 382"/>
                    <a:gd name="T89" fmla="*/ 0 h 198"/>
                    <a:gd name="T90" fmla="*/ 0 w 382"/>
                    <a:gd name="T91" fmla="*/ 0 h 19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382"/>
                    <a:gd name="T139" fmla="*/ 0 h 198"/>
                    <a:gd name="T140" fmla="*/ 382 w 382"/>
                    <a:gd name="T141" fmla="*/ 198 h 19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382" h="198">
                      <a:moveTo>
                        <a:pt x="2" y="182"/>
                      </a:moveTo>
                      <a:lnTo>
                        <a:pt x="0" y="187"/>
                      </a:lnTo>
                      <a:lnTo>
                        <a:pt x="0" y="191"/>
                      </a:lnTo>
                      <a:lnTo>
                        <a:pt x="2" y="195"/>
                      </a:lnTo>
                      <a:lnTo>
                        <a:pt x="6" y="198"/>
                      </a:lnTo>
                      <a:lnTo>
                        <a:pt x="30" y="187"/>
                      </a:lnTo>
                      <a:lnTo>
                        <a:pt x="52" y="176"/>
                      </a:lnTo>
                      <a:lnTo>
                        <a:pt x="75" y="166"/>
                      </a:lnTo>
                      <a:lnTo>
                        <a:pt x="99" y="156"/>
                      </a:lnTo>
                      <a:lnTo>
                        <a:pt x="124" y="146"/>
                      </a:lnTo>
                      <a:lnTo>
                        <a:pt x="147" y="138"/>
                      </a:lnTo>
                      <a:lnTo>
                        <a:pt x="171" y="128"/>
                      </a:lnTo>
                      <a:lnTo>
                        <a:pt x="194" y="119"/>
                      </a:lnTo>
                      <a:lnTo>
                        <a:pt x="218" y="109"/>
                      </a:lnTo>
                      <a:lnTo>
                        <a:pt x="241" y="99"/>
                      </a:lnTo>
                      <a:lnTo>
                        <a:pt x="265" y="89"/>
                      </a:lnTo>
                      <a:lnTo>
                        <a:pt x="287" y="77"/>
                      </a:lnTo>
                      <a:lnTo>
                        <a:pt x="310" y="66"/>
                      </a:lnTo>
                      <a:lnTo>
                        <a:pt x="332" y="54"/>
                      </a:lnTo>
                      <a:lnTo>
                        <a:pt x="354" y="41"/>
                      </a:lnTo>
                      <a:lnTo>
                        <a:pt x="376" y="27"/>
                      </a:lnTo>
                      <a:lnTo>
                        <a:pt x="381" y="23"/>
                      </a:lnTo>
                      <a:lnTo>
                        <a:pt x="382" y="17"/>
                      </a:lnTo>
                      <a:lnTo>
                        <a:pt x="382" y="11"/>
                      </a:lnTo>
                      <a:lnTo>
                        <a:pt x="379" y="7"/>
                      </a:lnTo>
                      <a:lnTo>
                        <a:pt x="375" y="3"/>
                      </a:lnTo>
                      <a:lnTo>
                        <a:pt x="369" y="0"/>
                      </a:lnTo>
                      <a:lnTo>
                        <a:pt x="363" y="0"/>
                      </a:lnTo>
                      <a:lnTo>
                        <a:pt x="359" y="3"/>
                      </a:lnTo>
                      <a:lnTo>
                        <a:pt x="335" y="16"/>
                      </a:lnTo>
                      <a:lnTo>
                        <a:pt x="309" y="28"/>
                      </a:lnTo>
                      <a:lnTo>
                        <a:pt x="281" y="41"/>
                      </a:lnTo>
                      <a:lnTo>
                        <a:pt x="253" y="56"/>
                      </a:lnTo>
                      <a:lnTo>
                        <a:pt x="223" y="70"/>
                      </a:lnTo>
                      <a:lnTo>
                        <a:pt x="193" y="84"/>
                      </a:lnTo>
                      <a:lnTo>
                        <a:pt x="163" y="97"/>
                      </a:lnTo>
                      <a:lnTo>
                        <a:pt x="135" y="112"/>
                      </a:lnTo>
                      <a:lnTo>
                        <a:pt x="107" y="125"/>
                      </a:lnTo>
                      <a:lnTo>
                        <a:pt x="83" y="136"/>
                      </a:lnTo>
                      <a:lnTo>
                        <a:pt x="61" y="148"/>
                      </a:lnTo>
                      <a:lnTo>
                        <a:pt x="40" y="158"/>
                      </a:lnTo>
                      <a:lnTo>
                        <a:pt x="24" y="166"/>
                      </a:lnTo>
                      <a:lnTo>
                        <a:pt x="12" y="174"/>
                      </a:lnTo>
                      <a:lnTo>
                        <a:pt x="5" y="179"/>
                      </a:lnTo>
                      <a:lnTo>
                        <a:pt x="2" y="1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7" name="Freeform 51"/>
                <p:cNvSpPr/>
                <p:nvPr/>
              </p:nvSpPr>
              <p:spPr bwMode="auto">
                <a:xfrm>
                  <a:off x="8304" y="4693"/>
                  <a:ext cx="76" cy="80"/>
                </a:xfrm>
                <a:custGeom>
                  <a:avLst/>
                  <a:gdLst>
                    <a:gd name="T0" fmla="*/ 0 w 229"/>
                    <a:gd name="T1" fmla="*/ 0 h 240"/>
                    <a:gd name="T2" fmla="*/ 0 w 229"/>
                    <a:gd name="T3" fmla="*/ 0 h 240"/>
                    <a:gd name="T4" fmla="*/ 0 w 229"/>
                    <a:gd name="T5" fmla="*/ 0 h 240"/>
                    <a:gd name="T6" fmla="*/ 0 w 229"/>
                    <a:gd name="T7" fmla="*/ 0 h 240"/>
                    <a:gd name="T8" fmla="*/ 0 w 229"/>
                    <a:gd name="T9" fmla="*/ 0 h 240"/>
                    <a:gd name="T10" fmla="*/ 0 w 229"/>
                    <a:gd name="T11" fmla="*/ 0 h 240"/>
                    <a:gd name="T12" fmla="*/ 0 w 229"/>
                    <a:gd name="T13" fmla="*/ 0 h 240"/>
                    <a:gd name="T14" fmla="*/ 0 w 229"/>
                    <a:gd name="T15" fmla="*/ 0 h 240"/>
                    <a:gd name="T16" fmla="*/ 0 w 229"/>
                    <a:gd name="T17" fmla="*/ 0 h 240"/>
                    <a:gd name="T18" fmla="*/ 0 w 229"/>
                    <a:gd name="T19" fmla="*/ 0 h 240"/>
                    <a:gd name="T20" fmla="*/ 0 w 229"/>
                    <a:gd name="T21" fmla="*/ 0 h 240"/>
                    <a:gd name="T22" fmla="*/ 0 w 229"/>
                    <a:gd name="T23" fmla="*/ 0 h 240"/>
                    <a:gd name="T24" fmla="*/ 0 w 229"/>
                    <a:gd name="T25" fmla="*/ 0 h 240"/>
                    <a:gd name="T26" fmla="*/ 0 w 229"/>
                    <a:gd name="T27" fmla="*/ 0 h 240"/>
                    <a:gd name="T28" fmla="*/ 0 w 229"/>
                    <a:gd name="T29" fmla="*/ 0 h 240"/>
                    <a:gd name="T30" fmla="*/ 0 w 229"/>
                    <a:gd name="T31" fmla="*/ 0 h 240"/>
                    <a:gd name="T32" fmla="*/ 0 w 229"/>
                    <a:gd name="T33" fmla="*/ 0 h 240"/>
                    <a:gd name="T34" fmla="*/ 0 w 229"/>
                    <a:gd name="T35" fmla="*/ 0 h 240"/>
                    <a:gd name="T36" fmla="*/ 0 w 229"/>
                    <a:gd name="T37" fmla="*/ 0 h 240"/>
                    <a:gd name="T38" fmla="*/ 0 w 229"/>
                    <a:gd name="T39" fmla="*/ 0 h 240"/>
                    <a:gd name="T40" fmla="*/ 0 w 229"/>
                    <a:gd name="T41" fmla="*/ 0 h 240"/>
                    <a:gd name="T42" fmla="*/ 0 w 229"/>
                    <a:gd name="T43" fmla="*/ 0 h 240"/>
                    <a:gd name="T44" fmla="*/ 0 w 229"/>
                    <a:gd name="T45" fmla="*/ 0 h 240"/>
                    <a:gd name="T46" fmla="*/ 0 w 229"/>
                    <a:gd name="T47" fmla="*/ 0 h 240"/>
                    <a:gd name="T48" fmla="*/ 0 w 229"/>
                    <a:gd name="T49" fmla="*/ 0 h 240"/>
                    <a:gd name="T50" fmla="*/ 0 w 229"/>
                    <a:gd name="T51" fmla="*/ 0 h 240"/>
                    <a:gd name="T52" fmla="*/ 0 w 229"/>
                    <a:gd name="T53" fmla="*/ 0 h 240"/>
                    <a:gd name="T54" fmla="*/ 0 w 229"/>
                    <a:gd name="T55" fmla="*/ 0 h 240"/>
                    <a:gd name="T56" fmla="*/ 0 w 229"/>
                    <a:gd name="T57" fmla="*/ 0 h 240"/>
                    <a:gd name="T58" fmla="*/ 0 w 229"/>
                    <a:gd name="T59" fmla="*/ 0 h 240"/>
                    <a:gd name="T60" fmla="*/ 0 w 229"/>
                    <a:gd name="T61" fmla="*/ 0 h 240"/>
                    <a:gd name="T62" fmla="*/ 0 w 229"/>
                    <a:gd name="T63" fmla="*/ 0 h 240"/>
                    <a:gd name="T64" fmla="*/ 0 w 229"/>
                    <a:gd name="T65" fmla="*/ 0 h 240"/>
                    <a:gd name="T66" fmla="*/ 0 w 229"/>
                    <a:gd name="T67" fmla="*/ 0 h 240"/>
                    <a:gd name="T68" fmla="*/ 0 w 229"/>
                    <a:gd name="T69" fmla="*/ 0 h 240"/>
                    <a:gd name="T70" fmla="*/ 0 w 229"/>
                    <a:gd name="T71" fmla="*/ 0 h 240"/>
                    <a:gd name="T72" fmla="*/ 0 w 229"/>
                    <a:gd name="T73" fmla="*/ 0 h 240"/>
                    <a:gd name="T74" fmla="*/ 0 w 229"/>
                    <a:gd name="T75" fmla="*/ 0 h 2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29"/>
                    <a:gd name="T115" fmla="*/ 0 h 240"/>
                    <a:gd name="T116" fmla="*/ 229 w 229"/>
                    <a:gd name="T117" fmla="*/ 240 h 2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29" h="240">
                      <a:moveTo>
                        <a:pt x="126" y="4"/>
                      </a:moveTo>
                      <a:lnTo>
                        <a:pt x="119" y="3"/>
                      </a:lnTo>
                      <a:lnTo>
                        <a:pt x="111" y="3"/>
                      </a:lnTo>
                      <a:lnTo>
                        <a:pt x="105" y="1"/>
                      </a:lnTo>
                      <a:lnTo>
                        <a:pt x="102" y="1"/>
                      </a:lnTo>
                      <a:lnTo>
                        <a:pt x="94" y="0"/>
                      </a:lnTo>
                      <a:lnTo>
                        <a:pt x="83" y="0"/>
                      </a:lnTo>
                      <a:lnTo>
                        <a:pt x="75" y="1"/>
                      </a:lnTo>
                      <a:lnTo>
                        <a:pt x="66" y="3"/>
                      </a:lnTo>
                      <a:lnTo>
                        <a:pt x="57" y="4"/>
                      </a:lnTo>
                      <a:lnTo>
                        <a:pt x="48" y="9"/>
                      </a:lnTo>
                      <a:lnTo>
                        <a:pt x="41" y="13"/>
                      </a:lnTo>
                      <a:lnTo>
                        <a:pt x="33" y="17"/>
                      </a:lnTo>
                      <a:lnTo>
                        <a:pt x="17" y="34"/>
                      </a:lnTo>
                      <a:lnTo>
                        <a:pt x="6" y="55"/>
                      </a:lnTo>
                      <a:lnTo>
                        <a:pt x="1" y="76"/>
                      </a:lnTo>
                      <a:lnTo>
                        <a:pt x="0" y="98"/>
                      </a:lnTo>
                      <a:lnTo>
                        <a:pt x="3" y="121"/>
                      </a:lnTo>
                      <a:lnTo>
                        <a:pt x="8" y="144"/>
                      </a:lnTo>
                      <a:lnTo>
                        <a:pt x="16" y="167"/>
                      </a:lnTo>
                      <a:lnTo>
                        <a:pt x="26" y="187"/>
                      </a:lnTo>
                      <a:lnTo>
                        <a:pt x="35" y="200"/>
                      </a:lnTo>
                      <a:lnTo>
                        <a:pt x="45" y="213"/>
                      </a:lnTo>
                      <a:lnTo>
                        <a:pt x="57" y="223"/>
                      </a:lnTo>
                      <a:lnTo>
                        <a:pt x="70" y="230"/>
                      </a:lnTo>
                      <a:lnTo>
                        <a:pt x="85" y="236"/>
                      </a:lnTo>
                      <a:lnTo>
                        <a:pt x="101" y="240"/>
                      </a:lnTo>
                      <a:lnTo>
                        <a:pt x="116" y="240"/>
                      </a:lnTo>
                      <a:lnTo>
                        <a:pt x="132" y="237"/>
                      </a:lnTo>
                      <a:lnTo>
                        <a:pt x="154" y="228"/>
                      </a:lnTo>
                      <a:lnTo>
                        <a:pt x="174" y="218"/>
                      </a:lnTo>
                      <a:lnTo>
                        <a:pt x="192" y="204"/>
                      </a:lnTo>
                      <a:lnTo>
                        <a:pt x="208" y="188"/>
                      </a:lnTo>
                      <a:lnTo>
                        <a:pt x="218" y="171"/>
                      </a:lnTo>
                      <a:lnTo>
                        <a:pt x="226" y="151"/>
                      </a:lnTo>
                      <a:lnTo>
                        <a:pt x="229" y="131"/>
                      </a:lnTo>
                      <a:lnTo>
                        <a:pt x="226" y="109"/>
                      </a:lnTo>
                      <a:lnTo>
                        <a:pt x="224" y="103"/>
                      </a:lnTo>
                      <a:lnTo>
                        <a:pt x="221" y="98"/>
                      </a:lnTo>
                      <a:lnTo>
                        <a:pt x="215" y="95"/>
                      </a:lnTo>
                      <a:lnTo>
                        <a:pt x="210" y="93"/>
                      </a:lnTo>
                      <a:lnTo>
                        <a:pt x="204" y="95"/>
                      </a:lnTo>
                      <a:lnTo>
                        <a:pt x="198" y="99"/>
                      </a:lnTo>
                      <a:lnTo>
                        <a:pt x="195" y="105"/>
                      </a:lnTo>
                      <a:lnTo>
                        <a:pt x="195" y="111"/>
                      </a:lnTo>
                      <a:lnTo>
                        <a:pt x="193" y="126"/>
                      </a:lnTo>
                      <a:lnTo>
                        <a:pt x="189" y="142"/>
                      </a:lnTo>
                      <a:lnTo>
                        <a:pt x="183" y="158"/>
                      </a:lnTo>
                      <a:lnTo>
                        <a:pt x="174" y="171"/>
                      </a:lnTo>
                      <a:lnTo>
                        <a:pt x="164" y="181"/>
                      </a:lnTo>
                      <a:lnTo>
                        <a:pt x="149" y="190"/>
                      </a:lnTo>
                      <a:lnTo>
                        <a:pt x="133" y="195"/>
                      </a:lnTo>
                      <a:lnTo>
                        <a:pt x="113" y="198"/>
                      </a:lnTo>
                      <a:lnTo>
                        <a:pt x="92" y="197"/>
                      </a:lnTo>
                      <a:lnTo>
                        <a:pt x="76" y="188"/>
                      </a:lnTo>
                      <a:lnTo>
                        <a:pt x="63" y="177"/>
                      </a:lnTo>
                      <a:lnTo>
                        <a:pt x="54" y="161"/>
                      </a:lnTo>
                      <a:lnTo>
                        <a:pt x="47" y="142"/>
                      </a:lnTo>
                      <a:lnTo>
                        <a:pt x="41" y="124"/>
                      </a:lnTo>
                      <a:lnTo>
                        <a:pt x="36" y="103"/>
                      </a:lnTo>
                      <a:lnTo>
                        <a:pt x="35" y="85"/>
                      </a:lnTo>
                      <a:lnTo>
                        <a:pt x="35" y="73"/>
                      </a:lnTo>
                      <a:lnTo>
                        <a:pt x="36" y="62"/>
                      </a:lnTo>
                      <a:lnTo>
                        <a:pt x="41" y="50"/>
                      </a:lnTo>
                      <a:lnTo>
                        <a:pt x="48" y="40"/>
                      </a:lnTo>
                      <a:lnTo>
                        <a:pt x="55" y="33"/>
                      </a:lnTo>
                      <a:lnTo>
                        <a:pt x="66" y="26"/>
                      </a:lnTo>
                      <a:lnTo>
                        <a:pt x="77" y="21"/>
                      </a:lnTo>
                      <a:lnTo>
                        <a:pt x="92" y="19"/>
                      </a:lnTo>
                      <a:lnTo>
                        <a:pt x="97" y="19"/>
                      </a:lnTo>
                      <a:lnTo>
                        <a:pt x="105" y="19"/>
                      </a:lnTo>
                      <a:lnTo>
                        <a:pt x="120" y="19"/>
                      </a:lnTo>
                      <a:lnTo>
                        <a:pt x="135" y="21"/>
                      </a:lnTo>
                      <a:lnTo>
                        <a:pt x="139" y="20"/>
                      </a:lnTo>
                      <a:lnTo>
                        <a:pt x="139" y="14"/>
                      </a:lnTo>
                      <a:lnTo>
                        <a:pt x="133" y="9"/>
                      </a:lnTo>
                      <a:lnTo>
                        <a:pt x="12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8" name="Freeform 52"/>
                <p:cNvSpPr/>
                <p:nvPr/>
              </p:nvSpPr>
              <p:spPr bwMode="auto">
                <a:xfrm>
                  <a:off x="8401" y="4895"/>
                  <a:ext cx="93" cy="90"/>
                </a:xfrm>
                <a:custGeom>
                  <a:avLst/>
                  <a:gdLst>
                    <a:gd name="T0" fmla="*/ 0 w 281"/>
                    <a:gd name="T1" fmla="*/ 0 h 270"/>
                    <a:gd name="T2" fmla="*/ 0 w 281"/>
                    <a:gd name="T3" fmla="*/ 0 h 270"/>
                    <a:gd name="T4" fmla="*/ 0 w 281"/>
                    <a:gd name="T5" fmla="*/ 0 h 270"/>
                    <a:gd name="T6" fmla="*/ 0 w 281"/>
                    <a:gd name="T7" fmla="*/ 0 h 270"/>
                    <a:gd name="T8" fmla="*/ 0 w 281"/>
                    <a:gd name="T9" fmla="*/ 0 h 270"/>
                    <a:gd name="T10" fmla="*/ 0 w 281"/>
                    <a:gd name="T11" fmla="*/ 0 h 270"/>
                    <a:gd name="T12" fmla="*/ 0 w 281"/>
                    <a:gd name="T13" fmla="*/ 0 h 270"/>
                    <a:gd name="T14" fmla="*/ 0 w 281"/>
                    <a:gd name="T15" fmla="*/ 0 h 270"/>
                    <a:gd name="T16" fmla="*/ 0 w 281"/>
                    <a:gd name="T17" fmla="*/ 0 h 270"/>
                    <a:gd name="T18" fmla="*/ 0 w 281"/>
                    <a:gd name="T19" fmla="*/ 0 h 270"/>
                    <a:gd name="T20" fmla="*/ 0 w 281"/>
                    <a:gd name="T21" fmla="*/ 0 h 270"/>
                    <a:gd name="T22" fmla="*/ 0 w 281"/>
                    <a:gd name="T23" fmla="*/ 0 h 270"/>
                    <a:gd name="T24" fmla="*/ 0 w 281"/>
                    <a:gd name="T25" fmla="*/ 0 h 270"/>
                    <a:gd name="T26" fmla="*/ 0 w 281"/>
                    <a:gd name="T27" fmla="*/ 0 h 270"/>
                    <a:gd name="T28" fmla="*/ 0 w 281"/>
                    <a:gd name="T29" fmla="*/ 0 h 270"/>
                    <a:gd name="T30" fmla="*/ 0 w 281"/>
                    <a:gd name="T31" fmla="*/ 0 h 270"/>
                    <a:gd name="T32" fmla="*/ 0 w 281"/>
                    <a:gd name="T33" fmla="*/ 0 h 270"/>
                    <a:gd name="T34" fmla="*/ 0 w 281"/>
                    <a:gd name="T35" fmla="*/ 0 h 270"/>
                    <a:gd name="T36" fmla="*/ 0 w 281"/>
                    <a:gd name="T37" fmla="*/ 0 h 270"/>
                    <a:gd name="T38" fmla="*/ 0 w 281"/>
                    <a:gd name="T39" fmla="*/ 0 h 270"/>
                    <a:gd name="T40" fmla="*/ 0 w 281"/>
                    <a:gd name="T41" fmla="*/ 0 h 270"/>
                    <a:gd name="T42" fmla="*/ 0 w 281"/>
                    <a:gd name="T43" fmla="*/ 0 h 270"/>
                    <a:gd name="T44" fmla="*/ 0 w 281"/>
                    <a:gd name="T45" fmla="*/ 0 h 270"/>
                    <a:gd name="T46" fmla="*/ 0 w 281"/>
                    <a:gd name="T47" fmla="*/ 0 h 270"/>
                    <a:gd name="T48" fmla="*/ 0 w 281"/>
                    <a:gd name="T49" fmla="*/ 0 h 270"/>
                    <a:gd name="T50" fmla="*/ 0 w 281"/>
                    <a:gd name="T51" fmla="*/ 0 h 270"/>
                    <a:gd name="T52" fmla="*/ 0 w 281"/>
                    <a:gd name="T53" fmla="*/ 0 h 270"/>
                    <a:gd name="T54" fmla="*/ 0 w 281"/>
                    <a:gd name="T55" fmla="*/ 0 h 270"/>
                    <a:gd name="T56" fmla="*/ 0 w 281"/>
                    <a:gd name="T57" fmla="*/ 0 h 270"/>
                    <a:gd name="T58" fmla="*/ 0 w 281"/>
                    <a:gd name="T59" fmla="*/ 0 h 270"/>
                    <a:gd name="T60" fmla="*/ 0 w 281"/>
                    <a:gd name="T61" fmla="*/ 0 h 270"/>
                    <a:gd name="T62" fmla="*/ 0 w 281"/>
                    <a:gd name="T63" fmla="*/ 0 h 270"/>
                    <a:gd name="T64" fmla="*/ 0 w 281"/>
                    <a:gd name="T65" fmla="*/ 0 h 270"/>
                    <a:gd name="T66" fmla="*/ 0 w 281"/>
                    <a:gd name="T67" fmla="*/ 0 h 270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1"/>
                    <a:gd name="T103" fmla="*/ 0 h 270"/>
                    <a:gd name="T104" fmla="*/ 281 w 281"/>
                    <a:gd name="T105" fmla="*/ 270 h 270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1" h="270">
                      <a:moveTo>
                        <a:pt x="75" y="5"/>
                      </a:moveTo>
                      <a:lnTo>
                        <a:pt x="61" y="10"/>
                      </a:lnTo>
                      <a:lnTo>
                        <a:pt x="47" y="19"/>
                      </a:lnTo>
                      <a:lnTo>
                        <a:pt x="34" y="28"/>
                      </a:lnTo>
                      <a:lnTo>
                        <a:pt x="24" y="39"/>
                      </a:lnTo>
                      <a:lnTo>
                        <a:pt x="15" y="52"/>
                      </a:lnTo>
                      <a:lnTo>
                        <a:pt x="8" y="65"/>
                      </a:lnTo>
                      <a:lnTo>
                        <a:pt x="3" y="81"/>
                      </a:lnTo>
                      <a:lnTo>
                        <a:pt x="0" y="97"/>
                      </a:lnTo>
                      <a:lnTo>
                        <a:pt x="0" y="114"/>
                      </a:lnTo>
                      <a:lnTo>
                        <a:pt x="2" y="130"/>
                      </a:lnTo>
                      <a:lnTo>
                        <a:pt x="6" y="145"/>
                      </a:lnTo>
                      <a:lnTo>
                        <a:pt x="12" y="161"/>
                      </a:lnTo>
                      <a:lnTo>
                        <a:pt x="18" y="176"/>
                      </a:lnTo>
                      <a:lnTo>
                        <a:pt x="27" y="191"/>
                      </a:lnTo>
                      <a:lnTo>
                        <a:pt x="37" y="204"/>
                      </a:lnTo>
                      <a:lnTo>
                        <a:pt x="49" y="217"/>
                      </a:lnTo>
                      <a:lnTo>
                        <a:pt x="65" y="232"/>
                      </a:lnTo>
                      <a:lnTo>
                        <a:pt x="83" y="245"/>
                      </a:lnTo>
                      <a:lnTo>
                        <a:pt x="102" y="258"/>
                      </a:lnTo>
                      <a:lnTo>
                        <a:pt x="122" y="266"/>
                      </a:lnTo>
                      <a:lnTo>
                        <a:pt x="143" y="270"/>
                      </a:lnTo>
                      <a:lnTo>
                        <a:pt x="165" y="270"/>
                      </a:lnTo>
                      <a:lnTo>
                        <a:pt x="185" y="265"/>
                      </a:lnTo>
                      <a:lnTo>
                        <a:pt x="206" y="252"/>
                      </a:lnTo>
                      <a:lnTo>
                        <a:pt x="219" y="240"/>
                      </a:lnTo>
                      <a:lnTo>
                        <a:pt x="232" y="229"/>
                      </a:lnTo>
                      <a:lnTo>
                        <a:pt x="244" y="216"/>
                      </a:lnTo>
                      <a:lnTo>
                        <a:pt x="254" y="203"/>
                      </a:lnTo>
                      <a:lnTo>
                        <a:pt x="263" y="189"/>
                      </a:lnTo>
                      <a:lnTo>
                        <a:pt x="270" y="174"/>
                      </a:lnTo>
                      <a:lnTo>
                        <a:pt x="276" y="158"/>
                      </a:lnTo>
                      <a:lnTo>
                        <a:pt x="279" y="141"/>
                      </a:lnTo>
                      <a:lnTo>
                        <a:pt x="281" y="134"/>
                      </a:lnTo>
                      <a:lnTo>
                        <a:pt x="279" y="127"/>
                      </a:lnTo>
                      <a:lnTo>
                        <a:pt x="275" y="121"/>
                      </a:lnTo>
                      <a:lnTo>
                        <a:pt x="268" y="117"/>
                      </a:lnTo>
                      <a:lnTo>
                        <a:pt x="259" y="117"/>
                      </a:lnTo>
                      <a:lnTo>
                        <a:pt x="251" y="118"/>
                      </a:lnTo>
                      <a:lnTo>
                        <a:pt x="245" y="122"/>
                      </a:lnTo>
                      <a:lnTo>
                        <a:pt x="243" y="130"/>
                      </a:lnTo>
                      <a:lnTo>
                        <a:pt x="243" y="133"/>
                      </a:lnTo>
                      <a:lnTo>
                        <a:pt x="240" y="140"/>
                      </a:lnTo>
                      <a:lnTo>
                        <a:pt x="235" y="151"/>
                      </a:lnTo>
                      <a:lnTo>
                        <a:pt x="229" y="164"/>
                      </a:lnTo>
                      <a:lnTo>
                        <a:pt x="222" y="179"/>
                      </a:lnTo>
                      <a:lnTo>
                        <a:pt x="210" y="191"/>
                      </a:lnTo>
                      <a:lnTo>
                        <a:pt x="199" y="203"/>
                      </a:lnTo>
                      <a:lnTo>
                        <a:pt x="182" y="210"/>
                      </a:lnTo>
                      <a:lnTo>
                        <a:pt x="154" y="212"/>
                      </a:lnTo>
                      <a:lnTo>
                        <a:pt x="127" y="207"/>
                      </a:lnTo>
                      <a:lnTo>
                        <a:pt x="100" y="197"/>
                      </a:lnTo>
                      <a:lnTo>
                        <a:pt x="78" y="181"/>
                      </a:lnTo>
                      <a:lnTo>
                        <a:pt x="59" y="163"/>
                      </a:lnTo>
                      <a:lnTo>
                        <a:pt x="46" y="140"/>
                      </a:lnTo>
                      <a:lnTo>
                        <a:pt x="40" y="114"/>
                      </a:lnTo>
                      <a:lnTo>
                        <a:pt x="40" y="87"/>
                      </a:lnTo>
                      <a:lnTo>
                        <a:pt x="44" y="74"/>
                      </a:lnTo>
                      <a:lnTo>
                        <a:pt x="50" y="62"/>
                      </a:lnTo>
                      <a:lnTo>
                        <a:pt x="59" y="51"/>
                      </a:lnTo>
                      <a:lnTo>
                        <a:pt x="69" y="41"/>
                      </a:lnTo>
                      <a:lnTo>
                        <a:pt x="80" y="31"/>
                      </a:lnTo>
                      <a:lnTo>
                        <a:pt x="91" y="23"/>
                      </a:lnTo>
                      <a:lnTo>
                        <a:pt x="102" y="19"/>
                      </a:lnTo>
                      <a:lnTo>
                        <a:pt x="112" y="16"/>
                      </a:lnTo>
                      <a:lnTo>
                        <a:pt x="110" y="5"/>
                      </a:lnTo>
                      <a:lnTo>
                        <a:pt x="102" y="0"/>
                      </a:lnTo>
                      <a:lnTo>
                        <a:pt x="88" y="2"/>
                      </a:lnTo>
                      <a:lnTo>
                        <a:pt x="7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9" name="Freeform 53"/>
                <p:cNvSpPr/>
                <p:nvPr/>
              </p:nvSpPr>
              <p:spPr bwMode="auto">
                <a:xfrm>
                  <a:off x="8431" y="4921"/>
                  <a:ext cx="5" cy="4"/>
                </a:xfrm>
                <a:custGeom>
                  <a:avLst/>
                  <a:gdLst>
                    <a:gd name="T0" fmla="*/ 0 w 15"/>
                    <a:gd name="T1" fmla="*/ 0 h 13"/>
                    <a:gd name="T2" fmla="*/ 0 w 15"/>
                    <a:gd name="T3" fmla="*/ 0 h 13"/>
                    <a:gd name="T4" fmla="*/ 0 w 15"/>
                    <a:gd name="T5" fmla="*/ 0 h 13"/>
                    <a:gd name="T6" fmla="*/ 0 w 15"/>
                    <a:gd name="T7" fmla="*/ 0 h 13"/>
                    <a:gd name="T8" fmla="*/ 0 w 15"/>
                    <a:gd name="T9" fmla="*/ 0 h 13"/>
                    <a:gd name="T10" fmla="*/ 0 w 15"/>
                    <a:gd name="T11" fmla="*/ 0 h 13"/>
                    <a:gd name="T12" fmla="*/ 0 w 15"/>
                    <a:gd name="T13" fmla="*/ 0 h 13"/>
                    <a:gd name="T14" fmla="*/ 0 w 15"/>
                    <a:gd name="T15" fmla="*/ 0 h 13"/>
                    <a:gd name="T16" fmla="*/ 0 w 15"/>
                    <a:gd name="T17" fmla="*/ 0 h 13"/>
                    <a:gd name="T18" fmla="*/ 0 w 15"/>
                    <a:gd name="T19" fmla="*/ 0 h 13"/>
                    <a:gd name="T20" fmla="*/ 0 w 15"/>
                    <a:gd name="T21" fmla="*/ 0 h 13"/>
                    <a:gd name="T22" fmla="*/ 0 w 15"/>
                    <a:gd name="T23" fmla="*/ 0 h 13"/>
                    <a:gd name="T24" fmla="*/ 0 w 15"/>
                    <a:gd name="T25" fmla="*/ 0 h 13"/>
                    <a:gd name="T26" fmla="*/ 0 w 15"/>
                    <a:gd name="T27" fmla="*/ 0 h 13"/>
                    <a:gd name="T28" fmla="*/ 0 w 15"/>
                    <a:gd name="T29" fmla="*/ 0 h 13"/>
                    <a:gd name="T30" fmla="*/ 0 w 15"/>
                    <a:gd name="T31" fmla="*/ 0 h 13"/>
                    <a:gd name="T32" fmla="*/ 0 w 15"/>
                    <a:gd name="T33" fmla="*/ 0 h 13"/>
                    <a:gd name="T34" fmla="*/ 0 w 15"/>
                    <a:gd name="T35" fmla="*/ 0 h 13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5"/>
                    <a:gd name="T55" fmla="*/ 0 h 13"/>
                    <a:gd name="T56" fmla="*/ 15 w 15"/>
                    <a:gd name="T57" fmla="*/ 13 h 13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5" h="13">
                      <a:moveTo>
                        <a:pt x="0" y="6"/>
                      </a:moveTo>
                      <a:lnTo>
                        <a:pt x="2" y="9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11" y="13"/>
                      </a:lnTo>
                      <a:lnTo>
                        <a:pt x="14" y="11"/>
                      </a:lnTo>
                      <a:lnTo>
                        <a:pt x="15" y="9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4" y="1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1"/>
                      </a:lnTo>
                      <a:lnTo>
                        <a:pt x="2" y="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0" name="Freeform 54"/>
                <p:cNvSpPr/>
                <p:nvPr/>
              </p:nvSpPr>
              <p:spPr bwMode="auto">
                <a:xfrm>
                  <a:off x="8447" y="4911"/>
                  <a:ext cx="6" cy="6"/>
                </a:xfrm>
                <a:custGeom>
                  <a:avLst/>
                  <a:gdLst>
                    <a:gd name="T0" fmla="*/ 0 w 17"/>
                    <a:gd name="T1" fmla="*/ 0 h 17"/>
                    <a:gd name="T2" fmla="*/ 0 w 17"/>
                    <a:gd name="T3" fmla="*/ 0 h 17"/>
                    <a:gd name="T4" fmla="*/ 0 w 17"/>
                    <a:gd name="T5" fmla="*/ 0 h 17"/>
                    <a:gd name="T6" fmla="*/ 0 w 17"/>
                    <a:gd name="T7" fmla="*/ 0 h 17"/>
                    <a:gd name="T8" fmla="*/ 0 w 17"/>
                    <a:gd name="T9" fmla="*/ 0 h 17"/>
                    <a:gd name="T10" fmla="*/ 0 w 17"/>
                    <a:gd name="T11" fmla="*/ 0 h 17"/>
                    <a:gd name="T12" fmla="*/ 0 w 17"/>
                    <a:gd name="T13" fmla="*/ 0 h 17"/>
                    <a:gd name="T14" fmla="*/ 0 w 17"/>
                    <a:gd name="T15" fmla="*/ 0 h 17"/>
                    <a:gd name="T16" fmla="*/ 0 w 17"/>
                    <a:gd name="T17" fmla="*/ 0 h 17"/>
                    <a:gd name="T18" fmla="*/ 0 w 17"/>
                    <a:gd name="T19" fmla="*/ 0 h 17"/>
                    <a:gd name="T20" fmla="*/ 0 w 17"/>
                    <a:gd name="T21" fmla="*/ 0 h 17"/>
                    <a:gd name="T22" fmla="*/ 0 w 17"/>
                    <a:gd name="T23" fmla="*/ 0 h 17"/>
                    <a:gd name="T24" fmla="*/ 0 w 17"/>
                    <a:gd name="T25" fmla="*/ 0 h 17"/>
                    <a:gd name="T26" fmla="*/ 0 w 17"/>
                    <a:gd name="T27" fmla="*/ 0 h 17"/>
                    <a:gd name="T28" fmla="*/ 0 w 17"/>
                    <a:gd name="T29" fmla="*/ 0 h 17"/>
                    <a:gd name="T30" fmla="*/ 0 w 17"/>
                    <a:gd name="T31" fmla="*/ 0 h 17"/>
                    <a:gd name="T32" fmla="*/ 0 w 17"/>
                    <a:gd name="T33" fmla="*/ 0 h 17"/>
                    <a:gd name="T34" fmla="*/ 0 w 17"/>
                    <a:gd name="T35" fmla="*/ 0 h 1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7"/>
                    <a:gd name="T55" fmla="*/ 0 h 17"/>
                    <a:gd name="T56" fmla="*/ 17 w 17"/>
                    <a:gd name="T57" fmla="*/ 17 h 1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7" h="17">
                      <a:moveTo>
                        <a:pt x="0" y="9"/>
                      </a:moveTo>
                      <a:lnTo>
                        <a:pt x="1" y="13"/>
                      </a:lnTo>
                      <a:lnTo>
                        <a:pt x="3" y="15"/>
                      </a:lnTo>
                      <a:lnTo>
                        <a:pt x="6" y="17"/>
                      </a:lnTo>
                      <a:lnTo>
                        <a:pt x="9" y="17"/>
                      </a:lnTo>
                      <a:lnTo>
                        <a:pt x="13" y="17"/>
                      </a:lnTo>
                      <a:lnTo>
                        <a:pt x="16" y="15"/>
                      </a:lnTo>
                      <a:lnTo>
                        <a:pt x="17" y="13"/>
                      </a:lnTo>
                      <a:lnTo>
                        <a:pt x="17" y="9"/>
                      </a:lnTo>
                      <a:lnTo>
                        <a:pt x="17" y="6"/>
                      </a:lnTo>
                      <a:lnTo>
                        <a:pt x="16" y="3"/>
                      </a:lnTo>
                      <a:lnTo>
                        <a:pt x="13" y="2"/>
                      </a:lnTo>
                      <a:lnTo>
                        <a:pt x="9" y="0"/>
                      </a:lnTo>
                      <a:lnTo>
                        <a:pt x="6" y="2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1" name="Freeform 55"/>
                <p:cNvSpPr/>
                <p:nvPr/>
              </p:nvSpPr>
              <p:spPr bwMode="auto">
                <a:xfrm>
                  <a:off x="8468" y="4904"/>
                  <a:ext cx="3" cy="3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w 9"/>
                    <a:gd name="T9" fmla="*/ 0 h 9"/>
                    <a:gd name="T10" fmla="*/ 0 w 9"/>
                    <a:gd name="T11" fmla="*/ 0 h 9"/>
                    <a:gd name="T12" fmla="*/ 0 w 9"/>
                    <a:gd name="T13" fmla="*/ 0 h 9"/>
                    <a:gd name="T14" fmla="*/ 0 w 9"/>
                    <a:gd name="T15" fmla="*/ 0 h 9"/>
                    <a:gd name="T16" fmla="*/ 0 w 9"/>
                    <a:gd name="T17" fmla="*/ 0 h 9"/>
                    <a:gd name="T18" fmla="*/ 0 w 9"/>
                    <a:gd name="T19" fmla="*/ 0 h 9"/>
                    <a:gd name="T20" fmla="*/ 0 w 9"/>
                    <a:gd name="T21" fmla="*/ 0 h 9"/>
                    <a:gd name="T22" fmla="*/ 0 w 9"/>
                    <a:gd name="T23" fmla="*/ 0 h 9"/>
                    <a:gd name="T24" fmla="*/ 0 w 9"/>
                    <a:gd name="T25" fmla="*/ 0 h 9"/>
                    <a:gd name="T26" fmla="*/ 0 w 9"/>
                    <a:gd name="T27" fmla="*/ 0 h 9"/>
                    <a:gd name="T28" fmla="*/ 0 w 9"/>
                    <a:gd name="T29" fmla="*/ 0 h 9"/>
                    <a:gd name="T30" fmla="*/ 0 w 9"/>
                    <a:gd name="T31" fmla="*/ 0 h 9"/>
                    <a:gd name="T32" fmla="*/ 0 w 9"/>
                    <a:gd name="T33" fmla="*/ 0 h 9"/>
                    <a:gd name="T34" fmla="*/ 0 w 9"/>
                    <a:gd name="T35" fmla="*/ 0 h 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9"/>
                    <a:gd name="T55" fmla="*/ 0 h 9"/>
                    <a:gd name="T56" fmla="*/ 9 w 9"/>
                    <a:gd name="T57" fmla="*/ 9 h 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9" h="9">
                      <a:moveTo>
                        <a:pt x="0" y="4"/>
                      </a:move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6" y="9"/>
                      </a:lnTo>
                      <a:lnTo>
                        <a:pt x="7" y="7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9" y="3"/>
                      </a:lnTo>
                      <a:lnTo>
                        <a:pt x="7" y="2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2" name="Freeform 56"/>
                <p:cNvSpPr/>
                <p:nvPr/>
              </p:nvSpPr>
              <p:spPr bwMode="auto">
                <a:xfrm>
                  <a:off x="8459" y="4927"/>
                  <a:ext cx="2" cy="3"/>
                </a:xfrm>
                <a:custGeom>
                  <a:avLst/>
                  <a:gdLst>
                    <a:gd name="T0" fmla="*/ 0 w 7"/>
                    <a:gd name="T1" fmla="*/ 0 h 8"/>
                    <a:gd name="T2" fmla="*/ 0 w 7"/>
                    <a:gd name="T3" fmla="*/ 0 h 8"/>
                    <a:gd name="T4" fmla="*/ 0 w 7"/>
                    <a:gd name="T5" fmla="*/ 0 h 8"/>
                    <a:gd name="T6" fmla="*/ 0 w 7"/>
                    <a:gd name="T7" fmla="*/ 0 h 8"/>
                    <a:gd name="T8" fmla="*/ 0 w 7"/>
                    <a:gd name="T9" fmla="*/ 0 h 8"/>
                    <a:gd name="T10" fmla="*/ 0 w 7"/>
                    <a:gd name="T11" fmla="*/ 0 h 8"/>
                    <a:gd name="T12" fmla="*/ 0 w 7"/>
                    <a:gd name="T13" fmla="*/ 0 h 8"/>
                    <a:gd name="T14" fmla="*/ 0 w 7"/>
                    <a:gd name="T15" fmla="*/ 0 h 8"/>
                    <a:gd name="T16" fmla="*/ 0 w 7"/>
                    <a:gd name="T17" fmla="*/ 0 h 8"/>
                    <a:gd name="T18" fmla="*/ 0 w 7"/>
                    <a:gd name="T19" fmla="*/ 0 h 8"/>
                    <a:gd name="T20" fmla="*/ 0 w 7"/>
                    <a:gd name="T21" fmla="*/ 0 h 8"/>
                    <a:gd name="T22" fmla="*/ 0 w 7"/>
                    <a:gd name="T23" fmla="*/ 0 h 8"/>
                    <a:gd name="T24" fmla="*/ 0 w 7"/>
                    <a:gd name="T25" fmla="*/ 0 h 8"/>
                    <a:gd name="T26" fmla="*/ 0 w 7"/>
                    <a:gd name="T27" fmla="*/ 0 h 8"/>
                    <a:gd name="T28" fmla="*/ 0 w 7"/>
                    <a:gd name="T29" fmla="*/ 0 h 8"/>
                    <a:gd name="T30" fmla="*/ 0 w 7"/>
                    <a:gd name="T31" fmla="*/ 0 h 8"/>
                    <a:gd name="T32" fmla="*/ 0 w 7"/>
                    <a:gd name="T33" fmla="*/ 0 h 8"/>
                    <a:gd name="T34" fmla="*/ 0 w 7"/>
                    <a:gd name="T35" fmla="*/ 0 h 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"/>
                    <a:gd name="T55" fmla="*/ 0 h 8"/>
                    <a:gd name="T56" fmla="*/ 7 w 7"/>
                    <a:gd name="T57" fmla="*/ 8 h 8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" h="8">
                      <a:moveTo>
                        <a:pt x="0" y="4"/>
                      </a:moveTo>
                      <a:lnTo>
                        <a:pt x="0" y="5"/>
                      </a:lnTo>
                      <a:lnTo>
                        <a:pt x="1" y="7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6" y="7"/>
                      </a:lnTo>
                      <a:lnTo>
                        <a:pt x="7" y="5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3" name="Freeform 57"/>
                <p:cNvSpPr/>
                <p:nvPr/>
              </p:nvSpPr>
              <p:spPr bwMode="auto">
                <a:xfrm>
                  <a:off x="8443" y="4936"/>
                  <a:ext cx="2" cy="3"/>
                </a:xfrm>
                <a:custGeom>
                  <a:avLst/>
                  <a:gdLst>
                    <a:gd name="T0" fmla="*/ 0 w 7"/>
                    <a:gd name="T1" fmla="*/ 0 h 9"/>
                    <a:gd name="T2" fmla="*/ 0 w 7"/>
                    <a:gd name="T3" fmla="*/ 0 h 9"/>
                    <a:gd name="T4" fmla="*/ 0 w 7"/>
                    <a:gd name="T5" fmla="*/ 0 h 9"/>
                    <a:gd name="T6" fmla="*/ 0 w 7"/>
                    <a:gd name="T7" fmla="*/ 0 h 9"/>
                    <a:gd name="T8" fmla="*/ 0 w 7"/>
                    <a:gd name="T9" fmla="*/ 0 h 9"/>
                    <a:gd name="T10" fmla="*/ 0 w 7"/>
                    <a:gd name="T11" fmla="*/ 0 h 9"/>
                    <a:gd name="T12" fmla="*/ 0 w 7"/>
                    <a:gd name="T13" fmla="*/ 0 h 9"/>
                    <a:gd name="T14" fmla="*/ 0 w 7"/>
                    <a:gd name="T15" fmla="*/ 0 h 9"/>
                    <a:gd name="T16" fmla="*/ 0 w 7"/>
                    <a:gd name="T17" fmla="*/ 0 h 9"/>
                    <a:gd name="T18" fmla="*/ 0 w 7"/>
                    <a:gd name="T19" fmla="*/ 0 h 9"/>
                    <a:gd name="T20" fmla="*/ 0 w 7"/>
                    <a:gd name="T21" fmla="*/ 0 h 9"/>
                    <a:gd name="T22" fmla="*/ 0 w 7"/>
                    <a:gd name="T23" fmla="*/ 0 h 9"/>
                    <a:gd name="T24" fmla="*/ 0 w 7"/>
                    <a:gd name="T25" fmla="*/ 0 h 9"/>
                    <a:gd name="T26" fmla="*/ 0 w 7"/>
                    <a:gd name="T27" fmla="*/ 0 h 9"/>
                    <a:gd name="T28" fmla="*/ 0 w 7"/>
                    <a:gd name="T29" fmla="*/ 0 h 9"/>
                    <a:gd name="T30" fmla="*/ 0 w 7"/>
                    <a:gd name="T31" fmla="*/ 0 h 9"/>
                    <a:gd name="T32" fmla="*/ 0 w 7"/>
                    <a:gd name="T33" fmla="*/ 0 h 9"/>
                    <a:gd name="T34" fmla="*/ 0 w 7"/>
                    <a:gd name="T35" fmla="*/ 0 h 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"/>
                    <a:gd name="T55" fmla="*/ 0 h 9"/>
                    <a:gd name="T56" fmla="*/ 7 w 7"/>
                    <a:gd name="T57" fmla="*/ 9 h 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" h="9">
                      <a:moveTo>
                        <a:pt x="0" y="4"/>
                      </a:move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5" y="9"/>
                      </a:lnTo>
                      <a:lnTo>
                        <a:pt x="5" y="7"/>
                      </a:lnTo>
                      <a:lnTo>
                        <a:pt x="7" y="6"/>
                      </a:lnTo>
                      <a:lnTo>
                        <a:pt x="7" y="4"/>
                      </a:lnTo>
                      <a:lnTo>
                        <a:pt x="7" y="3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4" name="Freeform 58"/>
                <p:cNvSpPr/>
                <p:nvPr/>
              </p:nvSpPr>
              <p:spPr bwMode="auto">
                <a:xfrm>
                  <a:off x="8474" y="4919"/>
                  <a:ext cx="7" cy="6"/>
                </a:xfrm>
                <a:custGeom>
                  <a:avLst/>
                  <a:gdLst>
                    <a:gd name="T0" fmla="*/ 0 w 20"/>
                    <a:gd name="T1" fmla="*/ 0 h 20"/>
                    <a:gd name="T2" fmla="*/ 0 w 20"/>
                    <a:gd name="T3" fmla="*/ 0 h 20"/>
                    <a:gd name="T4" fmla="*/ 0 w 20"/>
                    <a:gd name="T5" fmla="*/ 0 h 20"/>
                    <a:gd name="T6" fmla="*/ 0 w 20"/>
                    <a:gd name="T7" fmla="*/ 0 h 20"/>
                    <a:gd name="T8" fmla="*/ 0 w 20"/>
                    <a:gd name="T9" fmla="*/ 0 h 20"/>
                    <a:gd name="T10" fmla="*/ 0 w 20"/>
                    <a:gd name="T11" fmla="*/ 0 h 20"/>
                    <a:gd name="T12" fmla="*/ 0 w 20"/>
                    <a:gd name="T13" fmla="*/ 0 h 20"/>
                    <a:gd name="T14" fmla="*/ 0 w 20"/>
                    <a:gd name="T15" fmla="*/ 0 h 20"/>
                    <a:gd name="T16" fmla="*/ 0 w 20"/>
                    <a:gd name="T17" fmla="*/ 0 h 20"/>
                    <a:gd name="T18" fmla="*/ 0 w 20"/>
                    <a:gd name="T19" fmla="*/ 0 h 20"/>
                    <a:gd name="T20" fmla="*/ 0 w 20"/>
                    <a:gd name="T21" fmla="*/ 0 h 20"/>
                    <a:gd name="T22" fmla="*/ 0 w 20"/>
                    <a:gd name="T23" fmla="*/ 0 h 20"/>
                    <a:gd name="T24" fmla="*/ 0 w 20"/>
                    <a:gd name="T25" fmla="*/ 0 h 20"/>
                    <a:gd name="T26" fmla="*/ 0 w 20"/>
                    <a:gd name="T27" fmla="*/ 0 h 20"/>
                    <a:gd name="T28" fmla="*/ 0 w 20"/>
                    <a:gd name="T29" fmla="*/ 0 h 20"/>
                    <a:gd name="T30" fmla="*/ 0 w 20"/>
                    <a:gd name="T31" fmla="*/ 0 h 20"/>
                    <a:gd name="T32" fmla="*/ 0 w 20"/>
                    <a:gd name="T33" fmla="*/ 0 h 20"/>
                    <a:gd name="T34" fmla="*/ 0 w 20"/>
                    <a:gd name="T35" fmla="*/ 0 h 20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20"/>
                    <a:gd name="T55" fmla="*/ 0 h 20"/>
                    <a:gd name="T56" fmla="*/ 20 w 20"/>
                    <a:gd name="T57" fmla="*/ 20 h 20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20" h="20">
                      <a:moveTo>
                        <a:pt x="0" y="10"/>
                      </a:move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5" y="20"/>
                      </a:lnTo>
                      <a:lnTo>
                        <a:pt x="10" y="20"/>
                      </a:lnTo>
                      <a:lnTo>
                        <a:pt x="14" y="20"/>
                      </a:lnTo>
                      <a:lnTo>
                        <a:pt x="17" y="17"/>
                      </a:lnTo>
                      <a:lnTo>
                        <a:pt x="20" y="15"/>
                      </a:lnTo>
                      <a:lnTo>
                        <a:pt x="20" y="10"/>
                      </a:lnTo>
                      <a:lnTo>
                        <a:pt x="20" y="6"/>
                      </a:lnTo>
                      <a:lnTo>
                        <a:pt x="17" y="3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5" name="Freeform 59"/>
                <p:cNvSpPr/>
                <p:nvPr/>
              </p:nvSpPr>
              <p:spPr bwMode="auto">
                <a:xfrm>
                  <a:off x="8332" y="4713"/>
                  <a:ext cx="4" cy="4"/>
                </a:xfrm>
                <a:custGeom>
                  <a:avLst/>
                  <a:gdLst>
                    <a:gd name="T0" fmla="*/ 0 w 12"/>
                    <a:gd name="T1" fmla="*/ 0 h 13"/>
                    <a:gd name="T2" fmla="*/ 0 w 12"/>
                    <a:gd name="T3" fmla="*/ 0 h 13"/>
                    <a:gd name="T4" fmla="*/ 0 w 12"/>
                    <a:gd name="T5" fmla="*/ 0 h 13"/>
                    <a:gd name="T6" fmla="*/ 0 w 12"/>
                    <a:gd name="T7" fmla="*/ 0 h 13"/>
                    <a:gd name="T8" fmla="*/ 0 w 12"/>
                    <a:gd name="T9" fmla="*/ 0 h 13"/>
                    <a:gd name="T10" fmla="*/ 0 w 12"/>
                    <a:gd name="T11" fmla="*/ 0 h 13"/>
                    <a:gd name="T12" fmla="*/ 0 w 12"/>
                    <a:gd name="T13" fmla="*/ 0 h 13"/>
                    <a:gd name="T14" fmla="*/ 0 w 12"/>
                    <a:gd name="T15" fmla="*/ 0 h 13"/>
                    <a:gd name="T16" fmla="*/ 0 w 12"/>
                    <a:gd name="T17" fmla="*/ 0 h 13"/>
                    <a:gd name="T18" fmla="*/ 0 w 12"/>
                    <a:gd name="T19" fmla="*/ 0 h 13"/>
                    <a:gd name="T20" fmla="*/ 0 w 12"/>
                    <a:gd name="T21" fmla="*/ 0 h 13"/>
                    <a:gd name="T22" fmla="*/ 0 w 12"/>
                    <a:gd name="T23" fmla="*/ 0 h 13"/>
                    <a:gd name="T24" fmla="*/ 0 w 12"/>
                    <a:gd name="T25" fmla="*/ 0 h 13"/>
                    <a:gd name="T26" fmla="*/ 0 w 12"/>
                    <a:gd name="T27" fmla="*/ 0 h 13"/>
                    <a:gd name="T28" fmla="*/ 0 w 12"/>
                    <a:gd name="T29" fmla="*/ 0 h 13"/>
                    <a:gd name="T30" fmla="*/ 0 w 12"/>
                    <a:gd name="T31" fmla="*/ 0 h 13"/>
                    <a:gd name="T32" fmla="*/ 0 w 12"/>
                    <a:gd name="T33" fmla="*/ 0 h 13"/>
                    <a:gd name="T34" fmla="*/ 0 w 12"/>
                    <a:gd name="T35" fmla="*/ 0 h 13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2"/>
                    <a:gd name="T55" fmla="*/ 0 h 13"/>
                    <a:gd name="T56" fmla="*/ 12 w 12"/>
                    <a:gd name="T57" fmla="*/ 13 h 13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2" h="13">
                      <a:moveTo>
                        <a:pt x="0" y="7"/>
                      </a:moveTo>
                      <a:lnTo>
                        <a:pt x="0" y="9"/>
                      </a:lnTo>
                      <a:lnTo>
                        <a:pt x="2" y="12"/>
                      </a:lnTo>
                      <a:lnTo>
                        <a:pt x="3" y="13"/>
                      </a:lnTo>
                      <a:lnTo>
                        <a:pt x="6" y="13"/>
                      </a:lnTo>
                      <a:lnTo>
                        <a:pt x="9" y="13"/>
                      </a:lnTo>
                      <a:lnTo>
                        <a:pt x="11" y="12"/>
                      </a:lnTo>
                      <a:lnTo>
                        <a:pt x="12" y="9"/>
                      </a:lnTo>
                      <a:lnTo>
                        <a:pt x="12" y="7"/>
                      </a:lnTo>
                      <a:lnTo>
                        <a:pt x="12" y="5"/>
                      </a:lnTo>
                      <a:lnTo>
                        <a:pt x="11" y="2"/>
                      </a:lnTo>
                      <a:lnTo>
                        <a:pt x="9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6" name="Freeform 60"/>
                <p:cNvSpPr/>
                <p:nvPr/>
              </p:nvSpPr>
              <p:spPr bwMode="auto">
                <a:xfrm>
                  <a:off x="8349" y="4708"/>
                  <a:ext cx="5" cy="4"/>
                </a:xfrm>
                <a:custGeom>
                  <a:avLst/>
                  <a:gdLst>
                    <a:gd name="T0" fmla="*/ 0 w 13"/>
                    <a:gd name="T1" fmla="*/ 0 h 12"/>
                    <a:gd name="T2" fmla="*/ 0 w 13"/>
                    <a:gd name="T3" fmla="*/ 0 h 12"/>
                    <a:gd name="T4" fmla="*/ 0 w 13"/>
                    <a:gd name="T5" fmla="*/ 0 h 12"/>
                    <a:gd name="T6" fmla="*/ 0 w 13"/>
                    <a:gd name="T7" fmla="*/ 0 h 12"/>
                    <a:gd name="T8" fmla="*/ 0 w 13"/>
                    <a:gd name="T9" fmla="*/ 0 h 12"/>
                    <a:gd name="T10" fmla="*/ 0 w 13"/>
                    <a:gd name="T11" fmla="*/ 0 h 12"/>
                    <a:gd name="T12" fmla="*/ 0 w 13"/>
                    <a:gd name="T13" fmla="*/ 0 h 12"/>
                    <a:gd name="T14" fmla="*/ 0 w 13"/>
                    <a:gd name="T15" fmla="*/ 0 h 12"/>
                    <a:gd name="T16" fmla="*/ 0 w 13"/>
                    <a:gd name="T17" fmla="*/ 0 h 12"/>
                    <a:gd name="T18" fmla="*/ 0 w 13"/>
                    <a:gd name="T19" fmla="*/ 0 h 12"/>
                    <a:gd name="T20" fmla="*/ 0 w 13"/>
                    <a:gd name="T21" fmla="*/ 0 h 12"/>
                    <a:gd name="T22" fmla="*/ 0 w 13"/>
                    <a:gd name="T23" fmla="*/ 0 h 12"/>
                    <a:gd name="T24" fmla="*/ 0 w 13"/>
                    <a:gd name="T25" fmla="*/ 0 h 12"/>
                    <a:gd name="T26" fmla="*/ 0 w 13"/>
                    <a:gd name="T27" fmla="*/ 0 h 12"/>
                    <a:gd name="T28" fmla="*/ 0 w 13"/>
                    <a:gd name="T29" fmla="*/ 0 h 12"/>
                    <a:gd name="T30" fmla="*/ 0 w 13"/>
                    <a:gd name="T31" fmla="*/ 0 h 12"/>
                    <a:gd name="T32" fmla="*/ 0 w 13"/>
                    <a:gd name="T33" fmla="*/ 0 h 12"/>
                    <a:gd name="T34" fmla="*/ 0 w 13"/>
                    <a:gd name="T35" fmla="*/ 0 h 1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"/>
                    <a:gd name="T55" fmla="*/ 0 h 12"/>
                    <a:gd name="T56" fmla="*/ 13 w 13"/>
                    <a:gd name="T57" fmla="*/ 12 h 12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" h="12">
                      <a:moveTo>
                        <a:pt x="0" y="6"/>
                      </a:moveTo>
                      <a:lnTo>
                        <a:pt x="0" y="8"/>
                      </a:lnTo>
                      <a:lnTo>
                        <a:pt x="2" y="10"/>
                      </a:lnTo>
                      <a:lnTo>
                        <a:pt x="5" y="12"/>
                      </a:lnTo>
                      <a:lnTo>
                        <a:pt x="8" y="12"/>
                      </a:lnTo>
                      <a:lnTo>
                        <a:pt x="9" y="12"/>
                      </a:lnTo>
                      <a:lnTo>
                        <a:pt x="12" y="10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3" y="3"/>
                      </a:lnTo>
                      <a:lnTo>
                        <a:pt x="12" y="2"/>
                      </a:ln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2"/>
                      </a:lnTo>
                      <a:lnTo>
                        <a:pt x="0" y="3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7" name="Freeform 61"/>
                <p:cNvSpPr/>
                <p:nvPr/>
              </p:nvSpPr>
              <p:spPr bwMode="auto">
                <a:xfrm>
                  <a:off x="8366" y="4704"/>
                  <a:ext cx="2" cy="2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0 h 7"/>
                    <a:gd name="T4" fmla="*/ 0 w 8"/>
                    <a:gd name="T5" fmla="*/ 0 h 7"/>
                    <a:gd name="T6" fmla="*/ 0 w 8"/>
                    <a:gd name="T7" fmla="*/ 0 h 7"/>
                    <a:gd name="T8" fmla="*/ 0 w 8"/>
                    <a:gd name="T9" fmla="*/ 0 h 7"/>
                    <a:gd name="T10" fmla="*/ 0 w 8"/>
                    <a:gd name="T11" fmla="*/ 0 h 7"/>
                    <a:gd name="T12" fmla="*/ 0 w 8"/>
                    <a:gd name="T13" fmla="*/ 0 h 7"/>
                    <a:gd name="T14" fmla="*/ 0 w 8"/>
                    <a:gd name="T15" fmla="*/ 0 h 7"/>
                    <a:gd name="T16" fmla="*/ 0 w 8"/>
                    <a:gd name="T17" fmla="*/ 0 h 7"/>
                    <a:gd name="T18" fmla="*/ 0 w 8"/>
                    <a:gd name="T19" fmla="*/ 0 h 7"/>
                    <a:gd name="T20" fmla="*/ 0 w 8"/>
                    <a:gd name="T21" fmla="*/ 0 h 7"/>
                    <a:gd name="T22" fmla="*/ 0 w 8"/>
                    <a:gd name="T23" fmla="*/ 0 h 7"/>
                    <a:gd name="T24" fmla="*/ 0 w 8"/>
                    <a:gd name="T25" fmla="*/ 0 h 7"/>
                    <a:gd name="T26" fmla="*/ 0 w 8"/>
                    <a:gd name="T27" fmla="*/ 0 h 7"/>
                    <a:gd name="T28" fmla="*/ 0 w 8"/>
                    <a:gd name="T29" fmla="*/ 0 h 7"/>
                    <a:gd name="T30" fmla="*/ 0 w 8"/>
                    <a:gd name="T31" fmla="*/ 0 h 7"/>
                    <a:gd name="T32" fmla="*/ 0 w 8"/>
                    <a:gd name="T33" fmla="*/ 0 h 7"/>
                    <a:gd name="T34" fmla="*/ 0 w 8"/>
                    <a:gd name="T35" fmla="*/ 0 h 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8"/>
                    <a:gd name="T55" fmla="*/ 0 h 7"/>
                    <a:gd name="T56" fmla="*/ 8 w 8"/>
                    <a:gd name="T57" fmla="*/ 7 h 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8" h="7">
                      <a:moveTo>
                        <a:pt x="0" y="3"/>
                      </a:moveTo>
                      <a:lnTo>
                        <a:pt x="0" y="4"/>
                      </a:lnTo>
                      <a:lnTo>
                        <a:pt x="1" y="6"/>
                      </a:lnTo>
                      <a:lnTo>
                        <a:pt x="3" y="7"/>
                      </a:lnTo>
                      <a:lnTo>
                        <a:pt x="4" y="7"/>
                      </a:lnTo>
                      <a:lnTo>
                        <a:pt x="6" y="7"/>
                      </a:lnTo>
                      <a:lnTo>
                        <a:pt x="7" y="6"/>
                      </a:lnTo>
                      <a:lnTo>
                        <a:pt x="8" y="4"/>
                      </a:lnTo>
                      <a:lnTo>
                        <a:pt x="8" y="3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8" name="Freeform 62"/>
                <p:cNvSpPr/>
                <p:nvPr/>
              </p:nvSpPr>
              <p:spPr bwMode="auto">
                <a:xfrm>
                  <a:off x="8338" y="4730"/>
                  <a:ext cx="2" cy="3"/>
                </a:xfrm>
                <a:custGeom>
                  <a:avLst/>
                  <a:gdLst>
                    <a:gd name="T0" fmla="*/ 0 w 7"/>
                    <a:gd name="T1" fmla="*/ 0 h 8"/>
                    <a:gd name="T2" fmla="*/ 0 w 7"/>
                    <a:gd name="T3" fmla="*/ 0 h 8"/>
                    <a:gd name="T4" fmla="*/ 0 w 7"/>
                    <a:gd name="T5" fmla="*/ 0 h 8"/>
                    <a:gd name="T6" fmla="*/ 0 w 7"/>
                    <a:gd name="T7" fmla="*/ 0 h 8"/>
                    <a:gd name="T8" fmla="*/ 0 w 7"/>
                    <a:gd name="T9" fmla="*/ 0 h 8"/>
                    <a:gd name="T10" fmla="*/ 0 w 7"/>
                    <a:gd name="T11" fmla="*/ 0 h 8"/>
                    <a:gd name="T12" fmla="*/ 0 w 7"/>
                    <a:gd name="T13" fmla="*/ 0 h 8"/>
                    <a:gd name="T14" fmla="*/ 0 w 7"/>
                    <a:gd name="T15" fmla="*/ 0 h 8"/>
                    <a:gd name="T16" fmla="*/ 0 w 7"/>
                    <a:gd name="T17" fmla="*/ 0 h 8"/>
                    <a:gd name="T18" fmla="*/ 0 w 7"/>
                    <a:gd name="T19" fmla="*/ 0 h 8"/>
                    <a:gd name="T20" fmla="*/ 0 w 7"/>
                    <a:gd name="T21" fmla="*/ 0 h 8"/>
                    <a:gd name="T22" fmla="*/ 0 w 7"/>
                    <a:gd name="T23" fmla="*/ 0 h 8"/>
                    <a:gd name="T24" fmla="*/ 0 w 7"/>
                    <a:gd name="T25" fmla="*/ 0 h 8"/>
                    <a:gd name="T26" fmla="*/ 0 w 7"/>
                    <a:gd name="T27" fmla="*/ 0 h 8"/>
                    <a:gd name="T28" fmla="*/ 0 w 7"/>
                    <a:gd name="T29" fmla="*/ 0 h 8"/>
                    <a:gd name="T30" fmla="*/ 0 w 7"/>
                    <a:gd name="T31" fmla="*/ 0 h 8"/>
                    <a:gd name="T32" fmla="*/ 0 w 7"/>
                    <a:gd name="T33" fmla="*/ 0 h 8"/>
                    <a:gd name="T34" fmla="*/ 0 w 7"/>
                    <a:gd name="T35" fmla="*/ 0 h 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"/>
                    <a:gd name="T55" fmla="*/ 0 h 8"/>
                    <a:gd name="T56" fmla="*/ 7 w 7"/>
                    <a:gd name="T57" fmla="*/ 8 h 8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" h="8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6" y="6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9" name="Freeform 63"/>
                <p:cNvSpPr/>
                <p:nvPr/>
              </p:nvSpPr>
              <p:spPr bwMode="auto">
                <a:xfrm>
                  <a:off x="8370" y="4713"/>
                  <a:ext cx="6" cy="6"/>
                </a:xfrm>
                <a:custGeom>
                  <a:avLst/>
                  <a:gdLst>
                    <a:gd name="T0" fmla="*/ 0 w 16"/>
                    <a:gd name="T1" fmla="*/ 0 h 17"/>
                    <a:gd name="T2" fmla="*/ 0 w 16"/>
                    <a:gd name="T3" fmla="*/ 0 h 17"/>
                    <a:gd name="T4" fmla="*/ 0 w 16"/>
                    <a:gd name="T5" fmla="*/ 0 h 17"/>
                    <a:gd name="T6" fmla="*/ 0 w 16"/>
                    <a:gd name="T7" fmla="*/ 0 h 17"/>
                    <a:gd name="T8" fmla="*/ 0 w 16"/>
                    <a:gd name="T9" fmla="*/ 0 h 17"/>
                    <a:gd name="T10" fmla="*/ 0 w 16"/>
                    <a:gd name="T11" fmla="*/ 0 h 17"/>
                    <a:gd name="T12" fmla="*/ 0 w 16"/>
                    <a:gd name="T13" fmla="*/ 0 h 17"/>
                    <a:gd name="T14" fmla="*/ 0 w 16"/>
                    <a:gd name="T15" fmla="*/ 0 h 17"/>
                    <a:gd name="T16" fmla="*/ 0 w 16"/>
                    <a:gd name="T17" fmla="*/ 0 h 17"/>
                    <a:gd name="T18" fmla="*/ 0 w 16"/>
                    <a:gd name="T19" fmla="*/ 0 h 17"/>
                    <a:gd name="T20" fmla="*/ 0 w 16"/>
                    <a:gd name="T21" fmla="*/ 0 h 17"/>
                    <a:gd name="T22" fmla="*/ 0 w 16"/>
                    <a:gd name="T23" fmla="*/ 0 h 17"/>
                    <a:gd name="T24" fmla="*/ 0 w 16"/>
                    <a:gd name="T25" fmla="*/ 0 h 17"/>
                    <a:gd name="T26" fmla="*/ 0 w 16"/>
                    <a:gd name="T27" fmla="*/ 0 h 17"/>
                    <a:gd name="T28" fmla="*/ 0 w 16"/>
                    <a:gd name="T29" fmla="*/ 0 h 17"/>
                    <a:gd name="T30" fmla="*/ 0 w 16"/>
                    <a:gd name="T31" fmla="*/ 0 h 17"/>
                    <a:gd name="T32" fmla="*/ 0 w 16"/>
                    <a:gd name="T33" fmla="*/ 0 h 17"/>
                    <a:gd name="T34" fmla="*/ 0 w 16"/>
                    <a:gd name="T35" fmla="*/ 0 h 1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6"/>
                    <a:gd name="T55" fmla="*/ 0 h 17"/>
                    <a:gd name="T56" fmla="*/ 16 w 16"/>
                    <a:gd name="T57" fmla="*/ 17 h 1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6" h="17">
                      <a:moveTo>
                        <a:pt x="0" y="8"/>
                      </a:moveTo>
                      <a:lnTo>
                        <a:pt x="0" y="11"/>
                      </a:lnTo>
                      <a:lnTo>
                        <a:pt x="3" y="14"/>
                      </a:lnTo>
                      <a:lnTo>
                        <a:pt x="5" y="16"/>
                      </a:lnTo>
                      <a:lnTo>
                        <a:pt x="9" y="17"/>
                      </a:lnTo>
                      <a:lnTo>
                        <a:pt x="12" y="16"/>
                      </a:lnTo>
                      <a:lnTo>
                        <a:pt x="15" y="14"/>
                      </a:lnTo>
                      <a:lnTo>
                        <a:pt x="16" y="11"/>
                      </a:lnTo>
                      <a:lnTo>
                        <a:pt x="16" y="8"/>
                      </a:lnTo>
                      <a:lnTo>
                        <a:pt x="16" y="5"/>
                      </a:lnTo>
                      <a:lnTo>
                        <a:pt x="15" y="3"/>
                      </a:lnTo>
                      <a:lnTo>
                        <a:pt x="12" y="1"/>
                      </a:lnTo>
                      <a:lnTo>
                        <a:pt x="9" y="0"/>
                      </a:lnTo>
                      <a:lnTo>
                        <a:pt x="5" y="1"/>
                      </a:ln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0" name="Freeform 64"/>
                <p:cNvSpPr/>
                <p:nvPr/>
              </p:nvSpPr>
              <p:spPr bwMode="auto">
                <a:xfrm>
                  <a:off x="8353" y="4721"/>
                  <a:ext cx="4" cy="4"/>
                </a:xfrm>
                <a:custGeom>
                  <a:avLst/>
                  <a:gdLst>
                    <a:gd name="T0" fmla="*/ 0 w 12"/>
                    <a:gd name="T1" fmla="*/ 0 h 12"/>
                    <a:gd name="T2" fmla="*/ 0 w 12"/>
                    <a:gd name="T3" fmla="*/ 0 h 12"/>
                    <a:gd name="T4" fmla="*/ 0 w 12"/>
                    <a:gd name="T5" fmla="*/ 0 h 12"/>
                    <a:gd name="T6" fmla="*/ 0 w 12"/>
                    <a:gd name="T7" fmla="*/ 0 h 12"/>
                    <a:gd name="T8" fmla="*/ 0 w 12"/>
                    <a:gd name="T9" fmla="*/ 0 h 12"/>
                    <a:gd name="T10" fmla="*/ 0 w 12"/>
                    <a:gd name="T11" fmla="*/ 0 h 12"/>
                    <a:gd name="T12" fmla="*/ 0 w 12"/>
                    <a:gd name="T13" fmla="*/ 0 h 12"/>
                    <a:gd name="T14" fmla="*/ 0 w 12"/>
                    <a:gd name="T15" fmla="*/ 0 h 12"/>
                    <a:gd name="T16" fmla="*/ 0 w 12"/>
                    <a:gd name="T17" fmla="*/ 0 h 12"/>
                    <a:gd name="T18" fmla="*/ 0 w 12"/>
                    <a:gd name="T19" fmla="*/ 0 h 12"/>
                    <a:gd name="T20" fmla="*/ 0 w 12"/>
                    <a:gd name="T21" fmla="*/ 0 h 12"/>
                    <a:gd name="T22" fmla="*/ 0 w 12"/>
                    <a:gd name="T23" fmla="*/ 0 h 12"/>
                    <a:gd name="T24" fmla="*/ 0 w 12"/>
                    <a:gd name="T25" fmla="*/ 0 h 12"/>
                    <a:gd name="T26" fmla="*/ 0 w 12"/>
                    <a:gd name="T27" fmla="*/ 0 h 12"/>
                    <a:gd name="T28" fmla="*/ 0 w 12"/>
                    <a:gd name="T29" fmla="*/ 0 h 12"/>
                    <a:gd name="T30" fmla="*/ 0 w 12"/>
                    <a:gd name="T31" fmla="*/ 0 h 12"/>
                    <a:gd name="T32" fmla="*/ 0 w 12"/>
                    <a:gd name="T33" fmla="*/ 0 h 12"/>
                    <a:gd name="T34" fmla="*/ 0 w 12"/>
                    <a:gd name="T35" fmla="*/ 0 h 1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2"/>
                    <a:gd name="T55" fmla="*/ 0 h 12"/>
                    <a:gd name="T56" fmla="*/ 12 w 12"/>
                    <a:gd name="T57" fmla="*/ 12 h 12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2" h="12">
                      <a:moveTo>
                        <a:pt x="0" y="6"/>
                      </a:moveTo>
                      <a:lnTo>
                        <a:pt x="0" y="7"/>
                      </a:lnTo>
                      <a:lnTo>
                        <a:pt x="1" y="10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2"/>
                      </a:lnTo>
                      <a:lnTo>
                        <a:pt x="10" y="10"/>
                      </a:lnTo>
                      <a:lnTo>
                        <a:pt x="12" y="7"/>
                      </a:lnTo>
                      <a:lnTo>
                        <a:pt x="12" y="6"/>
                      </a:lnTo>
                      <a:lnTo>
                        <a:pt x="12" y="4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1" y="2"/>
                      </a:lnTo>
                      <a:lnTo>
                        <a:pt x="0" y="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1" name="Freeform 65"/>
                <p:cNvSpPr/>
                <p:nvPr/>
              </p:nvSpPr>
              <p:spPr bwMode="auto">
                <a:xfrm>
                  <a:off x="8343" y="4794"/>
                  <a:ext cx="25" cy="25"/>
                </a:xfrm>
                <a:custGeom>
                  <a:avLst/>
                  <a:gdLst>
                    <a:gd name="T0" fmla="*/ 0 w 74"/>
                    <a:gd name="T1" fmla="*/ 0 h 75"/>
                    <a:gd name="T2" fmla="*/ 0 w 74"/>
                    <a:gd name="T3" fmla="*/ 0 h 75"/>
                    <a:gd name="T4" fmla="*/ 0 w 74"/>
                    <a:gd name="T5" fmla="*/ 0 h 75"/>
                    <a:gd name="T6" fmla="*/ 0 w 74"/>
                    <a:gd name="T7" fmla="*/ 0 h 75"/>
                    <a:gd name="T8" fmla="*/ 0 w 74"/>
                    <a:gd name="T9" fmla="*/ 0 h 75"/>
                    <a:gd name="T10" fmla="*/ 0 w 74"/>
                    <a:gd name="T11" fmla="*/ 0 h 75"/>
                    <a:gd name="T12" fmla="*/ 0 w 74"/>
                    <a:gd name="T13" fmla="*/ 0 h 75"/>
                    <a:gd name="T14" fmla="*/ 0 w 74"/>
                    <a:gd name="T15" fmla="*/ 0 h 75"/>
                    <a:gd name="T16" fmla="*/ 0 w 74"/>
                    <a:gd name="T17" fmla="*/ 0 h 75"/>
                    <a:gd name="T18" fmla="*/ 0 w 74"/>
                    <a:gd name="T19" fmla="*/ 0 h 75"/>
                    <a:gd name="T20" fmla="*/ 0 w 74"/>
                    <a:gd name="T21" fmla="*/ 0 h 75"/>
                    <a:gd name="T22" fmla="*/ 0 w 74"/>
                    <a:gd name="T23" fmla="*/ 0 h 75"/>
                    <a:gd name="T24" fmla="*/ 0 w 74"/>
                    <a:gd name="T25" fmla="*/ 0 h 75"/>
                    <a:gd name="T26" fmla="*/ 0 w 74"/>
                    <a:gd name="T27" fmla="*/ 0 h 75"/>
                    <a:gd name="T28" fmla="*/ 0 w 74"/>
                    <a:gd name="T29" fmla="*/ 0 h 75"/>
                    <a:gd name="T30" fmla="*/ 0 w 74"/>
                    <a:gd name="T31" fmla="*/ 0 h 75"/>
                    <a:gd name="T32" fmla="*/ 0 w 74"/>
                    <a:gd name="T33" fmla="*/ 0 h 75"/>
                    <a:gd name="T34" fmla="*/ 0 w 74"/>
                    <a:gd name="T35" fmla="*/ 0 h 75"/>
                    <a:gd name="T36" fmla="*/ 0 w 74"/>
                    <a:gd name="T37" fmla="*/ 0 h 75"/>
                    <a:gd name="T38" fmla="*/ 0 w 74"/>
                    <a:gd name="T39" fmla="*/ 0 h 75"/>
                    <a:gd name="T40" fmla="*/ 0 w 74"/>
                    <a:gd name="T41" fmla="*/ 0 h 75"/>
                    <a:gd name="T42" fmla="*/ 0 w 74"/>
                    <a:gd name="T43" fmla="*/ 0 h 75"/>
                    <a:gd name="T44" fmla="*/ 0 w 74"/>
                    <a:gd name="T45" fmla="*/ 0 h 75"/>
                    <a:gd name="T46" fmla="*/ 0 w 74"/>
                    <a:gd name="T47" fmla="*/ 0 h 75"/>
                    <a:gd name="T48" fmla="*/ 0 w 74"/>
                    <a:gd name="T49" fmla="*/ 0 h 7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74"/>
                    <a:gd name="T76" fmla="*/ 0 h 75"/>
                    <a:gd name="T77" fmla="*/ 74 w 74"/>
                    <a:gd name="T78" fmla="*/ 75 h 7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74" h="75">
                      <a:moveTo>
                        <a:pt x="7" y="65"/>
                      </a:moveTo>
                      <a:lnTo>
                        <a:pt x="15" y="72"/>
                      </a:lnTo>
                      <a:lnTo>
                        <a:pt x="25" y="75"/>
                      </a:lnTo>
                      <a:lnTo>
                        <a:pt x="32" y="75"/>
                      </a:lnTo>
                      <a:lnTo>
                        <a:pt x="37" y="73"/>
                      </a:lnTo>
                      <a:lnTo>
                        <a:pt x="38" y="73"/>
                      </a:lnTo>
                      <a:lnTo>
                        <a:pt x="44" y="71"/>
                      </a:lnTo>
                      <a:lnTo>
                        <a:pt x="50" y="69"/>
                      </a:lnTo>
                      <a:lnTo>
                        <a:pt x="59" y="65"/>
                      </a:lnTo>
                      <a:lnTo>
                        <a:pt x="65" y="60"/>
                      </a:lnTo>
                      <a:lnTo>
                        <a:pt x="71" y="56"/>
                      </a:lnTo>
                      <a:lnTo>
                        <a:pt x="74" y="50"/>
                      </a:lnTo>
                      <a:lnTo>
                        <a:pt x="72" y="45"/>
                      </a:lnTo>
                      <a:lnTo>
                        <a:pt x="59" y="35"/>
                      </a:lnTo>
                      <a:lnTo>
                        <a:pt x="46" y="39"/>
                      </a:lnTo>
                      <a:lnTo>
                        <a:pt x="35" y="48"/>
                      </a:lnTo>
                      <a:lnTo>
                        <a:pt x="31" y="52"/>
                      </a:lnTo>
                      <a:lnTo>
                        <a:pt x="29" y="43"/>
                      </a:lnTo>
                      <a:lnTo>
                        <a:pt x="24" y="26"/>
                      </a:lnTo>
                      <a:lnTo>
                        <a:pt x="13" y="7"/>
                      </a:lnTo>
                      <a:lnTo>
                        <a:pt x="2" y="0"/>
                      </a:lnTo>
                      <a:lnTo>
                        <a:pt x="0" y="19"/>
                      </a:lnTo>
                      <a:lnTo>
                        <a:pt x="3" y="40"/>
                      </a:lnTo>
                      <a:lnTo>
                        <a:pt x="6" y="58"/>
                      </a:lnTo>
                      <a:lnTo>
                        <a:pt x="7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2" name="Freeform 66"/>
                <p:cNvSpPr/>
                <p:nvPr/>
              </p:nvSpPr>
              <p:spPr bwMode="auto">
                <a:xfrm>
                  <a:off x="8367" y="4788"/>
                  <a:ext cx="23" cy="20"/>
                </a:xfrm>
                <a:custGeom>
                  <a:avLst/>
                  <a:gdLst>
                    <a:gd name="T0" fmla="*/ 0 w 69"/>
                    <a:gd name="T1" fmla="*/ 0 h 59"/>
                    <a:gd name="T2" fmla="*/ 0 w 69"/>
                    <a:gd name="T3" fmla="*/ 0 h 59"/>
                    <a:gd name="T4" fmla="*/ 0 w 69"/>
                    <a:gd name="T5" fmla="*/ 0 h 59"/>
                    <a:gd name="T6" fmla="*/ 0 w 69"/>
                    <a:gd name="T7" fmla="*/ 0 h 59"/>
                    <a:gd name="T8" fmla="*/ 0 w 69"/>
                    <a:gd name="T9" fmla="*/ 0 h 59"/>
                    <a:gd name="T10" fmla="*/ 0 w 69"/>
                    <a:gd name="T11" fmla="*/ 0 h 59"/>
                    <a:gd name="T12" fmla="*/ 0 w 69"/>
                    <a:gd name="T13" fmla="*/ 0 h 59"/>
                    <a:gd name="T14" fmla="*/ 0 w 69"/>
                    <a:gd name="T15" fmla="*/ 0 h 59"/>
                    <a:gd name="T16" fmla="*/ 0 w 69"/>
                    <a:gd name="T17" fmla="*/ 0 h 59"/>
                    <a:gd name="T18" fmla="*/ 0 w 69"/>
                    <a:gd name="T19" fmla="*/ 0 h 59"/>
                    <a:gd name="T20" fmla="*/ 0 w 69"/>
                    <a:gd name="T21" fmla="*/ 0 h 59"/>
                    <a:gd name="T22" fmla="*/ 0 w 69"/>
                    <a:gd name="T23" fmla="*/ 0 h 59"/>
                    <a:gd name="T24" fmla="*/ 0 w 69"/>
                    <a:gd name="T25" fmla="*/ 0 h 59"/>
                    <a:gd name="T26" fmla="*/ 0 w 69"/>
                    <a:gd name="T27" fmla="*/ 0 h 59"/>
                    <a:gd name="T28" fmla="*/ 0 w 69"/>
                    <a:gd name="T29" fmla="*/ 0 h 59"/>
                    <a:gd name="T30" fmla="*/ 0 w 69"/>
                    <a:gd name="T31" fmla="*/ 0 h 59"/>
                    <a:gd name="T32" fmla="*/ 0 w 69"/>
                    <a:gd name="T33" fmla="*/ 0 h 59"/>
                    <a:gd name="T34" fmla="*/ 0 w 69"/>
                    <a:gd name="T35" fmla="*/ 0 h 59"/>
                    <a:gd name="T36" fmla="*/ 0 w 69"/>
                    <a:gd name="T37" fmla="*/ 0 h 59"/>
                    <a:gd name="T38" fmla="*/ 0 w 69"/>
                    <a:gd name="T39" fmla="*/ 0 h 59"/>
                    <a:gd name="T40" fmla="*/ 0 w 69"/>
                    <a:gd name="T41" fmla="*/ 0 h 5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9"/>
                    <a:gd name="T64" fmla="*/ 0 h 59"/>
                    <a:gd name="T65" fmla="*/ 69 w 69"/>
                    <a:gd name="T66" fmla="*/ 59 h 5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9" h="59">
                      <a:moveTo>
                        <a:pt x="24" y="59"/>
                      </a:moveTo>
                      <a:lnTo>
                        <a:pt x="29" y="59"/>
                      </a:lnTo>
                      <a:lnTo>
                        <a:pt x="38" y="57"/>
                      </a:lnTo>
                      <a:lnTo>
                        <a:pt x="47" y="56"/>
                      </a:lnTo>
                      <a:lnTo>
                        <a:pt x="56" y="54"/>
                      </a:lnTo>
                      <a:lnTo>
                        <a:pt x="63" y="52"/>
                      </a:lnTo>
                      <a:lnTo>
                        <a:pt x="68" y="47"/>
                      </a:lnTo>
                      <a:lnTo>
                        <a:pt x="69" y="43"/>
                      </a:lnTo>
                      <a:lnTo>
                        <a:pt x="66" y="37"/>
                      </a:lnTo>
                      <a:lnTo>
                        <a:pt x="54" y="32"/>
                      </a:lnTo>
                      <a:lnTo>
                        <a:pt x="41" y="33"/>
                      </a:lnTo>
                      <a:lnTo>
                        <a:pt x="29" y="37"/>
                      </a:lnTo>
                      <a:lnTo>
                        <a:pt x="25" y="40"/>
                      </a:lnTo>
                      <a:lnTo>
                        <a:pt x="21" y="29"/>
                      </a:lnTo>
                      <a:lnTo>
                        <a:pt x="19" y="13"/>
                      </a:lnTo>
                      <a:lnTo>
                        <a:pt x="15" y="1"/>
                      </a:lnTo>
                      <a:lnTo>
                        <a:pt x="0" y="0"/>
                      </a:lnTo>
                      <a:lnTo>
                        <a:pt x="0" y="27"/>
                      </a:lnTo>
                      <a:lnTo>
                        <a:pt x="9" y="44"/>
                      </a:lnTo>
                      <a:lnTo>
                        <a:pt x="19" y="56"/>
                      </a:lnTo>
                      <a:lnTo>
                        <a:pt x="24" y="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3" name="Freeform 67"/>
                <p:cNvSpPr/>
                <p:nvPr/>
              </p:nvSpPr>
              <p:spPr bwMode="auto">
                <a:xfrm>
                  <a:off x="8386" y="4779"/>
                  <a:ext cx="23" cy="20"/>
                </a:xfrm>
                <a:custGeom>
                  <a:avLst/>
                  <a:gdLst>
                    <a:gd name="T0" fmla="*/ 0 w 69"/>
                    <a:gd name="T1" fmla="*/ 0 h 60"/>
                    <a:gd name="T2" fmla="*/ 0 w 69"/>
                    <a:gd name="T3" fmla="*/ 0 h 60"/>
                    <a:gd name="T4" fmla="*/ 0 w 69"/>
                    <a:gd name="T5" fmla="*/ 0 h 60"/>
                    <a:gd name="T6" fmla="*/ 0 w 69"/>
                    <a:gd name="T7" fmla="*/ 0 h 60"/>
                    <a:gd name="T8" fmla="*/ 0 w 69"/>
                    <a:gd name="T9" fmla="*/ 0 h 60"/>
                    <a:gd name="T10" fmla="*/ 0 w 69"/>
                    <a:gd name="T11" fmla="*/ 0 h 60"/>
                    <a:gd name="T12" fmla="*/ 0 w 69"/>
                    <a:gd name="T13" fmla="*/ 0 h 60"/>
                    <a:gd name="T14" fmla="*/ 0 w 69"/>
                    <a:gd name="T15" fmla="*/ 0 h 60"/>
                    <a:gd name="T16" fmla="*/ 0 w 69"/>
                    <a:gd name="T17" fmla="*/ 0 h 60"/>
                    <a:gd name="T18" fmla="*/ 0 w 69"/>
                    <a:gd name="T19" fmla="*/ 0 h 60"/>
                    <a:gd name="T20" fmla="*/ 0 w 69"/>
                    <a:gd name="T21" fmla="*/ 0 h 60"/>
                    <a:gd name="T22" fmla="*/ 0 w 69"/>
                    <a:gd name="T23" fmla="*/ 0 h 60"/>
                    <a:gd name="T24" fmla="*/ 0 w 69"/>
                    <a:gd name="T25" fmla="*/ 0 h 60"/>
                    <a:gd name="T26" fmla="*/ 0 w 69"/>
                    <a:gd name="T27" fmla="*/ 0 h 60"/>
                    <a:gd name="T28" fmla="*/ 0 w 69"/>
                    <a:gd name="T29" fmla="*/ 0 h 60"/>
                    <a:gd name="T30" fmla="*/ 0 w 69"/>
                    <a:gd name="T31" fmla="*/ 0 h 60"/>
                    <a:gd name="T32" fmla="*/ 0 w 69"/>
                    <a:gd name="T33" fmla="*/ 0 h 60"/>
                    <a:gd name="T34" fmla="*/ 0 w 69"/>
                    <a:gd name="T35" fmla="*/ 0 h 60"/>
                    <a:gd name="T36" fmla="*/ 0 w 69"/>
                    <a:gd name="T37" fmla="*/ 0 h 60"/>
                    <a:gd name="T38" fmla="*/ 0 w 69"/>
                    <a:gd name="T39" fmla="*/ 0 h 60"/>
                    <a:gd name="T40" fmla="*/ 0 w 69"/>
                    <a:gd name="T41" fmla="*/ 0 h 60"/>
                    <a:gd name="T42" fmla="*/ 0 w 69"/>
                    <a:gd name="T43" fmla="*/ 0 h 60"/>
                    <a:gd name="T44" fmla="*/ 0 w 69"/>
                    <a:gd name="T45" fmla="*/ 0 h 60"/>
                    <a:gd name="T46" fmla="*/ 0 w 69"/>
                    <a:gd name="T47" fmla="*/ 0 h 60"/>
                    <a:gd name="T48" fmla="*/ 0 w 69"/>
                    <a:gd name="T49" fmla="*/ 0 h 60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9"/>
                    <a:gd name="T76" fmla="*/ 0 h 60"/>
                    <a:gd name="T77" fmla="*/ 69 w 69"/>
                    <a:gd name="T78" fmla="*/ 60 h 60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9" h="60">
                      <a:moveTo>
                        <a:pt x="6" y="46"/>
                      </a:moveTo>
                      <a:lnTo>
                        <a:pt x="15" y="54"/>
                      </a:lnTo>
                      <a:lnTo>
                        <a:pt x="22" y="59"/>
                      </a:lnTo>
                      <a:lnTo>
                        <a:pt x="31" y="60"/>
                      </a:lnTo>
                      <a:lnTo>
                        <a:pt x="38" y="60"/>
                      </a:lnTo>
                      <a:lnTo>
                        <a:pt x="45" y="59"/>
                      </a:lnTo>
                      <a:lnTo>
                        <a:pt x="51" y="56"/>
                      </a:lnTo>
                      <a:lnTo>
                        <a:pt x="57" y="53"/>
                      </a:lnTo>
                      <a:lnTo>
                        <a:pt x="60" y="51"/>
                      </a:lnTo>
                      <a:lnTo>
                        <a:pt x="64" y="50"/>
                      </a:lnTo>
                      <a:lnTo>
                        <a:pt x="67" y="47"/>
                      </a:lnTo>
                      <a:lnTo>
                        <a:pt x="69" y="43"/>
                      </a:lnTo>
                      <a:lnTo>
                        <a:pt x="67" y="40"/>
                      </a:lnTo>
                      <a:lnTo>
                        <a:pt x="54" y="31"/>
                      </a:lnTo>
                      <a:lnTo>
                        <a:pt x="41" y="31"/>
                      </a:lnTo>
                      <a:lnTo>
                        <a:pt x="32" y="34"/>
                      </a:lnTo>
                      <a:lnTo>
                        <a:pt x="28" y="37"/>
                      </a:lnTo>
                      <a:lnTo>
                        <a:pt x="26" y="30"/>
                      </a:lnTo>
                      <a:lnTo>
                        <a:pt x="20" y="15"/>
                      </a:lnTo>
                      <a:lnTo>
                        <a:pt x="12" y="2"/>
                      </a:lnTo>
                      <a:lnTo>
                        <a:pt x="1" y="0"/>
                      </a:lnTo>
                      <a:lnTo>
                        <a:pt x="0" y="14"/>
                      </a:lnTo>
                      <a:lnTo>
                        <a:pt x="1" y="30"/>
                      </a:lnTo>
                      <a:lnTo>
                        <a:pt x="4" y="41"/>
                      </a:lnTo>
                      <a:lnTo>
                        <a:pt x="6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4" name="Freeform 68"/>
                <p:cNvSpPr/>
                <p:nvPr/>
              </p:nvSpPr>
              <p:spPr bwMode="auto">
                <a:xfrm>
                  <a:off x="8357" y="4833"/>
                  <a:ext cx="25" cy="16"/>
                </a:xfrm>
                <a:custGeom>
                  <a:avLst/>
                  <a:gdLst>
                    <a:gd name="T0" fmla="*/ 0 w 75"/>
                    <a:gd name="T1" fmla="*/ 0 h 48"/>
                    <a:gd name="T2" fmla="*/ 0 w 75"/>
                    <a:gd name="T3" fmla="*/ 0 h 48"/>
                    <a:gd name="T4" fmla="*/ 0 w 75"/>
                    <a:gd name="T5" fmla="*/ 0 h 48"/>
                    <a:gd name="T6" fmla="*/ 0 w 75"/>
                    <a:gd name="T7" fmla="*/ 0 h 48"/>
                    <a:gd name="T8" fmla="*/ 0 w 75"/>
                    <a:gd name="T9" fmla="*/ 0 h 48"/>
                    <a:gd name="T10" fmla="*/ 0 w 75"/>
                    <a:gd name="T11" fmla="*/ 0 h 48"/>
                    <a:gd name="T12" fmla="*/ 0 w 75"/>
                    <a:gd name="T13" fmla="*/ 0 h 48"/>
                    <a:gd name="T14" fmla="*/ 0 w 75"/>
                    <a:gd name="T15" fmla="*/ 0 h 48"/>
                    <a:gd name="T16" fmla="*/ 0 w 75"/>
                    <a:gd name="T17" fmla="*/ 0 h 48"/>
                    <a:gd name="T18" fmla="*/ 0 w 75"/>
                    <a:gd name="T19" fmla="*/ 0 h 48"/>
                    <a:gd name="T20" fmla="*/ 0 w 75"/>
                    <a:gd name="T21" fmla="*/ 0 h 48"/>
                    <a:gd name="T22" fmla="*/ 0 w 75"/>
                    <a:gd name="T23" fmla="*/ 0 h 48"/>
                    <a:gd name="T24" fmla="*/ 0 w 75"/>
                    <a:gd name="T25" fmla="*/ 0 h 48"/>
                    <a:gd name="T26" fmla="*/ 0 w 75"/>
                    <a:gd name="T27" fmla="*/ 0 h 48"/>
                    <a:gd name="T28" fmla="*/ 0 w 75"/>
                    <a:gd name="T29" fmla="*/ 0 h 48"/>
                    <a:gd name="T30" fmla="*/ 0 w 75"/>
                    <a:gd name="T31" fmla="*/ 0 h 48"/>
                    <a:gd name="T32" fmla="*/ 0 w 75"/>
                    <a:gd name="T33" fmla="*/ 0 h 48"/>
                    <a:gd name="T34" fmla="*/ 0 w 75"/>
                    <a:gd name="T35" fmla="*/ 0 h 48"/>
                    <a:gd name="T36" fmla="*/ 0 w 75"/>
                    <a:gd name="T37" fmla="*/ 0 h 48"/>
                    <a:gd name="T38" fmla="*/ 0 w 75"/>
                    <a:gd name="T39" fmla="*/ 0 h 48"/>
                    <a:gd name="T40" fmla="*/ 0 w 75"/>
                    <a:gd name="T41" fmla="*/ 0 h 48"/>
                    <a:gd name="T42" fmla="*/ 0 w 75"/>
                    <a:gd name="T43" fmla="*/ 0 h 48"/>
                    <a:gd name="T44" fmla="*/ 0 w 75"/>
                    <a:gd name="T45" fmla="*/ 0 h 48"/>
                    <a:gd name="T46" fmla="*/ 0 w 75"/>
                    <a:gd name="T47" fmla="*/ 0 h 48"/>
                    <a:gd name="T48" fmla="*/ 0 w 75"/>
                    <a:gd name="T49" fmla="*/ 0 h 48"/>
                    <a:gd name="T50" fmla="*/ 0 w 75"/>
                    <a:gd name="T51" fmla="*/ 0 h 48"/>
                    <a:gd name="T52" fmla="*/ 0 w 75"/>
                    <a:gd name="T53" fmla="*/ 0 h 48"/>
                    <a:gd name="T54" fmla="*/ 0 w 75"/>
                    <a:gd name="T55" fmla="*/ 0 h 48"/>
                    <a:gd name="T56" fmla="*/ 0 w 75"/>
                    <a:gd name="T57" fmla="*/ 0 h 48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5"/>
                    <a:gd name="T88" fmla="*/ 0 h 48"/>
                    <a:gd name="T89" fmla="*/ 75 w 75"/>
                    <a:gd name="T90" fmla="*/ 48 h 48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5" h="48">
                      <a:moveTo>
                        <a:pt x="12" y="44"/>
                      </a:moveTo>
                      <a:lnTo>
                        <a:pt x="19" y="46"/>
                      </a:lnTo>
                      <a:lnTo>
                        <a:pt x="31" y="48"/>
                      </a:lnTo>
                      <a:lnTo>
                        <a:pt x="43" y="48"/>
                      </a:lnTo>
                      <a:lnTo>
                        <a:pt x="56" y="46"/>
                      </a:lnTo>
                      <a:lnTo>
                        <a:pt x="66" y="42"/>
                      </a:lnTo>
                      <a:lnTo>
                        <a:pt x="74" y="36"/>
                      </a:lnTo>
                      <a:lnTo>
                        <a:pt x="75" y="29"/>
                      </a:lnTo>
                      <a:lnTo>
                        <a:pt x="71" y="19"/>
                      </a:lnTo>
                      <a:lnTo>
                        <a:pt x="66" y="16"/>
                      </a:lnTo>
                      <a:lnTo>
                        <a:pt x="59" y="15"/>
                      </a:lnTo>
                      <a:lnTo>
                        <a:pt x="52" y="15"/>
                      </a:lnTo>
                      <a:lnTo>
                        <a:pt x="43" y="18"/>
                      </a:lnTo>
                      <a:lnTo>
                        <a:pt x="35" y="19"/>
                      </a:lnTo>
                      <a:lnTo>
                        <a:pt x="30" y="22"/>
                      </a:lnTo>
                      <a:lnTo>
                        <a:pt x="25" y="23"/>
                      </a:lnTo>
                      <a:lnTo>
                        <a:pt x="24" y="25"/>
                      </a:lnTo>
                      <a:lnTo>
                        <a:pt x="22" y="21"/>
                      </a:lnTo>
                      <a:lnTo>
                        <a:pt x="19" y="13"/>
                      </a:lnTo>
                      <a:lnTo>
                        <a:pt x="16" y="5"/>
                      </a:lnTo>
                      <a:lnTo>
                        <a:pt x="15" y="2"/>
                      </a:lnTo>
                      <a:lnTo>
                        <a:pt x="12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13"/>
                      </a:lnTo>
                      <a:lnTo>
                        <a:pt x="5" y="26"/>
                      </a:lnTo>
                      <a:lnTo>
                        <a:pt x="9" y="38"/>
                      </a:lnTo>
                      <a:lnTo>
                        <a:pt x="12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5" name="Freeform 69"/>
                <p:cNvSpPr/>
                <p:nvPr/>
              </p:nvSpPr>
              <p:spPr bwMode="auto">
                <a:xfrm>
                  <a:off x="8385" y="4821"/>
                  <a:ext cx="21" cy="19"/>
                </a:xfrm>
                <a:custGeom>
                  <a:avLst/>
                  <a:gdLst>
                    <a:gd name="T0" fmla="*/ 0 w 63"/>
                    <a:gd name="T1" fmla="*/ 0 h 57"/>
                    <a:gd name="T2" fmla="*/ 0 w 63"/>
                    <a:gd name="T3" fmla="*/ 0 h 57"/>
                    <a:gd name="T4" fmla="*/ 0 w 63"/>
                    <a:gd name="T5" fmla="*/ 0 h 57"/>
                    <a:gd name="T6" fmla="*/ 0 w 63"/>
                    <a:gd name="T7" fmla="*/ 0 h 57"/>
                    <a:gd name="T8" fmla="*/ 0 w 63"/>
                    <a:gd name="T9" fmla="*/ 0 h 57"/>
                    <a:gd name="T10" fmla="*/ 0 w 63"/>
                    <a:gd name="T11" fmla="*/ 0 h 57"/>
                    <a:gd name="T12" fmla="*/ 0 w 63"/>
                    <a:gd name="T13" fmla="*/ 0 h 57"/>
                    <a:gd name="T14" fmla="*/ 0 w 63"/>
                    <a:gd name="T15" fmla="*/ 0 h 57"/>
                    <a:gd name="T16" fmla="*/ 0 w 63"/>
                    <a:gd name="T17" fmla="*/ 0 h 57"/>
                    <a:gd name="T18" fmla="*/ 0 w 63"/>
                    <a:gd name="T19" fmla="*/ 0 h 57"/>
                    <a:gd name="T20" fmla="*/ 0 w 63"/>
                    <a:gd name="T21" fmla="*/ 0 h 57"/>
                    <a:gd name="T22" fmla="*/ 0 w 63"/>
                    <a:gd name="T23" fmla="*/ 0 h 57"/>
                    <a:gd name="T24" fmla="*/ 0 w 63"/>
                    <a:gd name="T25" fmla="*/ 0 h 57"/>
                    <a:gd name="T26" fmla="*/ 0 w 63"/>
                    <a:gd name="T27" fmla="*/ 0 h 57"/>
                    <a:gd name="T28" fmla="*/ 0 w 63"/>
                    <a:gd name="T29" fmla="*/ 0 h 57"/>
                    <a:gd name="T30" fmla="*/ 0 w 63"/>
                    <a:gd name="T31" fmla="*/ 0 h 57"/>
                    <a:gd name="T32" fmla="*/ 0 w 63"/>
                    <a:gd name="T33" fmla="*/ 0 h 57"/>
                    <a:gd name="T34" fmla="*/ 0 w 63"/>
                    <a:gd name="T35" fmla="*/ 0 h 57"/>
                    <a:gd name="T36" fmla="*/ 0 w 63"/>
                    <a:gd name="T37" fmla="*/ 0 h 57"/>
                    <a:gd name="T38" fmla="*/ 0 w 63"/>
                    <a:gd name="T39" fmla="*/ 0 h 57"/>
                    <a:gd name="T40" fmla="*/ 0 w 63"/>
                    <a:gd name="T41" fmla="*/ 0 h 57"/>
                    <a:gd name="T42" fmla="*/ 0 w 63"/>
                    <a:gd name="T43" fmla="*/ 0 h 57"/>
                    <a:gd name="T44" fmla="*/ 0 w 63"/>
                    <a:gd name="T45" fmla="*/ 0 h 57"/>
                    <a:gd name="T46" fmla="*/ 0 w 63"/>
                    <a:gd name="T47" fmla="*/ 0 h 57"/>
                    <a:gd name="T48" fmla="*/ 0 w 63"/>
                    <a:gd name="T49" fmla="*/ 0 h 5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3"/>
                    <a:gd name="T76" fmla="*/ 0 h 57"/>
                    <a:gd name="T77" fmla="*/ 63 w 63"/>
                    <a:gd name="T78" fmla="*/ 57 h 5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3" h="57">
                      <a:moveTo>
                        <a:pt x="15" y="53"/>
                      </a:moveTo>
                      <a:lnTo>
                        <a:pt x="22" y="54"/>
                      </a:lnTo>
                      <a:lnTo>
                        <a:pt x="34" y="57"/>
                      </a:lnTo>
                      <a:lnTo>
                        <a:pt x="47" y="56"/>
                      </a:lnTo>
                      <a:lnTo>
                        <a:pt x="58" y="50"/>
                      </a:lnTo>
                      <a:lnTo>
                        <a:pt x="61" y="48"/>
                      </a:lnTo>
                      <a:lnTo>
                        <a:pt x="62" y="46"/>
                      </a:lnTo>
                      <a:lnTo>
                        <a:pt x="63" y="43"/>
                      </a:lnTo>
                      <a:lnTo>
                        <a:pt x="62" y="40"/>
                      </a:lnTo>
                      <a:lnTo>
                        <a:pt x="61" y="36"/>
                      </a:lnTo>
                      <a:lnTo>
                        <a:pt x="58" y="33"/>
                      </a:lnTo>
                      <a:lnTo>
                        <a:pt x="53" y="31"/>
                      </a:lnTo>
                      <a:lnTo>
                        <a:pt x="47" y="33"/>
                      </a:lnTo>
                      <a:lnTo>
                        <a:pt x="39" y="36"/>
                      </a:lnTo>
                      <a:lnTo>
                        <a:pt x="30" y="36"/>
                      </a:lnTo>
                      <a:lnTo>
                        <a:pt x="24" y="36"/>
                      </a:lnTo>
                      <a:lnTo>
                        <a:pt x="21" y="36"/>
                      </a:lnTo>
                      <a:lnTo>
                        <a:pt x="21" y="30"/>
                      </a:lnTo>
                      <a:lnTo>
                        <a:pt x="21" y="17"/>
                      </a:lnTo>
                      <a:lnTo>
                        <a:pt x="17" y="4"/>
                      </a:lnTo>
                      <a:lnTo>
                        <a:pt x="8" y="0"/>
                      </a:lnTo>
                      <a:lnTo>
                        <a:pt x="0" y="18"/>
                      </a:lnTo>
                      <a:lnTo>
                        <a:pt x="0" y="34"/>
                      </a:lnTo>
                      <a:lnTo>
                        <a:pt x="6" y="46"/>
                      </a:lnTo>
                      <a:lnTo>
                        <a:pt x="15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6" name="Freeform 70"/>
                <p:cNvSpPr/>
                <p:nvPr/>
              </p:nvSpPr>
              <p:spPr bwMode="auto">
                <a:xfrm>
                  <a:off x="8406" y="4814"/>
                  <a:ext cx="21" cy="19"/>
                </a:xfrm>
                <a:custGeom>
                  <a:avLst/>
                  <a:gdLst>
                    <a:gd name="T0" fmla="*/ 0 w 65"/>
                    <a:gd name="T1" fmla="*/ 0 h 57"/>
                    <a:gd name="T2" fmla="*/ 0 w 65"/>
                    <a:gd name="T3" fmla="*/ 0 h 57"/>
                    <a:gd name="T4" fmla="*/ 0 w 65"/>
                    <a:gd name="T5" fmla="*/ 0 h 57"/>
                    <a:gd name="T6" fmla="*/ 0 w 65"/>
                    <a:gd name="T7" fmla="*/ 0 h 57"/>
                    <a:gd name="T8" fmla="*/ 0 w 65"/>
                    <a:gd name="T9" fmla="*/ 0 h 57"/>
                    <a:gd name="T10" fmla="*/ 0 w 65"/>
                    <a:gd name="T11" fmla="*/ 0 h 57"/>
                    <a:gd name="T12" fmla="*/ 0 w 65"/>
                    <a:gd name="T13" fmla="*/ 0 h 57"/>
                    <a:gd name="T14" fmla="*/ 0 w 65"/>
                    <a:gd name="T15" fmla="*/ 0 h 57"/>
                    <a:gd name="T16" fmla="*/ 0 w 65"/>
                    <a:gd name="T17" fmla="*/ 0 h 57"/>
                    <a:gd name="T18" fmla="*/ 0 w 65"/>
                    <a:gd name="T19" fmla="*/ 0 h 57"/>
                    <a:gd name="T20" fmla="*/ 0 w 65"/>
                    <a:gd name="T21" fmla="*/ 0 h 57"/>
                    <a:gd name="T22" fmla="*/ 0 w 65"/>
                    <a:gd name="T23" fmla="*/ 0 h 57"/>
                    <a:gd name="T24" fmla="*/ 0 w 65"/>
                    <a:gd name="T25" fmla="*/ 0 h 57"/>
                    <a:gd name="T26" fmla="*/ 0 w 65"/>
                    <a:gd name="T27" fmla="*/ 0 h 57"/>
                    <a:gd name="T28" fmla="*/ 0 w 65"/>
                    <a:gd name="T29" fmla="*/ 0 h 57"/>
                    <a:gd name="T30" fmla="*/ 0 w 65"/>
                    <a:gd name="T31" fmla="*/ 0 h 57"/>
                    <a:gd name="T32" fmla="*/ 0 w 65"/>
                    <a:gd name="T33" fmla="*/ 0 h 57"/>
                    <a:gd name="T34" fmla="*/ 0 w 65"/>
                    <a:gd name="T35" fmla="*/ 0 h 57"/>
                    <a:gd name="T36" fmla="*/ 0 w 65"/>
                    <a:gd name="T37" fmla="*/ 0 h 57"/>
                    <a:gd name="T38" fmla="*/ 0 w 65"/>
                    <a:gd name="T39" fmla="*/ 0 h 57"/>
                    <a:gd name="T40" fmla="*/ 0 w 65"/>
                    <a:gd name="T41" fmla="*/ 0 h 5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5"/>
                    <a:gd name="T64" fmla="*/ 0 h 57"/>
                    <a:gd name="T65" fmla="*/ 65 w 65"/>
                    <a:gd name="T66" fmla="*/ 57 h 5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5" h="57">
                      <a:moveTo>
                        <a:pt x="24" y="52"/>
                      </a:moveTo>
                      <a:lnTo>
                        <a:pt x="32" y="57"/>
                      </a:lnTo>
                      <a:lnTo>
                        <a:pt x="41" y="55"/>
                      </a:lnTo>
                      <a:lnTo>
                        <a:pt x="50" y="52"/>
                      </a:lnTo>
                      <a:lnTo>
                        <a:pt x="59" y="48"/>
                      </a:lnTo>
                      <a:lnTo>
                        <a:pt x="63" y="45"/>
                      </a:lnTo>
                      <a:lnTo>
                        <a:pt x="65" y="42"/>
                      </a:lnTo>
                      <a:lnTo>
                        <a:pt x="65" y="38"/>
                      </a:lnTo>
                      <a:lnTo>
                        <a:pt x="63" y="34"/>
                      </a:lnTo>
                      <a:lnTo>
                        <a:pt x="53" y="28"/>
                      </a:lnTo>
                      <a:lnTo>
                        <a:pt x="46" y="29"/>
                      </a:lnTo>
                      <a:lnTo>
                        <a:pt x="40" y="35"/>
                      </a:lnTo>
                      <a:lnTo>
                        <a:pt x="35" y="39"/>
                      </a:lnTo>
                      <a:lnTo>
                        <a:pt x="32" y="32"/>
                      </a:lnTo>
                      <a:lnTo>
                        <a:pt x="25" y="18"/>
                      </a:lnTo>
                      <a:lnTo>
                        <a:pt x="16" y="5"/>
                      </a:lnTo>
                      <a:lnTo>
                        <a:pt x="6" y="0"/>
                      </a:lnTo>
                      <a:lnTo>
                        <a:pt x="0" y="21"/>
                      </a:lnTo>
                      <a:lnTo>
                        <a:pt x="7" y="36"/>
                      </a:lnTo>
                      <a:lnTo>
                        <a:pt x="18" y="48"/>
                      </a:lnTo>
                      <a:lnTo>
                        <a:pt x="24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7" name="Freeform 71"/>
                <p:cNvSpPr/>
                <p:nvPr/>
              </p:nvSpPr>
              <p:spPr bwMode="auto">
                <a:xfrm>
                  <a:off x="8371" y="4865"/>
                  <a:ext cx="26" cy="26"/>
                </a:xfrm>
                <a:custGeom>
                  <a:avLst/>
                  <a:gdLst>
                    <a:gd name="T0" fmla="*/ 0 w 79"/>
                    <a:gd name="T1" fmla="*/ 0 h 80"/>
                    <a:gd name="T2" fmla="*/ 0 w 79"/>
                    <a:gd name="T3" fmla="*/ 0 h 80"/>
                    <a:gd name="T4" fmla="*/ 0 w 79"/>
                    <a:gd name="T5" fmla="*/ 0 h 80"/>
                    <a:gd name="T6" fmla="*/ 0 w 79"/>
                    <a:gd name="T7" fmla="*/ 0 h 80"/>
                    <a:gd name="T8" fmla="*/ 0 w 79"/>
                    <a:gd name="T9" fmla="*/ 0 h 80"/>
                    <a:gd name="T10" fmla="*/ 0 w 79"/>
                    <a:gd name="T11" fmla="*/ 0 h 80"/>
                    <a:gd name="T12" fmla="*/ 0 w 79"/>
                    <a:gd name="T13" fmla="*/ 0 h 80"/>
                    <a:gd name="T14" fmla="*/ 0 w 79"/>
                    <a:gd name="T15" fmla="*/ 0 h 80"/>
                    <a:gd name="T16" fmla="*/ 0 w 79"/>
                    <a:gd name="T17" fmla="*/ 0 h 80"/>
                    <a:gd name="T18" fmla="*/ 0 w 79"/>
                    <a:gd name="T19" fmla="*/ 0 h 80"/>
                    <a:gd name="T20" fmla="*/ 0 w 79"/>
                    <a:gd name="T21" fmla="*/ 0 h 80"/>
                    <a:gd name="T22" fmla="*/ 0 w 79"/>
                    <a:gd name="T23" fmla="*/ 0 h 80"/>
                    <a:gd name="T24" fmla="*/ 0 w 79"/>
                    <a:gd name="T25" fmla="*/ 0 h 80"/>
                    <a:gd name="T26" fmla="*/ 0 w 79"/>
                    <a:gd name="T27" fmla="*/ 0 h 80"/>
                    <a:gd name="T28" fmla="*/ 0 w 79"/>
                    <a:gd name="T29" fmla="*/ 0 h 80"/>
                    <a:gd name="T30" fmla="*/ 0 w 79"/>
                    <a:gd name="T31" fmla="*/ 0 h 80"/>
                    <a:gd name="T32" fmla="*/ 0 w 79"/>
                    <a:gd name="T33" fmla="*/ 0 h 80"/>
                    <a:gd name="T34" fmla="*/ 0 w 79"/>
                    <a:gd name="T35" fmla="*/ 0 h 80"/>
                    <a:gd name="T36" fmla="*/ 0 w 79"/>
                    <a:gd name="T37" fmla="*/ 0 h 80"/>
                    <a:gd name="T38" fmla="*/ 0 w 79"/>
                    <a:gd name="T39" fmla="*/ 0 h 80"/>
                    <a:gd name="T40" fmla="*/ 0 w 79"/>
                    <a:gd name="T41" fmla="*/ 0 h 80"/>
                    <a:gd name="T42" fmla="*/ 0 w 79"/>
                    <a:gd name="T43" fmla="*/ 0 h 80"/>
                    <a:gd name="T44" fmla="*/ 0 w 79"/>
                    <a:gd name="T45" fmla="*/ 0 h 80"/>
                    <a:gd name="T46" fmla="*/ 0 w 79"/>
                    <a:gd name="T47" fmla="*/ 0 h 80"/>
                    <a:gd name="T48" fmla="*/ 0 w 79"/>
                    <a:gd name="T49" fmla="*/ 0 h 80"/>
                    <a:gd name="T50" fmla="*/ 0 w 79"/>
                    <a:gd name="T51" fmla="*/ 0 h 80"/>
                    <a:gd name="T52" fmla="*/ 0 w 79"/>
                    <a:gd name="T53" fmla="*/ 0 h 80"/>
                    <a:gd name="T54" fmla="*/ 0 w 79"/>
                    <a:gd name="T55" fmla="*/ 0 h 80"/>
                    <a:gd name="T56" fmla="*/ 0 w 79"/>
                    <a:gd name="T57" fmla="*/ 0 h 8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9"/>
                    <a:gd name="T88" fmla="*/ 0 h 80"/>
                    <a:gd name="T89" fmla="*/ 79 w 79"/>
                    <a:gd name="T90" fmla="*/ 80 h 8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9" h="80">
                      <a:moveTo>
                        <a:pt x="16" y="67"/>
                      </a:moveTo>
                      <a:lnTo>
                        <a:pt x="19" y="70"/>
                      </a:lnTo>
                      <a:lnTo>
                        <a:pt x="23" y="73"/>
                      </a:lnTo>
                      <a:lnTo>
                        <a:pt x="31" y="77"/>
                      </a:lnTo>
                      <a:lnTo>
                        <a:pt x="38" y="79"/>
                      </a:lnTo>
                      <a:lnTo>
                        <a:pt x="47" y="80"/>
                      </a:lnTo>
                      <a:lnTo>
                        <a:pt x="57" y="77"/>
                      </a:lnTo>
                      <a:lnTo>
                        <a:pt x="66" y="70"/>
                      </a:lnTo>
                      <a:lnTo>
                        <a:pt x="73" y="59"/>
                      </a:lnTo>
                      <a:lnTo>
                        <a:pt x="76" y="54"/>
                      </a:lnTo>
                      <a:lnTo>
                        <a:pt x="78" y="50"/>
                      </a:lnTo>
                      <a:lnTo>
                        <a:pt x="79" y="46"/>
                      </a:lnTo>
                      <a:lnTo>
                        <a:pt x="78" y="43"/>
                      </a:lnTo>
                      <a:lnTo>
                        <a:pt x="70" y="39"/>
                      </a:lnTo>
                      <a:lnTo>
                        <a:pt x="61" y="37"/>
                      </a:lnTo>
                      <a:lnTo>
                        <a:pt x="53" y="39"/>
                      </a:lnTo>
                      <a:lnTo>
                        <a:pt x="45" y="40"/>
                      </a:lnTo>
                      <a:lnTo>
                        <a:pt x="39" y="44"/>
                      </a:lnTo>
                      <a:lnTo>
                        <a:pt x="34" y="47"/>
                      </a:lnTo>
                      <a:lnTo>
                        <a:pt x="31" y="50"/>
                      </a:lnTo>
                      <a:lnTo>
                        <a:pt x="29" y="52"/>
                      </a:lnTo>
                      <a:lnTo>
                        <a:pt x="28" y="43"/>
                      </a:lnTo>
                      <a:lnTo>
                        <a:pt x="22" y="24"/>
                      </a:lnTo>
                      <a:lnTo>
                        <a:pt x="13" y="6"/>
                      </a:lnTo>
                      <a:lnTo>
                        <a:pt x="1" y="0"/>
                      </a:lnTo>
                      <a:lnTo>
                        <a:pt x="0" y="24"/>
                      </a:lnTo>
                      <a:lnTo>
                        <a:pt x="6" y="46"/>
                      </a:lnTo>
                      <a:lnTo>
                        <a:pt x="13" y="62"/>
                      </a:lnTo>
                      <a:lnTo>
                        <a:pt x="16" y="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8" name="Freeform 72"/>
                <p:cNvSpPr/>
                <p:nvPr/>
              </p:nvSpPr>
              <p:spPr bwMode="auto">
                <a:xfrm>
                  <a:off x="8399" y="4855"/>
                  <a:ext cx="27" cy="22"/>
                </a:xfrm>
                <a:custGeom>
                  <a:avLst/>
                  <a:gdLst>
                    <a:gd name="T0" fmla="*/ 0 w 79"/>
                    <a:gd name="T1" fmla="*/ 0 h 67"/>
                    <a:gd name="T2" fmla="*/ 0 w 79"/>
                    <a:gd name="T3" fmla="*/ 0 h 67"/>
                    <a:gd name="T4" fmla="*/ 0 w 79"/>
                    <a:gd name="T5" fmla="*/ 0 h 67"/>
                    <a:gd name="T6" fmla="*/ 0 w 79"/>
                    <a:gd name="T7" fmla="*/ 0 h 67"/>
                    <a:gd name="T8" fmla="*/ 0 w 79"/>
                    <a:gd name="T9" fmla="*/ 0 h 67"/>
                    <a:gd name="T10" fmla="*/ 0 w 79"/>
                    <a:gd name="T11" fmla="*/ 0 h 67"/>
                    <a:gd name="T12" fmla="*/ 0 w 79"/>
                    <a:gd name="T13" fmla="*/ 0 h 67"/>
                    <a:gd name="T14" fmla="*/ 0 w 79"/>
                    <a:gd name="T15" fmla="*/ 0 h 67"/>
                    <a:gd name="T16" fmla="*/ 0 w 79"/>
                    <a:gd name="T17" fmla="*/ 0 h 67"/>
                    <a:gd name="T18" fmla="*/ 0 w 79"/>
                    <a:gd name="T19" fmla="*/ 0 h 67"/>
                    <a:gd name="T20" fmla="*/ 0 w 79"/>
                    <a:gd name="T21" fmla="*/ 0 h 67"/>
                    <a:gd name="T22" fmla="*/ 0 w 79"/>
                    <a:gd name="T23" fmla="*/ 0 h 67"/>
                    <a:gd name="T24" fmla="*/ 0 w 79"/>
                    <a:gd name="T25" fmla="*/ 0 h 67"/>
                    <a:gd name="T26" fmla="*/ 0 w 79"/>
                    <a:gd name="T27" fmla="*/ 0 h 67"/>
                    <a:gd name="T28" fmla="*/ 0 w 79"/>
                    <a:gd name="T29" fmla="*/ 0 h 67"/>
                    <a:gd name="T30" fmla="*/ 0 w 79"/>
                    <a:gd name="T31" fmla="*/ 0 h 67"/>
                    <a:gd name="T32" fmla="*/ 0 w 79"/>
                    <a:gd name="T33" fmla="*/ 0 h 67"/>
                    <a:gd name="T34" fmla="*/ 0 w 79"/>
                    <a:gd name="T35" fmla="*/ 0 h 67"/>
                    <a:gd name="T36" fmla="*/ 0 w 79"/>
                    <a:gd name="T37" fmla="*/ 0 h 67"/>
                    <a:gd name="T38" fmla="*/ 0 w 79"/>
                    <a:gd name="T39" fmla="*/ 0 h 67"/>
                    <a:gd name="T40" fmla="*/ 0 w 79"/>
                    <a:gd name="T41" fmla="*/ 0 h 67"/>
                    <a:gd name="T42" fmla="*/ 0 w 79"/>
                    <a:gd name="T43" fmla="*/ 0 h 67"/>
                    <a:gd name="T44" fmla="*/ 0 w 79"/>
                    <a:gd name="T45" fmla="*/ 0 h 67"/>
                    <a:gd name="T46" fmla="*/ 0 w 79"/>
                    <a:gd name="T47" fmla="*/ 0 h 67"/>
                    <a:gd name="T48" fmla="*/ 0 w 79"/>
                    <a:gd name="T49" fmla="*/ 0 h 67"/>
                    <a:gd name="T50" fmla="*/ 0 w 79"/>
                    <a:gd name="T51" fmla="*/ 0 h 67"/>
                    <a:gd name="T52" fmla="*/ 0 w 79"/>
                    <a:gd name="T53" fmla="*/ 0 h 67"/>
                    <a:gd name="T54" fmla="*/ 0 w 79"/>
                    <a:gd name="T55" fmla="*/ 0 h 67"/>
                    <a:gd name="T56" fmla="*/ 0 w 79"/>
                    <a:gd name="T57" fmla="*/ 0 h 6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9"/>
                    <a:gd name="T88" fmla="*/ 0 h 67"/>
                    <a:gd name="T89" fmla="*/ 79 w 79"/>
                    <a:gd name="T90" fmla="*/ 67 h 67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9" h="67">
                      <a:moveTo>
                        <a:pt x="13" y="54"/>
                      </a:moveTo>
                      <a:lnTo>
                        <a:pt x="16" y="56"/>
                      </a:lnTo>
                      <a:lnTo>
                        <a:pt x="20" y="59"/>
                      </a:lnTo>
                      <a:lnTo>
                        <a:pt x="26" y="61"/>
                      </a:lnTo>
                      <a:lnTo>
                        <a:pt x="34" y="64"/>
                      </a:lnTo>
                      <a:lnTo>
                        <a:pt x="41" y="67"/>
                      </a:lnTo>
                      <a:lnTo>
                        <a:pt x="50" y="67"/>
                      </a:lnTo>
                      <a:lnTo>
                        <a:pt x="59" y="67"/>
                      </a:lnTo>
                      <a:lnTo>
                        <a:pt x="66" y="64"/>
                      </a:lnTo>
                      <a:lnTo>
                        <a:pt x="72" y="61"/>
                      </a:lnTo>
                      <a:lnTo>
                        <a:pt x="76" y="57"/>
                      </a:lnTo>
                      <a:lnTo>
                        <a:pt x="79" y="53"/>
                      </a:lnTo>
                      <a:lnTo>
                        <a:pt x="78" y="47"/>
                      </a:lnTo>
                      <a:lnTo>
                        <a:pt x="72" y="41"/>
                      </a:lnTo>
                      <a:lnTo>
                        <a:pt x="65" y="37"/>
                      </a:lnTo>
                      <a:lnTo>
                        <a:pt x="56" y="36"/>
                      </a:lnTo>
                      <a:lnTo>
                        <a:pt x="48" y="36"/>
                      </a:lnTo>
                      <a:lnTo>
                        <a:pt x="40" y="37"/>
                      </a:lnTo>
                      <a:lnTo>
                        <a:pt x="34" y="38"/>
                      </a:lnTo>
                      <a:lnTo>
                        <a:pt x="29" y="40"/>
                      </a:lnTo>
                      <a:lnTo>
                        <a:pt x="28" y="40"/>
                      </a:lnTo>
                      <a:lnTo>
                        <a:pt x="26" y="33"/>
                      </a:lnTo>
                      <a:lnTo>
                        <a:pt x="22" y="17"/>
                      </a:lnTo>
                      <a:lnTo>
                        <a:pt x="15" y="4"/>
                      </a:lnTo>
                      <a:lnTo>
                        <a:pt x="3" y="0"/>
                      </a:lnTo>
                      <a:lnTo>
                        <a:pt x="0" y="21"/>
                      </a:lnTo>
                      <a:lnTo>
                        <a:pt x="4" y="38"/>
                      </a:lnTo>
                      <a:lnTo>
                        <a:pt x="10" y="50"/>
                      </a:lnTo>
                      <a:lnTo>
                        <a:pt x="13" y="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9" name="Freeform 73"/>
                <p:cNvSpPr/>
                <p:nvPr/>
              </p:nvSpPr>
              <p:spPr bwMode="auto">
                <a:xfrm>
                  <a:off x="8429" y="4851"/>
                  <a:ext cx="26" cy="20"/>
                </a:xfrm>
                <a:custGeom>
                  <a:avLst/>
                  <a:gdLst>
                    <a:gd name="T0" fmla="*/ 0 w 77"/>
                    <a:gd name="T1" fmla="*/ 0 h 62"/>
                    <a:gd name="T2" fmla="*/ 0 w 77"/>
                    <a:gd name="T3" fmla="*/ 0 h 62"/>
                    <a:gd name="T4" fmla="*/ 0 w 77"/>
                    <a:gd name="T5" fmla="*/ 0 h 62"/>
                    <a:gd name="T6" fmla="*/ 0 w 77"/>
                    <a:gd name="T7" fmla="*/ 0 h 62"/>
                    <a:gd name="T8" fmla="*/ 0 w 77"/>
                    <a:gd name="T9" fmla="*/ 0 h 62"/>
                    <a:gd name="T10" fmla="*/ 0 w 77"/>
                    <a:gd name="T11" fmla="*/ 0 h 62"/>
                    <a:gd name="T12" fmla="*/ 0 w 77"/>
                    <a:gd name="T13" fmla="*/ 0 h 62"/>
                    <a:gd name="T14" fmla="*/ 0 w 77"/>
                    <a:gd name="T15" fmla="*/ 0 h 62"/>
                    <a:gd name="T16" fmla="*/ 0 w 77"/>
                    <a:gd name="T17" fmla="*/ 0 h 62"/>
                    <a:gd name="T18" fmla="*/ 0 w 77"/>
                    <a:gd name="T19" fmla="*/ 0 h 62"/>
                    <a:gd name="T20" fmla="*/ 0 w 77"/>
                    <a:gd name="T21" fmla="*/ 0 h 62"/>
                    <a:gd name="T22" fmla="*/ 0 w 77"/>
                    <a:gd name="T23" fmla="*/ 0 h 62"/>
                    <a:gd name="T24" fmla="*/ 0 w 77"/>
                    <a:gd name="T25" fmla="*/ 0 h 62"/>
                    <a:gd name="T26" fmla="*/ 0 w 77"/>
                    <a:gd name="T27" fmla="*/ 0 h 62"/>
                    <a:gd name="T28" fmla="*/ 0 w 77"/>
                    <a:gd name="T29" fmla="*/ 0 h 62"/>
                    <a:gd name="T30" fmla="*/ 0 w 77"/>
                    <a:gd name="T31" fmla="*/ 0 h 62"/>
                    <a:gd name="T32" fmla="*/ 0 w 77"/>
                    <a:gd name="T33" fmla="*/ 0 h 62"/>
                    <a:gd name="T34" fmla="*/ 0 w 77"/>
                    <a:gd name="T35" fmla="*/ 0 h 62"/>
                    <a:gd name="T36" fmla="*/ 0 w 77"/>
                    <a:gd name="T37" fmla="*/ 0 h 62"/>
                    <a:gd name="T38" fmla="*/ 0 w 77"/>
                    <a:gd name="T39" fmla="*/ 0 h 62"/>
                    <a:gd name="T40" fmla="*/ 0 w 77"/>
                    <a:gd name="T41" fmla="*/ 0 h 62"/>
                    <a:gd name="T42" fmla="*/ 0 w 77"/>
                    <a:gd name="T43" fmla="*/ 0 h 62"/>
                    <a:gd name="T44" fmla="*/ 0 w 77"/>
                    <a:gd name="T45" fmla="*/ 0 h 62"/>
                    <a:gd name="T46" fmla="*/ 0 w 77"/>
                    <a:gd name="T47" fmla="*/ 0 h 62"/>
                    <a:gd name="T48" fmla="*/ 0 w 77"/>
                    <a:gd name="T49" fmla="*/ 0 h 6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77"/>
                    <a:gd name="T76" fmla="*/ 0 h 62"/>
                    <a:gd name="T77" fmla="*/ 77 w 77"/>
                    <a:gd name="T78" fmla="*/ 62 h 6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77" h="62">
                      <a:moveTo>
                        <a:pt x="9" y="58"/>
                      </a:moveTo>
                      <a:lnTo>
                        <a:pt x="17" y="60"/>
                      </a:lnTo>
                      <a:lnTo>
                        <a:pt x="27" y="62"/>
                      </a:lnTo>
                      <a:lnTo>
                        <a:pt x="40" y="62"/>
                      </a:lnTo>
                      <a:lnTo>
                        <a:pt x="53" y="60"/>
                      </a:lnTo>
                      <a:lnTo>
                        <a:pt x="65" y="58"/>
                      </a:lnTo>
                      <a:lnTo>
                        <a:pt x="72" y="55"/>
                      </a:lnTo>
                      <a:lnTo>
                        <a:pt x="77" y="49"/>
                      </a:lnTo>
                      <a:lnTo>
                        <a:pt x="75" y="42"/>
                      </a:lnTo>
                      <a:lnTo>
                        <a:pt x="69" y="36"/>
                      </a:lnTo>
                      <a:lnTo>
                        <a:pt x="62" y="33"/>
                      </a:lnTo>
                      <a:lnTo>
                        <a:pt x="53" y="32"/>
                      </a:lnTo>
                      <a:lnTo>
                        <a:pt x="46" y="32"/>
                      </a:lnTo>
                      <a:lnTo>
                        <a:pt x="39" y="33"/>
                      </a:lnTo>
                      <a:lnTo>
                        <a:pt x="33" y="35"/>
                      </a:lnTo>
                      <a:lnTo>
                        <a:pt x="28" y="37"/>
                      </a:lnTo>
                      <a:lnTo>
                        <a:pt x="27" y="37"/>
                      </a:lnTo>
                      <a:lnTo>
                        <a:pt x="25" y="30"/>
                      </a:lnTo>
                      <a:lnTo>
                        <a:pt x="21" y="16"/>
                      </a:lnTo>
                      <a:lnTo>
                        <a:pt x="14" y="3"/>
                      </a:lnTo>
                      <a:lnTo>
                        <a:pt x="2" y="0"/>
                      </a:lnTo>
                      <a:lnTo>
                        <a:pt x="0" y="17"/>
                      </a:lnTo>
                      <a:lnTo>
                        <a:pt x="3" y="36"/>
                      </a:lnTo>
                      <a:lnTo>
                        <a:pt x="8" y="52"/>
                      </a:lnTo>
                      <a:lnTo>
                        <a:pt x="9" y="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10" name="Freeform 74"/>
                <p:cNvSpPr/>
                <p:nvPr/>
              </p:nvSpPr>
              <p:spPr bwMode="auto">
                <a:xfrm>
                  <a:off x="8258" y="4730"/>
                  <a:ext cx="122" cy="281"/>
                </a:xfrm>
                <a:custGeom>
                  <a:avLst/>
                  <a:gdLst>
                    <a:gd name="T0" fmla="*/ 0 w 366"/>
                    <a:gd name="T1" fmla="*/ 0 h 845"/>
                    <a:gd name="T2" fmla="*/ 0 w 366"/>
                    <a:gd name="T3" fmla="*/ 0 h 845"/>
                    <a:gd name="T4" fmla="*/ 0 w 366"/>
                    <a:gd name="T5" fmla="*/ 0 h 845"/>
                    <a:gd name="T6" fmla="*/ 0 w 366"/>
                    <a:gd name="T7" fmla="*/ 0 h 845"/>
                    <a:gd name="T8" fmla="*/ 0 w 366"/>
                    <a:gd name="T9" fmla="*/ 0 h 845"/>
                    <a:gd name="T10" fmla="*/ 0 w 366"/>
                    <a:gd name="T11" fmla="*/ 0 h 845"/>
                    <a:gd name="T12" fmla="*/ 0 w 366"/>
                    <a:gd name="T13" fmla="*/ 0 h 845"/>
                    <a:gd name="T14" fmla="*/ 0 w 366"/>
                    <a:gd name="T15" fmla="*/ 0 h 845"/>
                    <a:gd name="T16" fmla="*/ 0 w 366"/>
                    <a:gd name="T17" fmla="*/ 0 h 845"/>
                    <a:gd name="T18" fmla="*/ 0 w 366"/>
                    <a:gd name="T19" fmla="*/ 0 h 845"/>
                    <a:gd name="T20" fmla="*/ 0 w 366"/>
                    <a:gd name="T21" fmla="*/ 0 h 845"/>
                    <a:gd name="T22" fmla="*/ 0 w 366"/>
                    <a:gd name="T23" fmla="*/ 0 h 845"/>
                    <a:gd name="T24" fmla="*/ 0 w 366"/>
                    <a:gd name="T25" fmla="*/ 0 h 845"/>
                    <a:gd name="T26" fmla="*/ 0 w 366"/>
                    <a:gd name="T27" fmla="*/ 0 h 845"/>
                    <a:gd name="T28" fmla="*/ 0 w 366"/>
                    <a:gd name="T29" fmla="*/ 0 h 845"/>
                    <a:gd name="T30" fmla="*/ 0 w 366"/>
                    <a:gd name="T31" fmla="*/ 0 h 845"/>
                    <a:gd name="T32" fmla="*/ 0 w 366"/>
                    <a:gd name="T33" fmla="*/ 0 h 845"/>
                    <a:gd name="T34" fmla="*/ 0 w 366"/>
                    <a:gd name="T35" fmla="*/ 0 h 845"/>
                    <a:gd name="T36" fmla="*/ 0 w 366"/>
                    <a:gd name="T37" fmla="*/ 0 h 845"/>
                    <a:gd name="T38" fmla="*/ 0 w 366"/>
                    <a:gd name="T39" fmla="*/ 0 h 845"/>
                    <a:gd name="T40" fmla="*/ 0 w 366"/>
                    <a:gd name="T41" fmla="*/ 0 h 845"/>
                    <a:gd name="T42" fmla="*/ 0 w 366"/>
                    <a:gd name="T43" fmla="*/ 0 h 845"/>
                    <a:gd name="T44" fmla="*/ 0 w 366"/>
                    <a:gd name="T45" fmla="*/ 0 h 845"/>
                    <a:gd name="T46" fmla="*/ 0 w 366"/>
                    <a:gd name="T47" fmla="*/ 0 h 845"/>
                    <a:gd name="T48" fmla="*/ 0 w 366"/>
                    <a:gd name="T49" fmla="*/ 0 h 845"/>
                    <a:gd name="T50" fmla="*/ 0 w 366"/>
                    <a:gd name="T51" fmla="*/ 0 h 845"/>
                    <a:gd name="T52" fmla="*/ 0 w 366"/>
                    <a:gd name="T53" fmla="*/ 0 h 845"/>
                    <a:gd name="T54" fmla="*/ 0 w 366"/>
                    <a:gd name="T55" fmla="*/ 0 h 845"/>
                    <a:gd name="T56" fmla="*/ 0 w 366"/>
                    <a:gd name="T57" fmla="*/ 0 h 845"/>
                    <a:gd name="T58" fmla="*/ 0 w 366"/>
                    <a:gd name="T59" fmla="*/ 0 h 845"/>
                    <a:gd name="T60" fmla="*/ 0 w 366"/>
                    <a:gd name="T61" fmla="*/ 0 h 845"/>
                    <a:gd name="T62" fmla="*/ 0 w 366"/>
                    <a:gd name="T63" fmla="*/ 0 h 845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66"/>
                    <a:gd name="T97" fmla="*/ 0 h 845"/>
                    <a:gd name="T98" fmla="*/ 366 w 366"/>
                    <a:gd name="T99" fmla="*/ 845 h 845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66" h="845">
                      <a:moveTo>
                        <a:pt x="15" y="104"/>
                      </a:moveTo>
                      <a:lnTo>
                        <a:pt x="12" y="150"/>
                      </a:lnTo>
                      <a:lnTo>
                        <a:pt x="12" y="196"/>
                      </a:lnTo>
                      <a:lnTo>
                        <a:pt x="16" y="241"/>
                      </a:lnTo>
                      <a:lnTo>
                        <a:pt x="27" y="286"/>
                      </a:lnTo>
                      <a:lnTo>
                        <a:pt x="46" y="346"/>
                      </a:lnTo>
                      <a:lnTo>
                        <a:pt x="65" y="406"/>
                      </a:lnTo>
                      <a:lnTo>
                        <a:pt x="84" y="465"/>
                      </a:lnTo>
                      <a:lnTo>
                        <a:pt x="103" y="524"/>
                      </a:lnTo>
                      <a:lnTo>
                        <a:pt x="122" y="583"/>
                      </a:lnTo>
                      <a:lnTo>
                        <a:pt x="143" y="640"/>
                      </a:lnTo>
                      <a:lnTo>
                        <a:pt x="163" y="699"/>
                      </a:lnTo>
                      <a:lnTo>
                        <a:pt x="185" y="758"/>
                      </a:lnTo>
                      <a:lnTo>
                        <a:pt x="195" y="778"/>
                      </a:lnTo>
                      <a:lnTo>
                        <a:pt x="210" y="796"/>
                      </a:lnTo>
                      <a:lnTo>
                        <a:pt x="228" y="810"/>
                      </a:lnTo>
                      <a:lnTo>
                        <a:pt x="247" y="822"/>
                      </a:lnTo>
                      <a:lnTo>
                        <a:pt x="269" y="830"/>
                      </a:lnTo>
                      <a:lnTo>
                        <a:pt x="292" y="837"/>
                      </a:lnTo>
                      <a:lnTo>
                        <a:pt x="316" y="842"/>
                      </a:lnTo>
                      <a:lnTo>
                        <a:pt x="339" y="845"/>
                      </a:lnTo>
                      <a:lnTo>
                        <a:pt x="348" y="843"/>
                      </a:lnTo>
                      <a:lnTo>
                        <a:pt x="355" y="840"/>
                      </a:lnTo>
                      <a:lnTo>
                        <a:pt x="361" y="833"/>
                      </a:lnTo>
                      <a:lnTo>
                        <a:pt x="366" y="824"/>
                      </a:lnTo>
                      <a:lnTo>
                        <a:pt x="366" y="816"/>
                      </a:lnTo>
                      <a:lnTo>
                        <a:pt x="361" y="809"/>
                      </a:lnTo>
                      <a:lnTo>
                        <a:pt x="354" y="803"/>
                      </a:lnTo>
                      <a:lnTo>
                        <a:pt x="345" y="800"/>
                      </a:lnTo>
                      <a:lnTo>
                        <a:pt x="329" y="796"/>
                      </a:lnTo>
                      <a:lnTo>
                        <a:pt x="313" y="793"/>
                      </a:lnTo>
                      <a:lnTo>
                        <a:pt x="295" y="788"/>
                      </a:lnTo>
                      <a:lnTo>
                        <a:pt x="279" y="784"/>
                      </a:lnTo>
                      <a:lnTo>
                        <a:pt x="264" y="778"/>
                      </a:lnTo>
                      <a:lnTo>
                        <a:pt x="251" y="768"/>
                      </a:lnTo>
                      <a:lnTo>
                        <a:pt x="239" y="757"/>
                      </a:lnTo>
                      <a:lnTo>
                        <a:pt x="231" y="741"/>
                      </a:lnTo>
                      <a:lnTo>
                        <a:pt x="217" y="708"/>
                      </a:lnTo>
                      <a:lnTo>
                        <a:pt x="206" y="676"/>
                      </a:lnTo>
                      <a:lnTo>
                        <a:pt x="194" y="643"/>
                      </a:lnTo>
                      <a:lnTo>
                        <a:pt x="184" y="610"/>
                      </a:lnTo>
                      <a:lnTo>
                        <a:pt x="172" y="577"/>
                      </a:lnTo>
                      <a:lnTo>
                        <a:pt x="162" y="544"/>
                      </a:lnTo>
                      <a:lnTo>
                        <a:pt x="151" y="511"/>
                      </a:lnTo>
                      <a:lnTo>
                        <a:pt x="141" y="478"/>
                      </a:lnTo>
                      <a:lnTo>
                        <a:pt x="126" y="435"/>
                      </a:lnTo>
                      <a:lnTo>
                        <a:pt x="110" y="392"/>
                      </a:lnTo>
                      <a:lnTo>
                        <a:pt x="94" y="349"/>
                      </a:lnTo>
                      <a:lnTo>
                        <a:pt x="79" y="306"/>
                      </a:lnTo>
                      <a:lnTo>
                        <a:pt x="65" y="263"/>
                      </a:lnTo>
                      <a:lnTo>
                        <a:pt x="54" y="219"/>
                      </a:lnTo>
                      <a:lnTo>
                        <a:pt x="49" y="175"/>
                      </a:lnTo>
                      <a:lnTo>
                        <a:pt x="47" y="129"/>
                      </a:lnTo>
                      <a:lnTo>
                        <a:pt x="46" y="110"/>
                      </a:lnTo>
                      <a:lnTo>
                        <a:pt x="41" y="89"/>
                      </a:lnTo>
                      <a:lnTo>
                        <a:pt x="35" y="67"/>
                      </a:lnTo>
                      <a:lnTo>
                        <a:pt x="28" y="46"/>
                      </a:lnTo>
                      <a:lnTo>
                        <a:pt x="21" y="27"/>
                      </a:lnTo>
                      <a:lnTo>
                        <a:pt x="13" y="11"/>
                      </a:lnTo>
                      <a:lnTo>
                        <a:pt x="6" y="1"/>
                      </a:lnTo>
                      <a:lnTo>
                        <a:pt x="0" y="0"/>
                      </a:lnTo>
                      <a:lnTo>
                        <a:pt x="5" y="17"/>
                      </a:lnTo>
                      <a:lnTo>
                        <a:pt x="10" y="44"/>
                      </a:lnTo>
                      <a:lnTo>
                        <a:pt x="13" y="76"/>
                      </a:lnTo>
                      <a:lnTo>
                        <a:pt x="15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11" name="Freeform 75"/>
                <p:cNvSpPr/>
                <p:nvPr/>
              </p:nvSpPr>
              <p:spPr bwMode="auto">
                <a:xfrm>
                  <a:off x="8517" y="4850"/>
                  <a:ext cx="29" cy="29"/>
                </a:xfrm>
                <a:custGeom>
                  <a:avLst/>
                  <a:gdLst>
                    <a:gd name="T0" fmla="*/ 0 w 88"/>
                    <a:gd name="T1" fmla="*/ 0 h 87"/>
                    <a:gd name="T2" fmla="*/ 0 w 88"/>
                    <a:gd name="T3" fmla="*/ 0 h 87"/>
                    <a:gd name="T4" fmla="*/ 0 w 88"/>
                    <a:gd name="T5" fmla="*/ 0 h 87"/>
                    <a:gd name="T6" fmla="*/ 0 w 88"/>
                    <a:gd name="T7" fmla="*/ 0 h 87"/>
                    <a:gd name="T8" fmla="*/ 0 w 88"/>
                    <a:gd name="T9" fmla="*/ 0 h 87"/>
                    <a:gd name="T10" fmla="*/ 0 w 88"/>
                    <a:gd name="T11" fmla="*/ 0 h 87"/>
                    <a:gd name="T12" fmla="*/ 0 w 88"/>
                    <a:gd name="T13" fmla="*/ 0 h 87"/>
                    <a:gd name="T14" fmla="*/ 0 w 88"/>
                    <a:gd name="T15" fmla="*/ 0 h 87"/>
                    <a:gd name="T16" fmla="*/ 0 w 88"/>
                    <a:gd name="T17" fmla="*/ 0 h 87"/>
                    <a:gd name="T18" fmla="*/ 0 w 88"/>
                    <a:gd name="T19" fmla="*/ 0 h 87"/>
                    <a:gd name="T20" fmla="*/ 0 w 88"/>
                    <a:gd name="T21" fmla="*/ 0 h 87"/>
                    <a:gd name="T22" fmla="*/ 0 w 88"/>
                    <a:gd name="T23" fmla="*/ 0 h 87"/>
                    <a:gd name="T24" fmla="*/ 0 w 88"/>
                    <a:gd name="T25" fmla="*/ 0 h 87"/>
                    <a:gd name="T26" fmla="*/ 0 w 88"/>
                    <a:gd name="T27" fmla="*/ 0 h 87"/>
                    <a:gd name="T28" fmla="*/ 0 w 88"/>
                    <a:gd name="T29" fmla="*/ 0 h 87"/>
                    <a:gd name="T30" fmla="*/ 0 w 88"/>
                    <a:gd name="T31" fmla="*/ 0 h 87"/>
                    <a:gd name="T32" fmla="*/ 0 w 88"/>
                    <a:gd name="T33" fmla="*/ 0 h 87"/>
                    <a:gd name="T34" fmla="*/ 0 w 88"/>
                    <a:gd name="T35" fmla="*/ 0 h 87"/>
                    <a:gd name="T36" fmla="*/ 0 w 88"/>
                    <a:gd name="T37" fmla="*/ 0 h 87"/>
                    <a:gd name="T38" fmla="*/ 0 w 88"/>
                    <a:gd name="T39" fmla="*/ 0 h 87"/>
                    <a:gd name="T40" fmla="*/ 0 w 88"/>
                    <a:gd name="T41" fmla="*/ 0 h 87"/>
                    <a:gd name="T42" fmla="*/ 0 w 88"/>
                    <a:gd name="T43" fmla="*/ 0 h 87"/>
                    <a:gd name="T44" fmla="*/ 0 w 88"/>
                    <a:gd name="T45" fmla="*/ 0 h 87"/>
                    <a:gd name="T46" fmla="*/ 0 w 88"/>
                    <a:gd name="T47" fmla="*/ 0 h 87"/>
                    <a:gd name="T48" fmla="*/ 0 w 88"/>
                    <a:gd name="T49" fmla="*/ 0 h 8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88"/>
                    <a:gd name="T76" fmla="*/ 0 h 87"/>
                    <a:gd name="T77" fmla="*/ 88 w 88"/>
                    <a:gd name="T78" fmla="*/ 87 h 8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88" h="87">
                      <a:moveTo>
                        <a:pt x="84" y="23"/>
                      </a:moveTo>
                      <a:lnTo>
                        <a:pt x="88" y="18"/>
                      </a:lnTo>
                      <a:lnTo>
                        <a:pt x="87" y="13"/>
                      </a:lnTo>
                      <a:lnTo>
                        <a:pt x="84" y="7"/>
                      </a:lnTo>
                      <a:lnTo>
                        <a:pt x="77" y="3"/>
                      </a:lnTo>
                      <a:lnTo>
                        <a:pt x="71" y="0"/>
                      </a:lnTo>
                      <a:lnTo>
                        <a:pt x="62" y="0"/>
                      </a:lnTo>
                      <a:lnTo>
                        <a:pt x="55" y="1"/>
                      </a:lnTo>
                      <a:lnTo>
                        <a:pt x="47" y="5"/>
                      </a:lnTo>
                      <a:lnTo>
                        <a:pt x="41" y="11"/>
                      </a:lnTo>
                      <a:lnTo>
                        <a:pt x="34" y="20"/>
                      </a:lnTo>
                      <a:lnTo>
                        <a:pt x="25" y="31"/>
                      </a:lnTo>
                      <a:lnTo>
                        <a:pt x="16" y="43"/>
                      </a:lnTo>
                      <a:lnTo>
                        <a:pt x="9" y="56"/>
                      </a:lnTo>
                      <a:lnTo>
                        <a:pt x="3" y="69"/>
                      </a:lnTo>
                      <a:lnTo>
                        <a:pt x="0" y="79"/>
                      </a:lnTo>
                      <a:lnTo>
                        <a:pt x="3" y="87"/>
                      </a:lnTo>
                      <a:lnTo>
                        <a:pt x="15" y="80"/>
                      </a:lnTo>
                      <a:lnTo>
                        <a:pt x="27" y="70"/>
                      </a:lnTo>
                      <a:lnTo>
                        <a:pt x="40" y="60"/>
                      </a:lnTo>
                      <a:lnTo>
                        <a:pt x="52" y="50"/>
                      </a:lnTo>
                      <a:lnTo>
                        <a:pt x="63" y="41"/>
                      </a:lnTo>
                      <a:lnTo>
                        <a:pt x="72" y="33"/>
                      </a:lnTo>
                      <a:lnTo>
                        <a:pt x="80" y="27"/>
                      </a:lnTo>
                      <a:lnTo>
                        <a:pt x="84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12" name="Freeform 76"/>
                <p:cNvSpPr/>
                <p:nvPr/>
              </p:nvSpPr>
              <p:spPr bwMode="auto">
                <a:xfrm>
                  <a:off x="8536" y="4890"/>
                  <a:ext cx="34" cy="9"/>
                </a:xfrm>
                <a:custGeom>
                  <a:avLst/>
                  <a:gdLst>
                    <a:gd name="T0" fmla="*/ 0 w 102"/>
                    <a:gd name="T1" fmla="*/ 0 h 28"/>
                    <a:gd name="T2" fmla="*/ 0 w 102"/>
                    <a:gd name="T3" fmla="*/ 0 h 28"/>
                    <a:gd name="T4" fmla="*/ 0 w 102"/>
                    <a:gd name="T5" fmla="*/ 0 h 28"/>
                    <a:gd name="T6" fmla="*/ 0 w 102"/>
                    <a:gd name="T7" fmla="*/ 0 h 28"/>
                    <a:gd name="T8" fmla="*/ 0 w 102"/>
                    <a:gd name="T9" fmla="*/ 0 h 28"/>
                    <a:gd name="T10" fmla="*/ 0 w 102"/>
                    <a:gd name="T11" fmla="*/ 0 h 28"/>
                    <a:gd name="T12" fmla="*/ 0 w 102"/>
                    <a:gd name="T13" fmla="*/ 0 h 28"/>
                    <a:gd name="T14" fmla="*/ 0 w 102"/>
                    <a:gd name="T15" fmla="*/ 0 h 28"/>
                    <a:gd name="T16" fmla="*/ 0 w 102"/>
                    <a:gd name="T17" fmla="*/ 0 h 28"/>
                    <a:gd name="T18" fmla="*/ 0 w 102"/>
                    <a:gd name="T19" fmla="*/ 0 h 28"/>
                    <a:gd name="T20" fmla="*/ 0 w 102"/>
                    <a:gd name="T21" fmla="*/ 0 h 28"/>
                    <a:gd name="T22" fmla="*/ 0 w 102"/>
                    <a:gd name="T23" fmla="*/ 0 h 28"/>
                    <a:gd name="T24" fmla="*/ 0 w 102"/>
                    <a:gd name="T25" fmla="*/ 0 h 28"/>
                    <a:gd name="T26" fmla="*/ 0 w 102"/>
                    <a:gd name="T27" fmla="*/ 0 h 28"/>
                    <a:gd name="T28" fmla="*/ 0 w 102"/>
                    <a:gd name="T29" fmla="*/ 0 h 28"/>
                    <a:gd name="T30" fmla="*/ 0 w 102"/>
                    <a:gd name="T31" fmla="*/ 0 h 28"/>
                    <a:gd name="T32" fmla="*/ 0 w 102"/>
                    <a:gd name="T33" fmla="*/ 0 h 28"/>
                    <a:gd name="T34" fmla="*/ 0 w 102"/>
                    <a:gd name="T35" fmla="*/ 0 h 28"/>
                    <a:gd name="T36" fmla="*/ 0 w 102"/>
                    <a:gd name="T37" fmla="*/ 0 h 28"/>
                    <a:gd name="T38" fmla="*/ 0 w 102"/>
                    <a:gd name="T39" fmla="*/ 0 h 28"/>
                    <a:gd name="T40" fmla="*/ 0 w 102"/>
                    <a:gd name="T41" fmla="*/ 0 h 28"/>
                    <a:gd name="T42" fmla="*/ 0 w 102"/>
                    <a:gd name="T43" fmla="*/ 0 h 28"/>
                    <a:gd name="T44" fmla="*/ 0 w 102"/>
                    <a:gd name="T45" fmla="*/ 0 h 28"/>
                    <a:gd name="T46" fmla="*/ 0 w 102"/>
                    <a:gd name="T47" fmla="*/ 0 h 28"/>
                    <a:gd name="T48" fmla="*/ 0 w 102"/>
                    <a:gd name="T49" fmla="*/ 0 h 2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02"/>
                    <a:gd name="T76" fmla="*/ 0 h 28"/>
                    <a:gd name="T77" fmla="*/ 102 w 102"/>
                    <a:gd name="T78" fmla="*/ 28 h 2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02" h="28">
                      <a:moveTo>
                        <a:pt x="92" y="23"/>
                      </a:moveTo>
                      <a:lnTo>
                        <a:pt x="96" y="21"/>
                      </a:lnTo>
                      <a:lnTo>
                        <a:pt x="99" y="18"/>
                      </a:lnTo>
                      <a:lnTo>
                        <a:pt x="101" y="14"/>
                      </a:lnTo>
                      <a:lnTo>
                        <a:pt x="102" y="10"/>
                      </a:lnTo>
                      <a:lnTo>
                        <a:pt x="101" y="5"/>
                      </a:lnTo>
                      <a:lnTo>
                        <a:pt x="98" y="1"/>
                      </a:lnTo>
                      <a:lnTo>
                        <a:pt x="93" y="0"/>
                      </a:lnTo>
                      <a:lnTo>
                        <a:pt x="88" y="0"/>
                      </a:lnTo>
                      <a:lnTo>
                        <a:pt x="76" y="2"/>
                      </a:lnTo>
                      <a:lnTo>
                        <a:pt x="61" y="7"/>
                      </a:lnTo>
                      <a:lnTo>
                        <a:pt x="46" y="10"/>
                      </a:lnTo>
                      <a:lnTo>
                        <a:pt x="33" y="11"/>
                      </a:lnTo>
                      <a:lnTo>
                        <a:pt x="20" y="15"/>
                      </a:lnTo>
                      <a:lnTo>
                        <a:pt x="10" y="18"/>
                      </a:lnTo>
                      <a:lnTo>
                        <a:pt x="2" y="23"/>
                      </a:lnTo>
                      <a:lnTo>
                        <a:pt x="0" y="28"/>
                      </a:lnTo>
                      <a:lnTo>
                        <a:pt x="10" y="28"/>
                      </a:lnTo>
                      <a:lnTo>
                        <a:pt x="20" y="28"/>
                      </a:lnTo>
                      <a:lnTo>
                        <a:pt x="32" y="27"/>
                      </a:lnTo>
                      <a:lnTo>
                        <a:pt x="44" y="27"/>
                      </a:lnTo>
                      <a:lnTo>
                        <a:pt x="55" y="25"/>
                      </a:lnTo>
                      <a:lnTo>
                        <a:pt x="67" y="24"/>
                      </a:lnTo>
                      <a:lnTo>
                        <a:pt x="80" y="24"/>
                      </a:lnTo>
                      <a:lnTo>
                        <a:pt x="92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13" name="Freeform 77"/>
                <p:cNvSpPr/>
                <p:nvPr/>
              </p:nvSpPr>
              <p:spPr bwMode="auto">
                <a:xfrm>
                  <a:off x="8550" y="4921"/>
                  <a:ext cx="47" cy="12"/>
                </a:xfrm>
                <a:custGeom>
                  <a:avLst/>
                  <a:gdLst>
                    <a:gd name="T0" fmla="*/ 0 w 142"/>
                    <a:gd name="T1" fmla="*/ 0 h 36"/>
                    <a:gd name="T2" fmla="*/ 0 w 142"/>
                    <a:gd name="T3" fmla="*/ 0 h 36"/>
                    <a:gd name="T4" fmla="*/ 0 w 142"/>
                    <a:gd name="T5" fmla="*/ 0 h 36"/>
                    <a:gd name="T6" fmla="*/ 0 w 142"/>
                    <a:gd name="T7" fmla="*/ 0 h 36"/>
                    <a:gd name="T8" fmla="*/ 0 w 142"/>
                    <a:gd name="T9" fmla="*/ 0 h 36"/>
                    <a:gd name="T10" fmla="*/ 0 w 142"/>
                    <a:gd name="T11" fmla="*/ 0 h 36"/>
                    <a:gd name="T12" fmla="*/ 0 w 142"/>
                    <a:gd name="T13" fmla="*/ 0 h 36"/>
                    <a:gd name="T14" fmla="*/ 0 w 142"/>
                    <a:gd name="T15" fmla="*/ 0 h 36"/>
                    <a:gd name="T16" fmla="*/ 0 w 142"/>
                    <a:gd name="T17" fmla="*/ 0 h 36"/>
                    <a:gd name="T18" fmla="*/ 0 w 142"/>
                    <a:gd name="T19" fmla="*/ 0 h 36"/>
                    <a:gd name="T20" fmla="*/ 0 w 142"/>
                    <a:gd name="T21" fmla="*/ 0 h 36"/>
                    <a:gd name="T22" fmla="*/ 0 w 142"/>
                    <a:gd name="T23" fmla="*/ 0 h 36"/>
                    <a:gd name="T24" fmla="*/ 0 w 142"/>
                    <a:gd name="T25" fmla="*/ 0 h 36"/>
                    <a:gd name="T26" fmla="*/ 0 w 142"/>
                    <a:gd name="T27" fmla="*/ 0 h 36"/>
                    <a:gd name="T28" fmla="*/ 0 w 142"/>
                    <a:gd name="T29" fmla="*/ 0 h 36"/>
                    <a:gd name="T30" fmla="*/ 0 w 142"/>
                    <a:gd name="T31" fmla="*/ 0 h 36"/>
                    <a:gd name="T32" fmla="*/ 0 w 142"/>
                    <a:gd name="T33" fmla="*/ 0 h 36"/>
                    <a:gd name="T34" fmla="*/ 0 w 142"/>
                    <a:gd name="T35" fmla="*/ 0 h 36"/>
                    <a:gd name="T36" fmla="*/ 0 w 142"/>
                    <a:gd name="T37" fmla="*/ 0 h 36"/>
                    <a:gd name="T38" fmla="*/ 0 w 142"/>
                    <a:gd name="T39" fmla="*/ 0 h 36"/>
                    <a:gd name="T40" fmla="*/ 0 w 142"/>
                    <a:gd name="T41" fmla="*/ 0 h 36"/>
                    <a:gd name="T42" fmla="*/ 0 w 142"/>
                    <a:gd name="T43" fmla="*/ 0 h 36"/>
                    <a:gd name="T44" fmla="*/ 0 w 142"/>
                    <a:gd name="T45" fmla="*/ 0 h 36"/>
                    <a:gd name="T46" fmla="*/ 0 w 142"/>
                    <a:gd name="T47" fmla="*/ 0 h 36"/>
                    <a:gd name="T48" fmla="*/ 0 w 142"/>
                    <a:gd name="T49" fmla="*/ 0 h 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2"/>
                    <a:gd name="T76" fmla="*/ 0 h 36"/>
                    <a:gd name="T77" fmla="*/ 142 w 142"/>
                    <a:gd name="T78" fmla="*/ 36 h 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2" h="36">
                      <a:moveTo>
                        <a:pt x="123" y="36"/>
                      </a:moveTo>
                      <a:lnTo>
                        <a:pt x="129" y="36"/>
                      </a:lnTo>
                      <a:lnTo>
                        <a:pt x="135" y="32"/>
                      </a:lnTo>
                      <a:lnTo>
                        <a:pt x="139" y="28"/>
                      </a:lnTo>
                      <a:lnTo>
                        <a:pt x="142" y="20"/>
                      </a:lnTo>
                      <a:lnTo>
                        <a:pt x="141" y="15"/>
                      </a:lnTo>
                      <a:lnTo>
                        <a:pt x="138" y="9"/>
                      </a:lnTo>
                      <a:lnTo>
                        <a:pt x="133" y="5"/>
                      </a:lnTo>
                      <a:lnTo>
                        <a:pt x="126" y="3"/>
                      </a:lnTo>
                      <a:lnTo>
                        <a:pt x="108" y="3"/>
                      </a:lnTo>
                      <a:lnTo>
                        <a:pt x="88" y="3"/>
                      </a:lnTo>
                      <a:lnTo>
                        <a:pt x="67" y="2"/>
                      </a:lnTo>
                      <a:lnTo>
                        <a:pt x="47" y="2"/>
                      </a:lnTo>
                      <a:lnTo>
                        <a:pt x="29" y="0"/>
                      </a:lnTo>
                      <a:lnTo>
                        <a:pt x="13" y="2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10" y="12"/>
                      </a:lnTo>
                      <a:lnTo>
                        <a:pt x="22" y="16"/>
                      </a:lnTo>
                      <a:lnTo>
                        <a:pt x="38" y="19"/>
                      </a:lnTo>
                      <a:lnTo>
                        <a:pt x="54" y="22"/>
                      </a:lnTo>
                      <a:lnTo>
                        <a:pt x="72" y="25"/>
                      </a:lnTo>
                      <a:lnTo>
                        <a:pt x="89" y="29"/>
                      </a:lnTo>
                      <a:lnTo>
                        <a:pt x="107" y="32"/>
                      </a:lnTo>
                      <a:lnTo>
                        <a:pt x="12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14" name="Freeform 78"/>
                <p:cNvSpPr/>
                <p:nvPr/>
              </p:nvSpPr>
              <p:spPr bwMode="auto">
                <a:xfrm>
                  <a:off x="8416" y="4751"/>
                  <a:ext cx="117" cy="200"/>
                </a:xfrm>
                <a:custGeom>
                  <a:avLst/>
                  <a:gdLst>
                    <a:gd name="T0" fmla="*/ 0 w 351"/>
                    <a:gd name="T1" fmla="*/ 0 h 601"/>
                    <a:gd name="T2" fmla="*/ 0 w 351"/>
                    <a:gd name="T3" fmla="*/ 0 h 601"/>
                    <a:gd name="T4" fmla="*/ 0 w 351"/>
                    <a:gd name="T5" fmla="*/ 0 h 601"/>
                    <a:gd name="T6" fmla="*/ 0 w 351"/>
                    <a:gd name="T7" fmla="*/ 0 h 601"/>
                    <a:gd name="T8" fmla="*/ 0 w 351"/>
                    <a:gd name="T9" fmla="*/ 0 h 601"/>
                    <a:gd name="T10" fmla="*/ 0 w 351"/>
                    <a:gd name="T11" fmla="*/ 0 h 601"/>
                    <a:gd name="T12" fmla="*/ 0 w 351"/>
                    <a:gd name="T13" fmla="*/ 0 h 601"/>
                    <a:gd name="T14" fmla="*/ 0 w 351"/>
                    <a:gd name="T15" fmla="*/ 0 h 601"/>
                    <a:gd name="T16" fmla="*/ 0 w 351"/>
                    <a:gd name="T17" fmla="*/ 0 h 601"/>
                    <a:gd name="T18" fmla="*/ 0 w 351"/>
                    <a:gd name="T19" fmla="*/ 0 h 601"/>
                    <a:gd name="T20" fmla="*/ 0 w 351"/>
                    <a:gd name="T21" fmla="*/ 0 h 601"/>
                    <a:gd name="T22" fmla="*/ 0 w 351"/>
                    <a:gd name="T23" fmla="*/ 0 h 601"/>
                    <a:gd name="T24" fmla="*/ 0 w 351"/>
                    <a:gd name="T25" fmla="*/ 0 h 601"/>
                    <a:gd name="T26" fmla="*/ 0 w 351"/>
                    <a:gd name="T27" fmla="*/ 0 h 601"/>
                    <a:gd name="T28" fmla="*/ 0 w 351"/>
                    <a:gd name="T29" fmla="*/ 0 h 601"/>
                    <a:gd name="T30" fmla="*/ 0 w 351"/>
                    <a:gd name="T31" fmla="*/ 0 h 601"/>
                    <a:gd name="T32" fmla="*/ 0 w 351"/>
                    <a:gd name="T33" fmla="*/ 0 h 601"/>
                    <a:gd name="T34" fmla="*/ 0 w 351"/>
                    <a:gd name="T35" fmla="*/ 0 h 601"/>
                    <a:gd name="T36" fmla="*/ 0 w 351"/>
                    <a:gd name="T37" fmla="*/ 0 h 601"/>
                    <a:gd name="T38" fmla="*/ 0 w 351"/>
                    <a:gd name="T39" fmla="*/ 0 h 601"/>
                    <a:gd name="T40" fmla="*/ 0 w 351"/>
                    <a:gd name="T41" fmla="*/ 0 h 601"/>
                    <a:gd name="T42" fmla="*/ 0 w 351"/>
                    <a:gd name="T43" fmla="*/ 0 h 601"/>
                    <a:gd name="T44" fmla="*/ 0 w 351"/>
                    <a:gd name="T45" fmla="*/ 0 h 601"/>
                    <a:gd name="T46" fmla="*/ 0 w 351"/>
                    <a:gd name="T47" fmla="*/ 0 h 601"/>
                    <a:gd name="T48" fmla="*/ 0 w 351"/>
                    <a:gd name="T49" fmla="*/ 0 h 601"/>
                    <a:gd name="T50" fmla="*/ 0 w 351"/>
                    <a:gd name="T51" fmla="*/ 0 h 601"/>
                    <a:gd name="T52" fmla="*/ 0 w 351"/>
                    <a:gd name="T53" fmla="*/ 0 h 601"/>
                    <a:gd name="T54" fmla="*/ 0 w 351"/>
                    <a:gd name="T55" fmla="*/ 0 h 601"/>
                    <a:gd name="T56" fmla="*/ 0 w 351"/>
                    <a:gd name="T57" fmla="*/ 0 h 601"/>
                    <a:gd name="T58" fmla="*/ 0 w 351"/>
                    <a:gd name="T59" fmla="*/ 0 h 601"/>
                    <a:gd name="T60" fmla="*/ 0 w 351"/>
                    <a:gd name="T61" fmla="*/ 0 h 601"/>
                    <a:gd name="T62" fmla="*/ 0 w 351"/>
                    <a:gd name="T63" fmla="*/ 0 h 601"/>
                    <a:gd name="T64" fmla="*/ 0 w 351"/>
                    <a:gd name="T65" fmla="*/ 0 h 601"/>
                    <a:gd name="T66" fmla="*/ 0 w 351"/>
                    <a:gd name="T67" fmla="*/ 0 h 601"/>
                    <a:gd name="T68" fmla="*/ 0 w 351"/>
                    <a:gd name="T69" fmla="*/ 0 h 601"/>
                    <a:gd name="T70" fmla="*/ 0 w 351"/>
                    <a:gd name="T71" fmla="*/ 0 h 601"/>
                    <a:gd name="T72" fmla="*/ 0 w 351"/>
                    <a:gd name="T73" fmla="*/ 0 h 601"/>
                    <a:gd name="T74" fmla="*/ 0 w 351"/>
                    <a:gd name="T75" fmla="*/ 0 h 601"/>
                    <a:gd name="T76" fmla="*/ 0 w 351"/>
                    <a:gd name="T77" fmla="*/ 0 h 601"/>
                    <a:gd name="T78" fmla="*/ 0 w 351"/>
                    <a:gd name="T79" fmla="*/ 0 h 601"/>
                    <a:gd name="T80" fmla="*/ 0 w 351"/>
                    <a:gd name="T81" fmla="*/ 0 h 601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351"/>
                    <a:gd name="T124" fmla="*/ 0 h 601"/>
                    <a:gd name="T125" fmla="*/ 351 w 351"/>
                    <a:gd name="T126" fmla="*/ 601 h 601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351" h="601">
                      <a:moveTo>
                        <a:pt x="108" y="298"/>
                      </a:moveTo>
                      <a:lnTo>
                        <a:pt x="132" y="338"/>
                      </a:lnTo>
                      <a:lnTo>
                        <a:pt x="157" y="377"/>
                      </a:lnTo>
                      <a:lnTo>
                        <a:pt x="182" y="414"/>
                      </a:lnTo>
                      <a:lnTo>
                        <a:pt x="208" y="451"/>
                      </a:lnTo>
                      <a:lnTo>
                        <a:pt x="235" y="487"/>
                      </a:lnTo>
                      <a:lnTo>
                        <a:pt x="263" y="523"/>
                      </a:lnTo>
                      <a:lnTo>
                        <a:pt x="292" y="559"/>
                      </a:lnTo>
                      <a:lnTo>
                        <a:pt x="321" y="594"/>
                      </a:lnTo>
                      <a:lnTo>
                        <a:pt x="326" y="598"/>
                      </a:lnTo>
                      <a:lnTo>
                        <a:pt x="332" y="601"/>
                      </a:lnTo>
                      <a:lnTo>
                        <a:pt x="337" y="601"/>
                      </a:lnTo>
                      <a:lnTo>
                        <a:pt x="343" y="598"/>
                      </a:lnTo>
                      <a:lnTo>
                        <a:pt x="349" y="594"/>
                      </a:lnTo>
                      <a:lnTo>
                        <a:pt x="351" y="588"/>
                      </a:lnTo>
                      <a:lnTo>
                        <a:pt x="351" y="582"/>
                      </a:lnTo>
                      <a:lnTo>
                        <a:pt x="349" y="576"/>
                      </a:lnTo>
                      <a:lnTo>
                        <a:pt x="327" y="538"/>
                      </a:lnTo>
                      <a:lnTo>
                        <a:pt x="304" y="499"/>
                      </a:lnTo>
                      <a:lnTo>
                        <a:pt x="279" y="463"/>
                      </a:lnTo>
                      <a:lnTo>
                        <a:pt x="252" y="427"/>
                      </a:lnTo>
                      <a:lnTo>
                        <a:pt x="224" y="391"/>
                      </a:lnTo>
                      <a:lnTo>
                        <a:pt x="198" y="355"/>
                      </a:lnTo>
                      <a:lnTo>
                        <a:pt x="172" y="319"/>
                      </a:lnTo>
                      <a:lnTo>
                        <a:pt x="147" y="280"/>
                      </a:lnTo>
                      <a:lnTo>
                        <a:pt x="125" y="242"/>
                      </a:lnTo>
                      <a:lnTo>
                        <a:pt x="101" y="197"/>
                      </a:lnTo>
                      <a:lnTo>
                        <a:pt x="79" y="150"/>
                      </a:lnTo>
                      <a:lnTo>
                        <a:pt x="59" y="104"/>
                      </a:lnTo>
                      <a:lnTo>
                        <a:pt x="38" y="62"/>
                      </a:lnTo>
                      <a:lnTo>
                        <a:pt x="22" y="29"/>
                      </a:lnTo>
                      <a:lnTo>
                        <a:pt x="9" y="7"/>
                      </a:lnTo>
                      <a:lnTo>
                        <a:pt x="0" y="0"/>
                      </a:lnTo>
                      <a:lnTo>
                        <a:pt x="4" y="17"/>
                      </a:lnTo>
                      <a:lnTo>
                        <a:pt x="13" y="45"/>
                      </a:lnTo>
                      <a:lnTo>
                        <a:pt x="23" y="82"/>
                      </a:lnTo>
                      <a:lnTo>
                        <a:pt x="38" y="124"/>
                      </a:lnTo>
                      <a:lnTo>
                        <a:pt x="54" y="170"/>
                      </a:lnTo>
                      <a:lnTo>
                        <a:pt x="70" y="216"/>
                      </a:lnTo>
                      <a:lnTo>
                        <a:pt x="89" y="259"/>
                      </a:lnTo>
                      <a:lnTo>
                        <a:pt x="108" y="2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15" name="Freeform 79"/>
                <p:cNvSpPr/>
                <p:nvPr/>
              </p:nvSpPr>
              <p:spPr bwMode="auto">
                <a:xfrm>
                  <a:off x="8100" y="4623"/>
                  <a:ext cx="541" cy="495"/>
                </a:xfrm>
                <a:custGeom>
                  <a:avLst/>
                  <a:gdLst>
                    <a:gd name="T0" fmla="*/ 0 w 2164"/>
                    <a:gd name="T1" fmla="*/ 0 h 1979"/>
                    <a:gd name="T2" fmla="*/ 0 w 2164"/>
                    <a:gd name="T3" fmla="*/ 0 h 1979"/>
                    <a:gd name="T4" fmla="*/ 0 w 2164"/>
                    <a:gd name="T5" fmla="*/ 0 h 1979"/>
                    <a:gd name="T6" fmla="*/ 0 w 2164"/>
                    <a:gd name="T7" fmla="*/ 0 h 1979"/>
                    <a:gd name="T8" fmla="*/ 0 w 2164"/>
                    <a:gd name="T9" fmla="*/ 0 h 1979"/>
                    <a:gd name="T10" fmla="*/ 0 w 2164"/>
                    <a:gd name="T11" fmla="*/ 0 h 1979"/>
                    <a:gd name="T12" fmla="*/ 0 w 2164"/>
                    <a:gd name="T13" fmla="*/ 0 h 1979"/>
                    <a:gd name="T14" fmla="*/ 0 w 2164"/>
                    <a:gd name="T15" fmla="*/ 0 h 1979"/>
                    <a:gd name="T16" fmla="*/ 0 w 2164"/>
                    <a:gd name="T17" fmla="*/ 0 h 1979"/>
                    <a:gd name="T18" fmla="*/ 0 w 2164"/>
                    <a:gd name="T19" fmla="*/ 0 h 1979"/>
                    <a:gd name="T20" fmla="*/ 0 w 2164"/>
                    <a:gd name="T21" fmla="*/ 0 h 1979"/>
                    <a:gd name="T22" fmla="*/ 0 w 2164"/>
                    <a:gd name="T23" fmla="*/ 0 h 1979"/>
                    <a:gd name="T24" fmla="*/ 0 w 2164"/>
                    <a:gd name="T25" fmla="*/ 0 h 1979"/>
                    <a:gd name="T26" fmla="*/ 0 w 2164"/>
                    <a:gd name="T27" fmla="*/ 0 h 1979"/>
                    <a:gd name="T28" fmla="*/ 0 w 2164"/>
                    <a:gd name="T29" fmla="*/ 0 h 1979"/>
                    <a:gd name="T30" fmla="*/ 0 w 2164"/>
                    <a:gd name="T31" fmla="*/ 0 h 1979"/>
                    <a:gd name="T32" fmla="*/ 0 w 2164"/>
                    <a:gd name="T33" fmla="*/ 0 h 1979"/>
                    <a:gd name="T34" fmla="*/ 0 w 2164"/>
                    <a:gd name="T35" fmla="*/ 0 h 1979"/>
                    <a:gd name="T36" fmla="*/ 0 w 2164"/>
                    <a:gd name="T37" fmla="*/ 0 h 1979"/>
                    <a:gd name="T38" fmla="*/ 0 w 2164"/>
                    <a:gd name="T39" fmla="*/ 0 h 1979"/>
                    <a:gd name="T40" fmla="*/ 0 w 2164"/>
                    <a:gd name="T41" fmla="*/ 0 h 1979"/>
                    <a:gd name="T42" fmla="*/ 0 w 2164"/>
                    <a:gd name="T43" fmla="*/ 0 h 1979"/>
                    <a:gd name="T44" fmla="*/ 0 w 2164"/>
                    <a:gd name="T45" fmla="*/ 0 h 1979"/>
                    <a:gd name="T46" fmla="*/ 0 w 2164"/>
                    <a:gd name="T47" fmla="*/ 0 h 1979"/>
                    <a:gd name="T48" fmla="*/ 0 w 2164"/>
                    <a:gd name="T49" fmla="*/ 0 h 1979"/>
                    <a:gd name="T50" fmla="*/ 0 w 2164"/>
                    <a:gd name="T51" fmla="*/ 0 h 1979"/>
                    <a:gd name="T52" fmla="*/ 0 w 2164"/>
                    <a:gd name="T53" fmla="*/ 0 h 1979"/>
                    <a:gd name="T54" fmla="*/ 0 w 2164"/>
                    <a:gd name="T55" fmla="*/ 0 h 1979"/>
                    <a:gd name="T56" fmla="*/ 0 w 2164"/>
                    <a:gd name="T57" fmla="*/ 0 h 1979"/>
                    <a:gd name="T58" fmla="*/ 0 w 2164"/>
                    <a:gd name="T59" fmla="*/ 0 h 1979"/>
                    <a:gd name="T60" fmla="*/ 0 w 2164"/>
                    <a:gd name="T61" fmla="*/ 0 h 1979"/>
                    <a:gd name="T62" fmla="*/ 0 w 2164"/>
                    <a:gd name="T63" fmla="*/ 0 h 1979"/>
                    <a:gd name="T64" fmla="*/ 0 w 2164"/>
                    <a:gd name="T65" fmla="*/ 0 h 1979"/>
                    <a:gd name="T66" fmla="*/ 0 w 2164"/>
                    <a:gd name="T67" fmla="*/ 0 h 1979"/>
                    <a:gd name="T68" fmla="*/ 0 w 2164"/>
                    <a:gd name="T69" fmla="*/ 0 h 1979"/>
                    <a:gd name="T70" fmla="*/ 0 w 2164"/>
                    <a:gd name="T71" fmla="*/ 0 h 1979"/>
                    <a:gd name="T72" fmla="*/ 0 w 2164"/>
                    <a:gd name="T73" fmla="*/ 0 h 1979"/>
                    <a:gd name="T74" fmla="*/ 0 w 2164"/>
                    <a:gd name="T75" fmla="*/ 0 h 1979"/>
                    <a:gd name="T76" fmla="*/ 0 w 2164"/>
                    <a:gd name="T77" fmla="*/ 0 h 1979"/>
                    <a:gd name="T78" fmla="*/ 0 w 2164"/>
                    <a:gd name="T79" fmla="*/ 0 h 1979"/>
                    <a:gd name="T80" fmla="*/ 0 w 2164"/>
                    <a:gd name="T81" fmla="*/ 0 h 1979"/>
                    <a:gd name="T82" fmla="*/ 0 w 2164"/>
                    <a:gd name="T83" fmla="*/ 0 h 1979"/>
                    <a:gd name="T84" fmla="*/ 0 w 2164"/>
                    <a:gd name="T85" fmla="*/ 0 h 1979"/>
                    <a:gd name="T86" fmla="*/ 0 w 2164"/>
                    <a:gd name="T87" fmla="*/ 0 h 1979"/>
                    <a:gd name="T88" fmla="*/ 0 w 2164"/>
                    <a:gd name="T89" fmla="*/ 0 h 1979"/>
                    <a:gd name="T90" fmla="*/ 0 w 2164"/>
                    <a:gd name="T91" fmla="*/ 0 h 1979"/>
                    <a:gd name="T92" fmla="*/ 0 w 2164"/>
                    <a:gd name="T93" fmla="*/ 0 h 1979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2164"/>
                    <a:gd name="T142" fmla="*/ 0 h 1979"/>
                    <a:gd name="T143" fmla="*/ 2164 w 2164"/>
                    <a:gd name="T144" fmla="*/ 1979 h 1979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2164" h="1979">
                      <a:moveTo>
                        <a:pt x="743" y="0"/>
                      </a:moveTo>
                      <a:lnTo>
                        <a:pt x="746" y="0"/>
                      </a:lnTo>
                      <a:lnTo>
                        <a:pt x="753" y="0"/>
                      </a:lnTo>
                      <a:lnTo>
                        <a:pt x="763" y="0"/>
                      </a:lnTo>
                      <a:lnTo>
                        <a:pt x="778" y="0"/>
                      </a:lnTo>
                      <a:lnTo>
                        <a:pt x="798" y="1"/>
                      </a:lnTo>
                      <a:lnTo>
                        <a:pt x="822" y="1"/>
                      </a:lnTo>
                      <a:lnTo>
                        <a:pt x="848" y="2"/>
                      </a:lnTo>
                      <a:lnTo>
                        <a:pt x="878" y="3"/>
                      </a:lnTo>
                      <a:lnTo>
                        <a:pt x="912" y="5"/>
                      </a:lnTo>
                      <a:lnTo>
                        <a:pt x="949" y="7"/>
                      </a:lnTo>
                      <a:lnTo>
                        <a:pt x="987" y="10"/>
                      </a:lnTo>
                      <a:lnTo>
                        <a:pt x="1030" y="13"/>
                      </a:lnTo>
                      <a:lnTo>
                        <a:pt x="1074" y="16"/>
                      </a:lnTo>
                      <a:lnTo>
                        <a:pt x="1121" y="21"/>
                      </a:lnTo>
                      <a:lnTo>
                        <a:pt x="1171" y="27"/>
                      </a:lnTo>
                      <a:lnTo>
                        <a:pt x="1222" y="32"/>
                      </a:lnTo>
                      <a:lnTo>
                        <a:pt x="1275" y="39"/>
                      </a:lnTo>
                      <a:lnTo>
                        <a:pt x="1329" y="47"/>
                      </a:lnTo>
                      <a:lnTo>
                        <a:pt x="1386" y="56"/>
                      </a:lnTo>
                      <a:lnTo>
                        <a:pt x="1443" y="65"/>
                      </a:lnTo>
                      <a:lnTo>
                        <a:pt x="1502" y="75"/>
                      </a:lnTo>
                      <a:lnTo>
                        <a:pt x="1560" y="87"/>
                      </a:lnTo>
                      <a:lnTo>
                        <a:pt x="1620" y="100"/>
                      </a:lnTo>
                      <a:lnTo>
                        <a:pt x="1681" y="115"/>
                      </a:lnTo>
                      <a:lnTo>
                        <a:pt x="1742" y="129"/>
                      </a:lnTo>
                      <a:lnTo>
                        <a:pt x="1804" y="146"/>
                      </a:lnTo>
                      <a:lnTo>
                        <a:pt x="1865" y="164"/>
                      </a:lnTo>
                      <a:lnTo>
                        <a:pt x="1926" y="183"/>
                      </a:lnTo>
                      <a:lnTo>
                        <a:pt x="1987" y="204"/>
                      </a:lnTo>
                      <a:lnTo>
                        <a:pt x="2047" y="226"/>
                      </a:lnTo>
                      <a:lnTo>
                        <a:pt x="2105" y="250"/>
                      </a:lnTo>
                      <a:lnTo>
                        <a:pt x="2164" y="276"/>
                      </a:lnTo>
                      <a:lnTo>
                        <a:pt x="1975" y="1184"/>
                      </a:lnTo>
                      <a:lnTo>
                        <a:pt x="1980" y="1185"/>
                      </a:lnTo>
                      <a:lnTo>
                        <a:pt x="1990" y="1191"/>
                      </a:lnTo>
                      <a:lnTo>
                        <a:pt x="2005" y="1201"/>
                      </a:lnTo>
                      <a:lnTo>
                        <a:pt x="2020" y="1219"/>
                      </a:lnTo>
                      <a:lnTo>
                        <a:pt x="2031" y="1246"/>
                      </a:lnTo>
                      <a:lnTo>
                        <a:pt x="2035" y="1282"/>
                      </a:lnTo>
                      <a:lnTo>
                        <a:pt x="2030" y="1332"/>
                      </a:lnTo>
                      <a:lnTo>
                        <a:pt x="2011" y="1394"/>
                      </a:lnTo>
                      <a:lnTo>
                        <a:pt x="1681" y="1835"/>
                      </a:lnTo>
                      <a:lnTo>
                        <a:pt x="1636" y="1835"/>
                      </a:lnTo>
                      <a:lnTo>
                        <a:pt x="1512" y="1979"/>
                      </a:lnTo>
                      <a:lnTo>
                        <a:pt x="1510" y="1979"/>
                      </a:lnTo>
                      <a:lnTo>
                        <a:pt x="1502" y="1978"/>
                      </a:lnTo>
                      <a:lnTo>
                        <a:pt x="1490" y="1977"/>
                      </a:lnTo>
                      <a:lnTo>
                        <a:pt x="1474" y="1974"/>
                      </a:lnTo>
                      <a:lnTo>
                        <a:pt x="1451" y="1972"/>
                      </a:lnTo>
                      <a:lnTo>
                        <a:pt x="1427" y="1969"/>
                      </a:lnTo>
                      <a:lnTo>
                        <a:pt x="1397" y="1965"/>
                      </a:lnTo>
                      <a:lnTo>
                        <a:pt x="1364" y="1961"/>
                      </a:lnTo>
                      <a:lnTo>
                        <a:pt x="1328" y="1955"/>
                      </a:lnTo>
                      <a:lnTo>
                        <a:pt x="1288" y="1950"/>
                      </a:lnTo>
                      <a:lnTo>
                        <a:pt x="1246" y="1943"/>
                      </a:lnTo>
                      <a:lnTo>
                        <a:pt x="1200" y="1935"/>
                      </a:lnTo>
                      <a:lnTo>
                        <a:pt x="1152" y="1927"/>
                      </a:lnTo>
                      <a:lnTo>
                        <a:pt x="1101" y="1918"/>
                      </a:lnTo>
                      <a:lnTo>
                        <a:pt x="1049" y="1907"/>
                      </a:lnTo>
                      <a:lnTo>
                        <a:pt x="993" y="1896"/>
                      </a:lnTo>
                      <a:lnTo>
                        <a:pt x="937" y="1884"/>
                      </a:lnTo>
                      <a:lnTo>
                        <a:pt x="878" y="1871"/>
                      </a:lnTo>
                      <a:lnTo>
                        <a:pt x="818" y="1856"/>
                      </a:lnTo>
                      <a:lnTo>
                        <a:pt x="758" y="1841"/>
                      </a:lnTo>
                      <a:lnTo>
                        <a:pt x="696" y="1824"/>
                      </a:lnTo>
                      <a:lnTo>
                        <a:pt x="634" y="1806"/>
                      </a:lnTo>
                      <a:lnTo>
                        <a:pt x="572" y="1787"/>
                      </a:lnTo>
                      <a:lnTo>
                        <a:pt x="508" y="1768"/>
                      </a:lnTo>
                      <a:lnTo>
                        <a:pt x="445" y="1747"/>
                      </a:lnTo>
                      <a:lnTo>
                        <a:pt x="382" y="1724"/>
                      </a:lnTo>
                      <a:lnTo>
                        <a:pt x="319" y="1700"/>
                      </a:lnTo>
                      <a:lnTo>
                        <a:pt x="257" y="1674"/>
                      </a:lnTo>
                      <a:lnTo>
                        <a:pt x="196" y="1647"/>
                      </a:lnTo>
                      <a:lnTo>
                        <a:pt x="135" y="1620"/>
                      </a:lnTo>
                      <a:lnTo>
                        <a:pt x="76" y="1590"/>
                      </a:lnTo>
                      <a:lnTo>
                        <a:pt x="19" y="1559"/>
                      </a:lnTo>
                      <a:lnTo>
                        <a:pt x="18" y="1554"/>
                      </a:lnTo>
                      <a:lnTo>
                        <a:pt x="13" y="1538"/>
                      </a:lnTo>
                      <a:lnTo>
                        <a:pt x="8" y="1514"/>
                      </a:lnTo>
                      <a:lnTo>
                        <a:pt x="3" y="1486"/>
                      </a:lnTo>
                      <a:lnTo>
                        <a:pt x="0" y="1456"/>
                      </a:lnTo>
                      <a:lnTo>
                        <a:pt x="0" y="1424"/>
                      </a:lnTo>
                      <a:lnTo>
                        <a:pt x="3" y="1396"/>
                      </a:lnTo>
                      <a:lnTo>
                        <a:pt x="13" y="1371"/>
                      </a:lnTo>
                      <a:lnTo>
                        <a:pt x="443" y="1002"/>
                      </a:lnTo>
                      <a:lnTo>
                        <a:pt x="441" y="999"/>
                      </a:lnTo>
                      <a:lnTo>
                        <a:pt x="440" y="989"/>
                      </a:lnTo>
                      <a:lnTo>
                        <a:pt x="440" y="973"/>
                      </a:lnTo>
                      <a:lnTo>
                        <a:pt x="445" y="953"/>
                      </a:lnTo>
                      <a:lnTo>
                        <a:pt x="453" y="928"/>
                      </a:lnTo>
                      <a:lnTo>
                        <a:pt x="471" y="902"/>
                      </a:lnTo>
                      <a:lnTo>
                        <a:pt x="497" y="874"/>
                      </a:lnTo>
                      <a:lnTo>
                        <a:pt x="534" y="845"/>
                      </a:lnTo>
                      <a:lnTo>
                        <a:pt x="743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16" name="Freeform 80"/>
                <p:cNvSpPr/>
                <p:nvPr/>
              </p:nvSpPr>
              <p:spPr bwMode="auto">
                <a:xfrm>
                  <a:off x="8279" y="4656"/>
                  <a:ext cx="311" cy="233"/>
                </a:xfrm>
                <a:custGeom>
                  <a:avLst/>
                  <a:gdLst>
                    <a:gd name="T0" fmla="*/ 0 w 1244"/>
                    <a:gd name="T1" fmla="*/ 0 h 930"/>
                    <a:gd name="T2" fmla="*/ 0 w 1244"/>
                    <a:gd name="T3" fmla="*/ 0 h 930"/>
                    <a:gd name="T4" fmla="*/ 0 w 1244"/>
                    <a:gd name="T5" fmla="*/ 0 h 930"/>
                    <a:gd name="T6" fmla="*/ 0 w 1244"/>
                    <a:gd name="T7" fmla="*/ 0 h 930"/>
                    <a:gd name="T8" fmla="*/ 0 w 1244"/>
                    <a:gd name="T9" fmla="*/ 0 h 9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44"/>
                    <a:gd name="T16" fmla="*/ 0 h 930"/>
                    <a:gd name="T17" fmla="*/ 1244 w 1244"/>
                    <a:gd name="T18" fmla="*/ 930 h 9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44" h="930">
                      <a:moveTo>
                        <a:pt x="164" y="0"/>
                      </a:moveTo>
                      <a:lnTo>
                        <a:pt x="1244" y="214"/>
                      </a:lnTo>
                      <a:lnTo>
                        <a:pt x="1067" y="930"/>
                      </a:lnTo>
                      <a:lnTo>
                        <a:pt x="0" y="688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17" name="Freeform 81"/>
                <p:cNvSpPr/>
                <p:nvPr/>
              </p:nvSpPr>
              <p:spPr bwMode="auto">
                <a:xfrm>
                  <a:off x="8300" y="4672"/>
                  <a:ext cx="237" cy="91"/>
                </a:xfrm>
                <a:custGeom>
                  <a:avLst/>
                  <a:gdLst>
                    <a:gd name="T0" fmla="*/ 0 w 952"/>
                    <a:gd name="T1" fmla="*/ 0 h 366"/>
                    <a:gd name="T2" fmla="*/ 0 w 952"/>
                    <a:gd name="T3" fmla="*/ 0 h 366"/>
                    <a:gd name="T4" fmla="*/ 0 w 952"/>
                    <a:gd name="T5" fmla="*/ 0 h 366"/>
                    <a:gd name="T6" fmla="*/ 0 w 952"/>
                    <a:gd name="T7" fmla="*/ 0 h 366"/>
                    <a:gd name="T8" fmla="*/ 0 w 952"/>
                    <a:gd name="T9" fmla="*/ 0 h 3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52"/>
                    <a:gd name="T16" fmla="*/ 0 h 366"/>
                    <a:gd name="T17" fmla="*/ 952 w 952"/>
                    <a:gd name="T18" fmla="*/ 366 h 3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52" h="366">
                      <a:moveTo>
                        <a:pt x="112" y="0"/>
                      </a:moveTo>
                      <a:lnTo>
                        <a:pt x="952" y="153"/>
                      </a:lnTo>
                      <a:lnTo>
                        <a:pt x="200" y="108"/>
                      </a:lnTo>
                      <a:lnTo>
                        <a:pt x="0" y="366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18" name="Freeform 82"/>
                <p:cNvSpPr/>
                <p:nvPr/>
              </p:nvSpPr>
              <p:spPr bwMode="auto">
                <a:xfrm>
                  <a:off x="8222" y="4885"/>
                  <a:ext cx="315" cy="84"/>
                </a:xfrm>
                <a:custGeom>
                  <a:avLst/>
                  <a:gdLst>
                    <a:gd name="T0" fmla="*/ 0 w 1259"/>
                    <a:gd name="T1" fmla="*/ 0 h 337"/>
                    <a:gd name="T2" fmla="*/ 0 w 1259"/>
                    <a:gd name="T3" fmla="*/ 0 h 337"/>
                    <a:gd name="T4" fmla="*/ 0 w 1259"/>
                    <a:gd name="T5" fmla="*/ 0 h 337"/>
                    <a:gd name="T6" fmla="*/ 0 w 1259"/>
                    <a:gd name="T7" fmla="*/ 0 h 337"/>
                    <a:gd name="T8" fmla="*/ 0 w 1259"/>
                    <a:gd name="T9" fmla="*/ 0 h 3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59"/>
                    <a:gd name="T16" fmla="*/ 0 h 337"/>
                    <a:gd name="T17" fmla="*/ 1259 w 1259"/>
                    <a:gd name="T18" fmla="*/ 337 h 3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59" h="337">
                      <a:moveTo>
                        <a:pt x="40" y="0"/>
                      </a:moveTo>
                      <a:lnTo>
                        <a:pt x="1259" y="288"/>
                      </a:lnTo>
                      <a:lnTo>
                        <a:pt x="1226" y="337"/>
                      </a:lnTo>
                      <a:lnTo>
                        <a:pt x="0" y="32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19" name="Freeform 83"/>
                <p:cNvSpPr/>
                <p:nvPr/>
              </p:nvSpPr>
              <p:spPr bwMode="auto">
                <a:xfrm>
                  <a:off x="8193" y="4910"/>
                  <a:ext cx="316" cy="86"/>
                </a:xfrm>
                <a:custGeom>
                  <a:avLst/>
                  <a:gdLst>
                    <a:gd name="T0" fmla="*/ 0 w 1265"/>
                    <a:gd name="T1" fmla="*/ 0 h 342"/>
                    <a:gd name="T2" fmla="*/ 0 w 1265"/>
                    <a:gd name="T3" fmla="*/ 0 h 342"/>
                    <a:gd name="T4" fmla="*/ 0 w 1265"/>
                    <a:gd name="T5" fmla="*/ 0 h 342"/>
                    <a:gd name="T6" fmla="*/ 0 w 1265"/>
                    <a:gd name="T7" fmla="*/ 0 h 342"/>
                    <a:gd name="T8" fmla="*/ 0 w 1265"/>
                    <a:gd name="T9" fmla="*/ 0 h 3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65"/>
                    <a:gd name="T16" fmla="*/ 0 h 342"/>
                    <a:gd name="T17" fmla="*/ 1265 w 1265"/>
                    <a:gd name="T18" fmla="*/ 342 h 3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65" h="342">
                      <a:moveTo>
                        <a:pt x="46" y="0"/>
                      </a:moveTo>
                      <a:lnTo>
                        <a:pt x="1265" y="286"/>
                      </a:lnTo>
                      <a:lnTo>
                        <a:pt x="1226" y="342"/>
                      </a:lnTo>
                      <a:lnTo>
                        <a:pt x="0" y="37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0" name="Freeform 84"/>
                <p:cNvSpPr/>
                <p:nvPr/>
              </p:nvSpPr>
              <p:spPr bwMode="auto">
                <a:xfrm>
                  <a:off x="8165" y="4936"/>
                  <a:ext cx="316" cy="86"/>
                </a:xfrm>
                <a:custGeom>
                  <a:avLst/>
                  <a:gdLst>
                    <a:gd name="T0" fmla="*/ 0 w 1264"/>
                    <a:gd name="T1" fmla="*/ 0 h 344"/>
                    <a:gd name="T2" fmla="*/ 0 w 1264"/>
                    <a:gd name="T3" fmla="*/ 0 h 344"/>
                    <a:gd name="T4" fmla="*/ 0 w 1264"/>
                    <a:gd name="T5" fmla="*/ 0 h 344"/>
                    <a:gd name="T6" fmla="*/ 0 w 1264"/>
                    <a:gd name="T7" fmla="*/ 0 h 344"/>
                    <a:gd name="T8" fmla="*/ 0 w 1264"/>
                    <a:gd name="T9" fmla="*/ 0 h 3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64"/>
                    <a:gd name="T16" fmla="*/ 0 h 344"/>
                    <a:gd name="T17" fmla="*/ 1264 w 1264"/>
                    <a:gd name="T18" fmla="*/ 344 h 3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64" h="344">
                      <a:moveTo>
                        <a:pt x="45" y="0"/>
                      </a:moveTo>
                      <a:lnTo>
                        <a:pt x="1264" y="287"/>
                      </a:lnTo>
                      <a:lnTo>
                        <a:pt x="1224" y="344"/>
                      </a:lnTo>
                      <a:lnTo>
                        <a:pt x="0" y="37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1" name="Freeform 85"/>
                <p:cNvSpPr/>
                <p:nvPr/>
              </p:nvSpPr>
              <p:spPr bwMode="auto">
                <a:xfrm>
                  <a:off x="8243" y="4989"/>
                  <a:ext cx="48" cy="19"/>
                </a:xfrm>
                <a:custGeom>
                  <a:avLst/>
                  <a:gdLst>
                    <a:gd name="T0" fmla="*/ 0 w 190"/>
                    <a:gd name="T1" fmla="*/ 0 h 79"/>
                    <a:gd name="T2" fmla="*/ 0 w 190"/>
                    <a:gd name="T3" fmla="*/ 0 h 79"/>
                    <a:gd name="T4" fmla="*/ 0 w 190"/>
                    <a:gd name="T5" fmla="*/ 0 h 79"/>
                    <a:gd name="T6" fmla="*/ 0 w 190"/>
                    <a:gd name="T7" fmla="*/ 0 h 79"/>
                    <a:gd name="T8" fmla="*/ 0 w 190"/>
                    <a:gd name="T9" fmla="*/ 0 h 79"/>
                    <a:gd name="T10" fmla="*/ 0 w 190"/>
                    <a:gd name="T11" fmla="*/ 0 h 79"/>
                    <a:gd name="T12" fmla="*/ 0 w 190"/>
                    <a:gd name="T13" fmla="*/ 0 h 79"/>
                    <a:gd name="T14" fmla="*/ 0 w 190"/>
                    <a:gd name="T15" fmla="*/ 0 h 79"/>
                    <a:gd name="T16" fmla="*/ 0 w 190"/>
                    <a:gd name="T17" fmla="*/ 0 h 79"/>
                    <a:gd name="T18" fmla="*/ 0 w 190"/>
                    <a:gd name="T19" fmla="*/ 0 h 79"/>
                    <a:gd name="T20" fmla="*/ 0 w 190"/>
                    <a:gd name="T21" fmla="*/ 0 h 79"/>
                    <a:gd name="T22" fmla="*/ 0 w 190"/>
                    <a:gd name="T23" fmla="*/ 0 h 79"/>
                    <a:gd name="T24" fmla="*/ 0 w 190"/>
                    <a:gd name="T25" fmla="*/ 0 h 79"/>
                    <a:gd name="T26" fmla="*/ 0 w 190"/>
                    <a:gd name="T27" fmla="*/ 0 h 79"/>
                    <a:gd name="T28" fmla="*/ 0 w 190"/>
                    <a:gd name="T29" fmla="*/ 0 h 79"/>
                    <a:gd name="T30" fmla="*/ 0 w 190"/>
                    <a:gd name="T31" fmla="*/ 0 h 79"/>
                    <a:gd name="T32" fmla="*/ 0 w 190"/>
                    <a:gd name="T33" fmla="*/ 0 h 79"/>
                    <a:gd name="T34" fmla="*/ 0 w 190"/>
                    <a:gd name="T35" fmla="*/ 0 h 79"/>
                    <a:gd name="T36" fmla="*/ 0 w 190"/>
                    <a:gd name="T37" fmla="*/ 0 h 79"/>
                    <a:gd name="T38" fmla="*/ 0 w 190"/>
                    <a:gd name="T39" fmla="*/ 0 h 79"/>
                    <a:gd name="T40" fmla="*/ 0 w 190"/>
                    <a:gd name="T41" fmla="*/ 0 h 79"/>
                    <a:gd name="T42" fmla="*/ 0 w 190"/>
                    <a:gd name="T43" fmla="*/ 0 h 79"/>
                    <a:gd name="T44" fmla="*/ 0 w 190"/>
                    <a:gd name="T45" fmla="*/ 0 h 79"/>
                    <a:gd name="T46" fmla="*/ 0 w 190"/>
                    <a:gd name="T47" fmla="*/ 0 h 79"/>
                    <a:gd name="T48" fmla="*/ 0 w 190"/>
                    <a:gd name="T49" fmla="*/ 0 h 79"/>
                    <a:gd name="T50" fmla="*/ 0 w 190"/>
                    <a:gd name="T51" fmla="*/ 0 h 79"/>
                    <a:gd name="T52" fmla="*/ 0 w 190"/>
                    <a:gd name="T53" fmla="*/ 0 h 79"/>
                    <a:gd name="T54" fmla="*/ 0 w 190"/>
                    <a:gd name="T55" fmla="*/ 0 h 79"/>
                    <a:gd name="T56" fmla="*/ 0 w 190"/>
                    <a:gd name="T57" fmla="*/ 0 h 79"/>
                    <a:gd name="T58" fmla="*/ 0 w 190"/>
                    <a:gd name="T59" fmla="*/ 0 h 79"/>
                    <a:gd name="T60" fmla="*/ 0 w 190"/>
                    <a:gd name="T61" fmla="*/ 0 h 79"/>
                    <a:gd name="T62" fmla="*/ 0 w 190"/>
                    <a:gd name="T63" fmla="*/ 0 h 79"/>
                    <a:gd name="T64" fmla="*/ 0 w 190"/>
                    <a:gd name="T65" fmla="*/ 0 h 7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90"/>
                    <a:gd name="T100" fmla="*/ 0 h 79"/>
                    <a:gd name="T101" fmla="*/ 190 w 190"/>
                    <a:gd name="T102" fmla="*/ 79 h 7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90" h="79">
                      <a:moveTo>
                        <a:pt x="18" y="1"/>
                      </a:moveTo>
                      <a:lnTo>
                        <a:pt x="23" y="1"/>
                      </a:lnTo>
                      <a:lnTo>
                        <a:pt x="40" y="0"/>
                      </a:lnTo>
                      <a:lnTo>
                        <a:pt x="62" y="0"/>
                      </a:lnTo>
                      <a:lnTo>
                        <a:pt x="90" y="3"/>
                      </a:lnTo>
                      <a:lnTo>
                        <a:pt x="120" y="8"/>
                      </a:lnTo>
                      <a:lnTo>
                        <a:pt x="148" y="18"/>
                      </a:lnTo>
                      <a:lnTo>
                        <a:pt x="173" y="34"/>
                      </a:lnTo>
                      <a:lnTo>
                        <a:pt x="190" y="57"/>
                      </a:lnTo>
                      <a:lnTo>
                        <a:pt x="190" y="58"/>
                      </a:lnTo>
                      <a:lnTo>
                        <a:pt x="190" y="62"/>
                      </a:lnTo>
                      <a:lnTo>
                        <a:pt x="189" y="68"/>
                      </a:lnTo>
                      <a:lnTo>
                        <a:pt x="187" y="74"/>
                      </a:lnTo>
                      <a:lnTo>
                        <a:pt x="181" y="78"/>
                      </a:lnTo>
                      <a:lnTo>
                        <a:pt x="173" y="79"/>
                      </a:lnTo>
                      <a:lnTo>
                        <a:pt x="160" y="78"/>
                      </a:lnTo>
                      <a:lnTo>
                        <a:pt x="143" y="71"/>
                      </a:lnTo>
                      <a:lnTo>
                        <a:pt x="143" y="69"/>
                      </a:lnTo>
                      <a:lnTo>
                        <a:pt x="142" y="65"/>
                      </a:lnTo>
                      <a:lnTo>
                        <a:pt x="139" y="58"/>
                      </a:lnTo>
                      <a:lnTo>
                        <a:pt x="130" y="50"/>
                      </a:lnTo>
                      <a:lnTo>
                        <a:pt x="116" y="42"/>
                      </a:lnTo>
                      <a:lnTo>
                        <a:pt x="94" y="35"/>
                      </a:lnTo>
                      <a:lnTo>
                        <a:pt x="63" y="32"/>
                      </a:lnTo>
                      <a:lnTo>
                        <a:pt x="22" y="32"/>
                      </a:lnTo>
                      <a:lnTo>
                        <a:pt x="20" y="32"/>
                      </a:lnTo>
                      <a:lnTo>
                        <a:pt x="15" y="30"/>
                      </a:lnTo>
                      <a:lnTo>
                        <a:pt x="9" y="27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6" y="8"/>
                      </a:lnTo>
                      <a:lnTo>
                        <a:pt x="18" y="1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2" name="Freeform 86"/>
                <p:cNvSpPr/>
                <p:nvPr/>
              </p:nvSpPr>
              <p:spPr bwMode="auto">
                <a:xfrm>
                  <a:off x="8246" y="5003"/>
                  <a:ext cx="27" cy="15"/>
                </a:xfrm>
                <a:custGeom>
                  <a:avLst/>
                  <a:gdLst>
                    <a:gd name="T0" fmla="*/ 0 w 107"/>
                    <a:gd name="T1" fmla="*/ 0 h 63"/>
                    <a:gd name="T2" fmla="*/ 0 w 107"/>
                    <a:gd name="T3" fmla="*/ 0 h 63"/>
                    <a:gd name="T4" fmla="*/ 0 w 107"/>
                    <a:gd name="T5" fmla="*/ 0 h 63"/>
                    <a:gd name="T6" fmla="*/ 0 w 107"/>
                    <a:gd name="T7" fmla="*/ 0 h 63"/>
                    <a:gd name="T8" fmla="*/ 0 w 107"/>
                    <a:gd name="T9" fmla="*/ 0 h 63"/>
                    <a:gd name="T10" fmla="*/ 0 w 107"/>
                    <a:gd name="T11" fmla="*/ 0 h 63"/>
                    <a:gd name="T12" fmla="*/ 0 w 107"/>
                    <a:gd name="T13" fmla="*/ 0 h 63"/>
                    <a:gd name="T14" fmla="*/ 0 w 107"/>
                    <a:gd name="T15" fmla="*/ 0 h 63"/>
                    <a:gd name="T16" fmla="*/ 0 w 107"/>
                    <a:gd name="T17" fmla="*/ 0 h 63"/>
                    <a:gd name="T18" fmla="*/ 0 w 107"/>
                    <a:gd name="T19" fmla="*/ 0 h 63"/>
                    <a:gd name="T20" fmla="*/ 0 w 107"/>
                    <a:gd name="T21" fmla="*/ 0 h 63"/>
                    <a:gd name="T22" fmla="*/ 0 w 107"/>
                    <a:gd name="T23" fmla="*/ 0 h 63"/>
                    <a:gd name="T24" fmla="*/ 0 w 107"/>
                    <a:gd name="T25" fmla="*/ 0 h 63"/>
                    <a:gd name="T26" fmla="*/ 0 w 107"/>
                    <a:gd name="T27" fmla="*/ 0 h 63"/>
                    <a:gd name="T28" fmla="*/ 0 w 107"/>
                    <a:gd name="T29" fmla="*/ 0 h 63"/>
                    <a:gd name="T30" fmla="*/ 0 w 107"/>
                    <a:gd name="T31" fmla="*/ 0 h 63"/>
                    <a:gd name="T32" fmla="*/ 0 w 107"/>
                    <a:gd name="T33" fmla="*/ 0 h 63"/>
                    <a:gd name="T34" fmla="*/ 0 w 107"/>
                    <a:gd name="T35" fmla="*/ 0 h 63"/>
                    <a:gd name="T36" fmla="*/ 0 w 107"/>
                    <a:gd name="T37" fmla="*/ 0 h 63"/>
                    <a:gd name="T38" fmla="*/ 0 w 107"/>
                    <a:gd name="T39" fmla="*/ 0 h 63"/>
                    <a:gd name="T40" fmla="*/ 0 w 107"/>
                    <a:gd name="T41" fmla="*/ 0 h 63"/>
                    <a:gd name="T42" fmla="*/ 0 w 107"/>
                    <a:gd name="T43" fmla="*/ 0 h 63"/>
                    <a:gd name="T44" fmla="*/ 0 w 107"/>
                    <a:gd name="T45" fmla="*/ 0 h 63"/>
                    <a:gd name="T46" fmla="*/ 0 w 107"/>
                    <a:gd name="T47" fmla="*/ 0 h 63"/>
                    <a:gd name="T48" fmla="*/ 0 w 107"/>
                    <a:gd name="T49" fmla="*/ 0 h 63"/>
                    <a:gd name="T50" fmla="*/ 0 w 107"/>
                    <a:gd name="T51" fmla="*/ 0 h 63"/>
                    <a:gd name="T52" fmla="*/ 0 w 107"/>
                    <a:gd name="T53" fmla="*/ 0 h 63"/>
                    <a:gd name="T54" fmla="*/ 0 w 107"/>
                    <a:gd name="T55" fmla="*/ 0 h 63"/>
                    <a:gd name="T56" fmla="*/ 0 w 107"/>
                    <a:gd name="T57" fmla="*/ 0 h 63"/>
                    <a:gd name="T58" fmla="*/ 0 w 107"/>
                    <a:gd name="T59" fmla="*/ 0 h 63"/>
                    <a:gd name="T60" fmla="*/ 0 w 107"/>
                    <a:gd name="T61" fmla="*/ 0 h 63"/>
                    <a:gd name="T62" fmla="*/ 0 w 107"/>
                    <a:gd name="T63" fmla="*/ 0 h 63"/>
                    <a:gd name="T64" fmla="*/ 0 w 107"/>
                    <a:gd name="T65" fmla="*/ 0 h 6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7"/>
                    <a:gd name="T100" fmla="*/ 0 h 63"/>
                    <a:gd name="T101" fmla="*/ 107 w 107"/>
                    <a:gd name="T102" fmla="*/ 63 h 6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7" h="63">
                      <a:moveTo>
                        <a:pt x="43" y="58"/>
                      </a:moveTo>
                      <a:lnTo>
                        <a:pt x="54" y="61"/>
                      </a:lnTo>
                      <a:lnTo>
                        <a:pt x="64" y="63"/>
                      </a:lnTo>
                      <a:lnTo>
                        <a:pt x="74" y="63"/>
                      </a:lnTo>
                      <a:lnTo>
                        <a:pt x="83" y="63"/>
                      </a:lnTo>
                      <a:lnTo>
                        <a:pt x="91" y="61"/>
                      </a:lnTo>
                      <a:lnTo>
                        <a:pt x="97" y="57"/>
                      </a:lnTo>
                      <a:lnTo>
                        <a:pt x="102" y="54"/>
                      </a:lnTo>
                      <a:lnTo>
                        <a:pt x="106" y="48"/>
                      </a:lnTo>
                      <a:lnTo>
                        <a:pt x="107" y="43"/>
                      </a:lnTo>
                      <a:lnTo>
                        <a:pt x="106" y="37"/>
                      </a:lnTo>
                      <a:lnTo>
                        <a:pt x="102" y="30"/>
                      </a:lnTo>
                      <a:lnTo>
                        <a:pt x="97" y="24"/>
                      </a:lnTo>
                      <a:lnTo>
                        <a:pt x="90" y="19"/>
                      </a:lnTo>
                      <a:lnTo>
                        <a:pt x="82" y="13"/>
                      </a:lnTo>
                      <a:lnTo>
                        <a:pt x="74" y="9"/>
                      </a:lnTo>
                      <a:lnTo>
                        <a:pt x="63" y="4"/>
                      </a:lnTo>
                      <a:lnTo>
                        <a:pt x="53" y="2"/>
                      </a:lnTo>
                      <a:lnTo>
                        <a:pt x="42" y="0"/>
                      </a:lnTo>
                      <a:lnTo>
                        <a:pt x="32" y="0"/>
                      </a:lnTo>
                      <a:lnTo>
                        <a:pt x="23" y="1"/>
                      </a:lnTo>
                      <a:lnTo>
                        <a:pt x="15" y="2"/>
                      </a:lnTo>
                      <a:lnTo>
                        <a:pt x="8" y="5"/>
                      </a:lnTo>
                      <a:lnTo>
                        <a:pt x="3" y="10"/>
                      </a:lnTo>
                      <a:lnTo>
                        <a:pt x="1" y="14"/>
                      </a:lnTo>
                      <a:lnTo>
                        <a:pt x="0" y="20"/>
                      </a:lnTo>
                      <a:lnTo>
                        <a:pt x="1" y="26"/>
                      </a:lnTo>
                      <a:lnTo>
                        <a:pt x="5" y="32"/>
                      </a:lnTo>
                      <a:lnTo>
                        <a:pt x="9" y="38"/>
                      </a:lnTo>
                      <a:lnTo>
                        <a:pt x="16" y="44"/>
                      </a:lnTo>
                      <a:lnTo>
                        <a:pt x="25" y="49"/>
                      </a:lnTo>
                      <a:lnTo>
                        <a:pt x="33" y="54"/>
                      </a:lnTo>
                      <a:lnTo>
                        <a:pt x="43" y="58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3" name="Freeform 87"/>
                <p:cNvSpPr/>
                <p:nvPr/>
              </p:nvSpPr>
              <p:spPr bwMode="auto">
                <a:xfrm>
                  <a:off x="8113" y="4974"/>
                  <a:ext cx="367" cy="131"/>
                </a:xfrm>
                <a:custGeom>
                  <a:avLst/>
                  <a:gdLst>
                    <a:gd name="T0" fmla="*/ 0 w 1469"/>
                    <a:gd name="T1" fmla="*/ 0 h 525"/>
                    <a:gd name="T2" fmla="*/ 0 w 1469"/>
                    <a:gd name="T3" fmla="*/ 0 h 525"/>
                    <a:gd name="T4" fmla="*/ 0 w 1469"/>
                    <a:gd name="T5" fmla="*/ 0 h 525"/>
                    <a:gd name="T6" fmla="*/ 0 w 1469"/>
                    <a:gd name="T7" fmla="*/ 0 h 525"/>
                    <a:gd name="T8" fmla="*/ 0 w 1469"/>
                    <a:gd name="T9" fmla="*/ 0 h 525"/>
                    <a:gd name="T10" fmla="*/ 0 w 1469"/>
                    <a:gd name="T11" fmla="*/ 0 h 525"/>
                    <a:gd name="T12" fmla="*/ 0 w 1469"/>
                    <a:gd name="T13" fmla="*/ 0 h 525"/>
                    <a:gd name="T14" fmla="*/ 0 w 1469"/>
                    <a:gd name="T15" fmla="*/ 0 h 525"/>
                    <a:gd name="T16" fmla="*/ 0 w 1469"/>
                    <a:gd name="T17" fmla="*/ 0 h 525"/>
                    <a:gd name="T18" fmla="*/ 0 w 1469"/>
                    <a:gd name="T19" fmla="*/ 0 h 525"/>
                    <a:gd name="T20" fmla="*/ 0 w 1469"/>
                    <a:gd name="T21" fmla="*/ 0 h 525"/>
                    <a:gd name="T22" fmla="*/ 0 w 1469"/>
                    <a:gd name="T23" fmla="*/ 0 h 525"/>
                    <a:gd name="T24" fmla="*/ 0 w 1469"/>
                    <a:gd name="T25" fmla="*/ 0 h 525"/>
                    <a:gd name="T26" fmla="*/ 0 w 1469"/>
                    <a:gd name="T27" fmla="*/ 0 h 525"/>
                    <a:gd name="T28" fmla="*/ 0 w 1469"/>
                    <a:gd name="T29" fmla="*/ 0 h 525"/>
                    <a:gd name="T30" fmla="*/ 0 w 1469"/>
                    <a:gd name="T31" fmla="*/ 0 h 525"/>
                    <a:gd name="T32" fmla="*/ 0 w 1469"/>
                    <a:gd name="T33" fmla="*/ 0 h 525"/>
                    <a:gd name="T34" fmla="*/ 0 w 1469"/>
                    <a:gd name="T35" fmla="*/ 0 h 525"/>
                    <a:gd name="T36" fmla="*/ 0 w 1469"/>
                    <a:gd name="T37" fmla="*/ 0 h 525"/>
                    <a:gd name="T38" fmla="*/ 0 w 1469"/>
                    <a:gd name="T39" fmla="*/ 0 h 525"/>
                    <a:gd name="T40" fmla="*/ 0 w 1469"/>
                    <a:gd name="T41" fmla="*/ 0 h 525"/>
                    <a:gd name="T42" fmla="*/ 0 w 1469"/>
                    <a:gd name="T43" fmla="*/ 0 h 525"/>
                    <a:gd name="T44" fmla="*/ 0 w 1469"/>
                    <a:gd name="T45" fmla="*/ 0 h 525"/>
                    <a:gd name="T46" fmla="*/ 0 w 1469"/>
                    <a:gd name="T47" fmla="*/ 0 h 525"/>
                    <a:gd name="T48" fmla="*/ 0 w 1469"/>
                    <a:gd name="T49" fmla="*/ 0 h 525"/>
                    <a:gd name="T50" fmla="*/ 0 w 1469"/>
                    <a:gd name="T51" fmla="*/ 0 h 525"/>
                    <a:gd name="T52" fmla="*/ 0 w 1469"/>
                    <a:gd name="T53" fmla="*/ 0 h 525"/>
                    <a:gd name="T54" fmla="*/ 0 w 1469"/>
                    <a:gd name="T55" fmla="*/ 0 h 525"/>
                    <a:gd name="T56" fmla="*/ 0 w 1469"/>
                    <a:gd name="T57" fmla="*/ 0 h 525"/>
                    <a:gd name="T58" fmla="*/ 0 w 1469"/>
                    <a:gd name="T59" fmla="*/ 0 h 525"/>
                    <a:gd name="T60" fmla="*/ 0 w 1469"/>
                    <a:gd name="T61" fmla="*/ 0 h 525"/>
                    <a:gd name="T62" fmla="*/ 0 w 1469"/>
                    <a:gd name="T63" fmla="*/ 0 h 525"/>
                    <a:gd name="T64" fmla="*/ 0 w 1469"/>
                    <a:gd name="T65" fmla="*/ 0 h 525"/>
                    <a:gd name="T66" fmla="*/ 0 w 1469"/>
                    <a:gd name="T67" fmla="*/ 0 h 525"/>
                    <a:gd name="T68" fmla="*/ 0 w 1469"/>
                    <a:gd name="T69" fmla="*/ 0 h 525"/>
                    <a:gd name="T70" fmla="*/ 0 w 1469"/>
                    <a:gd name="T71" fmla="*/ 0 h 525"/>
                    <a:gd name="T72" fmla="*/ 0 w 1469"/>
                    <a:gd name="T73" fmla="*/ 0 h 525"/>
                    <a:gd name="T74" fmla="*/ 0 w 1469"/>
                    <a:gd name="T75" fmla="*/ 0 h 525"/>
                    <a:gd name="T76" fmla="*/ 0 w 1469"/>
                    <a:gd name="T77" fmla="*/ 0 h 525"/>
                    <a:gd name="T78" fmla="*/ 0 w 1469"/>
                    <a:gd name="T79" fmla="*/ 0 h 525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469"/>
                    <a:gd name="T121" fmla="*/ 0 h 525"/>
                    <a:gd name="T122" fmla="*/ 1469 w 1469"/>
                    <a:gd name="T123" fmla="*/ 525 h 525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469" h="525">
                      <a:moveTo>
                        <a:pt x="1468" y="407"/>
                      </a:moveTo>
                      <a:lnTo>
                        <a:pt x="1466" y="407"/>
                      </a:lnTo>
                      <a:lnTo>
                        <a:pt x="1458" y="406"/>
                      </a:lnTo>
                      <a:lnTo>
                        <a:pt x="1446" y="405"/>
                      </a:lnTo>
                      <a:lnTo>
                        <a:pt x="1429" y="402"/>
                      </a:lnTo>
                      <a:lnTo>
                        <a:pt x="1408" y="400"/>
                      </a:lnTo>
                      <a:lnTo>
                        <a:pt x="1382" y="397"/>
                      </a:lnTo>
                      <a:lnTo>
                        <a:pt x="1353" y="393"/>
                      </a:lnTo>
                      <a:lnTo>
                        <a:pt x="1321" y="389"/>
                      </a:lnTo>
                      <a:lnTo>
                        <a:pt x="1285" y="383"/>
                      </a:lnTo>
                      <a:lnTo>
                        <a:pt x="1245" y="376"/>
                      </a:lnTo>
                      <a:lnTo>
                        <a:pt x="1203" y="370"/>
                      </a:lnTo>
                      <a:lnTo>
                        <a:pt x="1158" y="363"/>
                      </a:lnTo>
                      <a:lnTo>
                        <a:pt x="1110" y="354"/>
                      </a:lnTo>
                      <a:lnTo>
                        <a:pt x="1060" y="345"/>
                      </a:lnTo>
                      <a:lnTo>
                        <a:pt x="1008" y="335"/>
                      </a:lnTo>
                      <a:lnTo>
                        <a:pt x="954" y="323"/>
                      </a:lnTo>
                      <a:lnTo>
                        <a:pt x="898" y="311"/>
                      </a:lnTo>
                      <a:lnTo>
                        <a:pt x="841" y="299"/>
                      </a:lnTo>
                      <a:lnTo>
                        <a:pt x="782" y="284"/>
                      </a:lnTo>
                      <a:lnTo>
                        <a:pt x="723" y="269"/>
                      </a:lnTo>
                      <a:lnTo>
                        <a:pt x="663" y="253"/>
                      </a:lnTo>
                      <a:lnTo>
                        <a:pt x="602" y="236"/>
                      </a:lnTo>
                      <a:lnTo>
                        <a:pt x="541" y="217"/>
                      </a:lnTo>
                      <a:lnTo>
                        <a:pt x="480" y="198"/>
                      </a:lnTo>
                      <a:lnTo>
                        <a:pt x="417" y="178"/>
                      </a:lnTo>
                      <a:lnTo>
                        <a:pt x="356" y="156"/>
                      </a:lnTo>
                      <a:lnTo>
                        <a:pt x="296" y="133"/>
                      </a:lnTo>
                      <a:lnTo>
                        <a:pt x="236" y="109"/>
                      </a:lnTo>
                      <a:lnTo>
                        <a:pt x="178" y="84"/>
                      </a:lnTo>
                      <a:lnTo>
                        <a:pt x="120" y="57"/>
                      </a:lnTo>
                      <a:lnTo>
                        <a:pt x="64" y="29"/>
                      </a:lnTo>
                      <a:lnTo>
                        <a:pt x="9" y="0"/>
                      </a:lnTo>
                      <a:lnTo>
                        <a:pt x="7" y="4"/>
                      </a:lnTo>
                      <a:lnTo>
                        <a:pt x="5" y="15"/>
                      </a:lnTo>
                      <a:lnTo>
                        <a:pt x="3" y="33"/>
                      </a:lnTo>
                      <a:lnTo>
                        <a:pt x="0" y="55"/>
                      </a:lnTo>
                      <a:lnTo>
                        <a:pt x="0" y="79"/>
                      </a:lnTo>
                      <a:lnTo>
                        <a:pt x="3" y="102"/>
                      </a:lnTo>
                      <a:lnTo>
                        <a:pt x="10" y="125"/>
                      </a:lnTo>
                      <a:lnTo>
                        <a:pt x="22" y="143"/>
                      </a:lnTo>
                      <a:lnTo>
                        <a:pt x="23" y="144"/>
                      </a:lnTo>
                      <a:lnTo>
                        <a:pt x="26" y="146"/>
                      </a:lnTo>
                      <a:lnTo>
                        <a:pt x="33" y="150"/>
                      </a:lnTo>
                      <a:lnTo>
                        <a:pt x="43" y="154"/>
                      </a:lnTo>
                      <a:lnTo>
                        <a:pt x="54" y="161"/>
                      </a:lnTo>
                      <a:lnTo>
                        <a:pt x="69" y="169"/>
                      </a:lnTo>
                      <a:lnTo>
                        <a:pt x="86" y="177"/>
                      </a:lnTo>
                      <a:lnTo>
                        <a:pt x="106" y="187"/>
                      </a:lnTo>
                      <a:lnTo>
                        <a:pt x="128" y="197"/>
                      </a:lnTo>
                      <a:lnTo>
                        <a:pt x="154" y="208"/>
                      </a:lnTo>
                      <a:lnTo>
                        <a:pt x="182" y="221"/>
                      </a:lnTo>
                      <a:lnTo>
                        <a:pt x="213" y="234"/>
                      </a:lnTo>
                      <a:lnTo>
                        <a:pt x="247" y="248"/>
                      </a:lnTo>
                      <a:lnTo>
                        <a:pt x="283" y="262"/>
                      </a:lnTo>
                      <a:lnTo>
                        <a:pt x="322" y="277"/>
                      </a:lnTo>
                      <a:lnTo>
                        <a:pt x="364" y="292"/>
                      </a:lnTo>
                      <a:lnTo>
                        <a:pt x="410" y="308"/>
                      </a:lnTo>
                      <a:lnTo>
                        <a:pt x="457" y="323"/>
                      </a:lnTo>
                      <a:lnTo>
                        <a:pt x="508" y="339"/>
                      </a:lnTo>
                      <a:lnTo>
                        <a:pt x="562" y="355"/>
                      </a:lnTo>
                      <a:lnTo>
                        <a:pt x="618" y="371"/>
                      </a:lnTo>
                      <a:lnTo>
                        <a:pt x="678" y="387"/>
                      </a:lnTo>
                      <a:lnTo>
                        <a:pt x="740" y="402"/>
                      </a:lnTo>
                      <a:lnTo>
                        <a:pt x="805" y="418"/>
                      </a:lnTo>
                      <a:lnTo>
                        <a:pt x="874" y="433"/>
                      </a:lnTo>
                      <a:lnTo>
                        <a:pt x="945" y="449"/>
                      </a:lnTo>
                      <a:lnTo>
                        <a:pt x="1018" y="462"/>
                      </a:lnTo>
                      <a:lnTo>
                        <a:pt x="1096" y="477"/>
                      </a:lnTo>
                      <a:lnTo>
                        <a:pt x="1176" y="490"/>
                      </a:lnTo>
                      <a:lnTo>
                        <a:pt x="1259" y="503"/>
                      </a:lnTo>
                      <a:lnTo>
                        <a:pt x="1346" y="514"/>
                      </a:lnTo>
                      <a:lnTo>
                        <a:pt x="1435" y="525"/>
                      </a:lnTo>
                      <a:lnTo>
                        <a:pt x="1436" y="523"/>
                      </a:lnTo>
                      <a:lnTo>
                        <a:pt x="1441" y="516"/>
                      </a:lnTo>
                      <a:lnTo>
                        <a:pt x="1447" y="506"/>
                      </a:lnTo>
                      <a:lnTo>
                        <a:pt x="1454" y="491"/>
                      </a:lnTo>
                      <a:lnTo>
                        <a:pt x="1461" y="474"/>
                      </a:lnTo>
                      <a:lnTo>
                        <a:pt x="1466" y="454"/>
                      </a:lnTo>
                      <a:lnTo>
                        <a:pt x="1469" y="432"/>
                      </a:lnTo>
                      <a:lnTo>
                        <a:pt x="1468" y="407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4" name="Freeform 88"/>
                <p:cNvSpPr/>
                <p:nvPr/>
              </p:nvSpPr>
              <p:spPr bwMode="auto">
                <a:xfrm>
                  <a:off x="8253" y="4846"/>
                  <a:ext cx="42" cy="29"/>
                </a:xfrm>
                <a:custGeom>
                  <a:avLst/>
                  <a:gdLst>
                    <a:gd name="T0" fmla="*/ 0 w 170"/>
                    <a:gd name="T1" fmla="*/ 0 h 120"/>
                    <a:gd name="T2" fmla="*/ 0 w 170"/>
                    <a:gd name="T3" fmla="*/ 0 h 120"/>
                    <a:gd name="T4" fmla="*/ 0 w 170"/>
                    <a:gd name="T5" fmla="*/ 0 h 120"/>
                    <a:gd name="T6" fmla="*/ 0 w 170"/>
                    <a:gd name="T7" fmla="*/ 0 h 120"/>
                    <a:gd name="T8" fmla="*/ 0 w 170"/>
                    <a:gd name="T9" fmla="*/ 0 h 120"/>
                    <a:gd name="T10" fmla="*/ 0 w 170"/>
                    <a:gd name="T11" fmla="*/ 0 h 120"/>
                    <a:gd name="T12" fmla="*/ 0 w 170"/>
                    <a:gd name="T13" fmla="*/ 0 h 120"/>
                    <a:gd name="T14" fmla="*/ 0 w 170"/>
                    <a:gd name="T15" fmla="*/ 0 h 120"/>
                    <a:gd name="T16" fmla="*/ 0 w 170"/>
                    <a:gd name="T17" fmla="*/ 0 h 120"/>
                    <a:gd name="T18" fmla="*/ 0 w 170"/>
                    <a:gd name="T19" fmla="*/ 0 h 120"/>
                    <a:gd name="T20" fmla="*/ 0 w 170"/>
                    <a:gd name="T21" fmla="*/ 0 h 120"/>
                    <a:gd name="T22" fmla="*/ 0 w 170"/>
                    <a:gd name="T23" fmla="*/ 0 h 120"/>
                    <a:gd name="T24" fmla="*/ 0 w 170"/>
                    <a:gd name="T25" fmla="*/ 0 h 120"/>
                    <a:gd name="T26" fmla="*/ 0 w 170"/>
                    <a:gd name="T27" fmla="*/ 0 h 120"/>
                    <a:gd name="T28" fmla="*/ 0 w 170"/>
                    <a:gd name="T29" fmla="*/ 0 h 120"/>
                    <a:gd name="T30" fmla="*/ 0 w 170"/>
                    <a:gd name="T31" fmla="*/ 0 h 120"/>
                    <a:gd name="T32" fmla="*/ 0 w 170"/>
                    <a:gd name="T33" fmla="*/ 0 h 120"/>
                    <a:gd name="T34" fmla="*/ 0 w 170"/>
                    <a:gd name="T35" fmla="*/ 0 h 120"/>
                    <a:gd name="T36" fmla="*/ 0 w 170"/>
                    <a:gd name="T37" fmla="*/ 0 h 12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70"/>
                    <a:gd name="T58" fmla="*/ 0 h 120"/>
                    <a:gd name="T59" fmla="*/ 170 w 170"/>
                    <a:gd name="T60" fmla="*/ 120 h 12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70" h="120">
                      <a:moveTo>
                        <a:pt x="53" y="0"/>
                      </a:moveTo>
                      <a:lnTo>
                        <a:pt x="49" y="0"/>
                      </a:lnTo>
                      <a:lnTo>
                        <a:pt x="41" y="3"/>
                      </a:lnTo>
                      <a:lnTo>
                        <a:pt x="30" y="7"/>
                      </a:lnTo>
                      <a:lnTo>
                        <a:pt x="17" y="15"/>
                      </a:lnTo>
                      <a:lnTo>
                        <a:pt x="7" y="26"/>
                      </a:lnTo>
                      <a:lnTo>
                        <a:pt x="1" y="43"/>
                      </a:lnTo>
                      <a:lnTo>
                        <a:pt x="0" y="65"/>
                      </a:lnTo>
                      <a:lnTo>
                        <a:pt x="7" y="94"/>
                      </a:lnTo>
                      <a:lnTo>
                        <a:pt x="98" y="120"/>
                      </a:lnTo>
                      <a:lnTo>
                        <a:pt x="97" y="114"/>
                      </a:lnTo>
                      <a:lnTo>
                        <a:pt x="97" y="102"/>
                      </a:lnTo>
                      <a:lnTo>
                        <a:pt x="97" y="84"/>
                      </a:lnTo>
                      <a:lnTo>
                        <a:pt x="101" y="64"/>
                      </a:lnTo>
                      <a:lnTo>
                        <a:pt x="108" y="44"/>
                      </a:lnTo>
                      <a:lnTo>
                        <a:pt x="121" y="30"/>
                      </a:lnTo>
                      <a:lnTo>
                        <a:pt x="141" y="22"/>
                      </a:lnTo>
                      <a:lnTo>
                        <a:pt x="170" y="25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5" name="Freeform 89"/>
                <p:cNvSpPr/>
                <p:nvPr/>
              </p:nvSpPr>
              <p:spPr bwMode="auto">
                <a:xfrm>
                  <a:off x="8494" y="4901"/>
                  <a:ext cx="43" cy="29"/>
                </a:xfrm>
                <a:custGeom>
                  <a:avLst/>
                  <a:gdLst>
                    <a:gd name="T0" fmla="*/ 0 w 170"/>
                    <a:gd name="T1" fmla="*/ 0 h 119"/>
                    <a:gd name="T2" fmla="*/ 0 w 170"/>
                    <a:gd name="T3" fmla="*/ 0 h 119"/>
                    <a:gd name="T4" fmla="*/ 0 w 170"/>
                    <a:gd name="T5" fmla="*/ 0 h 119"/>
                    <a:gd name="T6" fmla="*/ 0 w 170"/>
                    <a:gd name="T7" fmla="*/ 0 h 119"/>
                    <a:gd name="T8" fmla="*/ 0 w 170"/>
                    <a:gd name="T9" fmla="*/ 0 h 119"/>
                    <a:gd name="T10" fmla="*/ 0 w 170"/>
                    <a:gd name="T11" fmla="*/ 0 h 119"/>
                    <a:gd name="T12" fmla="*/ 0 w 170"/>
                    <a:gd name="T13" fmla="*/ 0 h 119"/>
                    <a:gd name="T14" fmla="*/ 0 w 170"/>
                    <a:gd name="T15" fmla="*/ 0 h 119"/>
                    <a:gd name="T16" fmla="*/ 0 w 170"/>
                    <a:gd name="T17" fmla="*/ 0 h 119"/>
                    <a:gd name="T18" fmla="*/ 0 w 170"/>
                    <a:gd name="T19" fmla="*/ 0 h 119"/>
                    <a:gd name="T20" fmla="*/ 0 w 170"/>
                    <a:gd name="T21" fmla="*/ 0 h 119"/>
                    <a:gd name="T22" fmla="*/ 0 w 170"/>
                    <a:gd name="T23" fmla="*/ 0 h 119"/>
                    <a:gd name="T24" fmla="*/ 0 w 170"/>
                    <a:gd name="T25" fmla="*/ 0 h 119"/>
                    <a:gd name="T26" fmla="*/ 0 w 170"/>
                    <a:gd name="T27" fmla="*/ 0 h 119"/>
                    <a:gd name="T28" fmla="*/ 0 w 170"/>
                    <a:gd name="T29" fmla="*/ 0 h 119"/>
                    <a:gd name="T30" fmla="*/ 0 w 170"/>
                    <a:gd name="T31" fmla="*/ 0 h 119"/>
                    <a:gd name="T32" fmla="*/ 0 w 170"/>
                    <a:gd name="T33" fmla="*/ 0 h 119"/>
                    <a:gd name="T34" fmla="*/ 0 w 170"/>
                    <a:gd name="T35" fmla="*/ 0 h 119"/>
                    <a:gd name="T36" fmla="*/ 0 w 170"/>
                    <a:gd name="T37" fmla="*/ 0 h 11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70"/>
                    <a:gd name="T58" fmla="*/ 0 h 119"/>
                    <a:gd name="T59" fmla="*/ 170 w 170"/>
                    <a:gd name="T60" fmla="*/ 119 h 11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70" h="119">
                      <a:moveTo>
                        <a:pt x="53" y="0"/>
                      </a:moveTo>
                      <a:lnTo>
                        <a:pt x="49" y="0"/>
                      </a:lnTo>
                      <a:lnTo>
                        <a:pt x="41" y="3"/>
                      </a:lnTo>
                      <a:lnTo>
                        <a:pt x="29" y="7"/>
                      </a:lnTo>
                      <a:lnTo>
                        <a:pt x="18" y="14"/>
                      </a:lnTo>
                      <a:lnTo>
                        <a:pt x="7" y="25"/>
                      </a:lnTo>
                      <a:lnTo>
                        <a:pt x="0" y="42"/>
                      </a:lnTo>
                      <a:lnTo>
                        <a:pt x="0" y="65"/>
                      </a:lnTo>
                      <a:lnTo>
                        <a:pt x="7" y="94"/>
                      </a:lnTo>
                      <a:lnTo>
                        <a:pt x="97" y="119"/>
                      </a:lnTo>
                      <a:lnTo>
                        <a:pt x="96" y="114"/>
                      </a:lnTo>
                      <a:lnTo>
                        <a:pt x="96" y="101"/>
                      </a:lnTo>
                      <a:lnTo>
                        <a:pt x="96" y="83"/>
                      </a:lnTo>
                      <a:lnTo>
                        <a:pt x="100" y="62"/>
                      </a:lnTo>
                      <a:lnTo>
                        <a:pt x="107" y="44"/>
                      </a:lnTo>
                      <a:lnTo>
                        <a:pt x="120" y="30"/>
                      </a:lnTo>
                      <a:lnTo>
                        <a:pt x="141" y="22"/>
                      </a:lnTo>
                      <a:lnTo>
                        <a:pt x="170" y="25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6" name="Freeform 90"/>
                <p:cNvSpPr/>
                <p:nvPr/>
              </p:nvSpPr>
              <p:spPr bwMode="auto">
                <a:xfrm>
                  <a:off x="8299" y="4855"/>
                  <a:ext cx="182" cy="50"/>
                </a:xfrm>
                <a:custGeom>
                  <a:avLst/>
                  <a:gdLst>
                    <a:gd name="T0" fmla="*/ 0 w 730"/>
                    <a:gd name="T1" fmla="*/ 0 h 200"/>
                    <a:gd name="T2" fmla="*/ 0 w 730"/>
                    <a:gd name="T3" fmla="*/ 0 h 200"/>
                    <a:gd name="T4" fmla="*/ 0 w 730"/>
                    <a:gd name="T5" fmla="*/ 0 h 200"/>
                    <a:gd name="T6" fmla="*/ 0 w 730"/>
                    <a:gd name="T7" fmla="*/ 0 h 200"/>
                    <a:gd name="T8" fmla="*/ 0 w 730"/>
                    <a:gd name="T9" fmla="*/ 0 h 2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30"/>
                    <a:gd name="T16" fmla="*/ 0 h 200"/>
                    <a:gd name="T17" fmla="*/ 730 w 730"/>
                    <a:gd name="T18" fmla="*/ 200 h 2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30" h="200">
                      <a:moveTo>
                        <a:pt x="0" y="44"/>
                      </a:moveTo>
                      <a:lnTo>
                        <a:pt x="697" y="200"/>
                      </a:lnTo>
                      <a:lnTo>
                        <a:pt x="730" y="156"/>
                      </a:lnTo>
                      <a:lnTo>
                        <a:pt x="33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7" name="Freeform 91"/>
                <p:cNvSpPr/>
                <p:nvPr/>
              </p:nvSpPr>
              <p:spPr bwMode="auto">
                <a:xfrm>
                  <a:off x="8297" y="4875"/>
                  <a:ext cx="176" cy="47"/>
                </a:xfrm>
                <a:custGeom>
                  <a:avLst/>
                  <a:gdLst>
                    <a:gd name="T0" fmla="*/ 0 w 703"/>
                    <a:gd name="T1" fmla="*/ 0 h 187"/>
                    <a:gd name="T2" fmla="*/ 0 w 703"/>
                    <a:gd name="T3" fmla="*/ 0 h 187"/>
                    <a:gd name="T4" fmla="*/ 0 w 703"/>
                    <a:gd name="T5" fmla="*/ 0 h 187"/>
                    <a:gd name="T6" fmla="*/ 0 w 703"/>
                    <a:gd name="T7" fmla="*/ 0 h 187"/>
                    <a:gd name="T8" fmla="*/ 0 w 703"/>
                    <a:gd name="T9" fmla="*/ 0 h 1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3"/>
                    <a:gd name="T16" fmla="*/ 0 h 187"/>
                    <a:gd name="T17" fmla="*/ 703 w 703"/>
                    <a:gd name="T18" fmla="*/ 187 h 1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3" h="187">
                      <a:moveTo>
                        <a:pt x="0" y="30"/>
                      </a:moveTo>
                      <a:lnTo>
                        <a:pt x="696" y="187"/>
                      </a:lnTo>
                      <a:lnTo>
                        <a:pt x="703" y="157"/>
                      </a:lnTo>
                      <a:lnTo>
                        <a:pt x="6" y="0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8" name="Freeform 92"/>
                <p:cNvSpPr/>
                <p:nvPr/>
              </p:nvSpPr>
              <p:spPr bwMode="auto">
                <a:xfrm>
                  <a:off x="8486" y="4969"/>
                  <a:ext cx="106" cy="127"/>
                </a:xfrm>
                <a:custGeom>
                  <a:avLst/>
                  <a:gdLst>
                    <a:gd name="T0" fmla="*/ 0 w 424"/>
                    <a:gd name="T1" fmla="*/ 0 h 508"/>
                    <a:gd name="T2" fmla="*/ 0 w 424"/>
                    <a:gd name="T3" fmla="*/ 0 h 508"/>
                    <a:gd name="T4" fmla="*/ 0 w 424"/>
                    <a:gd name="T5" fmla="*/ 0 h 508"/>
                    <a:gd name="T6" fmla="*/ 0 w 424"/>
                    <a:gd name="T7" fmla="*/ 0 h 508"/>
                    <a:gd name="T8" fmla="*/ 0 w 424"/>
                    <a:gd name="T9" fmla="*/ 0 h 508"/>
                    <a:gd name="T10" fmla="*/ 0 w 424"/>
                    <a:gd name="T11" fmla="*/ 0 h 508"/>
                    <a:gd name="T12" fmla="*/ 0 w 424"/>
                    <a:gd name="T13" fmla="*/ 0 h 508"/>
                    <a:gd name="T14" fmla="*/ 0 w 424"/>
                    <a:gd name="T15" fmla="*/ 0 h 50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24"/>
                    <a:gd name="T25" fmla="*/ 0 h 508"/>
                    <a:gd name="T26" fmla="*/ 424 w 424"/>
                    <a:gd name="T27" fmla="*/ 508 h 50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24" h="508">
                      <a:moveTo>
                        <a:pt x="0" y="508"/>
                      </a:moveTo>
                      <a:lnTo>
                        <a:pt x="86" y="388"/>
                      </a:lnTo>
                      <a:lnTo>
                        <a:pt x="124" y="388"/>
                      </a:lnTo>
                      <a:lnTo>
                        <a:pt x="424" y="0"/>
                      </a:lnTo>
                      <a:lnTo>
                        <a:pt x="130" y="282"/>
                      </a:lnTo>
                      <a:lnTo>
                        <a:pt x="66" y="289"/>
                      </a:lnTo>
                      <a:lnTo>
                        <a:pt x="0" y="358"/>
                      </a:lnTo>
                      <a:lnTo>
                        <a:pt x="0" y="508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9" name="Freeform 93"/>
                <p:cNvSpPr/>
                <p:nvPr/>
              </p:nvSpPr>
              <p:spPr bwMode="auto">
                <a:xfrm>
                  <a:off x="8312" y="4637"/>
                  <a:ext cx="296" cy="61"/>
                </a:xfrm>
                <a:custGeom>
                  <a:avLst/>
                  <a:gdLst>
                    <a:gd name="T0" fmla="*/ 0 w 1186"/>
                    <a:gd name="T1" fmla="*/ 0 h 245"/>
                    <a:gd name="T2" fmla="*/ 0 w 1186"/>
                    <a:gd name="T3" fmla="*/ 0 h 245"/>
                    <a:gd name="T4" fmla="*/ 0 w 1186"/>
                    <a:gd name="T5" fmla="*/ 0 h 245"/>
                    <a:gd name="T6" fmla="*/ 0 w 1186"/>
                    <a:gd name="T7" fmla="*/ 0 h 245"/>
                    <a:gd name="T8" fmla="*/ 0 w 1186"/>
                    <a:gd name="T9" fmla="*/ 0 h 245"/>
                    <a:gd name="T10" fmla="*/ 0 w 1186"/>
                    <a:gd name="T11" fmla="*/ 0 h 245"/>
                    <a:gd name="T12" fmla="*/ 0 w 1186"/>
                    <a:gd name="T13" fmla="*/ 0 h 245"/>
                    <a:gd name="T14" fmla="*/ 0 w 1186"/>
                    <a:gd name="T15" fmla="*/ 0 h 245"/>
                    <a:gd name="T16" fmla="*/ 0 w 1186"/>
                    <a:gd name="T17" fmla="*/ 0 h 245"/>
                    <a:gd name="T18" fmla="*/ 0 w 1186"/>
                    <a:gd name="T19" fmla="*/ 0 h 245"/>
                    <a:gd name="T20" fmla="*/ 0 w 1186"/>
                    <a:gd name="T21" fmla="*/ 0 h 245"/>
                    <a:gd name="T22" fmla="*/ 0 w 1186"/>
                    <a:gd name="T23" fmla="*/ 0 h 245"/>
                    <a:gd name="T24" fmla="*/ 0 w 1186"/>
                    <a:gd name="T25" fmla="*/ 0 h 245"/>
                    <a:gd name="T26" fmla="*/ 0 w 1186"/>
                    <a:gd name="T27" fmla="*/ 0 h 245"/>
                    <a:gd name="T28" fmla="*/ 0 w 1186"/>
                    <a:gd name="T29" fmla="*/ 0 h 245"/>
                    <a:gd name="T30" fmla="*/ 0 w 1186"/>
                    <a:gd name="T31" fmla="*/ 0 h 245"/>
                    <a:gd name="T32" fmla="*/ 0 w 1186"/>
                    <a:gd name="T33" fmla="*/ 0 h 245"/>
                    <a:gd name="T34" fmla="*/ 0 w 1186"/>
                    <a:gd name="T35" fmla="*/ 0 h 245"/>
                    <a:gd name="T36" fmla="*/ 0 w 1186"/>
                    <a:gd name="T37" fmla="*/ 0 h 245"/>
                    <a:gd name="T38" fmla="*/ 0 w 1186"/>
                    <a:gd name="T39" fmla="*/ 0 h 245"/>
                    <a:gd name="T40" fmla="*/ 0 w 1186"/>
                    <a:gd name="T41" fmla="*/ 0 h 245"/>
                    <a:gd name="T42" fmla="*/ 0 w 1186"/>
                    <a:gd name="T43" fmla="*/ 0 h 245"/>
                    <a:gd name="T44" fmla="*/ 0 w 1186"/>
                    <a:gd name="T45" fmla="*/ 0 h 245"/>
                    <a:gd name="T46" fmla="*/ 0 w 1186"/>
                    <a:gd name="T47" fmla="*/ 0 h 245"/>
                    <a:gd name="T48" fmla="*/ 0 w 1186"/>
                    <a:gd name="T49" fmla="*/ 0 h 245"/>
                    <a:gd name="T50" fmla="*/ 0 w 1186"/>
                    <a:gd name="T51" fmla="*/ 0 h 245"/>
                    <a:gd name="T52" fmla="*/ 0 w 1186"/>
                    <a:gd name="T53" fmla="*/ 0 h 245"/>
                    <a:gd name="T54" fmla="*/ 0 w 1186"/>
                    <a:gd name="T55" fmla="*/ 0 h 245"/>
                    <a:gd name="T56" fmla="*/ 0 w 1186"/>
                    <a:gd name="T57" fmla="*/ 0 h 245"/>
                    <a:gd name="T58" fmla="*/ 0 w 1186"/>
                    <a:gd name="T59" fmla="*/ 0 h 245"/>
                    <a:gd name="T60" fmla="*/ 0 w 1186"/>
                    <a:gd name="T61" fmla="*/ 0 h 245"/>
                    <a:gd name="T62" fmla="*/ 0 w 1186"/>
                    <a:gd name="T63" fmla="*/ 0 h 245"/>
                    <a:gd name="T64" fmla="*/ 0 w 1186"/>
                    <a:gd name="T65" fmla="*/ 0 h 245"/>
                    <a:gd name="T66" fmla="*/ 0 w 1186"/>
                    <a:gd name="T67" fmla="*/ 0 h 245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186"/>
                    <a:gd name="T103" fmla="*/ 0 h 245"/>
                    <a:gd name="T104" fmla="*/ 1186 w 1186"/>
                    <a:gd name="T105" fmla="*/ 245 h 245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186" h="245">
                      <a:moveTo>
                        <a:pt x="0" y="0"/>
                      </a:moveTo>
                      <a:lnTo>
                        <a:pt x="1186" y="245"/>
                      </a:lnTo>
                      <a:lnTo>
                        <a:pt x="1184" y="244"/>
                      </a:lnTo>
                      <a:lnTo>
                        <a:pt x="1180" y="242"/>
                      </a:lnTo>
                      <a:lnTo>
                        <a:pt x="1172" y="239"/>
                      </a:lnTo>
                      <a:lnTo>
                        <a:pt x="1161" y="233"/>
                      </a:lnTo>
                      <a:lnTo>
                        <a:pt x="1147" y="228"/>
                      </a:lnTo>
                      <a:lnTo>
                        <a:pt x="1130" y="222"/>
                      </a:lnTo>
                      <a:lnTo>
                        <a:pt x="1112" y="214"/>
                      </a:lnTo>
                      <a:lnTo>
                        <a:pt x="1091" y="205"/>
                      </a:lnTo>
                      <a:lnTo>
                        <a:pt x="1066" y="196"/>
                      </a:lnTo>
                      <a:lnTo>
                        <a:pt x="1039" y="187"/>
                      </a:lnTo>
                      <a:lnTo>
                        <a:pt x="1010" y="177"/>
                      </a:lnTo>
                      <a:lnTo>
                        <a:pt x="979" y="166"/>
                      </a:lnTo>
                      <a:lnTo>
                        <a:pt x="945" y="154"/>
                      </a:lnTo>
                      <a:lnTo>
                        <a:pt x="910" y="143"/>
                      </a:lnTo>
                      <a:lnTo>
                        <a:pt x="871" y="132"/>
                      </a:lnTo>
                      <a:lnTo>
                        <a:pt x="832" y="121"/>
                      </a:lnTo>
                      <a:lnTo>
                        <a:pt x="790" y="108"/>
                      </a:lnTo>
                      <a:lnTo>
                        <a:pt x="747" y="97"/>
                      </a:lnTo>
                      <a:lnTo>
                        <a:pt x="702" y="86"/>
                      </a:lnTo>
                      <a:lnTo>
                        <a:pt x="655" y="74"/>
                      </a:lnTo>
                      <a:lnTo>
                        <a:pt x="607" y="64"/>
                      </a:lnTo>
                      <a:lnTo>
                        <a:pt x="557" y="54"/>
                      </a:lnTo>
                      <a:lnTo>
                        <a:pt x="506" y="45"/>
                      </a:lnTo>
                      <a:lnTo>
                        <a:pt x="454" y="36"/>
                      </a:lnTo>
                      <a:lnTo>
                        <a:pt x="400" y="28"/>
                      </a:lnTo>
                      <a:lnTo>
                        <a:pt x="346" y="20"/>
                      </a:lnTo>
                      <a:lnTo>
                        <a:pt x="290" y="15"/>
                      </a:lnTo>
                      <a:lnTo>
                        <a:pt x="233" y="9"/>
                      </a:lnTo>
                      <a:lnTo>
                        <a:pt x="176" y="4"/>
                      </a:lnTo>
                      <a:lnTo>
                        <a:pt x="118" y="2"/>
                      </a:lnTo>
                      <a:lnTo>
                        <a:pt x="6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30" name="Freeform 94"/>
                <p:cNvSpPr/>
                <p:nvPr/>
              </p:nvSpPr>
              <p:spPr bwMode="auto">
                <a:xfrm>
                  <a:off x="8250" y="4639"/>
                  <a:ext cx="60" cy="185"/>
                </a:xfrm>
                <a:custGeom>
                  <a:avLst/>
                  <a:gdLst>
                    <a:gd name="T0" fmla="*/ 0 w 241"/>
                    <a:gd name="T1" fmla="*/ 0 h 738"/>
                    <a:gd name="T2" fmla="*/ 0 w 241"/>
                    <a:gd name="T3" fmla="*/ 0 h 738"/>
                    <a:gd name="T4" fmla="*/ 0 w 241"/>
                    <a:gd name="T5" fmla="*/ 0 h 738"/>
                    <a:gd name="T6" fmla="*/ 0 w 241"/>
                    <a:gd name="T7" fmla="*/ 0 h 738"/>
                    <a:gd name="T8" fmla="*/ 0 w 241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1"/>
                    <a:gd name="T16" fmla="*/ 0 h 738"/>
                    <a:gd name="T17" fmla="*/ 241 w 241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1" h="738">
                      <a:moveTo>
                        <a:pt x="241" y="0"/>
                      </a:moveTo>
                      <a:lnTo>
                        <a:pt x="52" y="738"/>
                      </a:lnTo>
                      <a:lnTo>
                        <a:pt x="0" y="726"/>
                      </a:lnTo>
                      <a:lnTo>
                        <a:pt x="169" y="0"/>
                      </a:lnTo>
                      <a:lnTo>
                        <a:pt x="241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5" name="Freeform 95"/>
            <p:cNvSpPr/>
            <p:nvPr/>
          </p:nvSpPr>
          <p:spPr bwMode="auto">
            <a:xfrm>
              <a:off x="4040" y="1566"/>
              <a:ext cx="1158" cy="1078"/>
            </a:xfrm>
            <a:custGeom>
              <a:avLst/>
              <a:gdLst>
                <a:gd name="T0" fmla="*/ 0 w 2894"/>
                <a:gd name="T1" fmla="*/ 0 h 2693"/>
                <a:gd name="T2" fmla="*/ 0 w 2894"/>
                <a:gd name="T3" fmla="*/ 0 h 2693"/>
                <a:gd name="T4" fmla="*/ 0 w 2894"/>
                <a:gd name="T5" fmla="*/ 0 h 2693"/>
                <a:gd name="T6" fmla="*/ 0 w 2894"/>
                <a:gd name="T7" fmla="*/ 0 h 2693"/>
                <a:gd name="T8" fmla="*/ 0 w 2894"/>
                <a:gd name="T9" fmla="*/ 0 h 2693"/>
                <a:gd name="T10" fmla="*/ 0 w 2894"/>
                <a:gd name="T11" fmla="*/ 0 h 2693"/>
                <a:gd name="T12" fmla="*/ 0 w 2894"/>
                <a:gd name="T13" fmla="*/ 0 h 2693"/>
                <a:gd name="T14" fmla="*/ 0 w 2894"/>
                <a:gd name="T15" fmla="*/ 0 h 2693"/>
                <a:gd name="T16" fmla="*/ 0 w 2894"/>
                <a:gd name="T17" fmla="*/ 0 h 2693"/>
                <a:gd name="T18" fmla="*/ 0 w 2894"/>
                <a:gd name="T19" fmla="*/ 0 h 2693"/>
                <a:gd name="T20" fmla="*/ 0 w 2894"/>
                <a:gd name="T21" fmla="*/ 0 h 26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94"/>
                <a:gd name="T34" fmla="*/ 0 h 2693"/>
                <a:gd name="T35" fmla="*/ 2894 w 2894"/>
                <a:gd name="T36" fmla="*/ 2693 h 269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94" h="2693">
                  <a:moveTo>
                    <a:pt x="4" y="1331"/>
                  </a:moveTo>
                  <a:cubicBezTo>
                    <a:pt x="4" y="1049"/>
                    <a:pt x="119" y="673"/>
                    <a:pt x="349" y="509"/>
                  </a:cubicBezTo>
                  <a:cubicBezTo>
                    <a:pt x="579" y="345"/>
                    <a:pt x="1010" y="400"/>
                    <a:pt x="1384" y="344"/>
                  </a:cubicBezTo>
                  <a:cubicBezTo>
                    <a:pt x="1758" y="288"/>
                    <a:pt x="2346" y="0"/>
                    <a:pt x="2596" y="170"/>
                  </a:cubicBezTo>
                  <a:cubicBezTo>
                    <a:pt x="2846" y="340"/>
                    <a:pt x="2874" y="1035"/>
                    <a:pt x="2884" y="1364"/>
                  </a:cubicBezTo>
                  <a:cubicBezTo>
                    <a:pt x="2894" y="1693"/>
                    <a:pt x="2789" y="1954"/>
                    <a:pt x="2659" y="2144"/>
                  </a:cubicBezTo>
                  <a:cubicBezTo>
                    <a:pt x="2529" y="2334"/>
                    <a:pt x="2274" y="2432"/>
                    <a:pt x="2104" y="2504"/>
                  </a:cubicBezTo>
                  <a:cubicBezTo>
                    <a:pt x="1934" y="2576"/>
                    <a:pt x="1816" y="2558"/>
                    <a:pt x="1639" y="2579"/>
                  </a:cubicBezTo>
                  <a:cubicBezTo>
                    <a:pt x="1462" y="2600"/>
                    <a:pt x="1259" y="2693"/>
                    <a:pt x="1044" y="2630"/>
                  </a:cubicBezTo>
                  <a:cubicBezTo>
                    <a:pt x="829" y="2567"/>
                    <a:pt x="520" y="2418"/>
                    <a:pt x="346" y="2201"/>
                  </a:cubicBezTo>
                  <a:cubicBezTo>
                    <a:pt x="173" y="1985"/>
                    <a:pt x="0" y="1682"/>
                    <a:pt x="4" y="1331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6" name="Group 96"/>
            <p:cNvGrpSpPr/>
            <p:nvPr/>
          </p:nvGrpSpPr>
          <p:grpSpPr bwMode="auto">
            <a:xfrm>
              <a:off x="4224" y="2346"/>
              <a:ext cx="316" cy="147"/>
              <a:chOff x="3600" y="219"/>
              <a:chExt cx="360" cy="175"/>
            </a:xfrm>
          </p:grpSpPr>
          <p:sp>
            <p:nvSpPr>
              <p:cNvPr id="48" name="Oval 97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49" name="Line 9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50" name="Line 9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51" name="Rectangle 100"/>
              <p:cNvSpPr>
                <a:spLocks noChangeArrowheads="1"/>
              </p:cNvSpPr>
              <p:nvPr/>
            </p:nvSpPr>
            <p:spPr bwMode="auto">
              <a:xfrm>
                <a:off x="3603" y="284"/>
                <a:ext cx="231" cy="6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+mn-ea"/>
                </a:endParaRPr>
              </a:p>
            </p:txBody>
          </p:sp>
          <p:sp>
            <p:nvSpPr>
              <p:cNvPr id="52" name="Oval 10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53" name="Group 10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58" name="Line 10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" name="Line 10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0" name="Line 10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54" name="Group 10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55" name="Line 10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6" name="Line 10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" name="Line 10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" name="Line 110"/>
            <p:cNvSpPr>
              <a:spLocks noChangeShapeType="1"/>
            </p:cNvSpPr>
            <p:nvPr/>
          </p:nvSpPr>
          <p:spPr bwMode="auto">
            <a:xfrm>
              <a:off x="4243" y="2238"/>
              <a:ext cx="8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8" name="Line 111"/>
            <p:cNvSpPr>
              <a:spLocks noChangeShapeType="1"/>
            </p:cNvSpPr>
            <p:nvPr/>
          </p:nvSpPr>
          <p:spPr bwMode="auto">
            <a:xfrm>
              <a:off x="4375" y="2238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9" name="Line 112"/>
            <p:cNvSpPr>
              <a:spLocks noChangeShapeType="1"/>
            </p:cNvSpPr>
            <p:nvPr/>
          </p:nvSpPr>
          <p:spPr bwMode="auto">
            <a:xfrm>
              <a:off x="4912" y="2133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20" name="Group 113"/>
            <p:cNvGrpSpPr/>
            <p:nvPr/>
          </p:nvGrpSpPr>
          <p:grpSpPr bwMode="auto">
            <a:xfrm>
              <a:off x="4624" y="1836"/>
              <a:ext cx="576" cy="372"/>
              <a:chOff x="10665" y="3225"/>
              <a:chExt cx="1440" cy="930"/>
            </a:xfrm>
          </p:grpSpPr>
          <p:sp>
            <p:nvSpPr>
              <p:cNvPr id="44" name="Oval 114"/>
              <p:cNvSpPr>
                <a:spLocks noChangeArrowheads="1"/>
              </p:cNvSpPr>
              <p:nvPr/>
            </p:nvSpPr>
            <p:spPr bwMode="auto">
              <a:xfrm>
                <a:off x="10665" y="3225"/>
                <a:ext cx="1440" cy="930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45" name="Group 115"/>
              <p:cNvGrpSpPr/>
              <p:nvPr/>
            </p:nvGrpSpPr>
            <p:grpSpPr bwMode="auto">
              <a:xfrm>
                <a:off x="11031" y="3335"/>
                <a:ext cx="565" cy="643"/>
                <a:chOff x="2870" y="1518"/>
                <a:chExt cx="292" cy="320"/>
              </a:xfrm>
            </p:grpSpPr>
            <p:graphicFrame>
              <p:nvGraphicFramePr>
                <p:cNvPr id="46" name="Object 116"/>
                <p:cNvGraphicFramePr>
                  <a:graphicFrameLocks noChangeAspect="1"/>
                </p:cNvGraphicFramePr>
                <p:nvPr/>
              </p:nvGraphicFramePr>
              <p:xfrm>
                <a:off x="2870" y="1518"/>
                <a:ext cx="272" cy="282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79996" r:id="rId3" imgW="826770" imgH="840105" progId="">
                        <p:embed/>
                      </p:oleObj>
                    </mc:Choice>
                    <mc:Fallback>
                      <p:oleObj r:id="rId3" imgW="826770" imgH="840105" progId="">
                        <p:embed/>
                        <p:pic>
                          <p:nvPicPr>
                            <p:cNvPr id="46" name="Object 116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4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870" y="1518"/>
                              <a:ext cx="272" cy="282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47" name="Object 117"/>
                <p:cNvGraphicFramePr>
                  <a:graphicFrameLocks noChangeAspect="1"/>
                </p:cNvGraphicFramePr>
                <p:nvPr/>
              </p:nvGraphicFramePr>
              <p:xfrm>
                <a:off x="2913" y="1602"/>
                <a:ext cx="249" cy="236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79997" r:id="rId5" imgW="1268095" imgH="1199515" progId="">
                        <p:embed/>
                      </p:oleObj>
                    </mc:Choice>
                    <mc:Fallback>
                      <p:oleObj r:id="rId5" imgW="1268095" imgH="1199515" progId="">
                        <p:embed/>
                        <p:pic>
                          <p:nvPicPr>
                            <p:cNvPr id="47" name="Object 117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6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913" y="1602"/>
                              <a:ext cx="249" cy="236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</p:grpSp>
        <p:sp>
          <p:nvSpPr>
            <p:cNvPr id="21" name="Freeform 118"/>
            <p:cNvSpPr/>
            <p:nvPr/>
          </p:nvSpPr>
          <p:spPr bwMode="auto">
            <a:xfrm>
              <a:off x="2491" y="2162"/>
              <a:ext cx="1329" cy="788"/>
            </a:xfrm>
            <a:custGeom>
              <a:avLst/>
              <a:gdLst>
                <a:gd name="T0" fmla="*/ 0 w 3324"/>
                <a:gd name="T1" fmla="*/ 0 h 1971"/>
                <a:gd name="T2" fmla="*/ 0 w 3324"/>
                <a:gd name="T3" fmla="*/ 0 h 1971"/>
                <a:gd name="T4" fmla="*/ 0 w 3324"/>
                <a:gd name="T5" fmla="*/ 0 h 1971"/>
                <a:gd name="T6" fmla="*/ 0 w 3324"/>
                <a:gd name="T7" fmla="*/ 0 h 1971"/>
                <a:gd name="T8" fmla="*/ 0 w 3324"/>
                <a:gd name="T9" fmla="*/ 0 h 1971"/>
                <a:gd name="T10" fmla="*/ 0 w 3324"/>
                <a:gd name="T11" fmla="*/ 0 h 1971"/>
                <a:gd name="T12" fmla="*/ 0 w 3324"/>
                <a:gd name="T13" fmla="*/ 0 h 1971"/>
                <a:gd name="T14" fmla="*/ 0 w 3324"/>
                <a:gd name="T15" fmla="*/ 0 h 1971"/>
                <a:gd name="T16" fmla="*/ 0 w 3324"/>
                <a:gd name="T17" fmla="*/ 0 h 1971"/>
                <a:gd name="T18" fmla="*/ 0 w 3324"/>
                <a:gd name="T19" fmla="*/ 0 h 1971"/>
                <a:gd name="T20" fmla="*/ 0 w 3324"/>
                <a:gd name="T21" fmla="*/ 0 h 1971"/>
                <a:gd name="T22" fmla="*/ 0 w 3324"/>
                <a:gd name="T23" fmla="*/ 0 h 1971"/>
                <a:gd name="T24" fmla="*/ 0 w 3324"/>
                <a:gd name="T25" fmla="*/ 0 h 19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24"/>
                <a:gd name="T40" fmla="*/ 0 h 1971"/>
                <a:gd name="T41" fmla="*/ 3324 w 3324"/>
                <a:gd name="T42" fmla="*/ 1971 h 19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24" h="1971">
                  <a:moveTo>
                    <a:pt x="596" y="15"/>
                  </a:moveTo>
                  <a:cubicBezTo>
                    <a:pt x="335" y="29"/>
                    <a:pt x="248" y="155"/>
                    <a:pt x="149" y="330"/>
                  </a:cubicBezTo>
                  <a:cubicBezTo>
                    <a:pt x="50" y="505"/>
                    <a:pt x="0" y="853"/>
                    <a:pt x="3" y="1066"/>
                  </a:cubicBezTo>
                  <a:cubicBezTo>
                    <a:pt x="6" y="1279"/>
                    <a:pt x="67" y="1478"/>
                    <a:pt x="168" y="1606"/>
                  </a:cubicBezTo>
                  <a:cubicBezTo>
                    <a:pt x="269" y="1734"/>
                    <a:pt x="457" y="1811"/>
                    <a:pt x="609" y="1831"/>
                  </a:cubicBezTo>
                  <a:cubicBezTo>
                    <a:pt x="761" y="1851"/>
                    <a:pt x="927" y="1719"/>
                    <a:pt x="1083" y="1726"/>
                  </a:cubicBezTo>
                  <a:cubicBezTo>
                    <a:pt x="1239" y="1733"/>
                    <a:pt x="1333" y="1844"/>
                    <a:pt x="1548" y="1876"/>
                  </a:cubicBezTo>
                  <a:cubicBezTo>
                    <a:pt x="1763" y="1908"/>
                    <a:pt x="2091" y="1971"/>
                    <a:pt x="2373" y="1921"/>
                  </a:cubicBezTo>
                  <a:cubicBezTo>
                    <a:pt x="2655" y="1871"/>
                    <a:pt x="3162" y="1740"/>
                    <a:pt x="3243" y="1576"/>
                  </a:cubicBezTo>
                  <a:cubicBezTo>
                    <a:pt x="3324" y="1412"/>
                    <a:pt x="2947" y="1124"/>
                    <a:pt x="2859" y="935"/>
                  </a:cubicBezTo>
                  <a:cubicBezTo>
                    <a:pt x="2771" y="746"/>
                    <a:pt x="2905" y="559"/>
                    <a:pt x="2714" y="444"/>
                  </a:cubicBezTo>
                  <a:cubicBezTo>
                    <a:pt x="2523" y="328"/>
                    <a:pt x="2063" y="315"/>
                    <a:pt x="1714" y="242"/>
                  </a:cubicBezTo>
                  <a:cubicBezTo>
                    <a:pt x="1366" y="168"/>
                    <a:pt x="857" y="0"/>
                    <a:pt x="596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22" name="Freeform 119"/>
            <p:cNvSpPr/>
            <p:nvPr/>
          </p:nvSpPr>
          <p:spPr bwMode="auto">
            <a:xfrm>
              <a:off x="2053" y="3147"/>
              <a:ext cx="1855" cy="574"/>
            </a:xfrm>
            <a:custGeom>
              <a:avLst/>
              <a:gdLst>
                <a:gd name="T0" fmla="*/ 0 w 4636"/>
                <a:gd name="T1" fmla="*/ 0 h 1435"/>
                <a:gd name="T2" fmla="*/ 0 w 4636"/>
                <a:gd name="T3" fmla="*/ 0 h 1435"/>
                <a:gd name="T4" fmla="*/ 0 w 4636"/>
                <a:gd name="T5" fmla="*/ 0 h 1435"/>
                <a:gd name="T6" fmla="*/ 0 w 4636"/>
                <a:gd name="T7" fmla="*/ 0 h 1435"/>
                <a:gd name="T8" fmla="*/ 0 w 4636"/>
                <a:gd name="T9" fmla="*/ 0 h 1435"/>
                <a:gd name="T10" fmla="*/ 0 w 4636"/>
                <a:gd name="T11" fmla="*/ 0 h 1435"/>
                <a:gd name="T12" fmla="*/ 0 w 4636"/>
                <a:gd name="T13" fmla="*/ 0 h 1435"/>
                <a:gd name="T14" fmla="*/ 0 w 4636"/>
                <a:gd name="T15" fmla="*/ 0 h 1435"/>
                <a:gd name="T16" fmla="*/ 0 w 4636"/>
                <a:gd name="T17" fmla="*/ 0 h 1435"/>
                <a:gd name="T18" fmla="*/ 0 w 4636"/>
                <a:gd name="T19" fmla="*/ 0 h 14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636"/>
                <a:gd name="T31" fmla="*/ 0 h 1435"/>
                <a:gd name="T32" fmla="*/ 4636 w 4636"/>
                <a:gd name="T33" fmla="*/ 1435 h 14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636" h="1435">
                  <a:moveTo>
                    <a:pt x="339" y="15"/>
                  </a:moveTo>
                  <a:cubicBezTo>
                    <a:pt x="0" y="110"/>
                    <a:pt x="112" y="438"/>
                    <a:pt x="189" y="645"/>
                  </a:cubicBezTo>
                  <a:cubicBezTo>
                    <a:pt x="266" y="852"/>
                    <a:pt x="509" y="1130"/>
                    <a:pt x="804" y="1260"/>
                  </a:cubicBezTo>
                  <a:cubicBezTo>
                    <a:pt x="1099" y="1390"/>
                    <a:pt x="1507" y="1415"/>
                    <a:pt x="1959" y="1425"/>
                  </a:cubicBezTo>
                  <a:cubicBezTo>
                    <a:pt x="2411" y="1435"/>
                    <a:pt x="3192" y="1395"/>
                    <a:pt x="3519" y="1320"/>
                  </a:cubicBezTo>
                  <a:cubicBezTo>
                    <a:pt x="3846" y="1245"/>
                    <a:pt x="3753" y="1067"/>
                    <a:pt x="3924" y="975"/>
                  </a:cubicBezTo>
                  <a:cubicBezTo>
                    <a:pt x="4095" y="883"/>
                    <a:pt x="4489" y="885"/>
                    <a:pt x="4543" y="769"/>
                  </a:cubicBezTo>
                  <a:cubicBezTo>
                    <a:pt x="4597" y="653"/>
                    <a:pt x="4636" y="393"/>
                    <a:pt x="4249" y="278"/>
                  </a:cubicBezTo>
                  <a:cubicBezTo>
                    <a:pt x="3863" y="162"/>
                    <a:pt x="2874" y="120"/>
                    <a:pt x="2222" y="76"/>
                  </a:cubicBezTo>
                  <a:cubicBezTo>
                    <a:pt x="1570" y="32"/>
                    <a:pt x="868" y="0"/>
                    <a:pt x="339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aphicFrame>
          <p:nvGraphicFramePr>
            <p:cNvPr id="23" name="Object 120"/>
            <p:cNvGraphicFramePr>
              <a:graphicFrameLocks noChangeAspect="1"/>
            </p:cNvGraphicFramePr>
            <p:nvPr/>
          </p:nvGraphicFramePr>
          <p:xfrm>
            <a:off x="2767" y="3262"/>
            <a:ext cx="262" cy="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9998" r:id="rId7" imgW="1307465" imgH="1083945" progId="">
                    <p:embed/>
                  </p:oleObj>
                </mc:Choice>
                <mc:Fallback>
                  <p:oleObj r:id="rId7" imgW="1307465" imgH="1083945" progId="">
                    <p:embed/>
                    <p:pic>
                      <p:nvPicPr>
                        <p:cNvPr id="23" name="Object 1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67" y="3262"/>
                          <a:ext cx="262" cy="2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24" name="Group 121"/>
            <p:cNvGrpSpPr/>
            <p:nvPr/>
          </p:nvGrpSpPr>
          <p:grpSpPr bwMode="auto">
            <a:xfrm>
              <a:off x="4475" y="2095"/>
              <a:ext cx="320" cy="417"/>
              <a:chOff x="4475" y="2095"/>
              <a:chExt cx="320" cy="417"/>
            </a:xfrm>
          </p:grpSpPr>
          <p:sp>
            <p:nvSpPr>
              <p:cNvPr id="40" name="Line 122"/>
              <p:cNvSpPr>
                <a:spLocks noChangeShapeType="1"/>
              </p:cNvSpPr>
              <p:nvPr/>
            </p:nvSpPr>
            <p:spPr bwMode="auto">
              <a:xfrm flipV="1">
                <a:off x="4485" y="2106"/>
                <a:ext cx="310" cy="21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41" name="Group 123"/>
              <p:cNvGrpSpPr/>
              <p:nvPr/>
            </p:nvGrpSpPr>
            <p:grpSpPr bwMode="auto">
              <a:xfrm>
                <a:off x="4475" y="2095"/>
                <a:ext cx="257" cy="417"/>
                <a:chOff x="563" y="3500"/>
                <a:chExt cx="257" cy="417"/>
              </a:xfrm>
            </p:grpSpPr>
            <p:sp>
              <p:nvSpPr>
                <p:cNvPr id="42" name="Oval 124"/>
                <p:cNvSpPr>
                  <a:spLocks noChangeArrowheads="1"/>
                </p:cNvSpPr>
                <p:nvPr/>
              </p:nvSpPr>
              <p:spPr bwMode="auto">
                <a:xfrm>
                  <a:off x="618" y="3520"/>
                  <a:ext cx="202" cy="201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43" name="Text Box 125"/>
                <p:cNvSpPr txBox="1">
                  <a:spLocks noChangeArrowheads="1"/>
                </p:cNvSpPr>
                <p:nvPr/>
              </p:nvSpPr>
              <p:spPr bwMode="auto">
                <a:xfrm>
                  <a:off x="563" y="3500"/>
                  <a:ext cx="177" cy="4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 dirty="0">
                    <a:solidFill>
                      <a:srgbClr val="FF0000"/>
                    </a:solidFill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25" name="Group 126"/>
            <p:cNvGrpSpPr/>
            <p:nvPr/>
          </p:nvGrpSpPr>
          <p:grpSpPr bwMode="auto">
            <a:xfrm>
              <a:off x="2004" y="2418"/>
              <a:ext cx="2196" cy="588"/>
              <a:chOff x="2004" y="2418"/>
              <a:chExt cx="2196" cy="588"/>
            </a:xfrm>
          </p:grpSpPr>
          <p:sp>
            <p:nvSpPr>
              <p:cNvPr id="36" name="Freeform 127"/>
              <p:cNvSpPr/>
              <p:nvPr/>
            </p:nvSpPr>
            <p:spPr bwMode="auto">
              <a:xfrm>
                <a:off x="2004" y="2418"/>
                <a:ext cx="2196" cy="318"/>
              </a:xfrm>
              <a:custGeom>
                <a:avLst/>
                <a:gdLst>
                  <a:gd name="T0" fmla="*/ 0 w 2196"/>
                  <a:gd name="T1" fmla="*/ 0 h 318"/>
                  <a:gd name="T2" fmla="*/ 1194 w 2196"/>
                  <a:gd name="T3" fmla="*/ 306 h 318"/>
                  <a:gd name="T4" fmla="*/ 2196 w 2196"/>
                  <a:gd name="T5" fmla="*/ 30 h 318"/>
                  <a:gd name="T6" fmla="*/ 0 60000 65536"/>
                  <a:gd name="T7" fmla="*/ 0 60000 65536"/>
                  <a:gd name="T8" fmla="*/ 0 60000 65536"/>
                  <a:gd name="T9" fmla="*/ 0 w 2196"/>
                  <a:gd name="T10" fmla="*/ 0 h 318"/>
                  <a:gd name="T11" fmla="*/ 2196 w 2196"/>
                  <a:gd name="T12" fmla="*/ 318 h 3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96" h="318">
                    <a:moveTo>
                      <a:pt x="0" y="0"/>
                    </a:moveTo>
                    <a:cubicBezTo>
                      <a:pt x="199" y="51"/>
                      <a:pt x="828" y="301"/>
                      <a:pt x="1194" y="306"/>
                    </a:cubicBezTo>
                    <a:cubicBezTo>
                      <a:pt x="1536" y="318"/>
                      <a:pt x="1987" y="88"/>
                      <a:pt x="2196" y="30"/>
                    </a:cubicBezTo>
                  </a:path>
                </a:pathLst>
              </a:custGeom>
              <a:noFill/>
              <a:ln w="28575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37" name="Group 128"/>
              <p:cNvGrpSpPr/>
              <p:nvPr/>
            </p:nvGrpSpPr>
            <p:grpSpPr bwMode="auto">
              <a:xfrm>
                <a:off x="3027" y="2589"/>
                <a:ext cx="258" cy="417"/>
                <a:chOff x="562" y="3500"/>
                <a:chExt cx="258" cy="417"/>
              </a:xfrm>
            </p:grpSpPr>
            <p:sp>
              <p:nvSpPr>
                <p:cNvPr id="38" name="Oval 129"/>
                <p:cNvSpPr>
                  <a:spLocks noChangeArrowheads="1"/>
                </p:cNvSpPr>
                <p:nvPr/>
              </p:nvSpPr>
              <p:spPr bwMode="auto">
                <a:xfrm>
                  <a:off x="618" y="3520"/>
                  <a:ext cx="202" cy="201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39" name="Text Box 130"/>
                <p:cNvSpPr txBox="1">
                  <a:spLocks noChangeArrowheads="1"/>
                </p:cNvSpPr>
                <p:nvPr/>
              </p:nvSpPr>
              <p:spPr bwMode="auto">
                <a:xfrm>
                  <a:off x="562" y="3500"/>
                  <a:ext cx="177" cy="4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 dirty="0">
                    <a:solidFill>
                      <a:srgbClr val="FF0000"/>
                    </a:solidFill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26" name="Group 131"/>
            <p:cNvGrpSpPr/>
            <p:nvPr/>
          </p:nvGrpSpPr>
          <p:grpSpPr bwMode="auto">
            <a:xfrm>
              <a:off x="3040" y="2157"/>
              <a:ext cx="1955" cy="1270"/>
              <a:chOff x="3040" y="2157"/>
              <a:chExt cx="1955" cy="1270"/>
            </a:xfrm>
          </p:grpSpPr>
          <p:sp>
            <p:nvSpPr>
              <p:cNvPr id="32" name="Freeform 132"/>
              <p:cNvSpPr/>
              <p:nvPr/>
            </p:nvSpPr>
            <p:spPr bwMode="auto">
              <a:xfrm>
                <a:off x="3040" y="2157"/>
                <a:ext cx="1955" cy="1270"/>
              </a:xfrm>
              <a:custGeom>
                <a:avLst/>
                <a:gdLst>
                  <a:gd name="T0" fmla="*/ 1955 w 1955"/>
                  <a:gd name="T1" fmla="*/ 0 h 1270"/>
                  <a:gd name="T2" fmla="*/ 1077 w 1955"/>
                  <a:gd name="T3" fmla="*/ 765 h 1270"/>
                  <a:gd name="T4" fmla="*/ 0 w 1955"/>
                  <a:gd name="T5" fmla="*/ 1270 h 1270"/>
                  <a:gd name="T6" fmla="*/ 0 60000 65536"/>
                  <a:gd name="T7" fmla="*/ 0 60000 65536"/>
                  <a:gd name="T8" fmla="*/ 0 60000 65536"/>
                  <a:gd name="T9" fmla="*/ 0 w 1955"/>
                  <a:gd name="T10" fmla="*/ 0 h 1270"/>
                  <a:gd name="T11" fmla="*/ 1955 w 1955"/>
                  <a:gd name="T12" fmla="*/ 1270 h 127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55" h="1270">
                    <a:moveTo>
                      <a:pt x="1955" y="0"/>
                    </a:moveTo>
                    <a:cubicBezTo>
                      <a:pt x="1809" y="127"/>
                      <a:pt x="1425" y="536"/>
                      <a:pt x="1077" y="765"/>
                    </a:cubicBezTo>
                    <a:cubicBezTo>
                      <a:pt x="729" y="994"/>
                      <a:pt x="224" y="1165"/>
                      <a:pt x="0" y="1270"/>
                    </a:cubicBezTo>
                  </a:path>
                </a:pathLst>
              </a:custGeom>
              <a:noFill/>
              <a:ln w="28575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33" name="Group 133"/>
              <p:cNvGrpSpPr/>
              <p:nvPr/>
            </p:nvGrpSpPr>
            <p:grpSpPr bwMode="auto">
              <a:xfrm>
                <a:off x="3927" y="2835"/>
                <a:ext cx="257" cy="417"/>
                <a:chOff x="563" y="3500"/>
                <a:chExt cx="257" cy="417"/>
              </a:xfrm>
            </p:grpSpPr>
            <p:sp>
              <p:nvSpPr>
                <p:cNvPr id="34" name="Oval 134"/>
                <p:cNvSpPr>
                  <a:spLocks noChangeArrowheads="1"/>
                </p:cNvSpPr>
                <p:nvPr/>
              </p:nvSpPr>
              <p:spPr bwMode="auto">
                <a:xfrm>
                  <a:off x="618" y="3520"/>
                  <a:ext cx="202" cy="201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35" name="Text Box 135"/>
                <p:cNvSpPr txBox="1">
                  <a:spLocks noChangeArrowheads="1"/>
                </p:cNvSpPr>
                <p:nvPr/>
              </p:nvSpPr>
              <p:spPr bwMode="auto">
                <a:xfrm>
                  <a:off x="563" y="3500"/>
                  <a:ext cx="177" cy="4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 dirty="0">
                    <a:solidFill>
                      <a:srgbClr val="FF0000"/>
                    </a:solidFill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27" name="Group 136"/>
            <p:cNvGrpSpPr/>
            <p:nvPr/>
          </p:nvGrpSpPr>
          <p:grpSpPr bwMode="auto">
            <a:xfrm>
              <a:off x="1881" y="2450"/>
              <a:ext cx="855" cy="818"/>
              <a:chOff x="1881" y="2450"/>
              <a:chExt cx="855" cy="818"/>
            </a:xfrm>
          </p:grpSpPr>
          <p:sp>
            <p:nvSpPr>
              <p:cNvPr id="28" name="Line 137"/>
              <p:cNvSpPr>
                <a:spLocks noChangeShapeType="1"/>
              </p:cNvSpPr>
              <p:nvPr/>
            </p:nvSpPr>
            <p:spPr bwMode="auto">
              <a:xfrm flipH="1" flipV="1">
                <a:off x="1881" y="2450"/>
                <a:ext cx="855" cy="81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29" name="Group 138"/>
              <p:cNvGrpSpPr/>
              <p:nvPr/>
            </p:nvGrpSpPr>
            <p:grpSpPr bwMode="auto">
              <a:xfrm>
                <a:off x="2117" y="2702"/>
                <a:ext cx="257" cy="417"/>
                <a:chOff x="563" y="3500"/>
                <a:chExt cx="257" cy="417"/>
              </a:xfrm>
            </p:grpSpPr>
            <p:sp>
              <p:nvSpPr>
                <p:cNvPr id="30" name="Oval 139"/>
                <p:cNvSpPr>
                  <a:spLocks noChangeArrowheads="1"/>
                </p:cNvSpPr>
                <p:nvPr/>
              </p:nvSpPr>
              <p:spPr bwMode="auto">
                <a:xfrm>
                  <a:off x="618" y="3520"/>
                  <a:ext cx="202" cy="201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4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31" name="Text Box 140"/>
                <p:cNvSpPr txBox="1">
                  <a:spLocks noChangeArrowheads="1"/>
                </p:cNvSpPr>
                <p:nvPr/>
              </p:nvSpPr>
              <p:spPr bwMode="auto">
                <a:xfrm>
                  <a:off x="563" y="3500"/>
                  <a:ext cx="177" cy="4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zh-CN" sz="2400" dirty="0">
                    <a:solidFill>
                      <a:srgbClr val="FF0000"/>
                    </a:solidFill>
                    <a:latin typeface="+mn-lt"/>
                    <a:ea typeface="+mn-ea"/>
                  </a:endParaRPr>
                </a:p>
              </p:txBody>
            </p:sp>
          </p:grpSp>
        </p:grpSp>
      </p:grp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08F18906-8DF9-4657-871B-E76E4B481B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85</a:t>
            </a:fld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8" name="Freeform 2"/>
          <p:cNvSpPr/>
          <p:nvPr/>
        </p:nvSpPr>
        <p:spPr bwMode="auto">
          <a:xfrm>
            <a:off x="3136900" y="2616200"/>
            <a:ext cx="1866900" cy="1589088"/>
          </a:xfrm>
          <a:custGeom>
            <a:avLst/>
            <a:gdLst>
              <a:gd name="T0" fmla="*/ 2147483646 w 1340"/>
              <a:gd name="T1" fmla="*/ 2147483646 h 1191"/>
              <a:gd name="T2" fmla="*/ 2147483646 w 1340"/>
              <a:gd name="T3" fmla="*/ 2147483646 h 1191"/>
              <a:gd name="T4" fmla="*/ 2147483646 w 1340"/>
              <a:gd name="T5" fmla="*/ 2147483646 h 1191"/>
              <a:gd name="T6" fmla="*/ 2147483646 w 1340"/>
              <a:gd name="T7" fmla="*/ 2147483646 h 1191"/>
              <a:gd name="T8" fmla="*/ 2147483646 w 1340"/>
              <a:gd name="T9" fmla="*/ 2147483646 h 1191"/>
              <a:gd name="T10" fmla="*/ 2147483646 w 1340"/>
              <a:gd name="T11" fmla="*/ 2147483646 h 1191"/>
              <a:gd name="T12" fmla="*/ 2147483646 w 1340"/>
              <a:gd name="T13" fmla="*/ 2147483646 h 1191"/>
              <a:gd name="T14" fmla="*/ 2147483646 w 1340"/>
              <a:gd name="T15" fmla="*/ 2147483646 h 1191"/>
              <a:gd name="T16" fmla="*/ 2147483646 w 1340"/>
              <a:gd name="T17" fmla="*/ 2147483646 h 1191"/>
              <a:gd name="T18" fmla="*/ 2147483646 w 1340"/>
              <a:gd name="T19" fmla="*/ 2147483646 h 1191"/>
              <a:gd name="T20" fmla="*/ 2147483646 w 1340"/>
              <a:gd name="T21" fmla="*/ 2147483646 h 1191"/>
              <a:gd name="T22" fmla="*/ 2147483646 w 1340"/>
              <a:gd name="T23" fmla="*/ 2147483646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340"/>
              <a:gd name="T37" fmla="*/ 0 h 1191"/>
              <a:gd name="T38" fmla="*/ 1340 w 1340"/>
              <a:gd name="T39" fmla="*/ 1191 h 119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9509" name="Group 3"/>
          <p:cNvGrpSpPr/>
          <p:nvPr/>
        </p:nvGrpSpPr>
        <p:grpSpPr bwMode="auto">
          <a:xfrm>
            <a:off x="4192588" y="3609976"/>
            <a:ext cx="501650" cy="233363"/>
            <a:chOff x="3600" y="219"/>
            <a:chExt cx="360" cy="175"/>
          </a:xfrm>
        </p:grpSpPr>
        <p:sp>
          <p:nvSpPr>
            <p:cNvPr id="149646" name="Oval 4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9647" name="Line 5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9648" name="Line 6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9649" name="Rectangle 7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49650" name="Oval 8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9651" name="Group 9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49656" name="Line 1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57" name="Line 1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58" name="Line 1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49652" name="Group 13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49653" name="Line 14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54" name="Line 15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55" name="Line 16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49510" name="Group 17"/>
          <p:cNvGrpSpPr/>
          <p:nvPr/>
        </p:nvGrpSpPr>
        <p:grpSpPr bwMode="auto">
          <a:xfrm>
            <a:off x="3295650" y="3263900"/>
            <a:ext cx="1333500" cy="342900"/>
            <a:chOff x="8025" y="5070"/>
            <a:chExt cx="2100" cy="540"/>
          </a:xfrm>
        </p:grpSpPr>
        <p:sp>
          <p:nvSpPr>
            <p:cNvPr id="149643" name="Line 18"/>
            <p:cNvSpPr>
              <a:spLocks noChangeShapeType="1"/>
            </p:cNvSpPr>
            <p:nvPr/>
          </p:nvSpPr>
          <p:spPr bwMode="auto">
            <a:xfrm>
              <a:off x="8025" y="5325"/>
              <a:ext cx="2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9644" name="Line 19"/>
            <p:cNvSpPr>
              <a:spLocks noChangeShapeType="1"/>
            </p:cNvSpPr>
            <p:nvPr/>
          </p:nvSpPr>
          <p:spPr bwMode="auto">
            <a:xfrm>
              <a:off x="8355" y="507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9645" name="Line 20"/>
            <p:cNvSpPr>
              <a:spLocks noChangeShapeType="1"/>
            </p:cNvSpPr>
            <p:nvPr/>
          </p:nvSpPr>
          <p:spPr bwMode="auto">
            <a:xfrm>
              <a:off x="9765" y="534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49511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Mobility via Direct Routing</a:t>
            </a:r>
          </a:p>
        </p:txBody>
      </p:sp>
      <p:grpSp>
        <p:nvGrpSpPr>
          <p:cNvPr id="149512" name="Group 22"/>
          <p:cNvGrpSpPr/>
          <p:nvPr/>
        </p:nvGrpSpPr>
        <p:grpSpPr bwMode="auto">
          <a:xfrm>
            <a:off x="3044825" y="2822575"/>
            <a:ext cx="914400" cy="590550"/>
            <a:chOff x="10665" y="3225"/>
            <a:chExt cx="1440" cy="930"/>
          </a:xfrm>
        </p:grpSpPr>
        <p:sp>
          <p:nvSpPr>
            <p:cNvPr id="149573" name="Oval 23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9574" name="Group 24"/>
            <p:cNvGrpSpPr/>
            <p:nvPr/>
          </p:nvGrpSpPr>
          <p:grpSpPr bwMode="auto">
            <a:xfrm>
              <a:off x="11038" y="3281"/>
              <a:ext cx="618" cy="667"/>
              <a:chOff x="8023" y="4451"/>
              <a:chExt cx="618" cy="667"/>
            </a:xfrm>
          </p:grpSpPr>
          <p:sp>
            <p:nvSpPr>
              <p:cNvPr id="149575" name="Freeform 25"/>
              <p:cNvSpPr/>
              <p:nvPr/>
            </p:nvSpPr>
            <p:spPr bwMode="auto">
              <a:xfrm>
                <a:off x="8279" y="4653"/>
                <a:ext cx="263" cy="380"/>
              </a:xfrm>
              <a:custGeom>
                <a:avLst/>
                <a:gdLst>
                  <a:gd name="T0" fmla="*/ 0 w 788"/>
                  <a:gd name="T1" fmla="*/ 0 h 1138"/>
                  <a:gd name="T2" fmla="*/ 0 w 788"/>
                  <a:gd name="T3" fmla="*/ 0 h 1138"/>
                  <a:gd name="T4" fmla="*/ 0 w 788"/>
                  <a:gd name="T5" fmla="*/ 0 h 1138"/>
                  <a:gd name="T6" fmla="*/ 0 w 788"/>
                  <a:gd name="T7" fmla="*/ 0 h 1138"/>
                  <a:gd name="T8" fmla="*/ 0 w 788"/>
                  <a:gd name="T9" fmla="*/ 0 h 1138"/>
                  <a:gd name="T10" fmla="*/ 0 w 788"/>
                  <a:gd name="T11" fmla="*/ 0 h 1138"/>
                  <a:gd name="T12" fmla="*/ 0 w 788"/>
                  <a:gd name="T13" fmla="*/ 0 h 1138"/>
                  <a:gd name="T14" fmla="*/ 0 w 788"/>
                  <a:gd name="T15" fmla="*/ 0 h 1138"/>
                  <a:gd name="T16" fmla="*/ 0 w 788"/>
                  <a:gd name="T17" fmla="*/ 0 h 1138"/>
                  <a:gd name="T18" fmla="*/ 0 w 788"/>
                  <a:gd name="T19" fmla="*/ 0 h 1138"/>
                  <a:gd name="T20" fmla="*/ 0 w 788"/>
                  <a:gd name="T21" fmla="*/ 0 h 1138"/>
                  <a:gd name="T22" fmla="*/ 0 w 788"/>
                  <a:gd name="T23" fmla="*/ 0 h 1138"/>
                  <a:gd name="T24" fmla="*/ 0 w 788"/>
                  <a:gd name="T25" fmla="*/ 0 h 1138"/>
                  <a:gd name="T26" fmla="*/ 0 w 788"/>
                  <a:gd name="T27" fmla="*/ 0 h 1138"/>
                  <a:gd name="T28" fmla="*/ 0 w 788"/>
                  <a:gd name="T29" fmla="*/ 0 h 1138"/>
                  <a:gd name="T30" fmla="*/ 0 w 788"/>
                  <a:gd name="T31" fmla="*/ 0 h 1138"/>
                  <a:gd name="T32" fmla="*/ 0 w 788"/>
                  <a:gd name="T33" fmla="*/ 0 h 1138"/>
                  <a:gd name="T34" fmla="*/ 0 w 788"/>
                  <a:gd name="T35" fmla="*/ 0 h 1138"/>
                  <a:gd name="T36" fmla="*/ 0 w 788"/>
                  <a:gd name="T37" fmla="*/ 0 h 1138"/>
                  <a:gd name="T38" fmla="*/ 0 w 788"/>
                  <a:gd name="T39" fmla="*/ 0 h 1138"/>
                  <a:gd name="T40" fmla="*/ 0 w 788"/>
                  <a:gd name="T41" fmla="*/ 0 h 1138"/>
                  <a:gd name="T42" fmla="*/ 0 w 788"/>
                  <a:gd name="T43" fmla="*/ 0 h 1138"/>
                  <a:gd name="T44" fmla="*/ 0 w 788"/>
                  <a:gd name="T45" fmla="*/ 0 h 1138"/>
                  <a:gd name="T46" fmla="*/ 0 w 788"/>
                  <a:gd name="T47" fmla="*/ 0 h 1138"/>
                  <a:gd name="T48" fmla="*/ 0 w 788"/>
                  <a:gd name="T49" fmla="*/ 0 h 1138"/>
                  <a:gd name="T50" fmla="*/ 0 w 788"/>
                  <a:gd name="T51" fmla="*/ 0 h 1138"/>
                  <a:gd name="T52" fmla="*/ 0 w 788"/>
                  <a:gd name="T53" fmla="*/ 0 h 1138"/>
                  <a:gd name="T54" fmla="*/ 0 w 788"/>
                  <a:gd name="T55" fmla="*/ 0 h 1138"/>
                  <a:gd name="T56" fmla="*/ 0 w 788"/>
                  <a:gd name="T57" fmla="*/ 0 h 1138"/>
                  <a:gd name="T58" fmla="*/ 0 w 788"/>
                  <a:gd name="T59" fmla="*/ 0 h 1138"/>
                  <a:gd name="T60" fmla="*/ 0 w 788"/>
                  <a:gd name="T61" fmla="*/ 0 h 1138"/>
                  <a:gd name="T62" fmla="*/ 0 w 788"/>
                  <a:gd name="T63" fmla="*/ 0 h 1138"/>
                  <a:gd name="T64" fmla="*/ 0 w 788"/>
                  <a:gd name="T65" fmla="*/ 0 h 1138"/>
                  <a:gd name="T66" fmla="*/ 0 w 788"/>
                  <a:gd name="T67" fmla="*/ 0 h 1138"/>
                  <a:gd name="T68" fmla="*/ 0 w 788"/>
                  <a:gd name="T69" fmla="*/ 0 h 1138"/>
                  <a:gd name="T70" fmla="*/ 0 w 788"/>
                  <a:gd name="T71" fmla="*/ 0 h 11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788"/>
                  <a:gd name="T109" fmla="*/ 0 h 1138"/>
                  <a:gd name="T110" fmla="*/ 788 w 788"/>
                  <a:gd name="T111" fmla="*/ 1138 h 113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788" h="1138">
                    <a:moveTo>
                      <a:pt x="310" y="2"/>
                    </a:moveTo>
                    <a:lnTo>
                      <a:pt x="298" y="0"/>
                    </a:lnTo>
                    <a:lnTo>
                      <a:pt x="282" y="0"/>
                    </a:lnTo>
                    <a:lnTo>
                      <a:pt x="263" y="0"/>
                    </a:lnTo>
                    <a:lnTo>
                      <a:pt x="242" y="2"/>
                    </a:lnTo>
                    <a:lnTo>
                      <a:pt x="219" y="4"/>
                    </a:lnTo>
                    <a:lnTo>
                      <a:pt x="192" y="7"/>
                    </a:lnTo>
                    <a:lnTo>
                      <a:pt x="167" y="12"/>
                    </a:lnTo>
                    <a:lnTo>
                      <a:pt x="141" y="17"/>
                    </a:lnTo>
                    <a:lnTo>
                      <a:pt x="116" y="25"/>
                    </a:lnTo>
                    <a:lnTo>
                      <a:pt x="91" y="35"/>
                    </a:lnTo>
                    <a:lnTo>
                      <a:pt x="67" y="45"/>
                    </a:lnTo>
                    <a:lnTo>
                      <a:pt x="47" y="58"/>
                    </a:lnTo>
                    <a:lnTo>
                      <a:pt x="29" y="73"/>
                    </a:lnTo>
                    <a:lnTo>
                      <a:pt x="16" y="91"/>
                    </a:lnTo>
                    <a:lnTo>
                      <a:pt x="6" y="109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1" y="144"/>
                    </a:lnTo>
                    <a:lnTo>
                      <a:pt x="3" y="152"/>
                    </a:lnTo>
                    <a:lnTo>
                      <a:pt x="4" y="162"/>
                    </a:lnTo>
                    <a:lnTo>
                      <a:pt x="13" y="197"/>
                    </a:lnTo>
                    <a:lnTo>
                      <a:pt x="25" y="240"/>
                    </a:lnTo>
                    <a:lnTo>
                      <a:pt x="39" y="290"/>
                    </a:lnTo>
                    <a:lnTo>
                      <a:pt x="57" y="348"/>
                    </a:lnTo>
                    <a:lnTo>
                      <a:pt x="76" y="410"/>
                    </a:lnTo>
                    <a:lnTo>
                      <a:pt x="100" y="474"/>
                    </a:lnTo>
                    <a:lnTo>
                      <a:pt x="123" y="543"/>
                    </a:lnTo>
                    <a:lnTo>
                      <a:pt x="150" y="612"/>
                    </a:lnTo>
                    <a:lnTo>
                      <a:pt x="176" y="684"/>
                    </a:lnTo>
                    <a:lnTo>
                      <a:pt x="205" y="753"/>
                    </a:lnTo>
                    <a:lnTo>
                      <a:pt x="235" y="822"/>
                    </a:lnTo>
                    <a:lnTo>
                      <a:pt x="264" y="887"/>
                    </a:lnTo>
                    <a:lnTo>
                      <a:pt x="293" y="949"/>
                    </a:lnTo>
                    <a:lnTo>
                      <a:pt x="323" y="1005"/>
                    </a:lnTo>
                    <a:lnTo>
                      <a:pt x="352" y="1055"/>
                    </a:lnTo>
                    <a:lnTo>
                      <a:pt x="381" y="1098"/>
                    </a:lnTo>
                    <a:lnTo>
                      <a:pt x="389" y="1109"/>
                    </a:lnTo>
                    <a:lnTo>
                      <a:pt x="398" y="1120"/>
                    </a:lnTo>
                    <a:lnTo>
                      <a:pt x="406" y="1130"/>
                    </a:lnTo>
                    <a:lnTo>
                      <a:pt x="414" y="1138"/>
                    </a:lnTo>
                    <a:lnTo>
                      <a:pt x="436" y="1130"/>
                    </a:lnTo>
                    <a:lnTo>
                      <a:pt x="461" y="1121"/>
                    </a:lnTo>
                    <a:lnTo>
                      <a:pt x="487" y="1111"/>
                    </a:lnTo>
                    <a:lnTo>
                      <a:pt x="517" y="1099"/>
                    </a:lnTo>
                    <a:lnTo>
                      <a:pt x="547" y="1088"/>
                    </a:lnTo>
                    <a:lnTo>
                      <a:pt x="578" y="1075"/>
                    </a:lnTo>
                    <a:lnTo>
                      <a:pt x="609" y="1062"/>
                    </a:lnTo>
                    <a:lnTo>
                      <a:pt x="640" y="1049"/>
                    </a:lnTo>
                    <a:lnTo>
                      <a:pt x="669" y="1036"/>
                    </a:lnTo>
                    <a:lnTo>
                      <a:pt x="697" y="1023"/>
                    </a:lnTo>
                    <a:lnTo>
                      <a:pt x="722" y="1012"/>
                    </a:lnTo>
                    <a:lnTo>
                      <a:pt x="744" y="999"/>
                    </a:lnTo>
                    <a:lnTo>
                      <a:pt x="762" y="987"/>
                    </a:lnTo>
                    <a:lnTo>
                      <a:pt x="775" y="977"/>
                    </a:lnTo>
                    <a:lnTo>
                      <a:pt x="785" y="967"/>
                    </a:lnTo>
                    <a:lnTo>
                      <a:pt x="788" y="959"/>
                    </a:lnTo>
                    <a:lnTo>
                      <a:pt x="756" y="915"/>
                    </a:lnTo>
                    <a:lnTo>
                      <a:pt x="722" y="868"/>
                    </a:lnTo>
                    <a:lnTo>
                      <a:pt x="687" y="813"/>
                    </a:lnTo>
                    <a:lnTo>
                      <a:pt x="650" y="755"/>
                    </a:lnTo>
                    <a:lnTo>
                      <a:pt x="612" y="693"/>
                    </a:lnTo>
                    <a:lnTo>
                      <a:pt x="575" y="627"/>
                    </a:lnTo>
                    <a:lnTo>
                      <a:pt x="537" y="561"/>
                    </a:lnTo>
                    <a:lnTo>
                      <a:pt x="500" y="492"/>
                    </a:lnTo>
                    <a:lnTo>
                      <a:pt x="467" y="423"/>
                    </a:lnTo>
                    <a:lnTo>
                      <a:pt x="433" y="354"/>
                    </a:lnTo>
                    <a:lnTo>
                      <a:pt x="404" y="287"/>
                    </a:lnTo>
                    <a:lnTo>
                      <a:pt x="376" y="223"/>
                    </a:lnTo>
                    <a:lnTo>
                      <a:pt x="352" y="161"/>
                    </a:lnTo>
                    <a:lnTo>
                      <a:pt x="333" y="102"/>
                    </a:lnTo>
                    <a:lnTo>
                      <a:pt x="318" y="49"/>
                    </a:lnTo>
                    <a:lnTo>
                      <a:pt x="310" y="2"/>
                    </a:lnTo>
                    <a:close/>
                  </a:path>
                </a:pathLst>
              </a:custGeom>
              <a:solidFill>
                <a:srgbClr val="F4FCEA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76" name="Freeform 26"/>
              <p:cNvSpPr/>
              <p:nvPr/>
            </p:nvSpPr>
            <p:spPr bwMode="auto">
              <a:xfrm>
                <a:off x="8264" y="4707"/>
                <a:ext cx="142" cy="312"/>
              </a:xfrm>
              <a:custGeom>
                <a:avLst/>
                <a:gdLst>
                  <a:gd name="T0" fmla="*/ 0 w 425"/>
                  <a:gd name="T1" fmla="*/ 0 h 936"/>
                  <a:gd name="T2" fmla="*/ 0 w 425"/>
                  <a:gd name="T3" fmla="*/ 0 h 936"/>
                  <a:gd name="T4" fmla="*/ 0 w 425"/>
                  <a:gd name="T5" fmla="*/ 0 h 936"/>
                  <a:gd name="T6" fmla="*/ 0 w 425"/>
                  <a:gd name="T7" fmla="*/ 0 h 936"/>
                  <a:gd name="T8" fmla="*/ 0 w 425"/>
                  <a:gd name="T9" fmla="*/ 0 h 936"/>
                  <a:gd name="T10" fmla="*/ 0 w 425"/>
                  <a:gd name="T11" fmla="*/ 0 h 936"/>
                  <a:gd name="T12" fmla="*/ 0 w 425"/>
                  <a:gd name="T13" fmla="*/ 0 h 936"/>
                  <a:gd name="T14" fmla="*/ 0 w 425"/>
                  <a:gd name="T15" fmla="*/ 0 h 936"/>
                  <a:gd name="T16" fmla="*/ 0 w 425"/>
                  <a:gd name="T17" fmla="*/ 0 h 936"/>
                  <a:gd name="T18" fmla="*/ 0 w 425"/>
                  <a:gd name="T19" fmla="*/ 0 h 936"/>
                  <a:gd name="T20" fmla="*/ 0 w 425"/>
                  <a:gd name="T21" fmla="*/ 0 h 936"/>
                  <a:gd name="T22" fmla="*/ 0 w 425"/>
                  <a:gd name="T23" fmla="*/ 0 h 936"/>
                  <a:gd name="T24" fmla="*/ 0 w 425"/>
                  <a:gd name="T25" fmla="*/ 0 h 936"/>
                  <a:gd name="T26" fmla="*/ 0 w 425"/>
                  <a:gd name="T27" fmla="*/ 0 h 936"/>
                  <a:gd name="T28" fmla="*/ 0 w 425"/>
                  <a:gd name="T29" fmla="*/ 0 h 936"/>
                  <a:gd name="T30" fmla="*/ 0 w 425"/>
                  <a:gd name="T31" fmla="*/ 0 h 936"/>
                  <a:gd name="T32" fmla="*/ 0 w 425"/>
                  <a:gd name="T33" fmla="*/ 0 h 936"/>
                  <a:gd name="T34" fmla="*/ 0 w 425"/>
                  <a:gd name="T35" fmla="*/ 0 h 936"/>
                  <a:gd name="T36" fmla="*/ 0 w 425"/>
                  <a:gd name="T37" fmla="*/ 0 h 936"/>
                  <a:gd name="T38" fmla="*/ 0 w 425"/>
                  <a:gd name="T39" fmla="*/ 0 h 936"/>
                  <a:gd name="T40" fmla="*/ 0 w 425"/>
                  <a:gd name="T41" fmla="*/ 0 h 936"/>
                  <a:gd name="T42" fmla="*/ 0 w 425"/>
                  <a:gd name="T43" fmla="*/ 0 h 936"/>
                  <a:gd name="T44" fmla="*/ 0 w 425"/>
                  <a:gd name="T45" fmla="*/ 0 h 936"/>
                  <a:gd name="T46" fmla="*/ 0 w 425"/>
                  <a:gd name="T47" fmla="*/ 0 h 936"/>
                  <a:gd name="T48" fmla="*/ 0 w 425"/>
                  <a:gd name="T49" fmla="*/ 0 h 936"/>
                  <a:gd name="T50" fmla="*/ 0 w 425"/>
                  <a:gd name="T51" fmla="*/ 0 h 936"/>
                  <a:gd name="T52" fmla="*/ 0 w 425"/>
                  <a:gd name="T53" fmla="*/ 0 h 936"/>
                  <a:gd name="T54" fmla="*/ 0 w 425"/>
                  <a:gd name="T55" fmla="*/ 0 h 936"/>
                  <a:gd name="T56" fmla="*/ 0 w 425"/>
                  <a:gd name="T57" fmla="*/ 0 h 936"/>
                  <a:gd name="T58" fmla="*/ 0 w 425"/>
                  <a:gd name="T59" fmla="*/ 0 h 936"/>
                  <a:gd name="T60" fmla="*/ 0 w 425"/>
                  <a:gd name="T61" fmla="*/ 0 h 936"/>
                  <a:gd name="T62" fmla="*/ 0 w 425"/>
                  <a:gd name="T63" fmla="*/ 0 h 936"/>
                  <a:gd name="T64" fmla="*/ 0 w 425"/>
                  <a:gd name="T65" fmla="*/ 0 h 936"/>
                  <a:gd name="T66" fmla="*/ 0 w 425"/>
                  <a:gd name="T67" fmla="*/ 0 h 936"/>
                  <a:gd name="T68" fmla="*/ 0 w 425"/>
                  <a:gd name="T69" fmla="*/ 0 h 936"/>
                  <a:gd name="T70" fmla="*/ 0 w 425"/>
                  <a:gd name="T71" fmla="*/ 0 h 936"/>
                  <a:gd name="T72" fmla="*/ 0 w 425"/>
                  <a:gd name="T73" fmla="*/ 0 h 936"/>
                  <a:gd name="T74" fmla="*/ 0 w 425"/>
                  <a:gd name="T75" fmla="*/ 0 h 936"/>
                  <a:gd name="T76" fmla="*/ 0 w 425"/>
                  <a:gd name="T77" fmla="*/ 0 h 936"/>
                  <a:gd name="T78" fmla="*/ 0 w 425"/>
                  <a:gd name="T79" fmla="*/ 0 h 936"/>
                  <a:gd name="T80" fmla="*/ 0 w 425"/>
                  <a:gd name="T81" fmla="*/ 0 h 936"/>
                  <a:gd name="T82" fmla="*/ 0 w 425"/>
                  <a:gd name="T83" fmla="*/ 0 h 936"/>
                  <a:gd name="T84" fmla="*/ 0 w 425"/>
                  <a:gd name="T85" fmla="*/ 0 h 936"/>
                  <a:gd name="T86" fmla="*/ 0 w 425"/>
                  <a:gd name="T87" fmla="*/ 0 h 936"/>
                  <a:gd name="T88" fmla="*/ 0 w 425"/>
                  <a:gd name="T89" fmla="*/ 0 h 936"/>
                  <a:gd name="T90" fmla="*/ 0 w 425"/>
                  <a:gd name="T91" fmla="*/ 0 h 936"/>
                  <a:gd name="T92" fmla="*/ 0 w 425"/>
                  <a:gd name="T93" fmla="*/ 0 h 936"/>
                  <a:gd name="T94" fmla="*/ 0 w 425"/>
                  <a:gd name="T95" fmla="*/ 0 h 936"/>
                  <a:gd name="T96" fmla="*/ 0 w 425"/>
                  <a:gd name="T97" fmla="*/ 0 h 9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5"/>
                  <a:gd name="T148" fmla="*/ 0 h 936"/>
                  <a:gd name="T149" fmla="*/ 425 w 425"/>
                  <a:gd name="T150" fmla="*/ 936 h 9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5" h="936">
                    <a:moveTo>
                      <a:pt x="48" y="0"/>
                    </a:moveTo>
                    <a:lnTo>
                      <a:pt x="48" y="2"/>
                    </a:lnTo>
                    <a:lnTo>
                      <a:pt x="48" y="5"/>
                    </a:lnTo>
                    <a:lnTo>
                      <a:pt x="47" y="11"/>
                    </a:lnTo>
                    <a:lnTo>
                      <a:pt x="44" y="19"/>
                    </a:lnTo>
                    <a:lnTo>
                      <a:pt x="39" y="35"/>
                    </a:lnTo>
                    <a:lnTo>
                      <a:pt x="32" y="55"/>
                    </a:lnTo>
                    <a:lnTo>
                      <a:pt x="20" y="82"/>
                    </a:lnTo>
                    <a:lnTo>
                      <a:pt x="6" y="117"/>
                    </a:lnTo>
                    <a:lnTo>
                      <a:pt x="0" y="141"/>
                    </a:lnTo>
                    <a:lnTo>
                      <a:pt x="0" y="177"/>
                    </a:lnTo>
                    <a:lnTo>
                      <a:pt x="4" y="220"/>
                    </a:lnTo>
                    <a:lnTo>
                      <a:pt x="13" y="271"/>
                    </a:lnTo>
                    <a:lnTo>
                      <a:pt x="26" y="325"/>
                    </a:lnTo>
                    <a:lnTo>
                      <a:pt x="41" y="386"/>
                    </a:lnTo>
                    <a:lnTo>
                      <a:pt x="58" y="446"/>
                    </a:lnTo>
                    <a:lnTo>
                      <a:pt x="78" y="509"/>
                    </a:lnTo>
                    <a:lnTo>
                      <a:pt x="98" y="570"/>
                    </a:lnTo>
                    <a:lnTo>
                      <a:pt x="119" y="628"/>
                    </a:lnTo>
                    <a:lnTo>
                      <a:pt x="138" y="683"/>
                    </a:lnTo>
                    <a:lnTo>
                      <a:pt x="157" y="733"/>
                    </a:lnTo>
                    <a:lnTo>
                      <a:pt x="174" y="775"/>
                    </a:lnTo>
                    <a:lnTo>
                      <a:pt x="189" y="808"/>
                    </a:lnTo>
                    <a:lnTo>
                      <a:pt x="201" y="831"/>
                    </a:lnTo>
                    <a:lnTo>
                      <a:pt x="210" y="843"/>
                    </a:lnTo>
                    <a:lnTo>
                      <a:pt x="223" y="853"/>
                    </a:lnTo>
                    <a:lnTo>
                      <a:pt x="239" y="861"/>
                    </a:lnTo>
                    <a:lnTo>
                      <a:pt x="258" y="873"/>
                    </a:lnTo>
                    <a:lnTo>
                      <a:pt x="282" y="883"/>
                    </a:lnTo>
                    <a:lnTo>
                      <a:pt x="310" y="896"/>
                    </a:lnTo>
                    <a:lnTo>
                      <a:pt x="342" y="907"/>
                    </a:lnTo>
                    <a:lnTo>
                      <a:pt x="380" y="922"/>
                    </a:lnTo>
                    <a:lnTo>
                      <a:pt x="425" y="936"/>
                    </a:lnTo>
                    <a:lnTo>
                      <a:pt x="396" y="893"/>
                    </a:lnTo>
                    <a:lnTo>
                      <a:pt x="367" y="843"/>
                    </a:lnTo>
                    <a:lnTo>
                      <a:pt x="337" y="787"/>
                    </a:lnTo>
                    <a:lnTo>
                      <a:pt x="308" y="725"/>
                    </a:lnTo>
                    <a:lnTo>
                      <a:pt x="279" y="660"/>
                    </a:lnTo>
                    <a:lnTo>
                      <a:pt x="249" y="591"/>
                    </a:lnTo>
                    <a:lnTo>
                      <a:pt x="220" y="522"/>
                    </a:lnTo>
                    <a:lnTo>
                      <a:pt x="194" y="450"/>
                    </a:lnTo>
                    <a:lnTo>
                      <a:pt x="167" y="381"/>
                    </a:lnTo>
                    <a:lnTo>
                      <a:pt x="144" y="312"/>
                    </a:lnTo>
                    <a:lnTo>
                      <a:pt x="120" y="248"/>
                    </a:lnTo>
                    <a:lnTo>
                      <a:pt x="101" y="186"/>
                    </a:lnTo>
                    <a:lnTo>
                      <a:pt x="83" y="128"/>
                    </a:lnTo>
                    <a:lnTo>
                      <a:pt x="69" y="78"/>
                    </a:lnTo>
                    <a:lnTo>
                      <a:pt x="57" y="35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77" name="Freeform 27"/>
              <p:cNvSpPr/>
              <p:nvPr/>
            </p:nvSpPr>
            <p:spPr bwMode="auto">
              <a:xfrm>
                <a:off x="8310" y="4696"/>
                <a:ext cx="64" cy="69"/>
              </a:xfrm>
              <a:custGeom>
                <a:avLst/>
                <a:gdLst>
                  <a:gd name="T0" fmla="*/ 0 w 192"/>
                  <a:gd name="T1" fmla="*/ 0 h 208"/>
                  <a:gd name="T2" fmla="*/ 0 w 192"/>
                  <a:gd name="T3" fmla="*/ 0 h 208"/>
                  <a:gd name="T4" fmla="*/ 0 w 192"/>
                  <a:gd name="T5" fmla="*/ 0 h 208"/>
                  <a:gd name="T6" fmla="*/ 0 w 192"/>
                  <a:gd name="T7" fmla="*/ 0 h 208"/>
                  <a:gd name="T8" fmla="*/ 0 w 192"/>
                  <a:gd name="T9" fmla="*/ 0 h 208"/>
                  <a:gd name="T10" fmla="*/ 0 w 192"/>
                  <a:gd name="T11" fmla="*/ 0 h 208"/>
                  <a:gd name="T12" fmla="*/ 0 w 192"/>
                  <a:gd name="T13" fmla="*/ 0 h 208"/>
                  <a:gd name="T14" fmla="*/ 0 w 192"/>
                  <a:gd name="T15" fmla="*/ 0 h 208"/>
                  <a:gd name="T16" fmla="*/ 0 w 192"/>
                  <a:gd name="T17" fmla="*/ 0 h 208"/>
                  <a:gd name="T18" fmla="*/ 0 w 192"/>
                  <a:gd name="T19" fmla="*/ 0 h 208"/>
                  <a:gd name="T20" fmla="*/ 0 w 192"/>
                  <a:gd name="T21" fmla="*/ 0 h 208"/>
                  <a:gd name="T22" fmla="*/ 0 w 192"/>
                  <a:gd name="T23" fmla="*/ 0 h 208"/>
                  <a:gd name="T24" fmla="*/ 0 w 192"/>
                  <a:gd name="T25" fmla="*/ 0 h 208"/>
                  <a:gd name="T26" fmla="*/ 0 w 192"/>
                  <a:gd name="T27" fmla="*/ 0 h 208"/>
                  <a:gd name="T28" fmla="*/ 0 w 192"/>
                  <a:gd name="T29" fmla="*/ 0 h 208"/>
                  <a:gd name="T30" fmla="*/ 0 w 192"/>
                  <a:gd name="T31" fmla="*/ 0 h 208"/>
                  <a:gd name="T32" fmla="*/ 0 w 192"/>
                  <a:gd name="T33" fmla="*/ 0 h 208"/>
                  <a:gd name="T34" fmla="*/ 0 w 192"/>
                  <a:gd name="T35" fmla="*/ 0 h 208"/>
                  <a:gd name="T36" fmla="*/ 0 w 192"/>
                  <a:gd name="T37" fmla="*/ 0 h 208"/>
                  <a:gd name="T38" fmla="*/ 0 w 192"/>
                  <a:gd name="T39" fmla="*/ 0 h 208"/>
                  <a:gd name="T40" fmla="*/ 0 w 192"/>
                  <a:gd name="T41" fmla="*/ 0 h 208"/>
                  <a:gd name="T42" fmla="*/ 0 w 192"/>
                  <a:gd name="T43" fmla="*/ 0 h 208"/>
                  <a:gd name="T44" fmla="*/ 0 w 192"/>
                  <a:gd name="T45" fmla="*/ 0 h 208"/>
                  <a:gd name="T46" fmla="*/ 0 w 192"/>
                  <a:gd name="T47" fmla="*/ 0 h 208"/>
                  <a:gd name="T48" fmla="*/ 0 w 192"/>
                  <a:gd name="T49" fmla="*/ 0 h 208"/>
                  <a:gd name="T50" fmla="*/ 0 w 192"/>
                  <a:gd name="T51" fmla="*/ 0 h 208"/>
                  <a:gd name="T52" fmla="*/ 0 w 192"/>
                  <a:gd name="T53" fmla="*/ 0 h 208"/>
                  <a:gd name="T54" fmla="*/ 0 w 192"/>
                  <a:gd name="T55" fmla="*/ 0 h 208"/>
                  <a:gd name="T56" fmla="*/ 0 w 192"/>
                  <a:gd name="T57" fmla="*/ 0 h 2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92"/>
                  <a:gd name="T88" fmla="*/ 0 h 208"/>
                  <a:gd name="T89" fmla="*/ 192 w 192"/>
                  <a:gd name="T90" fmla="*/ 208 h 20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92" h="208">
                    <a:moveTo>
                      <a:pt x="26" y="11"/>
                    </a:moveTo>
                    <a:lnTo>
                      <a:pt x="13" y="24"/>
                    </a:lnTo>
                    <a:lnTo>
                      <a:pt x="4" y="43"/>
                    </a:lnTo>
                    <a:lnTo>
                      <a:pt x="0" y="67"/>
                    </a:lnTo>
                    <a:lnTo>
                      <a:pt x="0" y="93"/>
                    </a:lnTo>
                    <a:lnTo>
                      <a:pt x="3" y="120"/>
                    </a:lnTo>
                    <a:lnTo>
                      <a:pt x="10" y="148"/>
                    </a:lnTo>
                    <a:lnTo>
                      <a:pt x="20" y="171"/>
                    </a:lnTo>
                    <a:lnTo>
                      <a:pt x="35" y="189"/>
                    </a:lnTo>
                    <a:lnTo>
                      <a:pt x="51" y="201"/>
                    </a:lnTo>
                    <a:lnTo>
                      <a:pt x="70" y="206"/>
                    </a:lnTo>
                    <a:lnTo>
                      <a:pt x="91" y="208"/>
                    </a:lnTo>
                    <a:lnTo>
                      <a:pt x="111" y="204"/>
                    </a:lnTo>
                    <a:lnTo>
                      <a:pt x="130" y="196"/>
                    </a:lnTo>
                    <a:lnTo>
                      <a:pt x="148" y="186"/>
                    </a:lnTo>
                    <a:lnTo>
                      <a:pt x="163" y="176"/>
                    </a:lnTo>
                    <a:lnTo>
                      <a:pt x="174" y="163"/>
                    </a:lnTo>
                    <a:lnTo>
                      <a:pt x="189" y="130"/>
                    </a:lnTo>
                    <a:lnTo>
                      <a:pt x="192" y="89"/>
                    </a:lnTo>
                    <a:lnTo>
                      <a:pt x="185" y="50"/>
                    </a:lnTo>
                    <a:lnTo>
                      <a:pt x="166" y="27"/>
                    </a:lnTo>
                    <a:lnTo>
                      <a:pt x="152" y="21"/>
                    </a:lnTo>
                    <a:lnTo>
                      <a:pt x="138" y="14"/>
                    </a:lnTo>
                    <a:lnTo>
                      <a:pt x="122" y="8"/>
                    </a:lnTo>
                    <a:lnTo>
                      <a:pt x="104" y="2"/>
                    </a:lnTo>
                    <a:lnTo>
                      <a:pt x="85" y="0"/>
                    </a:lnTo>
                    <a:lnTo>
                      <a:pt x="66" y="0"/>
                    </a:lnTo>
                    <a:lnTo>
                      <a:pt x="47" y="2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78" name="Freeform 28"/>
              <p:cNvSpPr/>
              <p:nvPr/>
            </p:nvSpPr>
            <p:spPr bwMode="auto">
              <a:xfrm>
                <a:off x="8406" y="4895"/>
                <a:ext cx="82" cy="84"/>
              </a:xfrm>
              <a:custGeom>
                <a:avLst/>
                <a:gdLst>
                  <a:gd name="T0" fmla="*/ 0 w 247"/>
                  <a:gd name="T1" fmla="*/ 0 h 251"/>
                  <a:gd name="T2" fmla="*/ 0 w 247"/>
                  <a:gd name="T3" fmla="*/ 0 h 251"/>
                  <a:gd name="T4" fmla="*/ 0 w 247"/>
                  <a:gd name="T5" fmla="*/ 0 h 251"/>
                  <a:gd name="T6" fmla="*/ 0 w 247"/>
                  <a:gd name="T7" fmla="*/ 0 h 251"/>
                  <a:gd name="T8" fmla="*/ 0 w 247"/>
                  <a:gd name="T9" fmla="*/ 0 h 251"/>
                  <a:gd name="T10" fmla="*/ 0 w 247"/>
                  <a:gd name="T11" fmla="*/ 0 h 251"/>
                  <a:gd name="T12" fmla="*/ 0 w 247"/>
                  <a:gd name="T13" fmla="*/ 0 h 251"/>
                  <a:gd name="T14" fmla="*/ 0 w 247"/>
                  <a:gd name="T15" fmla="*/ 0 h 251"/>
                  <a:gd name="T16" fmla="*/ 0 w 247"/>
                  <a:gd name="T17" fmla="*/ 0 h 251"/>
                  <a:gd name="T18" fmla="*/ 0 w 247"/>
                  <a:gd name="T19" fmla="*/ 0 h 251"/>
                  <a:gd name="T20" fmla="*/ 0 w 247"/>
                  <a:gd name="T21" fmla="*/ 0 h 251"/>
                  <a:gd name="T22" fmla="*/ 0 w 247"/>
                  <a:gd name="T23" fmla="*/ 0 h 251"/>
                  <a:gd name="T24" fmla="*/ 0 w 247"/>
                  <a:gd name="T25" fmla="*/ 0 h 251"/>
                  <a:gd name="T26" fmla="*/ 0 w 247"/>
                  <a:gd name="T27" fmla="*/ 0 h 251"/>
                  <a:gd name="T28" fmla="*/ 0 w 247"/>
                  <a:gd name="T29" fmla="*/ 0 h 251"/>
                  <a:gd name="T30" fmla="*/ 0 w 247"/>
                  <a:gd name="T31" fmla="*/ 0 h 251"/>
                  <a:gd name="T32" fmla="*/ 0 w 247"/>
                  <a:gd name="T33" fmla="*/ 0 h 251"/>
                  <a:gd name="T34" fmla="*/ 0 w 247"/>
                  <a:gd name="T35" fmla="*/ 0 h 251"/>
                  <a:gd name="T36" fmla="*/ 0 w 247"/>
                  <a:gd name="T37" fmla="*/ 0 h 251"/>
                  <a:gd name="T38" fmla="*/ 0 w 247"/>
                  <a:gd name="T39" fmla="*/ 0 h 251"/>
                  <a:gd name="T40" fmla="*/ 0 w 247"/>
                  <a:gd name="T41" fmla="*/ 0 h 251"/>
                  <a:gd name="T42" fmla="*/ 0 w 247"/>
                  <a:gd name="T43" fmla="*/ 0 h 251"/>
                  <a:gd name="T44" fmla="*/ 0 w 247"/>
                  <a:gd name="T45" fmla="*/ 0 h 251"/>
                  <a:gd name="T46" fmla="*/ 0 w 247"/>
                  <a:gd name="T47" fmla="*/ 0 h 251"/>
                  <a:gd name="T48" fmla="*/ 0 w 247"/>
                  <a:gd name="T49" fmla="*/ 0 h 251"/>
                  <a:gd name="T50" fmla="*/ 0 w 247"/>
                  <a:gd name="T51" fmla="*/ 0 h 251"/>
                  <a:gd name="T52" fmla="*/ 0 w 247"/>
                  <a:gd name="T53" fmla="*/ 0 h 251"/>
                  <a:gd name="T54" fmla="*/ 0 w 247"/>
                  <a:gd name="T55" fmla="*/ 0 h 251"/>
                  <a:gd name="T56" fmla="*/ 0 w 247"/>
                  <a:gd name="T57" fmla="*/ 0 h 251"/>
                  <a:gd name="T58" fmla="*/ 0 w 247"/>
                  <a:gd name="T59" fmla="*/ 0 h 251"/>
                  <a:gd name="T60" fmla="*/ 0 w 247"/>
                  <a:gd name="T61" fmla="*/ 0 h 251"/>
                  <a:gd name="T62" fmla="*/ 0 w 247"/>
                  <a:gd name="T63" fmla="*/ 0 h 251"/>
                  <a:gd name="T64" fmla="*/ 0 w 247"/>
                  <a:gd name="T65" fmla="*/ 0 h 251"/>
                  <a:gd name="T66" fmla="*/ 0 w 247"/>
                  <a:gd name="T67" fmla="*/ 0 h 251"/>
                  <a:gd name="T68" fmla="*/ 0 w 247"/>
                  <a:gd name="T69" fmla="*/ 0 h 251"/>
                  <a:gd name="T70" fmla="*/ 0 w 247"/>
                  <a:gd name="T71" fmla="*/ 0 h 251"/>
                  <a:gd name="T72" fmla="*/ 0 w 247"/>
                  <a:gd name="T73" fmla="*/ 0 h 251"/>
                  <a:gd name="T74" fmla="*/ 0 w 247"/>
                  <a:gd name="T75" fmla="*/ 0 h 251"/>
                  <a:gd name="T76" fmla="*/ 0 w 247"/>
                  <a:gd name="T77" fmla="*/ 0 h 251"/>
                  <a:gd name="T78" fmla="*/ 0 w 247"/>
                  <a:gd name="T79" fmla="*/ 0 h 251"/>
                  <a:gd name="T80" fmla="*/ 0 w 247"/>
                  <a:gd name="T81" fmla="*/ 0 h 2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47"/>
                  <a:gd name="T124" fmla="*/ 0 h 251"/>
                  <a:gd name="T125" fmla="*/ 247 w 247"/>
                  <a:gd name="T126" fmla="*/ 251 h 25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47" h="251">
                    <a:moveTo>
                      <a:pt x="33" y="29"/>
                    </a:moveTo>
                    <a:lnTo>
                      <a:pt x="21" y="44"/>
                    </a:lnTo>
                    <a:lnTo>
                      <a:pt x="12" y="60"/>
                    </a:lnTo>
                    <a:lnTo>
                      <a:pt x="5" y="79"/>
                    </a:lnTo>
                    <a:lnTo>
                      <a:pt x="0" y="97"/>
                    </a:lnTo>
                    <a:lnTo>
                      <a:pt x="0" y="116"/>
                    </a:lnTo>
                    <a:lnTo>
                      <a:pt x="5" y="135"/>
                    </a:lnTo>
                    <a:lnTo>
                      <a:pt x="12" y="152"/>
                    </a:lnTo>
                    <a:lnTo>
                      <a:pt x="25" y="169"/>
                    </a:lnTo>
                    <a:lnTo>
                      <a:pt x="42" y="187"/>
                    </a:lnTo>
                    <a:lnTo>
                      <a:pt x="58" y="202"/>
                    </a:lnTo>
                    <a:lnTo>
                      <a:pt x="77" y="220"/>
                    </a:lnTo>
                    <a:lnTo>
                      <a:pt x="96" y="233"/>
                    </a:lnTo>
                    <a:lnTo>
                      <a:pt x="114" y="244"/>
                    </a:lnTo>
                    <a:lnTo>
                      <a:pt x="133" y="251"/>
                    </a:lnTo>
                    <a:lnTo>
                      <a:pt x="149" y="251"/>
                    </a:lnTo>
                    <a:lnTo>
                      <a:pt x="165" y="246"/>
                    </a:lnTo>
                    <a:lnTo>
                      <a:pt x="180" y="237"/>
                    </a:lnTo>
                    <a:lnTo>
                      <a:pt x="196" y="228"/>
                    </a:lnTo>
                    <a:lnTo>
                      <a:pt x="209" y="220"/>
                    </a:lnTo>
                    <a:lnTo>
                      <a:pt x="222" y="212"/>
                    </a:lnTo>
                    <a:lnTo>
                      <a:pt x="232" y="202"/>
                    </a:lnTo>
                    <a:lnTo>
                      <a:pt x="240" y="191"/>
                    </a:lnTo>
                    <a:lnTo>
                      <a:pt x="246" y="178"/>
                    </a:lnTo>
                    <a:lnTo>
                      <a:pt x="247" y="162"/>
                    </a:lnTo>
                    <a:lnTo>
                      <a:pt x="244" y="142"/>
                    </a:lnTo>
                    <a:lnTo>
                      <a:pt x="238" y="120"/>
                    </a:lnTo>
                    <a:lnTo>
                      <a:pt x="228" y="96"/>
                    </a:lnTo>
                    <a:lnTo>
                      <a:pt x="215" y="72"/>
                    </a:lnTo>
                    <a:lnTo>
                      <a:pt x="200" y="50"/>
                    </a:lnTo>
                    <a:lnTo>
                      <a:pt x="184" y="30"/>
                    </a:lnTo>
                    <a:lnTo>
                      <a:pt x="165" y="16"/>
                    </a:lnTo>
                    <a:lnTo>
                      <a:pt x="147" y="7"/>
                    </a:lnTo>
                    <a:lnTo>
                      <a:pt x="130" y="3"/>
                    </a:lnTo>
                    <a:lnTo>
                      <a:pt x="112" y="0"/>
                    </a:lnTo>
                    <a:lnTo>
                      <a:pt x="94" y="1"/>
                    </a:lnTo>
                    <a:lnTo>
                      <a:pt x="80" y="3"/>
                    </a:lnTo>
                    <a:lnTo>
                      <a:pt x="65" y="7"/>
                    </a:lnTo>
                    <a:lnTo>
                      <a:pt x="52" y="13"/>
                    </a:lnTo>
                    <a:lnTo>
                      <a:pt x="42" y="20"/>
                    </a:lnTo>
                    <a:lnTo>
                      <a:pt x="33" y="29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79" name="Freeform 29"/>
              <p:cNvSpPr/>
              <p:nvPr/>
            </p:nvSpPr>
            <p:spPr bwMode="auto">
              <a:xfrm>
                <a:off x="8313" y="4687"/>
                <a:ext cx="75" cy="80"/>
              </a:xfrm>
              <a:custGeom>
                <a:avLst/>
                <a:gdLst>
                  <a:gd name="T0" fmla="*/ 0 w 226"/>
                  <a:gd name="T1" fmla="*/ 0 h 240"/>
                  <a:gd name="T2" fmla="*/ 0 w 226"/>
                  <a:gd name="T3" fmla="*/ 0 h 240"/>
                  <a:gd name="T4" fmla="*/ 0 w 226"/>
                  <a:gd name="T5" fmla="*/ 0 h 240"/>
                  <a:gd name="T6" fmla="*/ 0 w 226"/>
                  <a:gd name="T7" fmla="*/ 0 h 240"/>
                  <a:gd name="T8" fmla="*/ 0 w 226"/>
                  <a:gd name="T9" fmla="*/ 0 h 240"/>
                  <a:gd name="T10" fmla="*/ 0 w 226"/>
                  <a:gd name="T11" fmla="*/ 0 h 240"/>
                  <a:gd name="T12" fmla="*/ 0 w 226"/>
                  <a:gd name="T13" fmla="*/ 0 h 240"/>
                  <a:gd name="T14" fmla="*/ 0 w 226"/>
                  <a:gd name="T15" fmla="*/ 0 h 240"/>
                  <a:gd name="T16" fmla="*/ 0 w 226"/>
                  <a:gd name="T17" fmla="*/ 0 h 240"/>
                  <a:gd name="T18" fmla="*/ 0 w 226"/>
                  <a:gd name="T19" fmla="*/ 0 h 240"/>
                  <a:gd name="T20" fmla="*/ 0 w 226"/>
                  <a:gd name="T21" fmla="*/ 0 h 240"/>
                  <a:gd name="T22" fmla="*/ 0 w 226"/>
                  <a:gd name="T23" fmla="*/ 0 h 240"/>
                  <a:gd name="T24" fmla="*/ 0 w 226"/>
                  <a:gd name="T25" fmla="*/ 0 h 240"/>
                  <a:gd name="T26" fmla="*/ 0 w 226"/>
                  <a:gd name="T27" fmla="*/ 0 h 240"/>
                  <a:gd name="T28" fmla="*/ 0 w 226"/>
                  <a:gd name="T29" fmla="*/ 0 h 240"/>
                  <a:gd name="T30" fmla="*/ 0 w 226"/>
                  <a:gd name="T31" fmla="*/ 0 h 240"/>
                  <a:gd name="T32" fmla="*/ 0 w 226"/>
                  <a:gd name="T33" fmla="*/ 0 h 240"/>
                  <a:gd name="T34" fmla="*/ 0 w 226"/>
                  <a:gd name="T35" fmla="*/ 0 h 240"/>
                  <a:gd name="T36" fmla="*/ 0 w 226"/>
                  <a:gd name="T37" fmla="*/ 0 h 240"/>
                  <a:gd name="T38" fmla="*/ 0 w 226"/>
                  <a:gd name="T39" fmla="*/ 0 h 240"/>
                  <a:gd name="T40" fmla="*/ 0 w 226"/>
                  <a:gd name="T41" fmla="*/ 0 h 240"/>
                  <a:gd name="T42" fmla="*/ 0 w 226"/>
                  <a:gd name="T43" fmla="*/ 0 h 240"/>
                  <a:gd name="T44" fmla="*/ 0 w 226"/>
                  <a:gd name="T45" fmla="*/ 0 h 240"/>
                  <a:gd name="T46" fmla="*/ 0 w 226"/>
                  <a:gd name="T47" fmla="*/ 0 h 240"/>
                  <a:gd name="T48" fmla="*/ 0 w 226"/>
                  <a:gd name="T49" fmla="*/ 0 h 240"/>
                  <a:gd name="T50" fmla="*/ 0 w 226"/>
                  <a:gd name="T51" fmla="*/ 0 h 240"/>
                  <a:gd name="T52" fmla="*/ 0 w 226"/>
                  <a:gd name="T53" fmla="*/ 0 h 240"/>
                  <a:gd name="T54" fmla="*/ 0 w 226"/>
                  <a:gd name="T55" fmla="*/ 0 h 240"/>
                  <a:gd name="T56" fmla="*/ 0 w 226"/>
                  <a:gd name="T57" fmla="*/ 0 h 240"/>
                  <a:gd name="T58" fmla="*/ 0 w 226"/>
                  <a:gd name="T59" fmla="*/ 0 h 240"/>
                  <a:gd name="T60" fmla="*/ 0 w 226"/>
                  <a:gd name="T61" fmla="*/ 0 h 240"/>
                  <a:gd name="T62" fmla="*/ 0 w 226"/>
                  <a:gd name="T63" fmla="*/ 0 h 240"/>
                  <a:gd name="T64" fmla="*/ 0 w 226"/>
                  <a:gd name="T65" fmla="*/ 0 h 240"/>
                  <a:gd name="T66" fmla="*/ 0 w 226"/>
                  <a:gd name="T67" fmla="*/ 0 h 240"/>
                  <a:gd name="T68" fmla="*/ 0 w 226"/>
                  <a:gd name="T69" fmla="*/ 0 h 240"/>
                  <a:gd name="T70" fmla="*/ 0 w 226"/>
                  <a:gd name="T71" fmla="*/ 0 h 2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26"/>
                  <a:gd name="T109" fmla="*/ 0 h 240"/>
                  <a:gd name="T110" fmla="*/ 226 w 226"/>
                  <a:gd name="T111" fmla="*/ 240 h 2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26" h="240">
                    <a:moveTo>
                      <a:pt x="125" y="6"/>
                    </a:moveTo>
                    <a:lnTo>
                      <a:pt x="115" y="3"/>
                    </a:lnTo>
                    <a:lnTo>
                      <a:pt x="104" y="0"/>
                    </a:lnTo>
                    <a:lnTo>
                      <a:pt x="93" y="0"/>
                    </a:lnTo>
                    <a:lnTo>
                      <a:pt x="79" y="0"/>
                    </a:lnTo>
                    <a:lnTo>
                      <a:pt x="66" y="2"/>
                    </a:lnTo>
                    <a:lnTo>
                      <a:pt x="54" y="6"/>
                    </a:lnTo>
                    <a:lnTo>
                      <a:pt x="43" y="12"/>
                    </a:lnTo>
                    <a:lnTo>
                      <a:pt x="32" y="19"/>
                    </a:lnTo>
                    <a:lnTo>
                      <a:pt x="16" y="37"/>
                    </a:lnTo>
                    <a:lnTo>
                      <a:pt x="6" y="58"/>
                    </a:lnTo>
                    <a:lnTo>
                      <a:pt x="0" y="79"/>
                    </a:lnTo>
                    <a:lnTo>
                      <a:pt x="0" y="101"/>
                    </a:lnTo>
                    <a:lnTo>
                      <a:pt x="2" y="124"/>
                    </a:lnTo>
                    <a:lnTo>
                      <a:pt x="7" y="145"/>
                    </a:lnTo>
                    <a:lnTo>
                      <a:pt x="15" y="168"/>
                    </a:lnTo>
                    <a:lnTo>
                      <a:pt x="24" y="188"/>
                    </a:lnTo>
                    <a:lnTo>
                      <a:pt x="32" y="201"/>
                    </a:lnTo>
                    <a:lnTo>
                      <a:pt x="43" y="213"/>
                    </a:lnTo>
                    <a:lnTo>
                      <a:pt x="56" y="223"/>
                    </a:lnTo>
                    <a:lnTo>
                      <a:pt x="69" y="231"/>
                    </a:lnTo>
                    <a:lnTo>
                      <a:pt x="84" y="237"/>
                    </a:lnTo>
                    <a:lnTo>
                      <a:pt x="98" y="240"/>
                    </a:lnTo>
                    <a:lnTo>
                      <a:pt x="113" y="240"/>
                    </a:lnTo>
                    <a:lnTo>
                      <a:pt x="129" y="237"/>
                    </a:lnTo>
                    <a:lnTo>
                      <a:pt x="151" y="229"/>
                    </a:lnTo>
                    <a:lnTo>
                      <a:pt x="172" y="219"/>
                    </a:lnTo>
                    <a:lnTo>
                      <a:pt x="189" y="204"/>
                    </a:lnTo>
                    <a:lnTo>
                      <a:pt x="206" y="188"/>
                    </a:lnTo>
                    <a:lnTo>
                      <a:pt x="216" y="171"/>
                    </a:lnTo>
                    <a:lnTo>
                      <a:pt x="223" y="152"/>
                    </a:lnTo>
                    <a:lnTo>
                      <a:pt x="226" y="131"/>
                    </a:lnTo>
                    <a:lnTo>
                      <a:pt x="223" y="109"/>
                    </a:lnTo>
                    <a:lnTo>
                      <a:pt x="222" y="104"/>
                    </a:lnTo>
                    <a:lnTo>
                      <a:pt x="219" y="98"/>
                    </a:lnTo>
                    <a:lnTo>
                      <a:pt x="213" y="95"/>
                    </a:lnTo>
                    <a:lnTo>
                      <a:pt x="207" y="95"/>
                    </a:lnTo>
                    <a:lnTo>
                      <a:pt x="201" y="96"/>
                    </a:lnTo>
                    <a:lnTo>
                      <a:pt x="197" y="99"/>
                    </a:lnTo>
                    <a:lnTo>
                      <a:pt x="194" y="105"/>
                    </a:lnTo>
                    <a:lnTo>
                      <a:pt x="192" y="111"/>
                    </a:lnTo>
                    <a:lnTo>
                      <a:pt x="191" y="127"/>
                    </a:lnTo>
                    <a:lnTo>
                      <a:pt x="188" y="142"/>
                    </a:lnTo>
                    <a:lnTo>
                      <a:pt x="182" y="158"/>
                    </a:lnTo>
                    <a:lnTo>
                      <a:pt x="173" y="171"/>
                    </a:lnTo>
                    <a:lnTo>
                      <a:pt x="162" y="183"/>
                    </a:lnTo>
                    <a:lnTo>
                      <a:pt x="147" y="191"/>
                    </a:lnTo>
                    <a:lnTo>
                      <a:pt x="131" y="197"/>
                    </a:lnTo>
                    <a:lnTo>
                      <a:pt x="110" y="200"/>
                    </a:lnTo>
                    <a:lnTo>
                      <a:pt x="90" y="197"/>
                    </a:lnTo>
                    <a:lnTo>
                      <a:pt x="74" y="190"/>
                    </a:lnTo>
                    <a:lnTo>
                      <a:pt x="60" y="177"/>
                    </a:lnTo>
                    <a:lnTo>
                      <a:pt x="51" y="161"/>
                    </a:lnTo>
                    <a:lnTo>
                      <a:pt x="44" y="144"/>
                    </a:lnTo>
                    <a:lnTo>
                      <a:pt x="38" y="124"/>
                    </a:lnTo>
                    <a:lnTo>
                      <a:pt x="34" y="105"/>
                    </a:lnTo>
                    <a:lnTo>
                      <a:pt x="32" y="86"/>
                    </a:lnTo>
                    <a:lnTo>
                      <a:pt x="32" y="76"/>
                    </a:lnTo>
                    <a:lnTo>
                      <a:pt x="35" y="66"/>
                    </a:lnTo>
                    <a:lnTo>
                      <a:pt x="41" y="56"/>
                    </a:lnTo>
                    <a:lnTo>
                      <a:pt x="47" y="46"/>
                    </a:lnTo>
                    <a:lnTo>
                      <a:pt x="54" y="39"/>
                    </a:lnTo>
                    <a:lnTo>
                      <a:pt x="63" y="32"/>
                    </a:lnTo>
                    <a:lnTo>
                      <a:pt x="74" y="26"/>
                    </a:lnTo>
                    <a:lnTo>
                      <a:pt x="84" y="25"/>
                    </a:lnTo>
                    <a:lnTo>
                      <a:pt x="87" y="25"/>
                    </a:lnTo>
                    <a:lnTo>
                      <a:pt x="94" y="23"/>
                    </a:lnTo>
                    <a:lnTo>
                      <a:pt x="106" y="25"/>
                    </a:lnTo>
                    <a:lnTo>
                      <a:pt x="119" y="26"/>
                    </a:lnTo>
                    <a:lnTo>
                      <a:pt x="126" y="25"/>
                    </a:lnTo>
                    <a:lnTo>
                      <a:pt x="131" y="19"/>
                    </a:lnTo>
                    <a:lnTo>
                      <a:pt x="129" y="12"/>
                    </a:lnTo>
                    <a:lnTo>
                      <a:pt x="1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80" name="Freeform 30"/>
              <p:cNvSpPr/>
              <p:nvPr/>
            </p:nvSpPr>
            <p:spPr bwMode="auto">
              <a:xfrm>
                <a:off x="8412" y="4892"/>
                <a:ext cx="93" cy="90"/>
              </a:xfrm>
              <a:custGeom>
                <a:avLst/>
                <a:gdLst>
                  <a:gd name="T0" fmla="*/ 0 w 279"/>
                  <a:gd name="T1" fmla="*/ 0 h 270"/>
                  <a:gd name="T2" fmla="*/ 0 w 279"/>
                  <a:gd name="T3" fmla="*/ 0 h 270"/>
                  <a:gd name="T4" fmla="*/ 0 w 279"/>
                  <a:gd name="T5" fmla="*/ 0 h 270"/>
                  <a:gd name="T6" fmla="*/ 0 w 279"/>
                  <a:gd name="T7" fmla="*/ 0 h 270"/>
                  <a:gd name="T8" fmla="*/ 0 w 279"/>
                  <a:gd name="T9" fmla="*/ 0 h 270"/>
                  <a:gd name="T10" fmla="*/ 0 w 279"/>
                  <a:gd name="T11" fmla="*/ 0 h 270"/>
                  <a:gd name="T12" fmla="*/ 0 w 279"/>
                  <a:gd name="T13" fmla="*/ 0 h 270"/>
                  <a:gd name="T14" fmla="*/ 0 w 279"/>
                  <a:gd name="T15" fmla="*/ 0 h 270"/>
                  <a:gd name="T16" fmla="*/ 0 w 279"/>
                  <a:gd name="T17" fmla="*/ 0 h 270"/>
                  <a:gd name="T18" fmla="*/ 0 w 279"/>
                  <a:gd name="T19" fmla="*/ 0 h 270"/>
                  <a:gd name="T20" fmla="*/ 0 w 279"/>
                  <a:gd name="T21" fmla="*/ 0 h 270"/>
                  <a:gd name="T22" fmla="*/ 0 w 279"/>
                  <a:gd name="T23" fmla="*/ 0 h 270"/>
                  <a:gd name="T24" fmla="*/ 0 w 279"/>
                  <a:gd name="T25" fmla="*/ 0 h 270"/>
                  <a:gd name="T26" fmla="*/ 0 w 279"/>
                  <a:gd name="T27" fmla="*/ 0 h 270"/>
                  <a:gd name="T28" fmla="*/ 0 w 279"/>
                  <a:gd name="T29" fmla="*/ 0 h 270"/>
                  <a:gd name="T30" fmla="*/ 0 w 279"/>
                  <a:gd name="T31" fmla="*/ 0 h 270"/>
                  <a:gd name="T32" fmla="*/ 0 w 279"/>
                  <a:gd name="T33" fmla="*/ 0 h 270"/>
                  <a:gd name="T34" fmla="*/ 0 w 279"/>
                  <a:gd name="T35" fmla="*/ 0 h 270"/>
                  <a:gd name="T36" fmla="*/ 0 w 279"/>
                  <a:gd name="T37" fmla="*/ 0 h 270"/>
                  <a:gd name="T38" fmla="*/ 0 w 279"/>
                  <a:gd name="T39" fmla="*/ 0 h 270"/>
                  <a:gd name="T40" fmla="*/ 0 w 279"/>
                  <a:gd name="T41" fmla="*/ 0 h 270"/>
                  <a:gd name="T42" fmla="*/ 0 w 279"/>
                  <a:gd name="T43" fmla="*/ 0 h 270"/>
                  <a:gd name="T44" fmla="*/ 0 w 279"/>
                  <a:gd name="T45" fmla="*/ 0 h 270"/>
                  <a:gd name="T46" fmla="*/ 0 w 279"/>
                  <a:gd name="T47" fmla="*/ 0 h 270"/>
                  <a:gd name="T48" fmla="*/ 0 w 279"/>
                  <a:gd name="T49" fmla="*/ 0 h 270"/>
                  <a:gd name="T50" fmla="*/ 0 w 279"/>
                  <a:gd name="T51" fmla="*/ 0 h 270"/>
                  <a:gd name="T52" fmla="*/ 0 w 279"/>
                  <a:gd name="T53" fmla="*/ 0 h 270"/>
                  <a:gd name="T54" fmla="*/ 0 w 279"/>
                  <a:gd name="T55" fmla="*/ 0 h 270"/>
                  <a:gd name="T56" fmla="*/ 0 w 279"/>
                  <a:gd name="T57" fmla="*/ 0 h 270"/>
                  <a:gd name="T58" fmla="*/ 0 w 279"/>
                  <a:gd name="T59" fmla="*/ 0 h 270"/>
                  <a:gd name="T60" fmla="*/ 0 w 279"/>
                  <a:gd name="T61" fmla="*/ 0 h 270"/>
                  <a:gd name="T62" fmla="*/ 0 w 279"/>
                  <a:gd name="T63" fmla="*/ 0 h 270"/>
                  <a:gd name="T64" fmla="*/ 0 w 279"/>
                  <a:gd name="T65" fmla="*/ 0 h 270"/>
                  <a:gd name="T66" fmla="*/ 0 w 279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9"/>
                  <a:gd name="T103" fmla="*/ 0 h 270"/>
                  <a:gd name="T104" fmla="*/ 279 w 279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9" h="270">
                    <a:moveTo>
                      <a:pt x="75" y="3"/>
                    </a:moveTo>
                    <a:lnTo>
                      <a:pt x="60" y="8"/>
                    </a:lnTo>
                    <a:lnTo>
                      <a:pt x="47" y="17"/>
                    </a:lnTo>
                    <a:lnTo>
                      <a:pt x="34" y="27"/>
                    </a:lnTo>
                    <a:lnTo>
                      <a:pt x="24" y="39"/>
                    </a:lnTo>
                    <a:lnTo>
                      <a:pt x="15" y="50"/>
                    </a:lnTo>
                    <a:lnTo>
                      <a:pt x="7" y="64"/>
                    </a:lnTo>
                    <a:lnTo>
                      <a:pt x="3" y="80"/>
                    </a:lnTo>
                    <a:lnTo>
                      <a:pt x="0" y="96"/>
                    </a:lnTo>
                    <a:lnTo>
                      <a:pt x="0" y="112"/>
                    </a:lnTo>
                    <a:lnTo>
                      <a:pt x="2" y="129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5"/>
                    </a:lnTo>
                    <a:lnTo>
                      <a:pt x="27" y="189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1"/>
                    </a:lnTo>
                    <a:lnTo>
                      <a:pt x="82" y="244"/>
                    </a:lnTo>
                    <a:lnTo>
                      <a:pt x="101" y="257"/>
                    </a:lnTo>
                    <a:lnTo>
                      <a:pt x="122" y="266"/>
                    </a:lnTo>
                    <a:lnTo>
                      <a:pt x="142" y="270"/>
                    </a:lnTo>
                    <a:lnTo>
                      <a:pt x="165" y="270"/>
                    </a:lnTo>
                    <a:lnTo>
                      <a:pt x="185" y="263"/>
                    </a:lnTo>
                    <a:lnTo>
                      <a:pt x="206" y="250"/>
                    </a:lnTo>
                    <a:lnTo>
                      <a:pt x="219" y="240"/>
                    </a:lnTo>
                    <a:lnTo>
                      <a:pt x="232" y="228"/>
                    </a:lnTo>
                    <a:lnTo>
                      <a:pt x="244" y="215"/>
                    </a:lnTo>
                    <a:lnTo>
                      <a:pt x="254" y="202"/>
                    </a:lnTo>
                    <a:lnTo>
                      <a:pt x="263" y="188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79" y="133"/>
                    </a:lnTo>
                    <a:lnTo>
                      <a:pt x="278" y="126"/>
                    </a:lnTo>
                    <a:lnTo>
                      <a:pt x="273" y="120"/>
                    </a:lnTo>
                    <a:lnTo>
                      <a:pt x="266" y="116"/>
                    </a:lnTo>
                    <a:lnTo>
                      <a:pt x="258" y="116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1" y="129"/>
                    </a:lnTo>
                    <a:lnTo>
                      <a:pt x="241" y="132"/>
                    </a:lnTo>
                    <a:lnTo>
                      <a:pt x="238" y="139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0" y="176"/>
                    </a:lnTo>
                    <a:lnTo>
                      <a:pt x="210" y="191"/>
                    </a:lnTo>
                    <a:lnTo>
                      <a:pt x="198" y="201"/>
                    </a:lnTo>
                    <a:lnTo>
                      <a:pt x="182" y="210"/>
                    </a:lnTo>
                    <a:lnTo>
                      <a:pt x="154" y="211"/>
                    </a:lnTo>
                    <a:lnTo>
                      <a:pt x="126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2"/>
                    </a:lnTo>
                    <a:lnTo>
                      <a:pt x="46" y="139"/>
                    </a:lnTo>
                    <a:lnTo>
                      <a:pt x="40" y="113"/>
                    </a:lnTo>
                    <a:lnTo>
                      <a:pt x="40" y="86"/>
                    </a:lnTo>
                    <a:lnTo>
                      <a:pt x="44" y="73"/>
                    </a:lnTo>
                    <a:lnTo>
                      <a:pt x="50" y="62"/>
                    </a:lnTo>
                    <a:lnTo>
                      <a:pt x="60" y="50"/>
                    </a:lnTo>
                    <a:lnTo>
                      <a:pt x="71" y="39"/>
                    </a:lnTo>
                    <a:lnTo>
                      <a:pt x="81" y="30"/>
                    </a:lnTo>
                    <a:lnTo>
                      <a:pt x="93" y="21"/>
                    </a:lnTo>
                    <a:lnTo>
                      <a:pt x="103" y="16"/>
                    </a:lnTo>
                    <a:lnTo>
                      <a:pt x="112" y="11"/>
                    </a:lnTo>
                    <a:lnTo>
                      <a:pt x="109" y="4"/>
                    </a:lnTo>
                    <a:lnTo>
                      <a:pt x="100" y="0"/>
                    </a:lnTo>
                    <a:lnTo>
                      <a:pt x="88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81" name="Freeform 31"/>
              <p:cNvSpPr/>
              <p:nvPr/>
            </p:nvSpPr>
            <p:spPr bwMode="auto">
              <a:xfrm>
                <a:off x="8347" y="4786"/>
                <a:ext cx="24" cy="25"/>
              </a:xfrm>
              <a:custGeom>
                <a:avLst/>
                <a:gdLst>
                  <a:gd name="T0" fmla="*/ 0 w 72"/>
                  <a:gd name="T1" fmla="*/ 0 h 75"/>
                  <a:gd name="T2" fmla="*/ 0 w 72"/>
                  <a:gd name="T3" fmla="*/ 0 h 75"/>
                  <a:gd name="T4" fmla="*/ 0 w 72"/>
                  <a:gd name="T5" fmla="*/ 0 h 75"/>
                  <a:gd name="T6" fmla="*/ 0 w 72"/>
                  <a:gd name="T7" fmla="*/ 0 h 75"/>
                  <a:gd name="T8" fmla="*/ 0 w 72"/>
                  <a:gd name="T9" fmla="*/ 0 h 75"/>
                  <a:gd name="T10" fmla="*/ 0 w 72"/>
                  <a:gd name="T11" fmla="*/ 0 h 75"/>
                  <a:gd name="T12" fmla="*/ 0 w 72"/>
                  <a:gd name="T13" fmla="*/ 0 h 75"/>
                  <a:gd name="T14" fmla="*/ 0 w 72"/>
                  <a:gd name="T15" fmla="*/ 0 h 75"/>
                  <a:gd name="T16" fmla="*/ 0 w 72"/>
                  <a:gd name="T17" fmla="*/ 0 h 75"/>
                  <a:gd name="T18" fmla="*/ 0 w 72"/>
                  <a:gd name="T19" fmla="*/ 0 h 75"/>
                  <a:gd name="T20" fmla="*/ 0 w 72"/>
                  <a:gd name="T21" fmla="*/ 0 h 75"/>
                  <a:gd name="T22" fmla="*/ 0 w 72"/>
                  <a:gd name="T23" fmla="*/ 0 h 75"/>
                  <a:gd name="T24" fmla="*/ 0 w 72"/>
                  <a:gd name="T25" fmla="*/ 0 h 75"/>
                  <a:gd name="T26" fmla="*/ 0 w 72"/>
                  <a:gd name="T27" fmla="*/ 0 h 75"/>
                  <a:gd name="T28" fmla="*/ 0 w 72"/>
                  <a:gd name="T29" fmla="*/ 0 h 75"/>
                  <a:gd name="T30" fmla="*/ 0 w 72"/>
                  <a:gd name="T31" fmla="*/ 0 h 75"/>
                  <a:gd name="T32" fmla="*/ 0 w 72"/>
                  <a:gd name="T33" fmla="*/ 0 h 75"/>
                  <a:gd name="T34" fmla="*/ 0 w 72"/>
                  <a:gd name="T35" fmla="*/ 0 h 75"/>
                  <a:gd name="T36" fmla="*/ 0 w 72"/>
                  <a:gd name="T37" fmla="*/ 0 h 75"/>
                  <a:gd name="T38" fmla="*/ 0 w 72"/>
                  <a:gd name="T39" fmla="*/ 0 h 75"/>
                  <a:gd name="T40" fmla="*/ 0 w 72"/>
                  <a:gd name="T41" fmla="*/ 0 h 75"/>
                  <a:gd name="T42" fmla="*/ 0 w 72"/>
                  <a:gd name="T43" fmla="*/ 0 h 75"/>
                  <a:gd name="T44" fmla="*/ 0 w 72"/>
                  <a:gd name="T45" fmla="*/ 0 h 75"/>
                  <a:gd name="T46" fmla="*/ 0 w 72"/>
                  <a:gd name="T47" fmla="*/ 0 h 75"/>
                  <a:gd name="T48" fmla="*/ 0 w 72"/>
                  <a:gd name="T49" fmla="*/ 0 h 75"/>
                  <a:gd name="T50" fmla="*/ 0 w 72"/>
                  <a:gd name="T51" fmla="*/ 0 h 75"/>
                  <a:gd name="T52" fmla="*/ 0 w 72"/>
                  <a:gd name="T53" fmla="*/ 0 h 75"/>
                  <a:gd name="T54" fmla="*/ 0 w 72"/>
                  <a:gd name="T55" fmla="*/ 0 h 75"/>
                  <a:gd name="T56" fmla="*/ 0 w 72"/>
                  <a:gd name="T57" fmla="*/ 0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2"/>
                  <a:gd name="T88" fmla="*/ 0 h 75"/>
                  <a:gd name="T89" fmla="*/ 72 w 72"/>
                  <a:gd name="T90" fmla="*/ 75 h 7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2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7" y="71"/>
                    </a:lnTo>
                    <a:lnTo>
                      <a:pt x="56" y="66"/>
                    </a:lnTo>
                    <a:lnTo>
                      <a:pt x="64" y="60"/>
                    </a:lnTo>
                    <a:lnTo>
                      <a:pt x="69" y="56"/>
                    </a:lnTo>
                    <a:lnTo>
                      <a:pt x="72" y="52"/>
                    </a:lnTo>
                    <a:lnTo>
                      <a:pt x="72" y="49"/>
                    </a:lnTo>
                    <a:lnTo>
                      <a:pt x="70" y="45"/>
                    </a:lnTo>
                    <a:lnTo>
                      <a:pt x="67" y="40"/>
                    </a:lnTo>
                    <a:lnTo>
                      <a:pt x="63" y="39"/>
                    </a:lnTo>
                    <a:lnTo>
                      <a:pt x="59" y="38"/>
                    </a:lnTo>
                    <a:lnTo>
                      <a:pt x="54" y="39"/>
                    </a:lnTo>
                    <a:lnTo>
                      <a:pt x="48" y="42"/>
                    </a:lnTo>
                    <a:lnTo>
                      <a:pt x="39" y="46"/>
                    </a:lnTo>
                    <a:lnTo>
                      <a:pt x="32" y="50"/>
                    </a:lnTo>
                    <a:lnTo>
                      <a:pt x="29" y="52"/>
                    </a:lnTo>
                    <a:lnTo>
                      <a:pt x="26" y="43"/>
                    </a:lnTo>
                    <a:lnTo>
                      <a:pt x="20" y="25"/>
                    </a:lnTo>
                    <a:lnTo>
                      <a:pt x="12" y="7"/>
                    </a:lnTo>
                    <a:lnTo>
                      <a:pt x="1" y="0"/>
                    </a:lnTo>
                    <a:lnTo>
                      <a:pt x="0" y="17"/>
                    </a:lnTo>
                    <a:lnTo>
                      <a:pt x="3" y="39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82" name="Freeform 32"/>
              <p:cNvSpPr/>
              <p:nvPr/>
            </p:nvSpPr>
            <p:spPr bwMode="auto">
              <a:xfrm>
                <a:off x="8370" y="4780"/>
                <a:ext cx="23" cy="20"/>
              </a:xfrm>
              <a:custGeom>
                <a:avLst/>
                <a:gdLst>
                  <a:gd name="T0" fmla="*/ 0 w 70"/>
                  <a:gd name="T1" fmla="*/ 0 h 59"/>
                  <a:gd name="T2" fmla="*/ 0 w 70"/>
                  <a:gd name="T3" fmla="*/ 0 h 59"/>
                  <a:gd name="T4" fmla="*/ 0 w 70"/>
                  <a:gd name="T5" fmla="*/ 0 h 59"/>
                  <a:gd name="T6" fmla="*/ 0 w 70"/>
                  <a:gd name="T7" fmla="*/ 0 h 59"/>
                  <a:gd name="T8" fmla="*/ 0 w 70"/>
                  <a:gd name="T9" fmla="*/ 0 h 59"/>
                  <a:gd name="T10" fmla="*/ 0 w 70"/>
                  <a:gd name="T11" fmla="*/ 0 h 59"/>
                  <a:gd name="T12" fmla="*/ 0 w 70"/>
                  <a:gd name="T13" fmla="*/ 0 h 59"/>
                  <a:gd name="T14" fmla="*/ 0 w 70"/>
                  <a:gd name="T15" fmla="*/ 0 h 59"/>
                  <a:gd name="T16" fmla="*/ 0 w 70"/>
                  <a:gd name="T17" fmla="*/ 0 h 59"/>
                  <a:gd name="T18" fmla="*/ 0 w 70"/>
                  <a:gd name="T19" fmla="*/ 0 h 59"/>
                  <a:gd name="T20" fmla="*/ 0 w 70"/>
                  <a:gd name="T21" fmla="*/ 0 h 59"/>
                  <a:gd name="T22" fmla="*/ 0 w 70"/>
                  <a:gd name="T23" fmla="*/ 0 h 59"/>
                  <a:gd name="T24" fmla="*/ 0 w 70"/>
                  <a:gd name="T25" fmla="*/ 0 h 59"/>
                  <a:gd name="T26" fmla="*/ 0 w 70"/>
                  <a:gd name="T27" fmla="*/ 0 h 59"/>
                  <a:gd name="T28" fmla="*/ 0 w 70"/>
                  <a:gd name="T29" fmla="*/ 0 h 59"/>
                  <a:gd name="T30" fmla="*/ 0 w 70"/>
                  <a:gd name="T31" fmla="*/ 0 h 59"/>
                  <a:gd name="T32" fmla="*/ 0 w 70"/>
                  <a:gd name="T33" fmla="*/ 0 h 59"/>
                  <a:gd name="T34" fmla="*/ 0 w 70"/>
                  <a:gd name="T35" fmla="*/ 0 h 59"/>
                  <a:gd name="T36" fmla="*/ 0 w 70"/>
                  <a:gd name="T37" fmla="*/ 0 h 59"/>
                  <a:gd name="T38" fmla="*/ 0 w 70"/>
                  <a:gd name="T39" fmla="*/ 0 h 59"/>
                  <a:gd name="T40" fmla="*/ 0 w 70"/>
                  <a:gd name="T41" fmla="*/ 0 h 59"/>
                  <a:gd name="T42" fmla="*/ 0 w 70"/>
                  <a:gd name="T43" fmla="*/ 0 h 59"/>
                  <a:gd name="T44" fmla="*/ 0 w 70"/>
                  <a:gd name="T45" fmla="*/ 0 h 59"/>
                  <a:gd name="T46" fmla="*/ 0 w 70"/>
                  <a:gd name="T47" fmla="*/ 0 h 59"/>
                  <a:gd name="T48" fmla="*/ 0 w 70"/>
                  <a:gd name="T49" fmla="*/ 0 h 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0"/>
                  <a:gd name="T76" fmla="*/ 0 h 59"/>
                  <a:gd name="T77" fmla="*/ 70 w 70"/>
                  <a:gd name="T78" fmla="*/ 59 h 5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0" h="59">
                    <a:moveTo>
                      <a:pt x="15" y="53"/>
                    </a:moveTo>
                    <a:lnTo>
                      <a:pt x="16" y="55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35" y="59"/>
                    </a:lnTo>
                    <a:lnTo>
                      <a:pt x="45" y="56"/>
                    </a:lnTo>
                    <a:lnTo>
                      <a:pt x="54" y="55"/>
                    </a:lnTo>
                    <a:lnTo>
                      <a:pt x="63" y="50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0" y="40"/>
                    </a:lnTo>
                    <a:lnTo>
                      <a:pt x="69" y="37"/>
                    </a:lnTo>
                    <a:lnTo>
                      <a:pt x="56" y="32"/>
                    </a:lnTo>
                    <a:lnTo>
                      <a:pt x="42" y="33"/>
                    </a:lnTo>
                    <a:lnTo>
                      <a:pt x="32" y="37"/>
                    </a:lnTo>
                    <a:lnTo>
                      <a:pt x="28" y="40"/>
                    </a:lnTo>
                    <a:lnTo>
                      <a:pt x="20" y="30"/>
                    </a:lnTo>
                    <a:lnTo>
                      <a:pt x="16" y="14"/>
                    </a:lnTo>
                    <a:lnTo>
                      <a:pt x="10" y="3"/>
                    </a:lnTo>
                    <a:lnTo>
                      <a:pt x="3" y="0"/>
                    </a:lnTo>
                    <a:lnTo>
                      <a:pt x="0" y="19"/>
                    </a:lnTo>
                    <a:lnTo>
                      <a:pt x="4" y="36"/>
                    </a:lnTo>
                    <a:lnTo>
                      <a:pt x="12" y="49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83" name="Freeform 33"/>
              <p:cNvSpPr/>
              <p:nvPr/>
            </p:nvSpPr>
            <p:spPr bwMode="auto">
              <a:xfrm>
                <a:off x="8390" y="4771"/>
                <a:ext cx="22" cy="20"/>
              </a:xfrm>
              <a:custGeom>
                <a:avLst/>
                <a:gdLst>
                  <a:gd name="T0" fmla="*/ 0 w 65"/>
                  <a:gd name="T1" fmla="*/ 0 h 60"/>
                  <a:gd name="T2" fmla="*/ 0 w 65"/>
                  <a:gd name="T3" fmla="*/ 0 h 60"/>
                  <a:gd name="T4" fmla="*/ 0 w 65"/>
                  <a:gd name="T5" fmla="*/ 0 h 60"/>
                  <a:gd name="T6" fmla="*/ 0 w 65"/>
                  <a:gd name="T7" fmla="*/ 0 h 60"/>
                  <a:gd name="T8" fmla="*/ 0 w 65"/>
                  <a:gd name="T9" fmla="*/ 0 h 60"/>
                  <a:gd name="T10" fmla="*/ 0 w 65"/>
                  <a:gd name="T11" fmla="*/ 0 h 60"/>
                  <a:gd name="T12" fmla="*/ 0 w 65"/>
                  <a:gd name="T13" fmla="*/ 0 h 60"/>
                  <a:gd name="T14" fmla="*/ 0 w 65"/>
                  <a:gd name="T15" fmla="*/ 0 h 60"/>
                  <a:gd name="T16" fmla="*/ 0 w 65"/>
                  <a:gd name="T17" fmla="*/ 0 h 60"/>
                  <a:gd name="T18" fmla="*/ 0 w 65"/>
                  <a:gd name="T19" fmla="*/ 0 h 60"/>
                  <a:gd name="T20" fmla="*/ 0 w 65"/>
                  <a:gd name="T21" fmla="*/ 0 h 60"/>
                  <a:gd name="T22" fmla="*/ 0 w 65"/>
                  <a:gd name="T23" fmla="*/ 0 h 60"/>
                  <a:gd name="T24" fmla="*/ 0 w 65"/>
                  <a:gd name="T25" fmla="*/ 0 h 60"/>
                  <a:gd name="T26" fmla="*/ 0 w 65"/>
                  <a:gd name="T27" fmla="*/ 0 h 60"/>
                  <a:gd name="T28" fmla="*/ 0 w 65"/>
                  <a:gd name="T29" fmla="*/ 0 h 60"/>
                  <a:gd name="T30" fmla="*/ 0 w 65"/>
                  <a:gd name="T31" fmla="*/ 0 h 60"/>
                  <a:gd name="T32" fmla="*/ 0 w 65"/>
                  <a:gd name="T33" fmla="*/ 0 h 60"/>
                  <a:gd name="T34" fmla="*/ 0 w 65"/>
                  <a:gd name="T35" fmla="*/ 0 h 60"/>
                  <a:gd name="T36" fmla="*/ 0 w 65"/>
                  <a:gd name="T37" fmla="*/ 0 h 60"/>
                  <a:gd name="T38" fmla="*/ 0 w 65"/>
                  <a:gd name="T39" fmla="*/ 0 h 60"/>
                  <a:gd name="T40" fmla="*/ 0 w 65"/>
                  <a:gd name="T41" fmla="*/ 0 h 60"/>
                  <a:gd name="T42" fmla="*/ 0 w 65"/>
                  <a:gd name="T43" fmla="*/ 0 h 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5"/>
                  <a:gd name="T67" fmla="*/ 0 h 60"/>
                  <a:gd name="T68" fmla="*/ 65 w 65"/>
                  <a:gd name="T69" fmla="*/ 60 h 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5" h="60">
                    <a:moveTo>
                      <a:pt x="4" y="46"/>
                    </a:moveTo>
                    <a:lnTo>
                      <a:pt x="9" y="56"/>
                    </a:lnTo>
                    <a:lnTo>
                      <a:pt x="21" y="60"/>
                    </a:lnTo>
                    <a:lnTo>
                      <a:pt x="31" y="60"/>
                    </a:lnTo>
                    <a:lnTo>
                      <a:pt x="35" y="60"/>
                    </a:lnTo>
                    <a:lnTo>
                      <a:pt x="44" y="57"/>
                    </a:lnTo>
                    <a:lnTo>
                      <a:pt x="54" y="51"/>
                    </a:lnTo>
                    <a:lnTo>
                      <a:pt x="62" y="46"/>
                    </a:lnTo>
                    <a:lnTo>
                      <a:pt x="65" y="40"/>
                    </a:lnTo>
                    <a:lnTo>
                      <a:pt x="63" y="36"/>
                    </a:lnTo>
                    <a:lnTo>
                      <a:pt x="60" y="34"/>
                    </a:lnTo>
                    <a:lnTo>
                      <a:pt x="56" y="33"/>
                    </a:lnTo>
                    <a:lnTo>
                      <a:pt x="51" y="33"/>
                    </a:lnTo>
                    <a:lnTo>
                      <a:pt x="26" y="37"/>
                    </a:lnTo>
                    <a:lnTo>
                      <a:pt x="24" y="30"/>
                    </a:lnTo>
                    <a:lnTo>
                      <a:pt x="18" y="15"/>
                    </a:lnTo>
                    <a:lnTo>
                      <a:pt x="9" y="2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2" y="30"/>
                    </a:lnTo>
                    <a:lnTo>
                      <a:pt x="3" y="41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84" name="Freeform 34"/>
              <p:cNvSpPr/>
              <p:nvPr/>
            </p:nvSpPr>
            <p:spPr bwMode="auto">
              <a:xfrm>
                <a:off x="8362" y="4825"/>
                <a:ext cx="23" cy="16"/>
              </a:xfrm>
              <a:custGeom>
                <a:avLst/>
                <a:gdLst>
                  <a:gd name="T0" fmla="*/ 0 w 69"/>
                  <a:gd name="T1" fmla="*/ 0 h 47"/>
                  <a:gd name="T2" fmla="*/ 0 w 69"/>
                  <a:gd name="T3" fmla="*/ 0 h 47"/>
                  <a:gd name="T4" fmla="*/ 0 w 69"/>
                  <a:gd name="T5" fmla="*/ 0 h 47"/>
                  <a:gd name="T6" fmla="*/ 0 w 69"/>
                  <a:gd name="T7" fmla="*/ 0 h 47"/>
                  <a:gd name="T8" fmla="*/ 0 w 69"/>
                  <a:gd name="T9" fmla="*/ 0 h 47"/>
                  <a:gd name="T10" fmla="*/ 0 w 69"/>
                  <a:gd name="T11" fmla="*/ 0 h 47"/>
                  <a:gd name="T12" fmla="*/ 0 w 69"/>
                  <a:gd name="T13" fmla="*/ 0 h 47"/>
                  <a:gd name="T14" fmla="*/ 0 w 69"/>
                  <a:gd name="T15" fmla="*/ 0 h 47"/>
                  <a:gd name="T16" fmla="*/ 0 w 69"/>
                  <a:gd name="T17" fmla="*/ 0 h 47"/>
                  <a:gd name="T18" fmla="*/ 0 w 69"/>
                  <a:gd name="T19" fmla="*/ 0 h 47"/>
                  <a:gd name="T20" fmla="*/ 0 w 69"/>
                  <a:gd name="T21" fmla="*/ 0 h 47"/>
                  <a:gd name="T22" fmla="*/ 0 w 69"/>
                  <a:gd name="T23" fmla="*/ 0 h 47"/>
                  <a:gd name="T24" fmla="*/ 0 w 69"/>
                  <a:gd name="T25" fmla="*/ 0 h 47"/>
                  <a:gd name="T26" fmla="*/ 0 w 69"/>
                  <a:gd name="T27" fmla="*/ 0 h 47"/>
                  <a:gd name="T28" fmla="*/ 0 w 69"/>
                  <a:gd name="T29" fmla="*/ 0 h 47"/>
                  <a:gd name="T30" fmla="*/ 0 w 69"/>
                  <a:gd name="T31" fmla="*/ 0 h 47"/>
                  <a:gd name="T32" fmla="*/ 0 w 69"/>
                  <a:gd name="T33" fmla="*/ 0 h 47"/>
                  <a:gd name="T34" fmla="*/ 0 w 69"/>
                  <a:gd name="T35" fmla="*/ 0 h 47"/>
                  <a:gd name="T36" fmla="*/ 0 w 69"/>
                  <a:gd name="T37" fmla="*/ 0 h 47"/>
                  <a:gd name="T38" fmla="*/ 0 w 69"/>
                  <a:gd name="T39" fmla="*/ 0 h 47"/>
                  <a:gd name="T40" fmla="*/ 0 w 69"/>
                  <a:gd name="T41" fmla="*/ 0 h 47"/>
                  <a:gd name="T42" fmla="*/ 0 w 69"/>
                  <a:gd name="T43" fmla="*/ 0 h 47"/>
                  <a:gd name="T44" fmla="*/ 0 w 69"/>
                  <a:gd name="T45" fmla="*/ 0 h 47"/>
                  <a:gd name="T46" fmla="*/ 0 w 69"/>
                  <a:gd name="T47" fmla="*/ 0 h 47"/>
                  <a:gd name="T48" fmla="*/ 0 w 69"/>
                  <a:gd name="T49" fmla="*/ 0 h 47"/>
                  <a:gd name="T50" fmla="*/ 0 w 69"/>
                  <a:gd name="T51" fmla="*/ 0 h 47"/>
                  <a:gd name="T52" fmla="*/ 0 w 69"/>
                  <a:gd name="T53" fmla="*/ 0 h 47"/>
                  <a:gd name="T54" fmla="*/ 0 w 69"/>
                  <a:gd name="T55" fmla="*/ 0 h 47"/>
                  <a:gd name="T56" fmla="*/ 0 w 69"/>
                  <a:gd name="T57" fmla="*/ 0 h 47"/>
                  <a:gd name="T58" fmla="*/ 0 w 69"/>
                  <a:gd name="T59" fmla="*/ 0 h 47"/>
                  <a:gd name="T60" fmla="*/ 0 w 69"/>
                  <a:gd name="T61" fmla="*/ 0 h 47"/>
                  <a:gd name="T62" fmla="*/ 0 w 69"/>
                  <a:gd name="T63" fmla="*/ 0 h 47"/>
                  <a:gd name="T64" fmla="*/ 0 w 69"/>
                  <a:gd name="T65" fmla="*/ 0 h 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9"/>
                  <a:gd name="T100" fmla="*/ 0 h 47"/>
                  <a:gd name="T101" fmla="*/ 69 w 69"/>
                  <a:gd name="T102" fmla="*/ 47 h 4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9" h="47">
                    <a:moveTo>
                      <a:pt x="9" y="46"/>
                    </a:moveTo>
                    <a:lnTo>
                      <a:pt x="12" y="47"/>
                    </a:lnTo>
                    <a:lnTo>
                      <a:pt x="16" y="47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31" y="46"/>
                    </a:lnTo>
                    <a:lnTo>
                      <a:pt x="40" y="45"/>
                    </a:lnTo>
                    <a:lnTo>
                      <a:pt x="48" y="42"/>
                    </a:lnTo>
                    <a:lnTo>
                      <a:pt x="56" y="37"/>
                    </a:lnTo>
                    <a:lnTo>
                      <a:pt x="63" y="34"/>
                    </a:lnTo>
                    <a:lnTo>
                      <a:pt x="67" y="30"/>
                    </a:lnTo>
                    <a:lnTo>
                      <a:pt x="69" y="26"/>
                    </a:lnTo>
                    <a:lnTo>
                      <a:pt x="66" y="20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48" y="17"/>
                    </a:lnTo>
                    <a:lnTo>
                      <a:pt x="40" y="19"/>
                    </a:lnTo>
                    <a:lnTo>
                      <a:pt x="32" y="22"/>
                    </a:lnTo>
                    <a:lnTo>
                      <a:pt x="26" y="23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9" y="22"/>
                    </a:lnTo>
                    <a:lnTo>
                      <a:pt x="16" y="14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1"/>
                    </a:lnTo>
                    <a:lnTo>
                      <a:pt x="3" y="26"/>
                    </a:lnTo>
                    <a:lnTo>
                      <a:pt x="7" y="40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85" name="Freeform 35"/>
              <p:cNvSpPr/>
              <p:nvPr/>
            </p:nvSpPr>
            <p:spPr bwMode="auto">
              <a:xfrm>
                <a:off x="8390" y="4813"/>
                <a:ext cx="20" cy="20"/>
              </a:xfrm>
              <a:custGeom>
                <a:avLst/>
                <a:gdLst>
                  <a:gd name="T0" fmla="*/ 0 w 60"/>
                  <a:gd name="T1" fmla="*/ 0 h 58"/>
                  <a:gd name="T2" fmla="*/ 0 w 60"/>
                  <a:gd name="T3" fmla="*/ 0 h 58"/>
                  <a:gd name="T4" fmla="*/ 0 w 60"/>
                  <a:gd name="T5" fmla="*/ 0 h 58"/>
                  <a:gd name="T6" fmla="*/ 0 w 60"/>
                  <a:gd name="T7" fmla="*/ 0 h 58"/>
                  <a:gd name="T8" fmla="*/ 0 w 60"/>
                  <a:gd name="T9" fmla="*/ 0 h 58"/>
                  <a:gd name="T10" fmla="*/ 0 w 60"/>
                  <a:gd name="T11" fmla="*/ 0 h 58"/>
                  <a:gd name="T12" fmla="*/ 0 w 60"/>
                  <a:gd name="T13" fmla="*/ 0 h 58"/>
                  <a:gd name="T14" fmla="*/ 0 w 60"/>
                  <a:gd name="T15" fmla="*/ 0 h 58"/>
                  <a:gd name="T16" fmla="*/ 0 w 60"/>
                  <a:gd name="T17" fmla="*/ 0 h 58"/>
                  <a:gd name="T18" fmla="*/ 0 w 60"/>
                  <a:gd name="T19" fmla="*/ 0 h 58"/>
                  <a:gd name="T20" fmla="*/ 0 w 60"/>
                  <a:gd name="T21" fmla="*/ 0 h 58"/>
                  <a:gd name="T22" fmla="*/ 0 w 60"/>
                  <a:gd name="T23" fmla="*/ 0 h 58"/>
                  <a:gd name="T24" fmla="*/ 0 w 60"/>
                  <a:gd name="T25" fmla="*/ 0 h 58"/>
                  <a:gd name="T26" fmla="*/ 0 w 60"/>
                  <a:gd name="T27" fmla="*/ 0 h 58"/>
                  <a:gd name="T28" fmla="*/ 0 w 60"/>
                  <a:gd name="T29" fmla="*/ 0 h 58"/>
                  <a:gd name="T30" fmla="*/ 0 w 60"/>
                  <a:gd name="T31" fmla="*/ 0 h 58"/>
                  <a:gd name="T32" fmla="*/ 0 w 60"/>
                  <a:gd name="T33" fmla="*/ 0 h 58"/>
                  <a:gd name="T34" fmla="*/ 0 w 60"/>
                  <a:gd name="T35" fmla="*/ 0 h 58"/>
                  <a:gd name="T36" fmla="*/ 0 w 60"/>
                  <a:gd name="T37" fmla="*/ 0 h 58"/>
                  <a:gd name="T38" fmla="*/ 0 w 60"/>
                  <a:gd name="T39" fmla="*/ 0 h 58"/>
                  <a:gd name="T40" fmla="*/ 0 w 60"/>
                  <a:gd name="T41" fmla="*/ 0 h 58"/>
                  <a:gd name="T42" fmla="*/ 0 w 60"/>
                  <a:gd name="T43" fmla="*/ 0 h 58"/>
                  <a:gd name="T44" fmla="*/ 0 w 60"/>
                  <a:gd name="T45" fmla="*/ 0 h 58"/>
                  <a:gd name="T46" fmla="*/ 0 w 60"/>
                  <a:gd name="T47" fmla="*/ 0 h 58"/>
                  <a:gd name="T48" fmla="*/ 0 w 60"/>
                  <a:gd name="T49" fmla="*/ 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0"/>
                  <a:gd name="T76" fmla="*/ 0 h 58"/>
                  <a:gd name="T77" fmla="*/ 60 w 60"/>
                  <a:gd name="T78" fmla="*/ 58 h 5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0" h="58">
                    <a:moveTo>
                      <a:pt x="13" y="52"/>
                    </a:moveTo>
                    <a:lnTo>
                      <a:pt x="20" y="55"/>
                    </a:lnTo>
                    <a:lnTo>
                      <a:pt x="32" y="58"/>
                    </a:lnTo>
                    <a:lnTo>
                      <a:pt x="45" y="56"/>
                    </a:lnTo>
                    <a:lnTo>
                      <a:pt x="55" y="50"/>
                    </a:lnTo>
                    <a:lnTo>
                      <a:pt x="58" y="49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60" y="39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9" y="32"/>
                    </a:lnTo>
                    <a:lnTo>
                      <a:pt x="45" y="32"/>
                    </a:lnTo>
                    <a:lnTo>
                      <a:pt x="36" y="35"/>
                    </a:lnTo>
                    <a:lnTo>
                      <a:pt x="27" y="36"/>
                    </a:lnTo>
                    <a:lnTo>
                      <a:pt x="20" y="35"/>
                    </a:lnTo>
                    <a:lnTo>
                      <a:pt x="17" y="35"/>
                    </a:lnTo>
                    <a:lnTo>
                      <a:pt x="17" y="29"/>
                    </a:lnTo>
                    <a:lnTo>
                      <a:pt x="17" y="16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1" y="12"/>
                    </a:lnTo>
                    <a:lnTo>
                      <a:pt x="0" y="26"/>
                    </a:lnTo>
                    <a:lnTo>
                      <a:pt x="3" y="40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86" name="Freeform 36"/>
              <p:cNvSpPr/>
              <p:nvPr/>
            </p:nvSpPr>
            <p:spPr bwMode="auto">
              <a:xfrm>
                <a:off x="8411" y="4806"/>
                <a:ext cx="20" cy="18"/>
              </a:xfrm>
              <a:custGeom>
                <a:avLst/>
                <a:gdLst>
                  <a:gd name="T0" fmla="*/ 0 w 59"/>
                  <a:gd name="T1" fmla="*/ 0 h 55"/>
                  <a:gd name="T2" fmla="*/ 0 w 59"/>
                  <a:gd name="T3" fmla="*/ 0 h 55"/>
                  <a:gd name="T4" fmla="*/ 0 w 59"/>
                  <a:gd name="T5" fmla="*/ 0 h 55"/>
                  <a:gd name="T6" fmla="*/ 0 w 59"/>
                  <a:gd name="T7" fmla="*/ 0 h 55"/>
                  <a:gd name="T8" fmla="*/ 0 w 59"/>
                  <a:gd name="T9" fmla="*/ 0 h 55"/>
                  <a:gd name="T10" fmla="*/ 0 w 59"/>
                  <a:gd name="T11" fmla="*/ 0 h 55"/>
                  <a:gd name="T12" fmla="*/ 0 w 59"/>
                  <a:gd name="T13" fmla="*/ 0 h 55"/>
                  <a:gd name="T14" fmla="*/ 0 w 59"/>
                  <a:gd name="T15" fmla="*/ 0 h 55"/>
                  <a:gd name="T16" fmla="*/ 0 w 59"/>
                  <a:gd name="T17" fmla="*/ 0 h 55"/>
                  <a:gd name="T18" fmla="*/ 0 w 59"/>
                  <a:gd name="T19" fmla="*/ 0 h 55"/>
                  <a:gd name="T20" fmla="*/ 0 w 59"/>
                  <a:gd name="T21" fmla="*/ 0 h 55"/>
                  <a:gd name="T22" fmla="*/ 0 w 59"/>
                  <a:gd name="T23" fmla="*/ 0 h 55"/>
                  <a:gd name="T24" fmla="*/ 0 w 59"/>
                  <a:gd name="T25" fmla="*/ 0 h 55"/>
                  <a:gd name="T26" fmla="*/ 0 w 59"/>
                  <a:gd name="T27" fmla="*/ 0 h 55"/>
                  <a:gd name="T28" fmla="*/ 0 w 59"/>
                  <a:gd name="T29" fmla="*/ 0 h 55"/>
                  <a:gd name="T30" fmla="*/ 0 w 59"/>
                  <a:gd name="T31" fmla="*/ 0 h 55"/>
                  <a:gd name="T32" fmla="*/ 0 w 59"/>
                  <a:gd name="T33" fmla="*/ 0 h 55"/>
                  <a:gd name="T34" fmla="*/ 0 w 59"/>
                  <a:gd name="T35" fmla="*/ 0 h 55"/>
                  <a:gd name="T36" fmla="*/ 0 w 59"/>
                  <a:gd name="T37" fmla="*/ 0 h 55"/>
                  <a:gd name="T38" fmla="*/ 0 w 59"/>
                  <a:gd name="T39" fmla="*/ 0 h 55"/>
                  <a:gd name="T40" fmla="*/ 0 w 59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9"/>
                  <a:gd name="T64" fmla="*/ 0 h 55"/>
                  <a:gd name="T65" fmla="*/ 59 w 59"/>
                  <a:gd name="T66" fmla="*/ 55 h 5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9" h="55">
                    <a:moveTo>
                      <a:pt x="19" y="52"/>
                    </a:moveTo>
                    <a:lnTo>
                      <a:pt x="31" y="55"/>
                    </a:lnTo>
                    <a:lnTo>
                      <a:pt x="43" y="54"/>
                    </a:lnTo>
                    <a:lnTo>
                      <a:pt x="53" y="46"/>
                    </a:lnTo>
                    <a:lnTo>
                      <a:pt x="59" y="35"/>
                    </a:lnTo>
                    <a:lnTo>
                      <a:pt x="57" y="31"/>
                    </a:lnTo>
                    <a:lnTo>
                      <a:pt x="54" y="29"/>
                    </a:lnTo>
                    <a:lnTo>
                      <a:pt x="49" y="28"/>
                    </a:lnTo>
                    <a:lnTo>
                      <a:pt x="44" y="29"/>
                    </a:lnTo>
                    <a:lnTo>
                      <a:pt x="41" y="32"/>
                    </a:lnTo>
                    <a:lnTo>
                      <a:pt x="38" y="35"/>
                    </a:lnTo>
                    <a:lnTo>
                      <a:pt x="34" y="36"/>
                    </a:lnTo>
                    <a:lnTo>
                      <a:pt x="31" y="39"/>
                    </a:lnTo>
                    <a:lnTo>
                      <a:pt x="28" y="32"/>
                    </a:lnTo>
                    <a:lnTo>
                      <a:pt x="21" y="18"/>
                    </a:lnTo>
                    <a:lnTo>
                      <a:pt x="10" y="5"/>
                    </a:lnTo>
                    <a:lnTo>
                      <a:pt x="0" y="0"/>
                    </a:lnTo>
                    <a:lnTo>
                      <a:pt x="2" y="18"/>
                    </a:lnTo>
                    <a:lnTo>
                      <a:pt x="9" y="35"/>
                    </a:lnTo>
                    <a:lnTo>
                      <a:pt x="16" y="46"/>
                    </a:lnTo>
                    <a:lnTo>
                      <a:pt x="19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87" name="Freeform 37"/>
              <p:cNvSpPr/>
              <p:nvPr/>
            </p:nvSpPr>
            <p:spPr bwMode="auto">
              <a:xfrm>
                <a:off x="8374" y="4857"/>
                <a:ext cx="27" cy="25"/>
              </a:xfrm>
              <a:custGeom>
                <a:avLst/>
                <a:gdLst>
                  <a:gd name="T0" fmla="*/ 0 w 82"/>
                  <a:gd name="T1" fmla="*/ 0 h 76"/>
                  <a:gd name="T2" fmla="*/ 0 w 82"/>
                  <a:gd name="T3" fmla="*/ 0 h 76"/>
                  <a:gd name="T4" fmla="*/ 0 w 82"/>
                  <a:gd name="T5" fmla="*/ 0 h 76"/>
                  <a:gd name="T6" fmla="*/ 0 w 82"/>
                  <a:gd name="T7" fmla="*/ 0 h 76"/>
                  <a:gd name="T8" fmla="*/ 0 w 82"/>
                  <a:gd name="T9" fmla="*/ 0 h 76"/>
                  <a:gd name="T10" fmla="*/ 0 w 82"/>
                  <a:gd name="T11" fmla="*/ 0 h 76"/>
                  <a:gd name="T12" fmla="*/ 0 w 82"/>
                  <a:gd name="T13" fmla="*/ 0 h 76"/>
                  <a:gd name="T14" fmla="*/ 0 w 82"/>
                  <a:gd name="T15" fmla="*/ 0 h 76"/>
                  <a:gd name="T16" fmla="*/ 0 w 82"/>
                  <a:gd name="T17" fmla="*/ 0 h 76"/>
                  <a:gd name="T18" fmla="*/ 0 w 82"/>
                  <a:gd name="T19" fmla="*/ 0 h 76"/>
                  <a:gd name="T20" fmla="*/ 0 w 82"/>
                  <a:gd name="T21" fmla="*/ 0 h 76"/>
                  <a:gd name="T22" fmla="*/ 0 w 82"/>
                  <a:gd name="T23" fmla="*/ 0 h 76"/>
                  <a:gd name="T24" fmla="*/ 0 w 82"/>
                  <a:gd name="T25" fmla="*/ 0 h 76"/>
                  <a:gd name="T26" fmla="*/ 0 w 82"/>
                  <a:gd name="T27" fmla="*/ 0 h 76"/>
                  <a:gd name="T28" fmla="*/ 0 w 82"/>
                  <a:gd name="T29" fmla="*/ 0 h 76"/>
                  <a:gd name="T30" fmla="*/ 0 w 82"/>
                  <a:gd name="T31" fmla="*/ 0 h 76"/>
                  <a:gd name="T32" fmla="*/ 0 w 82"/>
                  <a:gd name="T33" fmla="*/ 0 h 76"/>
                  <a:gd name="T34" fmla="*/ 0 w 82"/>
                  <a:gd name="T35" fmla="*/ 0 h 76"/>
                  <a:gd name="T36" fmla="*/ 0 w 82"/>
                  <a:gd name="T37" fmla="*/ 0 h 76"/>
                  <a:gd name="T38" fmla="*/ 0 w 82"/>
                  <a:gd name="T39" fmla="*/ 0 h 76"/>
                  <a:gd name="T40" fmla="*/ 0 w 82"/>
                  <a:gd name="T41" fmla="*/ 0 h 76"/>
                  <a:gd name="T42" fmla="*/ 0 w 82"/>
                  <a:gd name="T43" fmla="*/ 0 h 76"/>
                  <a:gd name="T44" fmla="*/ 0 w 82"/>
                  <a:gd name="T45" fmla="*/ 0 h 76"/>
                  <a:gd name="T46" fmla="*/ 0 w 82"/>
                  <a:gd name="T47" fmla="*/ 0 h 76"/>
                  <a:gd name="T48" fmla="*/ 0 w 82"/>
                  <a:gd name="T49" fmla="*/ 0 h 76"/>
                  <a:gd name="T50" fmla="*/ 0 w 82"/>
                  <a:gd name="T51" fmla="*/ 0 h 76"/>
                  <a:gd name="T52" fmla="*/ 0 w 82"/>
                  <a:gd name="T53" fmla="*/ 0 h 76"/>
                  <a:gd name="T54" fmla="*/ 0 w 82"/>
                  <a:gd name="T55" fmla="*/ 0 h 76"/>
                  <a:gd name="T56" fmla="*/ 0 w 82"/>
                  <a:gd name="T57" fmla="*/ 0 h 76"/>
                  <a:gd name="T58" fmla="*/ 0 w 82"/>
                  <a:gd name="T59" fmla="*/ 0 h 76"/>
                  <a:gd name="T60" fmla="*/ 0 w 82"/>
                  <a:gd name="T61" fmla="*/ 0 h 76"/>
                  <a:gd name="T62" fmla="*/ 0 w 82"/>
                  <a:gd name="T63" fmla="*/ 0 h 76"/>
                  <a:gd name="T64" fmla="*/ 0 w 82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2"/>
                  <a:gd name="T100" fmla="*/ 0 h 76"/>
                  <a:gd name="T101" fmla="*/ 82 w 82"/>
                  <a:gd name="T102" fmla="*/ 76 h 7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2" h="76">
                    <a:moveTo>
                      <a:pt x="32" y="75"/>
                    </a:moveTo>
                    <a:lnTo>
                      <a:pt x="38" y="76"/>
                    </a:lnTo>
                    <a:lnTo>
                      <a:pt x="44" y="76"/>
                    </a:lnTo>
                    <a:lnTo>
                      <a:pt x="50" y="76"/>
                    </a:lnTo>
                    <a:lnTo>
                      <a:pt x="57" y="75"/>
                    </a:lnTo>
                    <a:lnTo>
                      <a:pt x="61" y="72"/>
                    </a:lnTo>
                    <a:lnTo>
                      <a:pt x="67" y="67"/>
                    </a:lnTo>
                    <a:lnTo>
                      <a:pt x="72" y="64"/>
                    </a:lnTo>
                    <a:lnTo>
                      <a:pt x="76" y="59"/>
                    </a:lnTo>
                    <a:lnTo>
                      <a:pt x="80" y="56"/>
                    </a:lnTo>
                    <a:lnTo>
                      <a:pt x="82" y="52"/>
                    </a:lnTo>
                    <a:lnTo>
                      <a:pt x="82" y="47"/>
                    </a:lnTo>
                    <a:lnTo>
                      <a:pt x="79" y="43"/>
                    </a:lnTo>
                    <a:lnTo>
                      <a:pt x="70" y="39"/>
                    </a:lnTo>
                    <a:lnTo>
                      <a:pt x="63" y="37"/>
                    </a:lnTo>
                    <a:lnTo>
                      <a:pt x="54" y="39"/>
                    </a:lnTo>
                    <a:lnTo>
                      <a:pt x="47" y="41"/>
                    </a:lnTo>
                    <a:lnTo>
                      <a:pt x="39" y="44"/>
                    </a:lnTo>
                    <a:lnTo>
                      <a:pt x="35" y="49"/>
                    </a:lnTo>
                    <a:lnTo>
                      <a:pt x="32" y="50"/>
                    </a:lnTo>
                    <a:lnTo>
                      <a:pt x="30" y="52"/>
                    </a:lnTo>
                    <a:lnTo>
                      <a:pt x="29" y="43"/>
                    </a:lnTo>
                    <a:lnTo>
                      <a:pt x="23" y="23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0" y="17"/>
                    </a:lnTo>
                    <a:lnTo>
                      <a:pt x="0" y="31"/>
                    </a:lnTo>
                    <a:lnTo>
                      <a:pt x="4" y="44"/>
                    </a:lnTo>
                    <a:lnTo>
                      <a:pt x="11" y="54"/>
                    </a:lnTo>
                    <a:lnTo>
                      <a:pt x="19" y="63"/>
                    </a:lnTo>
                    <a:lnTo>
                      <a:pt x="25" y="70"/>
                    </a:lnTo>
                    <a:lnTo>
                      <a:pt x="30" y="73"/>
                    </a:lnTo>
                    <a:lnTo>
                      <a:pt x="32" y="7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88" name="Freeform 38"/>
              <p:cNvSpPr/>
              <p:nvPr/>
            </p:nvSpPr>
            <p:spPr bwMode="auto">
              <a:xfrm>
                <a:off x="8404" y="4847"/>
                <a:ext cx="25" cy="22"/>
              </a:xfrm>
              <a:custGeom>
                <a:avLst/>
                <a:gdLst>
                  <a:gd name="T0" fmla="*/ 0 w 75"/>
                  <a:gd name="T1" fmla="*/ 0 h 66"/>
                  <a:gd name="T2" fmla="*/ 0 w 75"/>
                  <a:gd name="T3" fmla="*/ 0 h 66"/>
                  <a:gd name="T4" fmla="*/ 0 w 75"/>
                  <a:gd name="T5" fmla="*/ 0 h 66"/>
                  <a:gd name="T6" fmla="*/ 0 w 75"/>
                  <a:gd name="T7" fmla="*/ 0 h 66"/>
                  <a:gd name="T8" fmla="*/ 0 w 75"/>
                  <a:gd name="T9" fmla="*/ 0 h 66"/>
                  <a:gd name="T10" fmla="*/ 0 w 75"/>
                  <a:gd name="T11" fmla="*/ 0 h 66"/>
                  <a:gd name="T12" fmla="*/ 0 w 75"/>
                  <a:gd name="T13" fmla="*/ 0 h 66"/>
                  <a:gd name="T14" fmla="*/ 0 w 75"/>
                  <a:gd name="T15" fmla="*/ 0 h 66"/>
                  <a:gd name="T16" fmla="*/ 0 w 75"/>
                  <a:gd name="T17" fmla="*/ 0 h 66"/>
                  <a:gd name="T18" fmla="*/ 0 w 75"/>
                  <a:gd name="T19" fmla="*/ 0 h 66"/>
                  <a:gd name="T20" fmla="*/ 0 w 75"/>
                  <a:gd name="T21" fmla="*/ 0 h 66"/>
                  <a:gd name="T22" fmla="*/ 0 w 75"/>
                  <a:gd name="T23" fmla="*/ 0 h 66"/>
                  <a:gd name="T24" fmla="*/ 0 w 75"/>
                  <a:gd name="T25" fmla="*/ 0 h 66"/>
                  <a:gd name="T26" fmla="*/ 0 w 75"/>
                  <a:gd name="T27" fmla="*/ 0 h 66"/>
                  <a:gd name="T28" fmla="*/ 0 w 75"/>
                  <a:gd name="T29" fmla="*/ 0 h 66"/>
                  <a:gd name="T30" fmla="*/ 0 w 75"/>
                  <a:gd name="T31" fmla="*/ 0 h 66"/>
                  <a:gd name="T32" fmla="*/ 0 w 75"/>
                  <a:gd name="T33" fmla="*/ 0 h 66"/>
                  <a:gd name="T34" fmla="*/ 0 w 75"/>
                  <a:gd name="T35" fmla="*/ 0 h 66"/>
                  <a:gd name="T36" fmla="*/ 0 w 75"/>
                  <a:gd name="T37" fmla="*/ 0 h 66"/>
                  <a:gd name="T38" fmla="*/ 0 w 75"/>
                  <a:gd name="T39" fmla="*/ 0 h 66"/>
                  <a:gd name="T40" fmla="*/ 0 w 75"/>
                  <a:gd name="T41" fmla="*/ 0 h 66"/>
                  <a:gd name="T42" fmla="*/ 0 w 75"/>
                  <a:gd name="T43" fmla="*/ 0 h 66"/>
                  <a:gd name="T44" fmla="*/ 0 w 75"/>
                  <a:gd name="T45" fmla="*/ 0 h 66"/>
                  <a:gd name="T46" fmla="*/ 0 w 75"/>
                  <a:gd name="T47" fmla="*/ 0 h 66"/>
                  <a:gd name="T48" fmla="*/ 0 w 75"/>
                  <a:gd name="T49" fmla="*/ 0 h 66"/>
                  <a:gd name="T50" fmla="*/ 0 w 75"/>
                  <a:gd name="T51" fmla="*/ 0 h 66"/>
                  <a:gd name="T52" fmla="*/ 0 w 75"/>
                  <a:gd name="T53" fmla="*/ 0 h 66"/>
                  <a:gd name="T54" fmla="*/ 0 w 75"/>
                  <a:gd name="T55" fmla="*/ 0 h 66"/>
                  <a:gd name="T56" fmla="*/ 0 w 75"/>
                  <a:gd name="T57" fmla="*/ 0 h 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6"/>
                  <a:gd name="T89" fmla="*/ 75 w 75"/>
                  <a:gd name="T90" fmla="*/ 66 h 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6">
                    <a:moveTo>
                      <a:pt x="12" y="53"/>
                    </a:moveTo>
                    <a:lnTo>
                      <a:pt x="15" y="56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27" y="63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9" y="66"/>
                    </a:lnTo>
                    <a:lnTo>
                      <a:pt x="57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5" y="55"/>
                    </a:lnTo>
                    <a:lnTo>
                      <a:pt x="75" y="46"/>
                    </a:lnTo>
                    <a:lnTo>
                      <a:pt x="72" y="39"/>
                    </a:lnTo>
                    <a:lnTo>
                      <a:pt x="66" y="35"/>
                    </a:lnTo>
                    <a:lnTo>
                      <a:pt x="59" y="33"/>
                    </a:lnTo>
                    <a:lnTo>
                      <a:pt x="50" y="33"/>
                    </a:lnTo>
                    <a:lnTo>
                      <a:pt x="41" y="35"/>
                    </a:lnTo>
                    <a:lnTo>
                      <a:pt x="34" y="36"/>
                    </a:lnTo>
                    <a:lnTo>
                      <a:pt x="28" y="39"/>
                    </a:lnTo>
                    <a:lnTo>
                      <a:pt x="27" y="39"/>
                    </a:lnTo>
                    <a:lnTo>
                      <a:pt x="25" y="32"/>
                    </a:lnTo>
                    <a:lnTo>
                      <a:pt x="19" y="16"/>
                    </a:lnTo>
                    <a:lnTo>
                      <a:pt x="10" y="3"/>
                    </a:lnTo>
                    <a:lnTo>
                      <a:pt x="0" y="0"/>
                    </a:lnTo>
                    <a:lnTo>
                      <a:pt x="0" y="22"/>
                    </a:lnTo>
                    <a:lnTo>
                      <a:pt x="5" y="39"/>
                    </a:lnTo>
                    <a:lnTo>
                      <a:pt x="9" y="49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89" name="Freeform 39"/>
              <p:cNvSpPr/>
              <p:nvPr/>
            </p:nvSpPr>
            <p:spPr bwMode="auto">
              <a:xfrm>
                <a:off x="8434" y="4844"/>
                <a:ext cx="25" cy="21"/>
              </a:xfrm>
              <a:custGeom>
                <a:avLst/>
                <a:gdLst>
                  <a:gd name="T0" fmla="*/ 0 w 75"/>
                  <a:gd name="T1" fmla="*/ 0 h 63"/>
                  <a:gd name="T2" fmla="*/ 0 w 75"/>
                  <a:gd name="T3" fmla="*/ 0 h 63"/>
                  <a:gd name="T4" fmla="*/ 0 w 75"/>
                  <a:gd name="T5" fmla="*/ 0 h 63"/>
                  <a:gd name="T6" fmla="*/ 0 w 75"/>
                  <a:gd name="T7" fmla="*/ 0 h 63"/>
                  <a:gd name="T8" fmla="*/ 0 w 75"/>
                  <a:gd name="T9" fmla="*/ 0 h 63"/>
                  <a:gd name="T10" fmla="*/ 0 w 75"/>
                  <a:gd name="T11" fmla="*/ 0 h 63"/>
                  <a:gd name="T12" fmla="*/ 0 w 75"/>
                  <a:gd name="T13" fmla="*/ 0 h 63"/>
                  <a:gd name="T14" fmla="*/ 0 w 75"/>
                  <a:gd name="T15" fmla="*/ 0 h 63"/>
                  <a:gd name="T16" fmla="*/ 0 w 75"/>
                  <a:gd name="T17" fmla="*/ 0 h 63"/>
                  <a:gd name="T18" fmla="*/ 0 w 75"/>
                  <a:gd name="T19" fmla="*/ 0 h 63"/>
                  <a:gd name="T20" fmla="*/ 0 w 75"/>
                  <a:gd name="T21" fmla="*/ 0 h 63"/>
                  <a:gd name="T22" fmla="*/ 0 w 75"/>
                  <a:gd name="T23" fmla="*/ 0 h 63"/>
                  <a:gd name="T24" fmla="*/ 0 w 75"/>
                  <a:gd name="T25" fmla="*/ 0 h 63"/>
                  <a:gd name="T26" fmla="*/ 0 w 75"/>
                  <a:gd name="T27" fmla="*/ 0 h 63"/>
                  <a:gd name="T28" fmla="*/ 0 w 75"/>
                  <a:gd name="T29" fmla="*/ 0 h 63"/>
                  <a:gd name="T30" fmla="*/ 0 w 75"/>
                  <a:gd name="T31" fmla="*/ 0 h 63"/>
                  <a:gd name="T32" fmla="*/ 0 w 75"/>
                  <a:gd name="T33" fmla="*/ 0 h 63"/>
                  <a:gd name="T34" fmla="*/ 0 w 75"/>
                  <a:gd name="T35" fmla="*/ 0 h 63"/>
                  <a:gd name="T36" fmla="*/ 0 w 75"/>
                  <a:gd name="T37" fmla="*/ 0 h 63"/>
                  <a:gd name="T38" fmla="*/ 0 w 75"/>
                  <a:gd name="T39" fmla="*/ 0 h 63"/>
                  <a:gd name="T40" fmla="*/ 0 w 75"/>
                  <a:gd name="T41" fmla="*/ 0 h 63"/>
                  <a:gd name="T42" fmla="*/ 0 w 75"/>
                  <a:gd name="T43" fmla="*/ 0 h 63"/>
                  <a:gd name="T44" fmla="*/ 0 w 75"/>
                  <a:gd name="T45" fmla="*/ 0 h 63"/>
                  <a:gd name="T46" fmla="*/ 0 w 75"/>
                  <a:gd name="T47" fmla="*/ 0 h 63"/>
                  <a:gd name="T48" fmla="*/ 0 w 75"/>
                  <a:gd name="T49" fmla="*/ 0 h 63"/>
                  <a:gd name="T50" fmla="*/ 0 w 75"/>
                  <a:gd name="T51" fmla="*/ 0 h 63"/>
                  <a:gd name="T52" fmla="*/ 0 w 75"/>
                  <a:gd name="T53" fmla="*/ 0 h 63"/>
                  <a:gd name="T54" fmla="*/ 0 w 75"/>
                  <a:gd name="T55" fmla="*/ 0 h 63"/>
                  <a:gd name="T56" fmla="*/ 0 w 75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3"/>
                  <a:gd name="T89" fmla="*/ 75 w 75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3">
                    <a:moveTo>
                      <a:pt x="3" y="41"/>
                    </a:moveTo>
                    <a:lnTo>
                      <a:pt x="4" y="46"/>
                    </a:lnTo>
                    <a:lnTo>
                      <a:pt x="10" y="50"/>
                    </a:lnTo>
                    <a:lnTo>
                      <a:pt x="14" y="56"/>
                    </a:lnTo>
                    <a:lnTo>
                      <a:pt x="16" y="57"/>
                    </a:lnTo>
                    <a:lnTo>
                      <a:pt x="23" y="60"/>
                    </a:lnTo>
                    <a:lnTo>
                      <a:pt x="32" y="63"/>
                    </a:lnTo>
                    <a:lnTo>
                      <a:pt x="42" y="63"/>
                    </a:lnTo>
                    <a:lnTo>
                      <a:pt x="54" y="61"/>
                    </a:lnTo>
                    <a:lnTo>
                      <a:pt x="64" y="58"/>
                    </a:lnTo>
                    <a:lnTo>
                      <a:pt x="72" y="54"/>
                    </a:lnTo>
                    <a:lnTo>
                      <a:pt x="75" y="47"/>
                    </a:lnTo>
                    <a:lnTo>
                      <a:pt x="73" y="40"/>
                    </a:lnTo>
                    <a:lnTo>
                      <a:pt x="67" y="34"/>
                    </a:lnTo>
                    <a:lnTo>
                      <a:pt x="60" y="30"/>
                    </a:lnTo>
                    <a:lnTo>
                      <a:pt x="53" y="28"/>
                    </a:lnTo>
                    <a:lnTo>
                      <a:pt x="45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6" y="36"/>
                    </a:lnTo>
                    <a:lnTo>
                      <a:pt x="25" y="36"/>
                    </a:lnTo>
                    <a:lnTo>
                      <a:pt x="23" y="30"/>
                    </a:lnTo>
                    <a:lnTo>
                      <a:pt x="17" y="1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" y="28"/>
                    </a:lnTo>
                    <a:lnTo>
                      <a:pt x="3" y="38"/>
                    </a:ln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90" name="Freeform 40"/>
              <p:cNvSpPr/>
              <p:nvPr/>
            </p:nvSpPr>
            <p:spPr bwMode="auto">
              <a:xfrm>
                <a:off x="8126" y="4482"/>
                <a:ext cx="83" cy="97"/>
              </a:xfrm>
              <a:custGeom>
                <a:avLst/>
                <a:gdLst>
                  <a:gd name="T0" fmla="*/ 0 w 250"/>
                  <a:gd name="T1" fmla="*/ 0 h 290"/>
                  <a:gd name="T2" fmla="*/ 0 w 250"/>
                  <a:gd name="T3" fmla="*/ 0 h 290"/>
                  <a:gd name="T4" fmla="*/ 0 w 250"/>
                  <a:gd name="T5" fmla="*/ 0 h 290"/>
                  <a:gd name="T6" fmla="*/ 0 w 250"/>
                  <a:gd name="T7" fmla="*/ 0 h 290"/>
                  <a:gd name="T8" fmla="*/ 0 w 250"/>
                  <a:gd name="T9" fmla="*/ 0 h 290"/>
                  <a:gd name="T10" fmla="*/ 0 w 250"/>
                  <a:gd name="T11" fmla="*/ 0 h 290"/>
                  <a:gd name="T12" fmla="*/ 0 w 250"/>
                  <a:gd name="T13" fmla="*/ 0 h 290"/>
                  <a:gd name="T14" fmla="*/ 0 w 250"/>
                  <a:gd name="T15" fmla="*/ 0 h 290"/>
                  <a:gd name="T16" fmla="*/ 0 w 250"/>
                  <a:gd name="T17" fmla="*/ 0 h 290"/>
                  <a:gd name="T18" fmla="*/ 0 w 250"/>
                  <a:gd name="T19" fmla="*/ 0 h 290"/>
                  <a:gd name="T20" fmla="*/ 0 w 250"/>
                  <a:gd name="T21" fmla="*/ 0 h 290"/>
                  <a:gd name="T22" fmla="*/ 0 w 250"/>
                  <a:gd name="T23" fmla="*/ 0 h 290"/>
                  <a:gd name="T24" fmla="*/ 0 w 250"/>
                  <a:gd name="T25" fmla="*/ 0 h 290"/>
                  <a:gd name="T26" fmla="*/ 0 w 250"/>
                  <a:gd name="T27" fmla="*/ 0 h 290"/>
                  <a:gd name="T28" fmla="*/ 0 w 250"/>
                  <a:gd name="T29" fmla="*/ 0 h 290"/>
                  <a:gd name="T30" fmla="*/ 0 w 250"/>
                  <a:gd name="T31" fmla="*/ 0 h 290"/>
                  <a:gd name="T32" fmla="*/ 0 w 250"/>
                  <a:gd name="T33" fmla="*/ 0 h 290"/>
                  <a:gd name="T34" fmla="*/ 0 w 250"/>
                  <a:gd name="T35" fmla="*/ 0 h 290"/>
                  <a:gd name="T36" fmla="*/ 0 w 250"/>
                  <a:gd name="T37" fmla="*/ 0 h 290"/>
                  <a:gd name="T38" fmla="*/ 0 w 250"/>
                  <a:gd name="T39" fmla="*/ 0 h 290"/>
                  <a:gd name="T40" fmla="*/ 0 w 250"/>
                  <a:gd name="T41" fmla="*/ 0 h 290"/>
                  <a:gd name="T42" fmla="*/ 0 w 250"/>
                  <a:gd name="T43" fmla="*/ 0 h 290"/>
                  <a:gd name="T44" fmla="*/ 0 w 250"/>
                  <a:gd name="T45" fmla="*/ 0 h 290"/>
                  <a:gd name="T46" fmla="*/ 0 w 250"/>
                  <a:gd name="T47" fmla="*/ 0 h 290"/>
                  <a:gd name="T48" fmla="*/ 0 w 250"/>
                  <a:gd name="T49" fmla="*/ 0 h 290"/>
                  <a:gd name="T50" fmla="*/ 0 w 250"/>
                  <a:gd name="T51" fmla="*/ 0 h 290"/>
                  <a:gd name="T52" fmla="*/ 0 w 250"/>
                  <a:gd name="T53" fmla="*/ 0 h 290"/>
                  <a:gd name="T54" fmla="*/ 0 w 250"/>
                  <a:gd name="T55" fmla="*/ 0 h 290"/>
                  <a:gd name="T56" fmla="*/ 0 w 250"/>
                  <a:gd name="T57" fmla="*/ 0 h 290"/>
                  <a:gd name="T58" fmla="*/ 0 w 250"/>
                  <a:gd name="T59" fmla="*/ 0 h 290"/>
                  <a:gd name="T60" fmla="*/ 0 w 250"/>
                  <a:gd name="T61" fmla="*/ 0 h 290"/>
                  <a:gd name="T62" fmla="*/ 0 w 250"/>
                  <a:gd name="T63" fmla="*/ 0 h 290"/>
                  <a:gd name="T64" fmla="*/ 0 w 250"/>
                  <a:gd name="T65" fmla="*/ 0 h 290"/>
                  <a:gd name="T66" fmla="*/ 0 w 250"/>
                  <a:gd name="T67" fmla="*/ 0 h 290"/>
                  <a:gd name="T68" fmla="*/ 0 w 250"/>
                  <a:gd name="T69" fmla="*/ 0 h 290"/>
                  <a:gd name="T70" fmla="*/ 0 w 250"/>
                  <a:gd name="T71" fmla="*/ 0 h 290"/>
                  <a:gd name="T72" fmla="*/ 0 w 250"/>
                  <a:gd name="T73" fmla="*/ 0 h 290"/>
                  <a:gd name="T74" fmla="*/ 0 w 250"/>
                  <a:gd name="T75" fmla="*/ 0 h 290"/>
                  <a:gd name="T76" fmla="*/ 0 w 250"/>
                  <a:gd name="T77" fmla="*/ 0 h 290"/>
                  <a:gd name="T78" fmla="*/ 0 w 250"/>
                  <a:gd name="T79" fmla="*/ 0 h 290"/>
                  <a:gd name="T80" fmla="*/ 0 w 250"/>
                  <a:gd name="T81" fmla="*/ 0 h 290"/>
                  <a:gd name="T82" fmla="*/ 0 w 250"/>
                  <a:gd name="T83" fmla="*/ 0 h 290"/>
                  <a:gd name="T84" fmla="*/ 0 w 250"/>
                  <a:gd name="T85" fmla="*/ 0 h 290"/>
                  <a:gd name="T86" fmla="*/ 0 w 250"/>
                  <a:gd name="T87" fmla="*/ 0 h 290"/>
                  <a:gd name="T88" fmla="*/ 0 w 250"/>
                  <a:gd name="T89" fmla="*/ 0 h 290"/>
                  <a:gd name="T90" fmla="*/ 0 w 250"/>
                  <a:gd name="T91" fmla="*/ 0 h 290"/>
                  <a:gd name="T92" fmla="*/ 0 w 250"/>
                  <a:gd name="T93" fmla="*/ 0 h 290"/>
                  <a:gd name="T94" fmla="*/ 0 w 250"/>
                  <a:gd name="T95" fmla="*/ 0 h 290"/>
                  <a:gd name="T96" fmla="*/ 0 w 250"/>
                  <a:gd name="T97" fmla="*/ 0 h 29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50"/>
                  <a:gd name="T148" fmla="*/ 0 h 290"/>
                  <a:gd name="T149" fmla="*/ 250 w 250"/>
                  <a:gd name="T150" fmla="*/ 290 h 29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50" h="290">
                    <a:moveTo>
                      <a:pt x="88" y="37"/>
                    </a:moveTo>
                    <a:lnTo>
                      <a:pt x="69" y="49"/>
                    </a:lnTo>
                    <a:lnTo>
                      <a:pt x="53" y="63"/>
                    </a:lnTo>
                    <a:lnTo>
                      <a:pt x="39" y="79"/>
                    </a:lnTo>
                    <a:lnTo>
                      <a:pt x="25" y="96"/>
                    </a:lnTo>
                    <a:lnTo>
                      <a:pt x="15" y="115"/>
                    </a:lnTo>
                    <a:lnTo>
                      <a:pt x="8" y="135"/>
                    </a:lnTo>
                    <a:lnTo>
                      <a:pt x="3" y="157"/>
                    </a:lnTo>
                    <a:lnTo>
                      <a:pt x="0" y="178"/>
                    </a:lnTo>
                    <a:lnTo>
                      <a:pt x="3" y="208"/>
                    </a:lnTo>
                    <a:lnTo>
                      <a:pt x="15" y="233"/>
                    </a:lnTo>
                    <a:lnTo>
                      <a:pt x="33" y="254"/>
                    </a:lnTo>
                    <a:lnTo>
                      <a:pt x="56" y="270"/>
                    </a:lnTo>
                    <a:lnTo>
                      <a:pt x="83" y="283"/>
                    </a:lnTo>
                    <a:lnTo>
                      <a:pt x="110" y="289"/>
                    </a:lnTo>
                    <a:lnTo>
                      <a:pt x="140" y="290"/>
                    </a:lnTo>
                    <a:lnTo>
                      <a:pt x="168" y="286"/>
                    </a:lnTo>
                    <a:lnTo>
                      <a:pt x="174" y="286"/>
                    </a:lnTo>
                    <a:lnTo>
                      <a:pt x="179" y="283"/>
                    </a:lnTo>
                    <a:lnTo>
                      <a:pt x="184" y="279"/>
                    </a:lnTo>
                    <a:lnTo>
                      <a:pt x="185" y="273"/>
                    </a:lnTo>
                    <a:lnTo>
                      <a:pt x="182" y="266"/>
                    </a:lnTo>
                    <a:lnTo>
                      <a:pt x="176" y="260"/>
                    </a:lnTo>
                    <a:lnTo>
                      <a:pt x="169" y="254"/>
                    </a:lnTo>
                    <a:lnTo>
                      <a:pt x="162" y="252"/>
                    </a:lnTo>
                    <a:lnTo>
                      <a:pt x="147" y="247"/>
                    </a:lnTo>
                    <a:lnTo>
                      <a:pt x="132" y="244"/>
                    </a:lnTo>
                    <a:lnTo>
                      <a:pt x="118" y="242"/>
                    </a:lnTo>
                    <a:lnTo>
                      <a:pt x="105" y="239"/>
                    </a:lnTo>
                    <a:lnTo>
                      <a:pt x="91" y="234"/>
                    </a:lnTo>
                    <a:lnTo>
                      <a:pt x="78" y="229"/>
                    </a:lnTo>
                    <a:lnTo>
                      <a:pt x="66" y="221"/>
                    </a:lnTo>
                    <a:lnTo>
                      <a:pt x="55" y="210"/>
                    </a:lnTo>
                    <a:lnTo>
                      <a:pt x="50" y="161"/>
                    </a:lnTo>
                    <a:lnTo>
                      <a:pt x="62" y="121"/>
                    </a:lnTo>
                    <a:lnTo>
                      <a:pt x="85" y="89"/>
                    </a:lnTo>
                    <a:lnTo>
                      <a:pt x="118" y="63"/>
                    </a:lnTo>
                    <a:lnTo>
                      <a:pt x="153" y="43"/>
                    </a:lnTo>
                    <a:lnTo>
                      <a:pt x="190" y="27"/>
                    </a:lnTo>
                    <a:lnTo>
                      <a:pt x="223" y="16"/>
                    </a:lnTo>
                    <a:lnTo>
                      <a:pt x="250" y="6"/>
                    </a:lnTo>
                    <a:lnTo>
                      <a:pt x="234" y="2"/>
                    </a:lnTo>
                    <a:lnTo>
                      <a:pt x="216" y="0"/>
                    </a:lnTo>
                    <a:lnTo>
                      <a:pt x="196" y="3"/>
                    </a:lnTo>
                    <a:lnTo>
                      <a:pt x="174" y="6"/>
                    </a:lnTo>
                    <a:lnTo>
                      <a:pt x="152" y="13"/>
                    </a:lnTo>
                    <a:lnTo>
                      <a:pt x="130" y="20"/>
                    </a:lnTo>
                    <a:lnTo>
                      <a:pt x="107" y="29"/>
                    </a:lnTo>
                    <a:lnTo>
                      <a:pt x="88" y="3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91" name="Freeform 41"/>
              <p:cNvSpPr/>
              <p:nvPr/>
            </p:nvSpPr>
            <p:spPr bwMode="auto">
              <a:xfrm>
                <a:off x="8268" y="4481"/>
                <a:ext cx="53" cy="75"/>
              </a:xfrm>
              <a:custGeom>
                <a:avLst/>
                <a:gdLst>
                  <a:gd name="T0" fmla="*/ 0 w 160"/>
                  <a:gd name="T1" fmla="*/ 0 h 225"/>
                  <a:gd name="T2" fmla="*/ 0 w 160"/>
                  <a:gd name="T3" fmla="*/ 0 h 225"/>
                  <a:gd name="T4" fmla="*/ 0 w 160"/>
                  <a:gd name="T5" fmla="*/ 0 h 225"/>
                  <a:gd name="T6" fmla="*/ 0 w 160"/>
                  <a:gd name="T7" fmla="*/ 0 h 225"/>
                  <a:gd name="T8" fmla="*/ 0 w 160"/>
                  <a:gd name="T9" fmla="*/ 0 h 225"/>
                  <a:gd name="T10" fmla="*/ 0 w 160"/>
                  <a:gd name="T11" fmla="*/ 0 h 225"/>
                  <a:gd name="T12" fmla="*/ 0 w 160"/>
                  <a:gd name="T13" fmla="*/ 0 h 225"/>
                  <a:gd name="T14" fmla="*/ 0 w 160"/>
                  <a:gd name="T15" fmla="*/ 0 h 225"/>
                  <a:gd name="T16" fmla="*/ 0 w 160"/>
                  <a:gd name="T17" fmla="*/ 0 h 225"/>
                  <a:gd name="T18" fmla="*/ 0 w 160"/>
                  <a:gd name="T19" fmla="*/ 0 h 225"/>
                  <a:gd name="T20" fmla="*/ 0 w 160"/>
                  <a:gd name="T21" fmla="*/ 0 h 225"/>
                  <a:gd name="T22" fmla="*/ 0 w 160"/>
                  <a:gd name="T23" fmla="*/ 0 h 225"/>
                  <a:gd name="T24" fmla="*/ 0 w 160"/>
                  <a:gd name="T25" fmla="*/ 0 h 225"/>
                  <a:gd name="T26" fmla="*/ 0 w 160"/>
                  <a:gd name="T27" fmla="*/ 0 h 225"/>
                  <a:gd name="T28" fmla="*/ 0 w 160"/>
                  <a:gd name="T29" fmla="*/ 0 h 225"/>
                  <a:gd name="T30" fmla="*/ 0 w 160"/>
                  <a:gd name="T31" fmla="*/ 0 h 225"/>
                  <a:gd name="T32" fmla="*/ 0 w 160"/>
                  <a:gd name="T33" fmla="*/ 0 h 225"/>
                  <a:gd name="T34" fmla="*/ 0 w 160"/>
                  <a:gd name="T35" fmla="*/ 0 h 225"/>
                  <a:gd name="T36" fmla="*/ 0 w 160"/>
                  <a:gd name="T37" fmla="*/ 0 h 225"/>
                  <a:gd name="T38" fmla="*/ 0 w 160"/>
                  <a:gd name="T39" fmla="*/ 0 h 225"/>
                  <a:gd name="T40" fmla="*/ 0 w 160"/>
                  <a:gd name="T41" fmla="*/ 0 h 225"/>
                  <a:gd name="T42" fmla="*/ 0 w 160"/>
                  <a:gd name="T43" fmla="*/ 0 h 225"/>
                  <a:gd name="T44" fmla="*/ 0 w 160"/>
                  <a:gd name="T45" fmla="*/ 0 h 225"/>
                  <a:gd name="T46" fmla="*/ 0 w 160"/>
                  <a:gd name="T47" fmla="*/ 0 h 225"/>
                  <a:gd name="T48" fmla="*/ 0 w 160"/>
                  <a:gd name="T49" fmla="*/ 0 h 225"/>
                  <a:gd name="T50" fmla="*/ 0 w 160"/>
                  <a:gd name="T51" fmla="*/ 0 h 225"/>
                  <a:gd name="T52" fmla="*/ 0 w 160"/>
                  <a:gd name="T53" fmla="*/ 0 h 225"/>
                  <a:gd name="T54" fmla="*/ 0 w 160"/>
                  <a:gd name="T55" fmla="*/ 0 h 225"/>
                  <a:gd name="T56" fmla="*/ 0 w 160"/>
                  <a:gd name="T57" fmla="*/ 0 h 225"/>
                  <a:gd name="T58" fmla="*/ 0 w 160"/>
                  <a:gd name="T59" fmla="*/ 0 h 225"/>
                  <a:gd name="T60" fmla="*/ 0 w 160"/>
                  <a:gd name="T61" fmla="*/ 0 h 225"/>
                  <a:gd name="T62" fmla="*/ 0 w 160"/>
                  <a:gd name="T63" fmla="*/ 0 h 225"/>
                  <a:gd name="T64" fmla="*/ 0 w 160"/>
                  <a:gd name="T65" fmla="*/ 0 h 225"/>
                  <a:gd name="T66" fmla="*/ 0 w 160"/>
                  <a:gd name="T67" fmla="*/ 0 h 225"/>
                  <a:gd name="T68" fmla="*/ 0 w 160"/>
                  <a:gd name="T69" fmla="*/ 0 h 225"/>
                  <a:gd name="T70" fmla="*/ 0 w 160"/>
                  <a:gd name="T71" fmla="*/ 0 h 225"/>
                  <a:gd name="T72" fmla="*/ 0 w 160"/>
                  <a:gd name="T73" fmla="*/ 0 h 225"/>
                  <a:gd name="T74" fmla="*/ 0 w 160"/>
                  <a:gd name="T75" fmla="*/ 0 h 225"/>
                  <a:gd name="T76" fmla="*/ 0 w 160"/>
                  <a:gd name="T77" fmla="*/ 0 h 225"/>
                  <a:gd name="T78" fmla="*/ 0 w 160"/>
                  <a:gd name="T79" fmla="*/ 0 h 225"/>
                  <a:gd name="T80" fmla="*/ 0 w 160"/>
                  <a:gd name="T81" fmla="*/ 0 h 22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60"/>
                  <a:gd name="T124" fmla="*/ 0 h 225"/>
                  <a:gd name="T125" fmla="*/ 160 w 160"/>
                  <a:gd name="T126" fmla="*/ 225 h 22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60" h="225">
                    <a:moveTo>
                      <a:pt x="135" y="73"/>
                    </a:moveTo>
                    <a:lnTo>
                      <a:pt x="141" y="96"/>
                    </a:lnTo>
                    <a:lnTo>
                      <a:pt x="140" y="118"/>
                    </a:lnTo>
                    <a:lnTo>
                      <a:pt x="129" y="135"/>
                    </a:lnTo>
                    <a:lnTo>
                      <a:pt x="115" y="151"/>
                    </a:lnTo>
                    <a:lnTo>
                      <a:pt x="97" y="165"/>
                    </a:lnTo>
                    <a:lnTo>
                      <a:pt x="76" y="179"/>
                    </a:lnTo>
                    <a:lnTo>
                      <a:pt x="56" y="192"/>
                    </a:lnTo>
                    <a:lnTo>
                      <a:pt x="38" y="205"/>
                    </a:lnTo>
                    <a:lnTo>
                      <a:pt x="35" y="210"/>
                    </a:lnTo>
                    <a:lnTo>
                      <a:pt x="34" y="212"/>
                    </a:lnTo>
                    <a:lnTo>
                      <a:pt x="34" y="217"/>
                    </a:lnTo>
                    <a:lnTo>
                      <a:pt x="35" y="221"/>
                    </a:lnTo>
                    <a:lnTo>
                      <a:pt x="40" y="224"/>
                    </a:lnTo>
                    <a:lnTo>
                      <a:pt x="44" y="225"/>
                    </a:lnTo>
                    <a:lnTo>
                      <a:pt x="47" y="225"/>
                    </a:lnTo>
                    <a:lnTo>
                      <a:pt x="51" y="224"/>
                    </a:lnTo>
                    <a:lnTo>
                      <a:pt x="75" y="211"/>
                    </a:lnTo>
                    <a:lnTo>
                      <a:pt x="97" y="197"/>
                    </a:lnTo>
                    <a:lnTo>
                      <a:pt x="117" y="181"/>
                    </a:lnTo>
                    <a:lnTo>
                      <a:pt x="137" y="162"/>
                    </a:lnTo>
                    <a:lnTo>
                      <a:pt x="150" y="142"/>
                    </a:lnTo>
                    <a:lnTo>
                      <a:pt x="159" y="119"/>
                    </a:lnTo>
                    <a:lnTo>
                      <a:pt x="160" y="95"/>
                    </a:lnTo>
                    <a:lnTo>
                      <a:pt x="154" y="69"/>
                    </a:lnTo>
                    <a:lnTo>
                      <a:pt x="141" y="49"/>
                    </a:lnTo>
                    <a:lnTo>
                      <a:pt x="122" y="31"/>
                    </a:lnTo>
                    <a:lnTo>
                      <a:pt x="98" y="18"/>
                    </a:lnTo>
                    <a:lnTo>
                      <a:pt x="72" y="8"/>
                    </a:lnTo>
                    <a:lnTo>
                      <a:pt x="46" y="3"/>
                    </a:lnTo>
                    <a:lnTo>
                      <a:pt x="24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8" y="11"/>
                    </a:lnTo>
                    <a:lnTo>
                      <a:pt x="37" y="17"/>
                    </a:lnTo>
                    <a:lnTo>
                      <a:pt x="57" y="23"/>
                    </a:lnTo>
                    <a:lnTo>
                      <a:pt x="76" y="29"/>
                    </a:lnTo>
                    <a:lnTo>
                      <a:pt x="95" y="36"/>
                    </a:lnTo>
                    <a:lnTo>
                      <a:pt x="112" y="46"/>
                    </a:lnTo>
                    <a:lnTo>
                      <a:pt x="125" y="57"/>
                    </a:lnTo>
                    <a:lnTo>
                      <a:pt x="135" y="7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92" name="Freeform 42"/>
              <p:cNvSpPr/>
              <p:nvPr/>
            </p:nvSpPr>
            <p:spPr bwMode="auto">
              <a:xfrm>
                <a:off x="8073" y="4463"/>
                <a:ext cx="135" cy="158"/>
              </a:xfrm>
              <a:custGeom>
                <a:avLst/>
                <a:gdLst>
                  <a:gd name="T0" fmla="*/ 0 w 404"/>
                  <a:gd name="T1" fmla="*/ 0 h 472"/>
                  <a:gd name="T2" fmla="*/ 0 w 404"/>
                  <a:gd name="T3" fmla="*/ 0 h 472"/>
                  <a:gd name="T4" fmla="*/ 0 w 404"/>
                  <a:gd name="T5" fmla="*/ 0 h 472"/>
                  <a:gd name="T6" fmla="*/ 0 w 404"/>
                  <a:gd name="T7" fmla="*/ 0 h 472"/>
                  <a:gd name="T8" fmla="*/ 0 w 404"/>
                  <a:gd name="T9" fmla="*/ 0 h 472"/>
                  <a:gd name="T10" fmla="*/ 0 w 404"/>
                  <a:gd name="T11" fmla="*/ 0 h 472"/>
                  <a:gd name="T12" fmla="*/ 0 w 404"/>
                  <a:gd name="T13" fmla="*/ 0 h 472"/>
                  <a:gd name="T14" fmla="*/ 0 w 404"/>
                  <a:gd name="T15" fmla="*/ 0 h 472"/>
                  <a:gd name="T16" fmla="*/ 0 w 404"/>
                  <a:gd name="T17" fmla="*/ 0 h 472"/>
                  <a:gd name="T18" fmla="*/ 0 w 404"/>
                  <a:gd name="T19" fmla="*/ 0 h 472"/>
                  <a:gd name="T20" fmla="*/ 0 w 404"/>
                  <a:gd name="T21" fmla="*/ 0 h 472"/>
                  <a:gd name="T22" fmla="*/ 0 w 404"/>
                  <a:gd name="T23" fmla="*/ 0 h 472"/>
                  <a:gd name="T24" fmla="*/ 0 w 404"/>
                  <a:gd name="T25" fmla="*/ 0 h 472"/>
                  <a:gd name="T26" fmla="*/ 0 w 404"/>
                  <a:gd name="T27" fmla="*/ 0 h 472"/>
                  <a:gd name="T28" fmla="*/ 0 w 404"/>
                  <a:gd name="T29" fmla="*/ 0 h 472"/>
                  <a:gd name="T30" fmla="*/ 0 w 404"/>
                  <a:gd name="T31" fmla="*/ 0 h 472"/>
                  <a:gd name="T32" fmla="*/ 0 w 404"/>
                  <a:gd name="T33" fmla="*/ 0 h 472"/>
                  <a:gd name="T34" fmla="*/ 0 w 404"/>
                  <a:gd name="T35" fmla="*/ 0 h 472"/>
                  <a:gd name="T36" fmla="*/ 0 w 404"/>
                  <a:gd name="T37" fmla="*/ 0 h 472"/>
                  <a:gd name="T38" fmla="*/ 0 w 404"/>
                  <a:gd name="T39" fmla="*/ 0 h 472"/>
                  <a:gd name="T40" fmla="*/ 0 w 404"/>
                  <a:gd name="T41" fmla="*/ 0 h 472"/>
                  <a:gd name="T42" fmla="*/ 0 w 404"/>
                  <a:gd name="T43" fmla="*/ 0 h 472"/>
                  <a:gd name="T44" fmla="*/ 0 w 404"/>
                  <a:gd name="T45" fmla="*/ 0 h 472"/>
                  <a:gd name="T46" fmla="*/ 0 w 404"/>
                  <a:gd name="T47" fmla="*/ 0 h 472"/>
                  <a:gd name="T48" fmla="*/ 0 w 404"/>
                  <a:gd name="T49" fmla="*/ 0 h 472"/>
                  <a:gd name="T50" fmla="*/ 0 w 404"/>
                  <a:gd name="T51" fmla="*/ 0 h 472"/>
                  <a:gd name="T52" fmla="*/ 0 w 404"/>
                  <a:gd name="T53" fmla="*/ 0 h 472"/>
                  <a:gd name="T54" fmla="*/ 0 w 404"/>
                  <a:gd name="T55" fmla="*/ 0 h 472"/>
                  <a:gd name="T56" fmla="*/ 0 w 404"/>
                  <a:gd name="T57" fmla="*/ 0 h 472"/>
                  <a:gd name="T58" fmla="*/ 0 w 404"/>
                  <a:gd name="T59" fmla="*/ 0 h 472"/>
                  <a:gd name="T60" fmla="*/ 0 w 404"/>
                  <a:gd name="T61" fmla="*/ 0 h 472"/>
                  <a:gd name="T62" fmla="*/ 0 w 404"/>
                  <a:gd name="T63" fmla="*/ 0 h 472"/>
                  <a:gd name="T64" fmla="*/ 0 w 404"/>
                  <a:gd name="T65" fmla="*/ 0 h 472"/>
                  <a:gd name="T66" fmla="*/ 0 w 404"/>
                  <a:gd name="T67" fmla="*/ 0 h 472"/>
                  <a:gd name="T68" fmla="*/ 0 w 404"/>
                  <a:gd name="T69" fmla="*/ 0 h 472"/>
                  <a:gd name="T70" fmla="*/ 0 w 404"/>
                  <a:gd name="T71" fmla="*/ 0 h 472"/>
                  <a:gd name="T72" fmla="*/ 0 w 404"/>
                  <a:gd name="T73" fmla="*/ 0 h 472"/>
                  <a:gd name="T74" fmla="*/ 0 w 404"/>
                  <a:gd name="T75" fmla="*/ 0 h 472"/>
                  <a:gd name="T76" fmla="*/ 0 w 404"/>
                  <a:gd name="T77" fmla="*/ 0 h 472"/>
                  <a:gd name="T78" fmla="*/ 0 w 404"/>
                  <a:gd name="T79" fmla="*/ 0 h 472"/>
                  <a:gd name="T80" fmla="*/ 0 w 404"/>
                  <a:gd name="T81" fmla="*/ 0 h 472"/>
                  <a:gd name="T82" fmla="*/ 0 w 404"/>
                  <a:gd name="T83" fmla="*/ 0 h 472"/>
                  <a:gd name="T84" fmla="*/ 0 w 404"/>
                  <a:gd name="T85" fmla="*/ 0 h 472"/>
                  <a:gd name="T86" fmla="*/ 0 w 404"/>
                  <a:gd name="T87" fmla="*/ 0 h 4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04"/>
                  <a:gd name="T133" fmla="*/ 0 h 472"/>
                  <a:gd name="T134" fmla="*/ 404 w 404"/>
                  <a:gd name="T135" fmla="*/ 472 h 47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04" h="472">
                    <a:moveTo>
                      <a:pt x="157" y="61"/>
                    </a:moveTo>
                    <a:lnTo>
                      <a:pt x="127" y="87"/>
                    </a:lnTo>
                    <a:lnTo>
                      <a:pt x="96" y="113"/>
                    </a:lnTo>
                    <a:lnTo>
                      <a:pt x="68" y="143"/>
                    </a:lnTo>
                    <a:lnTo>
                      <a:pt x="43" y="175"/>
                    </a:lnTo>
                    <a:lnTo>
                      <a:pt x="22" y="208"/>
                    </a:lnTo>
                    <a:lnTo>
                      <a:pt x="8" y="244"/>
                    </a:lnTo>
                    <a:lnTo>
                      <a:pt x="0" y="283"/>
                    </a:lnTo>
                    <a:lnTo>
                      <a:pt x="2" y="323"/>
                    </a:lnTo>
                    <a:lnTo>
                      <a:pt x="5" y="333"/>
                    </a:lnTo>
                    <a:lnTo>
                      <a:pt x="8" y="344"/>
                    </a:lnTo>
                    <a:lnTo>
                      <a:pt x="12" y="353"/>
                    </a:lnTo>
                    <a:lnTo>
                      <a:pt x="18" y="363"/>
                    </a:lnTo>
                    <a:lnTo>
                      <a:pt x="25" y="372"/>
                    </a:lnTo>
                    <a:lnTo>
                      <a:pt x="34" y="380"/>
                    </a:lnTo>
                    <a:lnTo>
                      <a:pt x="41" y="388"/>
                    </a:lnTo>
                    <a:lnTo>
                      <a:pt x="52" y="393"/>
                    </a:lnTo>
                    <a:lnTo>
                      <a:pt x="71" y="405"/>
                    </a:lnTo>
                    <a:lnTo>
                      <a:pt x="90" y="415"/>
                    </a:lnTo>
                    <a:lnTo>
                      <a:pt x="109" y="424"/>
                    </a:lnTo>
                    <a:lnTo>
                      <a:pt x="129" y="431"/>
                    </a:lnTo>
                    <a:lnTo>
                      <a:pt x="150" y="438"/>
                    </a:lnTo>
                    <a:lnTo>
                      <a:pt x="171" y="444"/>
                    </a:lnTo>
                    <a:lnTo>
                      <a:pt x="191" y="449"/>
                    </a:lnTo>
                    <a:lnTo>
                      <a:pt x="212" y="454"/>
                    </a:lnTo>
                    <a:lnTo>
                      <a:pt x="234" y="458"/>
                    </a:lnTo>
                    <a:lnTo>
                      <a:pt x="254" y="461"/>
                    </a:lnTo>
                    <a:lnTo>
                      <a:pt x="276" y="464"/>
                    </a:lnTo>
                    <a:lnTo>
                      <a:pt x="298" y="467"/>
                    </a:lnTo>
                    <a:lnTo>
                      <a:pt x="319" y="468"/>
                    </a:lnTo>
                    <a:lnTo>
                      <a:pt x="341" y="470"/>
                    </a:lnTo>
                    <a:lnTo>
                      <a:pt x="363" y="471"/>
                    </a:lnTo>
                    <a:lnTo>
                      <a:pt x="383" y="472"/>
                    </a:lnTo>
                    <a:lnTo>
                      <a:pt x="391" y="472"/>
                    </a:lnTo>
                    <a:lnTo>
                      <a:pt x="397" y="470"/>
                    </a:lnTo>
                    <a:lnTo>
                      <a:pt x="401" y="464"/>
                    </a:lnTo>
                    <a:lnTo>
                      <a:pt x="404" y="458"/>
                    </a:lnTo>
                    <a:lnTo>
                      <a:pt x="404" y="451"/>
                    </a:lnTo>
                    <a:lnTo>
                      <a:pt x="401" y="445"/>
                    </a:lnTo>
                    <a:lnTo>
                      <a:pt x="395" y="441"/>
                    </a:lnTo>
                    <a:lnTo>
                      <a:pt x="388" y="438"/>
                    </a:lnTo>
                    <a:lnTo>
                      <a:pt x="369" y="434"/>
                    </a:lnTo>
                    <a:lnTo>
                      <a:pt x="350" y="431"/>
                    </a:lnTo>
                    <a:lnTo>
                      <a:pt x="331" y="426"/>
                    </a:lnTo>
                    <a:lnTo>
                      <a:pt x="310" y="424"/>
                    </a:lnTo>
                    <a:lnTo>
                      <a:pt x="291" y="421"/>
                    </a:lnTo>
                    <a:lnTo>
                      <a:pt x="272" y="418"/>
                    </a:lnTo>
                    <a:lnTo>
                      <a:pt x="251" y="415"/>
                    </a:lnTo>
                    <a:lnTo>
                      <a:pt x="232" y="411"/>
                    </a:lnTo>
                    <a:lnTo>
                      <a:pt x="213" y="408"/>
                    </a:lnTo>
                    <a:lnTo>
                      <a:pt x="194" y="403"/>
                    </a:lnTo>
                    <a:lnTo>
                      <a:pt x="175" y="398"/>
                    </a:lnTo>
                    <a:lnTo>
                      <a:pt x="156" y="393"/>
                    </a:lnTo>
                    <a:lnTo>
                      <a:pt x="138" y="386"/>
                    </a:lnTo>
                    <a:lnTo>
                      <a:pt x="119" y="379"/>
                    </a:lnTo>
                    <a:lnTo>
                      <a:pt x="102" y="372"/>
                    </a:lnTo>
                    <a:lnTo>
                      <a:pt x="84" y="362"/>
                    </a:lnTo>
                    <a:lnTo>
                      <a:pt x="69" y="352"/>
                    </a:lnTo>
                    <a:lnTo>
                      <a:pt x="58" y="339"/>
                    </a:lnTo>
                    <a:lnTo>
                      <a:pt x="49" y="324"/>
                    </a:lnTo>
                    <a:lnTo>
                      <a:pt x="44" y="307"/>
                    </a:lnTo>
                    <a:lnTo>
                      <a:pt x="43" y="290"/>
                    </a:lnTo>
                    <a:lnTo>
                      <a:pt x="44" y="270"/>
                    </a:lnTo>
                    <a:lnTo>
                      <a:pt x="49" y="250"/>
                    </a:lnTo>
                    <a:lnTo>
                      <a:pt x="55" y="234"/>
                    </a:lnTo>
                    <a:lnTo>
                      <a:pt x="65" y="212"/>
                    </a:lnTo>
                    <a:lnTo>
                      <a:pt x="77" y="191"/>
                    </a:lnTo>
                    <a:lnTo>
                      <a:pt x="90" y="172"/>
                    </a:lnTo>
                    <a:lnTo>
                      <a:pt x="104" y="155"/>
                    </a:lnTo>
                    <a:lnTo>
                      <a:pt x="119" y="138"/>
                    </a:lnTo>
                    <a:lnTo>
                      <a:pt x="135" y="120"/>
                    </a:lnTo>
                    <a:lnTo>
                      <a:pt x="154" y="103"/>
                    </a:lnTo>
                    <a:lnTo>
                      <a:pt x="173" y="86"/>
                    </a:lnTo>
                    <a:lnTo>
                      <a:pt x="193" y="71"/>
                    </a:lnTo>
                    <a:lnTo>
                      <a:pt x="218" y="59"/>
                    </a:lnTo>
                    <a:lnTo>
                      <a:pt x="245" y="47"/>
                    </a:lnTo>
                    <a:lnTo>
                      <a:pt x="273" y="36"/>
                    </a:lnTo>
                    <a:lnTo>
                      <a:pt x="298" y="25"/>
                    </a:lnTo>
                    <a:lnTo>
                      <a:pt x="319" y="17"/>
                    </a:lnTo>
                    <a:lnTo>
                      <a:pt x="332" y="8"/>
                    </a:lnTo>
                    <a:lnTo>
                      <a:pt x="336" y="2"/>
                    </a:lnTo>
                    <a:lnTo>
                      <a:pt x="322" y="0"/>
                    </a:lnTo>
                    <a:lnTo>
                      <a:pt x="301" y="1"/>
                    </a:lnTo>
                    <a:lnTo>
                      <a:pt x="278" y="5"/>
                    </a:lnTo>
                    <a:lnTo>
                      <a:pt x="253" y="13"/>
                    </a:lnTo>
                    <a:lnTo>
                      <a:pt x="226" y="23"/>
                    </a:lnTo>
                    <a:lnTo>
                      <a:pt x="201" y="34"/>
                    </a:lnTo>
                    <a:lnTo>
                      <a:pt x="178" y="47"/>
                    </a:lnTo>
                    <a:lnTo>
                      <a:pt x="157" y="61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93" name="Freeform 43"/>
              <p:cNvSpPr/>
              <p:nvPr/>
            </p:nvSpPr>
            <p:spPr bwMode="auto">
              <a:xfrm>
                <a:off x="8263" y="4458"/>
                <a:ext cx="118" cy="105"/>
              </a:xfrm>
              <a:custGeom>
                <a:avLst/>
                <a:gdLst>
                  <a:gd name="T0" fmla="*/ 0 w 354"/>
                  <a:gd name="T1" fmla="*/ 0 h 315"/>
                  <a:gd name="T2" fmla="*/ 0 w 354"/>
                  <a:gd name="T3" fmla="*/ 0 h 315"/>
                  <a:gd name="T4" fmla="*/ 0 w 354"/>
                  <a:gd name="T5" fmla="*/ 0 h 315"/>
                  <a:gd name="T6" fmla="*/ 0 w 354"/>
                  <a:gd name="T7" fmla="*/ 0 h 315"/>
                  <a:gd name="T8" fmla="*/ 0 w 354"/>
                  <a:gd name="T9" fmla="*/ 0 h 315"/>
                  <a:gd name="T10" fmla="*/ 0 w 354"/>
                  <a:gd name="T11" fmla="*/ 0 h 315"/>
                  <a:gd name="T12" fmla="*/ 0 w 354"/>
                  <a:gd name="T13" fmla="*/ 0 h 315"/>
                  <a:gd name="T14" fmla="*/ 0 w 354"/>
                  <a:gd name="T15" fmla="*/ 0 h 315"/>
                  <a:gd name="T16" fmla="*/ 0 w 354"/>
                  <a:gd name="T17" fmla="*/ 0 h 315"/>
                  <a:gd name="T18" fmla="*/ 0 w 354"/>
                  <a:gd name="T19" fmla="*/ 0 h 315"/>
                  <a:gd name="T20" fmla="*/ 0 w 354"/>
                  <a:gd name="T21" fmla="*/ 0 h 315"/>
                  <a:gd name="T22" fmla="*/ 0 w 354"/>
                  <a:gd name="T23" fmla="*/ 0 h 315"/>
                  <a:gd name="T24" fmla="*/ 0 w 354"/>
                  <a:gd name="T25" fmla="*/ 0 h 315"/>
                  <a:gd name="T26" fmla="*/ 0 w 354"/>
                  <a:gd name="T27" fmla="*/ 0 h 315"/>
                  <a:gd name="T28" fmla="*/ 0 w 354"/>
                  <a:gd name="T29" fmla="*/ 0 h 315"/>
                  <a:gd name="T30" fmla="*/ 0 w 354"/>
                  <a:gd name="T31" fmla="*/ 0 h 315"/>
                  <a:gd name="T32" fmla="*/ 0 w 354"/>
                  <a:gd name="T33" fmla="*/ 0 h 315"/>
                  <a:gd name="T34" fmla="*/ 0 w 354"/>
                  <a:gd name="T35" fmla="*/ 0 h 315"/>
                  <a:gd name="T36" fmla="*/ 0 w 354"/>
                  <a:gd name="T37" fmla="*/ 0 h 315"/>
                  <a:gd name="T38" fmla="*/ 0 w 354"/>
                  <a:gd name="T39" fmla="*/ 0 h 315"/>
                  <a:gd name="T40" fmla="*/ 0 w 354"/>
                  <a:gd name="T41" fmla="*/ 0 h 315"/>
                  <a:gd name="T42" fmla="*/ 0 w 354"/>
                  <a:gd name="T43" fmla="*/ 0 h 315"/>
                  <a:gd name="T44" fmla="*/ 0 w 354"/>
                  <a:gd name="T45" fmla="*/ 0 h 315"/>
                  <a:gd name="T46" fmla="*/ 0 w 354"/>
                  <a:gd name="T47" fmla="*/ 0 h 315"/>
                  <a:gd name="T48" fmla="*/ 0 w 354"/>
                  <a:gd name="T49" fmla="*/ 0 h 315"/>
                  <a:gd name="T50" fmla="*/ 0 w 354"/>
                  <a:gd name="T51" fmla="*/ 0 h 315"/>
                  <a:gd name="T52" fmla="*/ 0 w 354"/>
                  <a:gd name="T53" fmla="*/ 0 h 315"/>
                  <a:gd name="T54" fmla="*/ 0 w 354"/>
                  <a:gd name="T55" fmla="*/ 0 h 315"/>
                  <a:gd name="T56" fmla="*/ 0 w 354"/>
                  <a:gd name="T57" fmla="*/ 0 h 315"/>
                  <a:gd name="T58" fmla="*/ 0 w 354"/>
                  <a:gd name="T59" fmla="*/ 0 h 315"/>
                  <a:gd name="T60" fmla="*/ 0 w 354"/>
                  <a:gd name="T61" fmla="*/ 0 h 315"/>
                  <a:gd name="T62" fmla="*/ 0 w 354"/>
                  <a:gd name="T63" fmla="*/ 0 h 315"/>
                  <a:gd name="T64" fmla="*/ 0 w 354"/>
                  <a:gd name="T65" fmla="*/ 0 h 315"/>
                  <a:gd name="T66" fmla="*/ 0 w 354"/>
                  <a:gd name="T67" fmla="*/ 0 h 315"/>
                  <a:gd name="T68" fmla="*/ 0 w 354"/>
                  <a:gd name="T69" fmla="*/ 0 h 315"/>
                  <a:gd name="T70" fmla="*/ 0 w 354"/>
                  <a:gd name="T71" fmla="*/ 0 h 315"/>
                  <a:gd name="T72" fmla="*/ 0 w 354"/>
                  <a:gd name="T73" fmla="*/ 0 h 315"/>
                  <a:gd name="T74" fmla="*/ 0 w 354"/>
                  <a:gd name="T75" fmla="*/ 0 h 315"/>
                  <a:gd name="T76" fmla="*/ 0 w 354"/>
                  <a:gd name="T77" fmla="*/ 0 h 315"/>
                  <a:gd name="T78" fmla="*/ 0 w 354"/>
                  <a:gd name="T79" fmla="*/ 0 h 315"/>
                  <a:gd name="T80" fmla="*/ 0 w 354"/>
                  <a:gd name="T81" fmla="*/ 0 h 315"/>
                  <a:gd name="T82" fmla="*/ 0 w 354"/>
                  <a:gd name="T83" fmla="*/ 0 h 315"/>
                  <a:gd name="T84" fmla="*/ 0 w 354"/>
                  <a:gd name="T85" fmla="*/ 0 h 315"/>
                  <a:gd name="T86" fmla="*/ 0 w 354"/>
                  <a:gd name="T87" fmla="*/ 0 h 315"/>
                  <a:gd name="T88" fmla="*/ 0 w 354"/>
                  <a:gd name="T89" fmla="*/ 0 h 315"/>
                  <a:gd name="T90" fmla="*/ 0 w 354"/>
                  <a:gd name="T91" fmla="*/ 0 h 315"/>
                  <a:gd name="T92" fmla="*/ 0 w 354"/>
                  <a:gd name="T93" fmla="*/ 0 h 315"/>
                  <a:gd name="T94" fmla="*/ 0 w 354"/>
                  <a:gd name="T95" fmla="*/ 0 h 315"/>
                  <a:gd name="T96" fmla="*/ 0 w 354"/>
                  <a:gd name="T97" fmla="*/ 0 h 315"/>
                  <a:gd name="T98" fmla="*/ 0 w 354"/>
                  <a:gd name="T99" fmla="*/ 0 h 315"/>
                  <a:gd name="T100" fmla="*/ 0 w 354"/>
                  <a:gd name="T101" fmla="*/ 0 h 315"/>
                  <a:gd name="T102" fmla="*/ 0 w 354"/>
                  <a:gd name="T103" fmla="*/ 0 h 315"/>
                  <a:gd name="T104" fmla="*/ 0 w 354"/>
                  <a:gd name="T105" fmla="*/ 0 h 315"/>
                  <a:gd name="T106" fmla="*/ 0 w 354"/>
                  <a:gd name="T107" fmla="*/ 0 h 315"/>
                  <a:gd name="T108" fmla="*/ 0 w 354"/>
                  <a:gd name="T109" fmla="*/ 0 h 315"/>
                  <a:gd name="T110" fmla="*/ 0 w 354"/>
                  <a:gd name="T111" fmla="*/ 0 h 315"/>
                  <a:gd name="T112" fmla="*/ 0 w 354"/>
                  <a:gd name="T113" fmla="*/ 0 h 315"/>
                  <a:gd name="T114" fmla="*/ 0 w 354"/>
                  <a:gd name="T115" fmla="*/ 0 h 315"/>
                  <a:gd name="T116" fmla="*/ 0 w 354"/>
                  <a:gd name="T117" fmla="*/ 0 h 315"/>
                  <a:gd name="T118" fmla="*/ 0 w 354"/>
                  <a:gd name="T119" fmla="*/ 0 h 315"/>
                  <a:gd name="T120" fmla="*/ 0 w 354"/>
                  <a:gd name="T121" fmla="*/ 0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4"/>
                  <a:gd name="T184" fmla="*/ 0 h 315"/>
                  <a:gd name="T185" fmla="*/ 354 w 354"/>
                  <a:gd name="T186" fmla="*/ 315 h 31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4" h="315">
                    <a:moveTo>
                      <a:pt x="294" y="96"/>
                    </a:moveTo>
                    <a:lnTo>
                      <a:pt x="310" y="113"/>
                    </a:lnTo>
                    <a:lnTo>
                      <a:pt x="320" y="133"/>
                    </a:lnTo>
                    <a:lnTo>
                      <a:pt x="325" y="155"/>
                    </a:lnTo>
                    <a:lnTo>
                      <a:pt x="325" y="178"/>
                    </a:lnTo>
                    <a:lnTo>
                      <a:pt x="322" y="197"/>
                    </a:lnTo>
                    <a:lnTo>
                      <a:pt x="316" y="212"/>
                    </a:lnTo>
                    <a:lnTo>
                      <a:pt x="306" y="228"/>
                    </a:lnTo>
                    <a:lnTo>
                      <a:pt x="295" y="241"/>
                    </a:lnTo>
                    <a:lnTo>
                      <a:pt x="282" y="256"/>
                    </a:lnTo>
                    <a:lnTo>
                      <a:pt x="269" y="267"/>
                    </a:lnTo>
                    <a:lnTo>
                      <a:pt x="256" y="280"/>
                    </a:lnTo>
                    <a:lnTo>
                      <a:pt x="243" y="293"/>
                    </a:lnTo>
                    <a:lnTo>
                      <a:pt x="240" y="297"/>
                    </a:lnTo>
                    <a:lnTo>
                      <a:pt x="240" y="302"/>
                    </a:lnTo>
                    <a:lnTo>
                      <a:pt x="240" y="306"/>
                    </a:lnTo>
                    <a:lnTo>
                      <a:pt x="243" y="310"/>
                    </a:lnTo>
                    <a:lnTo>
                      <a:pt x="247" y="313"/>
                    </a:lnTo>
                    <a:lnTo>
                      <a:pt x="253" y="315"/>
                    </a:lnTo>
                    <a:lnTo>
                      <a:pt x="257" y="313"/>
                    </a:lnTo>
                    <a:lnTo>
                      <a:pt x="262" y="310"/>
                    </a:lnTo>
                    <a:lnTo>
                      <a:pt x="291" y="292"/>
                    </a:lnTo>
                    <a:lnTo>
                      <a:pt x="316" y="267"/>
                    </a:lnTo>
                    <a:lnTo>
                      <a:pt x="335" y="240"/>
                    </a:lnTo>
                    <a:lnTo>
                      <a:pt x="348" y="208"/>
                    </a:lnTo>
                    <a:lnTo>
                      <a:pt x="354" y="177"/>
                    </a:lnTo>
                    <a:lnTo>
                      <a:pt x="351" y="143"/>
                    </a:lnTo>
                    <a:lnTo>
                      <a:pt x="339" y="113"/>
                    </a:lnTo>
                    <a:lnTo>
                      <a:pt x="316" y="86"/>
                    </a:lnTo>
                    <a:lnTo>
                      <a:pt x="298" y="72"/>
                    </a:lnTo>
                    <a:lnTo>
                      <a:pt x="278" y="60"/>
                    </a:lnTo>
                    <a:lnTo>
                      <a:pt x="256" y="49"/>
                    </a:lnTo>
                    <a:lnTo>
                      <a:pt x="231" y="39"/>
                    </a:lnTo>
                    <a:lnTo>
                      <a:pt x="206" y="29"/>
                    </a:lnTo>
                    <a:lnTo>
                      <a:pt x="181" y="21"/>
                    </a:lnTo>
                    <a:lnTo>
                      <a:pt x="155" y="16"/>
                    </a:lnTo>
                    <a:lnTo>
                      <a:pt x="130" y="10"/>
                    </a:lnTo>
                    <a:lnTo>
                      <a:pt x="105" y="6"/>
                    </a:lnTo>
                    <a:lnTo>
                      <a:pt x="83" y="3"/>
                    </a:lnTo>
                    <a:lnTo>
                      <a:pt x="61" y="0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0" y="6"/>
                    </a:lnTo>
                    <a:lnTo>
                      <a:pt x="15" y="8"/>
                    </a:lnTo>
                    <a:lnTo>
                      <a:pt x="30" y="10"/>
                    </a:lnTo>
                    <a:lnTo>
                      <a:pt x="47" y="13"/>
                    </a:lnTo>
                    <a:lnTo>
                      <a:pt x="65" y="16"/>
                    </a:lnTo>
                    <a:lnTo>
                      <a:pt x="83" y="20"/>
                    </a:lnTo>
                    <a:lnTo>
                      <a:pt x="103" y="23"/>
                    </a:lnTo>
                    <a:lnTo>
                      <a:pt x="122" y="27"/>
                    </a:lnTo>
                    <a:lnTo>
                      <a:pt x="143" y="31"/>
                    </a:lnTo>
                    <a:lnTo>
                      <a:pt x="162" y="37"/>
                    </a:lnTo>
                    <a:lnTo>
                      <a:pt x="182" y="43"/>
                    </a:lnTo>
                    <a:lnTo>
                      <a:pt x="203" y="49"/>
                    </a:lnTo>
                    <a:lnTo>
                      <a:pt x="222" y="56"/>
                    </a:lnTo>
                    <a:lnTo>
                      <a:pt x="241" y="64"/>
                    </a:lnTo>
                    <a:lnTo>
                      <a:pt x="260" y="75"/>
                    </a:lnTo>
                    <a:lnTo>
                      <a:pt x="278" y="85"/>
                    </a:lnTo>
                    <a:lnTo>
                      <a:pt x="294" y="9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94" name="Freeform 44"/>
              <p:cNvSpPr/>
              <p:nvPr/>
            </p:nvSpPr>
            <p:spPr bwMode="auto">
              <a:xfrm>
                <a:off x="8023" y="4506"/>
                <a:ext cx="47" cy="99"/>
              </a:xfrm>
              <a:custGeom>
                <a:avLst/>
                <a:gdLst>
                  <a:gd name="T0" fmla="*/ 0 w 143"/>
                  <a:gd name="T1" fmla="*/ 0 h 297"/>
                  <a:gd name="T2" fmla="*/ 0 w 143"/>
                  <a:gd name="T3" fmla="*/ 0 h 297"/>
                  <a:gd name="T4" fmla="*/ 0 w 143"/>
                  <a:gd name="T5" fmla="*/ 0 h 297"/>
                  <a:gd name="T6" fmla="*/ 0 w 143"/>
                  <a:gd name="T7" fmla="*/ 0 h 297"/>
                  <a:gd name="T8" fmla="*/ 0 w 143"/>
                  <a:gd name="T9" fmla="*/ 0 h 297"/>
                  <a:gd name="T10" fmla="*/ 0 w 143"/>
                  <a:gd name="T11" fmla="*/ 0 h 297"/>
                  <a:gd name="T12" fmla="*/ 0 w 143"/>
                  <a:gd name="T13" fmla="*/ 0 h 297"/>
                  <a:gd name="T14" fmla="*/ 0 w 143"/>
                  <a:gd name="T15" fmla="*/ 0 h 297"/>
                  <a:gd name="T16" fmla="*/ 0 w 143"/>
                  <a:gd name="T17" fmla="*/ 0 h 297"/>
                  <a:gd name="T18" fmla="*/ 0 w 143"/>
                  <a:gd name="T19" fmla="*/ 0 h 297"/>
                  <a:gd name="T20" fmla="*/ 0 w 143"/>
                  <a:gd name="T21" fmla="*/ 0 h 297"/>
                  <a:gd name="T22" fmla="*/ 0 w 143"/>
                  <a:gd name="T23" fmla="*/ 0 h 297"/>
                  <a:gd name="T24" fmla="*/ 0 w 143"/>
                  <a:gd name="T25" fmla="*/ 0 h 297"/>
                  <a:gd name="T26" fmla="*/ 0 w 143"/>
                  <a:gd name="T27" fmla="*/ 0 h 297"/>
                  <a:gd name="T28" fmla="*/ 0 w 143"/>
                  <a:gd name="T29" fmla="*/ 0 h 297"/>
                  <a:gd name="T30" fmla="*/ 0 w 143"/>
                  <a:gd name="T31" fmla="*/ 0 h 297"/>
                  <a:gd name="T32" fmla="*/ 0 w 143"/>
                  <a:gd name="T33" fmla="*/ 0 h 297"/>
                  <a:gd name="T34" fmla="*/ 0 w 143"/>
                  <a:gd name="T35" fmla="*/ 0 h 297"/>
                  <a:gd name="T36" fmla="*/ 0 w 143"/>
                  <a:gd name="T37" fmla="*/ 0 h 297"/>
                  <a:gd name="T38" fmla="*/ 0 w 143"/>
                  <a:gd name="T39" fmla="*/ 0 h 297"/>
                  <a:gd name="T40" fmla="*/ 0 w 143"/>
                  <a:gd name="T41" fmla="*/ 0 h 297"/>
                  <a:gd name="T42" fmla="*/ 0 w 143"/>
                  <a:gd name="T43" fmla="*/ 0 h 297"/>
                  <a:gd name="T44" fmla="*/ 0 w 143"/>
                  <a:gd name="T45" fmla="*/ 0 h 297"/>
                  <a:gd name="T46" fmla="*/ 0 w 143"/>
                  <a:gd name="T47" fmla="*/ 0 h 297"/>
                  <a:gd name="T48" fmla="*/ 0 w 143"/>
                  <a:gd name="T49" fmla="*/ 0 h 297"/>
                  <a:gd name="T50" fmla="*/ 0 w 143"/>
                  <a:gd name="T51" fmla="*/ 0 h 297"/>
                  <a:gd name="T52" fmla="*/ 0 w 143"/>
                  <a:gd name="T53" fmla="*/ 0 h 297"/>
                  <a:gd name="T54" fmla="*/ 0 w 143"/>
                  <a:gd name="T55" fmla="*/ 0 h 297"/>
                  <a:gd name="T56" fmla="*/ 0 w 143"/>
                  <a:gd name="T57" fmla="*/ 0 h 297"/>
                  <a:gd name="T58" fmla="*/ 0 w 143"/>
                  <a:gd name="T59" fmla="*/ 0 h 297"/>
                  <a:gd name="T60" fmla="*/ 0 w 143"/>
                  <a:gd name="T61" fmla="*/ 0 h 297"/>
                  <a:gd name="T62" fmla="*/ 0 w 143"/>
                  <a:gd name="T63" fmla="*/ 0 h 297"/>
                  <a:gd name="T64" fmla="*/ 0 w 143"/>
                  <a:gd name="T65" fmla="*/ 0 h 297"/>
                  <a:gd name="T66" fmla="*/ 0 w 143"/>
                  <a:gd name="T67" fmla="*/ 0 h 297"/>
                  <a:gd name="T68" fmla="*/ 0 w 143"/>
                  <a:gd name="T69" fmla="*/ 0 h 297"/>
                  <a:gd name="T70" fmla="*/ 0 w 143"/>
                  <a:gd name="T71" fmla="*/ 0 h 297"/>
                  <a:gd name="T72" fmla="*/ 0 w 143"/>
                  <a:gd name="T73" fmla="*/ 0 h 297"/>
                  <a:gd name="T74" fmla="*/ 0 w 143"/>
                  <a:gd name="T75" fmla="*/ 0 h 297"/>
                  <a:gd name="T76" fmla="*/ 0 w 143"/>
                  <a:gd name="T77" fmla="*/ 0 h 297"/>
                  <a:gd name="T78" fmla="*/ 0 w 143"/>
                  <a:gd name="T79" fmla="*/ 0 h 297"/>
                  <a:gd name="T80" fmla="*/ 0 w 143"/>
                  <a:gd name="T81" fmla="*/ 0 h 2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3"/>
                  <a:gd name="T124" fmla="*/ 0 h 297"/>
                  <a:gd name="T125" fmla="*/ 143 w 143"/>
                  <a:gd name="T126" fmla="*/ 297 h 29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3" h="297">
                    <a:moveTo>
                      <a:pt x="0" y="162"/>
                    </a:moveTo>
                    <a:lnTo>
                      <a:pt x="0" y="187"/>
                    </a:lnTo>
                    <a:lnTo>
                      <a:pt x="5" y="210"/>
                    </a:lnTo>
                    <a:lnTo>
                      <a:pt x="16" y="231"/>
                    </a:lnTo>
                    <a:lnTo>
                      <a:pt x="30" y="250"/>
                    </a:lnTo>
                    <a:lnTo>
                      <a:pt x="48" y="266"/>
                    </a:lnTo>
                    <a:lnTo>
                      <a:pt x="69" y="280"/>
                    </a:lnTo>
                    <a:lnTo>
                      <a:pt x="92" y="290"/>
                    </a:lnTo>
                    <a:lnTo>
                      <a:pt x="116" y="296"/>
                    </a:lnTo>
                    <a:lnTo>
                      <a:pt x="123" y="297"/>
                    </a:lnTo>
                    <a:lnTo>
                      <a:pt x="130" y="295"/>
                    </a:lnTo>
                    <a:lnTo>
                      <a:pt x="136" y="290"/>
                    </a:lnTo>
                    <a:lnTo>
                      <a:pt x="139" y="284"/>
                    </a:lnTo>
                    <a:lnTo>
                      <a:pt x="139" y="277"/>
                    </a:lnTo>
                    <a:lnTo>
                      <a:pt x="138" y="270"/>
                    </a:lnTo>
                    <a:lnTo>
                      <a:pt x="133" y="264"/>
                    </a:lnTo>
                    <a:lnTo>
                      <a:pt x="126" y="261"/>
                    </a:lnTo>
                    <a:lnTo>
                      <a:pt x="102" y="253"/>
                    </a:lnTo>
                    <a:lnTo>
                      <a:pt x="80" y="241"/>
                    </a:lnTo>
                    <a:lnTo>
                      <a:pt x="63" y="226"/>
                    </a:lnTo>
                    <a:lnTo>
                      <a:pt x="50" y="208"/>
                    </a:lnTo>
                    <a:lnTo>
                      <a:pt x="41" y="187"/>
                    </a:lnTo>
                    <a:lnTo>
                      <a:pt x="36" y="164"/>
                    </a:lnTo>
                    <a:lnTo>
                      <a:pt x="36" y="139"/>
                    </a:lnTo>
                    <a:lnTo>
                      <a:pt x="44" y="113"/>
                    </a:lnTo>
                    <a:lnTo>
                      <a:pt x="52" y="95"/>
                    </a:lnTo>
                    <a:lnTo>
                      <a:pt x="64" y="78"/>
                    </a:lnTo>
                    <a:lnTo>
                      <a:pt x="77" y="62"/>
                    </a:lnTo>
                    <a:lnTo>
                      <a:pt x="92" y="47"/>
                    </a:lnTo>
                    <a:lnTo>
                      <a:pt x="105" y="34"/>
                    </a:lnTo>
                    <a:lnTo>
                      <a:pt x="120" y="23"/>
                    </a:lnTo>
                    <a:lnTo>
                      <a:pt x="133" y="11"/>
                    </a:lnTo>
                    <a:lnTo>
                      <a:pt x="143" y="1"/>
                    </a:lnTo>
                    <a:lnTo>
                      <a:pt x="133" y="0"/>
                    </a:lnTo>
                    <a:lnTo>
                      <a:pt x="117" y="7"/>
                    </a:lnTo>
                    <a:lnTo>
                      <a:pt x="95" y="23"/>
                    </a:lnTo>
                    <a:lnTo>
                      <a:pt x="70" y="44"/>
                    </a:lnTo>
                    <a:lnTo>
                      <a:pt x="47" y="72"/>
                    </a:lnTo>
                    <a:lnTo>
                      <a:pt x="25" y="101"/>
                    </a:lnTo>
                    <a:lnTo>
                      <a:pt x="8" y="132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95" name="Freeform 45"/>
              <p:cNvSpPr/>
              <p:nvPr/>
            </p:nvSpPr>
            <p:spPr bwMode="auto">
              <a:xfrm>
                <a:off x="8360" y="4451"/>
                <a:ext cx="103" cy="129"/>
              </a:xfrm>
              <a:custGeom>
                <a:avLst/>
                <a:gdLst>
                  <a:gd name="T0" fmla="*/ 0 w 309"/>
                  <a:gd name="T1" fmla="*/ 0 h 388"/>
                  <a:gd name="T2" fmla="*/ 0 w 309"/>
                  <a:gd name="T3" fmla="*/ 0 h 388"/>
                  <a:gd name="T4" fmla="*/ 0 w 309"/>
                  <a:gd name="T5" fmla="*/ 0 h 388"/>
                  <a:gd name="T6" fmla="*/ 0 w 309"/>
                  <a:gd name="T7" fmla="*/ 0 h 388"/>
                  <a:gd name="T8" fmla="*/ 0 w 309"/>
                  <a:gd name="T9" fmla="*/ 0 h 388"/>
                  <a:gd name="T10" fmla="*/ 0 w 309"/>
                  <a:gd name="T11" fmla="*/ 0 h 388"/>
                  <a:gd name="T12" fmla="*/ 0 w 309"/>
                  <a:gd name="T13" fmla="*/ 0 h 388"/>
                  <a:gd name="T14" fmla="*/ 0 w 309"/>
                  <a:gd name="T15" fmla="*/ 0 h 388"/>
                  <a:gd name="T16" fmla="*/ 0 w 309"/>
                  <a:gd name="T17" fmla="*/ 0 h 388"/>
                  <a:gd name="T18" fmla="*/ 0 w 309"/>
                  <a:gd name="T19" fmla="*/ 0 h 388"/>
                  <a:gd name="T20" fmla="*/ 0 w 309"/>
                  <a:gd name="T21" fmla="*/ 0 h 388"/>
                  <a:gd name="T22" fmla="*/ 0 w 309"/>
                  <a:gd name="T23" fmla="*/ 0 h 388"/>
                  <a:gd name="T24" fmla="*/ 0 w 309"/>
                  <a:gd name="T25" fmla="*/ 0 h 388"/>
                  <a:gd name="T26" fmla="*/ 0 w 309"/>
                  <a:gd name="T27" fmla="*/ 0 h 388"/>
                  <a:gd name="T28" fmla="*/ 0 w 309"/>
                  <a:gd name="T29" fmla="*/ 0 h 388"/>
                  <a:gd name="T30" fmla="*/ 0 w 309"/>
                  <a:gd name="T31" fmla="*/ 0 h 388"/>
                  <a:gd name="T32" fmla="*/ 0 w 309"/>
                  <a:gd name="T33" fmla="*/ 0 h 388"/>
                  <a:gd name="T34" fmla="*/ 0 w 309"/>
                  <a:gd name="T35" fmla="*/ 0 h 388"/>
                  <a:gd name="T36" fmla="*/ 0 w 309"/>
                  <a:gd name="T37" fmla="*/ 0 h 388"/>
                  <a:gd name="T38" fmla="*/ 0 w 309"/>
                  <a:gd name="T39" fmla="*/ 0 h 388"/>
                  <a:gd name="T40" fmla="*/ 0 w 309"/>
                  <a:gd name="T41" fmla="*/ 0 h 388"/>
                  <a:gd name="T42" fmla="*/ 0 w 309"/>
                  <a:gd name="T43" fmla="*/ 0 h 388"/>
                  <a:gd name="T44" fmla="*/ 0 w 309"/>
                  <a:gd name="T45" fmla="*/ 0 h 388"/>
                  <a:gd name="T46" fmla="*/ 0 w 309"/>
                  <a:gd name="T47" fmla="*/ 0 h 388"/>
                  <a:gd name="T48" fmla="*/ 0 w 309"/>
                  <a:gd name="T49" fmla="*/ 0 h 388"/>
                  <a:gd name="T50" fmla="*/ 0 w 309"/>
                  <a:gd name="T51" fmla="*/ 0 h 388"/>
                  <a:gd name="T52" fmla="*/ 0 w 309"/>
                  <a:gd name="T53" fmla="*/ 0 h 388"/>
                  <a:gd name="T54" fmla="*/ 0 w 309"/>
                  <a:gd name="T55" fmla="*/ 0 h 388"/>
                  <a:gd name="T56" fmla="*/ 0 w 309"/>
                  <a:gd name="T57" fmla="*/ 0 h 388"/>
                  <a:gd name="T58" fmla="*/ 0 w 309"/>
                  <a:gd name="T59" fmla="*/ 0 h 388"/>
                  <a:gd name="T60" fmla="*/ 0 w 309"/>
                  <a:gd name="T61" fmla="*/ 0 h 388"/>
                  <a:gd name="T62" fmla="*/ 0 w 309"/>
                  <a:gd name="T63" fmla="*/ 0 h 388"/>
                  <a:gd name="T64" fmla="*/ 0 w 309"/>
                  <a:gd name="T65" fmla="*/ 0 h 388"/>
                  <a:gd name="T66" fmla="*/ 0 w 309"/>
                  <a:gd name="T67" fmla="*/ 0 h 388"/>
                  <a:gd name="T68" fmla="*/ 0 w 309"/>
                  <a:gd name="T69" fmla="*/ 0 h 388"/>
                  <a:gd name="T70" fmla="*/ 0 w 309"/>
                  <a:gd name="T71" fmla="*/ 0 h 388"/>
                  <a:gd name="T72" fmla="*/ 0 w 309"/>
                  <a:gd name="T73" fmla="*/ 0 h 388"/>
                  <a:gd name="T74" fmla="*/ 0 w 309"/>
                  <a:gd name="T75" fmla="*/ 0 h 3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9"/>
                  <a:gd name="T115" fmla="*/ 0 h 388"/>
                  <a:gd name="T116" fmla="*/ 309 w 309"/>
                  <a:gd name="T117" fmla="*/ 388 h 38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9" h="388">
                    <a:moveTo>
                      <a:pt x="250" y="145"/>
                    </a:moveTo>
                    <a:lnTo>
                      <a:pt x="260" y="155"/>
                    </a:lnTo>
                    <a:lnTo>
                      <a:pt x="269" y="167"/>
                    </a:lnTo>
                    <a:lnTo>
                      <a:pt x="275" y="180"/>
                    </a:lnTo>
                    <a:lnTo>
                      <a:pt x="281" y="193"/>
                    </a:lnTo>
                    <a:lnTo>
                      <a:pt x="282" y="206"/>
                    </a:lnTo>
                    <a:lnTo>
                      <a:pt x="282" y="220"/>
                    </a:lnTo>
                    <a:lnTo>
                      <a:pt x="278" y="234"/>
                    </a:lnTo>
                    <a:lnTo>
                      <a:pt x="272" y="247"/>
                    </a:lnTo>
                    <a:lnTo>
                      <a:pt x="262" y="262"/>
                    </a:lnTo>
                    <a:lnTo>
                      <a:pt x="250" y="275"/>
                    </a:lnTo>
                    <a:lnTo>
                      <a:pt x="237" y="286"/>
                    </a:lnTo>
                    <a:lnTo>
                      <a:pt x="222" y="298"/>
                    </a:lnTo>
                    <a:lnTo>
                      <a:pt x="209" y="308"/>
                    </a:lnTo>
                    <a:lnTo>
                      <a:pt x="194" y="319"/>
                    </a:lnTo>
                    <a:lnTo>
                      <a:pt x="180" y="331"/>
                    </a:lnTo>
                    <a:lnTo>
                      <a:pt x="166" y="344"/>
                    </a:lnTo>
                    <a:lnTo>
                      <a:pt x="162" y="348"/>
                    </a:lnTo>
                    <a:lnTo>
                      <a:pt x="159" y="354"/>
                    </a:lnTo>
                    <a:lnTo>
                      <a:pt x="156" y="359"/>
                    </a:lnTo>
                    <a:lnTo>
                      <a:pt x="153" y="365"/>
                    </a:lnTo>
                    <a:lnTo>
                      <a:pt x="152" y="371"/>
                    </a:lnTo>
                    <a:lnTo>
                      <a:pt x="152" y="377"/>
                    </a:lnTo>
                    <a:lnTo>
                      <a:pt x="153" y="382"/>
                    </a:lnTo>
                    <a:lnTo>
                      <a:pt x="158" y="387"/>
                    </a:lnTo>
                    <a:lnTo>
                      <a:pt x="163" y="388"/>
                    </a:lnTo>
                    <a:lnTo>
                      <a:pt x="169" y="388"/>
                    </a:lnTo>
                    <a:lnTo>
                      <a:pt x="175" y="387"/>
                    </a:lnTo>
                    <a:lnTo>
                      <a:pt x="180" y="382"/>
                    </a:lnTo>
                    <a:lnTo>
                      <a:pt x="194" y="367"/>
                    </a:lnTo>
                    <a:lnTo>
                      <a:pt x="210" y="351"/>
                    </a:lnTo>
                    <a:lnTo>
                      <a:pt x="227" y="337"/>
                    </a:lnTo>
                    <a:lnTo>
                      <a:pt x="244" y="322"/>
                    </a:lnTo>
                    <a:lnTo>
                      <a:pt x="260" y="308"/>
                    </a:lnTo>
                    <a:lnTo>
                      <a:pt x="275" y="292"/>
                    </a:lnTo>
                    <a:lnTo>
                      <a:pt x="290" y="275"/>
                    </a:lnTo>
                    <a:lnTo>
                      <a:pt x="300" y="256"/>
                    </a:lnTo>
                    <a:lnTo>
                      <a:pt x="307" y="234"/>
                    </a:lnTo>
                    <a:lnTo>
                      <a:pt x="309" y="213"/>
                    </a:lnTo>
                    <a:lnTo>
                      <a:pt x="304" y="191"/>
                    </a:lnTo>
                    <a:lnTo>
                      <a:pt x="297" y="171"/>
                    </a:lnTo>
                    <a:lnTo>
                      <a:pt x="285" y="151"/>
                    </a:lnTo>
                    <a:lnTo>
                      <a:pt x="271" y="134"/>
                    </a:lnTo>
                    <a:lnTo>
                      <a:pt x="253" y="118"/>
                    </a:lnTo>
                    <a:lnTo>
                      <a:pt x="235" y="104"/>
                    </a:lnTo>
                    <a:lnTo>
                      <a:pt x="222" y="94"/>
                    </a:lnTo>
                    <a:lnTo>
                      <a:pt x="207" y="85"/>
                    </a:lnTo>
                    <a:lnTo>
                      <a:pt x="191" y="75"/>
                    </a:lnTo>
                    <a:lnTo>
                      <a:pt x="175" y="65"/>
                    </a:lnTo>
                    <a:lnTo>
                      <a:pt x="159" y="55"/>
                    </a:lnTo>
                    <a:lnTo>
                      <a:pt x="141" y="45"/>
                    </a:lnTo>
                    <a:lnTo>
                      <a:pt x="124" y="36"/>
                    </a:lnTo>
                    <a:lnTo>
                      <a:pt x="108" y="28"/>
                    </a:lnTo>
                    <a:lnTo>
                      <a:pt x="92" y="20"/>
                    </a:lnTo>
                    <a:lnTo>
                      <a:pt x="75" y="13"/>
                    </a:lnTo>
                    <a:lnTo>
                      <a:pt x="59" y="9"/>
                    </a:lnTo>
                    <a:lnTo>
                      <a:pt x="45" y="5"/>
                    </a:lnTo>
                    <a:lnTo>
                      <a:pt x="31" y="2"/>
                    </a:lnTo>
                    <a:lnTo>
                      <a:pt x="20" y="0"/>
                    </a:lnTo>
                    <a:lnTo>
                      <a:pt x="9" y="2"/>
                    </a:lnTo>
                    <a:lnTo>
                      <a:pt x="0" y="5"/>
                    </a:lnTo>
                    <a:lnTo>
                      <a:pt x="11" y="7"/>
                    </a:lnTo>
                    <a:lnTo>
                      <a:pt x="23" y="12"/>
                    </a:lnTo>
                    <a:lnTo>
                      <a:pt x="36" y="17"/>
                    </a:lnTo>
                    <a:lnTo>
                      <a:pt x="49" y="23"/>
                    </a:lnTo>
                    <a:lnTo>
                      <a:pt x="65" y="30"/>
                    </a:lnTo>
                    <a:lnTo>
                      <a:pt x="81" y="38"/>
                    </a:lnTo>
                    <a:lnTo>
                      <a:pt x="99" y="46"/>
                    </a:lnTo>
                    <a:lnTo>
                      <a:pt x="116" y="55"/>
                    </a:lnTo>
                    <a:lnTo>
                      <a:pt x="134" y="65"/>
                    </a:lnTo>
                    <a:lnTo>
                      <a:pt x="152" y="75"/>
                    </a:lnTo>
                    <a:lnTo>
                      <a:pt x="169" y="86"/>
                    </a:lnTo>
                    <a:lnTo>
                      <a:pt x="187" y="98"/>
                    </a:lnTo>
                    <a:lnTo>
                      <a:pt x="205" y="109"/>
                    </a:lnTo>
                    <a:lnTo>
                      <a:pt x="221" y="121"/>
                    </a:lnTo>
                    <a:lnTo>
                      <a:pt x="235" y="132"/>
                    </a:lnTo>
                    <a:lnTo>
                      <a:pt x="250" y="145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96" name="Freeform 46"/>
              <p:cNvSpPr/>
              <p:nvPr/>
            </p:nvSpPr>
            <p:spPr bwMode="auto">
              <a:xfrm>
                <a:off x="8279" y="4648"/>
                <a:ext cx="135" cy="97"/>
              </a:xfrm>
              <a:custGeom>
                <a:avLst/>
                <a:gdLst>
                  <a:gd name="T0" fmla="*/ 0 w 406"/>
                  <a:gd name="T1" fmla="*/ 0 h 292"/>
                  <a:gd name="T2" fmla="*/ 0 w 406"/>
                  <a:gd name="T3" fmla="*/ 0 h 292"/>
                  <a:gd name="T4" fmla="*/ 0 w 406"/>
                  <a:gd name="T5" fmla="*/ 0 h 292"/>
                  <a:gd name="T6" fmla="*/ 0 w 406"/>
                  <a:gd name="T7" fmla="*/ 0 h 292"/>
                  <a:gd name="T8" fmla="*/ 0 w 406"/>
                  <a:gd name="T9" fmla="*/ 0 h 292"/>
                  <a:gd name="T10" fmla="*/ 0 w 406"/>
                  <a:gd name="T11" fmla="*/ 0 h 292"/>
                  <a:gd name="T12" fmla="*/ 0 w 406"/>
                  <a:gd name="T13" fmla="*/ 0 h 292"/>
                  <a:gd name="T14" fmla="*/ 0 w 406"/>
                  <a:gd name="T15" fmla="*/ 0 h 292"/>
                  <a:gd name="T16" fmla="*/ 0 w 406"/>
                  <a:gd name="T17" fmla="*/ 0 h 292"/>
                  <a:gd name="T18" fmla="*/ 0 w 406"/>
                  <a:gd name="T19" fmla="*/ 0 h 292"/>
                  <a:gd name="T20" fmla="*/ 0 w 406"/>
                  <a:gd name="T21" fmla="*/ 0 h 292"/>
                  <a:gd name="T22" fmla="*/ 0 w 406"/>
                  <a:gd name="T23" fmla="*/ 0 h 292"/>
                  <a:gd name="T24" fmla="*/ 0 w 406"/>
                  <a:gd name="T25" fmla="*/ 0 h 292"/>
                  <a:gd name="T26" fmla="*/ 0 w 406"/>
                  <a:gd name="T27" fmla="*/ 0 h 292"/>
                  <a:gd name="T28" fmla="*/ 0 w 406"/>
                  <a:gd name="T29" fmla="*/ 0 h 292"/>
                  <a:gd name="T30" fmla="*/ 0 w 406"/>
                  <a:gd name="T31" fmla="*/ 0 h 292"/>
                  <a:gd name="T32" fmla="*/ 0 w 406"/>
                  <a:gd name="T33" fmla="*/ 0 h 292"/>
                  <a:gd name="T34" fmla="*/ 0 w 406"/>
                  <a:gd name="T35" fmla="*/ 0 h 292"/>
                  <a:gd name="T36" fmla="*/ 0 w 406"/>
                  <a:gd name="T37" fmla="*/ 0 h 292"/>
                  <a:gd name="T38" fmla="*/ 0 w 406"/>
                  <a:gd name="T39" fmla="*/ 0 h 292"/>
                  <a:gd name="T40" fmla="*/ 0 w 406"/>
                  <a:gd name="T41" fmla="*/ 0 h 292"/>
                  <a:gd name="T42" fmla="*/ 0 w 406"/>
                  <a:gd name="T43" fmla="*/ 0 h 292"/>
                  <a:gd name="T44" fmla="*/ 0 w 406"/>
                  <a:gd name="T45" fmla="*/ 0 h 292"/>
                  <a:gd name="T46" fmla="*/ 0 w 406"/>
                  <a:gd name="T47" fmla="*/ 0 h 292"/>
                  <a:gd name="T48" fmla="*/ 0 w 406"/>
                  <a:gd name="T49" fmla="*/ 0 h 292"/>
                  <a:gd name="T50" fmla="*/ 0 w 406"/>
                  <a:gd name="T51" fmla="*/ 0 h 292"/>
                  <a:gd name="T52" fmla="*/ 0 w 406"/>
                  <a:gd name="T53" fmla="*/ 0 h 292"/>
                  <a:gd name="T54" fmla="*/ 0 w 406"/>
                  <a:gd name="T55" fmla="*/ 0 h 292"/>
                  <a:gd name="T56" fmla="*/ 0 w 406"/>
                  <a:gd name="T57" fmla="*/ 0 h 292"/>
                  <a:gd name="T58" fmla="*/ 0 w 406"/>
                  <a:gd name="T59" fmla="*/ 0 h 292"/>
                  <a:gd name="T60" fmla="*/ 0 w 406"/>
                  <a:gd name="T61" fmla="*/ 0 h 292"/>
                  <a:gd name="T62" fmla="*/ 0 w 406"/>
                  <a:gd name="T63" fmla="*/ 0 h 2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06"/>
                  <a:gd name="T97" fmla="*/ 0 h 292"/>
                  <a:gd name="T98" fmla="*/ 406 w 406"/>
                  <a:gd name="T99" fmla="*/ 292 h 29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06" h="292">
                    <a:moveTo>
                      <a:pt x="326" y="36"/>
                    </a:moveTo>
                    <a:lnTo>
                      <a:pt x="332" y="65"/>
                    </a:lnTo>
                    <a:lnTo>
                      <a:pt x="340" y="93"/>
                    </a:lnTo>
                    <a:lnTo>
                      <a:pt x="351" y="123"/>
                    </a:lnTo>
                    <a:lnTo>
                      <a:pt x="361" y="152"/>
                    </a:lnTo>
                    <a:lnTo>
                      <a:pt x="373" y="181"/>
                    </a:lnTo>
                    <a:lnTo>
                      <a:pt x="384" y="210"/>
                    </a:lnTo>
                    <a:lnTo>
                      <a:pt x="395" y="237"/>
                    </a:lnTo>
                    <a:lnTo>
                      <a:pt x="405" y="266"/>
                    </a:lnTo>
                    <a:lnTo>
                      <a:pt x="406" y="273"/>
                    </a:lnTo>
                    <a:lnTo>
                      <a:pt x="406" y="279"/>
                    </a:lnTo>
                    <a:lnTo>
                      <a:pt x="404" y="284"/>
                    </a:lnTo>
                    <a:lnTo>
                      <a:pt x="399" y="289"/>
                    </a:lnTo>
                    <a:lnTo>
                      <a:pt x="393" y="292"/>
                    </a:lnTo>
                    <a:lnTo>
                      <a:pt x="387" y="292"/>
                    </a:lnTo>
                    <a:lnTo>
                      <a:pt x="381" y="289"/>
                    </a:lnTo>
                    <a:lnTo>
                      <a:pt x="377" y="283"/>
                    </a:lnTo>
                    <a:lnTo>
                      <a:pt x="364" y="251"/>
                    </a:lnTo>
                    <a:lnTo>
                      <a:pt x="352" y="213"/>
                    </a:lnTo>
                    <a:lnTo>
                      <a:pt x="339" y="171"/>
                    </a:lnTo>
                    <a:lnTo>
                      <a:pt x="329" y="131"/>
                    </a:lnTo>
                    <a:lnTo>
                      <a:pt x="318" y="93"/>
                    </a:lnTo>
                    <a:lnTo>
                      <a:pt x="311" y="63"/>
                    </a:lnTo>
                    <a:lnTo>
                      <a:pt x="307" y="42"/>
                    </a:lnTo>
                    <a:lnTo>
                      <a:pt x="305" y="34"/>
                    </a:lnTo>
                    <a:lnTo>
                      <a:pt x="283" y="34"/>
                    </a:lnTo>
                    <a:lnTo>
                      <a:pt x="261" y="36"/>
                    </a:lnTo>
                    <a:lnTo>
                      <a:pt x="239" y="39"/>
                    </a:lnTo>
                    <a:lnTo>
                      <a:pt x="216" y="43"/>
                    </a:lnTo>
                    <a:lnTo>
                      <a:pt x="192" y="50"/>
                    </a:lnTo>
                    <a:lnTo>
                      <a:pt x="170" y="57"/>
                    </a:lnTo>
                    <a:lnTo>
                      <a:pt x="148" y="65"/>
                    </a:lnTo>
                    <a:lnTo>
                      <a:pt x="126" y="73"/>
                    </a:lnTo>
                    <a:lnTo>
                      <a:pt x="106" y="83"/>
                    </a:lnTo>
                    <a:lnTo>
                      <a:pt x="85" y="93"/>
                    </a:lnTo>
                    <a:lnTo>
                      <a:pt x="67" y="103"/>
                    </a:lnTo>
                    <a:lnTo>
                      <a:pt x="50" y="113"/>
                    </a:lnTo>
                    <a:lnTo>
                      <a:pt x="34" y="122"/>
                    </a:lnTo>
                    <a:lnTo>
                      <a:pt x="20" y="132"/>
                    </a:lnTo>
                    <a:lnTo>
                      <a:pt x="9" y="141"/>
                    </a:lnTo>
                    <a:lnTo>
                      <a:pt x="0" y="148"/>
                    </a:lnTo>
                    <a:lnTo>
                      <a:pt x="0" y="133"/>
                    </a:lnTo>
                    <a:lnTo>
                      <a:pt x="7" y="118"/>
                    </a:lnTo>
                    <a:lnTo>
                      <a:pt x="19" y="102"/>
                    </a:lnTo>
                    <a:lnTo>
                      <a:pt x="35" y="86"/>
                    </a:lnTo>
                    <a:lnTo>
                      <a:pt x="53" y="70"/>
                    </a:lnTo>
                    <a:lnTo>
                      <a:pt x="73" y="54"/>
                    </a:lnTo>
                    <a:lnTo>
                      <a:pt x="92" y="43"/>
                    </a:lnTo>
                    <a:lnTo>
                      <a:pt x="111" y="33"/>
                    </a:lnTo>
                    <a:lnTo>
                      <a:pt x="139" y="23"/>
                    </a:lnTo>
                    <a:lnTo>
                      <a:pt x="173" y="14"/>
                    </a:lnTo>
                    <a:lnTo>
                      <a:pt x="210" y="8"/>
                    </a:lnTo>
                    <a:lnTo>
                      <a:pt x="245" y="4"/>
                    </a:lnTo>
                    <a:lnTo>
                      <a:pt x="277" y="1"/>
                    </a:lnTo>
                    <a:lnTo>
                      <a:pt x="304" y="0"/>
                    </a:lnTo>
                    <a:lnTo>
                      <a:pt x="321" y="0"/>
                    </a:lnTo>
                    <a:lnTo>
                      <a:pt x="329" y="0"/>
                    </a:lnTo>
                    <a:lnTo>
                      <a:pt x="336" y="1"/>
                    </a:lnTo>
                    <a:lnTo>
                      <a:pt x="342" y="6"/>
                    </a:lnTo>
                    <a:lnTo>
                      <a:pt x="345" y="11"/>
                    </a:lnTo>
                    <a:lnTo>
                      <a:pt x="346" y="19"/>
                    </a:lnTo>
                    <a:lnTo>
                      <a:pt x="345" y="26"/>
                    </a:lnTo>
                    <a:lnTo>
                      <a:pt x="340" y="31"/>
                    </a:lnTo>
                    <a:lnTo>
                      <a:pt x="335" y="34"/>
                    </a:lnTo>
                    <a:lnTo>
                      <a:pt x="326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97" name="Freeform 47"/>
              <p:cNvSpPr/>
              <p:nvPr/>
            </p:nvSpPr>
            <p:spPr bwMode="auto">
              <a:xfrm>
                <a:off x="8272" y="4697"/>
                <a:ext cx="146" cy="320"/>
              </a:xfrm>
              <a:custGeom>
                <a:avLst/>
                <a:gdLst>
                  <a:gd name="T0" fmla="*/ 0 w 439"/>
                  <a:gd name="T1" fmla="*/ 0 h 960"/>
                  <a:gd name="T2" fmla="*/ 0 w 439"/>
                  <a:gd name="T3" fmla="*/ 0 h 960"/>
                  <a:gd name="T4" fmla="*/ 0 w 439"/>
                  <a:gd name="T5" fmla="*/ 0 h 960"/>
                  <a:gd name="T6" fmla="*/ 0 w 439"/>
                  <a:gd name="T7" fmla="*/ 0 h 960"/>
                  <a:gd name="T8" fmla="*/ 0 w 439"/>
                  <a:gd name="T9" fmla="*/ 0 h 960"/>
                  <a:gd name="T10" fmla="*/ 0 w 439"/>
                  <a:gd name="T11" fmla="*/ 0 h 960"/>
                  <a:gd name="T12" fmla="*/ 0 w 439"/>
                  <a:gd name="T13" fmla="*/ 0 h 960"/>
                  <a:gd name="T14" fmla="*/ 0 w 439"/>
                  <a:gd name="T15" fmla="*/ 0 h 960"/>
                  <a:gd name="T16" fmla="*/ 0 w 439"/>
                  <a:gd name="T17" fmla="*/ 0 h 960"/>
                  <a:gd name="T18" fmla="*/ 0 w 439"/>
                  <a:gd name="T19" fmla="*/ 0 h 960"/>
                  <a:gd name="T20" fmla="*/ 0 w 439"/>
                  <a:gd name="T21" fmla="*/ 0 h 960"/>
                  <a:gd name="T22" fmla="*/ 0 w 439"/>
                  <a:gd name="T23" fmla="*/ 0 h 960"/>
                  <a:gd name="T24" fmla="*/ 0 w 439"/>
                  <a:gd name="T25" fmla="*/ 0 h 960"/>
                  <a:gd name="T26" fmla="*/ 0 w 439"/>
                  <a:gd name="T27" fmla="*/ 0 h 960"/>
                  <a:gd name="T28" fmla="*/ 0 w 439"/>
                  <a:gd name="T29" fmla="*/ 0 h 960"/>
                  <a:gd name="T30" fmla="*/ 0 w 439"/>
                  <a:gd name="T31" fmla="*/ 0 h 960"/>
                  <a:gd name="T32" fmla="*/ 0 w 439"/>
                  <a:gd name="T33" fmla="*/ 0 h 960"/>
                  <a:gd name="T34" fmla="*/ 0 w 439"/>
                  <a:gd name="T35" fmla="*/ 0 h 960"/>
                  <a:gd name="T36" fmla="*/ 0 w 439"/>
                  <a:gd name="T37" fmla="*/ 0 h 960"/>
                  <a:gd name="T38" fmla="*/ 0 w 439"/>
                  <a:gd name="T39" fmla="*/ 0 h 960"/>
                  <a:gd name="T40" fmla="*/ 0 w 439"/>
                  <a:gd name="T41" fmla="*/ 0 h 960"/>
                  <a:gd name="T42" fmla="*/ 0 w 439"/>
                  <a:gd name="T43" fmla="*/ 0 h 960"/>
                  <a:gd name="T44" fmla="*/ 0 w 439"/>
                  <a:gd name="T45" fmla="*/ 0 h 960"/>
                  <a:gd name="T46" fmla="*/ 0 w 439"/>
                  <a:gd name="T47" fmla="*/ 0 h 960"/>
                  <a:gd name="T48" fmla="*/ 0 w 439"/>
                  <a:gd name="T49" fmla="*/ 0 h 960"/>
                  <a:gd name="T50" fmla="*/ 0 w 439"/>
                  <a:gd name="T51" fmla="*/ 0 h 960"/>
                  <a:gd name="T52" fmla="*/ 0 w 439"/>
                  <a:gd name="T53" fmla="*/ 0 h 960"/>
                  <a:gd name="T54" fmla="*/ 0 w 439"/>
                  <a:gd name="T55" fmla="*/ 0 h 960"/>
                  <a:gd name="T56" fmla="*/ 0 w 439"/>
                  <a:gd name="T57" fmla="*/ 0 h 960"/>
                  <a:gd name="T58" fmla="*/ 0 w 439"/>
                  <a:gd name="T59" fmla="*/ 0 h 960"/>
                  <a:gd name="T60" fmla="*/ 0 w 439"/>
                  <a:gd name="T61" fmla="*/ 0 h 960"/>
                  <a:gd name="T62" fmla="*/ 0 w 439"/>
                  <a:gd name="T63" fmla="*/ 0 h 960"/>
                  <a:gd name="T64" fmla="*/ 0 w 439"/>
                  <a:gd name="T65" fmla="*/ 0 h 960"/>
                  <a:gd name="T66" fmla="*/ 0 w 439"/>
                  <a:gd name="T67" fmla="*/ 0 h 9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39"/>
                  <a:gd name="T103" fmla="*/ 0 h 960"/>
                  <a:gd name="T104" fmla="*/ 439 w 439"/>
                  <a:gd name="T105" fmla="*/ 960 h 9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39" h="960">
                    <a:moveTo>
                      <a:pt x="72" y="270"/>
                    </a:moveTo>
                    <a:lnTo>
                      <a:pt x="82" y="289"/>
                    </a:lnTo>
                    <a:lnTo>
                      <a:pt x="85" y="302"/>
                    </a:lnTo>
                    <a:lnTo>
                      <a:pt x="87" y="316"/>
                    </a:lnTo>
                    <a:lnTo>
                      <a:pt x="93" y="336"/>
                    </a:lnTo>
                    <a:lnTo>
                      <a:pt x="107" y="376"/>
                    </a:lnTo>
                    <a:lnTo>
                      <a:pt x="124" y="417"/>
                    </a:lnTo>
                    <a:lnTo>
                      <a:pt x="141" y="455"/>
                    </a:lnTo>
                    <a:lnTo>
                      <a:pt x="157" y="494"/>
                    </a:lnTo>
                    <a:lnTo>
                      <a:pt x="175" y="533"/>
                    </a:lnTo>
                    <a:lnTo>
                      <a:pt x="193" y="572"/>
                    </a:lnTo>
                    <a:lnTo>
                      <a:pt x="210" y="611"/>
                    </a:lnTo>
                    <a:lnTo>
                      <a:pt x="229" y="649"/>
                    </a:lnTo>
                    <a:lnTo>
                      <a:pt x="248" y="687"/>
                    </a:lnTo>
                    <a:lnTo>
                      <a:pt x="267" y="726"/>
                    </a:lnTo>
                    <a:lnTo>
                      <a:pt x="287" y="763"/>
                    </a:lnTo>
                    <a:lnTo>
                      <a:pt x="307" y="802"/>
                    </a:lnTo>
                    <a:lnTo>
                      <a:pt x="326" y="839"/>
                    </a:lnTo>
                    <a:lnTo>
                      <a:pt x="347" y="878"/>
                    </a:lnTo>
                    <a:lnTo>
                      <a:pt x="367" y="915"/>
                    </a:lnTo>
                    <a:lnTo>
                      <a:pt x="388" y="954"/>
                    </a:lnTo>
                    <a:lnTo>
                      <a:pt x="391" y="957"/>
                    </a:lnTo>
                    <a:lnTo>
                      <a:pt x="397" y="958"/>
                    </a:lnTo>
                    <a:lnTo>
                      <a:pt x="404" y="960"/>
                    </a:lnTo>
                    <a:lnTo>
                      <a:pt x="413" y="960"/>
                    </a:lnTo>
                    <a:lnTo>
                      <a:pt x="420" y="960"/>
                    </a:lnTo>
                    <a:lnTo>
                      <a:pt x="427" y="958"/>
                    </a:lnTo>
                    <a:lnTo>
                      <a:pt x="433" y="957"/>
                    </a:lnTo>
                    <a:lnTo>
                      <a:pt x="436" y="954"/>
                    </a:lnTo>
                    <a:lnTo>
                      <a:pt x="439" y="948"/>
                    </a:lnTo>
                    <a:lnTo>
                      <a:pt x="439" y="943"/>
                    </a:lnTo>
                    <a:lnTo>
                      <a:pt x="436" y="937"/>
                    </a:lnTo>
                    <a:lnTo>
                      <a:pt x="432" y="932"/>
                    </a:lnTo>
                    <a:lnTo>
                      <a:pt x="414" y="902"/>
                    </a:lnTo>
                    <a:lnTo>
                      <a:pt x="398" y="874"/>
                    </a:lnTo>
                    <a:lnTo>
                      <a:pt x="380" y="843"/>
                    </a:lnTo>
                    <a:lnTo>
                      <a:pt x="364" y="813"/>
                    </a:lnTo>
                    <a:lnTo>
                      <a:pt x="348" y="784"/>
                    </a:lnTo>
                    <a:lnTo>
                      <a:pt x="332" y="754"/>
                    </a:lnTo>
                    <a:lnTo>
                      <a:pt x="314" y="724"/>
                    </a:lnTo>
                    <a:lnTo>
                      <a:pt x="298" y="694"/>
                    </a:lnTo>
                    <a:lnTo>
                      <a:pt x="269" y="638"/>
                    </a:lnTo>
                    <a:lnTo>
                      <a:pt x="242" y="585"/>
                    </a:lnTo>
                    <a:lnTo>
                      <a:pt x="216" y="532"/>
                    </a:lnTo>
                    <a:lnTo>
                      <a:pt x="193" y="477"/>
                    </a:lnTo>
                    <a:lnTo>
                      <a:pt x="169" y="424"/>
                    </a:lnTo>
                    <a:lnTo>
                      <a:pt x="149" y="369"/>
                    </a:lnTo>
                    <a:lnTo>
                      <a:pt x="128" y="312"/>
                    </a:lnTo>
                    <a:lnTo>
                      <a:pt x="107" y="253"/>
                    </a:lnTo>
                    <a:lnTo>
                      <a:pt x="91" y="220"/>
                    </a:lnTo>
                    <a:lnTo>
                      <a:pt x="75" y="181"/>
                    </a:lnTo>
                    <a:lnTo>
                      <a:pt x="60" y="139"/>
                    </a:lnTo>
                    <a:lnTo>
                      <a:pt x="47" y="99"/>
                    </a:lnTo>
                    <a:lnTo>
                      <a:pt x="35" y="62"/>
                    </a:lnTo>
                    <a:lnTo>
                      <a:pt x="25" y="31"/>
                    </a:lnTo>
                    <a:lnTo>
                      <a:pt x="15" y="1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47"/>
                    </a:lnTo>
                    <a:lnTo>
                      <a:pt x="11" y="82"/>
                    </a:lnTo>
                    <a:lnTo>
                      <a:pt x="16" y="115"/>
                    </a:lnTo>
                    <a:lnTo>
                      <a:pt x="24" y="146"/>
                    </a:lnTo>
                    <a:lnTo>
                      <a:pt x="33" y="179"/>
                    </a:lnTo>
                    <a:lnTo>
                      <a:pt x="43" y="211"/>
                    </a:lnTo>
                    <a:lnTo>
                      <a:pt x="56" y="241"/>
                    </a:lnTo>
                    <a:lnTo>
                      <a:pt x="72" y="2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98" name="Freeform 48"/>
              <p:cNvSpPr/>
              <p:nvPr/>
            </p:nvSpPr>
            <p:spPr bwMode="auto">
              <a:xfrm>
                <a:off x="8416" y="4972"/>
                <a:ext cx="128" cy="66"/>
              </a:xfrm>
              <a:custGeom>
                <a:avLst/>
                <a:gdLst>
                  <a:gd name="T0" fmla="*/ 0 w 382"/>
                  <a:gd name="T1" fmla="*/ 0 h 198"/>
                  <a:gd name="T2" fmla="*/ 0 w 382"/>
                  <a:gd name="T3" fmla="*/ 0 h 198"/>
                  <a:gd name="T4" fmla="*/ 0 w 382"/>
                  <a:gd name="T5" fmla="*/ 0 h 198"/>
                  <a:gd name="T6" fmla="*/ 0 w 382"/>
                  <a:gd name="T7" fmla="*/ 0 h 198"/>
                  <a:gd name="T8" fmla="*/ 0 w 382"/>
                  <a:gd name="T9" fmla="*/ 0 h 198"/>
                  <a:gd name="T10" fmla="*/ 0 w 382"/>
                  <a:gd name="T11" fmla="*/ 0 h 198"/>
                  <a:gd name="T12" fmla="*/ 0 w 382"/>
                  <a:gd name="T13" fmla="*/ 0 h 198"/>
                  <a:gd name="T14" fmla="*/ 0 w 382"/>
                  <a:gd name="T15" fmla="*/ 0 h 198"/>
                  <a:gd name="T16" fmla="*/ 0 w 382"/>
                  <a:gd name="T17" fmla="*/ 0 h 198"/>
                  <a:gd name="T18" fmla="*/ 0 w 382"/>
                  <a:gd name="T19" fmla="*/ 0 h 198"/>
                  <a:gd name="T20" fmla="*/ 0 w 382"/>
                  <a:gd name="T21" fmla="*/ 0 h 198"/>
                  <a:gd name="T22" fmla="*/ 0 w 382"/>
                  <a:gd name="T23" fmla="*/ 0 h 198"/>
                  <a:gd name="T24" fmla="*/ 0 w 382"/>
                  <a:gd name="T25" fmla="*/ 0 h 198"/>
                  <a:gd name="T26" fmla="*/ 0 w 382"/>
                  <a:gd name="T27" fmla="*/ 0 h 198"/>
                  <a:gd name="T28" fmla="*/ 0 w 382"/>
                  <a:gd name="T29" fmla="*/ 0 h 198"/>
                  <a:gd name="T30" fmla="*/ 0 w 382"/>
                  <a:gd name="T31" fmla="*/ 0 h 198"/>
                  <a:gd name="T32" fmla="*/ 0 w 382"/>
                  <a:gd name="T33" fmla="*/ 0 h 198"/>
                  <a:gd name="T34" fmla="*/ 0 w 382"/>
                  <a:gd name="T35" fmla="*/ 0 h 198"/>
                  <a:gd name="T36" fmla="*/ 0 w 382"/>
                  <a:gd name="T37" fmla="*/ 0 h 198"/>
                  <a:gd name="T38" fmla="*/ 0 w 382"/>
                  <a:gd name="T39" fmla="*/ 0 h 198"/>
                  <a:gd name="T40" fmla="*/ 0 w 382"/>
                  <a:gd name="T41" fmla="*/ 0 h 198"/>
                  <a:gd name="T42" fmla="*/ 0 w 382"/>
                  <a:gd name="T43" fmla="*/ 0 h 198"/>
                  <a:gd name="T44" fmla="*/ 0 w 382"/>
                  <a:gd name="T45" fmla="*/ 0 h 198"/>
                  <a:gd name="T46" fmla="*/ 0 w 382"/>
                  <a:gd name="T47" fmla="*/ 0 h 198"/>
                  <a:gd name="T48" fmla="*/ 0 w 382"/>
                  <a:gd name="T49" fmla="*/ 0 h 198"/>
                  <a:gd name="T50" fmla="*/ 0 w 382"/>
                  <a:gd name="T51" fmla="*/ 0 h 198"/>
                  <a:gd name="T52" fmla="*/ 0 w 382"/>
                  <a:gd name="T53" fmla="*/ 0 h 198"/>
                  <a:gd name="T54" fmla="*/ 0 w 382"/>
                  <a:gd name="T55" fmla="*/ 0 h 198"/>
                  <a:gd name="T56" fmla="*/ 0 w 382"/>
                  <a:gd name="T57" fmla="*/ 0 h 198"/>
                  <a:gd name="T58" fmla="*/ 0 w 382"/>
                  <a:gd name="T59" fmla="*/ 0 h 198"/>
                  <a:gd name="T60" fmla="*/ 0 w 382"/>
                  <a:gd name="T61" fmla="*/ 0 h 198"/>
                  <a:gd name="T62" fmla="*/ 0 w 382"/>
                  <a:gd name="T63" fmla="*/ 0 h 198"/>
                  <a:gd name="T64" fmla="*/ 0 w 382"/>
                  <a:gd name="T65" fmla="*/ 0 h 198"/>
                  <a:gd name="T66" fmla="*/ 0 w 382"/>
                  <a:gd name="T67" fmla="*/ 0 h 198"/>
                  <a:gd name="T68" fmla="*/ 0 w 382"/>
                  <a:gd name="T69" fmla="*/ 0 h 198"/>
                  <a:gd name="T70" fmla="*/ 0 w 382"/>
                  <a:gd name="T71" fmla="*/ 0 h 198"/>
                  <a:gd name="T72" fmla="*/ 0 w 382"/>
                  <a:gd name="T73" fmla="*/ 0 h 198"/>
                  <a:gd name="T74" fmla="*/ 0 w 382"/>
                  <a:gd name="T75" fmla="*/ 0 h 198"/>
                  <a:gd name="T76" fmla="*/ 0 w 382"/>
                  <a:gd name="T77" fmla="*/ 0 h 198"/>
                  <a:gd name="T78" fmla="*/ 0 w 382"/>
                  <a:gd name="T79" fmla="*/ 0 h 198"/>
                  <a:gd name="T80" fmla="*/ 0 w 382"/>
                  <a:gd name="T81" fmla="*/ 0 h 198"/>
                  <a:gd name="T82" fmla="*/ 0 w 382"/>
                  <a:gd name="T83" fmla="*/ 0 h 198"/>
                  <a:gd name="T84" fmla="*/ 0 w 382"/>
                  <a:gd name="T85" fmla="*/ 0 h 198"/>
                  <a:gd name="T86" fmla="*/ 0 w 382"/>
                  <a:gd name="T87" fmla="*/ 0 h 198"/>
                  <a:gd name="T88" fmla="*/ 0 w 382"/>
                  <a:gd name="T89" fmla="*/ 0 h 198"/>
                  <a:gd name="T90" fmla="*/ 0 w 382"/>
                  <a:gd name="T91" fmla="*/ 0 h 19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82"/>
                  <a:gd name="T139" fmla="*/ 0 h 198"/>
                  <a:gd name="T140" fmla="*/ 382 w 382"/>
                  <a:gd name="T141" fmla="*/ 198 h 19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82" h="198">
                    <a:moveTo>
                      <a:pt x="2" y="182"/>
                    </a:moveTo>
                    <a:lnTo>
                      <a:pt x="0" y="187"/>
                    </a:lnTo>
                    <a:lnTo>
                      <a:pt x="0" y="191"/>
                    </a:lnTo>
                    <a:lnTo>
                      <a:pt x="2" y="195"/>
                    </a:lnTo>
                    <a:lnTo>
                      <a:pt x="6" y="198"/>
                    </a:lnTo>
                    <a:lnTo>
                      <a:pt x="30" y="187"/>
                    </a:lnTo>
                    <a:lnTo>
                      <a:pt x="52" y="176"/>
                    </a:lnTo>
                    <a:lnTo>
                      <a:pt x="75" y="166"/>
                    </a:lnTo>
                    <a:lnTo>
                      <a:pt x="99" y="156"/>
                    </a:lnTo>
                    <a:lnTo>
                      <a:pt x="124" y="146"/>
                    </a:lnTo>
                    <a:lnTo>
                      <a:pt x="147" y="138"/>
                    </a:lnTo>
                    <a:lnTo>
                      <a:pt x="171" y="128"/>
                    </a:lnTo>
                    <a:lnTo>
                      <a:pt x="194" y="119"/>
                    </a:lnTo>
                    <a:lnTo>
                      <a:pt x="218" y="109"/>
                    </a:lnTo>
                    <a:lnTo>
                      <a:pt x="241" y="99"/>
                    </a:lnTo>
                    <a:lnTo>
                      <a:pt x="265" y="89"/>
                    </a:lnTo>
                    <a:lnTo>
                      <a:pt x="287" y="77"/>
                    </a:lnTo>
                    <a:lnTo>
                      <a:pt x="310" y="66"/>
                    </a:lnTo>
                    <a:lnTo>
                      <a:pt x="332" y="54"/>
                    </a:lnTo>
                    <a:lnTo>
                      <a:pt x="354" y="41"/>
                    </a:lnTo>
                    <a:lnTo>
                      <a:pt x="376" y="27"/>
                    </a:lnTo>
                    <a:lnTo>
                      <a:pt x="381" y="23"/>
                    </a:lnTo>
                    <a:lnTo>
                      <a:pt x="382" y="17"/>
                    </a:lnTo>
                    <a:lnTo>
                      <a:pt x="382" y="11"/>
                    </a:lnTo>
                    <a:lnTo>
                      <a:pt x="379" y="7"/>
                    </a:lnTo>
                    <a:lnTo>
                      <a:pt x="375" y="3"/>
                    </a:lnTo>
                    <a:lnTo>
                      <a:pt x="369" y="0"/>
                    </a:lnTo>
                    <a:lnTo>
                      <a:pt x="363" y="0"/>
                    </a:lnTo>
                    <a:lnTo>
                      <a:pt x="359" y="3"/>
                    </a:lnTo>
                    <a:lnTo>
                      <a:pt x="335" y="16"/>
                    </a:lnTo>
                    <a:lnTo>
                      <a:pt x="309" y="28"/>
                    </a:lnTo>
                    <a:lnTo>
                      <a:pt x="281" y="41"/>
                    </a:lnTo>
                    <a:lnTo>
                      <a:pt x="253" y="56"/>
                    </a:lnTo>
                    <a:lnTo>
                      <a:pt x="223" y="70"/>
                    </a:lnTo>
                    <a:lnTo>
                      <a:pt x="193" y="84"/>
                    </a:lnTo>
                    <a:lnTo>
                      <a:pt x="163" y="97"/>
                    </a:lnTo>
                    <a:lnTo>
                      <a:pt x="135" y="112"/>
                    </a:lnTo>
                    <a:lnTo>
                      <a:pt x="107" y="125"/>
                    </a:lnTo>
                    <a:lnTo>
                      <a:pt x="83" y="136"/>
                    </a:lnTo>
                    <a:lnTo>
                      <a:pt x="61" y="148"/>
                    </a:lnTo>
                    <a:lnTo>
                      <a:pt x="40" y="158"/>
                    </a:lnTo>
                    <a:lnTo>
                      <a:pt x="24" y="166"/>
                    </a:lnTo>
                    <a:lnTo>
                      <a:pt x="12" y="174"/>
                    </a:lnTo>
                    <a:lnTo>
                      <a:pt x="5" y="179"/>
                    </a:lnTo>
                    <a:lnTo>
                      <a:pt x="2" y="1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99" name="Freeform 49"/>
              <p:cNvSpPr/>
              <p:nvPr/>
            </p:nvSpPr>
            <p:spPr bwMode="auto">
              <a:xfrm>
                <a:off x="8304" y="4693"/>
                <a:ext cx="76" cy="80"/>
              </a:xfrm>
              <a:custGeom>
                <a:avLst/>
                <a:gdLst>
                  <a:gd name="T0" fmla="*/ 0 w 229"/>
                  <a:gd name="T1" fmla="*/ 0 h 240"/>
                  <a:gd name="T2" fmla="*/ 0 w 229"/>
                  <a:gd name="T3" fmla="*/ 0 h 240"/>
                  <a:gd name="T4" fmla="*/ 0 w 229"/>
                  <a:gd name="T5" fmla="*/ 0 h 240"/>
                  <a:gd name="T6" fmla="*/ 0 w 229"/>
                  <a:gd name="T7" fmla="*/ 0 h 240"/>
                  <a:gd name="T8" fmla="*/ 0 w 229"/>
                  <a:gd name="T9" fmla="*/ 0 h 240"/>
                  <a:gd name="T10" fmla="*/ 0 w 229"/>
                  <a:gd name="T11" fmla="*/ 0 h 240"/>
                  <a:gd name="T12" fmla="*/ 0 w 229"/>
                  <a:gd name="T13" fmla="*/ 0 h 240"/>
                  <a:gd name="T14" fmla="*/ 0 w 229"/>
                  <a:gd name="T15" fmla="*/ 0 h 240"/>
                  <a:gd name="T16" fmla="*/ 0 w 229"/>
                  <a:gd name="T17" fmla="*/ 0 h 240"/>
                  <a:gd name="T18" fmla="*/ 0 w 229"/>
                  <a:gd name="T19" fmla="*/ 0 h 240"/>
                  <a:gd name="T20" fmla="*/ 0 w 229"/>
                  <a:gd name="T21" fmla="*/ 0 h 240"/>
                  <a:gd name="T22" fmla="*/ 0 w 229"/>
                  <a:gd name="T23" fmla="*/ 0 h 240"/>
                  <a:gd name="T24" fmla="*/ 0 w 229"/>
                  <a:gd name="T25" fmla="*/ 0 h 240"/>
                  <a:gd name="T26" fmla="*/ 0 w 229"/>
                  <a:gd name="T27" fmla="*/ 0 h 240"/>
                  <a:gd name="T28" fmla="*/ 0 w 229"/>
                  <a:gd name="T29" fmla="*/ 0 h 240"/>
                  <a:gd name="T30" fmla="*/ 0 w 229"/>
                  <a:gd name="T31" fmla="*/ 0 h 240"/>
                  <a:gd name="T32" fmla="*/ 0 w 229"/>
                  <a:gd name="T33" fmla="*/ 0 h 240"/>
                  <a:gd name="T34" fmla="*/ 0 w 229"/>
                  <a:gd name="T35" fmla="*/ 0 h 240"/>
                  <a:gd name="T36" fmla="*/ 0 w 229"/>
                  <a:gd name="T37" fmla="*/ 0 h 240"/>
                  <a:gd name="T38" fmla="*/ 0 w 229"/>
                  <a:gd name="T39" fmla="*/ 0 h 240"/>
                  <a:gd name="T40" fmla="*/ 0 w 229"/>
                  <a:gd name="T41" fmla="*/ 0 h 240"/>
                  <a:gd name="T42" fmla="*/ 0 w 229"/>
                  <a:gd name="T43" fmla="*/ 0 h 240"/>
                  <a:gd name="T44" fmla="*/ 0 w 229"/>
                  <a:gd name="T45" fmla="*/ 0 h 240"/>
                  <a:gd name="T46" fmla="*/ 0 w 229"/>
                  <a:gd name="T47" fmla="*/ 0 h 240"/>
                  <a:gd name="T48" fmla="*/ 0 w 229"/>
                  <a:gd name="T49" fmla="*/ 0 h 240"/>
                  <a:gd name="T50" fmla="*/ 0 w 229"/>
                  <a:gd name="T51" fmla="*/ 0 h 240"/>
                  <a:gd name="T52" fmla="*/ 0 w 229"/>
                  <a:gd name="T53" fmla="*/ 0 h 240"/>
                  <a:gd name="T54" fmla="*/ 0 w 229"/>
                  <a:gd name="T55" fmla="*/ 0 h 240"/>
                  <a:gd name="T56" fmla="*/ 0 w 229"/>
                  <a:gd name="T57" fmla="*/ 0 h 240"/>
                  <a:gd name="T58" fmla="*/ 0 w 229"/>
                  <a:gd name="T59" fmla="*/ 0 h 240"/>
                  <a:gd name="T60" fmla="*/ 0 w 229"/>
                  <a:gd name="T61" fmla="*/ 0 h 240"/>
                  <a:gd name="T62" fmla="*/ 0 w 229"/>
                  <a:gd name="T63" fmla="*/ 0 h 240"/>
                  <a:gd name="T64" fmla="*/ 0 w 229"/>
                  <a:gd name="T65" fmla="*/ 0 h 240"/>
                  <a:gd name="T66" fmla="*/ 0 w 229"/>
                  <a:gd name="T67" fmla="*/ 0 h 240"/>
                  <a:gd name="T68" fmla="*/ 0 w 229"/>
                  <a:gd name="T69" fmla="*/ 0 h 240"/>
                  <a:gd name="T70" fmla="*/ 0 w 229"/>
                  <a:gd name="T71" fmla="*/ 0 h 240"/>
                  <a:gd name="T72" fmla="*/ 0 w 229"/>
                  <a:gd name="T73" fmla="*/ 0 h 240"/>
                  <a:gd name="T74" fmla="*/ 0 w 229"/>
                  <a:gd name="T75" fmla="*/ 0 h 2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29"/>
                  <a:gd name="T115" fmla="*/ 0 h 240"/>
                  <a:gd name="T116" fmla="*/ 229 w 229"/>
                  <a:gd name="T117" fmla="*/ 240 h 2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29" h="240">
                    <a:moveTo>
                      <a:pt x="126" y="4"/>
                    </a:moveTo>
                    <a:lnTo>
                      <a:pt x="119" y="3"/>
                    </a:lnTo>
                    <a:lnTo>
                      <a:pt x="111" y="3"/>
                    </a:lnTo>
                    <a:lnTo>
                      <a:pt x="105" y="1"/>
                    </a:lnTo>
                    <a:lnTo>
                      <a:pt x="102" y="1"/>
                    </a:lnTo>
                    <a:lnTo>
                      <a:pt x="94" y="0"/>
                    </a:lnTo>
                    <a:lnTo>
                      <a:pt x="83" y="0"/>
                    </a:lnTo>
                    <a:lnTo>
                      <a:pt x="75" y="1"/>
                    </a:lnTo>
                    <a:lnTo>
                      <a:pt x="66" y="3"/>
                    </a:lnTo>
                    <a:lnTo>
                      <a:pt x="57" y="4"/>
                    </a:lnTo>
                    <a:lnTo>
                      <a:pt x="48" y="9"/>
                    </a:lnTo>
                    <a:lnTo>
                      <a:pt x="41" y="13"/>
                    </a:lnTo>
                    <a:lnTo>
                      <a:pt x="33" y="17"/>
                    </a:lnTo>
                    <a:lnTo>
                      <a:pt x="17" y="34"/>
                    </a:lnTo>
                    <a:lnTo>
                      <a:pt x="6" y="55"/>
                    </a:lnTo>
                    <a:lnTo>
                      <a:pt x="1" y="76"/>
                    </a:lnTo>
                    <a:lnTo>
                      <a:pt x="0" y="98"/>
                    </a:lnTo>
                    <a:lnTo>
                      <a:pt x="3" y="121"/>
                    </a:lnTo>
                    <a:lnTo>
                      <a:pt x="8" y="144"/>
                    </a:lnTo>
                    <a:lnTo>
                      <a:pt x="16" y="167"/>
                    </a:lnTo>
                    <a:lnTo>
                      <a:pt x="26" y="187"/>
                    </a:lnTo>
                    <a:lnTo>
                      <a:pt x="35" y="200"/>
                    </a:lnTo>
                    <a:lnTo>
                      <a:pt x="45" y="213"/>
                    </a:lnTo>
                    <a:lnTo>
                      <a:pt x="57" y="223"/>
                    </a:lnTo>
                    <a:lnTo>
                      <a:pt x="70" y="230"/>
                    </a:lnTo>
                    <a:lnTo>
                      <a:pt x="85" y="236"/>
                    </a:lnTo>
                    <a:lnTo>
                      <a:pt x="101" y="240"/>
                    </a:lnTo>
                    <a:lnTo>
                      <a:pt x="116" y="240"/>
                    </a:lnTo>
                    <a:lnTo>
                      <a:pt x="132" y="237"/>
                    </a:lnTo>
                    <a:lnTo>
                      <a:pt x="154" y="228"/>
                    </a:lnTo>
                    <a:lnTo>
                      <a:pt x="174" y="218"/>
                    </a:lnTo>
                    <a:lnTo>
                      <a:pt x="192" y="204"/>
                    </a:lnTo>
                    <a:lnTo>
                      <a:pt x="208" y="188"/>
                    </a:lnTo>
                    <a:lnTo>
                      <a:pt x="218" y="171"/>
                    </a:lnTo>
                    <a:lnTo>
                      <a:pt x="226" y="151"/>
                    </a:lnTo>
                    <a:lnTo>
                      <a:pt x="229" y="131"/>
                    </a:lnTo>
                    <a:lnTo>
                      <a:pt x="226" y="109"/>
                    </a:lnTo>
                    <a:lnTo>
                      <a:pt x="224" y="103"/>
                    </a:lnTo>
                    <a:lnTo>
                      <a:pt x="221" y="98"/>
                    </a:lnTo>
                    <a:lnTo>
                      <a:pt x="215" y="95"/>
                    </a:lnTo>
                    <a:lnTo>
                      <a:pt x="210" y="93"/>
                    </a:lnTo>
                    <a:lnTo>
                      <a:pt x="204" y="95"/>
                    </a:lnTo>
                    <a:lnTo>
                      <a:pt x="198" y="99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93" y="126"/>
                    </a:lnTo>
                    <a:lnTo>
                      <a:pt x="189" y="142"/>
                    </a:lnTo>
                    <a:lnTo>
                      <a:pt x="183" y="158"/>
                    </a:lnTo>
                    <a:lnTo>
                      <a:pt x="174" y="171"/>
                    </a:lnTo>
                    <a:lnTo>
                      <a:pt x="164" y="181"/>
                    </a:lnTo>
                    <a:lnTo>
                      <a:pt x="149" y="190"/>
                    </a:lnTo>
                    <a:lnTo>
                      <a:pt x="133" y="195"/>
                    </a:lnTo>
                    <a:lnTo>
                      <a:pt x="113" y="198"/>
                    </a:lnTo>
                    <a:lnTo>
                      <a:pt x="92" y="197"/>
                    </a:lnTo>
                    <a:lnTo>
                      <a:pt x="76" y="188"/>
                    </a:lnTo>
                    <a:lnTo>
                      <a:pt x="63" y="177"/>
                    </a:lnTo>
                    <a:lnTo>
                      <a:pt x="54" y="161"/>
                    </a:lnTo>
                    <a:lnTo>
                      <a:pt x="47" y="142"/>
                    </a:lnTo>
                    <a:lnTo>
                      <a:pt x="41" y="124"/>
                    </a:lnTo>
                    <a:lnTo>
                      <a:pt x="36" y="103"/>
                    </a:lnTo>
                    <a:lnTo>
                      <a:pt x="35" y="85"/>
                    </a:lnTo>
                    <a:lnTo>
                      <a:pt x="35" y="73"/>
                    </a:lnTo>
                    <a:lnTo>
                      <a:pt x="36" y="62"/>
                    </a:lnTo>
                    <a:lnTo>
                      <a:pt x="41" y="50"/>
                    </a:lnTo>
                    <a:lnTo>
                      <a:pt x="48" y="40"/>
                    </a:lnTo>
                    <a:lnTo>
                      <a:pt x="55" y="33"/>
                    </a:lnTo>
                    <a:lnTo>
                      <a:pt x="66" y="26"/>
                    </a:lnTo>
                    <a:lnTo>
                      <a:pt x="77" y="21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5" y="19"/>
                    </a:lnTo>
                    <a:lnTo>
                      <a:pt x="120" y="19"/>
                    </a:lnTo>
                    <a:lnTo>
                      <a:pt x="135" y="21"/>
                    </a:lnTo>
                    <a:lnTo>
                      <a:pt x="139" y="20"/>
                    </a:lnTo>
                    <a:lnTo>
                      <a:pt x="139" y="14"/>
                    </a:lnTo>
                    <a:lnTo>
                      <a:pt x="133" y="9"/>
                    </a:lnTo>
                    <a:lnTo>
                      <a:pt x="126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00" name="Freeform 50"/>
              <p:cNvSpPr/>
              <p:nvPr/>
            </p:nvSpPr>
            <p:spPr bwMode="auto">
              <a:xfrm>
                <a:off x="8401" y="4895"/>
                <a:ext cx="93" cy="90"/>
              </a:xfrm>
              <a:custGeom>
                <a:avLst/>
                <a:gdLst>
                  <a:gd name="T0" fmla="*/ 0 w 281"/>
                  <a:gd name="T1" fmla="*/ 0 h 270"/>
                  <a:gd name="T2" fmla="*/ 0 w 281"/>
                  <a:gd name="T3" fmla="*/ 0 h 270"/>
                  <a:gd name="T4" fmla="*/ 0 w 281"/>
                  <a:gd name="T5" fmla="*/ 0 h 270"/>
                  <a:gd name="T6" fmla="*/ 0 w 281"/>
                  <a:gd name="T7" fmla="*/ 0 h 270"/>
                  <a:gd name="T8" fmla="*/ 0 w 281"/>
                  <a:gd name="T9" fmla="*/ 0 h 270"/>
                  <a:gd name="T10" fmla="*/ 0 w 281"/>
                  <a:gd name="T11" fmla="*/ 0 h 270"/>
                  <a:gd name="T12" fmla="*/ 0 w 281"/>
                  <a:gd name="T13" fmla="*/ 0 h 270"/>
                  <a:gd name="T14" fmla="*/ 0 w 281"/>
                  <a:gd name="T15" fmla="*/ 0 h 270"/>
                  <a:gd name="T16" fmla="*/ 0 w 281"/>
                  <a:gd name="T17" fmla="*/ 0 h 270"/>
                  <a:gd name="T18" fmla="*/ 0 w 281"/>
                  <a:gd name="T19" fmla="*/ 0 h 270"/>
                  <a:gd name="T20" fmla="*/ 0 w 281"/>
                  <a:gd name="T21" fmla="*/ 0 h 270"/>
                  <a:gd name="T22" fmla="*/ 0 w 281"/>
                  <a:gd name="T23" fmla="*/ 0 h 270"/>
                  <a:gd name="T24" fmla="*/ 0 w 281"/>
                  <a:gd name="T25" fmla="*/ 0 h 270"/>
                  <a:gd name="T26" fmla="*/ 0 w 281"/>
                  <a:gd name="T27" fmla="*/ 0 h 270"/>
                  <a:gd name="T28" fmla="*/ 0 w 281"/>
                  <a:gd name="T29" fmla="*/ 0 h 270"/>
                  <a:gd name="T30" fmla="*/ 0 w 281"/>
                  <a:gd name="T31" fmla="*/ 0 h 270"/>
                  <a:gd name="T32" fmla="*/ 0 w 281"/>
                  <a:gd name="T33" fmla="*/ 0 h 270"/>
                  <a:gd name="T34" fmla="*/ 0 w 281"/>
                  <a:gd name="T35" fmla="*/ 0 h 270"/>
                  <a:gd name="T36" fmla="*/ 0 w 281"/>
                  <a:gd name="T37" fmla="*/ 0 h 270"/>
                  <a:gd name="T38" fmla="*/ 0 w 281"/>
                  <a:gd name="T39" fmla="*/ 0 h 270"/>
                  <a:gd name="T40" fmla="*/ 0 w 281"/>
                  <a:gd name="T41" fmla="*/ 0 h 270"/>
                  <a:gd name="T42" fmla="*/ 0 w 281"/>
                  <a:gd name="T43" fmla="*/ 0 h 270"/>
                  <a:gd name="T44" fmla="*/ 0 w 281"/>
                  <a:gd name="T45" fmla="*/ 0 h 270"/>
                  <a:gd name="T46" fmla="*/ 0 w 281"/>
                  <a:gd name="T47" fmla="*/ 0 h 270"/>
                  <a:gd name="T48" fmla="*/ 0 w 281"/>
                  <a:gd name="T49" fmla="*/ 0 h 270"/>
                  <a:gd name="T50" fmla="*/ 0 w 281"/>
                  <a:gd name="T51" fmla="*/ 0 h 270"/>
                  <a:gd name="T52" fmla="*/ 0 w 281"/>
                  <a:gd name="T53" fmla="*/ 0 h 270"/>
                  <a:gd name="T54" fmla="*/ 0 w 281"/>
                  <a:gd name="T55" fmla="*/ 0 h 270"/>
                  <a:gd name="T56" fmla="*/ 0 w 281"/>
                  <a:gd name="T57" fmla="*/ 0 h 270"/>
                  <a:gd name="T58" fmla="*/ 0 w 281"/>
                  <a:gd name="T59" fmla="*/ 0 h 270"/>
                  <a:gd name="T60" fmla="*/ 0 w 281"/>
                  <a:gd name="T61" fmla="*/ 0 h 270"/>
                  <a:gd name="T62" fmla="*/ 0 w 281"/>
                  <a:gd name="T63" fmla="*/ 0 h 270"/>
                  <a:gd name="T64" fmla="*/ 0 w 281"/>
                  <a:gd name="T65" fmla="*/ 0 h 270"/>
                  <a:gd name="T66" fmla="*/ 0 w 281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1"/>
                  <a:gd name="T103" fmla="*/ 0 h 270"/>
                  <a:gd name="T104" fmla="*/ 281 w 281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1" h="270">
                    <a:moveTo>
                      <a:pt x="75" y="5"/>
                    </a:moveTo>
                    <a:lnTo>
                      <a:pt x="61" y="10"/>
                    </a:lnTo>
                    <a:lnTo>
                      <a:pt x="47" y="19"/>
                    </a:lnTo>
                    <a:lnTo>
                      <a:pt x="34" y="28"/>
                    </a:lnTo>
                    <a:lnTo>
                      <a:pt x="24" y="39"/>
                    </a:lnTo>
                    <a:lnTo>
                      <a:pt x="15" y="52"/>
                    </a:lnTo>
                    <a:lnTo>
                      <a:pt x="8" y="65"/>
                    </a:lnTo>
                    <a:lnTo>
                      <a:pt x="3" y="81"/>
                    </a:lnTo>
                    <a:lnTo>
                      <a:pt x="0" y="97"/>
                    </a:lnTo>
                    <a:lnTo>
                      <a:pt x="0" y="114"/>
                    </a:lnTo>
                    <a:lnTo>
                      <a:pt x="2" y="130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6"/>
                    </a:lnTo>
                    <a:lnTo>
                      <a:pt x="27" y="191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2"/>
                    </a:lnTo>
                    <a:lnTo>
                      <a:pt x="83" y="245"/>
                    </a:lnTo>
                    <a:lnTo>
                      <a:pt x="102" y="258"/>
                    </a:lnTo>
                    <a:lnTo>
                      <a:pt x="122" y="266"/>
                    </a:lnTo>
                    <a:lnTo>
                      <a:pt x="143" y="270"/>
                    </a:lnTo>
                    <a:lnTo>
                      <a:pt x="165" y="270"/>
                    </a:lnTo>
                    <a:lnTo>
                      <a:pt x="185" y="265"/>
                    </a:lnTo>
                    <a:lnTo>
                      <a:pt x="206" y="252"/>
                    </a:lnTo>
                    <a:lnTo>
                      <a:pt x="219" y="240"/>
                    </a:lnTo>
                    <a:lnTo>
                      <a:pt x="232" y="229"/>
                    </a:lnTo>
                    <a:lnTo>
                      <a:pt x="244" y="216"/>
                    </a:lnTo>
                    <a:lnTo>
                      <a:pt x="254" y="203"/>
                    </a:lnTo>
                    <a:lnTo>
                      <a:pt x="263" y="189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81" y="134"/>
                    </a:lnTo>
                    <a:lnTo>
                      <a:pt x="279" y="127"/>
                    </a:lnTo>
                    <a:lnTo>
                      <a:pt x="275" y="121"/>
                    </a:lnTo>
                    <a:lnTo>
                      <a:pt x="268" y="117"/>
                    </a:lnTo>
                    <a:lnTo>
                      <a:pt x="259" y="117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3" y="130"/>
                    </a:lnTo>
                    <a:lnTo>
                      <a:pt x="243" y="133"/>
                    </a:lnTo>
                    <a:lnTo>
                      <a:pt x="240" y="140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2" y="179"/>
                    </a:lnTo>
                    <a:lnTo>
                      <a:pt x="210" y="191"/>
                    </a:lnTo>
                    <a:lnTo>
                      <a:pt x="199" y="203"/>
                    </a:lnTo>
                    <a:lnTo>
                      <a:pt x="182" y="210"/>
                    </a:lnTo>
                    <a:lnTo>
                      <a:pt x="154" y="212"/>
                    </a:lnTo>
                    <a:lnTo>
                      <a:pt x="127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3"/>
                    </a:lnTo>
                    <a:lnTo>
                      <a:pt x="46" y="140"/>
                    </a:lnTo>
                    <a:lnTo>
                      <a:pt x="40" y="114"/>
                    </a:lnTo>
                    <a:lnTo>
                      <a:pt x="40" y="87"/>
                    </a:lnTo>
                    <a:lnTo>
                      <a:pt x="44" y="74"/>
                    </a:lnTo>
                    <a:lnTo>
                      <a:pt x="50" y="62"/>
                    </a:lnTo>
                    <a:lnTo>
                      <a:pt x="59" y="51"/>
                    </a:lnTo>
                    <a:lnTo>
                      <a:pt x="69" y="41"/>
                    </a:lnTo>
                    <a:lnTo>
                      <a:pt x="80" y="31"/>
                    </a:lnTo>
                    <a:lnTo>
                      <a:pt x="91" y="23"/>
                    </a:lnTo>
                    <a:lnTo>
                      <a:pt x="102" y="19"/>
                    </a:lnTo>
                    <a:lnTo>
                      <a:pt x="112" y="16"/>
                    </a:lnTo>
                    <a:lnTo>
                      <a:pt x="110" y="5"/>
                    </a:lnTo>
                    <a:lnTo>
                      <a:pt x="102" y="0"/>
                    </a:lnTo>
                    <a:lnTo>
                      <a:pt x="88" y="2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01" name="Freeform 51"/>
              <p:cNvSpPr/>
              <p:nvPr/>
            </p:nvSpPr>
            <p:spPr bwMode="auto">
              <a:xfrm>
                <a:off x="8431" y="4921"/>
                <a:ext cx="5" cy="4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w 15"/>
                  <a:gd name="T9" fmla="*/ 0 h 13"/>
                  <a:gd name="T10" fmla="*/ 0 w 15"/>
                  <a:gd name="T11" fmla="*/ 0 h 13"/>
                  <a:gd name="T12" fmla="*/ 0 w 15"/>
                  <a:gd name="T13" fmla="*/ 0 h 13"/>
                  <a:gd name="T14" fmla="*/ 0 w 15"/>
                  <a:gd name="T15" fmla="*/ 0 h 13"/>
                  <a:gd name="T16" fmla="*/ 0 w 15"/>
                  <a:gd name="T17" fmla="*/ 0 h 13"/>
                  <a:gd name="T18" fmla="*/ 0 w 15"/>
                  <a:gd name="T19" fmla="*/ 0 h 13"/>
                  <a:gd name="T20" fmla="*/ 0 w 15"/>
                  <a:gd name="T21" fmla="*/ 0 h 13"/>
                  <a:gd name="T22" fmla="*/ 0 w 15"/>
                  <a:gd name="T23" fmla="*/ 0 h 13"/>
                  <a:gd name="T24" fmla="*/ 0 w 15"/>
                  <a:gd name="T25" fmla="*/ 0 h 13"/>
                  <a:gd name="T26" fmla="*/ 0 w 15"/>
                  <a:gd name="T27" fmla="*/ 0 h 13"/>
                  <a:gd name="T28" fmla="*/ 0 w 15"/>
                  <a:gd name="T29" fmla="*/ 0 h 13"/>
                  <a:gd name="T30" fmla="*/ 0 w 15"/>
                  <a:gd name="T31" fmla="*/ 0 h 13"/>
                  <a:gd name="T32" fmla="*/ 0 w 15"/>
                  <a:gd name="T33" fmla="*/ 0 h 13"/>
                  <a:gd name="T34" fmla="*/ 0 w 15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5"/>
                  <a:gd name="T55" fmla="*/ 0 h 13"/>
                  <a:gd name="T56" fmla="*/ 15 w 15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5" h="13">
                    <a:moveTo>
                      <a:pt x="0" y="6"/>
                    </a:moveTo>
                    <a:lnTo>
                      <a:pt x="2" y="9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02" name="Freeform 52"/>
              <p:cNvSpPr/>
              <p:nvPr/>
            </p:nvSpPr>
            <p:spPr bwMode="auto">
              <a:xfrm>
                <a:off x="8447" y="4911"/>
                <a:ext cx="6" cy="6"/>
              </a:xfrm>
              <a:custGeom>
                <a:avLst/>
                <a:gdLst>
                  <a:gd name="T0" fmla="*/ 0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0 w 17"/>
                  <a:gd name="T7" fmla="*/ 0 h 17"/>
                  <a:gd name="T8" fmla="*/ 0 w 17"/>
                  <a:gd name="T9" fmla="*/ 0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0 w 17"/>
                  <a:gd name="T19" fmla="*/ 0 h 17"/>
                  <a:gd name="T20" fmla="*/ 0 w 17"/>
                  <a:gd name="T21" fmla="*/ 0 h 17"/>
                  <a:gd name="T22" fmla="*/ 0 w 17"/>
                  <a:gd name="T23" fmla="*/ 0 h 17"/>
                  <a:gd name="T24" fmla="*/ 0 w 17"/>
                  <a:gd name="T25" fmla="*/ 0 h 17"/>
                  <a:gd name="T26" fmla="*/ 0 w 17"/>
                  <a:gd name="T27" fmla="*/ 0 h 17"/>
                  <a:gd name="T28" fmla="*/ 0 w 17"/>
                  <a:gd name="T29" fmla="*/ 0 h 17"/>
                  <a:gd name="T30" fmla="*/ 0 w 17"/>
                  <a:gd name="T31" fmla="*/ 0 h 17"/>
                  <a:gd name="T32" fmla="*/ 0 w 17"/>
                  <a:gd name="T33" fmla="*/ 0 h 17"/>
                  <a:gd name="T34" fmla="*/ 0 w 17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7"/>
                  <a:gd name="T55" fmla="*/ 0 h 17"/>
                  <a:gd name="T56" fmla="*/ 17 w 17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7" h="17">
                    <a:moveTo>
                      <a:pt x="0" y="9"/>
                    </a:moveTo>
                    <a:lnTo>
                      <a:pt x="1" y="13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03" name="Freeform 53"/>
              <p:cNvSpPr/>
              <p:nvPr/>
            </p:nvSpPr>
            <p:spPr bwMode="auto">
              <a:xfrm>
                <a:off x="8468" y="4904"/>
                <a:ext cx="3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  <a:gd name="T18" fmla="*/ 0 w 9"/>
                  <a:gd name="T19" fmla="*/ 0 h 9"/>
                  <a:gd name="T20" fmla="*/ 0 w 9"/>
                  <a:gd name="T21" fmla="*/ 0 h 9"/>
                  <a:gd name="T22" fmla="*/ 0 w 9"/>
                  <a:gd name="T23" fmla="*/ 0 h 9"/>
                  <a:gd name="T24" fmla="*/ 0 w 9"/>
                  <a:gd name="T25" fmla="*/ 0 h 9"/>
                  <a:gd name="T26" fmla="*/ 0 w 9"/>
                  <a:gd name="T27" fmla="*/ 0 h 9"/>
                  <a:gd name="T28" fmla="*/ 0 w 9"/>
                  <a:gd name="T29" fmla="*/ 0 h 9"/>
                  <a:gd name="T30" fmla="*/ 0 w 9"/>
                  <a:gd name="T31" fmla="*/ 0 h 9"/>
                  <a:gd name="T32" fmla="*/ 0 w 9"/>
                  <a:gd name="T33" fmla="*/ 0 h 9"/>
                  <a:gd name="T34" fmla="*/ 0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9"/>
                  <a:gd name="T56" fmla="*/ 9 w 9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04" name="Freeform 54"/>
              <p:cNvSpPr/>
              <p:nvPr/>
            </p:nvSpPr>
            <p:spPr bwMode="auto">
              <a:xfrm>
                <a:off x="8459" y="4927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4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05" name="Freeform 55"/>
              <p:cNvSpPr/>
              <p:nvPr/>
            </p:nvSpPr>
            <p:spPr bwMode="auto">
              <a:xfrm>
                <a:off x="8443" y="4936"/>
                <a:ext cx="2" cy="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w 7"/>
                  <a:gd name="T15" fmla="*/ 0 h 9"/>
                  <a:gd name="T16" fmla="*/ 0 w 7"/>
                  <a:gd name="T17" fmla="*/ 0 h 9"/>
                  <a:gd name="T18" fmla="*/ 0 w 7"/>
                  <a:gd name="T19" fmla="*/ 0 h 9"/>
                  <a:gd name="T20" fmla="*/ 0 w 7"/>
                  <a:gd name="T21" fmla="*/ 0 h 9"/>
                  <a:gd name="T22" fmla="*/ 0 w 7"/>
                  <a:gd name="T23" fmla="*/ 0 h 9"/>
                  <a:gd name="T24" fmla="*/ 0 w 7"/>
                  <a:gd name="T25" fmla="*/ 0 h 9"/>
                  <a:gd name="T26" fmla="*/ 0 w 7"/>
                  <a:gd name="T27" fmla="*/ 0 h 9"/>
                  <a:gd name="T28" fmla="*/ 0 w 7"/>
                  <a:gd name="T29" fmla="*/ 0 h 9"/>
                  <a:gd name="T30" fmla="*/ 0 w 7"/>
                  <a:gd name="T31" fmla="*/ 0 h 9"/>
                  <a:gd name="T32" fmla="*/ 0 w 7"/>
                  <a:gd name="T33" fmla="*/ 0 h 9"/>
                  <a:gd name="T34" fmla="*/ 0 w 7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9"/>
                  <a:gd name="T56" fmla="*/ 7 w 7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06" name="Freeform 56"/>
              <p:cNvSpPr/>
              <p:nvPr/>
            </p:nvSpPr>
            <p:spPr bwMode="auto">
              <a:xfrm>
                <a:off x="8474" y="4919"/>
                <a:ext cx="7" cy="6"/>
              </a:xfrm>
              <a:custGeom>
                <a:avLst/>
                <a:gdLst>
                  <a:gd name="T0" fmla="*/ 0 w 20"/>
                  <a:gd name="T1" fmla="*/ 0 h 20"/>
                  <a:gd name="T2" fmla="*/ 0 w 20"/>
                  <a:gd name="T3" fmla="*/ 0 h 20"/>
                  <a:gd name="T4" fmla="*/ 0 w 20"/>
                  <a:gd name="T5" fmla="*/ 0 h 20"/>
                  <a:gd name="T6" fmla="*/ 0 w 20"/>
                  <a:gd name="T7" fmla="*/ 0 h 20"/>
                  <a:gd name="T8" fmla="*/ 0 w 20"/>
                  <a:gd name="T9" fmla="*/ 0 h 20"/>
                  <a:gd name="T10" fmla="*/ 0 w 20"/>
                  <a:gd name="T11" fmla="*/ 0 h 20"/>
                  <a:gd name="T12" fmla="*/ 0 w 20"/>
                  <a:gd name="T13" fmla="*/ 0 h 20"/>
                  <a:gd name="T14" fmla="*/ 0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w 20"/>
                  <a:gd name="T23" fmla="*/ 0 h 20"/>
                  <a:gd name="T24" fmla="*/ 0 w 20"/>
                  <a:gd name="T25" fmla="*/ 0 h 20"/>
                  <a:gd name="T26" fmla="*/ 0 w 20"/>
                  <a:gd name="T27" fmla="*/ 0 h 20"/>
                  <a:gd name="T28" fmla="*/ 0 w 20"/>
                  <a:gd name="T29" fmla="*/ 0 h 20"/>
                  <a:gd name="T30" fmla="*/ 0 w 20"/>
                  <a:gd name="T31" fmla="*/ 0 h 20"/>
                  <a:gd name="T32" fmla="*/ 0 w 20"/>
                  <a:gd name="T33" fmla="*/ 0 h 20"/>
                  <a:gd name="T34" fmla="*/ 0 w 20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0"/>
                  <a:gd name="T55" fmla="*/ 0 h 20"/>
                  <a:gd name="T56" fmla="*/ 20 w 20"/>
                  <a:gd name="T57" fmla="*/ 20 h 2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0" h="20">
                    <a:moveTo>
                      <a:pt x="0" y="1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7" y="17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07" name="Freeform 57"/>
              <p:cNvSpPr/>
              <p:nvPr/>
            </p:nvSpPr>
            <p:spPr bwMode="auto">
              <a:xfrm>
                <a:off x="8332" y="4713"/>
                <a:ext cx="4" cy="4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0 h 13"/>
                  <a:gd name="T4" fmla="*/ 0 w 12"/>
                  <a:gd name="T5" fmla="*/ 0 h 13"/>
                  <a:gd name="T6" fmla="*/ 0 w 12"/>
                  <a:gd name="T7" fmla="*/ 0 h 13"/>
                  <a:gd name="T8" fmla="*/ 0 w 12"/>
                  <a:gd name="T9" fmla="*/ 0 h 13"/>
                  <a:gd name="T10" fmla="*/ 0 w 12"/>
                  <a:gd name="T11" fmla="*/ 0 h 13"/>
                  <a:gd name="T12" fmla="*/ 0 w 12"/>
                  <a:gd name="T13" fmla="*/ 0 h 13"/>
                  <a:gd name="T14" fmla="*/ 0 w 12"/>
                  <a:gd name="T15" fmla="*/ 0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  <a:gd name="T24" fmla="*/ 0 w 12"/>
                  <a:gd name="T25" fmla="*/ 0 h 13"/>
                  <a:gd name="T26" fmla="*/ 0 w 12"/>
                  <a:gd name="T27" fmla="*/ 0 h 13"/>
                  <a:gd name="T28" fmla="*/ 0 w 12"/>
                  <a:gd name="T29" fmla="*/ 0 h 13"/>
                  <a:gd name="T30" fmla="*/ 0 w 12"/>
                  <a:gd name="T31" fmla="*/ 0 h 13"/>
                  <a:gd name="T32" fmla="*/ 0 w 12"/>
                  <a:gd name="T33" fmla="*/ 0 h 13"/>
                  <a:gd name="T34" fmla="*/ 0 w 12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3"/>
                  <a:gd name="T56" fmla="*/ 12 w 12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3">
                    <a:moveTo>
                      <a:pt x="0" y="7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08" name="Freeform 58"/>
              <p:cNvSpPr/>
              <p:nvPr/>
            </p:nvSpPr>
            <p:spPr bwMode="auto">
              <a:xfrm>
                <a:off x="8349" y="4708"/>
                <a:ext cx="5" cy="4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0 w 13"/>
                  <a:gd name="T7" fmla="*/ 0 h 12"/>
                  <a:gd name="T8" fmla="*/ 0 w 13"/>
                  <a:gd name="T9" fmla="*/ 0 h 12"/>
                  <a:gd name="T10" fmla="*/ 0 w 13"/>
                  <a:gd name="T11" fmla="*/ 0 h 12"/>
                  <a:gd name="T12" fmla="*/ 0 w 13"/>
                  <a:gd name="T13" fmla="*/ 0 h 12"/>
                  <a:gd name="T14" fmla="*/ 0 w 13"/>
                  <a:gd name="T15" fmla="*/ 0 h 12"/>
                  <a:gd name="T16" fmla="*/ 0 w 13"/>
                  <a:gd name="T17" fmla="*/ 0 h 12"/>
                  <a:gd name="T18" fmla="*/ 0 w 13"/>
                  <a:gd name="T19" fmla="*/ 0 h 12"/>
                  <a:gd name="T20" fmla="*/ 0 w 13"/>
                  <a:gd name="T21" fmla="*/ 0 h 12"/>
                  <a:gd name="T22" fmla="*/ 0 w 13"/>
                  <a:gd name="T23" fmla="*/ 0 h 12"/>
                  <a:gd name="T24" fmla="*/ 0 w 13"/>
                  <a:gd name="T25" fmla="*/ 0 h 12"/>
                  <a:gd name="T26" fmla="*/ 0 w 13"/>
                  <a:gd name="T27" fmla="*/ 0 h 12"/>
                  <a:gd name="T28" fmla="*/ 0 w 13"/>
                  <a:gd name="T29" fmla="*/ 0 h 12"/>
                  <a:gd name="T30" fmla="*/ 0 w 13"/>
                  <a:gd name="T31" fmla="*/ 0 h 12"/>
                  <a:gd name="T32" fmla="*/ 0 w 13"/>
                  <a:gd name="T33" fmla="*/ 0 h 12"/>
                  <a:gd name="T34" fmla="*/ 0 w 13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2"/>
                  <a:gd name="T56" fmla="*/ 13 w 13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2">
                    <a:moveTo>
                      <a:pt x="0" y="6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09" name="Freeform 59"/>
              <p:cNvSpPr/>
              <p:nvPr/>
            </p:nvSpPr>
            <p:spPr bwMode="auto">
              <a:xfrm>
                <a:off x="8366" y="4704"/>
                <a:ext cx="2" cy="2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0 w 8"/>
                  <a:gd name="T5" fmla="*/ 0 h 7"/>
                  <a:gd name="T6" fmla="*/ 0 w 8"/>
                  <a:gd name="T7" fmla="*/ 0 h 7"/>
                  <a:gd name="T8" fmla="*/ 0 w 8"/>
                  <a:gd name="T9" fmla="*/ 0 h 7"/>
                  <a:gd name="T10" fmla="*/ 0 w 8"/>
                  <a:gd name="T11" fmla="*/ 0 h 7"/>
                  <a:gd name="T12" fmla="*/ 0 w 8"/>
                  <a:gd name="T13" fmla="*/ 0 h 7"/>
                  <a:gd name="T14" fmla="*/ 0 w 8"/>
                  <a:gd name="T15" fmla="*/ 0 h 7"/>
                  <a:gd name="T16" fmla="*/ 0 w 8"/>
                  <a:gd name="T17" fmla="*/ 0 h 7"/>
                  <a:gd name="T18" fmla="*/ 0 w 8"/>
                  <a:gd name="T19" fmla="*/ 0 h 7"/>
                  <a:gd name="T20" fmla="*/ 0 w 8"/>
                  <a:gd name="T21" fmla="*/ 0 h 7"/>
                  <a:gd name="T22" fmla="*/ 0 w 8"/>
                  <a:gd name="T23" fmla="*/ 0 h 7"/>
                  <a:gd name="T24" fmla="*/ 0 w 8"/>
                  <a:gd name="T25" fmla="*/ 0 h 7"/>
                  <a:gd name="T26" fmla="*/ 0 w 8"/>
                  <a:gd name="T27" fmla="*/ 0 h 7"/>
                  <a:gd name="T28" fmla="*/ 0 w 8"/>
                  <a:gd name="T29" fmla="*/ 0 h 7"/>
                  <a:gd name="T30" fmla="*/ 0 w 8"/>
                  <a:gd name="T31" fmla="*/ 0 h 7"/>
                  <a:gd name="T32" fmla="*/ 0 w 8"/>
                  <a:gd name="T33" fmla="*/ 0 h 7"/>
                  <a:gd name="T34" fmla="*/ 0 w 8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"/>
                  <a:gd name="T55" fmla="*/ 0 h 7"/>
                  <a:gd name="T56" fmla="*/ 8 w 8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" h="7">
                    <a:moveTo>
                      <a:pt x="0" y="3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10" name="Freeform 60"/>
              <p:cNvSpPr/>
              <p:nvPr/>
            </p:nvSpPr>
            <p:spPr bwMode="auto">
              <a:xfrm>
                <a:off x="8338" y="4730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11" name="Freeform 61"/>
              <p:cNvSpPr/>
              <p:nvPr/>
            </p:nvSpPr>
            <p:spPr bwMode="auto">
              <a:xfrm>
                <a:off x="8370" y="4713"/>
                <a:ext cx="6" cy="6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0 w 16"/>
                  <a:gd name="T5" fmla="*/ 0 h 17"/>
                  <a:gd name="T6" fmla="*/ 0 w 16"/>
                  <a:gd name="T7" fmla="*/ 0 h 17"/>
                  <a:gd name="T8" fmla="*/ 0 w 16"/>
                  <a:gd name="T9" fmla="*/ 0 h 17"/>
                  <a:gd name="T10" fmla="*/ 0 w 16"/>
                  <a:gd name="T11" fmla="*/ 0 h 17"/>
                  <a:gd name="T12" fmla="*/ 0 w 16"/>
                  <a:gd name="T13" fmla="*/ 0 h 17"/>
                  <a:gd name="T14" fmla="*/ 0 w 16"/>
                  <a:gd name="T15" fmla="*/ 0 h 17"/>
                  <a:gd name="T16" fmla="*/ 0 w 16"/>
                  <a:gd name="T17" fmla="*/ 0 h 17"/>
                  <a:gd name="T18" fmla="*/ 0 w 16"/>
                  <a:gd name="T19" fmla="*/ 0 h 17"/>
                  <a:gd name="T20" fmla="*/ 0 w 16"/>
                  <a:gd name="T21" fmla="*/ 0 h 17"/>
                  <a:gd name="T22" fmla="*/ 0 w 16"/>
                  <a:gd name="T23" fmla="*/ 0 h 17"/>
                  <a:gd name="T24" fmla="*/ 0 w 16"/>
                  <a:gd name="T25" fmla="*/ 0 h 17"/>
                  <a:gd name="T26" fmla="*/ 0 w 16"/>
                  <a:gd name="T27" fmla="*/ 0 h 17"/>
                  <a:gd name="T28" fmla="*/ 0 w 16"/>
                  <a:gd name="T29" fmla="*/ 0 h 17"/>
                  <a:gd name="T30" fmla="*/ 0 w 16"/>
                  <a:gd name="T31" fmla="*/ 0 h 17"/>
                  <a:gd name="T32" fmla="*/ 0 w 16"/>
                  <a:gd name="T33" fmla="*/ 0 h 17"/>
                  <a:gd name="T34" fmla="*/ 0 w 16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17"/>
                  <a:gd name="T56" fmla="*/ 16 w 16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17">
                    <a:moveTo>
                      <a:pt x="0" y="8"/>
                    </a:moveTo>
                    <a:lnTo>
                      <a:pt x="0" y="11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9" y="17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12" name="Freeform 62"/>
              <p:cNvSpPr/>
              <p:nvPr/>
            </p:nvSpPr>
            <p:spPr bwMode="auto">
              <a:xfrm>
                <a:off x="8353" y="4721"/>
                <a:ext cx="4" cy="4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0 w 12"/>
                  <a:gd name="T5" fmla="*/ 0 h 12"/>
                  <a:gd name="T6" fmla="*/ 0 w 12"/>
                  <a:gd name="T7" fmla="*/ 0 h 12"/>
                  <a:gd name="T8" fmla="*/ 0 w 12"/>
                  <a:gd name="T9" fmla="*/ 0 h 12"/>
                  <a:gd name="T10" fmla="*/ 0 w 12"/>
                  <a:gd name="T11" fmla="*/ 0 h 12"/>
                  <a:gd name="T12" fmla="*/ 0 w 12"/>
                  <a:gd name="T13" fmla="*/ 0 h 12"/>
                  <a:gd name="T14" fmla="*/ 0 w 12"/>
                  <a:gd name="T15" fmla="*/ 0 h 12"/>
                  <a:gd name="T16" fmla="*/ 0 w 12"/>
                  <a:gd name="T17" fmla="*/ 0 h 12"/>
                  <a:gd name="T18" fmla="*/ 0 w 12"/>
                  <a:gd name="T19" fmla="*/ 0 h 12"/>
                  <a:gd name="T20" fmla="*/ 0 w 12"/>
                  <a:gd name="T21" fmla="*/ 0 h 12"/>
                  <a:gd name="T22" fmla="*/ 0 w 12"/>
                  <a:gd name="T23" fmla="*/ 0 h 12"/>
                  <a:gd name="T24" fmla="*/ 0 w 12"/>
                  <a:gd name="T25" fmla="*/ 0 h 12"/>
                  <a:gd name="T26" fmla="*/ 0 w 12"/>
                  <a:gd name="T27" fmla="*/ 0 h 12"/>
                  <a:gd name="T28" fmla="*/ 0 w 12"/>
                  <a:gd name="T29" fmla="*/ 0 h 12"/>
                  <a:gd name="T30" fmla="*/ 0 w 12"/>
                  <a:gd name="T31" fmla="*/ 0 h 12"/>
                  <a:gd name="T32" fmla="*/ 0 w 12"/>
                  <a:gd name="T33" fmla="*/ 0 h 12"/>
                  <a:gd name="T34" fmla="*/ 0 w 12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2"/>
                  <a:gd name="T56" fmla="*/ 12 w 12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2">
                    <a:moveTo>
                      <a:pt x="0" y="6"/>
                    </a:moveTo>
                    <a:lnTo>
                      <a:pt x="0" y="7"/>
                    </a:lnTo>
                    <a:lnTo>
                      <a:pt x="1" y="10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13" name="Freeform 63"/>
              <p:cNvSpPr/>
              <p:nvPr/>
            </p:nvSpPr>
            <p:spPr bwMode="auto">
              <a:xfrm>
                <a:off x="8343" y="4794"/>
                <a:ext cx="25" cy="25"/>
              </a:xfrm>
              <a:custGeom>
                <a:avLst/>
                <a:gdLst>
                  <a:gd name="T0" fmla="*/ 0 w 74"/>
                  <a:gd name="T1" fmla="*/ 0 h 75"/>
                  <a:gd name="T2" fmla="*/ 0 w 74"/>
                  <a:gd name="T3" fmla="*/ 0 h 75"/>
                  <a:gd name="T4" fmla="*/ 0 w 74"/>
                  <a:gd name="T5" fmla="*/ 0 h 75"/>
                  <a:gd name="T6" fmla="*/ 0 w 74"/>
                  <a:gd name="T7" fmla="*/ 0 h 75"/>
                  <a:gd name="T8" fmla="*/ 0 w 74"/>
                  <a:gd name="T9" fmla="*/ 0 h 75"/>
                  <a:gd name="T10" fmla="*/ 0 w 74"/>
                  <a:gd name="T11" fmla="*/ 0 h 75"/>
                  <a:gd name="T12" fmla="*/ 0 w 74"/>
                  <a:gd name="T13" fmla="*/ 0 h 75"/>
                  <a:gd name="T14" fmla="*/ 0 w 74"/>
                  <a:gd name="T15" fmla="*/ 0 h 75"/>
                  <a:gd name="T16" fmla="*/ 0 w 74"/>
                  <a:gd name="T17" fmla="*/ 0 h 75"/>
                  <a:gd name="T18" fmla="*/ 0 w 74"/>
                  <a:gd name="T19" fmla="*/ 0 h 75"/>
                  <a:gd name="T20" fmla="*/ 0 w 74"/>
                  <a:gd name="T21" fmla="*/ 0 h 75"/>
                  <a:gd name="T22" fmla="*/ 0 w 74"/>
                  <a:gd name="T23" fmla="*/ 0 h 75"/>
                  <a:gd name="T24" fmla="*/ 0 w 74"/>
                  <a:gd name="T25" fmla="*/ 0 h 75"/>
                  <a:gd name="T26" fmla="*/ 0 w 74"/>
                  <a:gd name="T27" fmla="*/ 0 h 75"/>
                  <a:gd name="T28" fmla="*/ 0 w 74"/>
                  <a:gd name="T29" fmla="*/ 0 h 75"/>
                  <a:gd name="T30" fmla="*/ 0 w 74"/>
                  <a:gd name="T31" fmla="*/ 0 h 75"/>
                  <a:gd name="T32" fmla="*/ 0 w 74"/>
                  <a:gd name="T33" fmla="*/ 0 h 75"/>
                  <a:gd name="T34" fmla="*/ 0 w 74"/>
                  <a:gd name="T35" fmla="*/ 0 h 75"/>
                  <a:gd name="T36" fmla="*/ 0 w 74"/>
                  <a:gd name="T37" fmla="*/ 0 h 75"/>
                  <a:gd name="T38" fmla="*/ 0 w 74"/>
                  <a:gd name="T39" fmla="*/ 0 h 75"/>
                  <a:gd name="T40" fmla="*/ 0 w 74"/>
                  <a:gd name="T41" fmla="*/ 0 h 75"/>
                  <a:gd name="T42" fmla="*/ 0 w 74"/>
                  <a:gd name="T43" fmla="*/ 0 h 75"/>
                  <a:gd name="T44" fmla="*/ 0 w 74"/>
                  <a:gd name="T45" fmla="*/ 0 h 75"/>
                  <a:gd name="T46" fmla="*/ 0 w 74"/>
                  <a:gd name="T47" fmla="*/ 0 h 75"/>
                  <a:gd name="T48" fmla="*/ 0 w 74"/>
                  <a:gd name="T49" fmla="*/ 0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4"/>
                  <a:gd name="T76" fmla="*/ 0 h 75"/>
                  <a:gd name="T77" fmla="*/ 74 w 74"/>
                  <a:gd name="T78" fmla="*/ 75 h 7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4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8" y="73"/>
                    </a:lnTo>
                    <a:lnTo>
                      <a:pt x="44" y="71"/>
                    </a:lnTo>
                    <a:lnTo>
                      <a:pt x="50" y="69"/>
                    </a:lnTo>
                    <a:lnTo>
                      <a:pt x="59" y="65"/>
                    </a:lnTo>
                    <a:lnTo>
                      <a:pt x="65" y="60"/>
                    </a:lnTo>
                    <a:lnTo>
                      <a:pt x="71" y="56"/>
                    </a:lnTo>
                    <a:lnTo>
                      <a:pt x="74" y="50"/>
                    </a:lnTo>
                    <a:lnTo>
                      <a:pt x="72" y="45"/>
                    </a:lnTo>
                    <a:lnTo>
                      <a:pt x="59" y="35"/>
                    </a:lnTo>
                    <a:lnTo>
                      <a:pt x="46" y="39"/>
                    </a:lnTo>
                    <a:lnTo>
                      <a:pt x="35" y="48"/>
                    </a:lnTo>
                    <a:lnTo>
                      <a:pt x="31" y="52"/>
                    </a:lnTo>
                    <a:lnTo>
                      <a:pt x="29" y="43"/>
                    </a:lnTo>
                    <a:lnTo>
                      <a:pt x="24" y="26"/>
                    </a:lnTo>
                    <a:lnTo>
                      <a:pt x="13" y="7"/>
                    </a:lnTo>
                    <a:lnTo>
                      <a:pt x="2" y="0"/>
                    </a:lnTo>
                    <a:lnTo>
                      <a:pt x="0" y="19"/>
                    </a:lnTo>
                    <a:lnTo>
                      <a:pt x="3" y="40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14" name="Freeform 64"/>
              <p:cNvSpPr/>
              <p:nvPr/>
            </p:nvSpPr>
            <p:spPr bwMode="auto">
              <a:xfrm>
                <a:off x="8367" y="4788"/>
                <a:ext cx="23" cy="20"/>
              </a:xfrm>
              <a:custGeom>
                <a:avLst/>
                <a:gdLst>
                  <a:gd name="T0" fmla="*/ 0 w 69"/>
                  <a:gd name="T1" fmla="*/ 0 h 59"/>
                  <a:gd name="T2" fmla="*/ 0 w 69"/>
                  <a:gd name="T3" fmla="*/ 0 h 59"/>
                  <a:gd name="T4" fmla="*/ 0 w 69"/>
                  <a:gd name="T5" fmla="*/ 0 h 59"/>
                  <a:gd name="T6" fmla="*/ 0 w 69"/>
                  <a:gd name="T7" fmla="*/ 0 h 59"/>
                  <a:gd name="T8" fmla="*/ 0 w 69"/>
                  <a:gd name="T9" fmla="*/ 0 h 59"/>
                  <a:gd name="T10" fmla="*/ 0 w 69"/>
                  <a:gd name="T11" fmla="*/ 0 h 59"/>
                  <a:gd name="T12" fmla="*/ 0 w 69"/>
                  <a:gd name="T13" fmla="*/ 0 h 59"/>
                  <a:gd name="T14" fmla="*/ 0 w 69"/>
                  <a:gd name="T15" fmla="*/ 0 h 59"/>
                  <a:gd name="T16" fmla="*/ 0 w 69"/>
                  <a:gd name="T17" fmla="*/ 0 h 59"/>
                  <a:gd name="T18" fmla="*/ 0 w 69"/>
                  <a:gd name="T19" fmla="*/ 0 h 59"/>
                  <a:gd name="T20" fmla="*/ 0 w 69"/>
                  <a:gd name="T21" fmla="*/ 0 h 59"/>
                  <a:gd name="T22" fmla="*/ 0 w 69"/>
                  <a:gd name="T23" fmla="*/ 0 h 59"/>
                  <a:gd name="T24" fmla="*/ 0 w 69"/>
                  <a:gd name="T25" fmla="*/ 0 h 59"/>
                  <a:gd name="T26" fmla="*/ 0 w 69"/>
                  <a:gd name="T27" fmla="*/ 0 h 59"/>
                  <a:gd name="T28" fmla="*/ 0 w 69"/>
                  <a:gd name="T29" fmla="*/ 0 h 59"/>
                  <a:gd name="T30" fmla="*/ 0 w 69"/>
                  <a:gd name="T31" fmla="*/ 0 h 59"/>
                  <a:gd name="T32" fmla="*/ 0 w 69"/>
                  <a:gd name="T33" fmla="*/ 0 h 59"/>
                  <a:gd name="T34" fmla="*/ 0 w 69"/>
                  <a:gd name="T35" fmla="*/ 0 h 59"/>
                  <a:gd name="T36" fmla="*/ 0 w 69"/>
                  <a:gd name="T37" fmla="*/ 0 h 59"/>
                  <a:gd name="T38" fmla="*/ 0 w 69"/>
                  <a:gd name="T39" fmla="*/ 0 h 59"/>
                  <a:gd name="T40" fmla="*/ 0 w 69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9"/>
                  <a:gd name="T64" fmla="*/ 0 h 59"/>
                  <a:gd name="T65" fmla="*/ 69 w 69"/>
                  <a:gd name="T66" fmla="*/ 59 h 5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9" h="59">
                    <a:moveTo>
                      <a:pt x="24" y="59"/>
                    </a:moveTo>
                    <a:lnTo>
                      <a:pt x="29" y="59"/>
                    </a:lnTo>
                    <a:lnTo>
                      <a:pt x="38" y="57"/>
                    </a:lnTo>
                    <a:lnTo>
                      <a:pt x="47" y="56"/>
                    </a:lnTo>
                    <a:lnTo>
                      <a:pt x="56" y="54"/>
                    </a:lnTo>
                    <a:lnTo>
                      <a:pt x="63" y="52"/>
                    </a:lnTo>
                    <a:lnTo>
                      <a:pt x="68" y="47"/>
                    </a:lnTo>
                    <a:lnTo>
                      <a:pt x="69" y="43"/>
                    </a:lnTo>
                    <a:lnTo>
                      <a:pt x="66" y="37"/>
                    </a:lnTo>
                    <a:lnTo>
                      <a:pt x="54" y="32"/>
                    </a:lnTo>
                    <a:lnTo>
                      <a:pt x="41" y="33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21" y="29"/>
                    </a:lnTo>
                    <a:lnTo>
                      <a:pt x="19" y="1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9" y="44"/>
                    </a:lnTo>
                    <a:lnTo>
                      <a:pt x="19" y="56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15" name="Freeform 65"/>
              <p:cNvSpPr/>
              <p:nvPr/>
            </p:nvSpPr>
            <p:spPr bwMode="auto">
              <a:xfrm>
                <a:off x="8386" y="4779"/>
                <a:ext cx="23" cy="20"/>
              </a:xfrm>
              <a:custGeom>
                <a:avLst/>
                <a:gdLst>
                  <a:gd name="T0" fmla="*/ 0 w 69"/>
                  <a:gd name="T1" fmla="*/ 0 h 60"/>
                  <a:gd name="T2" fmla="*/ 0 w 69"/>
                  <a:gd name="T3" fmla="*/ 0 h 60"/>
                  <a:gd name="T4" fmla="*/ 0 w 69"/>
                  <a:gd name="T5" fmla="*/ 0 h 60"/>
                  <a:gd name="T6" fmla="*/ 0 w 69"/>
                  <a:gd name="T7" fmla="*/ 0 h 60"/>
                  <a:gd name="T8" fmla="*/ 0 w 69"/>
                  <a:gd name="T9" fmla="*/ 0 h 60"/>
                  <a:gd name="T10" fmla="*/ 0 w 69"/>
                  <a:gd name="T11" fmla="*/ 0 h 60"/>
                  <a:gd name="T12" fmla="*/ 0 w 69"/>
                  <a:gd name="T13" fmla="*/ 0 h 60"/>
                  <a:gd name="T14" fmla="*/ 0 w 69"/>
                  <a:gd name="T15" fmla="*/ 0 h 60"/>
                  <a:gd name="T16" fmla="*/ 0 w 69"/>
                  <a:gd name="T17" fmla="*/ 0 h 60"/>
                  <a:gd name="T18" fmla="*/ 0 w 69"/>
                  <a:gd name="T19" fmla="*/ 0 h 60"/>
                  <a:gd name="T20" fmla="*/ 0 w 69"/>
                  <a:gd name="T21" fmla="*/ 0 h 60"/>
                  <a:gd name="T22" fmla="*/ 0 w 69"/>
                  <a:gd name="T23" fmla="*/ 0 h 60"/>
                  <a:gd name="T24" fmla="*/ 0 w 69"/>
                  <a:gd name="T25" fmla="*/ 0 h 60"/>
                  <a:gd name="T26" fmla="*/ 0 w 69"/>
                  <a:gd name="T27" fmla="*/ 0 h 60"/>
                  <a:gd name="T28" fmla="*/ 0 w 69"/>
                  <a:gd name="T29" fmla="*/ 0 h 60"/>
                  <a:gd name="T30" fmla="*/ 0 w 69"/>
                  <a:gd name="T31" fmla="*/ 0 h 60"/>
                  <a:gd name="T32" fmla="*/ 0 w 69"/>
                  <a:gd name="T33" fmla="*/ 0 h 60"/>
                  <a:gd name="T34" fmla="*/ 0 w 69"/>
                  <a:gd name="T35" fmla="*/ 0 h 60"/>
                  <a:gd name="T36" fmla="*/ 0 w 69"/>
                  <a:gd name="T37" fmla="*/ 0 h 60"/>
                  <a:gd name="T38" fmla="*/ 0 w 69"/>
                  <a:gd name="T39" fmla="*/ 0 h 60"/>
                  <a:gd name="T40" fmla="*/ 0 w 69"/>
                  <a:gd name="T41" fmla="*/ 0 h 60"/>
                  <a:gd name="T42" fmla="*/ 0 w 69"/>
                  <a:gd name="T43" fmla="*/ 0 h 60"/>
                  <a:gd name="T44" fmla="*/ 0 w 69"/>
                  <a:gd name="T45" fmla="*/ 0 h 60"/>
                  <a:gd name="T46" fmla="*/ 0 w 69"/>
                  <a:gd name="T47" fmla="*/ 0 h 60"/>
                  <a:gd name="T48" fmla="*/ 0 w 69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9"/>
                  <a:gd name="T76" fmla="*/ 0 h 60"/>
                  <a:gd name="T77" fmla="*/ 69 w 69"/>
                  <a:gd name="T78" fmla="*/ 60 h 6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9" h="60">
                    <a:moveTo>
                      <a:pt x="6" y="46"/>
                    </a:moveTo>
                    <a:lnTo>
                      <a:pt x="15" y="54"/>
                    </a:lnTo>
                    <a:lnTo>
                      <a:pt x="22" y="59"/>
                    </a:lnTo>
                    <a:lnTo>
                      <a:pt x="31" y="60"/>
                    </a:lnTo>
                    <a:lnTo>
                      <a:pt x="38" y="60"/>
                    </a:lnTo>
                    <a:lnTo>
                      <a:pt x="45" y="59"/>
                    </a:lnTo>
                    <a:lnTo>
                      <a:pt x="51" y="56"/>
                    </a:lnTo>
                    <a:lnTo>
                      <a:pt x="57" y="53"/>
                    </a:lnTo>
                    <a:lnTo>
                      <a:pt x="60" y="51"/>
                    </a:lnTo>
                    <a:lnTo>
                      <a:pt x="64" y="50"/>
                    </a:lnTo>
                    <a:lnTo>
                      <a:pt x="67" y="47"/>
                    </a:lnTo>
                    <a:lnTo>
                      <a:pt x="69" y="43"/>
                    </a:lnTo>
                    <a:lnTo>
                      <a:pt x="67" y="40"/>
                    </a:lnTo>
                    <a:lnTo>
                      <a:pt x="54" y="31"/>
                    </a:lnTo>
                    <a:lnTo>
                      <a:pt x="41" y="31"/>
                    </a:lnTo>
                    <a:lnTo>
                      <a:pt x="32" y="34"/>
                    </a:lnTo>
                    <a:lnTo>
                      <a:pt x="28" y="37"/>
                    </a:lnTo>
                    <a:lnTo>
                      <a:pt x="26" y="30"/>
                    </a:lnTo>
                    <a:lnTo>
                      <a:pt x="20" y="1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14"/>
                    </a:lnTo>
                    <a:lnTo>
                      <a:pt x="1" y="30"/>
                    </a:lnTo>
                    <a:lnTo>
                      <a:pt x="4" y="41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16" name="Freeform 66"/>
              <p:cNvSpPr/>
              <p:nvPr/>
            </p:nvSpPr>
            <p:spPr bwMode="auto">
              <a:xfrm>
                <a:off x="8357" y="4833"/>
                <a:ext cx="25" cy="16"/>
              </a:xfrm>
              <a:custGeom>
                <a:avLst/>
                <a:gdLst>
                  <a:gd name="T0" fmla="*/ 0 w 75"/>
                  <a:gd name="T1" fmla="*/ 0 h 48"/>
                  <a:gd name="T2" fmla="*/ 0 w 75"/>
                  <a:gd name="T3" fmla="*/ 0 h 48"/>
                  <a:gd name="T4" fmla="*/ 0 w 75"/>
                  <a:gd name="T5" fmla="*/ 0 h 48"/>
                  <a:gd name="T6" fmla="*/ 0 w 75"/>
                  <a:gd name="T7" fmla="*/ 0 h 48"/>
                  <a:gd name="T8" fmla="*/ 0 w 75"/>
                  <a:gd name="T9" fmla="*/ 0 h 48"/>
                  <a:gd name="T10" fmla="*/ 0 w 75"/>
                  <a:gd name="T11" fmla="*/ 0 h 48"/>
                  <a:gd name="T12" fmla="*/ 0 w 75"/>
                  <a:gd name="T13" fmla="*/ 0 h 48"/>
                  <a:gd name="T14" fmla="*/ 0 w 75"/>
                  <a:gd name="T15" fmla="*/ 0 h 48"/>
                  <a:gd name="T16" fmla="*/ 0 w 75"/>
                  <a:gd name="T17" fmla="*/ 0 h 48"/>
                  <a:gd name="T18" fmla="*/ 0 w 75"/>
                  <a:gd name="T19" fmla="*/ 0 h 48"/>
                  <a:gd name="T20" fmla="*/ 0 w 75"/>
                  <a:gd name="T21" fmla="*/ 0 h 48"/>
                  <a:gd name="T22" fmla="*/ 0 w 75"/>
                  <a:gd name="T23" fmla="*/ 0 h 48"/>
                  <a:gd name="T24" fmla="*/ 0 w 75"/>
                  <a:gd name="T25" fmla="*/ 0 h 48"/>
                  <a:gd name="T26" fmla="*/ 0 w 75"/>
                  <a:gd name="T27" fmla="*/ 0 h 48"/>
                  <a:gd name="T28" fmla="*/ 0 w 75"/>
                  <a:gd name="T29" fmla="*/ 0 h 48"/>
                  <a:gd name="T30" fmla="*/ 0 w 75"/>
                  <a:gd name="T31" fmla="*/ 0 h 48"/>
                  <a:gd name="T32" fmla="*/ 0 w 75"/>
                  <a:gd name="T33" fmla="*/ 0 h 48"/>
                  <a:gd name="T34" fmla="*/ 0 w 75"/>
                  <a:gd name="T35" fmla="*/ 0 h 48"/>
                  <a:gd name="T36" fmla="*/ 0 w 75"/>
                  <a:gd name="T37" fmla="*/ 0 h 48"/>
                  <a:gd name="T38" fmla="*/ 0 w 75"/>
                  <a:gd name="T39" fmla="*/ 0 h 48"/>
                  <a:gd name="T40" fmla="*/ 0 w 75"/>
                  <a:gd name="T41" fmla="*/ 0 h 48"/>
                  <a:gd name="T42" fmla="*/ 0 w 75"/>
                  <a:gd name="T43" fmla="*/ 0 h 48"/>
                  <a:gd name="T44" fmla="*/ 0 w 75"/>
                  <a:gd name="T45" fmla="*/ 0 h 48"/>
                  <a:gd name="T46" fmla="*/ 0 w 75"/>
                  <a:gd name="T47" fmla="*/ 0 h 48"/>
                  <a:gd name="T48" fmla="*/ 0 w 75"/>
                  <a:gd name="T49" fmla="*/ 0 h 48"/>
                  <a:gd name="T50" fmla="*/ 0 w 75"/>
                  <a:gd name="T51" fmla="*/ 0 h 48"/>
                  <a:gd name="T52" fmla="*/ 0 w 75"/>
                  <a:gd name="T53" fmla="*/ 0 h 48"/>
                  <a:gd name="T54" fmla="*/ 0 w 75"/>
                  <a:gd name="T55" fmla="*/ 0 h 48"/>
                  <a:gd name="T56" fmla="*/ 0 w 75"/>
                  <a:gd name="T57" fmla="*/ 0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48"/>
                  <a:gd name="T89" fmla="*/ 75 w 75"/>
                  <a:gd name="T90" fmla="*/ 48 h 4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48">
                    <a:moveTo>
                      <a:pt x="12" y="44"/>
                    </a:moveTo>
                    <a:lnTo>
                      <a:pt x="19" y="46"/>
                    </a:lnTo>
                    <a:lnTo>
                      <a:pt x="31" y="48"/>
                    </a:lnTo>
                    <a:lnTo>
                      <a:pt x="43" y="48"/>
                    </a:lnTo>
                    <a:lnTo>
                      <a:pt x="56" y="46"/>
                    </a:lnTo>
                    <a:lnTo>
                      <a:pt x="66" y="42"/>
                    </a:lnTo>
                    <a:lnTo>
                      <a:pt x="74" y="36"/>
                    </a:lnTo>
                    <a:lnTo>
                      <a:pt x="75" y="29"/>
                    </a:lnTo>
                    <a:lnTo>
                      <a:pt x="71" y="19"/>
                    </a:lnTo>
                    <a:lnTo>
                      <a:pt x="66" y="16"/>
                    </a:lnTo>
                    <a:lnTo>
                      <a:pt x="59" y="15"/>
                    </a:lnTo>
                    <a:lnTo>
                      <a:pt x="52" y="15"/>
                    </a:lnTo>
                    <a:lnTo>
                      <a:pt x="43" y="18"/>
                    </a:lnTo>
                    <a:lnTo>
                      <a:pt x="35" y="19"/>
                    </a:lnTo>
                    <a:lnTo>
                      <a:pt x="30" y="22"/>
                    </a:lnTo>
                    <a:lnTo>
                      <a:pt x="25" y="23"/>
                    </a:lnTo>
                    <a:lnTo>
                      <a:pt x="24" y="25"/>
                    </a:lnTo>
                    <a:lnTo>
                      <a:pt x="22" y="21"/>
                    </a:lnTo>
                    <a:lnTo>
                      <a:pt x="19" y="13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3"/>
                    </a:lnTo>
                    <a:lnTo>
                      <a:pt x="5" y="26"/>
                    </a:lnTo>
                    <a:lnTo>
                      <a:pt x="9" y="38"/>
                    </a:lnTo>
                    <a:lnTo>
                      <a:pt x="12" y="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17" name="Freeform 67"/>
              <p:cNvSpPr/>
              <p:nvPr/>
            </p:nvSpPr>
            <p:spPr bwMode="auto">
              <a:xfrm>
                <a:off x="8385" y="4821"/>
                <a:ext cx="21" cy="19"/>
              </a:xfrm>
              <a:custGeom>
                <a:avLst/>
                <a:gdLst>
                  <a:gd name="T0" fmla="*/ 0 w 63"/>
                  <a:gd name="T1" fmla="*/ 0 h 57"/>
                  <a:gd name="T2" fmla="*/ 0 w 63"/>
                  <a:gd name="T3" fmla="*/ 0 h 57"/>
                  <a:gd name="T4" fmla="*/ 0 w 63"/>
                  <a:gd name="T5" fmla="*/ 0 h 57"/>
                  <a:gd name="T6" fmla="*/ 0 w 63"/>
                  <a:gd name="T7" fmla="*/ 0 h 57"/>
                  <a:gd name="T8" fmla="*/ 0 w 63"/>
                  <a:gd name="T9" fmla="*/ 0 h 57"/>
                  <a:gd name="T10" fmla="*/ 0 w 63"/>
                  <a:gd name="T11" fmla="*/ 0 h 57"/>
                  <a:gd name="T12" fmla="*/ 0 w 63"/>
                  <a:gd name="T13" fmla="*/ 0 h 57"/>
                  <a:gd name="T14" fmla="*/ 0 w 63"/>
                  <a:gd name="T15" fmla="*/ 0 h 57"/>
                  <a:gd name="T16" fmla="*/ 0 w 63"/>
                  <a:gd name="T17" fmla="*/ 0 h 57"/>
                  <a:gd name="T18" fmla="*/ 0 w 63"/>
                  <a:gd name="T19" fmla="*/ 0 h 57"/>
                  <a:gd name="T20" fmla="*/ 0 w 63"/>
                  <a:gd name="T21" fmla="*/ 0 h 57"/>
                  <a:gd name="T22" fmla="*/ 0 w 63"/>
                  <a:gd name="T23" fmla="*/ 0 h 57"/>
                  <a:gd name="T24" fmla="*/ 0 w 63"/>
                  <a:gd name="T25" fmla="*/ 0 h 57"/>
                  <a:gd name="T26" fmla="*/ 0 w 63"/>
                  <a:gd name="T27" fmla="*/ 0 h 57"/>
                  <a:gd name="T28" fmla="*/ 0 w 63"/>
                  <a:gd name="T29" fmla="*/ 0 h 57"/>
                  <a:gd name="T30" fmla="*/ 0 w 63"/>
                  <a:gd name="T31" fmla="*/ 0 h 57"/>
                  <a:gd name="T32" fmla="*/ 0 w 63"/>
                  <a:gd name="T33" fmla="*/ 0 h 57"/>
                  <a:gd name="T34" fmla="*/ 0 w 63"/>
                  <a:gd name="T35" fmla="*/ 0 h 57"/>
                  <a:gd name="T36" fmla="*/ 0 w 63"/>
                  <a:gd name="T37" fmla="*/ 0 h 57"/>
                  <a:gd name="T38" fmla="*/ 0 w 63"/>
                  <a:gd name="T39" fmla="*/ 0 h 57"/>
                  <a:gd name="T40" fmla="*/ 0 w 63"/>
                  <a:gd name="T41" fmla="*/ 0 h 57"/>
                  <a:gd name="T42" fmla="*/ 0 w 63"/>
                  <a:gd name="T43" fmla="*/ 0 h 57"/>
                  <a:gd name="T44" fmla="*/ 0 w 63"/>
                  <a:gd name="T45" fmla="*/ 0 h 57"/>
                  <a:gd name="T46" fmla="*/ 0 w 63"/>
                  <a:gd name="T47" fmla="*/ 0 h 57"/>
                  <a:gd name="T48" fmla="*/ 0 w 63"/>
                  <a:gd name="T49" fmla="*/ 0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57"/>
                  <a:gd name="T77" fmla="*/ 63 w 63"/>
                  <a:gd name="T78" fmla="*/ 57 h 5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57">
                    <a:moveTo>
                      <a:pt x="15" y="53"/>
                    </a:moveTo>
                    <a:lnTo>
                      <a:pt x="22" y="54"/>
                    </a:lnTo>
                    <a:lnTo>
                      <a:pt x="34" y="57"/>
                    </a:lnTo>
                    <a:lnTo>
                      <a:pt x="47" y="56"/>
                    </a:lnTo>
                    <a:lnTo>
                      <a:pt x="58" y="50"/>
                    </a:lnTo>
                    <a:lnTo>
                      <a:pt x="61" y="48"/>
                    </a:lnTo>
                    <a:lnTo>
                      <a:pt x="62" y="46"/>
                    </a:lnTo>
                    <a:lnTo>
                      <a:pt x="63" y="43"/>
                    </a:lnTo>
                    <a:lnTo>
                      <a:pt x="62" y="40"/>
                    </a:lnTo>
                    <a:lnTo>
                      <a:pt x="61" y="36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33"/>
                    </a:lnTo>
                    <a:lnTo>
                      <a:pt x="39" y="36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21" y="17"/>
                    </a:lnTo>
                    <a:lnTo>
                      <a:pt x="17" y="4"/>
                    </a:lnTo>
                    <a:lnTo>
                      <a:pt x="8" y="0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18" name="Freeform 68"/>
              <p:cNvSpPr/>
              <p:nvPr/>
            </p:nvSpPr>
            <p:spPr bwMode="auto">
              <a:xfrm>
                <a:off x="8406" y="4814"/>
                <a:ext cx="21" cy="19"/>
              </a:xfrm>
              <a:custGeom>
                <a:avLst/>
                <a:gdLst>
                  <a:gd name="T0" fmla="*/ 0 w 65"/>
                  <a:gd name="T1" fmla="*/ 0 h 57"/>
                  <a:gd name="T2" fmla="*/ 0 w 65"/>
                  <a:gd name="T3" fmla="*/ 0 h 57"/>
                  <a:gd name="T4" fmla="*/ 0 w 65"/>
                  <a:gd name="T5" fmla="*/ 0 h 57"/>
                  <a:gd name="T6" fmla="*/ 0 w 65"/>
                  <a:gd name="T7" fmla="*/ 0 h 57"/>
                  <a:gd name="T8" fmla="*/ 0 w 65"/>
                  <a:gd name="T9" fmla="*/ 0 h 57"/>
                  <a:gd name="T10" fmla="*/ 0 w 65"/>
                  <a:gd name="T11" fmla="*/ 0 h 57"/>
                  <a:gd name="T12" fmla="*/ 0 w 65"/>
                  <a:gd name="T13" fmla="*/ 0 h 57"/>
                  <a:gd name="T14" fmla="*/ 0 w 65"/>
                  <a:gd name="T15" fmla="*/ 0 h 57"/>
                  <a:gd name="T16" fmla="*/ 0 w 65"/>
                  <a:gd name="T17" fmla="*/ 0 h 57"/>
                  <a:gd name="T18" fmla="*/ 0 w 65"/>
                  <a:gd name="T19" fmla="*/ 0 h 57"/>
                  <a:gd name="T20" fmla="*/ 0 w 65"/>
                  <a:gd name="T21" fmla="*/ 0 h 57"/>
                  <a:gd name="T22" fmla="*/ 0 w 65"/>
                  <a:gd name="T23" fmla="*/ 0 h 57"/>
                  <a:gd name="T24" fmla="*/ 0 w 65"/>
                  <a:gd name="T25" fmla="*/ 0 h 57"/>
                  <a:gd name="T26" fmla="*/ 0 w 65"/>
                  <a:gd name="T27" fmla="*/ 0 h 57"/>
                  <a:gd name="T28" fmla="*/ 0 w 65"/>
                  <a:gd name="T29" fmla="*/ 0 h 57"/>
                  <a:gd name="T30" fmla="*/ 0 w 65"/>
                  <a:gd name="T31" fmla="*/ 0 h 57"/>
                  <a:gd name="T32" fmla="*/ 0 w 65"/>
                  <a:gd name="T33" fmla="*/ 0 h 57"/>
                  <a:gd name="T34" fmla="*/ 0 w 65"/>
                  <a:gd name="T35" fmla="*/ 0 h 57"/>
                  <a:gd name="T36" fmla="*/ 0 w 65"/>
                  <a:gd name="T37" fmla="*/ 0 h 57"/>
                  <a:gd name="T38" fmla="*/ 0 w 65"/>
                  <a:gd name="T39" fmla="*/ 0 h 57"/>
                  <a:gd name="T40" fmla="*/ 0 w 65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5"/>
                  <a:gd name="T64" fmla="*/ 0 h 57"/>
                  <a:gd name="T65" fmla="*/ 65 w 65"/>
                  <a:gd name="T66" fmla="*/ 57 h 5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5" h="57">
                    <a:moveTo>
                      <a:pt x="24" y="52"/>
                    </a:moveTo>
                    <a:lnTo>
                      <a:pt x="32" y="57"/>
                    </a:lnTo>
                    <a:lnTo>
                      <a:pt x="41" y="55"/>
                    </a:lnTo>
                    <a:lnTo>
                      <a:pt x="50" y="52"/>
                    </a:lnTo>
                    <a:lnTo>
                      <a:pt x="59" y="48"/>
                    </a:lnTo>
                    <a:lnTo>
                      <a:pt x="63" y="45"/>
                    </a:lnTo>
                    <a:lnTo>
                      <a:pt x="65" y="42"/>
                    </a:lnTo>
                    <a:lnTo>
                      <a:pt x="65" y="38"/>
                    </a:lnTo>
                    <a:lnTo>
                      <a:pt x="63" y="34"/>
                    </a:lnTo>
                    <a:lnTo>
                      <a:pt x="53" y="28"/>
                    </a:lnTo>
                    <a:lnTo>
                      <a:pt x="46" y="29"/>
                    </a:lnTo>
                    <a:lnTo>
                      <a:pt x="40" y="35"/>
                    </a:lnTo>
                    <a:lnTo>
                      <a:pt x="35" y="39"/>
                    </a:lnTo>
                    <a:lnTo>
                      <a:pt x="32" y="32"/>
                    </a:lnTo>
                    <a:lnTo>
                      <a:pt x="25" y="18"/>
                    </a:lnTo>
                    <a:lnTo>
                      <a:pt x="16" y="5"/>
                    </a:lnTo>
                    <a:lnTo>
                      <a:pt x="6" y="0"/>
                    </a:lnTo>
                    <a:lnTo>
                      <a:pt x="0" y="21"/>
                    </a:lnTo>
                    <a:lnTo>
                      <a:pt x="7" y="36"/>
                    </a:lnTo>
                    <a:lnTo>
                      <a:pt x="18" y="48"/>
                    </a:ln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19" name="Freeform 69"/>
              <p:cNvSpPr/>
              <p:nvPr/>
            </p:nvSpPr>
            <p:spPr bwMode="auto">
              <a:xfrm>
                <a:off x="8371" y="4865"/>
                <a:ext cx="26" cy="26"/>
              </a:xfrm>
              <a:custGeom>
                <a:avLst/>
                <a:gdLst>
                  <a:gd name="T0" fmla="*/ 0 w 79"/>
                  <a:gd name="T1" fmla="*/ 0 h 80"/>
                  <a:gd name="T2" fmla="*/ 0 w 79"/>
                  <a:gd name="T3" fmla="*/ 0 h 80"/>
                  <a:gd name="T4" fmla="*/ 0 w 79"/>
                  <a:gd name="T5" fmla="*/ 0 h 80"/>
                  <a:gd name="T6" fmla="*/ 0 w 79"/>
                  <a:gd name="T7" fmla="*/ 0 h 80"/>
                  <a:gd name="T8" fmla="*/ 0 w 79"/>
                  <a:gd name="T9" fmla="*/ 0 h 80"/>
                  <a:gd name="T10" fmla="*/ 0 w 79"/>
                  <a:gd name="T11" fmla="*/ 0 h 80"/>
                  <a:gd name="T12" fmla="*/ 0 w 79"/>
                  <a:gd name="T13" fmla="*/ 0 h 80"/>
                  <a:gd name="T14" fmla="*/ 0 w 79"/>
                  <a:gd name="T15" fmla="*/ 0 h 80"/>
                  <a:gd name="T16" fmla="*/ 0 w 79"/>
                  <a:gd name="T17" fmla="*/ 0 h 80"/>
                  <a:gd name="T18" fmla="*/ 0 w 79"/>
                  <a:gd name="T19" fmla="*/ 0 h 80"/>
                  <a:gd name="T20" fmla="*/ 0 w 79"/>
                  <a:gd name="T21" fmla="*/ 0 h 80"/>
                  <a:gd name="T22" fmla="*/ 0 w 79"/>
                  <a:gd name="T23" fmla="*/ 0 h 80"/>
                  <a:gd name="T24" fmla="*/ 0 w 79"/>
                  <a:gd name="T25" fmla="*/ 0 h 80"/>
                  <a:gd name="T26" fmla="*/ 0 w 79"/>
                  <a:gd name="T27" fmla="*/ 0 h 80"/>
                  <a:gd name="T28" fmla="*/ 0 w 79"/>
                  <a:gd name="T29" fmla="*/ 0 h 80"/>
                  <a:gd name="T30" fmla="*/ 0 w 79"/>
                  <a:gd name="T31" fmla="*/ 0 h 80"/>
                  <a:gd name="T32" fmla="*/ 0 w 79"/>
                  <a:gd name="T33" fmla="*/ 0 h 80"/>
                  <a:gd name="T34" fmla="*/ 0 w 79"/>
                  <a:gd name="T35" fmla="*/ 0 h 80"/>
                  <a:gd name="T36" fmla="*/ 0 w 79"/>
                  <a:gd name="T37" fmla="*/ 0 h 80"/>
                  <a:gd name="T38" fmla="*/ 0 w 79"/>
                  <a:gd name="T39" fmla="*/ 0 h 80"/>
                  <a:gd name="T40" fmla="*/ 0 w 79"/>
                  <a:gd name="T41" fmla="*/ 0 h 80"/>
                  <a:gd name="T42" fmla="*/ 0 w 79"/>
                  <a:gd name="T43" fmla="*/ 0 h 80"/>
                  <a:gd name="T44" fmla="*/ 0 w 79"/>
                  <a:gd name="T45" fmla="*/ 0 h 80"/>
                  <a:gd name="T46" fmla="*/ 0 w 79"/>
                  <a:gd name="T47" fmla="*/ 0 h 80"/>
                  <a:gd name="T48" fmla="*/ 0 w 79"/>
                  <a:gd name="T49" fmla="*/ 0 h 80"/>
                  <a:gd name="T50" fmla="*/ 0 w 79"/>
                  <a:gd name="T51" fmla="*/ 0 h 80"/>
                  <a:gd name="T52" fmla="*/ 0 w 79"/>
                  <a:gd name="T53" fmla="*/ 0 h 80"/>
                  <a:gd name="T54" fmla="*/ 0 w 79"/>
                  <a:gd name="T55" fmla="*/ 0 h 80"/>
                  <a:gd name="T56" fmla="*/ 0 w 79"/>
                  <a:gd name="T57" fmla="*/ 0 h 8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80"/>
                  <a:gd name="T89" fmla="*/ 79 w 79"/>
                  <a:gd name="T90" fmla="*/ 80 h 8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80">
                    <a:moveTo>
                      <a:pt x="16" y="67"/>
                    </a:moveTo>
                    <a:lnTo>
                      <a:pt x="19" y="70"/>
                    </a:lnTo>
                    <a:lnTo>
                      <a:pt x="23" y="73"/>
                    </a:lnTo>
                    <a:lnTo>
                      <a:pt x="31" y="77"/>
                    </a:lnTo>
                    <a:lnTo>
                      <a:pt x="38" y="79"/>
                    </a:lnTo>
                    <a:lnTo>
                      <a:pt x="47" y="80"/>
                    </a:lnTo>
                    <a:lnTo>
                      <a:pt x="57" y="77"/>
                    </a:lnTo>
                    <a:lnTo>
                      <a:pt x="66" y="70"/>
                    </a:lnTo>
                    <a:lnTo>
                      <a:pt x="73" y="59"/>
                    </a:lnTo>
                    <a:lnTo>
                      <a:pt x="76" y="54"/>
                    </a:lnTo>
                    <a:lnTo>
                      <a:pt x="78" y="50"/>
                    </a:lnTo>
                    <a:lnTo>
                      <a:pt x="79" y="46"/>
                    </a:lnTo>
                    <a:lnTo>
                      <a:pt x="78" y="43"/>
                    </a:lnTo>
                    <a:lnTo>
                      <a:pt x="70" y="39"/>
                    </a:lnTo>
                    <a:lnTo>
                      <a:pt x="61" y="37"/>
                    </a:lnTo>
                    <a:lnTo>
                      <a:pt x="53" y="39"/>
                    </a:lnTo>
                    <a:lnTo>
                      <a:pt x="45" y="40"/>
                    </a:lnTo>
                    <a:lnTo>
                      <a:pt x="39" y="44"/>
                    </a:lnTo>
                    <a:lnTo>
                      <a:pt x="34" y="47"/>
                    </a:lnTo>
                    <a:lnTo>
                      <a:pt x="31" y="50"/>
                    </a:lnTo>
                    <a:lnTo>
                      <a:pt x="29" y="52"/>
                    </a:lnTo>
                    <a:lnTo>
                      <a:pt x="28" y="43"/>
                    </a:lnTo>
                    <a:lnTo>
                      <a:pt x="22" y="24"/>
                    </a:lnTo>
                    <a:lnTo>
                      <a:pt x="13" y="6"/>
                    </a:lnTo>
                    <a:lnTo>
                      <a:pt x="1" y="0"/>
                    </a:lnTo>
                    <a:lnTo>
                      <a:pt x="0" y="24"/>
                    </a:lnTo>
                    <a:lnTo>
                      <a:pt x="6" y="46"/>
                    </a:lnTo>
                    <a:lnTo>
                      <a:pt x="13" y="62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20" name="Freeform 70"/>
              <p:cNvSpPr/>
              <p:nvPr/>
            </p:nvSpPr>
            <p:spPr bwMode="auto">
              <a:xfrm>
                <a:off x="8399" y="4855"/>
                <a:ext cx="27" cy="22"/>
              </a:xfrm>
              <a:custGeom>
                <a:avLst/>
                <a:gdLst>
                  <a:gd name="T0" fmla="*/ 0 w 79"/>
                  <a:gd name="T1" fmla="*/ 0 h 67"/>
                  <a:gd name="T2" fmla="*/ 0 w 79"/>
                  <a:gd name="T3" fmla="*/ 0 h 67"/>
                  <a:gd name="T4" fmla="*/ 0 w 79"/>
                  <a:gd name="T5" fmla="*/ 0 h 67"/>
                  <a:gd name="T6" fmla="*/ 0 w 79"/>
                  <a:gd name="T7" fmla="*/ 0 h 67"/>
                  <a:gd name="T8" fmla="*/ 0 w 79"/>
                  <a:gd name="T9" fmla="*/ 0 h 67"/>
                  <a:gd name="T10" fmla="*/ 0 w 79"/>
                  <a:gd name="T11" fmla="*/ 0 h 67"/>
                  <a:gd name="T12" fmla="*/ 0 w 79"/>
                  <a:gd name="T13" fmla="*/ 0 h 67"/>
                  <a:gd name="T14" fmla="*/ 0 w 79"/>
                  <a:gd name="T15" fmla="*/ 0 h 67"/>
                  <a:gd name="T16" fmla="*/ 0 w 79"/>
                  <a:gd name="T17" fmla="*/ 0 h 67"/>
                  <a:gd name="T18" fmla="*/ 0 w 79"/>
                  <a:gd name="T19" fmla="*/ 0 h 67"/>
                  <a:gd name="T20" fmla="*/ 0 w 79"/>
                  <a:gd name="T21" fmla="*/ 0 h 67"/>
                  <a:gd name="T22" fmla="*/ 0 w 79"/>
                  <a:gd name="T23" fmla="*/ 0 h 67"/>
                  <a:gd name="T24" fmla="*/ 0 w 79"/>
                  <a:gd name="T25" fmla="*/ 0 h 67"/>
                  <a:gd name="T26" fmla="*/ 0 w 79"/>
                  <a:gd name="T27" fmla="*/ 0 h 67"/>
                  <a:gd name="T28" fmla="*/ 0 w 79"/>
                  <a:gd name="T29" fmla="*/ 0 h 67"/>
                  <a:gd name="T30" fmla="*/ 0 w 79"/>
                  <a:gd name="T31" fmla="*/ 0 h 67"/>
                  <a:gd name="T32" fmla="*/ 0 w 79"/>
                  <a:gd name="T33" fmla="*/ 0 h 67"/>
                  <a:gd name="T34" fmla="*/ 0 w 79"/>
                  <a:gd name="T35" fmla="*/ 0 h 67"/>
                  <a:gd name="T36" fmla="*/ 0 w 79"/>
                  <a:gd name="T37" fmla="*/ 0 h 67"/>
                  <a:gd name="T38" fmla="*/ 0 w 79"/>
                  <a:gd name="T39" fmla="*/ 0 h 67"/>
                  <a:gd name="T40" fmla="*/ 0 w 79"/>
                  <a:gd name="T41" fmla="*/ 0 h 67"/>
                  <a:gd name="T42" fmla="*/ 0 w 79"/>
                  <a:gd name="T43" fmla="*/ 0 h 67"/>
                  <a:gd name="T44" fmla="*/ 0 w 79"/>
                  <a:gd name="T45" fmla="*/ 0 h 67"/>
                  <a:gd name="T46" fmla="*/ 0 w 79"/>
                  <a:gd name="T47" fmla="*/ 0 h 67"/>
                  <a:gd name="T48" fmla="*/ 0 w 79"/>
                  <a:gd name="T49" fmla="*/ 0 h 67"/>
                  <a:gd name="T50" fmla="*/ 0 w 79"/>
                  <a:gd name="T51" fmla="*/ 0 h 67"/>
                  <a:gd name="T52" fmla="*/ 0 w 79"/>
                  <a:gd name="T53" fmla="*/ 0 h 67"/>
                  <a:gd name="T54" fmla="*/ 0 w 79"/>
                  <a:gd name="T55" fmla="*/ 0 h 67"/>
                  <a:gd name="T56" fmla="*/ 0 w 79"/>
                  <a:gd name="T57" fmla="*/ 0 h 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67"/>
                  <a:gd name="T89" fmla="*/ 79 w 79"/>
                  <a:gd name="T90" fmla="*/ 67 h 6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67">
                    <a:moveTo>
                      <a:pt x="13" y="54"/>
                    </a:moveTo>
                    <a:lnTo>
                      <a:pt x="16" y="56"/>
                    </a:lnTo>
                    <a:lnTo>
                      <a:pt x="20" y="59"/>
                    </a:lnTo>
                    <a:lnTo>
                      <a:pt x="26" y="61"/>
                    </a:lnTo>
                    <a:lnTo>
                      <a:pt x="34" y="64"/>
                    </a:lnTo>
                    <a:lnTo>
                      <a:pt x="41" y="67"/>
                    </a:lnTo>
                    <a:lnTo>
                      <a:pt x="50" y="67"/>
                    </a:lnTo>
                    <a:lnTo>
                      <a:pt x="59" y="67"/>
                    </a:lnTo>
                    <a:lnTo>
                      <a:pt x="66" y="64"/>
                    </a:lnTo>
                    <a:lnTo>
                      <a:pt x="72" y="61"/>
                    </a:lnTo>
                    <a:lnTo>
                      <a:pt x="76" y="57"/>
                    </a:lnTo>
                    <a:lnTo>
                      <a:pt x="79" y="53"/>
                    </a:lnTo>
                    <a:lnTo>
                      <a:pt x="78" y="47"/>
                    </a:lnTo>
                    <a:lnTo>
                      <a:pt x="72" y="41"/>
                    </a:lnTo>
                    <a:lnTo>
                      <a:pt x="65" y="37"/>
                    </a:lnTo>
                    <a:lnTo>
                      <a:pt x="56" y="36"/>
                    </a:lnTo>
                    <a:lnTo>
                      <a:pt x="48" y="36"/>
                    </a:lnTo>
                    <a:lnTo>
                      <a:pt x="40" y="37"/>
                    </a:lnTo>
                    <a:lnTo>
                      <a:pt x="34" y="38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33"/>
                    </a:lnTo>
                    <a:lnTo>
                      <a:pt x="22" y="17"/>
                    </a:lnTo>
                    <a:lnTo>
                      <a:pt x="15" y="4"/>
                    </a:lnTo>
                    <a:lnTo>
                      <a:pt x="3" y="0"/>
                    </a:lnTo>
                    <a:lnTo>
                      <a:pt x="0" y="21"/>
                    </a:lnTo>
                    <a:lnTo>
                      <a:pt x="4" y="38"/>
                    </a:lnTo>
                    <a:lnTo>
                      <a:pt x="10" y="50"/>
                    </a:lnTo>
                    <a:lnTo>
                      <a:pt x="13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21" name="Freeform 71"/>
              <p:cNvSpPr/>
              <p:nvPr/>
            </p:nvSpPr>
            <p:spPr bwMode="auto">
              <a:xfrm>
                <a:off x="8429" y="4851"/>
                <a:ext cx="26" cy="20"/>
              </a:xfrm>
              <a:custGeom>
                <a:avLst/>
                <a:gdLst>
                  <a:gd name="T0" fmla="*/ 0 w 77"/>
                  <a:gd name="T1" fmla="*/ 0 h 62"/>
                  <a:gd name="T2" fmla="*/ 0 w 77"/>
                  <a:gd name="T3" fmla="*/ 0 h 62"/>
                  <a:gd name="T4" fmla="*/ 0 w 77"/>
                  <a:gd name="T5" fmla="*/ 0 h 62"/>
                  <a:gd name="T6" fmla="*/ 0 w 77"/>
                  <a:gd name="T7" fmla="*/ 0 h 62"/>
                  <a:gd name="T8" fmla="*/ 0 w 77"/>
                  <a:gd name="T9" fmla="*/ 0 h 62"/>
                  <a:gd name="T10" fmla="*/ 0 w 77"/>
                  <a:gd name="T11" fmla="*/ 0 h 62"/>
                  <a:gd name="T12" fmla="*/ 0 w 77"/>
                  <a:gd name="T13" fmla="*/ 0 h 62"/>
                  <a:gd name="T14" fmla="*/ 0 w 77"/>
                  <a:gd name="T15" fmla="*/ 0 h 62"/>
                  <a:gd name="T16" fmla="*/ 0 w 77"/>
                  <a:gd name="T17" fmla="*/ 0 h 62"/>
                  <a:gd name="T18" fmla="*/ 0 w 77"/>
                  <a:gd name="T19" fmla="*/ 0 h 62"/>
                  <a:gd name="T20" fmla="*/ 0 w 77"/>
                  <a:gd name="T21" fmla="*/ 0 h 62"/>
                  <a:gd name="T22" fmla="*/ 0 w 77"/>
                  <a:gd name="T23" fmla="*/ 0 h 62"/>
                  <a:gd name="T24" fmla="*/ 0 w 77"/>
                  <a:gd name="T25" fmla="*/ 0 h 62"/>
                  <a:gd name="T26" fmla="*/ 0 w 77"/>
                  <a:gd name="T27" fmla="*/ 0 h 62"/>
                  <a:gd name="T28" fmla="*/ 0 w 77"/>
                  <a:gd name="T29" fmla="*/ 0 h 62"/>
                  <a:gd name="T30" fmla="*/ 0 w 77"/>
                  <a:gd name="T31" fmla="*/ 0 h 62"/>
                  <a:gd name="T32" fmla="*/ 0 w 77"/>
                  <a:gd name="T33" fmla="*/ 0 h 62"/>
                  <a:gd name="T34" fmla="*/ 0 w 77"/>
                  <a:gd name="T35" fmla="*/ 0 h 62"/>
                  <a:gd name="T36" fmla="*/ 0 w 77"/>
                  <a:gd name="T37" fmla="*/ 0 h 62"/>
                  <a:gd name="T38" fmla="*/ 0 w 77"/>
                  <a:gd name="T39" fmla="*/ 0 h 62"/>
                  <a:gd name="T40" fmla="*/ 0 w 77"/>
                  <a:gd name="T41" fmla="*/ 0 h 62"/>
                  <a:gd name="T42" fmla="*/ 0 w 77"/>
                  <a:gd name="T43" fmla="*/ 0 h 62"/>
                  <a:gd name="T44" fmla="*/ 0 w 77"/>
                  <a:gd name="T45" fmla="*/ 0 h 62"/>
                  <a:gd name="T46" fmla="*/ 0 w 77"/>
                  <a:gd name="T47" fmla="*/ 0 h 62"/>
                  <a:gd name="T48" fmla="*/ 0 w 77"/>
                  <a:gd name="T49" fmla="*/ 0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7"/>
                  <a:gd name="T76" fmla="*/ 0 h 62"/>
                  <a:gd name="T77" fmla="*/ 77 w 77"/>
                  <a:gd name="T78" fmla="*/ 62 h 6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7" h="62">
                    <a:moveTo>
                      <a:pt x="9" y="58"/>
                    </a:moveTo>
                    <a:lnTo>
                      <a:pt x="17" y="60"/>
                    </a:lnTo>
                    <a:lnTo>
                      <a:pt x="27" y="62"/>
                    </a:lnTo>
                    <a:lnTo>
                      <a:pt x="40" y="62"/>
                    </a:lnTo>
                    <a:lnTo>
                      <a:pt x="53" y="60"/>
                    </a:lnTo>
                    <a:lnTo>
                      <a:pt x="65" y="58"/>
                    </a:lnTo>
                    <a:lnTo>
                      <a:pt x="72" y="55"/>
                    </a:lnTo>
                    <a:lnTo>
                      <a:pt x="77" y="49"/>
                    </a:lnTo>
                    <a:lnTo>
                      <a:pt x="75" y="42"/>
                    </a:lnTo>
                    <a:lnTo>
                      <a:pt x="69" y="36"/>
                    </a:lnTo>
                    <a:lnTo>
                      <a:pt x="62" y="33"/>
                    </a:lnTo>
                    <a:lnTo>
                      <a:pt x="53" y="32"/>
                    </a:lnTo>
                    <a:lnTo>
                      <a:pt x="46" y="32"/>
                    </a:lnTo>
                    <a:lnTo>
                      <a:pt x="39" y="33"/>
                    </a:lnTo>
                    <a:lnTo>
                      <a:pt x="33" y="35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5" y="30"/>
                    </a:lnTo>
                    <a:lnTo>
                      <a:pt x="21" y="16"/>
                    </a:lnTo>
                    <a:lnTo>
                      <a:pt x="14" y="3"/>
                    </a:lnTo>
                    <a:lnTo>
                      <a:pt x="2" y="0"/>
                    </a:lnTo>
                    <a:lnTo>
                      <a:pt x="0" y="17"/>
                    </a:lnTo>
                    <a:lnTo>
                      <a:pt x="3" y="36"/>
                    </a:lnTo>
                    <a:lnTo>
                      <a:pt x="8" y="52"/>
                    </a:ln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22" name="Freeform 72"/>
              <p:cNvSpPr/>
              <p:nvPr/>
            </p:nvSpPr>
            <p:spPr bwMode="auto">
              <a:xfrm>
                <a:off x="8258" y="4730"/>
                <a:ext cx="122" cy="281"/>
              </a:xfrm>
              <a:custGeom>
                <a:avLst/>
                <a:gdLst>
                  <a:gd name="T0" fmla="*/ 0 w 366"/>
                  <a:gd name="T1" fmla="*/ 0 h 845"/>
                  <a:gd name="T2" fmla="*/ 0 w 366"/>
                  <a:gd name="T3" fmla="*/ 0 h 845"/>
                  <a:gd name="T4" fmla="*/ 0 w 366"/>
                  <a:gd name="T5" fmla="*/ 0 h 845"/>
                  <a:gd name="T6" fmla="*/ 0 w 366"/>
                  <a:gd name="T7" fmla="*/ 0 h 845"/>
                  <a:gd name="T8" fmla="*/ 0 w 366"/>
                  <a:gd name="T9" fmla="*/ 0 h 845"/>
                  <a:gd name="T10" fmla="*/ 0 w 366"/>
                  <a:gd name="T11" fmla="*/ 0 h 845"/>
                  <a:gd name="T12" fmla="*/ 0 w 366"/>
                  <a:gd name="T13" fmla="*/ 0 h 845"/>
                  <a:gd name="T14" fmla="*/ 0 w 366"/>
                  <a:gd name="T15" fmla="*/ 0 h 845"/>
                  <a:gd name="T16" fmla="*/ 0 w 366"/>
                  <a:gd name="T17" fmla="*/ 0 h 845"/>
                  <a:gd name="T18" fmla="*/ 0 w 366"/>
                  <a:gd name="T19" fmla="*/ 0 h 845"/>
                  <a:gd name="T20" fmla="*/ 0 w 366"/>
                  <a:gd name="T21" fmla="*/ 0 h 845"/>
                  <a:gd name="T22" fmla="*/ 0 w 366"/>
                  <a:gd name="T23" fmla="*/ 0 h 845"/>
                  <a:gd name="T24" fmla="*/ 0 w 366"/>
                  <a:gd name="T25" fmla="*/ 0 h 845"/>
                  <a:gd name="T26" fmla="*/ 0 w 366"/>
                  <a:gd name="T27" fmla="*/ 0 h 845"/>
                  <a:gd name="T28" fmla="*/ 0 w 366"/>
                  <a:gd name="T29" fmla="*/ 0 h 845"/>
                  <a:gd name="T30" fmla="*/ 0 w 366"/>
                  <a:gd name="T31" fmla="*/ 0 h 845"/>
                  <a:gd name="T32" fmla="*/ 0 w 366"/>
                  <a:gd name="T33" fmla="*/ 0 h 845"/>
                  <a:gd name="T34" fmla="*/ 0 w 366"/>
                  <a:gd name="T35" fmla="*/ 0 h 845"/>
                  <a:gd name="T36" fmla="*/ 0 w 366"/>
                  <a:gd name="T37" fmla="*/ 0 h 845"/>
                  <a:gd name="T38" fmla="*/ 0 w 366"/>
                  <a:gd name="T39" fmla="*/ 0 h 845"/>
                  <a:gd name="T40" fmla="*/ 0 w 366"/>
                  <a:gd name="T41" fmla="*/ 0 h 845"/>
                  <a:gd name="T42" fmla="*/ 0 w 366"/>
                  <a:gd name="T43" fmla="*/ 0 h 845"/>
                  <a:gd name="T44" fmla="*/ 0 w 366"/>
                  <a:gd name="T45" fmla="*/ 0 h 845"/>
                  <a:gd name="T46" fmla="*/ 0 w 366"/>
                  <a:gd name="T47" fmla="*/ 0 h 845"/>
                  <a:gd name="T48" fmla="*/ 0 w 366"/>
                  <a:gd name="T49" fmla="*/ 0 h 845"/>
                  <a:gd name="T50" fmla="*/ 0 w 366"/>
                  <a:gd name="T51" fmla="*/ 0 h 845"/>
                  <a:gd name="T52" fmla="*/ 0 w 366"/>
                  <a:gd name="T53" fmla="*/ 0 h 845"/>
                  <a:gd name="T54" fmla="*/ 0 w 366"/>
                  <a:gd name="T55" fmla="*/ 0 h 845"/>
                  <a:gd name="T56" fmla="*/ 0 w 366"/>
                  <a:gd name="T57" fmla="*/ 0 h 845"/>
                  <a:gd name="T58" fmla="*/ 0 w 366"/>
                  <a:gd name="T59" fmla="*/ 0 h 845"/>
                  <a:gd name="T60" fmla="*/ 0 w 366"/>
                  <a:gd name="T61" fmla="*/ 0 h 845"/>
                  <a:gd name="T62" fmla="*/ 0 w 366"/>
                  <a:gd name="T63" fmla="*/ 0 h 8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845"/>
                  <a:gd name="T98" fmla="*/ 366 w 366"/>
                  <a:gd name="T99" fmla="*/ 845 h 84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845">
                    <a:moveTo>
                      <a:pt x="15" y="104"/>
                    </a:moveTo>
                    <a:lnTo>
                      <a:pt x="12" y="150"/>
                    </a:lnTo>
                    <a:lnTo>
                      <a:pt x="12" y="196"/>
                    </a:lnTo>
                    <a:lnTo>
                      <a:pt x="16" y="241"/>
                    </a:lnTo>
                    <a:lnTo>
                      <a:pt x="27" y="286"/>
                    </a:lnTo>
                    <a:lnTo>
                      <a:pt x="46" y="346"/>
                    </a:lnTo>
                    <a:lnTo>
                      <a:pt x="65" y="406"/>
                    </a:lnTo>
                    <a:lnTo>
                      <a:pt x="84" y="465"/>
                    </a:lnTo>
                    <a:lnTo>
                      <a:pt x="103" y="524"/>
                    </a:lnTo>
                    <a:lnTo>
                      <a:pt x="122" y="583"/>
                    </a:lnTo>
                    <a:lnTo>
                      <a:pt x="143" y="640"/>
                    </a:lnTo>
                    <a:lnTo>
                      <a:pt x="163" y="699"/>
                    </a:lnTo>
                    <a:lnTo>
                      <a:pt x="185" y="758"/>
                    </a:lnTo>
                    <a:lnTo>
                      <a:pt x="195" y="778"/>
                    </a:lnTo>
                    <a:lnTo>
                      <a:pt x="210" y="796"/>
                    </a:lnTo>
                    <a:lnTo>
                      <a:pt x="228" y="810"/>
                    </a:lnTo>
                    <a:lnTo>
                      <a:pt x="247" y="822"/>
                    </a:lnTo>
                    <a:lnTo>
                      <a:pt x="269" y="830"/>
                    </a:lnTo>
                    <a:lnTo>
                      <a:pt x="292" y="837"/>
                    </a:lnTo>
                    <a:lnTo>
                      <a:pt x="316" y="842"/>
                    </a:lnTo>
                    <a:lnTo>
                      <a:pt x="339" y="845"/>
                    </a:lnTo>
                    <a:lnTo>
                      <a:pt x="348" y="843"/>
                    </a:lnTo>
                    <a:lnTo>
                      <a:pt x="355" y="840"/>
                    </a:lnTo>
                    <a:lnTo>
                      <a:pt x="361" y="833"/>
                    </a:lnTo>
                    <a:lnTo>
                      <a:pt x="366" y="824"/>
                    </a:lnTo>
                    <a:lnTo>
                      <a:pt x="366" y="816"/>
                    </a:lnTo>
                    <a:lnTo>
                      <a:pt x="361" y="809"/>
                    </a:lnTo>
                    <a:lnTo>
                      <a:pt x="354" y="803"/>
                    </a:lnTo>
                    <a:lnTo>
                      <a:pt x="345" y="800"/>
                    </a:lnTo>
                    <a:lnTo>
                      <a:pt x="329" y="796"/>
                    </a:lnTo>
                    <a:lnTo>
                      <a:pt x="313" y="793"/>
                    </a:lnTo>
                    <a:lnTo>
                      <a:pt x="295" y="788"/>
                    </a:lnTo>
                    <a:lnTo>
                      <a:pt x="279" y="784"/>
                    </a:lnTo>
                    <a:lnTo>
                      <a:pt x="264" y="778"/>
                    </a:lnTo>
                    <a:lnTo>
                      <a:pt x="251" y="768"/>
                    </a:lnTo>
                    <a:lnTo>
                      <a:pt x="239" y="757"/>
                    </a:lnTo>
                    <a:lnTo>
                      <a:pt x="231" y="741"/>
                    </a:lnTo>
                    <a:lnTo>
                      <a:pt x="217" y="708"/>
                    </a:lnTo>
                    <a:lnTo>
                      <a:pt x="206" y="676"/>
                    </a:lnTo>
                    <a:lnTo>
                      <a:pt x="194" y="643"/>
                    </a:lnTo>
                    <a:lnTo>
                      <a:pt x="184" y="610"/>
                    </a:lnTo>
                    <a:lnTo>
                      <a:pt x="172" y="577"/>
                    </a:lnTo>
                    <a:lnTo>
                      <a:pt x="162" y="544"/>
                    </a:lnTo>
                    <a:lnTo>
                      <a:pt x="151" y="511"/>
                    </a:lnTo>
                    <a:lnTo>
                      <a:pt x="141" y="478"/>
                    </a:lnTo>
                    <a:lnTo>
                      <a:pt x="126" y="435"/>
                    </a:lnTo>
                    <a:lnTo>
                      <a:pt x="110" y="392"/>
                    </a:lnTo>
                    <a:lnTo>
                      <a:pt x="94" y="349"/>
                    </a:lnTo>
                    <a:lnTo>
                      <a:pt x="79" y="306"/>
                    </a:lnTo>
                    <a:lnTo>
                      <a:pt x="65" y="263"/>
                    </a:lnTo>
                    <a:lnTo>
                      <a:pt x="54" y="219"/>
                    </a:lnTo>
                    <a:lnTo>
                      <a:pt x="49" y="175"/>
                    </a:lnTo>
                    <a:lnTo>
                      <a:pt x="47" y="129"/>
                    </a:lnTo>
                    <a:lnTo>
                      <a:pt x="46" y="110"/>
                    </a:lnTo>
                    <a:lnTo>
                      <a:pt x="41" y="89"/>
                    </a:lnTo>
                    <a:lnTo>
                      <a:pt x="35" y="67"/>
                    </a:lnTo>
                    <a:lnTo>
                      <a:pt x="28" y="46"/>
                    </a:lnTo>
                    <a:lnTo>
                      <a:pt x="21" y="27"/>
                    </a:lnTo>
                    <a:lnTo>
                      <a:pt x="13" y="11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5" y="17"/>
                    </a:lnTo>
                    <a:lnTo>
                      <a:pt x="10" y="44"/>
                    </a:lnTo>
                    <a:lnTo>
                      <a:pt x="13" y="76"/>
                    </a:lnTo>
                    <a:lnTo>
                      <a:pt x="15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23" name="Freeform 73"/>
              <p:cNvSpPr/>
              <p:nvPr/>
            </p:nvSpPr>
            <p:spPr bwMode="auto">
              <a:xfrm>
                <a:off x="8517" y="4850"/>
                <a:ext cx="29" cy="29"/>
              </a:xfrm>
              <a:custGeom>
                <a:avLst/>
                <a:gdLst>
                  <a:gd name="T0" fmla="*/ 0 w 88"/>
                  <a:gd name="T1" fmla="*/ 0 h 87"/>
                  <a:gd name="T2" fmla="*/ 0 w 88"/>
                  <a:gd name="T3" fmla="*/ 0 h 87"/>
                  <a:gd name="T4" fmla="*/ 0 w 88"/>
                  <a:gd name="T5" fmla="*/ 0 h 87"/>
                  <a:gd name="T6" fmla="*/ 0 w 88"/>
                  <a:gd name="T7" fmla="*/ 0 h 87"/>
                  <a:gd name="T8" fmla="*/ 0 w 88"/>
                  <a:gd name="T9" fmla="*/ 0 h 87"/>
                  <a:gd name="T10" fmla="*/ 0 w 88"/>
                  <a:gd name="T11" fmla="*/ 0 h 87"/>
                  <a:gd name="T12" fmla="*/ 0 w 88"/>
                  <a:gd name="T13" fmla="*/ 0 h 87"/>
                  <a:gd name="T14" fmla="*/ 0 w 88"/>
                  <a:gd name="T15" fmla="*/ 0 h 87"/>
                  <a:gd name="T16" fmla="*/ 0 w 88"/>
                  <a:gd name="T17" fmla="*/ 0 h 87"/>
                  <a:gd name="T18" fmla="*/ 0 w 88"/>
                  <a:gd name="T19" fmla="*/ 0 h 87"/>
                  <a:gd name="T20" fmla="*/ 0 w 88"/>
                  <a:gd name="T21" fmla="*/ 0 h 87"/>
                  <a:gd name="T22" fmla="*/ 0 w 88"/>
                  <a:gd name="T23" fmla="*/ 0 h 87"/>
                  <a:gd name="T24" fmla="*/ 0 w 88"/>
                  <a:gd name="T25" fmla="*/ 0 h 87"/>
                  <a:gd name="T26" fmla="*/ 0 w 88"/>
                  <a:gd name="T27" fmla="*/ 0 h 87"/>
                  <a:gd name="T28" fmla="*/ 0 w 88"/>
                  <a:gd name="T29" fmla="*/ 0 h 87"/>
                  <a:gd name="T30" fmla="*/ 0 w 88"/>
                  <a:gd name="T31" fmla="*/ 0 h 87"/>
                  <a:gd name="T32" fmla="*/ 0 w 88"/>
                  <a:gd name="T33" fmla="*/ 0 h 87"/>
                  <a:gd name="T34" fmla="*/ 0 w 88"/>
                  <a:gd name="T35" fmla="*/ 0 h 87"/>
                  <a:gd name="T36" fmla="*/ 0 w 88"/>
                  <a:gd name="T37" fmla="*/ 0 h 87"/>
                  <a:gd name="T38" fmla="*/ 0 w 88"/>
                  <a:gd name="T39" fmla="*/ 0 h 87"/>
                  <a:gd name="T40" fmla="*/ 0 w 88"/>
                  <a:gd name="T41" fmla="*/ 0 h 87"/>
                  <a:gd name="T42" fmla="*/ 0 w 88"/>
                  <a:gd name="T43" fmla="*/ 0 h 87"/>
                  <a:gd name="T44" fmla="*/ 0 w 88"/>
                  <a:gd name="T45" fmla="*/ 0 h 87"/>
                  <a:gd name="T46" fmla="*/ 0 w 88"/>
                  <a:gd name="T47" fmla="*/ 0 h 87"/>
                  <a:gd name="T48" fmla="*/ 0 w 88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8"/>
                  <a:gd name="T76" fmla="*/ 0 h 87"/>
                  <a:gd name="T77" fmla="*/ 88 w 88"/>
                  <a:gd name="T78" fmla="*/ 87 h 8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8" h="87">
                    <a:moveTo>
                      <a:pt x="84" y="23"/>
                    </a:moveTo>
                    <a:lnTo>
                      <a:pt x="88" y="18"/>
                    </a:lnTo>
                    <a:lnTo>
                      <a:pt x="87" y="13"/>
                    </a:lnTo>
                    <a:lnTo>
                      <a:pt x="84" y="7"/>
                    </a:lnTo>
                    <a:lnTo>
                      <a:pt x="77" y="3"/>
                    </a:lnTo>
                    <a:lnTo>
                      <a:pt x="71" y="0"/>
                    </a:lnTo>
                    <a:lnTo>
                      <a:pt x="62" y="0"/>
                    </a:lnTo>
                    <a:lnTo>
                      <a:pt x="55" y="1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5" y="31"/>
                    </a:lnTo>
                    <a:lnTo>
                      <a:pt x="16" y="43"/>
                    </a:lnTo>
                    <a:lnTo>
                      <a:pt x="9" y="56"/>
                    </a:lnTo>
                    <a:lnTo>
                      <a:pt x="3" y="69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15" y="80"/>
                    </a:lnTo>
                    <a:lnTo>
                      <a:pt x="27" y="70"/>
                    </a:lnTo>
                    <a:lnTo>
                      <a:pt x="40" y="60"/>
                    </a:lnTo>
                    <a:lnTo>
                      <a:pt x="52" y="50"/>
                    </a:lnTo>
                    <a:lnTo>
                      <a:pt x="63" y="41"/>
                    </a:lnTo>
                    <a:lnTo>
                      <a:pt x="72" y="33"/>
                    </a:lnTo>
                    <a:lnTo>
                      <a:pt x="80" y="27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24" name="Freeform 74"/>
              <p:cNvSpPr/>
              <p:nvPr/>
            </p:nvSpPr>
            <p:spPr bwMode="auto">
              <a:xfrm>
                <a:off x="8536" y="4890"/>
                <a:ext cx="34" cy="9"/>
              </a:xfrm>
              <a:custGeom>
                <a:avLst/>
                <a:gdLst>
                  <a:gd name="T0" fmla="*/ 0 w 102"/>
                  <a:gd name="T1" fmla="*/ 0 h 28"/>
                  <a:gd name="T2" fmla="*/ 0 w 102"/>
                  <a:gd name="T3" fmla="*/ 0 h 28"/>
                  <a:gd name="T4" fmla="*/ 0 w 102"/>
                  <a:gd name="T5" fmla="*/ 0 h 28"/>
                  <a:gd name="T6" fmla="*/ 0 w 102"/>
                  <a:gd name="T7" fmla="*/ 0 h 28"/>
                  <a:gd name="T8" fmla="*/ 0 w 102"/>
                  <a:gd name="T9" fmla="*/ 0 h 28"/>
                  <a:gd name="T10" fmla="*/ 0 w 102"/>
                  <a:gd name="T11" fmla="*/ 0 h 28"/>
                  <a:gd name="T12" fmla="*/ 0 w 102"/>
                  <a:gd name="T13" fmla="*/ 0 h 28"/>
                  <a:gd name="T14" fmla="*/ 0 w 102"/>
                  <a:gd name="T15" fmla="*/ 0 h 28"/>
                  <a:gd name="T16" fmla="*/ 0 w 102"/>
                  <a:gd name="T17" fmla="*/ 0 h 28"/>
                  <a:gd name="T18" fmla="*/ 0 w 102"/>
                  <a:gd name="T19" fmla="*/ 0 h 28"/>
                  <a:gd name="T20" fmla="*/ 0 w 102"/>
                  <a:gd name="T21" fmla="*/ 0 h 28"/>
                  <a:gd name="T22" fmla="*/ 0 w 102"/>
                  <a:gd name="T23" fmla="*/ 0 h 28"/>
                  <a:gd name="T24" fmla="*/ 0 w 102"/>
                  <a:gd name="T25" fmla="*/ 0 h 28"/>
                  <a:gd name="T26" fmla="*/ 0 w 102"/>
                  <a:gd name="T27" fmla="*/ 0 h 28"/>
                  <a:gd name="T28" fmla="*/ 0 w 102"/>
                  <a:gd name="T29" fmla="*/ 0 h 28"/>
                  <a:gd name="T30" fmla="*/ 0 w 102"/>
                  <a:gd name="T31" fmla="*/ 0 h 28"/>
                  <a:gd name="T32" fmla="*/ 0 w 102"/>
                  <a:gd name="T33" fmla="*/ 0 h 28"/>
                  <a:gd name="T34" fmla="*/ 0 w 102"/>
                  <a:gd name="T35" fmla="*/ 0 h 28"/>
                  <a:gd name="T36" fmla="*/ 0 w 102"/>
                  <a:gd name="T37" fmla="*/ 0 h 28"/>
                  <a:gd name="T38" fmla="*/ 0 w 102"/>
                  <a:gd name="T39" fmla="*/ 0 h 28"/>
                  <a:gd name="T40" fmla="*/ 0 w 102"/>
                  <a:gd name="T41" fmla="*/ 0 h 28"/>
                  <a:gd name="T42" fmla="*/ 0 w 102"/>
                  <a:gd name="T43" fmla="*/ 0 h 28"/>
                  <a:gd name="T44" fmla="*/ 0 w 102"/>
                  <a:gd name="T45" fmla="*/ 0 h 28"/>
                  <a:gd name="T46" fmla="*/ 0 w 102"/>
                  <a:gd name="T47" fmla="*/ 0 h 28"/>
                  <a:gd name="T48" fmla="*/ 0 w 102"/>
                  <a:gd name="T49" fmla="*/ 0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2"/>
                  <a:gd name="T76" fmla="*/ 0 h 28"/>
                  <a:gd name="T77" fmla="*/ 102 w 102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2" h="28">
                    <a:moveTo>
                      <a:pt x="92" y="23"/>
                    </a:moveTo>
                    <a:lnTo>
                      <a:pt x="96" y="21"/>
                    </a:lnTo>
                    <a:lnTo>
                      <a:pt x="99" y="18"/>
                    </a:lnTo>
                    <a:lnTo>
                      <a:pt x="101" y="14"/>
                    </a:lnTo>
                    <a:lnTo>
                      <a:pt x="102" y="10"/>
                    </a:lnTo>
                    <a:lnTo>
                      <a:pt x="101" y="5"/>
                    </a:lnTo>
                    <a:lnTo>
                      <a:pt x="98" y="1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76" y="2"/>
                    </a:lnTo>
                    <a:lnTo>
                      <a:pt x="61" y="7"/>
                    </a:lnTo>
                    <a:lnTo>
                      <a:pt x="46" y="10"/>
                    </a:lnTo>
                    <a:lnTo>
                      <a:pt x="33" y="11"/>
                    </a:lnTo>
                    <a:lnTo>
                      <a:pt x="20" y="15"/>
                    </a:lnTo>
                    <a:lnTo>
                      <a:pt x="10" y="18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20" y="28"/>
                    </a:lnTo>
                    <a:lnTo>
                      <a:pt x="32" y="27"/>
                    </a:lnTo>
                    <a:lnTo>
                      <a:pt x="44" y="27"/>
                    </a:lnTo>
                    <a:lnTo>
                      <a:pt x="55" y="25"/>
                    </a:lnTo>
                    <a:lnTo>
                      <a:pt x="67" y="24"/>
                    </a:lnTo>
                    <a:lnTo>
                      <a:pt x="80" y="24"/>
                    </a:lnTo>
                    <a:lnTo>
                      <a:pt x="9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25" name="Freeform 75"/>
              <p:cNvSpPr/>
              <p:nvPr/>
            </p:nvSpPr>
            <p:spPr bwMode="auto">
              <a:xfrm>
                <a:off x="8550" y="4921"/>
                <a:ext cx="47" cy="12"/>
              </a:xfrm>
              <a:custGeom>
                <a:avLst/>
                <a:gdLst>
                  <a:gd name="T0" fmla="*/ 0 w 142"/>
                  <a:gd name="T1" fmla="*/ 0 h 36"/>
                  <a:gd name="T2" fmla="*/ 0 w 142"/>
                  <a:gd name="T3" fmla="*/ 0 h 36"/>
                  <a:gd name="T4" fmla="*/ 0 w 142"/>
                  <a:gd name="T5" fmla="*/ 0 h 36"/>
                  <a:gd name="T6" fmla="*/ 0 w 142"/>
                  <a:gd name="T7" fmla="*/ 0 h 36"/>
                  <a:gd name="T8" fmla="*/ 0 w 142"/>
                  <a:gd name="T9" fmla="*/ 0 h 36"/>
                  <a:gd name="T10" fmla="*/ 0 w 142"/>
                  <a:gd name="T11" fmla="*/ 0 h 36"/>
                  <a:gd name="T12" fmla="*/ 0 w 142"/>
                  <a:gd name="T13" fmla="*/ 0 h 36"/>
                  <a:gd name="T14" fmla="*/ 0 w 142"/>
                  <a:gd name="T15" fmla="*/ 0 h 36"/>
                  <a:gd name="T16" fmla="*/ 0 w 142"/>
                  <a:gd name="T17" fmla="*/ 0 h 36"/>
                  <a:gd name="T18" fmla="*/ 0 w 142"/>
                  <a:gd name="T19" fmla="*/ 0 h 36"/>
                  <a:gd name="T20" fmla="*/ 0 w 142"/>
                  <a:gd name="T21" fmla="*/ 0 h 36"/>
                  <a:gd name="T22" fmla="*/ 0 w 142"/>
                  <a:gd name="T23" fmla="*/ 0 h 36"/>
                  <a:gd name="T24" fmla="*/ 0 w 142"/>
                  <a:gd name="T25" fmla="*/ 0 h 36"/>
                  <a:gd name="T26" fmla="*/ 0 w 142"/>
                  <a:gd name="T27" fmla="*/ 0 h 36"/>
                  <a:gd name="T28" fmla="*/ 0 w 142"/>
                  <a:gd name="T29" fmla="*/ 0 h 36"/>
                  <a:gd name="T30" fmla="*/ 0 w 142"/>
                  <a:gd name="T31" fmla="*/ 0 h 36"/>
                  <a:gd name="T32" fmla="*/ 0 w 142"/>
                  <a:gd name="T33" fmla="*/ 0 h 36"/>
                  <a:gd name="T34" fmla="*/ 0 w 142"/>
                  <a:gd name="T35" fmla="*/ 0 h 36"/>
                  <a:gd name="T36" fmla="*/ 0 w 142"/>
                  <a:gd name="T37" fmla="*/ 0 h 36"/>
                  <a:gd name="T38" fmla="*/ 0 w 142"/>
                  <a:gd name="T39" fmla="*/ 0 h 36"/>
                  <a:gd name="T40" fmla="*/ 0 w 142"/>
                  <a:gd name="T41" fmla="*/ 0 h 36"/>
                  <a:gd name="T42" fmla="*/ 0 w 142"/>
                  <a:gd name="T43" fmla="*/ 0 h 36"/>
                  <a:gd name="T44" fmla="*/ 0 w 142"/>
                  <a:gd name="T45" fmla="*/ 0 h 36"/>
                  <a:gd name="T46" fmla="*/ 0 w 142"/>
                  <a:gd name="T47" fmla="*/ 0 h 36"/>
                  <a:gd name="T48" fmla="*/ 0 w 14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2"/>
                  <a:gd name="T76" fmla="*/ 0 h 36"/>
                  <a:gd name="T77" fmla="*/ 142 w 142"/>
                  <a:gd name="T78" fmla="*/ 36 h 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2" h="36">
                    <a:moveTo>
                      <a:pt x="123" y="36"/>
                    </a:moveTo>
                    <a:lnTo>
                      <a:pt x="129" y="36"/>
                    </a:lnTo>
                    <a:lnTo>
                      <a:pt x="135" y="32"/>
                    </a:lnTo>
                    <a:lnTo>
                      <a:pt x="139" y="28"/>
                    </a:lnTo>
                    <a:lnTo>
                      <a:pt x="142" y="20"/>
                    </a:lnTo>
                    <a:lnTo>
                      <a:pt x="141" y="15"/>
                    </a:lnTo>
                    <a:lnTo>
                      <a:pt x="138" y="9"/>
                    </a:lnTo>
                    <a:lnTo>
                      <a:pt x="133" y="5"/>
                    </a:lnTo>
                    <a:lnTo>
                      <a:pt x="126" y="3"/>
                    </a:lnTo>
                    <a:lnTo>
                      <a:pt x="108" y="3"/>
                    </a:lnTo>
                    <a:lnTo>
                      <a:pt x="88" y="3"/>
                    </a:lnTo>
                    <a:lnTo>
                      <a:pt x="67" y="2"/>
                    </a:lnTo>
                    <a:lnTo>
                      <a:pt x="47" y="2"/>
                    </a:lnTo>
                    <a:lnTo>
                      <a:pt x="29" y="0"/>
                    </a:lnTo>
                    <a:lnTo>
                      <a:pt x="13" y="2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10" y="12"/>
                    </a:lnTo>
                    <a:lnTo>
                      <a:pt x="22" y="16"/>
                    </a:lnTo>
                    <a:lnTo>
                      <a:pt x="38" y="19"/>
                    </a:lnTo>
                    <a:lnTo>
                      <a:pt x="54" y="22"/>
                    </a:lnTo>
                    <a:lnTo>
                      <a:pt x="72" y="25"/>
                    </a:lnTo>
                    <a:lnTo>
                      <a:pt x="89" y="29"/>
                    </a:lnTo>
                    <a:lnTo>
                      <a:pt x="107" y="32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26" name="Freeform 76"/>
              <p:cNvSpPr/>
              <p:nvPr/>
            </p:nvSpPr>
            <p:spPr bwMode="auto">
              <a:xfrm>
                <a:off x="8416" y="4751"/>
                <a:ext cx="117" cy="200"/>
              </a:xfrm>
              <a:custGeom>
                <a:avLst/>
                <a:gdLst>
                  <a:gd name="T0" fmla="*/ 0 w 351"/>
                  <a:gd name="T1" fmla="*/ 0 h 601"/>
                  <a:gd name="T2" fmla="*/ 0 w 351"/>
                  <a:gd name="T3" fmla="*/ 0 h 601"/>
                  <a:gd name="T4" fmla="*/ 0 w 351"/>
                  <a:gd name="T5" fmla="*/ 0 h 601"/>
                  <a:gd name="T6" fmla="*/ 0 w 351"/>
                  <a:gd name="T7" fmla="*/ 0 h 601"/>
                  <a:gd name="T8" fmla="*/ 0 w 351"/>
                  <a:gd name="T9" fmla="*/ 0 h 601"/>
                  <a:gd name="T10" fmla="*/ 0 w 351"/>
                  <a:gd name="T11" fmla="*/ 0 h 601"/>
                  <a:gd name="T12" fmla="*/ 0 w 351"/>
                  <a:gd name="T13" fmla="*/ 0 h 601"/>
                  <a:gd name="T14" fmla="*/ 0 w 351"/>
                  <a:gd name="T15" fmla="*/ 0 h 601"/>
                  <a:gd name="T16" fmla="*/ 0 w 351"/>
                  <a:gd name="T17" fmla="*/ 0 h 601"/>
                  <a:gd name="T18" fmla="*/ 0 w 351"/>
                  <a:gd name="T19" fmla="*/ 0 h 601"/>
                  <a:gd name="T20" fmla="*/ 0 w 351"/>
                  <a:gd name="T21" fmla="*/ 0 h 601"/>
                  <a:gd name="T22" fmla="*/ 0 w 351"/>
                  <a:gd name="T23" fmla="*/ 0 h 601"/>
                  <a:gd name="T24" fmla="*/ 0 w 351"/>
                  <a:gd name="T25" fmla="*/ 0 h 601"/>
                  <a:gd name="T26" fmla="*/ 0 w 351"/>
                  <a:gd name="T27" fmla="*/ 0 h 601"/>
                  <a:gd name="T28" fmla="*/ 0 w 351"/>
                  <a:gd name="T29" fmla="*/ 0 h 601"/>
                  <a:gd name="T30" fmla="*/ 0 w 351"/>
                  <a:gd name="T31" fmla="*/ 0 h 601"/>
                  <a:gd name="T32" fmla="*/ 0 w 351"/>
                  <a:gd name="T33" fmla="*/ 0 h 601"/>
                  <a:gd name="T34" fmla="*/ 0 w 351"/>
                  <a:gd name="T35" fmla="*/ 0 h 601"/>
                  <a:gd name="T36" fmla="*/ 0 w 351"/>
                  <a:gd name="T37" fmla="*/ 0 h 601"/>
                  <a:gd name="T38" fmla="*/ 0 w 351"/>
                  <a:gd name="T39" fmla="*/ 0 h 601"/>
                  <a:gd name="T40" fmla="*/ 0 w 351"/>
                  <a:gd name="T41" fmla="*/ 0 h 601"/>
                  <a:gd name="T42" fmla="*/ 0 w 351"/>
                  <a:gd name="T43" fmla="*/ 0 h 601"/>
                  <a:gd name="T44" fmla="*/ 0 w 351"/>
                  <a:gd name="T45" fmla="*/ 0 h 601"/>
                  <a:gd name="T46" fmla="*/ 0 w 351"/>
                  <a:gd name="T47" fmla="*/ 0 h 601"/>
                  <a:gd name="T48" fmla="*/ 0 w 351"/>
                  <a:gd name="T49" fmla="*/ 0 h 601"/>
                  <a:gd name="T50" fmla="*/ 0 w 351"/>
                  <a:gd name="T51" fmla="*/ 0 h 601"/>
                  <a:gd name="T52" fmla="*/ 0 w 351"/>
                  <a:gd name="T53" fmla="*/ 0 h 601"/>
                  <a:gd name="T54" fmla="*/ 0 w 351"/>
                  <a:gd name="T55" fmla="*/ 0 h 601"/>
                  <a:gd name="T56" fmla="*/ 0 w 351"/>
                  <a:gd name="T57" fmla="*/ 0 h 601"/>
                  <a:gd name="T58" fmla="*/ 0 w 351"/>
                  <a:gd name="T59" fmla="*/ 0 h 601"/>
                  <a:gd name="T60" fmla="*/ 0 w 351"/>
                  <a:gd name="T61" fmla="*/ 0 h 601"/>
                  <a:gd name="T62" fmla="*/ 0 w 351"/>
                  <a:gd name="T63" fmla="*/ 0 h 601"/>
                  <a:gd name="T64" fmla="*/ 0 w 351"/>
                  <a:gd name="T65" fmla="*/ 0 h 601"/>
                  <a:gd name="T66" fmla="*/ 0 w 351"/>
                  <a:gd name="T67" fmla="*/ 0 h 601"/>
                  <a:gd name="T68" fmla="*/ 0 w 351"/>
                  <a:gd name="T69" fmla="*/ 0 h 601"/>
                  <a:gd name="T70" fmla="*/ 0 w 351"/>
                  <a:gd name="T71" fmla="*/ 0 h 601"/>
                  <a:gd name="T72" fmla="*/ 0 w 351"/>
                  <a:gd name="T73" fmla="*/ 0 h 601"/>
                  <a:gd name="T74" fmla="*/ 0 w 351"/>
                  <a:gd name="T75" fmla="*/ 0 h 601"/>
                  <a:gd name="T76" fmla="*/ 0 w 351"/>
                  <a:gd name="T77" fmla="*/ 0 h 601"/>
                  <a:gd name="T78" fmla="*/ 0 w 351"/>
                  <a:gd name="T79" fmla="*/ 0 h 601"/>
                  <a:gd name="T80" fmla="*/ 0 w 351"/>
                  <a:gd name="T81" fmla="*/ 0 h 60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51"/>
                  <a:gd name="T124" fmla="*/ 0 h 601"/>
                  <a:gd name="T125" fmla="*/ 351 w 351"/>
                  <a:gd name="T126" fmla="*/ 601 h 60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51" h="601">
                    <a:moveTo>
                      <a:pt x="108" y="298"/>
                    </a:moveTo>
                    <a:lnTo>
                      <a:pt x="132" y="338"/>
                    </a:lnTo>
                    <a:lnTo>
                      <a:pt x="157" y="377"/>
                    </a:lnTo>
                    <a:lnTo>
                      <a:pt x="182" y="414"/>
                    </a:lnTo>
                    <a:lnTo>
                      <a:pt x="208" y="451"/>
                    </a:lnTo>
                    <a:lnTo>
                      <a:pt x="235" y="487"/>
                    </a:lnTo>
                    <a:lnTo>
                      <a:pt x="263" y="523"/>
                    </a:lnTo>
                    <a:lnTo>
                      <a:pt x="292" y="559"/>
                    </a:lnTo>
                    <a:lnTo>
                      <a:pt x="321" y="594"/>
                    </a:lnTo>
                    <a:lnTo>
                      <a:pt x="326" y="598"/>
                    </a:lnTo>
                    <a:lnTo>
                      <a:pt x="332" y="601"/>
                    </a:lnTo>
                    <a:lnTo>
                      <a:pt x="337" y="601"/>
                    </a:lnTo>
                    <a:lnTo>
                      <a:pt x="343" y="598"/>
                    </a:lnTo>
                    <a:lnTo>
                      <a:pt x="349" y="594"/>
                    </a:lnTo>
                    <a:lnTo>
                      <a:pt x="351" y="588"/>
                    </a:lnTo>
                    <a:lnTo>
                      <a:pt x="351" y="582"/>
                    </a:lnTo>
                    <a:lnTo>
                      <a:pt x="349" y="576"/>
                    </a:lnTo>
                    <a:lnTo>
                      <a:pt x="327" y="538"/>
                    </a:lnTo>
                    <a:lnTo>
                      <a:pt x="304" y="499"/>
                    </a:lnTo>
                    <a:lnTo>
                      <a:pt x="279" y="463"/>
                    </a:lnTo>
                    <a:lnTo>
                      <a:pt x="252" y="427"/>
                    </a:lnTo>
                    <a:lnTo>
                      <a:pt x="224" y="391"/>
                    </a:lnTo>
                    <a:lnTo>
                      <a:pt x="198" y="355"/>
                    </a:lnTo>
                    <a:lnTo>
                      <a:pt x="172" y="319"/>
                    </a:lnTo>
                    <a:lnTo>
                      <a:pt x="147" y="280"/>
                    </a:lnTo>
                    <a:lnTo>
                      <a:pt x="125" y="242"/>
                    </a:lnTo>
                    <a:lnTo>
                      <a:pt x="101" y="197"/>
                    </a:lnTo>
                    <a:lnTo>
                      <a:pt x="79" y="150"/>
                    </a:lnTo>
                    <a:lnTo>
                      <a:pt x="59" y="104"/>
                    </a:lnTo>
                    <a:lnTo>
                      <a:pt x="38" y="62"/>
                    </a:lnTo>
                    <a:lnTo>
                      <a:pt x="22" y="29"/>
                    </a:lnTo>
                    <a:lnTo>
                      <a:pt x="9" y="7"/>
                    </a:lnTo>
                    <a:lnTo>
                      <a:pt x="0" y="0"/>
                    </a:lnTo>
                    <a:lnTo>
                      <a:pt x="4" y="17"/>
                    </a:lnTo>
                    <a:lnTo>
                      <a:pt x="13" y="45"/>
                    </a:lnTo>
                    <a:lnTo>
                      <a:pt x="23" y="82"/>
                    </a:lnTo>
                    <a:lnTo>
                      <a:pt x="38" y="124"/>
                    </a:lnTo>
                    <a:lnTo>
                      <a:pt x="54" y="170"/>
                    </a:lnTo>
                    <a:lnTo>
                      <a:pt x="70" y="216"/>
                    </a:lnTo>
                    <a:lnTo>
                      <a:pt x="89" y="259"/>
                    </a:lnTo>
                    <a:lnTo>
                      <a:pt x="108" y="2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27" name="Freeform 77"/>
              <p:cNvSpPr/>
              <p:nvPr/>
            </p:nvSpPr>
            <p:spPr bwMode="auto">
              <a:xfrm>
                <a:off x="8100" y="4623"/>
                <a:ext cx="541" cy="495"/>
              </a:xfrm>
              <a:custGeom>
                <a:avLst/>
                <a:gdLst>
                  <a:gd name="T0" fmla="*/ 0 w 2164"/>
                  <a:gd name="T1" fmla="*/ 0 h 1979"/>
                  <a:gd name="T2" fmla="*/ 0 w 2164"/>
                  <a:gd name="T3" fmla="*/ 0 h 1979"/>
                  <a:gd name="T4" fmla="*/ 0 w 2164"/>
                  <a:gd name="T5" fmla="*/ 0 h 1979"/>
                  <a:gd name="T6" fmla="*/ 0 w 2164"/>
                  <a:gd name="T7" fmla="*/ 0 h 1979"/>
                  <a:gd name="T8" fmla="*/ 0 w 2164"/>
                  <a:gd name="T9" fmla="*/ 0 h 1979"/>
                  <a:gd name="T10" fmla="*/ 0 w 2164"/>
                  <a:gd name="T11" fmla="*/ 0 h 1979"/>
                  <a:gd name="T12" fmla="*/ 0 w 2164"/>
                  <a:gd name="T13" fmla="*/ 0 h 1979"/>
                  <a:gd name="T14" fmla="*/ 0 w 2164"/>
                  <a:gd name="T15" fmla="*/ 0 h 1979"/>
                  <a:gd name="T16" fmla="*/ 0 w 2164"/>
                  <a:gd name="T17" fmla="*/ 0 h 1979"/>
                  <a:gd name="T18" fmla="*/ 0 w 2164"/>
                  <a:gd name="T19" fmla="*/ 0 h 1979"/>
                  <a:gd name="T20" fmla="*/ 0 w 2164"/>
                  <a:gd name="T21" fmla="*/ 0 h 1979"/>
                  <a:gd name="T22" fmla="*/ 0 w 2164"/>
                  <a:gd name="T23" fmla="*/ 0 h 1979"/>
                  <a:gd name="T24" fmla="*/ 0 w 2164"/>
                  <a:gd name="T25" fmla="*/ 0 h 1979"/>
                  <a:gd name="T26" fmla="*/ 0 w 2164"/>
                  <a:gd name="T27" fmla="*/ 0 h 1979"/>
                  <a:gd name="T28" fmla="*/ 0 w 2164"/>
                  <a:gd name="T29" fmla="*/ 0 h 1979"/>
                  <a:gd name="T30" fmla="*/ 0 w 2164"/>
                  <a:gd name="T31" fmla="*/ 0 h 1979"/>
                  <a:gd name="T32" fmla="*/ 0 w 2164"/>
                  <a:gd name="T33" fmla="*/ 0 h 1979"/>
                  <a:gd name="T34" fmla="*/ 0 w 2164"/>
                  <a:gd name="T35" fmla="*/ 0 h 1979"/>
                  <a:gd name="T36" fmla="*/ 0 w 2164"/>
                  <a:gd name="T37" fmla="*/ 0 h 1979"/>
                  <a:gd name="T38" fmla="*/ 0 w 2164"/>
                  <a:gd name="T39" fmla="*/ 0 h 1979"/>
                  <a:gd name="T40" fmla="*/ 0 w 2164"/>
                  <a:gd name="T41" fmla="*/ 0 h 1979"/>
                  <a:gd name="T42" fmla="*/ 0 w 2164"/>
                  <a:gd name="T43" fmla="*/ 0 h 1979"/>
                  <a:gd name="T44" fmla="*/ 0 w 2164"/>
                  <a:gd name="T45" fmla="*/ 0 h 1979"/>
                  <a:gd name="T46" fmla="*/ 0 w 2164"/>
                  <a:gd name="T47" fmla="*/ 0 h 1979"/>
                  <a:gd name="T48" fmla="*/ 0 w 2164"/>
                  <a:gd name="T49" fmla="*/ 0 h 1979"/>
                  <a:gd name="T50" fmla="*/ 0 w 2164"/>
                  <a:gd name="T51" fmla="*/ 0 h 1979"/>
                  <a:gd name="T52" fmla="*/ 0 w 2164"/>
                  <a:gd name="T53" fmla="*/ 0 h 1979"/>
                  <a:gd name="T54" fmla="*/ 0 w 2164"/>
                  <a:gd name="T55" fmla="*/ 0 h 1979"/>
                  <a:gd name="T56" fmla="*/ 0 w 2164"/>
                  <a:gd name="T57" fmla="*/ 0 h 1979"/>
                  <a:gd name="T58" fmla="*/ 0 w 2164"/>
                  <a:gd name="T59" fmla="*/ 0 h 1979"/>
                  <a:gd name="T60" fmla="*/ 0 w 2164"/>
                  <a:gd name="T61" fmla="*/ 0 h 1979"/>
                  <a:gd name="T62" fmla="*/ 0 w 2164"/>
                  <a:gd name="T63" fmla="*/ 0 h 1979"/>
                  <a:gd name="T64" fmla="*/ 0 w 2164"/>
                  <a:gd name="T65" fmla="*/ 0 h 1979"/>
                  <a:gd name="T66" fmla="*/ 0 w 2164"/>
                  <a:gd name="T67" fmla="*/ 0 h 1979"/>
                  <a:gd name="T68" fmla="*/ 0 w 2164"/>
                  <a:gd name="T69" fmla="*/ 0 h 1979"/>
                  <a:gd name="T70" fmla="*/ 0 w 2164"/>
                  <a:gd name="T71" fmla="*/ 0 h 1979"/>
                  <a:gd name="T72" fmla="*/ 0 w 2164"/>
                  <a:gd name="T73" fmla="*/ 0 h 1979"/>
                  <a:gd name="T74" fmla="*/ 0 w 2164"/>
                  <a:gd name="T75" fmla="*/ 0 h 1979"/>
                  <a:gd name="T76" fmla="*/ 0 w 2164"/>
                  <a:gd name="T77" fmla="*/ 0 h 1979"/>
                  <a:gd name="T78" fmla="*/ 0 w 2164"/>
                  <a:gd name="T79" fmla="*/ 0 h 1979"/>
                  <a:gd name="T80" fmla="*/ 0 w 2164"/>
                  <a:gd name="T81" fmla="*/ 0 h 1979"/>
                  <a:gd name="T82" fmla="*/ 0 w 2164"/>
                  <a:gd name="T83" fmla="*/ 0 h 1979"/>
                  <a:gd name="T84" fmla="*/ 0 w 2164"/>
                  <a:gd name="T85" fmla="*/ 0 h 1979"/>
                  <a:gd name="T86" fmla="*/ 0 w 2164"/>
                  <a:gd name="T87" fmla="*/ 0 h 1979"/>
                  <a:gd name="T88" fmla="*/ 0 w 2164"/>
                  <a:gd name="T89" fmla="*/ 0 h 1979"/>
                  <a:gd name="T90" fmla="*/ 0 w 2164"/>
                  <a:gd name="T91" fmla="*/ 0 h 1979"/>
                  <a:gd name="T92" fmla="*/ 0 w 2164"/>
                  <a:gd name="T93" fmla="*/ 0 h 197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164"/>
                  <a:gd name="T142" fmla="*/ 0 h 1979"/>
                  <a:gd name="T143" fmla="*/ 2164 w 2164"/>
                  <a:gd name="T144" fmla="*/ 1979 h 197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164" h="1979">
                    <a:moveTo>
                      <a:pt x="743" y="0"/>
                    </a:moveTo>
                    <a:lnTo>
                      <a:pt x="746" y="0"/>
                    </a:lnTo>
                    <a:lnTo>
                      <a:pt x="753" y="0"/>
                    </a:lnTo>
                    <a:lnTo>
                      <a:pt x="763" y="0"/>
                    </a:lnTo>
                    <a:lnTo>
                      <a:pt x="778" y="0"/>
                    </a:lnTo>
                    <a:lnTo>
                      <a:pt x="798" y="1"/>
                    </a:lnTo>
                    <a:lnTo>
                      <a:pt x="822" y="1"/>
                    </a:lnTo>
                    <a:lnTo>
                      <a:pt x="848" y="2"/>
                    </a:lnTo>
                    <a:lnTo>
                      <a:pt x="878" y="3"/>
                    </a:lnTo>
                    <a:lnTo>
                      <a:pt x="912" y="5"/>
                    </a:lnTo>
                    <a:lnTo>
                      <a:pt x="949" y="7"/>
                    </a:lnTo>
                    <a:lnTo>
                      <a:pt x="987" y="10"/>
                    </a:lnTo>
                    <a:lnTo>
                      <a:pt x="1030" y="13"/>
                    </a:lnTo>
                    <a:lnTo>
                      <a:pt x="1074" y="16"/>
                    </a:lnTo>
                    <a:lnTo>
                      <a:pt x="1121" y="21"/>
                    </a:lnTo>
                    <a:lnTo>
                      <a:pt x="1171" y="27"/>
                    </a:lnTo>
                    <a:lnTo>
                      <a:pt x="1222" y="32"/>
                    </a:lnTo>
                    <a:lnTo>
                      <a:pt x="1275" y="39"/>
                    </a:lnTo>
                    <a:lnTo>
                      <a:pt x="1329" y="47"/>
                    </a:lnTo>
                    <a:lnTo>
                      <a:pt x="1386" y="56"/>
                    </a:lnTo>
                    <a:lnTo>
                      <a:pt x="1443" y="65"/>
                    </a:lnTo>
                    <a:lnTo>
                      <a:pt x="1502" y="75"/>
                    </a:lnTo>
                    <a:lnTo>
                      <a:pt x="1560" y="87"/>
                    </a:lnTo>
                    <a:lnTo>
                      <a:pt x="1620" y="100"/>
                    </a:lnTo>
                    <a:lnTo>
                      <a:pt x="1681" y="115"/>
                    </a:lnTo>
                    <a:lnTo>
                      <a:pt x="1742" y="129"/>
                    </a:lnTo>
                    <a:lnTo>
                      <a:pt x="1804" y="146"/>
                    </a:lnTo>
                    <a:lnTo>
                      <a:pt x="1865" y="164"/>
                    </a:lnTo>
                    <a:lnTo>
                      <a:pt x="1926" y="183"/>
                    </a:lnTo>
                    <a:lnTo>
                      <a:pt x="1987" y="204"/>
                    </a:lnTo>
                    <a:lnTo>
                      <a:pt x="2047" y="226"/>
                    </a:lnTo>
                    <a:lnTo>
                      <a:pt x="2105" y="250"/>
                    </a:lnTo>
                    <a:lnTo>
                      <a:pt x="2164" y="276"/>
                    </a:lnTo>
                    <a:lnTo>
                      <a:pt x="1975" y="1184"/>
                    </a:lnTo>
                    <a:lnTo>
                      <a:pt x="1980" y="1185"/>
                    </a:lnTo>
                    <a:lnTo>
                      <a:pt x="1990" y="1191"/>
                    </a:lnTo>
                    <a:lnTo>
                      <a:pt x="2005" y="1201"/>
                    </a:lnTo>
                    <a:lnTo>
                      <a:pt x="2020" y="1219"/>
                    </a:lnTo>
                    <a:lnTo>
                      <a:pt x="2031" y="1246"/>
                    </a:lnTo>
                    <a:lnTo>
                      <a:pt x="2035" y="1282"/>
                    </a:lnTo>
                    <a:lnTo>
                      <a:pt x="2030" y="1332"/>
                    </a:lnTo>
                    <a:lnTo>
                      <a:pt x="2011" y="1394"/>
                    </a:lnTo>
                    <a:lnTo>
                      <a:pt x="1681" y="1835"/>
                    </a:lnTo>
                    <a:lnTo>
                      <a:pt x="1636" y="1835"/>
                    </a:lnTo>
                    <a:lnTo>
                      <a:pt x="1512" y="1979"/>
                    </a:lnTo>
                    <a:lnTo>
                      <a:pt x="1510" y="1979"/>
                    </a:lnTo>
                    <a:lnTo>
                      <a:pt x="1502" y="1978"/>
                    </a:lnTo>
                    <a:lnTo>
                      <a:pt x="1490" y="1977"/>
                    </a:lnTo>
                    <a:lnTo>
                      <a:pt x="1474" y="1974"/>
                    </a:lnTo>
                    <a:lnTo>
                      <a:pt x="1451" y="1972"/>
                    </a:lnTo>
                    <a:lnTo>
                      <a:pt x="1427" y="1969"/>
                    </a:lnTo>
                    <a:lnTo>
                      <a:pt x="1397" y="1965"/>
                    </a:lnTo>
                    <a:lnTo>
                      <a:pt x="1364" y="1961"/>
                    </a:lnTo>
                    <a:lnTo>
                      <a:pt x="1328" y="1955"/>
                    </a:lnTo>
                    <a:lnTo>
                      <a:pt x="1288" y="1950"/>
                    </a:lnTo>
                    <a:lnTo>
                      <a:pt x="1246" y="1943"/>
                    </a:lnTo>
                    <a:lnTo>
                      <a:pt x="1200" y="1935"/>
                    </a:lnTo>
                    <a:lnTo>
                      <a:pt x="1152" y="1927"/>
                    </a:lnTo>
                    <a:lnTo>
                      <a:pt x="1101" y="1918"/>
                    </a:lnTo>
                    <a:lnTo>
                      <a:pt x="1049" y="1907"/>
                    </a:lnTo>
                    <a:lnTo>
                      <a:pt x="993" y="1896"/>
                    </a:lnTo>
                    <a:lnTo>
                      <a:pt x="937" y="1884"/>
                    </a:lnTo>
                    <a:lnTo>
                      <a:pt x="878" y="1871"/>
                    </a:lnTo>
                    <a:lnTo>
                      <a:pt x="818" y="1856"/>
                    </a:lnTo>
                    <a:lnTo>
                      <a:pt x="758" y="1841"/>
                    </a:lnTo>
                    <a:lnTo>
                      <a:pt x="696" y="1824"/>
                    </a:lnTo>
                    <a:lnTo>
                      <a:pt x="634" y="1806"/>
                    </a:lnTo>
                    <a:lnTo>
                      <a:pt x="572" y="1787"/>
                    </a:lnTo>
                    <a:lnTo>
                      <a:pt x="508" y="1768"/>
                    </a:lnTo>
                    <a:lnTo>
                      <a:pt x="445" y="1747"/>
                    </a:lnTo>
                    <a:lnTo>
                      <a:pt x="382" y="1724"/>
                    </a:lnTo>
                    <a:lnTo>
                      <a:pt x="319" y="1700"/>
                    </a:lnTo>
                    <a:lnTo>
                      <a:pt x="257" y="1674"/>
                    </a:lnTo>
                    <a:lnTo>
                      <a:pt x="196" y="1647"/>
                    </a:lnTo>
                    <a:lnTo>
                      <a:pt x="135" y="1620"/>
                    </a:lnTo>
                    <a:lnTo>
                      <a:pt x="76" y="1590"/>
                    </a:lnTo>
                    <a:lnTo>
                      <a:pt x="19" y="1559"/>
                    </a:lnTo>
                    <a:lnTo>
                      <a:pt x="18" y="1554"/>
                    </a:lnTo>
                    <a:lnTo>
                      <a:pt x="13" y="1538"/>
                    </a:lnTo>
                    <a:lnTo>
                      <a:pt x="8" y="1514"/>
                    </a:lnTo>
                    <a:lnTo>
                      <a:pt x="3" y="1486"/>
                    </a:lnTo>
                    <a:lnTo>
                      <a:pt x="0" y="1456"/>
                    </a:lnTo>
                    <a:lnTo>
                      <a:pt x="0" y="1424"/>
                    </a:lnTo>
                    <a:lnTo>
                      <a:pt x="3" y="1396"/>
                    </a:lnTo>
                    <a:lnTo>
                      <a:pt x="13" y="1371"/>
                    </a:lnTo>
                    <a:lnTo>
                      <a:pt x="443" y="1002"/>
                    </a:lnTo>
                    <a:lnTo>
                      <a:pt x="441" y="999"/>
                    </a:lnTo>
                    <a:lnTo>
                      <a:pt x="440" y="989"/>
                    </a:lnTo>
                    <a:lnTo>
                      <a:pt x="440" y="973"/>
                    </a:lnTo>
                    <a:lnTo>
                      <a:pt x="445" y="953"/>
                    </a:lnTo>
                    <a:lnTo>
                      <a:pt x="453" y="928"/>
                    </a:lnTo>
                    <a:lnTo>
                      <a:pt x="471" y="902"/>
                    </a:lnTo>
                    <a:lnTo>
                      <a:pt x="497" y="874"/>
                    </a:lnTo>
                    <a:lnTo>
                      <a:pt x="534" y="845"/>
                    </a:lnTo>
                    <a:lnTo>
                      <a:pt x="743" y="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28" name="Freeform 78"/>
              <p:cNvSpPr/>
              <p:nvPr/>
            </p:nvSpPr>
            <p:spPr bwMode="auto">
              <a:xfrm>
                <a:off x="8279" y="4656"/>
                <a:ext cx="311" cy="233"/>
              </a:xfrm>
              <a:custGeom>
                <a:avLst/>
                <a:gdLst>
                  <a:gd name="T0" fmla="*/ 0 w 1244"/>
                  <a:gd name="T1" fmla="*/ 0 h 930"/>
                  <a:gd name="T2" fmla="*/ 0 w 1244"/>
                  <a:gd name="T3" fmla="*/ 0 h 930"/>
                  <a:gd name="T4" fmla="*/ 0 w 1244"/>
                  <a:gd name="T5" fmla="*/ 0 h 930"/>
                  <a:gd name="T6" fmla="*/ 0 w 1244"/>
                  <a:gd name="T7" fmla="*/ 0 h 930"/>
                  <a:gd name="T8" fmla="*/ 0 w 1244"/>
                  <a:gd name="T9" fmla="*/ 0 h 9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44"/>
                  <a:gd name="T16" fmla="*/ 0 h 930"/>
                  <a:gd name="T17" fmla="*/ 1244 w 1244"/>
                  <a:gd name="T18" fmla="*/ 930 h 9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44" h="930">
                    <a:moveTo>
                      <a:pt x="164" y="0"/>
                    </a:moveTo>
                    <a:lnTo>
                      <a:pt x="1244" y="214"/>
                    </a:lnTo>
                    <a:lnTo>
                      <a:pt x="1067" y="930"/>
                    </a:lnTo>
                    <a:lnTo>
                      <a:pt x="0" y="688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29" name="Freeform 79"/>
              <p:cNvSpPr/>
              <p:nvPr/>
            </p:nvSpPr>
            <p:spPr bwMode="auto">
              <a:xfrm>
                <a:off x="8300" y="4672"/>
                <a:ext cx="237" cy="91"/>
              </a:xfrm>
              <a:custGeom>
                <a:avLst/>
                <a:gdLst>
                  <a:gd name="T0" fmla="*/ 0 w 952"/>
                  <a:gd name="T1" fmla="*/ 0 h 366"/>
                  <a:gd name="T2" fmla="*/ 0 w 952"/>
                  <a:gd name="T3" fmla="*/ 0 h 366"/>
                  <a:gd name="T4" fmla="*/ 0 w 952"/>
                  <a:gd name="T5" fmla="*/ 0 h 366"/>
                  <a:gd name="T6" fmla="*/ 0 w 952"/>
                  <a:gd name="T7" fmla="*/ 0 h 366"/>
                  <a:gd name="T8" fmla="*/ 0 w 952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2"/>
                  <a:gd name="T16" fmla="*/ 0 h 366"/>
                  <a:gd name="T17" fmla="*/ 952 w 952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2" h="366">
                    <a:moveTo>
                      <a:pt x="112" y="0"/>
                    </a:moveTo>
                    <a:lnTo>
                      <a:pt x="952" y="153"/>
                    </a:lnTo>
                    <a:lnTo>
                      <a:pt x="200" y="108"/>
                    </a:lnTo>
                    <a:lnTo>
                      <a:pt x="0" y="36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30" name="Freeform 80"/>
              <p:cNvSpPr/>
              <p:nvPr/>
            </p:nvSpPr>
            <p:spPr bwMode="auto">
              <a:xfrm>
                <a:off x="8222" y="4885"/>
                <a:ext cx="315" cy="84"/>
              </a:xfrm>
              <a:custGeom>
                <a:avLst/>
                <a:gdLst>
                  <a:gd name="T0" fmla="*/ 0 w 1259"/>
                  <a:gd name="T1" fmla="*/ 0 h 337"/>
                  <a:gd name="T2" fmla="*/ 0 w 1259"/>
                  <a:gd name="T3" fmla="*/ 0 h 337"/>
                  <a:gd name="T4" fmla="*/ 0 w 1259"/>
                  <a:gd name="T5" fmla="*/ 0 h 337"/>
                  <a:gd name="T6" fmla="*/ 0 w 1259"/>
                  <a:gd name="T7" fmla="*/ 0 h 337"/>
                  <a:gd name="T8" fmla="*/ 0 w 1259"/>
                  <a:gd name="T9" fmla="*/ 0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9"/>
                  <a:gd name="T16" fmla="*/ 0 h 337"/>
                  <a:gd name="T17" fmla="*/ 1259 w 1259"/>
                  <a:gd name="T18" fmla="*/ 337 h 3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9" h="337">
                    <a:moveTo>
                      <a:pt x="40" y="0"/>
                    </a:moveTo>
                    <a:lnTo>
                      <a:pt x="1259" y="288"/>
                    </a:lnTo>
                    <a:lnTo>
                      <a:pt x="1226" y="337"/>
                    </a:lnTo>
                    <a:lnTo>
                      <a:pt x="0" y="3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31" name="Freeform 81"/>
              <p:cNvSpPr/>
              <p:nvPr/>
            </p:nvSpPr>
            <p:spPr bwMode="auto">
              <a:xfrm>
                <a:off x="8193" y="4910"/>
                <a:ext cx="316" cy="86"/>
              </a:xfrm>
              <a:custGeom>
                <a:avLst/>
                <a:gdLst>
                  <a:gd name="T0" fmla="*/ 0 w 1265"/>
                  <a:gd name="T1" fmla="*/ 0 h 342"/>
                  <a:gd name="T2" fmla="*/ 0 w 1265"/>
                  <a:gd name="T3" fmla="*/ 0 h 342"/>
                  <a:gd name="T4" fmla="*/ 0 w 1265"/>
                  <a:gd name="T5" fmla="*/ 0 h 342"/>
                  <a:gd name="T6" fmla="*/ 0 w 1265"/>
                  <a:gd name="T7" fmla="*/ 0 h 342"/>
                  <a:gd name="T8" fmla="*/ 0 w 1265"/>
                  <a:gd name="T9" fmla="*/ 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342"/>
                  <a:gd name="T17" fmla="*/ 1265 w 1265"/>
                  <a:gd name="T18" fmla="*/ 342 h 3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342">
                    <a:moveTo>
                      <a:pt x="46" y="0"/>
                    </a:moveTo>
                    <a:lnTo>
                      <a:pt x="1265" y="286"/>
                    </a:lnTo>
                    <a:lnTo>
                      <a:pt x="1226" y="342"/>
                    </a:lnTo>
                    <a:lnTo>
                      <a:pt x="0" y="3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32" name="Freeform 82"/>
              <p:cNvSpPr/>
              <p:nvPr/>
            </p:nvSpPr>
            <p:spPr bwMode="auto">
              <a:xfrm>
                <a:off x="8165" y="4936"/>
                <a:ext cx="316" cy="86"/>
              </a:xfrm>
              <a:custGeom>
                <a:avLst/>
                <a:gdLst>
                  <a:gd name="T0" fmla="*/ 0 w 1264"/>
                  <a:gd name="T1" fmla="*/ 0 h 344"/>
                  <a:gd name="T2" fmla="*/ 0 w 1264"/>
                  <a:gd name="T3" fmla="*/ 0 h 344"/>
                  <a:gd name="T4" fmla="*/ 0 w 1264"/>
                  <a:gd name="T5" fmla="*/ 0 h 344"/>
                  <a:gd name="T6" fmla="*/ 0 w 1264"/>
                  <a:gd name="T7" fmla="*/ 0 h 344"/>
                  <a:gd name="T8" fmla="*/ 0 w 126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4"/>
                  <a:gd name="T16" fmla="*/ 0 h 344"/>
                  <a:gd name="T17" fmla="*/ 1264 w 1264"/>
                  <a:gd name="T18" fmla="*/ 344 h 3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4" h="344">
                    <a:moveTo>
                      <a:pt x="45" y="0"/>
                    </a:moveTo>
                    <a:lnTo>
                      <a:pt x="1264" y="287"/>
                    </a:lnTo>
                    <a:lnTo>
                      <a:pt x="1224" y="344"/>
                    </a:lnTo>
                    <a:lnTo>
                      <a:pt x="0" y="37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33" name="Freeform 83"/>
              <p:cNvSpPr/>
              <p:nvPr/>
            </p:nvSpPr>
            <p:spPr bwMode="auto">
              <a:xfrm>
                <a:off x="8243" y="4989"/>
                <a:ext cx="48" cy="19"/>
              </a:xfrm>
              <a:custGeom>
                <a:avLst/>
                <a:gdLst>
                  <a:gd name="T0" fmla="*/ 0 w 190"/>
                  <a:gd name="T1" fmla="*/ 0 h 79"/>
                  <a:gd name="T2" fmla="*/ 0 w 190"/>
                  <a:gd name="T3" fmla="*/ 0 h 79"/>
                  <a:gd name="T4" fmla="*/ 0 w 190"/>
                  <a:gd name="T5" fmla="*/ 0 h 79"/>
                  <a:gd name="T6" fmla="*/ 0 w 190"/>
                  <a:gd name="T7" fmla="*/ 0 h 79"/>
                  <a:gd name="T8" fmla="*/ 0 w 190"/>
                  <a:gd name="T9" fmla="*/ 0 h 79"/>
                  <a:gd name="T10" fmla="*/ 0 w 190"/>
                  <a:gd name="T11" fmla="*/ 0 h 79"/>
                  <a:gd name="T12" fmla="*/ 0 w 190"/>
                  <a:gd name="T13" fmla="*/ 0 h 79"/>
                  <a:gd name="T14" fmla="*/ 0 w 190"/>
                  <a:gd name="T15" fmla="*/ 0 h 79"/>
                  <a:gd name="T16" fmla="*/ 0 w 190"/>
                  <a:gd name="T17" fmla="*/ 0 h 79"/>
                  <a:gd name="T18" fmla="*/ 0 w 190"/>
                  <a:gd name="T19" fmla="*/ 0 h 79"/>
                  <a:gd name="T20" fmla="*/ 0 w 190"/>
                  <a:gd name="T21" fmla="*/ 0 h 79"/>
                  <a:gd name="T22" fmla="*/ 0 w 190"/>
                  <a:gd name="T23" fmla="*/ 0 h 79"/>
                  <a:gd name="T24" fmla="*/ 0 w 190"/>
                  <a:gd name="T25" fmla="*/ 0 h 79"/>
                  <a:gd name="T26" fmla="*/ 0 w 190"/>
                  <a:gd name="T27" fmla="*/ 0 h 79"/>
                  <a:gd name="T28" fmla="*/ 0 w 190"/>
                  <a:gd name="T29" fmla="*/ 0 h 79"/>
                  <a:gd name="T30" fmla="*/ 0 w 190"/>
                  <a:gd name="T31" fmla="*/ 0 h 79"/>
                  <a:gd name="T32" fmla="*/ 0 w 190"/>
                  <a:gd name="T33" fmla="*/ 0 h 79"/>
                  <a:gd name="T34" fmla="*/ 0 w 190"/>
                  <a:gd name="T35" fmla="*/ 0 h 79"/>
                  <a:gd name="T36" fmla="*/ 0 w 190"/>
                  <a:gd name="T37" fmla="*/ 0 h 79"/>
                  <a:gd name="T38" fmla="*/ 0 w 190"/>
                  <a:gd name="T39" fmla="*/ 0 h 79"/>
                  <a:gd name="T40" fmla="*/ 0 w 190"/>
                  <a:gd name="T41" fmla="*/ 0 h 79"/>
                  <a:gd name="T42" fmla="*/ 0 w 190"/>
                  <a:gd name="T43" fmla="*/ 0 h 79"/>
                  <a:gd name="T44" fmla="*/ 0 w 190"/>
                  <a:gd name="T45" fmla="*/ 0 h 79"/>
                  <a:gd name="T46" fmla="*/ 0 w 190"/>
                  <a:gd name="T47" fmla="*/ 0 h 79"/>
                  <a:gd name="T48" fmla="*/ 0 w 190"/>
                  <a:gd name="T49" fmla="*/ 0 h 79"/>
                  <a:gd name="T50" fmla="*/ 0 w 190"/>
                  <a:gd name="T51" fmla="*/ 0 h 79"/>
                  <a:gd name="T52" fmla="*/ 0 w 190"/>
                  <a:gd name="T53" fmla="*/ 0 h 79"/>
                  <a:gd name="T54" fmla="*/ 0 w 190"/>
                  <a:gd name="T55" fmla="*/ 0 h 79"/>
                  <a:gd name="T56" fmla="*/ 0 w 190"/>
                  <a:gd name="T57" fmla="*/ 0 h 79"/>
                  <a:gd name="T58" fmla="*/ 0 w 190"/>
                  <a:gd name="T59" fmla="*/ 0 h 79"/>
                  <a:gd name="T60" fmla="*/ 0 w 190"/>
                  <a:gd name="T61" fmla="*/ 0 h 79"/>
                  <a:gd name="T62" fmla="*/ 0 w 190"/>
                  <a:gd name="T63" fmla="*/ 0 h 79"/>
                  <a:gd name="T64" fmla="*/ 0 w 190"/>
                  <a:gd name="T65" fmla="*/ 0 h 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0"/>
                  <a:gd name="T100" fmla="*/ 0 h 79"/>
                  <a:gd name="T101" fmla="*/ 190 w 190"/>
                  <a:gd name="T102" fmla="*/ 79 h 7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0" h="79">
                    <a:moveTo>
                      <a:pt x="18" y="1"/>
                    </a:moveTo>
                    <a:lnTo>
                      <a:pt x="23" y="1"/>
                    </a:lnTo>
                    <a:lnTo>
                      <a:pt x="40" y="0"/>
                    </a:lnTo>
                    <a:lnTo>
                      <a:pt x="62" y="0"/>
                    </a:lnTo>
                    <a:lnTo>
                      <a:pt x="90" y="3"/>
                    </a:lnTo>
                    <a:lnTo>
                      <a:pt x="120" y="8"/>
                    </a:lnTo>
                    <a:lnTo>
                      <a:pt x="148" y="18"/>
                    </a:lnTo>
                    <a:lnTo>
                      <a:pt x="173" y="34"/>
                    </a:lnTo>
                    <a:lnTo>
                      <a:pt x="190" y="57"/>
                    </a:lnTo>
                    <a:lnTo>
                      <a:pt x="190" y="58"/>
                    </a:lnTo>
                    <a:lnTo>
                      <a:pt x="190" y="62"/>
                    </a:lnTo>
                    <a:lnTo>
                      <a:pt x="189" y="68"/>
                    </a:lnTo>
                    <a:lnTo>
                      <a:pt x="187" y="74"/>
                    </a:lnTo>
                    <a:lnTo>
                      <a:pt x="181" y="78"/>
                    </a:lnTo>
                    <a:lnTo>
                      <a:pt x="173" y="79"/>
                    </a:lnTo>
                    <a:lnTo>
                      <a:pt x="160" y="78"/>
                    </a:lnTo>
                    <a:lnTo>
                      <a:pt x="143" y="71"/>
                    </a:lnTo>
                    <a:lnTo>
                      <a:pt x="143" y="69"/>
                    </a:lnTo>
                    <a:lnTo>
                      <a:pt x="142" y="65"/>
                    </a:lnTo>
                    <a:lnTo>
                      <a:pt x="139" y="58"/>
                    </a:lnTo>
                    <a:lnTo>
                      <a:pt x="130" y="50"/>
                    </a:lnTo>
                    <a:lnTo>
                      <a:pt x="116" y="42"/>
                    </a:lnTo>
                    <a:lnTo>
                      <a:pt x="94" y="35"/>
                    </a:lnTo>
                    <a:lnTo>
                      <a:pt x="63" y="32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5" y="30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6" y="8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34" name="Freeform 84"/>
              <p:cNvSpPr/>
              <p:nvPr/>
            </p:nvSpPr>
            <p:spPr bwMode="auto">
              <a:xfrm>
                <a:off x="8246" y="5003"/>
                <a:ext cx="27" cy="15"/>
              </a:xfrm>
              <a:custGeom>
                <a:avLst/>
                <a:gdLst>
                  <a:gd name="T0" fmla="*/ 0 w 107"/>
                  <a:gd name="T1" fmla="*/ 0 h 63"/>
                  <a:gd name="T2" fmla="*/ 0 w 107"/>
                  <a:gd name="T3" fmla="*/ 0 h 63"/>
                  <a:gd name="T4" fmla="*/ 0 w 107"/>
                  <a:gd name="T5" fmla="*/ 0 h 63"/>
                  <a:gd name="T6" fmla="*/ 0 w 107"/>
                  <a:gd name="T7" fmla="*/ 0 h 63"/>
                  <a:gd name="T8" fmla="*/ 0 w 107"/>
                  <a:gd name="T9" fmla="*/ 0 h 63"/>
                  <a:gd name="T10" fmla="*/ 0 w 107"/>
                  <a:gd name="T11" fmla="*/ 0 h 63"/>
                  <a:gd name="T12" fmla="*/ 0 w 107"/>
                  <a:gd name="T13" fmla="*/ 0 h 63"/>
                  <a:gd name="T14" fmla="*/ 0 w 107"/>
                  <a:gd name="T15" fmla="*/ 0 h 63"/>
                  <a:gd name="T16" fmla="*/ 0 w 107"/>
                  <a:gd name="T17" fmla="*/ 0 h 63"/>
                  <a:gd name="T18" fmla="*/ 0 w 107"/>
                  <a:gd name="T19" fmla="*/ 0 h 63"/>
                  <a:gd name="T20" fmla="*/ 0 w 107"/>
                  <a:gd name="T21" fmla="*/ 0 h 63"/>
                  <a:gd name="T22" fmla="*/ 0 w 107"/>
                  <a:gd name="T23" fmla="*/ 0 h 63"/>
                  <a:gd name="T24" fmla="*/ 0 w 107"/>
                  <a:gd name="T25" fmla="*/ 0 h 63"/>
                  <a:gd name="T26" fmla="*/ 0 w 107"/>
                  <a:gd name="T27" fmla="*/ 0 h 63"/>
                  <a:gd name="T28" fmla="*/ 0 w 107"/>
                  <a:gd name="T29" fmla="*/ 0 h 63"/>
                  <a:gd name="T30" fmla="*/ 0 w 107"/>
                  <a:gd name="T31" fmla="*/ 0 h 63"/>
                  <a:gd name="T32" fmla="*/ 0 w 107"/>
                  <a:gd name="T33" fmla="*/ 0 h 63"/>
                  <a:gd name="T34" fmla="*/ 0 w 107"/>
                  <a:gd name="T35" fmla="*/ 0 h 63"/>
                  <a:gd name="T36" fmla="*/ 0 w 107"/>
                  <a:gd name="T37" fmla="*/ 0 h 63"/>
                  <a:gd name="T38" fmla="*/ 0 w 107"/>
                  <a:gd name="T39" fmla="*/ 0 h 63"/>
                  <a:gd name="T40" fmla="*/ 0 w 107"/>
                  <a:gd name="T41" fmla="*/ 0 h 63"/>
                  <a:gd name="T42" fmla="*/ 0 w 107"/>
                  <a:gd name="T43" fmla="*/ 0 h 63"/>
                  <a:gd name="T44" fmla="*/ 0 w 107"/>
                  <a:gd name="T45" fmla="*/ 0 h 63"/>
                  <a:gd name="T46" fmla="*/ 0 w 107"/>
                  <a:gd name="T47" fmla="*/ 0 h 63"/>
                  <a:gd name="T48" fmla="*/ 0 w 107"/>
                  <a:gd name="T49" fmla="*/ 0 h 63"/>
                  <a:gd name="T50" fmla="*/ 0 w 107"/>
                  <a:gd name="T51" fmla="*/ 0 h 63"/>
                  <a:gd name="T52" fmla="*/ 0 w 107"/>
                  <a:gd name="T53" fmla="*/ 0 h 63"/>
                  <a:gd name="T54" fmla="*/ 0 w 107"/>
                  <a:gd name="T55" fmla="*/ 0 h 63"/>
                  <a:gd name="T56" fmla="*/ 0 w 107"/>
                  <a:gd name="T57" fmla="*/ 0 h 63"/>
                  <a:gd name="T58" fmla="*/ 0 w 107"/>
                  <a:gd name="T59" fmla="*/ 0 h 63"/>
                  <a:gd name="T60" fmla="*/ 0 w 107"/>
                  <a:gd name="T61" fmla="*/ 0 h 63"/>
                  <a:gd name="T62" fmla="*/ 0 w 107"/>
                  <a:gd name="T63" fmla="*/ 0 h 63"/>
                  <a:gd name="T64" fmla="*/ 0 w 107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63"/>
                  <a:gd name="T101" fmla="*/ 107 w 107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63">
                    <a:moveTo>
                      <a:pt x="43" y="58"/>
                    </a:moveTo>
                    <a:lnTo>
                      <a:pt x="54" y="61"/>
                    </a:lnTo>
                    <a:lnTo>
                      <a:pt x="64" y="63"/>
                    </a:lnTo>
                    <a:lnTo>
                      <a:pt x="74" y="63"/>
                    </a:lnTo>
                    <a:lnTo>
                      <a:pt x="83" y="63"/>
                    </a:lnTo>
                    <a:lnTo>
                      <a:pt x="91" y="61"/>
                    </a:lnTo>
                    <a:lnTo>
                      <a:pt x="97" y="57"/>
                    </a:lnTo>
                    <a:lnTo>
                      <a:pt x="102" y="54"/>
                    </a:lnTo>
                    <a:lnTo>
                      <a:pt x="106" y="48"/>
                    </a:lnTo>
                    <a:lnTo>
                      <a:pt x="107" y="43"/>
                    </a:lnTo>
                    <a:lnTo>
                      <a:pt x="106" y="37"/>
                    </a:lnTo>
                    <a:lnTo>
                      <a:pt x="102" y="30"/>
                    </a:lnTo>
                    <a:lnTo>
                      <a:pt x="97" y="24"/>
                    </a:lnTo>
                    <a:lnTo>
                      <a:pt x="90" y="19"/>
                    </a:lnTo>
                    <a:lnTo>
                      <a:pt x="82" y="13"/>
                    </a:lnTo>
                    <a:lnTo>
                      <a:pt x="74" y="9"/>
                    </a:lnTo>
                    <a:lnTo>
                      <a:pt x="63" y="4"/>
                    </a:lnTo>
                    <a:lnTo>
                      <a:pt x="53" y="2"/>
                    </a:lnTo>
                    <a:lnTo>
                      <a:pt x="42" y="0"/>
                    </a:lnTo>
                    <a:lnTo>
                      <a:pt x="32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3" y="10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5" y="32"/>
                    </a:lnTo>
                    <a:lnTo>
                      <a:pt x="9" y="38"/>
                    </a:lnTo>
                    <a:lnTo>
                      <a:pt x="16" y="44"/>
                    </a:lnTo>
                    <a:lnTo>
                      <a:pt x="25" y="49"/>
                    </a:lnTo>
                    <a:lnTo>
                      <a:pt x="33" y="54"/>
                    </a:lnTo>
                    <a:lnTo>
                      <a:pt x="43" y="58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35" name="Freeform 85"/>
              <p:cNvSpPr/>
              <p:nvPr/>
            </p:nvSpPr>
            <p:spPr bwMode="auto">
              <a:xfrm>
                <a:off x="8113" y="4974"/>
                <a:ext cx="367" cy="131"/>
              </a:xfrm>
              <a:custGeom>
                <a:avLst/>
                <a:gdLst>
                  <a:gd name="T0" fmla="*/ 0 w 1469"/>
                  <a:gd name="T1" fmla="*/ 0 h 525"/>
                  <a:gd name="T2" fmla="*/ 0 w 1469"/>
                  <a:gd name="T3" fmla="*/ 0 h 525"/>
                  <a:gd name="T4" fmla="*/ 0 w 1469"/>
                  <a:gd name="T5" fmla="*/ 0 h 525"/>
                  <a:gd name="T6" fmla="*/ 0 w 1469"/>
                  <a:gd name="T7" fmla="*/ 0 h 525"/>
                  <a:gd name="T8" fmla="*/ 0 w 1469"/>
                  <a:gd name="T9" fmla="*/ 0 h 525"/>
                  <a:gd name="T10" fmla="*/ 0 w 1469"/>
                  <a:gd name="T11" fmla="*/ 0 h 525"/>
                  <a:gd name="T12" fmla="*/ 0 w 1469"/>
                  <a:gd name="T13" fmla="*/ 0 h 525"/>
                  <a:gd name="T14" fmla="*/ 0 w 1469"/>
                  <a:gd name="T15" fmla="*/ 0 h 525"/>
                  <a:gd name="T16" fmla="*/ 0 w 1469"/>
                  <a:gd name="T17" fmla="*/ 0 h 525"/>
                  <a:gd name="T18" fmla="*/ 0 w 1469"/>
                  <a:gd name="T19" fmla="*/ 0 h 525"/>
                  <a:gd name="T20" fmla="*/ 0 w 1469"/>
                  <a:gd name="T21" fmla="*/ 0 h 525"/>
                  <a:gd name="T22" fmla="*/ 0 w 1469"/>
                  <a:gd name="T23" fmla="*/ 0 h 525"/>
                  <a:gd name="T24" fmla="*/ 0 w 1469"/>
                  <a:gd name="T25" fmla="*/ 0 h 525"/>
                  <a:gd name="T26" fmla="*/ 0 w 1469"/>
                  <a:gd name="T27" fmla="*/ 0 h 525"/>
                  <a:gd name="T28" fmla="*/ 0 w 1469"/>
                  <a:gd name="T29" fmla="*/ 0 h 525"/>
                  <a:gd name="T30" fmla="*/ 0 w 1469"/>
                  <a:gd name="T31" fmla="*/ 0 h 525"/>
                  <a:gd name="T32" fmla="*/ 0 w 1469"/>
                  <a:gd name="T33" fmla="*/ 0 h 525"/>
                  <a:gd name="T34" fmla="*/ 0 w 1469"/>
                  <a:gd name="T35" fmla="*/ 0 h 525"/>
                  <a:gd name="T36" fmla="*/ 0 w 1469"/>
                  <a:gd name="T37" fmla="*/ 0 h 525"/>
                  <a:gd name="T38" fmla="*/ 0 w 1469"/>
                  <a:gd name="T39" fmla="*/ 0 h 525"/>
                  <a:gd name="T40" fmla="*/ 0 w 1469"/>
                  <a:gd name="T41" fmla="*/ 0 h 525"/>
                  <a:gd name="T42" fmla="*/ 0 w 1469"/>
                  <a:gd name="T43" fmla="*/ 0 h 525"/>
                  <a:gd name="T44" fmla="*/ 0 w 1469"/>
                  <a:gd name="T45" fmla="*/ 0 h 525"/>
                  <a:gd name="T46" fmla="*/ 0 w 1469"/>
                  <a:gd name="T47" fmla="*/ 0 h 525"/>
                  <a:gd name="T48" fmla="*/ 0 w 1469"/>
                  <a:gd name="T49" fmla="*/ 0 h 525"/>
                  <a:gd name="T50" fmla="*/ 0 w 1469"/>
                  <a:gd name="T51" fmla="*/ 0 h 525"/>
                  <a:gd name="T52" fmla="*/ 0 w 1469"/>
                  <a:gd name="T53" fmla="*/ 0 h 525"/>
                  <a:gd name="T54" fmla="*/ 0 w 1469"/>
                  <a:gd name="T55" fmla="*/ 0 h 525"/>
                  <a:gd name="T56" fmla="*/ 0 w 1469"/>
                  <a:gd name="T57" fmla="*/ 0 h 525"/>
                  <a:gd name="T58" fmla="*/ 0 w 1469"/>
                  <a:gd name="T59" fmla="*/ 0 h 525"/>
                  <a:gd name="T60" fmla="*/ 0 w 1469"/>
                  <a:gd name="T61" fmla="*/ 0 h 525"/>
                  <a:gd name="T62" fmla="*/ 0 w 1469"/>
                  <a:gd name="T63" fmla="*/ 0 h 525"/>
                  <a:gd name="T64" fmla="*/ 0 w 1469"/>
                  <a:gd name="T65" fmla="*/ 0 h 525"/>
                  <a:gd name="T66" fmla="*/ 0 w 1469"/>
                  <a:gd name="T67" fmla="*/ 0 h 525"/>
                  <a:gd name="T68" fmla="*/ 0 w 1469"/>
                  <a:gd name="T69" fmla="*/ 0 h 525"/>
                  <a:gd name="T70" fmla="*/ 0 w 1469"/>
                  <a:gd name="T71" fmla="*/ 0 h 525"/>
                  <a:gd name="T72" fmla="*/ 0 w 1469"/>
                  <a:gd name="T73" fmla="*/ 0 h 525"/>
                  <a:gd name="T74" fmla="*/ 0 w 1469"/>
                  <a:gd name="T75" fmla="*/ 0 h 525"/>
                  <a:gd name="T76" fmla="*/ 0 w 1469"/>
                  <a:gd name="T77" fmla="*/ 0 h 525"/>
                  <a:gd name="T78" fmla="*/ 0 w 1469"/>
                  <a:gd name="T79" fmla="*/ 0 h 5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469"/>
                  <a:gd name="T121" fmla="*/ 0 h 525"/>
                  <a:gd name="T122" fmla="*/ 1469 w 1469"/>
                  <a:gd name="T123" fmla="*/ 525 h 5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469" h="525">
                    <a:moveTo>
                      <a:pt x="1468" y="407"/>
                    </a:moveTo>
                    <a:lnTo>
                      <a:pt x="1466" y="407"/>
                    </a:lnTo>
                    <a:lnTo>
                      <a:pt x="1458" y="406"/>
                    </a:lnTo>
                    <a:lnTo>
                      <a:pt x="1446" y="405"/>
                    </a:lnTo>
                    <a:lnTo>
                      <a:pt x="1429" y="402"/>
                    </a:lnTo>
                    <a:lnTo>
                      <a:pt x="1408" y="400"/>
                    </a:lnTo>
                    <a:lnTo>
                      <a:pt x="1382" y="397"/>
                    </a:lnTo>
                    <a:lnTo>
                      <a:pt x="1353" y="393"/>
                    </a:lnTo>
                    <a:lnTo>
                      <a:pt x="1321" y="389"/>
                    </a:lnTo>
                    <a:lnTo>
                      <a:pt x="1285" y="383"/>
                    </a:lnTo>
                    <a:lnTo>
                      <a:pt x="1245" y="376"/>
                    </a:lnTo>
                    <a:lnTo>
                      <a:pt x="1203" y="370"/>
                    </a:lnTo>
                    <a:lnTo>
                      <a:pt x="1158" y="363"/>
                    </a:lnTo>
                    <a:lnTo>
                      <a:pt x="1110" y="354"/>
                    </a:lnTo>
                    <a:lnTo>
                      <a:pt x="1060" y="345"/>
                    </a:lnTo>
                    <a:lnTo>
                      <a:pt x="1008" y="335"/>
                    </a:lnTo>
                    <a:lnTo>
                      <a:pt x="954" y="323"/>
                    </a:lnTo>
                    <a:lnTo>
                      <a:pt x="898" y="311"/>
                    </a:lnTo>
                    <a:lnTo>
                      <a:pt x="841" y="299"/>
                    </a:lnTo>
                    <a:lnTo>
                      <a:pt x="782" y="284"/>
                    </a:lnTo>
                    <a:lnTo>
                      <a:pt x="723" y="269"/>
                    </a:lnTo>
                    <a:lnTo>
                      <a:pt x="663" y="253"/>
                    </a:lnTo>
                    <a:lnTo>
                      <a:pt x="602" y="236"/>
                    </a:lnTo>
                    <a:lnTo>
                      <a:pt x="541" y="217"/>
                    </a:lnTo>
                    <a:lnTo>
                      <a:pt x="480" y="198"/>
                    </a:lnTo>
                    <a:lnTo>
                      <a:pt x="417" y="178"/>
                    </a:lnTo>
                    <a:lnTo>
                      <a:pt x="356" y="156"/>
                    </a:lnTo>
                    <a:lnTo>
                      <a:pt x="296" y="133"/>
                    </a:lnTo>
                    <a:lnTo>
                      <a:pt x="236" y="109"/>
                    </a:lnTo>
                    <a:lnTo>
                      <a:pt x="178" y="84"/>
                    </a:lnTo>
                    <a:lnTo>
                      <a:pt x="120" y="57"/>
                    </a:lnTo>
                    <a:lnTo>
                      <a:pt x="64" y="29"/>
                    </a:lnTo>
                    <a:lnTo>
                      <a:pt x="9" y="0"/>
                    </a:lnTo>
                    <a:lnTo>
                      <a:pt x="7" y="4"/>
                    </a:lnTo>
                    <a:lnTo>
                      <a:pt x="5" y="15"/>
                    </a:lnTo>
                    <a:lnTo>
                      <a:pt x="3" y="33"/>
                    </a:lnTo>
                    <a:lnTo>
                      <a:pt x="0" y="55"/>
                    </a:lnTo>
                    <a:lnTo>
                      <a:pt x="0" y="79"/>
                    </a:lnTo>
                    <a:lnTo>
                      <a:pt x="3" y="102"/>
                    </a:lnTo>
                    <a:lnTo>
                      <a:pt x="10" y="125"/>
                    </a:lnTo>
                    <a:lnTo>
                      <a:pt x="22" y="143"/>
                    </a:lnTo>
                    <a:lnTo>
                      <a:pt x="23" y="144"/>
                    </a:lnTo>
                    <a:lnTo>
                      <a:pt x="26" y="146"/>
                    </a:lnTo>
                    <a:lnTo>
                      <a:pt x="33" y="150"/>
                    </a:lnTo>
                    <a:lnTo>
                      <a:pt x="43" y="154"/>
                    </a:lnTo>
                    <a:lnTo>
                      <a:pt x="54" y="161"/>
                    </a:lnTo>
                    <a:lnTo>
                      <a:pt x="69" y="169"/>
                    </a:lnTo>
                    <a:lnTo>
                      <a:pt x="86" y="177"/>
                    </a:lnTo>
                    <a:lnTo>
                      <a:pt x="106" y="187"/>
                    </a:lnTo>
                    <a:lnTo>
                      <a:pt x="128" y="197"/>
                    </a:lnTo>
                    <a:lnTo>
                      <a:pt x="154" y="208"/>
                    </a:lnTo>
                    <a:lnTo>
                      <a:pt x="182" y="221"/>
                    </a:lnTo>
                    <a:lnTo>
                      <a:pt x="213" y="234"/>
                    </a:lnTo>
                    <a:lnTo>
                      <a:pt x="247" y="248"/>
                    </a:lnTo>
                    <a:lnTo>
                      <a:pt x="283" y="262"/>
                    </a:lnTo>
                    <a:lnTo>
                      <a:pt x="322" y="277"/>
                    </a:lnTo>
                    <a:lnTo>
                      <a:pt x="364" y="292"/>
                    </a:lnTo>
                    <a:lnTo>
                      <a:pt x="410" y="308"/>
                    </a:lnTo>
                    <a:lnTo>
                      <a:pt x="457" y="323"/>
                    </a:lnTo>
                    <a:lnTo>
                      <a:pt x="508" y="339"/>
                    </a:lnTo>
                    <a:lnTo>
                      <a:pt x="562" y="355"/>
                    </a:lnTo>
                    <a:lnTo>
                      <a:pt x="618" y="371"/>
                    </a:lnTo>
                    <a:lnTo>
                      <a:pt x="678" y="387"/>
                    </a:lnTo>
                    <a:lnTo>
                      <a:pt x="740" y="402"/>
                    </a:lnTo>
                    <a:lnTo>
                      <a:pt x="805" y="418"/>
                    </a:lnTo>
                    <a:lnTo>
                      <a:pt x="874" y="433"/>
                    </a:lnTo>
                    <a:lnTo>
                      <a:pt x="945" y="449"/>
                    </a:lnTo>
                    <a:lnTo>
                      <a:pt x="1018" y="462"/>
                    </a:lnTo>
                    <a:lnTo>
                      <a:pt x="1096" y="477"/>
                    </a:lnTo>
                    <a:lnTo>
                      <a:pt x="1176" y="490"/>
                    </a:lnTo>
                    <a:lnTo>
                      <a:pt x="1259" y="503"/>
                    </a:lnTo>
                    <a:lnTo>
                      <a:pt x="1346" y="514"/>
                    </a:lnTo>
                    <a:lnTo>
                      <a:pt x="1435" y="525"/>
                    </a:lnTo>
                    <a:lnTo>
                      <a:pt x="1436" y="523"/>
                    </a:lnTo>
                    <a:lnTo>
                      <a:pt x="1441" y="516"/>
                    </a:lnTo>
                    <a:lnTo>
                      <a:pt x="1447" y="506"/>
                    </a:lnTo>
                    <a:lnTo>
                      <a:pt x="1454" y="491"/>
                    </a:lnTo>
                    <a:lnTo>
                      <a:pt x="1461" y="474"/>
                    </a:lnTo>
                    <a:lnTo>
                      <a:pt x="1466" y="454"/>
                    </a:lnTo>
                    <a:lnTo>
                      <a:pt x="1469" y="432"/>
                    </a:lnTo>
                    <a:lnTo>
                      <a:pt x="1468" y="407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36" name="Freeform 86"/>
              <p:cNvSpPr/>
              <p:nvPr/>
            </p:nvSpPr>
            <p:spPr bwMode="auto">
              <a:xfrm>
                <a:off x="8253" y="4846"/>
                <a:ext cx="42" cy="29"/>
              </a:xfrm>
              <a:custGeom>
                <a:avLst/>
                <a:gdLst>
                  <a:gd name="T0" fmla="*/ 0 w 170"/>
                  <a:gd name="T1" fmla="*/ 0 h 120"/>
                  <a:gd name="T2" fmla="*/ 0 w 170"/>
                  <a:gd name="T3" fmla="*/ 0 h 120"/>
                  <a:gd name="T4" fmla="*/ 0 w 170"/>
                  <a:gd name="T5" fmla="*/ 0 h 120"/>
                  <a:gd name="T6" fmla="*/ 0 w 170"/>
                  <a:gd name="T7" fmla="*/ 0 h 120"/>
                  <a:gd name="T8" fmla="*/ 0 w 170"/>
                  <a:gd name="T9" fmla="*/ 0 h 120"/>
                  <a:gd name="T10" fmla="*/ 0 w 170"/>
                  <a:gd name="T11" fmla="*/ 0 h 120"/>
                  <a:gd name="T12" fmla="*/ 0 w 170"/>
                  <a:gd name="T13" fmla="*/ 0 h 120"/>
                  <a:gd name="T14" fmla="*/ 0 w 170"/>
                  <a:gd name="T15" fmla="*/ 0 h 120"/>
                  <a:gd name="T16" fmla="*/ 0 w 170"/>
                  <a:gd name="T17" fmla="*/ 0 h 120"/>
                  <a:gd name="T18" fmla="*/ 0 w 170"/>
                  <a:gd name="T19" fmla="*/ 0 h 120"/>
                  <a:gd name="T20" fmla="*/ 0 w 170"/>
                  <a:gd name="T21" fmla="*/ 0 h 120"/>
                  <a:gd name="T22" fmla="*/ 0 w 170"/>
                  <a:gd name="T23" fmla="*/ 0 h 120"/>
                  <a:gd name="T24" fmla="*/ 0 w 170"/>
                  <a:gd name="T25" fmla="*/ 0 h 120"/>
                  <a:gd name="T26" fmla="*/ 0 w 170"/>
                  <a:gd name="T27" fmla="*/ 0 h 120"/>
                  <a:gd name="T28" fmla="*/ 0 w 170"/>
                  <a:gd name="T29" fmla="*/ 0 h 120"/>
                  <a:gd name="T30" fmla="*/ 0 w 170"/>
                  <a:gd name="T31" fmla="*/ 0 h 120"/>
                  <a:gd name="T32" fmla="*/ 0 w 170"/>
                  <a:gd name="T33" fmla="*/ 0 h 120"/>
                  <a:gd name="T34" fmla="*/ 0 w 170"/>
                  <a:gd name="T35" fmla="*/ 0 h 120"/>
                  <a:gd name="T36" fmla="*/ 0 w 170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20"/>
                  <a:gd name="T59" fmla="*/ 170 w 170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20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30" y="7"/>
                    </a:lnTo>
                    <a:lnTo>
                      <a:pt x="17" y="15"/>
                    </a:lnTo>
                    <a:lnTo>
                      <a:pt x="7" y="26"/>
                    </a:lnTo>
                    <a:lnTo>
                      <a:pt x="1" y="43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8" y="120"/>
                    </a:lnTo>
                    <a:lnTo>
                      <a:pt x="97" y="114"/>
                    </a:lnTo>
                    <a:lnTo>
                      <a:pt x="97" y="102"/>
                    </a:lnTo>
                    <a:lnTo>
                      <a:pt x="97" y="84"/>
                    </a:lnTo>
                    <a:lnTo>
                      <a:pt x="101" y="64"/>
                    </a:lnTo>
                    <a:lnTo>
                      <a:pt x="108" y="44"/>
                    </a:lnTo>
                    <a:lnTo>
                      <a:pt x="121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37" name="Freeform 87"/>
              <p:cNvSpPr/>
              <p:nvPr/>
            </p:nvSpPr>
            <p:spPr bwMode="auto">
              <a:xfrm>
                <a:off x="8494" y="4901"/>
                <a:ext cx="43" cy="29"/>
              </a:xfrm>
              <a:custGeom>
                <a:avLst/>
                <a:gdLst>
                  <a:gd name="T0" fmla="*/ 0 w 170"/>
                  <a:gd name="T1" fmla="*/ 0 h 119"/>
                  <a:gd name="T2" fmla="*/ 0 w 170"/>
                  <a:gd name="T3" fmla="*/ 0 h 119"/>
                  <a:gd name="T4" fmla="*/ 0 w 170"/>
                  <a:gd name="T5" fmla="*/ 0 h 119"/>
                  <a:gd name="T6" fmla="*/ 0 w 170"/>
                  <a:gd name="T7" fmla="*/ 0 h 119"/>
                  <a:gd name="T8" fmla="*/ 0 w 170"/>
                  <a:gd name="T9" fmla="*/ 0 h 119"/>
                  <a:gd name="T10" fmla="*/ 0 w 170"/>
                  <a:gd name="T11" fmla="*/ 0 h 119"/>
                  <a:gd name="T12" fmla="*/ 0 w 170"/>
                  <a:gd name="T13" fmla="*/ 0 h 119"/>
                  <a:gd name="T14" fmla="*/ 0 w 170"/>
                  <a:gd name="T15" fmla="*/ 0 h 119"/>
                  <a:gd name="T16" fmla="*/ 0 w 170"/>
                  <a:gd name="T17" fmla="*/ 0 h 119"/>
                  <a:gd name="T18" fmla="*/ 0 w 170"/>
                  <a:gd name="T19" fmla="*/ 0 h 119"/>
                  <a:gd name="T20" fmla="*/ 0 w 170"/>
                  <a:gd name="T21" fmla="*/ 0 h 119"/>
                  <a:gd name="T22" fmla="*/ 0 w 170"/>
                  <a:gd name="T23" fmla="*/ 0 h 119"/>
                  <a:gd name="T24" fmla="*/ 0 w 170"/>
                  <a:gd name="T25" fmla="*/ 0 h 119"/>
                  <a:gd name="T26" fmla="*/ 0 w 170"/>
                  <a:gd name="T27" fmla="*/ 0 h 119"/>
                  <a:gd name="T28" fmla="*/ 0 w 170"/>
                  <a:gd name="T29" fmla="*/ 0 h 119"/>
                  <a:gd name="T30" fmla="*/ 0 w 170"/>
                  <a:gd name="T31" fmla="*/ 0 h 119"/>
                  <a:gd name="T32" fmla="*/ 0 w 170"/>
                  <a:gd name="T33" fmla="*/ 0 h 119"/>
                  <a:gd name="T34" fmla="*/ 0 w 170"/>
                  <a:gd name="T35" fmla="*/ 0 h 119"/>
                  <a:gd name="T36" fmla="*/ 0 w 170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19"/>
                  <a:gd name="T59" fmla="*/ 170 w 170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19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29" y="7"/>
                    </a:lnTo>
                    <a:lnTo>
                      <a:pt x="18" y="14"/>
                    </a:lnTo>
                    <a:lnTo>
                      <a:pt x="7" y="25"/>
                    </a:lnTo>
                    <a:lnTo>
                      <a:pt x="0" y="42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7" y="119"/>
                    </a:lnTo>
                    <a:lnTo>
                      <a:pt x="96" y="114"/>
                    </a:lnTo>
                    <a:lnTo>
                      <a:pt x="96" y="101"/>
                    </a:lnTo>
                    <a:lnTo>
                      <a:pt x="96" y="83"/>
                    </a:lnTo>
                    <a:lnTo>
                      <a:pt x="100" y="62"/>
                    </a:lnTo>
                    <a:lnTo>
                      <a:pt x="107" y="44"/>
                    </a:lnTo>
                    <a:lnTo>
                      <a:pt x="120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38" name="Freeform 88"/>
              <p:cNvSpPr/>
              <p:nvPr/>
            </p:nvSpPr>
            <p:spPr bwMode="auto">
              <a:xfrm>
                <a:off x="8299" y="4855"/>
                <a:ext cx="182" cy="50"/>
              </a:xfrm>
              <a:custGeom>
                <a:avLst/>
                <a:gdLst>
                  <a:gd name="T0" fmla="*/ 0 w 730"/>
                  <a:gd name="T1" fmla="*/ 0 h 200"/>
                  <a:gd name="T2" fmla="*/ 0 w 730"/>
                  <a:gd name="T3" fmla="*/ 0 h 200"/>
                  <a:gd name="T4" fmla="*/ 0 w 730"/>
                  <a:gd name="T5" fmla="*/ 0 h 200"/>
                  <a:gd name="T6" fmla="*/ 0 w 730"/>
                  <a:gd name="T7" fmla="*/ 0 h 200"/>
                  <a:gd name="T8" fmla="*/ 0 w 730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0"/>
                  <a:gd name="T16" fmla="*/ 0 h 200"/>
                  <a:gd name="T17" fmla="*/ 730 w 730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0" h="200">
                    <a:moveTo>
                      <a:pt x="0" y="44"/>
                    </a:moveTo>
                    <a:lnTo>
                      <a:pt x="697" y="200"/>
                    </a:lnTo>
                    <a:lnTo>
                      <a:pt x="730" y="156"/>
                    </a:lnTo>
                    <a:lnTo>
                      <a:pt x="33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39" name="Freeform 89"/>
              <p:cNvSpPr/>
              <p:nvPr/>
            </p:nvSpPr>
            <p:spPr bwMode="auto">
              <a:xfrm>
                <a:off x="8297" y="4875"/>
                <a:ext cx="176" cy="47"/>
              </a:xfrm>
              <a:custGeom>
                <a:avLst/>
                <a:gdLst>
                  <a:gd name="T0" fmla="*/ 0 w 703"/>
                  <a:gd name="T1" fmla="*/ 0 h 187"/>
                  <a:gd name="T2" fmla="*/ 0 w 703"/>
                  <a:gd name="T3" fmla="*/ 0 h 187"/>
                  <a:gd name="T4" fmla="*/ 0 w 703"/>
                  <a:gd name="T5" fmla="*/ 0 h 187"/>
                  <a:gd name="T6" fmla="*/ 0 w 703"/>
                  <a:gd name="T7" fmla="*/ 0 h 187"/>
                  <a:gd name="T8" fmla="*/ 0 w 70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3"/>
                  <a:gd name="T16" fmla="*/ 0 h 187"/>
                  <a:gd name="T17" fmla="*/ 703 w 703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3" h="187">
                    <a:moveTo>
                      <a:pt x="0" y="30"/>
                    </a:moveTo>
                    <a:lnTo>
                      <a:pt x="696" y="187"/>
                    </a:lnTo>
                    <a:lnTo>
                      <a:pt x="703" y="157"/>
                    </a:lnTo>
                    <a:lnTo>
                      <a:pt x="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40" name="Freeform 90"/>
              <p:cNvSpPr/>
              <p:nvPr/>
            </p:nvSpPr>
            <p:spPr bwMode="auto">
              <a:xfrm>
                <a:off x="8486" y="4969"/>
                <a:ext cx="106" cy="127"/>
              </a:xfrm>
              <a:custGeom>
                <a:avLst/>
                <a:gdLst>
                  <a:gd name="T0" fmla="*/ 0 w 424"/>
                  <a:gd name="T1" fmla="*/ 0 h 508"/>
                  <a:gd name="T2" fmla="*/ 0 w 424"/>
                  <a:gd name="T3" fmla="*/ 0 h 508"/>
                  <a:gd name="T4" fmla="*/ 0 w 424"/>
                  <a:gd name="T5" fmla="*/ 0 h 508"/>
                  <a:gd name="T6" fmla="*/ 0 w 424"/>
                  <a:gd name="T7" fmla="*/ 0 h 508"/>
                  <a:gd name="T8" fmla="*/ 0 w 424"/>
                  <a:gd name="T9" fmla="*/ 0 h 508"/>
                  <a:gd name="T10" fmla="*/ 0 w 424"/>
                  <a:gd name="T11" fmla="*/ 0 h 508"/>
                  <a:gd name="T12" fmla="*/ 0 w 424"/>
                  <a:gd name="T13" fmla="*/ 0 h 508"/>
                  <a:gd name="T14" fmla="*/ 0 w 424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4"/>
                  <a:gd name="T25" fmla="*/ 0 h 508"/>
                  <a:gd name="T26" fmla="*/ 424 w 424"/>
                  <a:gd name="T27" fmla="*/ 508 h 50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4" h="508">
                    <a:moveTo>
                      <a:pt x="0" y="508"/>
                    </a:moveTo>
                    <a:lnTo>
                      <a:pt x="86" y="388"/>
                    </a:lnTo>
                    <a:lnTo>
                      <a:pt x="124" y="388"/>
                    </a:lnTo>
                    <a:lnTo>
                      <a:pt x="424" y="0"/>
                    </a:lnTo>
                    <a:lnTo>
                      <a:pt x="130" y="282"/>
                    </a:lnTo>
                    <a:lnTo>
                      <a:pt x="66" y="289"/>
                    </a:lnTo>
                    <a:lnTo>
                      <a:pt x="0" y="358"/>
                    </a:lnTo>
                    <a:lnTo>
                      <a:pt x="0" y="508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41" name="Freeform 91"/>
              <p:cNvSpPr/>
              <p:nvPr/>
            </p:nvSpPr>
            <p:spPr bwMode="auto">
              <a:xfrm>
                <a:off x="8312" y="4637"/>
                <a:ext cx="296" cy="61"/>
              </a:xfrm>
              <a:custGeom>
                <a:avLst/>
                <a:gdLst>
                  <a:gd name="T0" fmla="*/ 0 w 1186"/>
                  <a:gd name="T1" fmla="*/ 0 h 245"/>
                  <a:gd name="T2" fmla="*/ 0 w 1186"/>
                  <a:gd name="T3" fmla="*/ 0 h 245"/>
                  <a:gd name="T4" fmla="*/ 0 w 1186"/>
                  <a:gd name="T5" fmla="*/ 0 h 245"/>
                  <a:gd name="T6" fmla="*/ 0 w 1186"/>
                  <a:gd name="T7" fmla="*/ 0 h 245"/>
                  <a:gd name="T8" fmla="*/ 0 w 1186"/>
                  <a:gd name="T9" fmla="*/ 0 h 245"/>
                  <a:gd name="T10" fmla="*/ 0 w 1186"/>
                  <a:gd name="T11" fmla="*/ 0 h 245"/>
                  <a:gd name="T12" fmla="*/ 0 w 1186"/>
                  <a:gd name="T13" fmla="*/ 0 h 245"/>
                  <a:gd name="T14" fmla="*/ 0 w 1186"/>
                  <a:gd name="T15" fmla="*/ 0 h 245"/>
                  <a:gd name="T16" fmla="*/ 0 w 1186"/>
                  <a:gd name="T17" fmla="*/ 0 h 245"/>
                  <a:gd name="T18" fmla="*/ 0 w 1186"/>
                  <a:gd name="T19" fmla="*/ 0 h 245"/>
                  <a:gd name="T20" fmla="*/ 0 w 1186"/>
                  <a:gd name="T21" fmla="*/ 0 h 245"/>
                  <a:gd name="T22" fmla="*/ 0 w 1186"/>
                  <a:gd name="T23" fmla="*/ 0 h 245"/>
                  <a:gd name="T24" fmla="*/ 0 w 1186"/>
                  <a:gd name="T25" fmla="*/ 0 h 245"/>
                  <a:gd name="T26" fmla="*/ 0 w 1186"/>
                  <a:gd name="T27" fmla="*/ 0 h 245"/>
                  <a:gd name="T28" fmla="*/ 0 w 1186"/>
                  <a:gd name="T29" fmla="*/ 0 h 245"/>
                  <a:gd name="T30" fmla="*/ 0 w 1186"/>
                  <a:gd name="T31" fmla="*/ 0 h 245"/>
                  <a:gd name="T32" fmla="*/ 0 w 1186"/>
                  <a:gd name="T33" fmla="*/ 0 h 245"/>
                  <a:gd name="T34" fmla="*/ 0 w 1186"/>
                  <a:gd name="T35" fmla="*/ 0 h 245"/>
                  <a:gd name="T36" fmla="*/ 0 w 1186"/>
                  <a:gd name="T37" fmla="*/ 0 h 245"/>
                  <a:gd name="T38" fmla="*/ 0 w 1186"/>
                  <a:gd name="T39" fmla="*/ 0 h 245"/>
                  <a:gd name="T40" fmla="*/ 0 w 1186"/>
                  <a:gd name="T41" fmla="*/ 0 h 245"/>
                  <a:gd name="T42" fmla="*/ 0 w 1186"/>
                  <a:gd name="T43" fmla="*/ 0 h 245"/>
                  <a:gd name="T44" fmla="*/ 0 w 1186"/>
                  <a:gd name="T45" fmla="*/ 0 h 245"/>
                  <a:gd name="T46" fmla="*/ 0 w 1186"/>
                  <a:gd name="T47" fmla="*/ 0 h 245"/>
                  <a:gd name="T48" fmla="*/ 0 w 1186"/>
                  <a:gd name="T49" fmla="*/ 0 h 245"/>
                  <a:gd name="T50" fmla="*/ 0 w 1186"/>
                  <a:gd name="T51" fmla="*/ 0 h 245"/>
                  <a:gd name="T52" fmla="*/ 0 w 1186"/>
                  <a:gd name="T53" fmla="*/ 0 h 245"/>
                  <a:gd name="T54" fmla="*/ 0 w 1186"/>
                  <a:gd name="T55" fmla="*/ 0 h 245"/>
                  <a:gd name="T56" fmla="*/ 0 w 1186"/>
                  <a:gd name="T57" fmla="*/ 0 h 245"/>
                  <a:gd name="T58" fmla="*/ 0 w 1186"/>
                  <a:gd name="T59" fmla="*/ 0 h 245"/>
                  <a:gd name="T60" fmla="*/ 0 w 1186"/>
                  <a:gd name="T61" fmla="*/ 0 h 245"/>
                  <a:gd name="T62" fmla="*/ 0 w 1186"/>
                  <a:gd name="T63" fmla="*/ 0 h 245"/>
                  <a:gd name="T64" fmla="*/ 0 w 1186"/>
                  <a:gd name="T65" fmla="*/ 0 h 245"/>
                  <a:gd name="T66" fmla="*/ 0 w 1186"/>
                  <a:gd name="T67" fmla="*/ 0 h 2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86"/>
                  <a:gd name="T103" fmla="*/ 0 h 245"/>
                  <a:gd name="T104" fmla="*/ 1186 w 1186"/>
                  <a:gd name="T105" fmla="*/ 245 h 2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86" h="245">
                    <a:moveTo>
                      <a:pt x="0" y="0"/>
                    </a:moveTo>
                    <a:lnTo>
                      <a:pt x="1186" y="245"/>
                    </a:lnTo>
                    <a:lnTo>
                      <a:pt x="1184" y="244"/>
                    </a:lnTo>
                    <a:lnTo>
                      <a:pt x="1180" y="242"/>
                    </a:lnTo>
                    <a:lnTo>
                      <a:pt x="1172" y="239"/>
                    </a:lnTo>
                    <a:lnTo>
                      <a:pt x="1161" y="233"/>
                    </a:lnTo>
                    <a:lnTo>
                      <a:pt x="1147" y="228"/>
                    </a:lnTo>
                    <a:lnTo>
                      <a:pt x="1130" y="222"/>
                    </a:lnTo>
                    <a:lnTo>
                      <a:pt x="1112" y="214"/>
                    </a:lnTo>
                    <a:lnTo>
                      <a:pt x="1091" y="205"/>
                    </a:lnTo>
                    <a:lnTo>
                      <a:pt x="1066" y="196"/>
                    </a:lnTo>
                    <a:lnTo>
                      <a:pt x="1039" y="187"/>
                    </a:lnTo>
                    <a:lnTo>
                      <a:pt x="1010" y="177"/>
                    </a:lnTo>
                    <a:lnTo>
                      <a:pt x="979" y="166"/>
                    </a:lnTo>
                    <a:lnTo>
                      <a:pt x="945" y="154"/>
                    </a:lnTo>
                    <a:lnTo>
                      <a:pt x="910" y="143"/>
                    </a:lnTo>
                    <a:lnTo>
                      <a:pt x="871" y="132"/>
                    </a:lnTo>
                    <a:lnTo>
                      <a:pt x="832" y="121"/>
                    </a:lnTo>
                    <a:lnTo>
                      <a:pt x="790" y="108"/>
                    </a:lnTo>
                    <a:lnTo>
                      <a:pt x="747" y="97"/>
                    </a:lnTo>
                    <a:lnTo>
                      <a:pt x="702" y="86"/>
                    </a:lnTo>
                    <a:lnTo>
                      <a:pt x="655" y="74"/>
                    </a:lnTo>
                    <a:lnTo>
                      <a:pt x="607" y="64"/>
                    </a:lnTo>
                    <a:lnTo>
                      <a:pt x="557" y="54"/>
                    </a:lnTo>
                    <a:lnTo>
                      <a:pt x="506" y="45"/>
                    </a:lnTo>
                    <a:lnTo>
                      <a:pt x="454" y="36"/>
                    </a:lnTo>
                    <a:lnTo>
                      <a:pt x="400" y="28"/>
                    </a:lnTo>
                    <a:lnTo>
                      <a:pt x="346" y="20"/>
                    </a:lnTo>
                    <a:lnTo>
                      <a:pt x="290" y="15"/>
                    </a:lnTo>
                    <a:lnTo>
                      <a:pt x="233" y="9"/>
                    </a:lnTo>
                    <a:lnTo>
                      <a:pt x="176" y="4"/>
                    </a:lnTo>
                    <a:lnTo>
                      <a:pt x="118" y="2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642" name="Freeform 92"/>
              <p:cNvSpPr/>
              <p:nvPr/>
            </p:nvSpPr>
            <p:spPr bwMode="auto">
              <a:xfrm>
                <a:off x="8250" y="4639"/>
                <a:ext cx="60" cy="185"/>
              </a:xfrm>
              <a:custGeom>
                <a:avLst/>
                <a:gdLst>
                  <a:gd name="T0" fmla="*/ 0 w 241"/>
                  <a:gd name="T1" fmla="*/ 0 h 738"/>
                  <a:gd name="T2" fmla="*/ 0 w 241"/>
                  <a:gd name="T3" fmla="*/ 0 h 738"/>
                  <a:gd name="T4" fmla="*/ 0 w 241"/>
                  <a:gd name="T5" fmla="*/ 0 h 738"/>
                  <a:gd name="T6" fmla="*/ 0 w 241"/>
                  <a:gd name="T7" fmla="*/ 0 h 738"/>
                  <a:gd name="T8" fmla="*/ 0 w 241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1"/>
                  <a:gd name="T16" fmla="*/ 0 h 738"/>
                  <a:gd name="T17" fmla="*/ 241 w 241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1" h="738">
                    <a:moveTo>
                      <a:pt x="241" y="0"/>
                    </a:moveTo>
                    <a:lnTo>
                      <a:pt x="52" y="738"/>
                    </a:lnTo>
                    <a:lnTo>
                      <a:pt x="0" y="726"/>
                    </a:lnTo>
                    <a:lnTo>
                      <a:pt x="169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49513" name="Freeform 93"/>
          <p:cNvSpPr/>
          <p:nvPr/>
        </p:nvSpPr>
        <p:spPr bwMode="auto">
          <a:xfrm>
            <a:off x="7937501" y="2486026"/>
            <a:ext cx="1838325" cy="1711325"/>
          </a:xfrm>
          <a:custGeom>
            <a:avLst/>
            <a:gdLst>
              <a:gd name="T0" fmla="*/ 2147483646 w 2894"/>
              <a:gd name="T1" fmla="*/ 2147483646 h 2693"/>
              <a:gd name="T2" fmla="*/ 2147483646 w 2894"/>
              <a:gd name="T3" fmla="*/ 2147483646 h 2693"/>
              <a:gd name="T4" fmla="*/ 2147483646 w 2894"/>
              <a:gd name="T5" fmla="*/ 2147483646 h 2693"/>
              <a:gd name="T6" fmla="*/ 2147483646 w 2894"/>
              <a:gd name="T7" fmla="*/ 2147483646 h 2693"/>
              <a:gd name="T8" fmla="*/ 2147483646 w 2894"/>
              <a:gd name="T9" fmla="*/ 2147483646 h 2693"/>
              <a:gd name="T10" fmla="*/ 2147483646 w 2894"/>
              <a:gd name="T11" fmla="*/ 2147483646 h 2693"/>
              <a:gd name="T12" fmla="*/ 2147483646 w 2894"/>
              <a:gd name="T13" fmla="*/ 2147483646 h 2693"/>
              <a:gd name="T14" fmla="*/ 2147483646 w 2894"/>
              <a:gd name="T15" fmla="*/ 2147483646 h 2693"/>
              <a:gd name="T16" fmla="*/ 2147483646 w 2894"/>
              <a:gd name="T17" fmla="*/ 2147483646 h 2693"/>
              <a:gd name="T18" fmla="*/ 2147483646 w 2894"/>
              <a:gd name="T19" fmla="*/ 2147483646 h 2693"/>
              <a:gd name="T20" fmla="*/ 2147483646 w 2894"/>
              <a:gd name="T21" fmla="*/ 2147483646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894"/>
              <a:gd name="T34" fmla="*/ 0 h 2693"/>
              <a:gd name="T35" fmla="*/ 2894 w 2894"/>
              <a:gd name="T36" fmla="*/ 2693 h 269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9514" name="Group 94"/>
          <p:cNvGrpSpPr/>
          <p:nvPr/>
        </p:nvGrpSpPr>
        <p:grpSpPr bwMode="auto">
          <a:xfrm>
            <a:off x="8213725" y="3692526"/>
            <a:ext cx="501650" cy="233363"/>
            <a:chOff x="3600" y="219"/>
            <a:chExt cx="360" cy="175"/>
          </a:xfrm>
        </p:grpSpPr>
        <p:sp>
          <p:nvSpPr>
            <p:cNvPr id="149560" name="Oval 95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9561" name="Line 96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9562" name="Line 97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49563" name="Rectangle 98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49564" name="Oval 99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9565" name="Group 100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49570" name="Line 101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71" name="Line 102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72" name="Line 103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49566" name="Group 104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49567" name="Line 105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68" name="Line 106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9569" name="Line 107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49515" name="Line 108"/>
          <p:cNvSpPr>
            <a:spLocks noChangeShapeType="1"/>
          </p:cNvSpPr>
          <p:nvPr/>
        </p:nvSpPr>
        <p:spPr bwMode="auto">
          <a:xfrm>
            <a:off x="8259763" y="3552825"/>
            <a:ext cx="13335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9516" name="Line 109"/>
          <p:cNvSpPr>
            <a:spLocks noChangeShapeType="1"/>
          </p:cNvSpPr>
          <p:nvPr/>
        </p:nvSpPr>
        <p:spPr bwMode="auto">
          <a:xfrm>
            <a:off x="8469313" y="3552825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9517" name="Line 110"/>
          <p:cNvSpPr>
            <a:spLocks noChangeShapeType="1"/>
          </p:cNvSpPr>
          <p:nvPr/>
        </p:nvSpPr>
        <p:spPr bwMode="auto">
          <a:xfrm>
            <a:off x="9321800" y="3386138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9518" name="Group 111"/>
          <p:cNvGrpSpPr/>
          <p:nvPr/>
        </p:nvGrpSpPr>
        <p:grpSpPr bwMode="auto">
          <a:xfrm>
            <a:off x="8864600" y="2914650"/>
            <a:ext cx="914400" cy="590550"/>
            <a:chOff x="10665" y="3225"/>
            <a:chExt cx="1440" cy="930"/>
          </a:xfrm>
        </p:grpSpPr>
        <p:sp>
          <p:nvSpPr>
            <p:cNvPr id="149556" name="Oval 112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9557" name="Group 113"/>
            <p:cNvGrpSpPr/>
            <p:nvPr/>
          </p:nvGrpSpPr>
          <p:grpSpPr bwMode="auto">
            <a:xfrm>
              <a:off x="11031" y="3335"/>
              <a:ext cx="565" cy="643"/>
              <a:chOff x="2870" y="1518"/>
              <a:chExt cx="292" cy="320"/>
            </a:xfrm>
          </p:grpSpPr>
          <p:graphicFrame>
            <p:nvGraphicFramePr>
              <p:cNvPr id="149558" name="Object 114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81020" r:id="rId4" imgW="826770" imgH="840105" progId="">
                      <p:embed/>
                    </p:oleObj>
                  </mc:Choice>
                  <mc:Fallback>
                    <p:oleObj r:id="rId4" imgW="826770" imgH="840105" progId="">
                      <p:embed/>
                      <p:pic>
                        <p:nvPicPr>
                          <p:cNvPr id="149558" name="Object 11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49559" name="Object 115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81021" r:id="rId6" imgW="1268095" imgH="1199515" progId="">
                      <p:embed/>
                    </p:oleObj>
                  </mc:Choice>
                  <mc:Fallback>
                    <p:oleObj r:id="rId6" imgW="1268095" imgH="1199515" progId="">
                      <p:embed/>
                      <p:pic>
                        <p:nvPicPr>
                          <p:cNvPr id="149559" name="Object 1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49519" name="Freeform 116"/>
          <p:cNvSpPr/>
          <p:nvPr/>
        </p:nvSpPr>
        <p:spPr bwMode="auto">
          <a:xfrm>
            <a:off x="5478464" y="3432175"/>
            <a:ext cx="2109787" cy="1250950"/>
          </a:xfrm>
          <a:custGeom>
            <a:avLst/>
            <a:gdLst>
              <a:gd name="T0" fmla="*/ 2147483646 w 3324"/>
              <a:gd name="T1" fmla="*/ 2147483646 h 1971"/>
              <a:gd name="T2" fmla="*/ 2147483646 w 3324"/>
              <a:gd name="T3" fmla="*/ 2147483646 h 1971"/>
              <a:gd name="T4" fmla="*/ 2147483646 w 3324"/>
              <a:gd name="T5" fmla="*/ 2147483646 h 1971"/>
              <a:gd name="T6" fmla="*/ 2147483646 w 3324"/>
              <a:gd name="T7" fmla="*/ 2147483646 h 1971"/>
              <a:gd name="T8" fmla="*/ 2147483646 w 3324"/>
              <a:gd name="T9" fmla="*/ 2147483646 h 1971"/>
              <a:gd name="T10" fmla="*/ 2147483646 w 3324"/>
              <a:gd name="T11" fmla="*/ 2147483646 h 1971"/>
              <a:gd name="T12" fmla="*/ 2147483646 w 3324"/>
              <a:gd name="T13" fmla="*/ 2147483646 h 1971"/>
              <a:gd name="T14" fmla="*/ 2147483646 w 3324"/>
              <a:gd name="T15" fmla="*/ 2147483646 h 1971"/>
              <a:gd name="T16" fmla="*/ 2147483646 w 3324"/>
              <a:gd name="T17" fmla="*/ 2147483646 h 1971"/>
              <a:gd name="T18" fmla="*/ 2147483646 w 3324"/>
              <a:gd name="T19" fmla="*/ 2147483646 h 1971"/>
              <a:gd name="T20" fmla="*/ 2147483646 w 3324"/>
              <a:gd name="T21" fmla="*/ 2147483646 h 1971"/>
              <a:gd name="T22" fmla="*/ 2147483646 w 3324"/>
              <a:gd name="T23" fmla="*/ 2147483646 h 1971"/>
              <a:gd name="T24" fmla="*/ 2147483646 w 3324"/>
              <a:gd name="T25" fmla="*/ 2147483646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24"/>
              <a:gd name="T40" fmla="*/ 0 h 1971"/>
              <a:gd name="T41" fmla="*/ 3324 w 3324"/>
              <a:gd name="T42" fmla="*/ 1971 h 197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9520" name="Text Box 117"/>
          <p:cNvSpPr txBox="1">
            <a:spLocks noChangeArrowheads="1"/>
          </p:cNvSpPr>
          <p:nvPr/>
        </p:nvSpPr>
        <p:spPr bwMode="auto">
          <a:xfrm>
            <a:off x="5653088" y="3729039"/>
            <a:ext cx="14478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solidFill>
                  <a:schemeClr val="bg1"/>
                </a:solidFill>
                <a:latin typeface="+mn-lt"/>
                <a:ea typeface="+mn-ea"/>
              </a:rPr>
              <a:t>wide area network</a:t>
            </a:r>
          </a:p>
        </p:txBody>
      </p:sp>
      <p:sp>
        <p:nvSpPr>
          <p:cNvPr id="149521" name="Freeform 118"/>
          <p:cNvSpPr/>
          <p:nvPr/>
        </p:nvSpPr>
        <p:spPr bwMode="auto">
          <a:xfrm>
            <a:off x="4783138" y="4995864"/>
            <a:ext cx="2944812" cy="911225"/>
          </a:xfrm>
          <a:custGeom>
            <a:avLst/>
            <a:gdLst>
              <a:gd name="T0" fmla="*/ 2147483646 w 4636"/>
              <a:gd name="T1" fmla="*/ 2147483646 h 1435"/>
              <a:gd name="T2" fmla="*/ 2147483646 w 4636"/>
              <a:gd name="T3" fmla="*/ 2147483646 h 1435"/>
              <a:gd name="T4" fmla="*/ 2147483646 w 4636"/>
              <a:gd name="T5" fmla="*/ 2147483646 h 1435"/>
              <a:gd name="T6" fmla="*/ 2147483646 w 4636"/>
              <a:gd name="T7" fmla="*/ 2147483646 h 1435"/>
              <a:gd name="T8" fmla="*/ 2147483646 w 4636"/>
              <a:gd name="T9" fmla="*/ 2147483646 h 1435"/>
              <a:gd name="T10" fmla="*/ 2147483646 w 4636"/>
              <a:gd name="T11" fmla="*/ 2147483646 h 1435"/>
              <a:gd name="T12" fmla="*/ 2147483646 w 4636"/>
              <a:gd name="T13" fmla="*/ 2147483646 h 1435"/>
              <a:gd name="T14" fmla="*/ 2147483646 w 4636"/>
              <a:gd name="T15" fmla="*/ 2147483646 h 1435"/>
              <a:gd name="T16" fmla="*/ 2147483646 w 4636"/>
              <a:gd name="T17" fmla="*/ 2147483646 h 1435"/>
              <a:gd name="T18" fmla="*/ 2147483646 w 4636"/>
              <a:gd name="T19" fmla="*/ 2147483646 h 143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636"/>
              <a:gd name="T31" fmla="*/ 0 h 1435"/>
              <a:gd name="T32" fmla="*/ 4636 w 4636"/>
              <a:gd name="T33" fmla="*/ 1435 h 143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636" h="1435">
                <a:moveTo>
                  <a:pt x="339" y="15"/>
                </a:moveTo>
                <a:cubicBezTo>
                  <a:pt x="0" y="110"/>
                  <a:pt x="112" y="438"/>
                  <a:pt x="189" y="645"/>
                </a:cubicBezTo>
                <a:cubicBezTo>
                  <a:pt x="266" y="852"/>
                  <a:pt x="509" y="1130"/>
                  <a:pt x="804" y="1260"/>
                </a:cubicBezTo>
                <a:cubicBezTo>
                  <a:pt x="1099" y="1390"/>
                  <a:pt x="1507" y="1415"/>
                  <a:pt x="1959" y="1425"/>
                </a:cubicBezTo>
                <a:cubicBezTo>
                  <a:pt x="2411" y="1435"/>
                  <a:pt x="3192" y="1395"/>
                  <a:pt x="3519" y="1320"/>
                </a:cubicBezTo>
                <a:cubicBezTo>
                  <a:pt x="3846" y="1245"/>
                  <a:pt x="3753" y="1067"/>
                  <a:pt x="3924" y="975"/>
                </a:cubicBezTo>
                <a:cubicBezTo>
                  <a:pt x="4095" y="883"/>
                  <a:pt x="4489" y="885"/>
                  <a:pt x="4543" y="769"/>
                </a:cubicBezTo>
                <a:cubicBezTo>
                  <a:pt x="4597" y="653"/>
                  <a:pt x="4636" y="393"/>
                  <a:pt x="4249" y="278"/>
                </a:cubicBezTo>
                <a:cubicBezTo>
                  <a:pt x="3863" y="162"/>
                  <a:pt x="2874" y="120"/>
                  <a:pt x="2222" y="76"/>
                </a:cubicBezTo>
                <a:cubicBezTo>
                  <a:pt x="1570" y="32"/>
                  <a:pt x="868" y="0"/>
                  <a:pt x="339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aphicFrame>
        <p:nvGraphicFramePr>
          <p:cNvPr id="149522" name="Object 11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332961773"/>
              </p:ext>
            </p:extLst>
          </p:nvPr>
        </p:nvGraphicFramePr>
        <p:xfrm>
          <a:off x="5916614" y="5178425"/>
          <a:ext cx="415925" cy="31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81022" r:id="rId8" imgW="1307465" imgH="1083945" progId="">
                  <p:embed/>
                </p:oleObj>
              </mc:Choice>
              <mc:Fallback>
                <p:oleObj r:id="rId8" imgW="1307465" imgH="1083945" progId="">
                  <p:embed/>
                  <p:pic>
                    <p:nvPicPr>
                      <p:cNvPr id="149522" name="Object 1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16614" y="5178425"/>
                        <a:ext cx="415925" cy="31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9523" name="Text Box 120"/>
          <p:cNvSpPr txBox="1">
            <a:spLocks noChangeArrowheads="1"/>
          </p:cNvSpPr>
          <p:nvPr/>
        </p:nvSpPr>
        <p:spPr bwMode="auto">
          <a:xfrm>
            <a:off x="1997075" y="2852739"/>
            <a:ext cx="188753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home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network</a:t>
            </a:r>
          </a:p>
        </p:txBody>
      </p:sp>
      <p:sp>
        <p:nvSpPr>
          <p:cNvPr id="149524" name="Text Box 121"/>
          <p:cNvSpPr txBox="1">
            <a:spLocks noChangeArrowheads="1"/>
          </p:cNvSpPr>
          <p:nvPr/>
        </p:nvSpPr>
        <p:spPr bwMode="auto">
          <a:xfrm>
            <a:off x="9398000" y="2174876"/>
            <a:ext cx="1270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visited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network</a:t>
            </a:r>
          </a:p>
        </p:txBody>
      </p:sp>
      <p:sp>
        <p:nvSpPr>
          <p:cNvPr id="149525" name="Line 122"/>
          <p:cNvSpPr>
            <a:spLocks noChangeShapeType="1"/>
          </p:cNvSpPr>
          <p:nvPr/>
        </p:nvSpPr>
        <p:spPr bwMode="auto">
          <a:xfrm flipV="1">
            <a:off x="8580439" y="3343276"/>
            <a:ext cx="555625" cy="3016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9526" name="Group 123"/>
          <p:cNvGrpSpPr/>
          <p:nvPr/>
        </p:nvGrpSpPr>
        <p:grpSpPr bwMode="auto">
          <a:xfrm>
            <a:off x="8715377" y="3278190"/>
            <a:ext cx="354013" cy="461962"/>
            <a:chOff x="618" y="3500"/>
            <a:chExt cx="223" cy="291"/>
          </a:xfrm>
        </p:grpSpPr>
        <p:sp>
          <p:nvSpPr>
            <p:cNvPr id="149554" name="Oval 124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9555" name="Text Box 125"/>
            <p:cNvSpPr txBox="1">
              <a:spLocks noChangeArrowheads="1"/>
            </p:cNvSpPr>
            <p:nvPr/>
          </p:nvSpPr>
          <p:spPr bwMode="auto">
            <a:xfrm>
              <a:off x="628" y="3500"/>
              <a:ext cx="21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solidFill>
                    <a:srgbClr val="FF0000"/>
                  </a:solidFill>
                  <a:latin typeface="+mn-lt"/>
                  <a:ea typeface="+mn-ea"/>
                </a:rPr>
                <a:t>4</a:t>
              </a:r>
            </a:p>
          </p:txBody>
        </p:sp>
      </p:grpSp>
      <p:sp>
        <p:nvSpPr>
          <p:cNvPr id="149527" name="Freeform 126"/>
          <p:cNvSpPr/>
          <p:nvPr/>
        </p:nvSpPr>
        <p:spPr bwMode="auto">
          <a:xfrm>
            <a:off x="4705351" y="3838575"/>
            <a:ext cx="1311275" cy="1238250"/>
          </a:xfrm>
          <a:custGeom>
            <a:avLst/>
            <a:gdLst>
              <a:gd name="T0" fmla="*/ 0 w 826"/>
              <a:gd name="T1" fmla="*/ 0 h 780"/>
              <a:gd name="T2" fmla="*/ 2147483646 w 826"/>
              <a:gd name="T3" fmla="*/ 2147483646 h 780"/>
              <a:gd name="T4" fmla="*/ 0 60000 65536"/>
              <a:gd name="T5" fmla="*/ 0 60000 65536"/>
              <a:gd name="T6" fmla="*/ 0 w 826"/>
              <a:gd name="T7" fmla="*/ 0 h 780"/>
              <a:gd name="T8" fmla="*/ 826 w 826"/>
              <a:gd name="T9" fmla="*/ 780 h 78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826" h="780">
                <a:moveTo>
                  <a:pt x="0" y="0"/>
                </a:moveTo>
                <a:cubicBezTo>
                  <a:pt x="138" y="130"/>
                  <a:pt x="654" y="618"/>
                  <a:pt x="826" y="78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9528" name="Group 127"/>
          <p:cNvGrpSpPr/>
          <p:nvPr/>
        </p:nvGrpSpPr>
        <p:grpSpPr bwMode="auto">
          <a:xfrm>
            <a:off x="4984752" y="3998915"/>
            <a:ext cx="354013" cy="461962"/>
            <a:chOff x="618" y="3500"/>
            <a:chExt cx="223" cy="291"/>
          </a:xfrm>
        </p:grpSpPr>
        <p:sp>
          <p:nvSpPr>
            <p:cNvPr id="149552" name="Oval 128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9553" name="Text Box 129"/>
            <p:cNvSpPr txBox="1">
              <a:spLocks noChangeArrowheads="1"/>
            </p:cNvSpPr>
            <p:nvPr/>
          </p:nvSpPr>
          <p:spPr bwMode="auto">
            <a:xfrm>
              <a:off x="628" y="3500"/>
              <a:ext cx="21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solidFill>
                    <a:srgbClr val="FF0000"/>
                  </a:solidFill>
                  <a:latin typeface="+mn-lt"/>
                  <a:ea typeface="+mn-ea"/>
                </a:rPr>
                <a:t>2</a:t>
              </a:r>
            </a:p>
          </p:txBody>
        </p:sp>
      </p:grpSp>
      <p:sp>
        <p:nvSpPr>
          <p:cNvPr id="149529" name="Freeform 130"/>
          <p:cNvSpPr/>
          <p:nvPr/>
        </p:nvSpPr>
        <p:spPr bwMode="auto">
          <a:xfrm>
            <a:off x="6350001" y="3424239"/>
            <a:ext cx="3103563" cy="2016125"/>
          </a:xfrm>
          <a:custGeom>
            <a:avLst/>
            <a:gdLst>
              <a:gd name="T0" fmla="*/ 2147483646 w 1955"/>
              <a:gd name="T1" fmla="*/ 0 h 1270"/>
              <a:gd name="T2" fmla="*/ 2147483646 w 1955"/>
              <a:gd name="T3" fmla="*/ 2147483646 h 1270"/>
              <a:gd name="T4" fmla="*/ 0 w 1955"/>
              <a:gd name="T5" fmla="*/ 2147483646 h 1270"/>
              <a:gd name="T6" fmla="*/ 0 60000 65536"/>
              <a:gd name="T7" fmla="*/ 0 60000 65536"/>
              <a:gd name="T8" fmla="*/ 0 60000 65536"/>
              <a:gd name="T9" fmla="*/ 0 w 1955"/>
              <a:gd name="T10" fmla="*/ 0 h 1270"/>
              <a:gd name="T11" fmla="*/ 1955 w 1955"/>
              <a:gd name="T12" fmla="*/ 1270 h 12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955" h="1270">
                <a:moveTo>
                  <a:pt x="1955" y="0"/>
                </a:moveTo>
                <a:cubicBezTo>
                  <a:pt x="1735" y="109"/>
                  <a:pt x="982" y="424"/>
                  <a:pt x="634" y="653"/>
                </a:cubicBezTo>
                <a:cubicBezTo>
                  <a:pt x="286" y="882"/>
                  <a:pt x="132" y="1142"/>
                  <a:pt x="0" y="127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9530" name="Group 131"/>
          <p:cNvGrpSpPr/>
          <p:nvPr/>
        </p:nvGrpSpPr>
        <p:grpSpPr bwMode="auto">
          <a:xfrm>
            <a:off x="7845427" y="4500565"/>
            <a:ext cx="354013" cy="461962"/>
            <a:chOff x="618" y="3500"/>
            <a:chExt cx="223" cy="291"/>
          </a:xfrm>
        </p:grpSpPr>
        <p:sp>
          <p:nvSpPr>
            <p:cNvPr id="149550" name="Oval 132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9551" name="Text Box 133"/>
            <p:cNvSpPr txBox="1">
              <a:spLocks noChangeArrowheads="1"/>
            </p:cNvSpPr>
            <p:nvPr/>
          </p:nvSpPr>
          <p:spPr bwMode="auto">
            <a:xfrm>
              <a:off x="628" y="3500"/>
              <a:ext cx="21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solidFill>
                    <a:srgbClr val="FF0000"/>
                  </a:solidFill>
                  <a:latin typeface="+mn-lt"/>
                  <a:ea typeface="+mn-ea"/>
                </a:rPr>
                <a:t>4</a:t>
              </a:r>
            </a:p>
          </p:txBody>
        </p:sp>
      </p:grpSp>
      <p:sp>
        <p:nvSpPr>
          <p:cNvPr id="149531" name="Line 134"/>
          <p:cNvSpPr>
            <a:spLocks noChangeShapeType="1"/>
          </p:cNvSpPr>
          <p:nvPr/>
        </p:nvSpPr>
        <p:spPr bwMode="auto">
          <a:xfrm flipH="1" flipV="1">
            <a:off x="4510088" y="3889376"/>
            <a:ext cx="1357312" cy="1298575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9532" name="Group 135"/>
          <p:cNvGrpSpPr/>
          <p:nvPr/>
        </p:nvGrpSpPr>
        <p:grpSpPr bwMode="auto">
          <a:xfrm>
            <a:off x="5192715" y="4541840"/>
            <a:ext cx="354013" cy="461962"/>
            <a:chOff x="618" y="3500"/>
            <a:chExt cx="223" cy="291"/>
          </a:xfrm>
        </p:grpSpPr>
        <p:sp>
          <p:nvSpPr>
            <p:cNvPr id="149548" name="Oval 136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9549" name="Text Box 137"/>
            <p:cNvSpPr txBox="1">
              <a:spLocks noChangeArrowheads="1"/>
            </p:cNvSpPr>
            <p:nvPr/>
          </p:nvSpPr>
          <p:spPr bwMode="auto">
            <a:xfrm>
              <a:off x="628" y="3500"/>
              <a:ext cx="21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solidFill>
                    <a:srgbClr val="FF0000"/>
                  </a:solidFill>
                  <a:latin typeface="+mn-lt"/>
                  <a:ea typeface="+mn-ea"/>
                </a:rPr>
                <a:t>1</a:t>
              </a:r>
            </a:p>
          </p:txBody>
        </p:sp>
      </p:grpSp>
      <p:sp>
        <p:nvSpPr>
          <p:cNvPr id="149533" name="Text Box 138"/>
          <p:cNvSpPr txBox="1">
            <a:spLocks noChangeArrowheads="1"/>
          </p:cNvSpPr>
          <p:nvPr/>
        </p:nvSpPr>
        <p:spPr bwMode="auto">
          <a:xfrm>
            <a:off x="2432050" y="4606925"/>
            <a:ext cx="2535238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correspondent requests, receives foreign address of mobile</a:t>
            </a:r>
          </a:p>
        </p:txBody>
      </p:sp>
      <p:sp>
        <p:nvSpPr>
          <p:cNvPr id="149534" name="Line 139"/>
          <p:cNvSpPr>
            <a:spLocks noChangeShapeType="1"/>
          </p:cNvSpPr>
          <p:nvPr/>
        </p:nvSpPr>
        <p:spPr bwMode="auto">
          <a:xfrm flipV="1">
            <a:off x="4227514" y="4598988"/>
            <a:ext cx="738187" cy="228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9535" name="Text Box 140"/>
          <p:cNvSpPr txBox="1">
            <a:spLocks noChangeArrowheads="1"/>
          </p:cNvSpPr>
          <p:nvPr/>
        </p:nvSpPr>
        <p:spPr bwMode="auto">
          <a:xfrm>
            <a:off x="4030663" y="1882776"/>
            <a:ext cx="27940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correspondent forwards to foreign agent</a:t>
            </a:r>
          </a:p>
        </p:txBody>
      </p:sp>
      <p:sp>
        <p:nvSpPr>
          <p:cNvPr id="149536" name="Line 141"/>
          <p:cNvSpPr>
            <a:spLocks noChangeShapeType="1"/>
          </p:cNvSpPr>
          <p:nvPr/>
        </p:nvSpPr>
        <p:spPr bwMode="auto">
          <a:xfrm>
            <a:off x="5734050" y="2695575"/>
            <a:ext cx="1150938" cy="1498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9537" name="Group 142"/>
          <p:cNvGrpSpPr/>
          <p:nvPr/>
        </p:nvGrpSpPr>
        <p:grpSpPr bwMode="auto">
          <a:xfrm>
            <a:off x="6956425" y="1387475"/>
            <a:ext cx="2338388" cy="1924050"/>
            <a:chOff x="3422" y="874"/>
            <a:chExt cx="1473" cy="1212"/>
          </a:xfrm>
        </p:grpSpPr>
        <p:sp>
          <p:nvSpPr>
            <p:cNvPr id="149546" name="Text Box 143"/>
            <p:cNvSpPr txBox="1">
              <a:spLocks noChangeArrowheads="1"/>
            </p:cNvSpPr>
            <p:nvPr/>
          </p:nvSpPr>
          <p:spPr bwMode="auto">
            <a:xfrm>
              <a:off x="3422" y="874"/>
              <a:ext cx="1473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foreign agent receives packets, forwards to mobile</a:t>
              </a:r>
            </a:p>
          </p:txBody>
        </p:sp>
        <p:sp>
          <p:nvSpPr>
            <p:cNvPr id="149547" name="Line 144"/>
            <p:cNvSpPr>
              <a:spLocks noChangeShapeType="1"/>
            </p:cNvSpPr>
            <p:nvPr/>
          </p:nvSpPr>
          <p:spPr bwMode="auto">
            <a:xfrm>
              <a:off x="4211" y="1420"/>
              <a:ext cx="377" cy="66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49538" name="Group 145"/>
          <p:cNvGrpSpPr/>
          <p:nvPr/>
        </p:nvGrpSpPr>
        <p:grpSpPr bwMode="auto">
          <a:xfrm>
            <a:off x="8177213" y="4776790"/>
            <a:ext cx="2247900" cy="1449388"/>
            <a:chOff x="4191" y="3009"/>
            <a:chExt cx="1416" cy="913"/>
          </a:xfrm>
        </p:grpSpPr>
        <p:sp>
          <p:nvSpPr>
            <p:cNvPr id="149544" name="Text Box 146"/>
            <p:cNvSpPr txBox="1">
              <a:spLocks noChangeArrowheads="1"/>
            </p:cNvSpPr>
            <p:nvPr/>
          </p:nvSpPr>
          <p:spPr bwMode="auto">
            <a:xfrm>
              <a:off x="4332" y="3166"/>
              <a:ext cx="1275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latin typeface="+mn-lt"/>
                  <a:ea typeface="+mn-ea"/>
                </a:rPr>
                <a:t>mobile replies directly to correspondent</a:t>
              </a:r>
            </a:p>
          </p:txBody>
        </p:sp>
        <p:sp>
          <p:nvSpPr>
            <p:cNvPr id="149545" name="Line 147"/>
            <p:cNvSpPr>
              <a:spLocks noChangeShapeType="1"/>
            </p:cNvSpPr>
            <p:nvPr/>
          </p:nvSpPr>
          <p:spPr bwMode="auto">
            <a:xfrm flipH="1" flipV="1">
              <a:off x="4191" y="3009"/>
              <a:ext cx="248" cy="1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49539" name="Line 148"/>
          <p:cNvSpPr>
            <a:spLocks noChangeShapeType="1"/>
          </p:cNvSpPr>
          <p:nvPr/>
        </p:nvSpPr>
        <p:spPr bwMode="auto">
          <a:xfrm flipV="1">
            <a:off x="4254500" y="4262438"/>
            <a:ext cx="769938" cy="5762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49540" name="Freeform 149"/>
          <p:cNvSpPr/>
          <p:nvPr/>
        </p:nvSpPr>
        <p:spPr bwMode="auto">
          <a:xfrm>
            <a:off x="6219826" y="3830638"/>
            <a:ext cx="1909763" cy="1416050"/>
          </a:xfrm>
          <a:custGeom>
            <a:avLst/>
            <a:gdLst>
              <a:gd name="T0" fmla="*/ 0 w 1203"/>
              <a:gd name="T1" fmla="*/ 2147483646 h 892"/>
              <a:gd name="T2" fmla="*/ 2147483646 w 1203"/>
              <a:gd name="T3" fmla="*/ 2147483646 h 892"/>
              <a:gd name="T4" fmla="*/ 2147483646 w 1203"/>
              <a:gd name="T5" fmla="*/ 0 h 892"/>
              <a:gd name="T6" fmla="*/ 0 60000 65536"/>
              <a:gd name="T7" fmla="*/ 0 60000 65536"/>
              <a:gd name="T8" fmla="*/ 0 60000 65536"/>
              <a:gd name="T9" fmla="*/ 0 w 1203"/>
              <a:gd name="T10" fmla="*/ 0 h 892"/>
              <a:gd name="T11" fmla="*/ 1203 w 1203"/>
              <a:gd name="T12" fmla="*/ 892 h 89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03" h="892">
                <a:moveTo>
                  <a:pt x="0" y="892"/>
                </a:moveTo>
                <a:cubicBezTo>
                  <a:pt x="91" y="803"/>
                  <a:pt x="348" y="507"/>
                  <a:pt x="548" y="358"/>
                </a:cubicBezTo>
                <a:cubicBezTo>
                  <a:pt x="816" y="202"/>
                  <a:pt x="1067" y="75"/>
                  <a:pt x="1203" y="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9541" name="Group 150"/>
          <p:cNvGrpSpPr/>
          <p:nvPr/>
        </p:nvGrpSpPr>
        <p:grpSpPr bwMode="auto">
          <a:xfrm>
            <a:off x="6880227" y="4187824"/>
            <a:ext cx="354013" cy="461963"/>
            <a:chOff x="618" y="3500"/>
            <a:chExt cx="223" cy="291"/>
          </a:xfrm>
        </p:grpSpPr>
        <p:sp>
          <p:nvSpPr>
            <p:cNvPr id="149542" name="Oval 151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49543" name="Text Box 152"/>
            <p:cNvSpPr txBox="1">
              <a:spLocks noChangeArrowheads="1"/>
            </p:cNvSpPr>
            <p:nvPr/>
          </p:nvSpPr>
          <p:spPr bwMode="auto">
            <a:xfrm>
              <a:off x="628" y="3500"/>
              <a:ext cx="21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solidFill>
                    <a:srgbClr val="FF0000"/>
                  </a:solidFill>
                  <a:latin typeface="+mn-lt"/>
                  <a:ea typeface="+mn-ea"/>
                </a:rPr>
                <a:t>3</a:t>
              </a:r>
            </a:p>
          </p:txBody>
        </p: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F97141ED-7B4C-427D-B603-474D4D1771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>
                <a:latin typeface="+mn-lt"/>
              </a:rPr>
              <a:pPr>
                <a:defRPr/>
              </a:pPr>
              <a:t>86</a:t>
            </a:fld>
            <a:endParaRPr lang="en-US" altLang="zh-CN" dirty="0">
              <a:latin typeface="+mn-lt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200" dirty="0">
                <a:ea typeface="宋体" panose="02010600030101010101" pitchFamily="2" charset="-122"/>
              </a:rPr>
              <a:t>Mobility via Direct Routing: comments</a:t>
            </a:r>
          </a:p>
        </p:txBody>
      </p:sp>
      <p:sp>
        <p:nvSpPr>
          <p:cNvPr id="151557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1908749" y="1243013"/>
            <a:ext cx="8089900" cy="2739652"/>
          </a:xfrm>
        </p:spPr>
        <p:txBody>
          <a:bodyPr/>
          <a:lstStyle/>
          <a:p>
            <a:r>
              <a:rPr lang="en-US" altLang="zh-CN" dirty="0">
                <a:solidFill>
                  <a:schemeClr val="accent6"/>
                </a:solidFill>
                <a:ea typeface="宋体" panose="02010600030101010101" pitchFamily="2" charset="-122"/>
              </a:rPr>
              <a:t>overcome triangle routing problem</a:t>
            </a:r>
          </a:p>
          <a:p>
            <a:r>
              <a:rPr lang="en-US" altLang="zh-CN" dirty="0">
                <a:solidFill>
                  <a:srgbClr val="FF0000"/>
                </a:solidFill>
                <a:ea typeface="宋体" panose="02010600030101010101" pitchFamily="2" charset="-122"/>
              </a:rPr>
              <a:t>non-transparent to correspondent:</a:t>
            </a:r>
            <a:r>
              <a:rPr lang="en-US" altLang="zh-CN" dirty="0">
                <a:ea typeface="宋体" panose="02010600030101010101" pitchFamily="2" charset="-122"/>
              </a:rPr>
              <a:t> correspondent must get care-of-address from home agent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what if mobile changes visited network?</a:t>
            </a:r>
          </a:p>
        </p:txBody>
      </p:sp>
      <p:grpSp>
        <p:nvGrpSpPr>
          <p:cNvPr id="151558" name="Group 4"/>
          <p:cNvGrpSpPr/>
          <p:nvPr/>
        </p:nvGrpSpPr>
        <p:grpSpPr bwMode="auto">
          <a:xfrm>
            <a:off x="3835400" y="3952875"/>
            <a:ext cx="4967288" cy="1938338"/>
            <a:chOff x="958" y="1566"/>
            <a:chExt cx="4242" cy="2155"/>
          </a:xfrm>
        </p:grpSpPr>
        <p:sp>
          <p:nvSpPr>
            <p:cNvPr id="151559" name="Freeform 5"/>
            <p:cNvSpPr/>
            <p:nvPr/>
          </p:nvSpPr>
          <p:spPr bwMode="auto">
            <a:xfrm>
              <a:off x="1016" y="1648"/>
              <a:ext cx="1176" cy="1001"/>
            </a:xfrm>
            <a:custGeom>
              <a:avLst/>
              <a:gdLst>
                <a:gd name="T0" fmla="*/ 68 w 1340"/>
                <a:gd name="T1" fmla="*/ 3 h 1191"/>
                <a:gd name="T2" fmla="*/ 10 w 1340"/>
                <a:gd name="T3" fmla="*/ 3 h 1191"/>
                <a:gd name="T4" fmla="*/ 8 w 1340"/>
                <a:gd name="T5" fmla="*/ 24 h 1191"/>
                <a:gd name="T6" fmla="*/ 4 w 1340"/>
                <a:gd name="T7" fmla="*/ 45 h 1191"/>
                <a:gd name="T8" fmla="*/ 14 w 1340"/>
                <a:gd name="T9" fmla="*/ 54 h 1191"/>
                <a:gd name="T10" fmla="*/ 67 w 1340"/>
                <a:gd name="T11" fmla="*/ 54 h 1191"/>
                <a:gd name="T12" fmla="*/ 79 w 1340"/>
                <a:gd name="T13" fmla="*/ 70 h 1191"/>
                <a:gd name="T14" fmla="*/ 153 w 1340"/>
                <a:gd name="T15" fmla="*/ 67 h 1191"/>
                <a:gd name="T16" fmla="*/ 158 w 1340"/>
                <a:gd name="T17" fmla="*/ 35 h 1191"/>
                <a:gd name="T18" fmla="*/ 148 w 1340"/>
                <a:gd name="T19" fmla="*/ 21 h 1191"/>
                <a:gd name="T20" fmla="*/ 95 w 1340"/>
                <a:gd name="T21" fmla="*/ 18 h 1191"/>
                <a:gd name="T22" fmla="*/ 68 w 1340"/>
                <a:gd name="T23" fmla="*/ 3 h 1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40"/>
                <a:gd name="T37" fmla="*/ 0 h 1191"/>
                <a:gd name="T38" fmla="*/ 1340 w 1340"/>
                <a:gd name="T39" fmla="*/ 1191 h 119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40" h="1191">
                  <a:moveTo>
                    <a:pt x="550" y="42"/>
                  </a:moveTo>
                  <a:cubicBezTo>
                    <a:pt x="437" y="4"/>
                    <a:pt x="164" y="0"/>
                    <a:pt x="82" y="60"/>
                  </a:cubicBezTo>
                  <a:cubicBezTo>
                    <a:pt x="0" y="120"/>
                    <a:pt x="67" y="292"/>
                    <a:pt x="58" y="402"/>
                  </a:cubicBezTo>
                  <a:cubicBezTo>
                    <a:pt x="49" y="512"/>
                    <a:pt x="19" y="642"/>
                    <a:pt x="28" y="720"/>
                  </a:cubicBezTo>
                  <a:cubicBezTo>
                    <a:pt x="37" y="798"/>
                    <a:pt x="27" y="844"/>
                    <a:pt x="112" y="870"/>
                  </a:cubicBezTo>
                  <a:cubicBezTo>
                    <a:pt x="197" y="896"/>
                    <a:pt x="450" y="833"/>
                    <a:pt x="538" y="876"/>
                  </a:cubicBezTo>
                  <a:cubicBezTo>
                    <a:pt x="626" y="919"/>
                    <a:pt x="524" y="1091"/>
                    <a:pt x="640" y="1128"/>
                  </a:cubicBezTo>
                  <a:cubicBezTo>
                    <a:pt x="756" y="1165"/>
                    <a:pt x="1128" y="1191"/>
                    <a:pt x="1234" y="1098"/>
                  </a:cubicBezTo>
                  <a:cubicBezTo>
                    <a:pt x="1340" y="1005"/>
                    <a:pt x="1281" y="696"/>
                    <a:pt x="1276" y="570"/>
                  </a:cubicBezTo>
                  <a:cubicBezTo>
                    <a:pt x="1271" y="444"/>
                    <a:pt x="1290" y="389"/>
                    <a:pt x="1204" y="342"/>
                  </a:cubicBezTo>
                  <a:cubicBezTo>
                    <a:pt x="1118" y="295"/>
                    <a:pt x="868" y="338"/>
                    <a:pt x="760" y="288"/>
                  </a:cubicBezTo>
                  <a:cubicBezTo>
                    <a:pt x="652" y="238"/>
                    <a:pt x="663" y="80"/>
                    <a:pt x="550" y="4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51560" name="Group 6"/>
            <p:cNvGrpSpPr/>
            <p:nvPr/>
          </p:nvGrpSpPr>
          <p:grpSpPr bwMode="auto">
            <a:xfrm>
              <a:off x="1681" y="2274"/>
              <a:ext cx="316" cy="147"/>
              <a:chOff x="3600" y="219"/>
              <a:chExt cx="360" cy="175"/>
            </a:xfrm>
          </p:grpSpPr>
          <p:sp>
            <p:nvSpPr>
              <p:cNvPr id="151667" name="Oval 7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51668" name="Line 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1669" name="Line 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1670" name="Rectangle 10"/>
              <p:cNvSpPr>
                <a:spLocks noChangeArrowheads="1"/>
              </p:cNvSpPr>
              <p:nvPr/>
            </p:nvSpPr>
            <p:spPr bwMode="auto">
              <a:xfrm>
                <a:off x="3603" y="284"/>
                <a:ext cx="231" cy="6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+mn-ea"/>
                </a:endParaRPr>
              </a:p>
            </p:txBody>
          </p:sp>
          <p:sp>
            <p:nvSpPr>
              <p:cNvPr id="151671" name="Oval 1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51672" name="Group 1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51677" name="Line 1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78" name="Line 1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79" name="Line 1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51673" name="Group 1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51674" name="Line 1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75" name="Line 1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76" name="Line 1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51561" name="Group 20"/>
            <p:cNvGrpSpPr/>
            <p:nvPr/>
          </p:nvGrpSpPr>
          <p:grpSpPr bwMode="auto">
            <a:xfrm>
              <a:off x="1116" y="2056"/>
              <a:ext cx="840" cy="216"/>
              <a:chOff x="8025" y="5070"/>
              <a:chExt cx="2100" cy="540"/>
            </a:xfrm>
          </p:grpSpPr>
          <p:sp>
            <p:nvSpPr>
              <p:cNvPr id="151664" name="Line 21"/>
              <p:cNvSpPr>
                <a:spLocks noChangeShapeType="1"/>
              </p:cNvSpPr>
              <p:nvPr/>
            </p:nvSpPr>
            <p:spPr bwMode="auto">
              <a:xfrm>
                <a:off x="8025" y="5325"/>
                <a:ext cx="21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1665" name="Line 22"/>
              <p:cNvSpPr>
                <a:spLocks noChangeShapeType="1"/>
              </p:cNvSpPr>
              <p:nvPr/>
            </p:nvSpPr>
            <p:spPr bwMode="auto">
              <a:xfrm>
                <a:off x="8355" y="5070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1666" name="Line 23"/>
              <p:cNvSpPr>
                <a:spLocks noChangeShapeType="1"/>
              </p:cNvSpPr>
              <p:nvPr/>
            </p:nvSpPr>
            <p:spPr bwMode="auto">
              <a:xfrm>
                <a:off x="9765" y="5340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51562" name="Group 24"/>
            <p:cNvGrpSpPr/>
            <p:nvPr/>
          </p:nvGrpSpPr>
          <p:grpSpPr bwMode="auto">
            <a:xfrm>
              <a:off x="958" y="1778"/>
              <a:ext cx="576" cy="372"/>
              <a:chOff x="10665" y="3225"/>
              <a:chExt cx="1440" cy="930"/>
            </a:xfrm>
          </p:grpSpPr>
          <p:sp>
            <p:nvSpPr>
              <p:cNvPr id="151594" name="Oval 25"/>
              <p:cNvSpPr>
                <a:spLocks noChangeArrowheads="1"/>
              </p:cNvSpPr>
              <p:nvPr/>
            </p:nvSpPr>
            <p:spPr bwMode="auto">
              <a:xfrm>
                <a:off x="10665" y="3225"/>
                <a:ext cx="1440" cy="930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51595" name="Group 26"/>
              <p:cNvGrpSpPr/>
              <p:nvPr/>
            </p:nvGrpSpPr>
            <p:grpSpPr bwMode="auto">
              <a:xfrm>
                <a:off x="11038" y="3281"/>
                <a:ext cx="618" cy="667"/>
                <a:chOff x="8023" y="4451"/>
                <a:chExt cx="618" cy="667"/>
              </a:xfrm>
            </p:grpSpPr>
            <p:sp>
              <p:nvSpPr>
                <p:cNvPr id="151596" name="Freeform 27"/>
                <p:cNvSpPr/>
                <p:nvPr/>
              </p:nvSpPr>
              <p:spPr bwMode="auto">
                <a:xfrm>
                  <a:off x="8279" y="4653"/>
                  <a:ext cx="263" cy="380"/>
                </a:xfrm>
                <a:custGeom>
                  <a:avLst/>
                  <a:gdLst>
                    <a:gd name="T0" fmla="*/ 0 w 788"/>
                    <a:gd name="T1" fmla="*/ 0 h 1138"/>
                    <a:gd name="T2" fmla="*/ 0 w 788"/>
                    <a:gd name="T3" fmla="*/ 0 h 1138"/>
                    <a:gd name="T4" fmla="*/ 0 w 788"/>
                    <a:gd name="T5" fmla="*/ 0 h 1138"/>
                    <a:gd name="T6" fmla="*/ 0 w 788"/>
                    <a:gd name="T7" fmla="*/ 0 h 1138"/>
                    <a:gd name="T8" fmla="*/ 0 w 788"/>
                    <a:gd name="T9" fmla="*/ 0 h 1138"/>
                    <a:gd name="T10" fmla="*/ 0 w 788"/>
                    <a:gd name="T11" fmla="*/ 0 h 1138"/>
                    <a:gd name="T12" fmla="*/ 0 w 788"/>
                    <a:gd name="T13" fmla="*/ 0 h 1138"/>
                    <a:gd name="T14" fmla="*/ 0 w 788"/>
                    <a:gd name="T15" fmla="*/ 0 h 1138"/>
                    <a:gd name="T16" fmla="*/ 0 w 788"/>
                    <a:gd name="T17" fmla="*/ 0 h 1138"/>
                    <a:gd name="T18" fmla="*/ 0 w 788"/>
                    <a:gd name="T19" fmla="*/ 0 h 1138"/>
                    <a:gd name="T20" fmla="*/ 0 w 788"/>
                    <a:gd name="T21" fmla="*/ 0 h 1138"/>
                    <a:gd name="T22" fmla="*/ 0 w 788"/>
                    <a:gd name="T23" fmla="*/ 0 h 1138"/>
                    <a:gd name="T24" fmla="*/ 0 w 788"/>
                    <a:gd name="T25" fmla="*/ 0 h 1138"/>
                    <a:gd name="T26" fmla="*/ 0 w 788"/>
                    <a:gd name="T27" fmla="*/ 0 h 1138"/>
                    <a:gd name="T28" fmla="*/ 0 w 788"/>
                    <a:gd name="T29" fmla="*/ 0 h 1138"/>
                    <a:gd name="T30" fmla="*/ 0 w 788"/>
                    <a:gd name="T31" fmla="*/ 0 h 1138"/>
                    <a:gd name="T32" fmla="*/ 0 w 788"/>
                    <a:gd name="T33" fmla="*/ 0 h 1138"/>
                    <a:gd name="T34" fmla="*/ 0 w 788"/>
                    <a:gd name="T35" fmla="*/ 0 h 1138"/>
                    <a:gd name="T36" fmla="*/ 0 w 788"/>
                    <a:gd name="T37" fmla="*/ 0 h 1138"/>
                    <a:gd name="T38" fmla="*/ 0 w 788"/>
                    <a:gd name="T39" fmla="*/ 0 h 1138"/>
                    <a:gd name="T40" fmla="*/ 0 w 788"/>
                    <a:gd name="T41" fmla="*/ 0 h 1138"/>
                    <a:gd name="T42" fmla="*/ 0 w 788"/>
                    <a:gd name="T43" fmla="*/ 0 h 1138"/>
                    <a:gd name="T44" fmla="*/ 0 w 788"/>
                    <a:gd name="T45" fmla="*/ 0 h 1138"/>
                    <a:gd name="T46" fmla="*/ 0 w 788"/>
                    <a:gd name="T47" fmla="*/ 0 h 1138"/>
                    <a:gd name="T48" fmla="*/ 0 w 788"/>
                    <a:gd name="T49" fmla="*/ 0 h 1138"/>
                    <a:gd name="T50" fmla="*/ 0 w 788"/>
                    <a:gd name="T51" fmla="*/ 0 h 1138"/>
                    <a:gd name="T52" fmla="*/ 0 w 788"/>
                    <a:gd name="T53" fmla="*/ 0 h 1138"/>
                    <a:gd name="T54" fmla="*/ 0 w 788"/>
                    <a:gd name="T55" fmla="*/ 0 h 1138"/>
                    <a:gd name="T56" fmla="*/ 0 w 788"/>
                    <a:gd name="T57" fmla="*/ 0 h 1138"/>
                    <a:gd name="T58" fmla="*/ 0 w 788"/>
                    <a:gd name="T59" fmla="*/ 0 h 1138"/>
                    <a:gd name="T60" fmla="*/ 0 w 788"/>
                    <a:gd name="T61" fmla="*/ 0 h 1138"/>
                    <a:gd name="T62" fmla="*/ 0 w 788"/>
                    <a:gd name="T63" fmla="*/ 0 h 1138"/>
                    <a:gd name="T64" fmla="*/ 0 w 788"/>
                    <a:gd name="T65" fmla="*/ 0 h 1138"/>
                    <a:gd name="T66" fmla="*/ 0 w 788"/>
                    <a:gd name="T67" fmla="*/ 0 h 1138"/>
                    <a:gd name="T68" fmla="*/ 0 w 788"/>
                    <a:gd name="T69" fmla="*/ 0 h 1138"/>
                    <a:gd name="T70" fmla="*/ 0 w 788"/>
                    <a:gd name="T71" fmla="*/ 0 h 1138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88"/>
                    <a:gd name="T109" fmla="*/ 0 h 1138"/>
                    <a:gd name="T110" fmla="*/ 788 w 788"/>
                    <a:gd name="T111" fmla="*/ 1138 h 1138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88" h="1138">
                      <a:moveTo>
                        <a:pt x="310" y="2"/>
                      </a:moveTo>
                      <a:lnTo>
                        <a:pt x="298" y="0"/>
                      </a:lnTo>
                      <a:lnTo>
                        <a:pt x="282" y="0"/>
                      </a:lnTo>
                      <a:lnTo>
                        <a:pt x="263" y="0"/>
                      </a:lnTo>
                      <a:lnTo>
                        <a:pt x="242" y="2"/>
                      </a:lnTo>
                      <a:lnTo>
                        <a:pt x="219" y="4"/>
                      </a:lnTo>
                      <a:lnTo>
                        <a:pt x="192" y="7"/>
                      </a:lnTo>
                      <a:lnTo>
                        <a:pt x="167" y="12"/>
                      </a:lnTo>
                      <a:lnTo>
                        <a:pt x="141" y="17"/>
                      </a:lnTo>
                      <a:lnTo>
                        <a:pt x="116" y="25"/>
                      </a:lnTo>
                      <a:lnTo>
                        <a:pt x="91" y="35"/>
                      </a:lnTo>
                      <a:lnTo>
                        <a:pt x="67" y="45"/>
                      </a:lnTo>
                      <a:lnTo>
                        <a:pt x="47" y="58"/>
                      </a:lnTo>
                      <a:lnTo>
                        <a:pt x="29" y="73"/>
                      </a:lnTo>
                      <a:lnTo>
                        <a:pt x="16" y="91"/>
                      </a:lnTo>
                      <a:lnTo>
                        <a:pt x="6" y="109"/>
                      </a:lnTo>
                      <a:lnTo>
                        <a:pt x="0" y="131"/>
                      </a:lnTo>
                      <a:lnTo>
                        <a:pt x="0" y="137"/>
                      </a:lnTo>
                      <a:lnTo>
                        <a:pt x="1" y="144"/>
                      </a:lnTo>
                      <a:lnTo>
                        <a:pt x="3" y="152"/>
                      </a:lnTo>
                      <a:lnTo>
                        <a:pt x="4" y="162"/>
                      </a:lnTo>
                      <a:lnTo>
                        <a:pt x="13" y="197"/>
                      </a:lnTo>
                      <a:lnTo>
                        <a:pt x="25" y="240"/>
                      </a:lnTo>
                      <a:lnTo>
                        <a:pt x="39" y="290"/>
                      </a:lnTo>
                      <a:lnTo>
                        <a:pt x="57" y="348"/>
                      </a:lnTo>
                      <a:lnTo>
                        <a:pt x="76" y="410"/>
                      </a:lnTo>
                      <a:lnTo>
                        <a:pt x="100" y="474"/>
                      </a:lnTo>
                      <a:lnTo>
                        <a:pt x="123" y="543"/>
                      </a:lnTo>
                      <a:lnTo>
                        <a:pt x="150" y="612"/>
                      </a:lnTo>
                      <a:lnTo>
                        <a:pt x="176" y="684"/>
                      </a:lnTo>
                      <a:lnTo>
                        <a:pt x="205" y="753"/>
                      </a:lnTo>
                      <a:lnTo>
                        <a:pt x="235" y="822"/>
                      </a:lnTo>
                      <a:lnTo>
                        <a:pt x="264" y="887"/>
                      </a:lnTo>
                      <a:lnTo>
                        <a:pt x="293" y="949"/>
                      </a:lnTo>
                      <a:lnTo>
                        <a:pt x="323" y="1005"/>
                      </a:lnTo>
                      <a:lnTo>
                        <a:pt x="352" y="1055"/>
                      </a:lnTo>
                      <a:lnTo>
                        <a:pt x="381" y="1098"/>
                      </a:lnTo>
                      <a:lnTo>
                        <a:pt x="389" y="1109"/>
                      </a:lnTo>
                      <a:lnTo>
                        <a:pt x="398" y="1120"/>
                      </a:lnTo>
                      <a:lnTo>
                        <a:pt x="406" y="1130"/>
                      </a:lnTo>
                      <a:lnTo>
                        <a:pt x="414" y="1138"/>
                      </a:lnTo>
                      <a:lnTo>
                        <a:pt x="436" y="1130"/>
                      </a:lnTo>
                      <a:lnTo>
                        <a:pt x="461" y="1121"/>
                      </a:lnTo>
                      <a:lnTo>
                        <a:pt x="487" y="1111"/>
                      </a:lnTo>
                      <a:lnTo>
                        <a:pt x="517" y="1099"/>
                      </a:lnTo>
                      <a:lnTo>
                        <a:pt x="547" y="1088"/>
                      </a:lnTo>
                      <a:lnTo>
                        <a:pt x="578" y="1075"/>
                      </a:lnTo>
                      <a:lnTo>
                        <a:pt x="609" y="1062"/>
                      </a:lnTo>
                      <a:lnTo>
                        <a:pt x="640" y="1049"/>
                      </a:lnTo>
                      <a:lnTo>
                        <a:pt x="669" y="1036"/>
                      </a:lnTo>
                      <a:lnTo>
                        <a:pt x="697" y="1023"/>
                      </a:lnTo>
                      <a:lnTo>
                        <a:pt x="722" y="1012"/>
                      </a:lnTo>
                      <a:lnTo>
                        <a:pt x="744" y="999"/>
                      </a:lnTo>
                      <a:lnTo>
                        <a:pt x="762" y="987"/>
                      </a:lnTo>
                      <a:lnTo>
                        <a:pt x="775" y="977"/>
                      </a:lnTo>
                      <a:lnTo>
                        <a:pt x="785" y="967"/>
                      </a:lnTo>
                      <a:lnTo>
                        <a:pt x="788" y="959"/>
                      </a:lnTo>
                      <a:lnTo>
                        <a:pt x="756" y="915"/>
                      </a:lnTo>
                      <a:lnTo>
                        <a:pt x="722" y="868"/>
                      </a:lnTo>
                      <a:lnTo>
                        <a:pt x="687" y="813"/>
                      </a:lnTo>
                      <a:lnTo>
                        <a:pt x="650" y="755"/>
                      </a:lnTo>
                      <a:lnTo>
                        <a:pt x="612" y="693"/>
                      </a:lnTo>
                      <a:lnTo>
                        <a:pt x="575" y="627"/>
                      </a:lnTo>
                      <a:lnTo>
                        <a:pt x="537" y="561"/>
                      </a:lnTo>
                      <a:lnTo>
                        <a:pt x="500" y="492"/>
                      </a:lnTo>
                      <a:lnTo>
                        <a:pt x="467" y="423"/>
                      </a:lnTo>
                      <a:lnTo>
                        <a:pt x="433" y="354"/>
                      </a:lnTo>
                      <a:lnTo>
                        <a:pt x="404" y="287"/>
                      </a:lnTo>
                      <a:lnTo>
                        <a:pt x="376" y="223"/>
                      </a:lnTo>
                      <a:lnTo>
                        <a:pt x="352" y="161"/>
                      </a:lnTo>
                      <a:lnTo>
                        <a:pt x="333" y="102"/>
                      </a:lnTo>
                      <a:lnTo>
                        <a:pt x="318" y="49"/>
                      </a:lnTo>
                      <a:lnTo>
                        <a:pt x="310" y="2"/>
                      </a:lnTo>
                      <a:close/>
                    </a:path>
                  </a:pathLst>
                </a:custGeom>
                <a:solidFill>
                  <a:srgbClr val="F4FCEA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597" name="Freeform 28"/>
                <p:cNvSpPr/>
                <p:nvPr/>
              </p:nvSpPr>
              <p:spPr bwMode="auto">
                <a:xfrm>
                  <a:off x="8264" y="4707"/>
                  <a:ext cx="142" cy="312"/>
                </a:xfrm>
                <a:custGeom>
                  <a:avLst/>
                  <a:gdLst>
                    <a:gd name="T0" fmla="*/ 0 w 425"/>
                    <a:gd name="T1" fmla="*/ 0 h 936"/>
                    <a:gd name="T2" fmla="*/ 0 w 425"/>
                    <a:gd name="T3" fmla="*/ 0 h 936"/>
                    <a:gd name="T4" fmla="*/ 0 w 425"/>
                    <a:gd name="T5" fmla="*/ 0 h 936"/>
                    <a:gd name="T6" fmla="*/ 0 w 425"/>
                    <a:gd name="T7" fmla="*/ 0 h 936"/>
                    <a:gd name="T8" fmla="*/ 0 w 425"/>
                    <a:gd name="T9" fmla="*/ 0 h 936"/>
                    <a:gd name="T10" fmla="*/ 0 w 425"/>
                    <a:gd name="T11" fmla="*/ 0 h 936"/>
                    <a:gd name="T12" fmla="*/ 0 w 425"/>
                    <a:gd name="T13" fmla="*/ 0 h 936"/>
                    <a:gd name="T14" fmla="*/ 0 w 425"/>
                    <a:gd name="T15" fmla="*/ 0 h 936"/>
                    <a:gd name="T16" fmla="*/ 0 w 425"/>
                    <a:gd name="T17" fmla="*/ 0 h 936"/>
                    <a:gd name="T18" fmla="*/ 0 w 425"/>
                    <a:gd name="T19" fmla="*/ 0 h 936"/>
                    <a:gd name="T20" fmla="*/ 0 w 425"/>
                    <a:gd name="T21" fmla="*/ 0 h 936"/>
                    <a:gd name="T22" fmla="*/ 0 w 425"/>
                    <a:gd name="T23" fmla="*/ 0 h 936"/>
                    <a:gd name="T24" fmla="*/ 0 w 425"/>
                    <a:gd name="T25" fmla="*/ 0 h 936"/>
                    <a:gd name="T26" fmla="*/ 0 w 425"/>
                    <a:gd name="T27" fmla="*/ 0 h 936"/>
                    <a:gd name="T28" fmla="*/ 0 w 425"/>
                    <a:gd name="T29" fmla="*/ 0 h 936"/>
                    <a:gd name="T30" fmla="*/ 0 w 425"/>
                    <a:gd name="T31" fmla="*/ 0 h 936"/>
                    <a:gd name="T32" fmla="*/ 0 w 425"/>
                    <a:gd name="T33" fmla="*/ 0 h 936"/>
                    <a:gd name="T34" fmla="*/ 0 w 425"/>
                    <a:gd name="T35" fmla="*/ 0 h 936"/>
                    <a:gd name="T36" fmla="*/ 0 w 425"/>
                    <a:gd name="T37" fmla="*/ 0 h 936"/>
                    <a:gd name="T38" fmla="*/ 0 w 425"/>
                    <a:gd name="T39" fmla="*/ 0 h 936"/>
                    <a:gd name="T40" fmla="*/ 0 w 425"/>
                    <a:gd name="T41" fmla="*/ 0 h 936"/>
                    <a:gd name="T42" fmla="*/ 0 w 425"/>
                    <a:gd name="T43" fmla="*/ 0 h 936"/>
                    <a:gd name="T44" fmla="*/ 0 w 425"/>
                    <a:gd name="T45" fmla="*/ 0 h 936"/>
                    <a:gd name="T46" fmla="*/ 0 w 425"/>
                    <a:gd name="T47" fmla="*/ 0 h 936"/>
                    <a:gd name="T48" fmla="*/ 0 w 425"/>
                    <a:gd name="T49" fmla="*/ 0 h 936"/>
                    <a:gd name="T50" fmla="*/ 0 w 425"/>
                    <a:gd name="T51" fmla="*/ 0 h 936"/>
                    <a:gd name="T52" fmla="*/ 0 w 425"/>
                    <a:gd name="T53" fmla="*/ 0 h 936"/>
                    <a:gd name="T54" fmla="*/ 0 w 425"/>
                    <a:gd name="T55" fmla="*/ 0 h 936"/>
                    <a:gd name="T56" fmla="*/ 0 w 425"/>
                    <a:gd name="T57" fmla="*/ 0 h 936"/>
                    <a:gd name="T58" fmla="*/ 0 w 425"/>
                    <a:gd name="T59" fmla="*/ 0 h 936"/>
                    <a:gd name="T60" fmla="*/ 0 w 425"/>
                    <a:gd name="T61" fmla="*/ 0 h 936"/>
                    <a:gd name="T62" fmla="*/ 0 w 425"/>
                    <a:gd name="T63" fmla="*/ 0 h 936"/>
                    <a:gd name="T64" fmla="*/ 0 w 425"/>
                    <a:gd name="T65" fmla="*/ 0 h 936"/>
                    <a:gd name="T66" fmla="*/ 0 w 425"/>
                    <a:gd name="T67" fmla="*/ 0 h 936"/>
                    <a:gd name="T68" fmla="*/ 0 w 425"/>
                    <a:gd name="T69" fmla="*/ 0 h 936"/>
                    <a:gd name="T70" fmla="*/ 0 w 425"/>
                    <a:gd name="T71" fmla="*/ 0 h 936"/>
                    <a:gd name="T72" fmla="*/ 0 w 425"/>
                    <a:gd name="T73" fmla="*/ 0 h 936"/>
                    <a:gd name="T74" fmla="*/ 0 w 425"/>
                    <a:gd name="T75" fmla="*/ 0 h 936"/>
                    <a:gd name="T76" fmla="*/ 0 w 425"/>
                    <a:gd name="T77" fmla="*/ 0 h 936"/>
                    <a:gd name="T78" fmla="*/ 0 w 425"/>
                    <a:gd name="T79" fmla="*/ 0 h 936"/>
                    <a:gd name="T80" fmla="*/ 0 w 425"/>
                    <a:gd name="T81" fmla="*/ 0 h 936"/>
                    <a:gd name="T82" fmla="*/ 0 w 425"/>
                    <a:gd name="T83" fmla="*/ 0 h 936"/>
                    <a:gd name="T84" fmla="*/ 0 w 425"/>
                    <a:gd name="T85" fmla="*/ 0 h 936"/>
                    <a:gd name="T86" fmla="*/ 0 w 425"/>
                    <a:gd name="T87" fmla="*/ 0 h 936"/>
                    <a:gd name="T88" fmla="*/ 0 w 425"/>
                    <a:gd name="T89" fmla="*/ 0 h 936"/>
                    <a:gd name="T90" fmla="*/ 0 w 425"/>
                    <a:gd name="T91" fmla="*/ 0 h 936"/>
                    <a:gd name="T92" fmla="*/ 0 w 425"/>
                    <a:gd name="T93" fmla="*/ 0 h 936"/>
                    <a:gd name="T94" fmla="*/ 0 w 425"/>
                    <a:gd name="T95" fmla="*/ 0 h 936"/>
                    <a:gd name="T96" fmla="*/ 0 w 425"/>
                    <a:gd name="T97" fmla="*/ 0 h 9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425"/>
                    <a:gd name="T148" fmla="*/ 0 h 936"/>
                    <a:gd name="T149" fmla="*/ 425 w 425"/>
                    <a:gd name="T150" fmla="*/ 936 h 9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425" h="936">
                      <a:moveTo>
                        <a:pt x="48" y="0"/>
                      </a:moveTo>
                      <a:lnTo>
                        <a:pt x="48" y="2"/>
                      </a:lnTo>
                      <a:lnTo>
                        <a:pt x="48" y="5"/>
                      </a:lnTo>
                      <a:lnTo>
                        <a:pt x="47" y="11"/>
                      </a:lnTo>
                      <a:lnTo>
                        <a:pt x="44" y="19"/>
                      </a:lnTo>
                      <a:lnTo>
                        <a:pt x="39" y="35"/>
                      </a:lnTo>
                      <a:lnTo>
                        <a:pt x="32" y="55"/>
                      </a:lnTo>
                      <a:lnTo>
                        <a:pt x="20" y="82"/>
                      </a:lnTo>
                      <a:lnTo>
                        <a:pt x="6" y="117"/>
                      </a:lnTo>
                      <a:lnTo>
                        <a:pt x="0" y="141"/>
                      </a:lnTo>
                      <a:lnTo>
                        <a:pt x="0" y="177"/>
                      </a:lnTo>
                      <a:lnTo>
                        <a:pt x="4" y="220"/>
                      </a:lnTo>
                      <a:lnTo>
                        <a:pt x="13" y="271"/>
                      </a:lnTo>
                      <a:lnTo>
                        <a:pt x="26" y="325"/>
                      </a:lnTo>
                      <a:lnTo>
                        <a:pt x="41" y="386"/>
                      </a:lnTo>
                      <a:lnTo>
                        <a:pt x="58" y="446"/>
                      </a:lnTo>
                      <a:lnTo>
                        <a:pt x="78" y="509"/>
                      </a:lnTo>
                      <a:lnTo>
                        <a:pt x="98" y="570"/>
                      </a:lnTo>
                      <a:lnTo>
                        <a:pt x="119" y="628"/>
                      </a:lnTo>
                      <a:lnTo>
                        <a:pt x="138" y="683"/>
                      </a:lnTo>
                      <a:lnTo>
                        <a:pt x="157" y="733"/>
                      </a:lnTo>
                      <a:lnTo>
                        <a:pt x="174" y="775"/>
                      </a:lnTo>
                      <a:lnTo>
                        <a:pt x="189" y="808"/>
                      </a:lnTo>
                      <a:lnTo>
                        <a:pt x="201" y="831"/>
                      </a:lnTo>
                      <a:lnTo>
                        <a:pt x="210" y="843"/>
                      </a:lnTo>
                      <a:lnTo>
                        <a:pt x="223" y="853"/>
                      </a:lnTo>
                      <a:lnTo>
                        <a:pt x="239" y="861"/>
                      </a:lnTo>
                      <a:lnTo>
                        <a:pt x="258" y="873"/>
                      </a:lnTo>
                      <a:lnTo>
                        <a:pt x="282" y="883"/>
                      </a:lnTo>
                      <a:lnTo>
                        <a:pt x="310" y="896"/>
                      </a:lnTo>
                      <a:lnTo>
                        <a:pt x="342" y="907"/>
                      </a:lnTo>
                      <a:lnTo>
                        <a:pt x="380" y="922"/>
                      </a:lnTo>
                      <a:lnTo>
                        <a:pt x="425" y="936"/>
                      </a:lnTo>
                      <a:lnTo>
                        <a:pt x="396" y="893"/>
                      </a:lnTo>
                      <a:lnTo>
                        <a:pt x="367" y="843"/>
                      </a:lnTo>
                      <a:lnTo>
                        <a:pt x="337" y="787"/>
                      </a:lnTo>
                      <a:lnTo>
                        <a:pt x="308" y="725"/>
                      </a:lnTo>
                      <a:lnTo>
                        <a:pt x="279" y="660"/>
                      </a:lnTo>
                      <a:lnTo>
                        <a:pt x="249" y="591"/>
                      </a:lnTo>
                      <a:lnTo>
                        <a:pt x="220" y="522"/>
                      </a:lnTo>
                      <a:lnTo>
                        <a:pt x="194" y="450"/>
                      </a:lnTo>
                      <a:lnTo>
                        <a:pt x="167" y="381"/>
                      </a:lnTo>
                      <a:lnTo>
                        <a:pt x="144" y="312"/>
                      </a:lnTo>
                      <a:lnTo>
                        <a:pt x="120" y="248"/>
                      </a:lnTo>
                      <a:lnTo>
                        <a:pt x="101" y="186"/>
                      </a:lnTo>
                      <a:lnTo>
                        <a:pt x="83" y="128"/>
                      </a:lnTo>
                      <a:lnTo>
                        <a:pt x="69" y="78"/>
                      </a:lnTo>
                      <a:lnTo>
                        <a:pt x="57" y="35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CCEF72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598" name="Freeform 29"/>
                <p:cNvSpPr/>
                <p:nvPr/>
              </p:nvSpPr>
              <p:spPr bwMode="auto">
                <a:xfrm>
                  <a:off x="8310" y="4696"/>
                  <a:ext cx="64" cy="69"/>
                </a:xfrm>
                <a:custGeom>
                  <a:avLst/>
                  <a:gdLst>
                    <a:gd name="T0" fmla="*/ 0 w 192"/>
                    <a:gd name="T1" fmla="*/ 0 h 208"/>
                    <a:gd name="T2" fmla="*/ 0 w 192"/>
                    <a:gd name="T3" fmla="*/ 0 h 208"/>
                    <a:gd name="T4" fmla="*/ 0 w 192"/>
                    <a:gd name="T5" fmla="*/ 0 h 208"/>
                    <a:gd name="T6" fmla="*/ 0 w 192"/>
                    <a:gd name="T7" fmla="*/ 0 h 208"/>
                    <a:gd name="T8" fmla="*/ 0 w 192"/>
                    <a:gd name="T9" fmla="*/ 0 h 208"/>
                    <a:gd name="T10" fmla="*/ 0 w 192"/>
                    <a:gd name="T11" fmla="*/ 0 h 208"/>
                    <a:gd name="T12" fmla="*/ 0 w 192"/>
                    <a:gd name="T13" fmla="*/ 0 h 208"/>
                    <a:gd name="T14" fmla="*/ 0 w 192"/>
                    <a:gd name="T15" fmla="*/ 0 h 208"/>
                    <a:gd name="T16" fmla="*/ 0 w 192"/>
                    <a:gd name="T17" fmla="*/ 0 h 208"/>
                    <a:gd name="T18" fmla="*/ 0 w 192"/>
                    <a:gd name="T19" fmla="*/ 0 h 208"/>
                    <a:gd name="T20" fmla="*/ 0 w 192"/>
                    <a:gd name="T21" fmla="*/ 0 h 208"/>
                    <a:gd name="T22" fmla="*/ 0 w 192"/>
                    <a:gd name="T23" fmla="*/ 0 h 208"/>
                    <a:gd name="T24" fmla="*/ 0 w 192"/>
                    <a:gd name="T25" fmla="*/ 0 h 208"/>
                    <a:gd name="T26" fmla="*/ 0 w 192"/>
                    <a:gd name="T27" fmla="*/ 0 h 208"/>
                    <a:gd name="T28" fmla="*/ 0 w 192"/>
                    <a:gd name="T29" fmla="*/ 0 h 208"/>
                    <a:gd name="T30" fmla="*/ 0 w 192"/>
                    <a:gd name="T31" fmla="*/ 0 h 208"/>
                    <a:gd name="T32" fmla="*/ 0 w 192"/>
                    <a:gd name="T33" fmla="*/ 0 h 208"/>
                    <a:gd name="T34" fmla="*/ 0 w 192"/>
                    <a:gd name="T35" fmla="*/ 0 h 208"/>
                    <a:gd name="T36" fmla="*/ 0 w 192"/>
                    <a:gd name="T37" fmla="*/ 0 h 208"/>
                    <a:gd name="T38" fmla="*/ 0 w 192"/>
                    <a:gd name="T39" fmla="*/ 0 h 208"/>
                    <a:gd name="T40" fmla="*/ 0 w 192"/>
                    <a:gd name="T41" fmla="*/ 0 h 208"/>
                    <a:gd name="T42" fmla="*/ 0 w 192"/>
                    <a:gd name="T43" fmla="*/ 0 h 208"/>
                    <a:gd name="T44" fmla="*/ 0 w 192"/>
                    <a:gd name="T45" fmla="*/ 0 h 208"/>
                    <a:gd name="T46" fmla="*/ 0 w 192"/>
                    <a:gd name="T47" fmla="*/ 0 h 208"/>
                    <a:gd name="T48" fmla="*/ 0 w 192"/>
                    <a:gd name="T49" fmla="*/ 0 h 208"/>
                    <a:gd name="T50" fmla="*/ 0 w 192"/>
                    <a:gd name="T51" fmla="*/ 0 h 208"/>
                    <a:gd name="T52" fmla="*/ 0 w 192"/>
                    <a:gd name="T53" fmla="*/ 0 h 208"/>
                    <a:gd name="T54" fmla="*/ 0 w 192"/>
                    <a:gd name="T55" fmla="*/ 0 h 208"/>
                    <a:gd name="T56" fmla="*/ 0 w 192"/>
                    <a:gd name="T57" fmla="*/ 0 h 208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92"/>
                    <a:gd name="T88" fmla="*/ 0 h 208"/>
                    <a:gd name="T89" fmla="*/ 192 w 192"/>
                    <a:gd name="T90" fmla="*/ 208 h 208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92" h="208">
                      <a:moveTo>
                        <a:pt x="26" y="11"/>
                      </a:moveTo>
                      <a:lnTo>
                        <a:pt x="13" y="24"/>
                      </a:lnTo>
                      <a:lnTo>
                        <a:pt x="4" y="43"/>
                      </a:lnTo>
                      <a:lnTo>
                        <a:pt x="0" y="67"/>
                      </a:lnTo>
                      <a:lnTo>
                        <a:pt x="0" y="93"/>
                      </a:lnTo>
                      <a:lnTo>
                        <a:pt x="3" y="120"/>
                      </a:lnTo>
                      <a:lnTo>
                        <a:pt x="10" y="148"/>
                      </a:lnTo>
                      <a:lnTo>
                        <a:pt x="20" y="171"/>
                      </a:lnTo>
                      <a:lnTo>
                        <a:pt x="35" y="189"/>
                      </a:lnTo>
                      <a:lnTo>
                        <a:pt x="51" y="201"/>
                      </a:lnTo>
                      <a:lnTo>
                        <a:pt x="70" y="206"/>
                      </a:lnTo>
                      <a:lnTo>
                        <a:pt x="91" y="208"/>
                      </a:lnTo>
                      <a:lnTo>
                        <a:pt x="111" y="204"/>
                      </a:lnTo>
                      <a:lnTo>
                        <a:pt x="130" y="196"/>
                      </a:lnTo>
                      <a:lnTo>
                        <a:pt x="148" y="186"/>
                      </a:lnTo>
                      <a:lnTo>
                        <a:pt x="163" y="176"/>
                      </a:lnTo>
                      <a:lnTo>
                        <a:pt x="174" y="163"/>
                      </a:lnTo>
                      <a:lnTo>
                        <a:pt x="189" y="130"/>
                      </a:lnTo>
                      <a:lnTo>
                        <a:pt x="192" y="89"/>
                      </a:lnTo>
                      <a:lnTo>
                        <a:pt x="185" y="50"/>
                      </a:lnTo>
                      <a:lnTo>
                        <a:pt x="166" y="27"/>
                      </a:lnTo>
                      <a:lnTo>
                        <a:pt x="152" y="21"/>
                      </a:lnTo>
                      <a:lnTo>
                        <a:pt x="138" y="14"/>
                      </a:lnTo>
                      <a:lnTo>
                        <a:pt x="122" y="8"/>
                      </a:lnTo>
                      <a:lnTo>
                        <a:pt x="104" y="2"/>
                      </a:lnTo>
                      <a:lnTo>
                        <a:pt x="85" y="0"/>
                      </a:lnTo>
                      <a:lnTo>
                        <a:pt x="66" y="0"/>
                      </a:lnTo>
                      <a:lnTo>
                        <a:pt x="47" y="2"/>
                      </a:lnTo>
                      <a:lnTo>
                        <a:pt x="26" y="11"/>
                      </a:lnTo>
                      <a:close/>
                    </a:path>
                  </a:pathLst>
                </a:custGeom>
                <a:solidFill>
                  <a:srgbClr val="CCEF72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599" name="Freeform 30"/>
                <p:cNvSpPr/>
                <p:nvPr/>
              </p:nvSpPr>
              <p:spPr bwMode="auto">
                <a:xfrm>
                  <a:off x="8406" y="4895"/>
                  <a:ext cx="82" cy="84"/>
                </a:xfrm>
                <a:custGeom>
                  <a:avLst/>
                  <a:gdLst>
                    <a:gd name="T0" fmla="*/ 0 w 247"/>
                    <a:gd name="T1" fmla="*/ 0 h 251"/>
                    <a:gd name="T2" fmla="*/ 0 w 247"/>
                    <a:gd name="T3" fmla="*/ 0 h 251"/>
                    <a:gd name="T4" fmla="*/ 0 w 247"/>
                    <a:gd name="T5" fmla="*/ 0 h 251"/>
                    <a:gd name="T6" fmla="*/ 0 w 247"/>
                    <a:gd name="T7" fmla="*/ 0 h 251"/>
                    <a:gd name="T8" fmla="*/ 0 w 247"/>
                    <a:gd name="T9" fmla="*/ 0 h 251"/>
                    <a:gd name="T10" fmla="*/ 0 w 247"/>
                    <a:gd name="T11" fmla="*/ 0 h 251"/>
                    <a:gd name="T12" fmla="*/ 0 w 247"/>
                    <a:gd name="T13" fmla="*/ 0 h 251"/>
                    <a:gd name="T14" fmla="*/ 0 w 247"/>
                    <a:gd name="T15" fmla="*/ 0 h 251"/>
                    <a:gd name="T16" fmla="*/ 0 w 247"/>
                    <a:gd name="T17" fmla="*/ 0 h 251"/>
                    <a:gd name="T18" fmla="*/ 0 w 247"/>
                    <a:gd name="T19" fmla="*/ 0 h 251"/>
                    <a:gd name="T20" fmla="*/ 0 w 247"/>
                    <a:gd name="T21" fmla="*/ 0 h 251"/>
                    <a:gd name="T22" fmla="*/ 0 w 247"/>
                    <a:gd name="T23" fmla="*/ 0 h 251"/>
                    <a:gd name="T24" fmla="*/ 0 w 247"/>
                    <a:gd name="T25" fmla="*/ 0 h 251"/>
                    <a:gd name="T26" fmla="*/ 0 w 247"/>
                    <a:gd name="T27" fmla="*/ 0 h 251"/>
                    <a:gd name="T28" fmla="*/ 0 w 247"/>
                    <a:gd name="T29" fmla="*/ 0 h 251"/>
                    <a:gd name="T30" fmla="*/ 0 w 247"/>
                    <a:gd name="T31" fmla="*/ 0 h 251"/>
                    <a:gd name="T32" fmla="*/ 0 w 247"/>
                    <a:gd name="T33" fmla="*/ 0 h 251"/>
                    <a:gd name="T34" fmla="*/ 0 w 247"/>
                    <a:gd name="T35" fmla="*/ 0 h 251"/>
                    <a:gd name="T36" fmla="*/ 0 w 247"/>
                    <a:gd name="T37" fmla="*/ 0 h 251"/>
                    <a:gd name="T38" fmla="*/ 0 w 247"/>
                    <a:gd name="T39" fmla="*/ 0 h 251"/>
                    <a:gd name="T40" fmla="*/ 0 w 247"/>
                    <a:gd name="T41" fmla="*/ 0 h 251"/>
                    <a:gd name="T42" fmla="*/ 0 w 247"/>
                    <a:gd name="T43" fmla="*/ 0 h 251"/>
                    <a:gd name="T44" fmla="*/ 0 w 247"/>
                    <a:gd name="T45" fmla="*/ 0 h 251"/>
                    <a:gd name="T46" fmla="*/ 0 w 247"/>
                    <a:gd name="T47" fmla="*/ 0 h 251"/>
                    <a:gd name="T48" fmla="*/ 0 w 247"/>
                    <a:gd name="T49" fmla="*/ 0 h 251"/>
                    <a:gd name="T50" fmla="*/ 0 w 247"/>
                    <a:gd name="T51" fmla="*/ 0 h 251"/>
                    <a:gd name="T52" fmla="*/ 0 w 247"/>
                    <a:gd name="T53" fmla="*/ 0 h 251"/>
                    <a:gd name="T54" fmla="*/ 0 w 247"/>
                    <a:gd name="T55" fmla="*/ 0 h 251"/>
                    <a:gd name="T56" fmla="*/ 0 w 247"/>
                    <a:gd name="T57" fmla="*/ 0 h 251"/>
                    <a:gd name="T58" fmla="*/ 0 w 247"/>
                    <a:gd name="T59" fmla="*/ 0 h 251"/>
                    <a:gd name="T60" fmla="*/ 0 w 247"/>
                    <a:gd name="T61" fmla="*/ 0 h 251"/>
                    <a:gd name="T62" fmla="*/ 0 w 247"/>
                    <a:gd name="T63" fmla="*/ 0 h 251"/>
                    <a:gd name="T64" fmla="*/ 0 w 247"/>
                    <a:gd name="T65" fmla="*/ 0 h 251"/>
                    <a:gd name="T66" fmla="*/ 0 w 247"/>
                    <a:gd name="T67" fmla="*/ 0 h 251"/>
                    <a:gd name="T68" fmla="*/ 0 w 247"/>
                    <a:gd name="T69" fmla="*/ 0 h 251"/>
                    <a:gd name="T70" fmla="*/ 0 w 247"/>
                    <a:gd name="T71" fmla="*/ 0 h 251"/>
                    <a:gd name="T72" fmla="*/ 0 w 247"/>
                    <a:gd name="T73" fmla="*/ 0 h 251"/>
                    <a:gd name="T74" fmla="*/ 0 w 247"/>
                    <a:gd name="T75" fmla="*/ 0 h 251"/>
                    <a:gd name="T76" fmla="*/ 0 w 247"/>
                    <a:gd name="T77" fmla="*/ 0 h 251"/>
                    <a:gd name="T78" fmla="*/ 0 w 247"/>
                    <a:gd name="T79" fmla="*/ 0 h 251"/>
                    <a:gd name="T80" fmla="*/ 0 w 247"/>
                    <a:gd name="T81" fmla="*/ 0 h 251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47"/>
                    <a:gd name="T124" fmla="*/ 0 h 251"/>
                    <a:gd name="T125" fmla="*/ 247 w 247"/>
                    <a:gd name="T126" fmla="*/ 251 h 251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47" h="251">
                      <a:moveTo>
                        <a:pt x="33" y="29"/>
                      </a:moveTo>
                      <a:lnTo>
                        <a:pt x="21" y="44"/>
                      </a:lnTo>
                      <a:lnTo>
                        <a:pt x="12" y="60"/>
                      </a:lnTo>
                      <a:lnTo>
                        <a:pt x="5" y="79"/>
                      </a:lnTo>
                      <a:lnTo>
                        <a:pt x="0" y="97"/>
                      </a:lnTo>
                      <a:lnTo>
                        <a:pt x="0" y="116"/>
                      </a:lnTo>
                      <a:lnTo>
                        <a:pt x="5" y="135"/>
                      </a:lnTo>
                      <a:lnTo>
                        <a:pt x="12" y="152"/>
                      </a:lnTo>
                      <a:lnTo>
                        <a:pt x="25" y="169"/>
                      </a:lnTo>
                      <a:lnTo>
                        <a:pt x="42" y="187"/>
                      </a:lnTo>
                      <a:lnTo>
                        <a:pt x="58" y="202"/>
                      </a:lnTo>
                      <a:lnTo>
                        <a:pt x="77" y="220"/>
                      </a:lnTo>
                      <a:lnTo>
                        <a:pt x="96" y="233"/>
                      </a:lnTo>
                      <a:lnTo>
                        <a:pt x="114" y="244"/>
                      </a:lnTo>
                      <a:lnTo>
                        <a:pt x="133" y="251"/>
                      </a:lnTo>
                      <a:lnTo>
                        <a:pt x="149" y="251"/>
                      </a:lnTo>
                      <a:lnTo>
                        <a:pt x="165" y="246"/>
                      </a:lnTo>
                      <a:lnTo>
                        <a:pt x="180" y="237"/>
                      </a:lnTo>
                      <a:lnTo>
                        <a:pt x="196" y="228"/>
                      </a:lnTo>
                      <a:lnTo>
                        <a:pt x="209" y="220"/>
                      </a:lnTo>
                      <a:lnTo>
                        <a:pt x="222" y="212"/>
                      </a:lnTo>
                      <a:lnTo>
                        <a:pt x="232" y="202"/>
                      </a:lnTo>
                      <a:lnTo>
                        <a:pt x="240" y="191"/>
                      </a:lnTo>
                      <a:lnTo>
                        <a:pt x="246" y="178"/>
                      </a:lnTo>
                      <a:lnTo>
                        <a:pt x="247" y="162"/>
                      </a:lnTo>
                      <a:lnTo>
                        <a:pt x="244" y="142"/>
                      </a:lnTo>
                      <a:lnTo>
                        <a:pt x="238" y="120"/>
                      </a:lnTo>
                      <a:lnTo>
                        <a:pt x="228" y="96"/>
                      </a:lnTo>
                      <a:lnTo>
                        <a:pt x="215" y="72"/>
                      </a:lnTo>
                      <a:lnTo>
                        <a:pt x="200" y="50"/>
                      </a:lnTo>
                      <a:lnTo>
                        <a:pt x="184" y="30"/>
                      </a:lnTo>
                      <a:lnTo>
                        <a:pt x="165" y="16"/>
                      </a:lnTo>
                      <a:lnTo>
                        <a:pt x="147" y="7"/>
                      </a:lnTo>
                      <a:lnTo>
                        <a:pt x="130" y="3"/>
                      </a:lnTo>
                      <a:lnTo>
                        <a:pt x="112" y="0"/>
                      </a:lnTo>
                      <a:lnTo>
                        <a:pt x="94" y="1"/>
                      </a:lnTo>
                      <a:lnTo>
                        <a:pt x="80" y="3"/>
                      </a:lnTo>
                      <a:lnTo>
                        <a:pt x="65" y="7"/>
                      </a:lnTo>
                      <a:lnTo>
                        <a:pt x="52" y="13"/>
                      </a:lnTo>
                      <a:lnTo>
                        <a:pt x="42" y="20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CCEF72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00" name="Freeform 31"/>
                <p:cNvSpPr/>
                <p:nvPr/>
              </p:nvSpPr>
              <p:spPr bwMode="auto">
                <a:xfrm>
                  <a:off x="8313" y="4687"/>
                  <a:ext cx="75" cy="80"/>
                </a:xfrm>
                <a:custGeom>
                  <a:avLst/>
                  <a:gdLst>
                    <a:gd name="T0" fmla="*/ 0 w 226"/>
                    <a:gd name="T1" fmla="*/ 0 h 240"/>
                    <a:gd name="T2" fmla="*/ 0 w 226"/>
                    <a:gd name="T3" fmla="*/ 0 h 240"/>
                    <a:gd name="T4" fmla="*/ 0 w 226"/>
                    <a:gd name="T5" fmla="*/ 0 h 240"/>
                    <a:gd name="T6" fmla="*/ 0 w 226"/>
                    <a:gd name="T7" fmla="*/ 0 h 240"/>
                    <a:gd name="T8" fmla="*/ 0 w 226"/>
                    <a:gd name="T9" fmla="*/ 0 h 240"/>
                    <a:gd name="T10" fmla="*/ 0 w 226"/>
                    <a:gd name="T11" fmla="*/ 0 h 240"/>
                    <a:gd name="T12" fmla="*/ 0 w 226"/>
                    <a:gd name="T13" fmla="*/ 0 h 240"/>
                    <a:gd name="T14" fmla="*/ 0 w 226"/>
                    <a:gd name="T15" fmla="*/ 0 h 240"/>
                    <a:gd name="T16" fmla="*/ 0 w 226"/>
                    <a:gd name="T17" fmla="*/ 0 h 240"/>
                    <a:gd name="T18" fmla="*/ 0 w 226"/>
                    <a:gd name="T19" fmla="*/ 0 h 240"/>
                    <a:gd name="T20" fmla="*/ 0 w 226"/>
                    <a:gd name="T21" fmla="*/ 0 h 240"/>
                    <a:gd name="T22" fmla="*/ 0 w 226"/>
                    <a:gd name="T23" fmla="*/ 0 h 240"/>
                    <a:gd name="T24" fmla="*/ 0 w 226"/>
                    <a:gd name="T25" fmla="*/ 0 h 240"/>
                    <a:gd name="T26" fmla="*/ 0 w 226"/>
                    <a:gd name="T27" fmla="*/ 0 h 240"/>
                    <a:gd name="T28" fmla="*/ 0 w 226"/>
                    <a:gd name="T29" fmla="*/ 0 h 240"/>
                    <a:gd name="T30" fmla="*/ 0 w 226"/>
                    <a:gd name="T31" fmla="*/ 0 h 240"/>
                    <a:gd name="T32" fmla="*/ 0 w 226"/>
                    <a:gd name="T33" fmla="*/ 0 h 240"/>
                    <a:gd name="T34" fmla="*/ 0 w 226"/>
                    <a:gd name="T35" fmla="*/ 0 h 240"/>
                    <a:gd name="T36" fmla="*/ 0 w 226"/>
                    <a:gd name="T37" fmla="*/ 0 h 240"/>
                    <a:gd name="T38" fmla="*/ 0 w 226"/>
                    <a:gd name="T39" fmla="*/ 0 h 240"/>
                    <a:gd name="T40" fmla="*/ 0 w 226"/>
                    <a:gd name="T41" fmla="*/ 0 h 240"/>
                    <a:gd name="T42" fmla="*/ 0 w 226"/>
                    <a:gd name="T43" fmla="*/ 0 h 240"/>
                    <a:gd name="T44" fmla="*/ 0 w 226"/>
                    <a:gd name="T45" fmla="*/ 0 h 240"/>
                    <a:gd name="T46" fmla="*/ 0 w 226"/>
                    <a:gd name="T47" fmla="*/ 0 h 240"/>
                    <a:gd name="T48" fmla="*/ 0 w 226"/>
                    <a:gd name="T49" fmla="*/ 0 h 240"/>
                    <a:gd name="T50" fmla="*/ 0 w 226"/>
                    <a:gd name="T51" fmla="*/ 0 h 240"/>
                    <a:gd name="T52" fmla="*/ 0 w 226"/>
                    <a:gd name="T53" fmla="*/ 0 h 240"/>
                    <a:gd name="T54" fmla="*/ 0 w 226"/>
                    <a:gd name="T55" fmla="*/ 0 h 240"/>
                    <a:gd name="T56" fmla="*/ 0 w 226"/>
                    <a:gd name="T57" fmla="*/ 0 h 240"/>
                    <a:gd name="T58" fmla="*/ 0 w 226"/>
                    <a:gd name="T59" fmla="*/ 0 h 240"/>
                    <a:gd name="T60" fmla="*/ 0 w 226"/>
                    <a:gd name="T61" fmla="*/ 0 h 240"/>
                    <a:gd name="T62" fmla="*/ 0 w 226"/>
                    <a:gd name="T63" fmla="*/ 0 h 240"/>
                    <a:gd name="T64" fmla="*/ 0 w 226"/>
                    <a:gd name="T65" fmla="*/ 0 h 240"/>
                    <a:gd name="T66" fmla="*/ 0 w 226"/>
                    <a:gd name="T67" fmla="*/ 0 h 240"/>
                    <a:gd name="T68" fmla="*/ 0 w 226"/>
                    <a:gd name="T69" fmla="*/ 0 h 240"/>
                    <a:gd name="T70" fmla="*/ 0 w 226"/>
                    <a:gd name="T71" fmla="*/ 0 h 24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26"/>
                    <a:gd name="T109" fmla="*/ 0 h 240"/>
                    <a:gd name="T110" fmla="*/ 226 w 226"/>
                    <a:gd name="T111" fmla="*/ 240 h 24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26" h="240">
                      <a:moveTo>
                        <a:pt x="125" y="6"/>
                      </a:moveTo>
                      <a:lnTo>
                        <a:pt x="115" y="3"/>
                      </a:lnTo>
                      <a:lnTo>
                        <a:pt x="104" y="0"/>
                      </a:lnTo>
                      <a:lnTo>
                        <a:pt x="93" y="0"/>
                      </a:lnTo>
                      <a:lnTo>
                        <a:pt x="79" y="0"/>
                      </a:lnTo>
                      <a:lnTo>
                        <a:pt x="66" y="2"/>
                      </a:lnTo>
                      <a:lnTo>
                        <a:pt x="54" y="6"/>
                      </a:lnTo>
                      <a:lnTo>
                        <a:pt x="43" y="12"/>
                      </a:lnTo>
                      <a:lnTo>
                        <a:pt x="32" y="19"/>
                      </a:lnTo>
                      <a:lnTo>
                        <a:pt x="16" y="37"/>
                      </a:lnTo>
                      <a:lnTo>
                        <a:pt x="6" y="58"/>
                      </a:lnTo>
                      <a:lnTo>
                        <a:pt x="0" y="79"/>
                      </a:lnTo>
                      <a:lnTo>
                        <a:pt x="0" y="101"/>
                      </a:lnTo>
                      <a:lnTo>
                        <a:pt x="2" y="124"/>
                      </a:lnTo>
                      <a:lnTo>
                        <a:pt x="7" y="145"/>
                      </a:lnTo>
                      <a:lnTo>
                        <a:pt x="15" y="168"/>
                      </a:lnTo>
                      <a:lnTo>
                        <a:pt x="24" y="188"/>
                      </a:lnTo>
                      <a:lnTo>
                        <a:pt x="32" y="201"/>
                      </a:lnTo>
                      <a:lnTo>
                        <a:pt x="43" y="213"/>
                      </a:lnTo>
                      <a:lnTo>
                        <a:pt x="56" y="223"/>
                      </a:lnTo>
                      <a:lnTo>
                        <a:pt x="69" y="231"/>
                      </a:lnTo>
                      <a:lnTo>
                        <a:pt x="84" y="237"/>
                      </a:lnTo>
                      <a:lnTo>
                        <a:pt x="98" y="240"/>
                      </a:lnTo>
                      <a:lnTo>
                        <a:pt x="113" y="240"/>
                      </a:lnTo>
                      <a:lnTo>
                        <a:pt x="129" y="237"/>
                      </a:lnTo>
                      <a:lnTo>
                        <a:pt x="151" y="229"/>
                      </a:lnTo>
                      <a:lnTo>
                        <a:pt x="172" y="219"/>
                      </a:lnTo>
                      <a:lnTo>
                        <a:pt x="189" y="204"/>
                      </a:lnTo>
                      <a:lnTo>
                        <a:pt x="206" y="188"/>
                      </a:lnTo>
                      <a:lnTo>
                        <a:pt x="216" y="171"/>
                      </a:lnTo>
                      <a:lnTo>
                        <a:pt x="223" y="152"/>
                      </a:lnTo>
                      <a:lnTo>
                        <a:pt x="226" y="131"/>
                      </a:lnTo>
                      <a:lnTo>
                        <a:pt x="223" y="109"/>
                      </a:lnTo>
                      <a:lnTo>
                        <a:pt x="222" y="104"/>
                      </a:lnTo>
                      <a:lnTo>
                        <a:pt x="219" y="98"/>
                      </a:lnTo>
                      <a:lnTo>
                        <a:pt x="213" y="95"/>
                      </a:lnTo>
                      <a:lnTo>
                        <a:pt x="207" y="95"/>
                      </a:lnTo>
                      <a:lnTo>
                        <a:pt x="201" y="96"/>
                      </a:lnTo>
                      <a:lnTo>
                        <a:pt x="197" y="99"/>
                      </a:lnTo>
                      <a:lnTo>
                        <a:pt x="194" y="105"/>
                      </a:lnTo>
                      <a:lnTo>
                        <a:pt x="192" y="111"/>
                      </a:lnTo>
                      <a:lnTo>
                        <a:pt x="191" y="127"/>
                      </a:lnTo>
                      <a:lnTo>
                        <a:pt x="188" y="142"/>
                      </a:lnTo>
                      <a:lnTo>
                        <a:pt x="182" y="158"/>
                      </a:lnTo>
                      <a:lnTo>
                        <a:pt x="173" y="171"/>
                      </a:lnTo>
                      <a:lnTo>
                        <a:pt x="162" y="183"/>
                      </a:lnTo>
                      <a:lnTo>
                        <a:pt x="147" y="191"/>
                      </a:lnTo>
                      <a:lnTo>
                        <a:pt x="131" y="197"/>
                      </a:lnTo>
                      <a:lnTo>
                        <a:pt x="110" y="200"/>
                      </a:lnTo>
                      <a:lnTo>
                        <a:pt x="90" y="197"/>
                      </a:lnTo>
                      <a:lnTo>
                        <a:pt x="74" y="190"/>
                      </a:lnTo>
                      <a:lnTo>
                        <a:pt x="60" y="177"/>
                      </a:lnTo>
                      <a:lnTo>
                        <a:pt x="51" y="161"/>
                      </a:lnTo>
                      <a:lnTo>
                        <a:pt x="44" y="144"/>
                      </a:lnTo>
                      <a:lnTo>
                        <a:pt x="38" y="124"/>
                      </a:lnTo>
                      <a:lnTo>
                        <a:pt x="34" y="105"/>
                      </a:lnTo>
                      <a:lnTo>
                        <a:pt x="32" y="86"/>
                      </a:lnTo>
                      <a:lnTo>
                        <a:pt x="32" y="76"/>
                      </a:lnTo>
                      <a:lnTo>
                        <a:pt x="35" y="66"/>
                      </a:lnTo>
                      <a:lnTo>
                        <a:pt x="41" y="56"/>
                      </a:lnTo>
                      <a:lnTo>
                        <a:pt x="47" y="46"/>
                      </a:lnTo>
                      <a:lnTo>
                        <a:pt x="54" y="39"/>
                      </a:lnTo>
                      <a:lnTo>
                        <a:pt x="63" y="32"/>
                      </a:lnTo>
                      <a:lnTo>
                        <a:pt x="74" y="26"/>
                      </a:lnTo>
                      <a:lnTo>
                        <a:pt x="84" y="25"/>
                      </a:lnTo>
                      <a:lnTo>
                        <a:pt x="87" y="25"/>
                      </a:lnTo>
                      <a:lnTo>
                        <a:pt x="94" y="23"/>
                      </a:lnTo>
                      <a:lnTo>
                        <a:pt x="106" y="25"/>
                      </a:lnTo>
                      <a:lnTo>
                        <a:pt x="119" y="26"/>
                      </a:lnTo>
                      <a:lnTo>
                        <a:pt x="126" y="25"/>
                      </a:lnTo>
                      <a:lnTo>
                        <a:pt x="131" y="19"/>
                      </a:lnTo>
                      <a:lnTo>
                        <a:pt x="129" y="12"/>
                      </a:lnTo>
                      <a:lnTo>
                        <a:pt x="125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01" name="Freeform 32"/>
                <p:cNvSpPr/>
                <p:nvPr/>
              </p:nvSpPr>
              <p:spPr bwMode="auto">
                <a:xfrm>
                  <a:off x="8412" y="4892"/>
                  <a:ext cx="93" cy="90"/>
                </a:xfrm>
                <a:custGeom>
                  <a:avLst/>
                  <a:gdLst>
                    <a:gd name="T0" fmla="*/ 0 w 279"/>
                    <a:gd name="T1" fmla="*/ 0 h 270"/>
                    <a:gd name="T2" fmla="*/ 0 w 279"/>
                    <a:gd name="T3" fmla="*/ 0 h 270"/>
                    <a:gd name="T4" fmla="*/ 0 w 279"/>
                    <a:gd name="T5" fmla="*/ 0 h 270"/>
                    <a:gd name="T6" fmla="*/ 0 w 279"/>
                    <a:gd name="T7" fmla="*/ 0 h 270"/>
                    <a:gd name="T8" fmla="*/ 0 w 279"/>
                    <a:gd name="T9" fmla="*/ 0 h 270"/>
                    <a:gd name="T10" fmla="*/ 0 w 279"/>
                    <a:gd name="T11" fmla="*/ 0 h 270"/>
                    <a:gd name="T12" fmla="*/ 0 w 279"/>
                    <a:gd name="T13" fmla="*/ 0 h 270"/>
                    <a:gd name="T14" fmla="*/ 0 w 279"/>
                    <a:gd name="T15" fmla="*/ 0 h 270"/>
                    <a:gd name="T16" fmla="*/ 0 w 279"/>
                    <a:gd name="T17" fmla="*/ 0 h 270"/>
                    <a:gd name="T18" fmla="*/ 0 w 279"/>
                    <a:gd name="T19" fmla="*/ 0 h 270"/>
                    <a:gd name="T20" fmla="*/ 0 w 279"/>
                    <a:gd name="T21" fmla="*/ 0 h 270"/>
                    <a:gd name="T22" fmla="*/ 0 w 279"/>
                    <a:gd name="T23" fmla="*/ 0 h 270"/>
                    <a:gd name="T24" fmla="*/ 0 w 279"/>
                    <a:gd name="T25" fmla="*/ 0 h 270"/>
                    <a:gd name="T26" fmla="*/ 0 w 279"/>
                    <a:gd name="T27" fmla="*/ 0 h 270"/>
                    <a:gd name="T28" fmla="*/ 0 w 279"/>
                    <a:gd name="T29" fmla="*/ 0 h 270"/>
                    <a:gd name="T30" fmla="*/ 0 w 279"/>
                    <a:gd name="T31" fmla="*/ 0 h 270"/>
                    <a:gd name="T32" fmla="*/ 0 w 279"/>
                    <a:gd name="T33" fmla="*/ 0 h 270"/>
                    <a:gd name="T34" fmla="*/ 0 w 279"/>
                    <a:gd name="T35" fmla="*/ 0 h 270"/>
                    <a:gd name="T36" fmla="*/ 0 w 279"/>
                    <a:gd name="T37" fmla="*/ 0 h 270"/>
                    <a:gd name="T38" fmla="*/ 0 w 279"/>
                    <a:gd name="T39" fmla="*/ 0 h 270"/>
                    <a:gd name="T40" fmla="*/ 0 w 279"/>
                    <a:gd name="T41" fmla="*/ 0 h 270"/>
                    <a:gd name="T42" fmla="*/ 0 w 279"/>
                    <a:gd name="T43" fmla="*/ 0 h 270"/>
                    <a:gd name="T44" fmla="*/ 0 w 279"/>
                    <a:gd name="T45" fmla="*/ 0 h 270"/>
                    <a:gd name="T46" fmla="*/ 0 w 279"/>
                    <a:gd name="T47" fmla="*/ 0 h 270"/>
                    <a:gd name="T48" fmla="*/ 0 w 279"/>
                    <a:gd name="T49" fmla="*/ 0 h 270"/>
                    <a:gd name="T50" fmla="*/ 0 w 279"/>
                    <a:gd name="T51" fmla="*/ 0 h 270"/>
                    <a:gd name="T52" fmla="*/ 0 w 279"/>
                    <a:gd name="T53" fmla="*/ 0 h 270"/>
                    <a:gd name="T54" fmla="*/ 0 w 279"/>
                    <a:gd name="T55" fmla="*/ 0 h 270"/>
                    <a:gd name="T56" fmla="*/ 0 w 279"/>
                    <a:gd name="T57" fmla="*/ 0 h 270"/>
                    <a:gd name="T58" fmla="*/ 0 w 279"/>
                    <a:gd name="T59" fmla="*/ 0 h 270"/>
                    <a:gd name="T60" fmla="*/ 0 w 279"/>
                    <a:gd name="T61" fmla="*/ 0 h 270"/>
                    <a:gd name="T62" fmla="*/ 0 w 279"/>
                    <a:gd name="T63" fmla="*/ 0 h 270"/>
                    <a:gd name="T64" fmla="*/ 0 w 279"/>
                    <a:gd name="T65" fmla="*/ 0 h 270"/>
                    <a:gd name="T66" fmla="*/ 0 w 279"/>
                    <a:gd name="T67" fmla="*/ 0 h 270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79"/>
                    <a:gd name="T103" fmla="*/ 0 h 270"/>
                    <a:gd name="T104" fmla="*/ 279 w 279"/>
                    <a:gd name="T105" fmla="*/ 270 h 270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79" h="270">
                      <a:moveTo>
                        <a:pt x="75" y="3"/>
                      </a:moveTo>
                      <a:lnTo>
                        <a:pt x="60" y="8"/>
                      </a:lnTo>
                      <a:lnTo>
                        <a:pt x="47" y="17"/>
                      </a:lnTo>
                      <a:lnTo>
                        <a:pt x="34" y="27"/>
                      </a:lnTo>
                      <a:lnTo>
                        <a:pt x="24" y="39"/>
                      </a:lnTo>
                      <a:lnTo>
                        <a:pt x="15" y="50"/>
                      </a:lnTo>
                      <a:lnTo>
                        <a:pt x="7" y="64"/>
                      </a:lnTo>
                      <a:lnTo>
                        <a:pt x="3" y="80"/>
                      </a:lnTo>
                      <a:lnTo>
                        <a:pt x="0" y="96"/>
                      </a:lnTo>
                      <a:lnTo>
                        <a:pt x="0" y="112"/>
                      </a:lnTo>
                      <a:lnTo>
                        <a:pt x="2" y="129"/>
                      </a:lnTo>
                      <a:lnTo>
                        <a:pt x="6" y="145"/>
                      </a:lnTo>
                      <a:lnTo>
                        <a:pt x="12" y="161"/>
                      </a:lnTo>
                      <a:lnTo>
                        <a:pt x="18" y="175"/>
                      </a:lnTo>
                      <a:lnTo>
                        <a:pt x="27" y="189"/>
                      </a:lnTo>
                      <a:lnTo>
                        <a:pt x="37" y="204"/>
                      </a:lnTo>
                      <a:lnTo>
                        <a:pt x="49" y="217"/>
                      </a:lnTo>
                      <a:lnTo>
                        <a:pt x="65" y="231"/>
                      </a:lnTo>
                      <a:lnTo>
                        <a:pt x="82" y="244"/>
                      </a:lnTo>
                      <a:lnTo>
                        <a:pt x="101" y="257"/>
                      </a:lnTo>
                      <a:lnTo>
                        <a:pt x="122" y="266"/>
                      </a:lnTo>
                      <a:lnTo>
                        <a:pt x="142" y="270"/>
                      </a:lnTo>
                      <a:lnTo>
                        <a:pt x="165" y="270"/>
                      </a:lnTo>
                      <a:lnTo>
                        <a:pt x="185" y="263"/>
                      </a:lnTo>
                      <a:lnTo>
                        <a:pt x="206" y="250"/>
                      </a:lnTo>
                      <a:lnTo>
                        <a:pt x="219" y="240"/>
                      </a:lnTo>
                      <a:lnTo>
                        <a:pt x="232" y="228"/>
                      </a:lnTo>
                      <a:lnTo>
                        <a:pt x="244" y="215"/>
                      </a:lnTo>
                      <a:lnTo>
                        <a:pt x="254" y="202"/>
                      </a:lnTo>
                      <a:lnTo>
                        <a:pt x="263" y="188"/>
                      </a:lnTo>
                      <a:lnTo>
                        <a:pt x="270" y="174"/>
                      </a:lnTo>
                      <a:lnTo>
                        <a:pt x="276" y="158"/>
                      </a:lnTo>
                      <a:lnTo>
                        <a:pt x="279" y="141"/>
                      </a:lnTo>
                      <a:lnTo>
                        <a:pt x="279" y="133"/>
                      </a:lnTo>
                      <a:lnTo>
                        <a:pt x="278" y="126"/>
                      </a:lnTo>
                      <a:lnTo>
                        <a:pt x="273" y="120"/>
                      </a:lnTo>
                      <a:lnTo>
                        <a:pt x="266" y="116"/>
                      </a:lnTo>
                      <a:lnTo>
                        <a:pt x="258" y="116"/>
                      </a:lnTo>
                      <a:lnTo>
                        <a:pt x="251" y="118"/>
                      </a:lnTo>
                      <a:lnTo>
                        <a:pt x="245" y="122"/>
                      </a:lnTo>
                      <a:lnTo>
                        <a:pt x="241" y="129"/>
                      </a:lnTo>
                      <a:lnTo>
                        <a:pt x="241" y="132"/>
                      </a:lnTo>
                      <a:lnTo>
                        <a:pt x="238" y="139"/>
                      </a:lnTo>
                      <a:lnTo>
                        <a:pt x="235" y="151"/>
                      </a:lnTo>
                      <a:lnTo>
                        <a:pt x="229" y="164"/>
                      </a:lnTo>
                      <a:lnTo>
                        <a:pt x="220" y="176"/>
                      </a:lnTo>
                      <a:lnTo>
                        <a:pt x="210" y="191"/>
                      </a:lnTo>
                      <a:lnTo>
                        <a:pt x="198" y="201"/>
                      </a:lnTo>
                      <a:lnTo>
                        <a:pt x="182" y="210"/>
                      </a:lnTo>
                      <a:lnTo>
                        <a:pt x="154" y="211"/>
                      </a:lnTo>
                      <a:lnTo>
                        <a:pt x="126" y="207"/>
                      </a:lnTo>
                      <a:lnTo>
                        <a:pt x="100" y="197"/>
                      </a:lnTo>
                      <a:lnTo>
                        <a:pt x="78" y="181"/>
                      </a:lnTo>
                      <a:lnTo>
                        <a:pt x="59" y="162"/>
                      </a:lnTo>
                      <a:lnTo>
                        <a:pt x="46" y="139"/>
                      </a:lnTo>
                      <a:lnTo>
                        <a:pt x="40" y="113"/>
                      </a:lnTo>
                      <a:lnTo>
                        <a:pt x="40" y="86"/>
                      </a:lnTo>
                      <a:lnTo>
                        <a:pt x="44" y="73"/>
                      </a:lnTo>
                      <a:lnTo>
                        <a:pt x="50" y="62"/>
                      </a:lnTo>
                      <a:lnTo>
                        <a:pt x="60" y="50"/>
                      </a:lnTo>
                      <a:lnTo>
                        <a:pt x="71" y="39"/>
                      </a:lnTo>
                      <a:lnTo>
                        <a:pt x="81" y="30"/>
                      </a:lnTo>
                      <a:lnTo>
                        <a:pt x="93" y="21"/>
                      </a:lnTo>
                      <a:lnTo>
                        <a:pt x="103" y="16"/>
                      </a:lnTo>
                      <a:lnTo>
                        <a:pt x="112" y="11"/>
                      </a:lnTo>
                      <a:lnTo>
                        <a:pt x="109" y="4"/>
                      </a:lnTo>
                      <a:lnTo>
                        <a:pt x="100" y="0"/>
                      </a:lnTo>
                      <a:lnTo>
                        <a:pt x="88" y="0"/>
                      </a:lnTo>
                      <a:lnTo>
                        <a:pt x="75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02" name="Freeform 33"/>
                <p:cNvSpPr/>
                <p:nvPr/>
              </p:nvSpPr>
              <p:spPr bwMode="auto">
                <a:xfrm>
                  <a:off x="8347" y="4786"/>
                  <a:ext cx="24" cy="25"/>
                </a:xfrm>
                <a:custGeom>
                  <a:avLst/>
                  <a:gdLst>
                    <a:gd name="T0" fmla="*/ 0 w 72"/>
                    <a:gd name="T1" fmla="*/ 0 h 75"/>
                    <a:gd name="T2" fmla="*/ 0 w 72"/>
                    <a:gd name="T3" fmla="*/ 0 h 75"/>
                    <a:gd name="T4" fmla="*/ 0 w 72"/>
                    <a:gd name="T5" fmla="*/ 0 h 75"/>
                    <a:gd name="T6" fmla="*/ 0 w 72"/>
                    <a:gd name="T7" fmla="*/ 0 h 75"/>
                    <a:gd name="T8" fmla="*/ 0 w 72"/>
                    <a:gd name="T9" fmla="*/ 0 h 75"/>
                    <a:gd name="T10" fmla="*/ 0 w 72"/>
                    <a:gd name="T11" fmla="*/ 0 h 75"/>
                    <a:gd name="T12" fmla="*/ 0 w 72"/>
                    <a:gd name="T13" fmla="*/ 0 h 75"/>
                    <a:gd name="T14" fmla="*/ 0 w 72"/>
                    <a:gd name="T15" fmla="*/ 0 h 75"/>
                    <a:gd name="T16" fmla="*/ 0 w 72"/>
                    <a:gd name="T17" fmla="*/ 0 h 75"/>
                    <a:gd name="T18" fmla="*/ 0 w 72"/>
                    <a:gd name="T19" fmla="*/ 0 h 75"/>
                    <a:gd name="T20" fmla="*/ 0 w 72"/>
                    <a:gd name="T21" fmla="*/ 0 h 75"/>
                    <a:gd name="T22" fmla="*/ 0 w 72"/>
                    <a:gd name="T23" fmla="*/ 0 h 75"/>
                    <a:gd name="T24" fmla="*/ 0 w 72"/>
                    <a:gd name="T25" fmla="*/ 0 h 75"/>
                    <a:gd name="T26" fmla="*/ 0 w 72"/>
                    <a:gd name="T27" fmla="*/ 0 h 75"/>
                    <a:gd name="T28" fmla="*/ 0 w 72"/>
                    <a:gd name="T29" fmla="*/ 0 h 75"/>
                    <a:gd name="T30" fmla="*/ 0 w 72"/>
                    <a:gd name="T31" fmla="*/ 0 h 75"/>
                    <a:gd name="T32" fmla="*/ 0 w 72"/>
                    <a:gd name="T33" fmla="*/ 0 h 75"/>
                    <a:gd name="T34" fmla="*/ 0 w 72"/>
                    <a:gd name="T35" fmla="*/ 0 h 75"/>
                    <a:gd name="T36" fmla="*/ 0 w 72"/>
                    <a:gd name="T37" fmla="*/ 0 h 75"/>
                    <a:gd name="T38" fmla="*/ 0 w 72"/>
                    <a:gd name="T39" fmla="*/ 0 h 75"/>
                    <a:gd name="T40" fmla="*/ 0 w 72"/>
                    <a:gd name="T41" fmla="*/ 0 h 75"/>
                    <a:gd name="T42" fmla="*/ 0 w 72"/>
                    <a:gd name="T43" fmla="*/ 0 h 75"/>
                    <a:gd name="T44" fmla="*/ 0 w 72"/>
                    <a:gd name="T45" fmla="*/ 0 h 75"/>
                    <a:gd name="T46" fmla="*/ 0 w 72"/>
                    <a:gd name="T47" fmla="*/ 0 h 75"/>
                    <a:gd name="T48" fmla="*/ 0 w 72"/>
                    <a:gd name="T49" fmla="*/ 0 h 75"/>
                    <a:gd name="T50" fmla="*/ 0 w 72"/>
                    <a:gd name="T51" fmla="*/ 0 h 75"/>
                    <a:gd name="T52" fmla="*/ 0 w 72"/>
                    <a:gd name="T53" fmla="*/ 0 h 75"/>
                    <a:gd name="T54" fmla="*/ 0 w 72"/>
                    <a:gd name="T55" fmla="*/ 0 h 75"/>
                    <a:gd name="T56" fmla="*/ 0 w 72"/>
                    <a:gd name="T57" fmla="*/ 0 h 75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2"/>
                    <a:gd name="T88" fmla="*/ 0 h 75"/>
                    <a:gd name="T89" fmla="*/ 72 w 72"/>
                    <a:gd name="T90" fmla="*/ 75 h 75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2" h="75">
                      <a:moveTo>
                        <a:pt x="7" y="65"/>
                      </a:moveTo>
                      <a:lnTo>
                        <a:pt x="15" y="72"/>
                      </a:lnTo>
                      <a:lnTo>
                        <a:pt x="25" y="75"/>
                      </a:lnTo>
                      <a:lnTo>
                        <a:pt x="32" y="75"/>
                      </a:lnTo>
                      <a:lnTo>
                        <a:pt x="37" y="73"/>
                      </a:lnTo>
                      <a:lnTo>
                        <a:pt x="39" y="72"/>
                      </a:lnTo>
                      <a:lnTo>
                        <a:pt x="47" y="71"/>
                      </a:lnTo>
                      <a:lnTo>
                        <a:pt x="56" y="66"/>
                      </a:lnTo>
                      <a:lnTo>
                        <a:pt x="64" y="60"/>
                      </a:lnTo>
                      <a:lnTo>
                        <a:pt x="69" y="56"/>
                      </a:lnTo>
                      <a:lnTo>
                        <a:pt x="72" y="52"/>
                      </a:lnTo>
                      <a:lnTo>
                        <a:pt x="72" y="49"/>
                      </a:lnTo>
                      <a:lnTo>
                        <a:pt x="70" y="45"/>
                      </a:lnTo>
                      <a:lnTo>
                        <a:pt x="67" y="40"/>
                      </a:lnTo>
                      <a:lnTo>
                        <a:pt x="63" y="39"/>
                      </a:lnTo>
                      <a:lnTo>
                        <a:pt x="59" y="38"/>
                      </a:lnTo>
                      <a:lnTo>
                        <a:pt x="54" y="39"/>
                      </a:lnTo>
                      <a:lnTo>
                        <a:pt x="48" y="42"/>
                      </a:lnTo>
                      <a:lnTo>
                        <a:pt x="39" y="46"/>
                      </a:lnTo>
                      <a:lnTo>
                        <a:pt x="32" y="50"/>
                      </a:lnTo>
                      <a:lnTo>
                        <a:pt x="29" y="52"/>
                      </a:lnTo>
                      <a:lnTo>
                        <a:pt x="26" y="43"/>
                      </a:lnTo>
                      <a:lnTo>
                        <a:pt x="20" y="25"/>
                      </a:lnTo>
                      <a:lnTo>
                        <a:pt x="12" y="7"/>
                      </a:lnTo>
                      <a:lnTo>
                        <a:pt x="1" y="0"/>
                      </a:lnTo>
                      <a:lnTo>
                        <a:pt x="0" y="17"/>
                      </a:lnTo>
                      <a:lnTo>
                        <a:pt x="3" y="39"/>
                      </a:lnTo>
                      <a:lnTo>
                        <a:pt x="6" y="58"/>
                      </a:lnTo>
                      <a:lnTo>
                        <a:pt x="7" y="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03" name="Freeform 34"/>
                <p:cNvSpPr/>
                <p:nvPr/>
              </p:nvSpPr>
              <p:spPr bwMode="auto">
                <a:xfrm>
                  <a:off x="8370" y="4780"/>
                  <a:ext cx="23" cy="20"/>
                </a:xfrm>
                <a:custGeom>
                  <a:avLst/>
                  <a:gdLst>
                    <a:gd name="T0" fmla="*/ 0 w 70"/>
                    <a:gd name="T1" fmla="*/ 0 h 59"/>
                    <a:gd name="T2" fmla="*/ 0 w 70"/>
                    <a:gd name="T3" fmla="*/ 0 h 59"/>
                    <a:gd name="T4" fmla="*/ 0 w 70"/>
                    <a:gd name="T5" fmla="*/ 0 h 59"/>
                    <a:gd name="T6" fmla="*/ 0 w 70"/>
                    <a:gd name="T7" fmla="*/ 0 h 59"/>
                    <a:gd name="T8" fmla="*/ 0 w 70"/>
                    <a:gd name="T9" fmla="*/ 0 h 59"/>
                    <a:gd name="T10" fmla="*/ 0 w 70"/>
                    <a:gd name="T11" fmla="*/ 0 h 59"/>
                    <a:gd name="T12" fmla="*/ 0 w 70"/>
                    <a:gd name="T13" fmla="*/ 0 h 59"/>
                    <a:gd name="T14" fmla="*/ 0 w 70"/>
                    <a:gd name="T15" fmla="*/ 0 h 59"/>
                    <a:gd name="T16" fmla="*/ 0 w 70"/>
                    <a:gd name="T17" fmla="*/ 0 h 59"/>
                    <a:gd name="T18" fmla="*/ 0 w 70"/>
                    <a:gd name="T19" fmla="*/ 0 h 59"/>
                    <a:gd name="T20" fmla="*/ 0 w 70"/>
                    <a:gd name="T21" fmla="*/ 0 h 59"/>
                    <a:gd name="T22" fmla="*/ 0 w 70"/>
                    <a:gd name="T23" fmla="*/ 0 h 59"/>
                    <a:gd name="T24" fmla="*/ 0 w 70"/>
                    <a:gd name="T25" fmla="*/ 0 h 59"/>
                    <a:gd name="T26" fmla="*/ 0 w 70"/>
                    <a:gd name="T27" fmla="*/ 0 h 59"/>
                    <a:gd name="T28" fmla="*/ 0 w 70"/>
                    <a:gd name="T29" fmla="*/ 0 h 59"/>
                    <a:gd name="T30" fmla="*/ 0 w 70"/>
                    <a:gd name="T31" fmla="*/ 0 h 59"/>
                    <a:gd name="T32" fmla="*/ 0 w 70"/>
                    <a:gd name="T33" fmla="*/ 0 h 59"/>
                    <a:gd name="T34" fmla="*/ 0 w 70"/>
                    <a:gd name="T35" fmla="*/ 0 h 59"/>
                    <a:gd name="T36" fmla="*/ 0 w 70"/>
                    <a:gd name="T37" fmla="*/ 0 h 59"/>
                    <a:gd name="T38" fmla="*/ 0 w 70"/>
                    <a:gd name="T39" fmla="*/ 0 h 59"/>
                    <a:gd name="T40" fmla="*/ 0 w 70"/>
                    <a:gd name="T41" fmla="*/ 0 h 59"/>
                    <a:gd name="T42" fmla="*/ 0 w 70"/>
                    <a:gd name="T43" fmla="*/ 0 h 59"/>
                    <a:gd name="T44" fmla="*/ 0 w 70"/>
                    <a:gd name="T45" fmla="*/ 0 h 59"/>
                    <a:gd name="T46" fmla="*/ 0 w 70"/>
                    <a:gd name="T47" fmla="*/ 0 h 59"/>
                    <a:gd name="T48" fmla="*/ 0 w 70"/>
                    <a:gd name="T49" fmla="*/ 0 h 59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70"/>
                    <a:gd name="T76" fmla="*/ 0 h 59"/>
                    <a:gd name="T77" fmla="*/ 70 w 70"/>
                    <a:gd name="T78" fmla="*/ 59 h 59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70" h="59">
                      <a:moveTo>
                        <a:pt x="15" y="53"/>
                      </a:moveTo>
                      <a:lnTo>
                        <a:pt x="16" y="55"/>
                      </a:lnTo>
                      <a:lnTo>
                        <a:pt x="20" y="57"/>
                      </a:lnTo>
                      <a:lnTo>
                        <a:pt x="25" y="59"/>
                      </a:lnTo>
                      <a:lnTo>
                        <a:pt x="26" y="59"/>
                      </a:lnTo>
                      <a:lnTo>
                        <a:pt x="35" y="59"/>
                      </a:lnTo>
                      <a:lnTo>
                        <a:pt x="45" y="56"/>
                      </a:lnTo>
                      <a:lnTo>
                        <a:pt x="54" y="55"/>
                      </a:lnTo>
                      <a:lnTo>
                        <a:pt x="63" y="50"/>
                      </a:lnTo>
                      <a:lnTo>
                        <a:pt x="66" y="47"/>
                      </a:lnTo>
                      <a:lnTo>
                        <a:pt x="69" y="44"/>
                      </a:lnTo>
                      <a:lnTo>
                        <a:pt x="70" y="40"/>
                      </a:lnTo>
                      <a:lnTo>
                        <a:pt x="69" y="37"/>
                      </a:lnTo>
                      <a:lnTo>
                        <a:pt x="56" y="32"/>
                      </a:lnTo>
                      <a:lnTo>
                        <a:pt x="42" y="33"/>
                      </a:lnTo>
                      <a:lnTo>
                        <a:pt x="32" y="37"/>
                      </a:lnTo>
                      <a:lnTo>
                        <a:pt x="28" y="40"/>
                      </a:lnTo>
                      <a:lnTo>
                        <a:pt x="20" y="30"/>
                      </a:lnTo>
                      <a:lnTo>
                        <a:pt x="16" y="14"/>
                      </a:lnTo>
                      <a:lnTo>
                        <a:pt x="10" y="3"/>
                      </a:lnTo>
                      <a:lnTo>
                        <a:pt x="3" y="0"/>
                      </a:lnTo>
                      <a:lnTo>
                        <a:pt x="0" y="19"/>
                      </a:lnTo>
                      <a:lnTo>
                        <a:pt x="4" y="36"/>
                      </a:lnTo>
                      <a:lnTo>
                        <a:pt x="12" y="49"/>
                      </a:lnTo>
                      <a:lnTo>
                        <a:pt x="15" y="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04" name="Freeform 35"/>
                <p:cNvSpPr/>
                <p:nvPr/>
              </p:nvSpPr>
              <p:spPr bwMode="auto">
                <a:xfrm>
                  <a:off x="8390" y="4771"/>
                  <a:ext cx="22" cy="20"/>
                </a:xfrm>
                <a:custGeom>
                  <a:avLst/>
                  <a:gdLst>
                    <a:gd name="T0" fmla="*/ 0 w 65"/>
                    <a:gd name="T1" fmla="*/ 0 h 60"/>
                    <a:gd name="T2" fmla="*/ 0 w 65"/>
                    <a:gd name="T3" fmla="*/ 0 h 60"/>
                    <a:gd name="T4" fmla="*/ 0 w 65"/>
                    <a:gd name="T5" fmla="*/ 0 h 60"/>
                    <a:gd name="T6" fmla="*/ 0 w 65"/>
                    <a:gd name="T7" fmla="*/ 0 h 60"/>
                    <a:gd name="T8" fmla="*/ 0 w 65"/>
                    <a:gd name="T9" fmla="*/ 0 h 60"/>
                    <a:gd name="T10" fmla="*/ 0 w 65"/>
                    <a:gd name="T11" fmla="*/ 0 h 60"/>
                    <a:gd name="T12" fmla="*/ 0 w 65"/>
                    <a:gd name="T13" fmla="*/ 0 h 60"/>
                    <a:gd name="T14" fmla="*/ 0 w 65"/>
                    <a:gd name="T15" fmla="*/ 0 h 60"/>
                    <a:gd name="T16" fmla="*/ 0 w 65"/>
                    <a:gd name="T17" fmla="*/ 0 h 60"/>
                    <a:gd name="T18" fmla="*/ 0 w 65"/>
                    <a:gd name="T19" fmla="*/ 0 h 60"/>
                    <a:gd name="T20" fmla="*/ 0 w 65"/>
                    <a:gd name="T21" fmla="*/ 0 h 60"/>
                    <a:gd name="T22" fmla="*/ 0 w 65"/>
                    <a:gd name="T23" fmla="*/ 0 h 60"/>
                    <a:gd name="T24" fmla="*/ 0 w 65"/>
                    <a:gd name="T25" fmla="*/ 0 h 60"/>
                    <a:gd name="T26" fmla="*/ 0 w 65"/>
                    <a:gd name="T27" fmla="*/ 0 h 60"/>
                    <a:gd name="T28" fmla="*/ 0 w 65"/>
                    <a:gd name="T29" fmla="*/ 0 h 60"/>
                    <a:gd name="T30" fmla="*/ 0 w 65"/>
                    <a:gd name="T31" fmla="*/ 0 h 60"/>
                    <a:gd name="T32" fmla="*/ 0 w 65"/>
                    <a:gd name="T33" fmla="*/ 0 h 60"/>
                    <a:gd name="T34" fmla="*/ 0 w 65"/>
                    <a:gd name="T35" fmla="*/ 0 h 60"/>
                    <a:gd name="T36" fmla="*/ 0 w 65"/>
                    <a:gd name="T37" fmla="*/ 0 h 60"/>
                    <a:gd name="T38" fmla="*/ 0 w 65"/>
                    <a:gd name="T39" fmla="*/ 0 h 60"/>
                    <a:gd name="T40" fmla="*/ 0 w 65"/>
                    <a:gd name="T41" fmla="*/ 0 h 60"/>
                    <a:gd name="T42" fmla="*/ 0 w 65"/>
                    <a:gd name="T43" fmla="*/ 0 h 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5"/>
                    <a:gd name="T67" fmla="*/ 0 h 60"/>
                    <a:gd name="T68" fmla="*/ 65 w 65"/>
                    <a:gd name="T69" fmla="*/ 60 h 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5" h="60">
                      <a:moveTo>
                        <a:pt x="4" y="46"/>
                      </a:moveTo>
                      <a:lnTo>
                        <a:pt x="9" y="56"/>
                      </a:lnTo>
                      <a:lnTo>
                        <a:pt x="21" y="60"/>
                      </a:lnTo>
                      <a:lnTo>
                        <a:pt x="31" y="60"/>
                      </a:lnTo>
                      <a:lnTo>
                        <a:pt x="35" y="60"/>
                      </a:lnTo>
                      <a:lnTo>
                        <a:pt x="44" y="57"/>
                      </a:lnTo>
                      <a:lnTo>
                        <a:pt x="54" y="51"/>
                      </a:lnTo>
                      <a:lnTo>
                        <a:pt x="62" y="46"/>
                      </a:lnTo>
                      <a:lnTo>
                        <a:pt x="65" y="40"/>
                      </a:lnTo>
                      <a:lnTo>
                        <a:pt x="63" y="36"/>
                      </a:lnTo>
                      <a:lnTo>
                        <a:pt x="60" y="34"/>
                      </a:lnTo>
                      <a:lnTo>
                        <a:pt x="56" y="33"/>
                      </a:lnTo>
                      <a:lnTo>
                        <a:pt x="51" y="33"/>
                      </a:lnTo>
                      <a:lnTo>
                        <a:pt x="26" y="37"/>
                      </a:lnTo>
                      <a:lnTo>
                        <a:pt x="24" y="30"/>
                      </a:lnTo>
                      <a:lnTo>
                        <a:pt x="18" y="15"/>
                      </a:lnTo>
                      <a:lnTo>
                        <a:pt x="9" y="2"/>
                      </a:ln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2" y="30"/>
                      </a:lnTo>
                      <a:lnTo>
                        <a:pt x="3" y="41"/>
                      </a:lnTo>
                      <a:lnTo>
                        <a:pt x="4" y="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05" name="Freeform 36"/>
                <p:cNvSpPr/>
                <p:nvPr/>
              </p:nvSpPr>
              <p:spPr bwMode="auto">
                <a:xfrm>
                  <a:off x="8362" y="4825"/>
                  <a:ext cx="23" cy="16"/>
                </a:xfrm>
                <a:custGeom>
                  <a:avLst/>
                  <a:gdLst>
                    <a:gd name="T0" fmla="*/ 0 w 69"/>
                    <a:gd name="T1" fmla="*/ 0 h 47"/>
                    <a:gd name="T2" fmla="*/ 0 w 69"/>
                    <a:gd name="T3" fmla="*/ 0 h 47"/>
                    <a:gd name="T4" fmla="*/ 0 w 69"/>
                    <a:gd name="T5" fmla="*/ 0 h 47"/>
                    <a:gd name="T6" fmla="*/ 0 w 69"/>
                    <a:gd name="T7" fmla="*/ 0 h 47"/>
                    <a:gd name="T8" fmla="*/ 0 w 69"/>
                    <a:gd name="T9" fmla="*/ 0 h 47"/>
                    <a:gd name="T10" fmla="*/ 0 w 69"/>
                    <a:gd name="T11" fmla="*/ 0 h 47"/>
                    <a:gd name="T12" fmla="*/ 0 w 69"/>
                    <a:gd name="T13" fmla="*/ 0 h 47"/>
                    <a:gd name="T14" fmla="*/ 0 w 69"/>
                    <a:gd name="T15" fmla="*/ 0 h 47"/>
                    <a:gd name="T16" fmla="*/ 0 w 69"/>
                    <a:gd name="T17" fmla="*/ 0 h 47"/>
                    <a:gd name="T18" fmla="*/ 0 w 69"/>
                    <a:gd name="T19" fmla="*/ 0 h 47"/>
                    <a:gd name="T20" fmla="*/ 0 w 69"/>
                    <a:gd name="T21" fmla="*/ 0 h 47"/>
                    <a:gd name="T22" fmla="*/ 0 w 69"/>
                    <a:gd name="T23" fmla="*/ 0 h 47"/>
                    <a:gd name="T24" fmla="*/ 0 w 69"/>
                    <a:gd name="T25" fmla="*/ 0 h 47"/>
                    <a:gd name="T26" fmla="*/ 0 w 69"/>
                    <a:gd name="T27" fmla="*/ 0 h 47"/>
                    <a:gd name="T28" fmla="*/ 0 w 69"/>
                    <a:gd name="T29" fmla="*/ 0 h 47"/>
                    <a:gd name="T30" fmla="*/ 0 w 69"/>
                    <a:gd name="T31" fmla="*/ 0 h 47"/>
                    <a:gd name="T32" fmla="*/ 0 w 69"/>
                    <a:gd name="T33" fmla="*/ 0 h 47"/>
                    <a:gd name="T34" fmla="*/ 0 w 69"/>
                    <a:gd name="T35" fmla="*/ 0 h 47"/>
                    <a:gd name="T36" fmla="*/ 0 w 69"/>
                    <a:gd name="T37" fmla="*/ 0 h 47"/>
                    <a:gd name="T38" fmla="*/ 0 w 69"/>
                    <a:gd name="T39" fmla="*/ 0 h 47"/>
                    <a:gd name="T40" fmla="*/ 0 w 69"/>
                    <a:gd name="T41" fmla="*/ 0 h 47"/>
                    <a:gd name="T42" fmla="*/ 0 w 69"/>
                    <a:gd name="T43" fmla="*/ 0 h 47"/>
                    <a:gd name="T44" fmla="*/ 0 w 69"/>
                    <a:gd name="T45" fmla="*/ 0 h 47"/>
                    <a:gd name="T46" fmla="*/ 0 w 69"/>
                    <a:gd name="T47" fmla="*/ 0 h 47"/>
                    <a:gd name="T48" fmla="*/ 0 w 69"/>
                    <a:gd name="T49" fmla="*/ 0 h 47"/>
                    <a:gd name="T50" fmla="*/ 0 w 69"/>
                    <a:gd name="T51" fmla="*/ 0 h 47"/>
                    <a:gd name="T52" fmla="*/ 0 w 69"/>
                    <a:gd name="T53" fmla="*/ 0 h 47"/>
                    <a:gd name="T54" fmla="*/ 0 w 69"/>
                    <a:gd name="T55" fmla="*/ 0 h 47"/>
                    <a:gd name="T56" fmla="*/ 0 w 69"/>
                    <a:gd name="T57" fmla="*/ 0 h 47"/>
                    <a:gd name="T58" fmla="*/ 0 w 69"/>
                    <a:gd name="T59" fmla="*/ 0 h 47"/>
                    <a:gd name="T60" fmla="*/ 0 w 69"/>
                    <a:gd name="T61" fmla="*/ 0 h 47"/>
                    <a:gd name="T62" fmla="*/ 0 w 69"/>
                    <a:gd name="T63" fmla="*/ 0 h 47"/>
                    <a:gd name="T64" fmla="*/ 0 w 69"/>
                    <a:gd name="T65" fmla="*/ 0 h 4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9"/>
                    <a:gd name="T100" fmla="*/ 0 h 47"/>
                    <a:gd name="T101" fmla="*/ 69 w 69"/>
                    <a:gd name="T102" fmla="*/ 47 h 4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9" h="47">
                      <a:moveTo>
                        <a:pt x="9" y="46"/>
                      </a:moveTo>
                      <a:lnTo>
                        <a:pt x="12" y="47"/>
                      </a:lnTo>
                      <a:lnTo>
                        <a:pt x="16" y="47"/>
                      </a:lnTo>
                      <a:lnTo>
                        <a:pt x="22" y="47"/>
                      </a:lnTo>
                      <a:lnTo>
                        <a:pt x="23" y="47"/>
                      </a:lnTo>
                      <a:lnTo>
                        <a:pt x="31" y="46"/>
                      </a:lnTo>
                      <a:lnTo>
                        <a:pt x="40" y="45"/>
                      </a:lnTo>
                      <a:lnTo>
                        <a:pt x="48" y="42"/>
                      </a:lnTo>
                      <a:lnTo>
                        <a:pt x="56" y="37"/>
                      </a:lnTo>
                      <a:lnTo>
                        <a:pt x="63" y="34"/>
                      </a:lnTo>
                      <a:lnTo>
                        <a:pt x="67" y="30"/>
                      </a:lnTo>
                      <a:lnTo>
                        <a:pt x="69" y="26"/>
                      </a:lnTo>
                      <a:lnTo>
                        <a:pt x="66" y="20"/>
                      </a:lnTo>
                      <a:lnTo>
                        <a:pt x="62" y="17"/>
                      </a:lnTo>
                      <a:lnTo>
                        <a:pt x="56" y="17"/>
                      </a:lnTo>
                      <a:lnTo>
                        <a:pt x="48" y="17"/>
                      </a:lnTo>
                      <a:lnTo>
                        <a:pt x="40" y="19"/>
                      </a:lnTo>
                      <a:lnTo>
                        <a:pt x="32" y="22"/>
                      </a:lnTo>
                      <a:lnTo>
                        <a:pt x="26" y="23"/>
                      </a:lnTo>
                      <a:lnTo>
                        <a:pt x="22" y="26"/>
                      </a:lnTo>
                      <a:lnTo>
                        <a:pt x="20" y="26"/>
                      </a:lnTo>
                      <a:lnTo>
                        <a:pt x="19" y="22"/>
                      </a:lnTo>
                      <a:lnTo>
                        <a:pt x="16" y="14"/>
                      </a:lnTo>
                      <a:lnTo>
                        <a:pt x="12" y="7"/>
                      </a:lnTo>
                      <a:lnTo>
                        <a:pt x="10" y="4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0" y="11"/>
                      </a:lnTo>
                      <a:lnTo>
                        <a:pt x="3" y="26"/>
                      </a:lnTo>
                      <a:lnTo>
                        <a:pt x="7" y="40"/>
                      </a:lnTo>
                      <a:lnTo>
                        <a:pt x="9" y="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06" name="Freeform 37"/>
                <p:cNvSpPr/>
                <p:nvPr/>
              </p:nvSpPr>
              <p:spPr bwMode="auto">
                <a:xfrm>
                  <a:off x="8390" y="4813"/>
                  <a:ext cx="20" cy="20"/>
                </a:xfrm>
                <a:custGeom>
                  <a:avLst/>
                  <a:gdLst>
                    <a:gd name="T0" fmla="*/ 0 w 60"/>
                    <a:gd name="T1" fmla="*/ 0 h 58"/>
                    <a:gd name="T2" fmla="*/ 0 w 60"/>
                    <a:gd name="T3" fmla="*/ 0 h 58"/>
                    <a:gd name="T4" fmla="*/ 0 w 60"/>
                    <a:gd name="T5" fmla="*/ 0 h 58"/>
                    <a:gd name="T6" fmla="*/ 0 w 60"/>
                    <a:gd name="T7" fmla="*/ 0 h 58"/>
                    <a:gd name="T8" fmla="*/ 0 w 60"/>
                    <a:gd name="T9" fmla="*/ 0 h 58"/>
                    <a:gd name="T10" fmla="*/ 0 w 60"/>
                    <a:gd name="T11" fmla="*/ 0 h 58"/>
                    <a:gd name="T12" fmla="*/ 0 w 60"/>
                    <a:gd name="T13" fmla="*/ 0 h 58"/>
                    <a:gd name="T14" fmla="*/ 0 w 60"/>
                    <a:gd name="T15" fmla="*/ 0 h 58"/>
                    <a:gd name="T16" fmla="*/ 0 w 60"/>
                    <a:gd name="T17" fmla="*/ 0 h 58"/>
                    <a:gd name="T18" fmla="*/ 0 w 60"/>
                    <a:gd name="T19" fmla="*/ 0 h 58"/>
                    <a:gd name="T20" fmla="*/ 0 w 60"/>
                    <a:gd name="T21" fmla="*/ 0 h 58"/>
                    <a:gd name="T22" fmla="*/ 0 w 60"/>
                    <a:gd name="T23" fmla="*/ 0 h 58"/>
                    <a:gd name="T24" fmla="*/ 0 w 60"/>
                    <a:gd name="T25" fmla="*/ 0 h 58"/>
                    <a:gd name="T26" fmla="*/ 0 w 60"/>
                    <a:gd name="T27" fmla="*/ 0 h 58"/>
                    <a:gd name="T28" fmla="*/ 0 w 60"/>
                    <a:gd name="T29" fmla="*/ 0 h 58"/>
                    <a:gd name="T30" fmla="*/ 0 w 60"/>
                    <a:gd name="T31" fmla="*/ 0 h 58"/>
                    <a:gd name="T32" fmla="*/ 0 w 60"/>
                    <a:gd name="T33" fmla="*/ 0 h 58"/>
                    <a:gd name="T34" fmla="*/ 0 w 60"/>
                    <a:gd name="T35" fmla="*/ 0 h 58"/>
                    <a:gd name="T36" fmla="*/ 0 w 60"/>
                    <a:gd name="T37" fmla="*/ 0 h 58"/>
                    <a:gd name="T38" fmla="*/ 0 w 60"/>
                    <a:gd name="T39" fmla="*/ 0 h 58"/>
                    <a:gd name="T40" fmla="*/ 0 w 60"/>
                    <a:gd name="T41" fmla="*/ 0 h 58"/>
                    <a:gd name="T42" fmla="*/ 0 w 60"/>
                    <a:gd name="T43" fmla="*/ 0 h 58"/>
                    <a:gd name="T44" fmla="*/ 0 w 60"/>
                    <a:gd name="T45" fmla="*/ 0 h 58"/>
                    <a:gd name="T46" fmla="*/ 0 w 60"/>
                    <a:gd name="T47" fmla="*/ 0 h 58"/>
                    <a:gd name="T48" fmla="*/ 0 w 60"/>
                    <a:gd name="T49" fmla="*/ 0 h 5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0"/>
                    <a:gd name="T76" fmla="*/ 0 h 58"/>
                    <a:gd name="T77" fmla="*/ 60 w 60"/>
                    <a:gd name="T78" fmla="*/ 58 h 5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0" h="58">
                      <a:moveTo>
                        <a:pt x="13" y="52"/>
                      </a:moveTo>
                      <a:lnTo>
                        <a:pt x="20" y="55"/>
                      </a:lnTo>
                      <a:lnTo>
                        <a:pt x="32" y="58"/>
                      </a:lnTo>
                      <a:lnTo>
                        <a:pt x="45" y="56"/>
                      </a:lnTo>
                      <a:lnTo>
                        <a:pt x="55" y="50"/>
                      </a:lnTo>
                      <a:lnTo>
                        <a:pt x="58" y="49"/>
                      </a:lnTo>
                      <a:lnTo>
                        <a:pt x="60" y="46"/>
                      </a:lnTo>
                      <a:lnTo>
                        <a:pt x="60" y="42"/>
                      </a:lnTo>
                      <a:lnTo>
                        <a:pt x="60" y="39"/>
                      </a:lnTo>
                      <a:lnTo>
                        <a:pt x="58" y="36"/>
                      </a:lnTo>
                      <a:lnTo>
                        <a:pt x="54" y="33"/>
                      </a:lnTo>
                      <a:lnTo>
                        <a:pt x="49" y="32"/>
                      </a:lnTo>
                      <a:lnTo>
                        <a:pt x="45" y="32"/>
                      </a:lnTo>
                      <a:lnTo>
                        <a:pt x="36" y="35"/>
                      </a:lnTo>
                      <a:lnTo>
                        <a:pt x="27" y="36"/>
                      </a:lnTo>
                      <a:lnTo>
                        <a:pt x="20" y="35"/>
                      </a:lnTo>
                      <a:lnTo>
                        <a:pt x="17" y="35"/>
                      </a:lnTo>
                      <a:lnTo>
                        <a:pt x="17" y="29"/>
                      </a:lnTo>
                      <a:lnTo>
                        <a:pt x="17" y="16"/>
                      </a:lnTo>
                      <a:lnTo>
                        <a:pt x="14" y="3"/>
                      </a:lnTo>
                      <a:lnTo>
                        <a:pt x="5" y="0"/>
                      </a:lnTo>
                      <a:lnTo>
                        <a:pt x="1" y="12"/>
                      </a:lnTo>
                      <a:lnTo>
                        <a:pt x="0" y="26"/>
                      </a:lnTo>
                      <a:lnTo>
                        <a:pt x="3" y="40"/>
                      </a:lnTo>
                      <a:lnTo>
                        <a:pt x="13" y="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07" name="Freeform 38"/>
                <p:cNvSpPr/>
                <p:nvPr/>
              </p:nvSpPr>
              <p:spPr bwMode="auto">
                <a:xfrm>
                  <a:off x="8411" y="4806"/>
                  <a:ext cx="20" cy="18"/>
                </a:xfrm>
                <a:custGeom>
                  <a:avLst/>
                  <a:gdLst>
                    <a:gd name="T0" fmla="*/ 0 w 59"/>
                    <a:gd name="T1" fmla="*/ 0 h 55"/>
                    <a:gd name="T2" fmla="*/ 0 w 59"/>
                    <a:gd name="T3" fmla="*/ 0 h 55"/>
                    <a:gd name="T4" fmla="*/ 0 w 59"/>
                    <a:gd name="T5" fmla="*/ 0 h 55"/>
                    <a:gd name="T6" fmla="*/ 0 w 59"/>
                    <a:gd name="T7" fmla="*/ 0 h 55"/>
                    <a:gd name="T8" fmla="*/ 0 w 59"/>
                    <a:gd name="T9" fmla="*/ 0 h 55"/>
                    <a:gd name="T10" fmla="*/ 0 w 59"/>
                    <a:gd name="T11" fmla="*/ 0 h 55"/>
                    <a:gd name="T12" fmla="*/ 0 w 59"/>
                    <a:gd name="T13" fmla="*/ 0 h 55"/>
                    <a:gd name="T14" fmla="*/ 0 w 59"/>
                    <a:gd name="T15" fmla="*/ 0 h 55"/>
                    <a:gd name="T16" fmla="*/ 0 w 59"/>
                    <a:gd name="T17" fmla="*/ 0 h 55"/>
                    <a:gd name="T18" fmla="*/ 0 w 59"/>
                    <a:gd name="T19" fmla="*/ 0 h 55"/>
                    <a:gd name="T20" fmla="*/ 0 w 59"/>
                    <a:gd name="T21" fmla="*/ 0 h 55"/>
                    <a:gd name="T22" fmla="*/ 0 w 59"/>
                    <a:gd name="T23" fmla="*/ 0 h 55"/>
                    <a:gd name="T24" fmla="*/ 0 w 59"/>
                    <a:gd name="T25" fmla="*/ 0 h 55"/>
                    <a:gd name="T26" fmla="*/ 0 w 59"/>
                    <a:gd name="T27" fmla="*/ 0 h 55"/>
                    <a:gd name="T28" fmla="*/ 0 w 59"/>
                    <a:gd name="T29" fmla="*/ 0 h 55"/>
                    <a:gd name="T30" fmla="*/ 0 w 59"/>
                    <a:gd name="T31" fmla="*/ 0 h 55"/>
                    <a:gd name="T32" fmla="*/ 0 w 59"/>
                    <a:gd name="T33" fmla="*/ 0 h 55"/>
                    <a:gd name="T34" fmla="*/ 0 w 59"/>
                    <a:gd name="T35" fmla="*/ 0 h 55"/>
                    <a:gd name="T36" fmla="*/ 0 w 59"/>
                    <a:gd name="T37" fmla="*/ 0 h 55"/>
                    <a:gd name="T38" fmla="*/ 0 w 59"/>
                    <a:gd name="T39" fmla="*/ 0 h 55"/>
                    <a:gd name="T40" fmla="*/ 0 w 59"/>
                    <a:gd name="T41" fmla="*/ 0 h 5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9"/>
                    <a:gd name="T64" fmla="*/ 0 h 55"/>
                    <a:gd name="T65" fmla="*/ 59 w 59"/>
                    <a:gd name="T66" fmla="*/ 55 h 5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9" h="55">
                      <a:moveTo>
                        <a:pt x="19" y="52"/>
                      </a:moveTo>
                      <a:lnTo>
                        <a:pt x="31" y="55"/>
                      </a:lnTo>
                      <a:lnTo>
                        <a:pt x="43" y="54"/>
                      </a:lnTo>
                      <a:lnTo>
                        <a:pt x="53" y="46"/>
                      </a:lnTo>
                      <a:lnTo>
                        <a:pt x="59" y="35"/>
                      </a:lnTo>
                      <a:lnTo>
                        <a:pt x="57" y="31"/>
                      </a:lnTo>
                      <a:lnTo>
                        <a:pt x="54" y="29"/>
                      </a:lnTo>
                      <a:lnTo>
                        <a:pt x="49" y="28"/>
                      </a:lnTo>
                      <a:lnTo>
                        <a:pt x="44" y="29"/>
                      </a:lnTo>
                      <a:lnTo>
                        <a:pt x="41" y="32"/>
                      </a:lnTo>
                      <a:lnTo>
                        <a:pt x="38" y="35"/>
                      </a:lnTo>
                      <a:lnTo>
                        <a:pt x="34" y="36"/>
                      </a:lnTo>
                      <a:lnTo>
                        <a:pt x="31" y="39"/>
                      </a:lnTo>
                      <a:lnTo>
                        <a:pt x="28" y="32"/>
                      </a:lnTo>
                      <a:lnTo>
                        <a:pt x="21" y="18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2" y="18"/>
                      </a:lnTo>
                      <a:lnTo>
                        <a:pt x="9" y="35"/>
                      </a:lnTo>
                      <a:lnTo>
                        <a:pt x="16" y="46"/>
                      </a:lnTo>
                      <a:lnTo>
                        <a:pt x="19" y="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08" name="Freeform 39"/>
                <p:cNvSpPr/>
                <p:nvPr/>
              </p:nvSpPr>
              <p:spPr bwMode="auto">
                <a:xfrm>
                  <a:off x="8374" y="4857"/>
                  <a:ext cx="27" cy="25"/>
                </a:xfrm>
                <a:custGeom>
                  <a:avLst/>
                  <a:gdLst>
                    <a:gd name="T0" fmla="*/ 0 w 82"/>
                    <a:gd name="T1" fmla="*/ 0 h 76"/>
                    <a:gd name="T2" fmla="*/ 0 w 82"/>
                    <a:gd name="T3" fmla="*/ 0 h 76"/>
                    <a:gd name="T4" fmla="*/ 0 w 82"/>
                    <a:gd name="T5" fmla="*/ 0 h 76"/>
                    <a:gd name="T6" fmla="*/ 0 w 82"/>
                    <a:gd name="T7" fmla="*/ 0 h 76"/>
                    <a:gd name="T8" fmla="*/ 0 w 82"/>
                    <a:gd name="T9" fmla="*/ 0 h 76"/>
                    <a:gd name="T10" fmla="*/ 0 w 82"/>
                    <a:gd name="T11" fmla="*/ 0 h 76"/>
                    <a:gd name="T12" fmla="*/ 0 w 82"/>
                    <a:gd name="T13" fmla="*/ 0 h 76"/>
                    <a:gd name="T14" fmla="*/ 0 w 82"/>
                    <a:gd name="T15" fmla="*/ 0 h 76"/>
                    <a:gd name="T16" fmla="*/ 0 w 82"/>
                    <a:gd name="T17" fmla="*/ 0 h 76"/>
                    <a:gd name="T18" fmla="*/ 0 w 82"/>
                    <a:gd name="T19" fmla="*/ 0 h 76"/>
                    <a:gd name="T20" fmla="*/ 0 w 82"/>
                    <a:gd name="T21" fmla="*/ 0 h 76"/>
                    <a:gd name="T22" fmla="*/ 0 w 82"/>
                    <a:gd name="T23" fmla="*/ 0 h 76"/>
                    <a:gd name="T24" fmla="*/ 0 w 82"/>
                    <a:gd name="T25" fmla="*/ 0 h 76"/>
                    <a:gd name="T26" fmla="*/ 0 w 82"/>
                    <a:gd name="T27" fmla="*/ 0 h 76"/>
                    <a:gd name="T28" fmla="*/ 0 w 82"/>
                    <a:gd name="T29" fmla="*/ 0 h 76"/>
                    <a:gd name="T30" fmla="*/ 0 w 82"/>
                    <a:gd name="T31" fmla="*/ 0 h 76"/>
                    <a:gd name="T32" fmla="*/ 0 w 82"/>
                    <a:gd name="T33" fmla="*/ 0 h 76"/>
                    <a:gd name="T34" fmla="*/ 0 w 82"/>
                    <a:gd name="T35" fmla="*/ 0 h 76"/>
                    <a:gd name="T36" fmla="*/ 0 w 82"/>
                    <a:gd name="T37" fmla="*/ 0 h 76"/>
                    <a:gd name="T38" fmla="*/ 0 w 82"/>
                    <a:gd name="T39" fmla="*/ 0 h 76"/>
                    <a:gd name="T40" fmla="*/ 0 w 82"/>
                    <a:gd name="T41" fmla="*/ 0 h 76"/>
                    <a:gd name="T42" fmla="*/ 0 w 82"/>
                    <a:gd name="T43" fmla="*/ 0 h 76"/>
                    <a:gd name="T44" fmla="*/ 0 w 82"/>
                    <a:gd name="T45" fmla="*/ 0 h 76"/>
                    <a:gd name="T46" fmla="*/ 0 w 82"/>
                    <a:gd name="T47" fmla="*/ 0 h 76"/>
                    <a:gd name="T48" fmla="*/ 0 w 82"/>
                    <a:gd name="T49" fmla="*/ 0 h 76"/>
                    <a:gd name="T50" fmla="*/ 0 w 82"/>
                    <a:gd name="T51" fmla="*/ 0 h 76"/>
                    <a:gd name="T52" fmla="*/ 0 w 82"/>
                    <a:gd name="T53" fmla="*/ 0 h 76"/>
                    <a:gd name="T54" fmla="*/ 0 w 82"/>
                    <a:gd name="T55" fmla="*/ 0 h 76"/>
                    <a:gd name="T56" fmla="*/ 0 w 82"/>
                    <a:gd name="T57" fmla="*/ 0 h 76"/>
                    <a:gd name="T58" fmla="*/ 0 w 82"/>
                    <a:gd name="T59" fmla="*/ 0 h 76"/>
                    <a:gd name="T60" fmla="*/ 0 w 82"/>
                    <a:gd name="T61" fmla="*/ 0 h 76"/>
                    <a:gd name="T62" fmla="*/ 0 w 82"/>
                    <a:gd name="T63" fmla="*/ 0 h 76"/>
                    <a:gd name="T64" fmla="*/ 0 w 82"/>
                    <a:gd name="T65" fmla="*/ 0 h 7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82"/>
                    <a:gd name="T100" fmla="*/ 0 h 76"/>
                    <a:gd name="T101" fmla="*/ 82 w 82"/>
                    <a:gd name="T102" fmla="*/ 76 h 7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82" h="76">
                      <a:moveTo>
                        <a:pt x="32" y="75"/>
                      </a:moveTo>
                      <a:lnTo>
                        <a:pt x="38" y="76"/>
                      </a:lnTo>
                      <a:lnTo>
                        <a:pt x="44" y="76"/>
                      </a:lnTo>
                      <a:lnTo>
                        <a:pt x="50" y="76"/>
                      </a:lnTo>
                      <a:lnTo>
                        <a:pt x="57" y="75"/>
                      </a:lnTo>
                      <a:lnTo>
                        <a:pt x="61" y="72"/>
                      </a:lnTo>
                      <a:lnTo>
                        <a:pt x="67" y="67"/>
                      </a:lnTo>
                      <a:lnTo>
                        <a:pt x="72" y="64"/>
                      </a:lnTo>
                      <a:lnTo>
                        <a:pt x="76" y="59"/>
                      </a:lnTo>
                      <a:lnTo>
                        <a:pt x="80" y="56"/>
                      </a:lnTo>
                      <a:lnTo>
                        <a:pt x="82" y="52"/>
                      </a:lnTo>
                      <a:lnTo>
                        <a:pt x="82" y="47"/>
                      </a:lnTo>
                      <a:lnTo>
                        <a:pt x="79" y="43"/>
                      </a:lnTo>
                      <a:lnTo>
                        <a:pt x="70" y="39"/>
                      </a:lnTo>
                      <a:lnTo>
                        <a:pt x="63" y="37"/>
                      </a:lnTo>
                      <a:lnTo>
                        <a:pt x="54" y="39"/>
                      </a:lnTo>
                      <a:lnTo>
                        <a:pt x="47" y="41"/>
                      </a:lnTo>
                      <a:lnTo>
                        <a:pt x="39" y="44"/>
                      </a:lnTo>
                      <a:lnTo>
                        <a:pt x="35" y="49"/>
                      </a:lnTo>
                      <a:lnTo>
                        <a:pt x="32" y="50"/>
                      </a:lnTo>
                      <a:lnTo>
                        <a:pt x="30" y="52"/>
                      </a:lnTo>
                      <a:lnTo>
                        <a:pt x="29" y="43"/>
                      </a:lnTo>
                      <a:lnTo>
                        <a:pt x="23" y="23"/>
                      </a:lnTo>
                      <a:lnTo>
                        <a:pt x="14" y="6"/>
                      </a:lnTo>
                      <a:lnTo>
                        <a:pt x="4" y="0"/>
                      </a:lnTo>
                      <a:lnTo>
                        <a:pt x="0" y="17"/>
                      </a:lnTo>
                      <a:lnTo>
                        <a:pt x="0" y="31"/>
                      </a:lnTo>
                      <a:lnTo>
                        <a:pt x="4" y="44"/>
                      </a:lnTo>
                      <a:lnTo>
                        <a:pt x="11" y="54"/>
                      </a:lnTo>
                      <a:lnTo>
                        <a:pt x="19" y="63"/>
                      </a:lnTo>
                      <a:lnTo>
                        <a:pt x="25" y="70"/>
                      </a:lnTo>
                      <a:lnTo>
                        <a:pt x="30" y="73"/>
                      </a:lnTo>
                      <a:lnTo>
                        <a:pt x="32" y="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09" name="Freeform 40"/>
                <p:cNvSpPr/>
                <p:nvPr/>
              </p:nvSpPr>
              <p:spPr bwMode="auto">
                <a:xfrm>
                  <a:off x="8404" y="4847"/>
                  <a:ext cx="25" cy="22"/>
                </a:xfrm>
                <a:custGeom>
                  <a:avLst/>
                  <a:gdLst>
                    <a:gd name="T0" fmla="*/ 0 w 75"/>
                    <a:gd name="T1" fmla="*/ 0 h 66"/>
                    <a:gd name="T2" fmla="*/ 0 w 75"/>
                    <a:gd name="T3" fmla="*/ 0 h 66"/>
                    <a:gd name="T4" fmla="*/ 0 w 75"/>
                    <a:gd name="T5" fmla="*/ 0 h 66"/>
                    <a:gd name="T6" fmla="*/ 0 w 75"/>
                    <a:gd name="T7" fmla="*/ 0 h 66"/>
                    <a:gd name="T8" fmla="*/ 0 w 75"/>
                    <a:gd name="T9" fmla="*/ 0 h 66"/>
                    <a:gd name="T10" fmla="*/ 0 w 75"/>
                    <a:gd name="T11" fmla="*/ 0 h 66"/>
                    <a:gd name="T12" fmla="*/ 0 w 75"/>
                    <a:gd name="T13" fmla="*/ 0 h 66"/>
                    <a:gd name="T14" fmla="*/ 0 w 75"/>
                    <a:gd name="T15" fmla="*/ 0 h 66"/>
                    <a:gd name="T16" fmla="*/ 0 w 75"/>
                    <a:gd name="T17" fmla="*/ 0 h 66"/>
                    <a:gd name="T18" fmla="*/ 0 w 75"/>
                    <a:gd name="T19" fmla="*/ 0 h 66"/>
                    <a:gd name="T20" fmla="*/ 0 w 75"/>
                    <a:gd name="T21" fmla="*/ 0 h 66"/>
                    <a:gd name="T22" fmla="*/ 0 w 75"/>
                    <a:gd name="T23" fmla="*/ 0 h 66"/>
                    <a:gd name="T24" fmla="*/ 0 w 75"/>
                    <a:gd name="T25" fmla="*/ 0 h 66"/>
                    <a:gd name="T26" fmla="*/ 0 w 75"/>
                    <a:gd name="T27" fmla="*/ 0 h 66"/>
                    <a:gd name="T28" fmla="*/ 0 w 75"/>
                    <a:gd name="T29" fmla="*/ 0 h 66"/>
                    <a:gd name="T30" fmla="*/ 0 w 75"/>
                    <a:gd name="T31" fmla="*/ 0 h 66"/>
                    <a:gd name="T32" fmla="*/ 0 w 75"/>
                    <a:gd name="T33" fmla="*/ 0 h 66"/>
                    <a:gd name="T34" fmla="*/ 0 w 75"/>
                    <a:gd name="T35" fmla="*/ 0 h 66"/>
                    <a:gd name="T36" fmla="*/ 0 w 75"/>
                    <a:gd name="T37" fmla="*/ 0 h 66"/>
                    <a:gd name="T38" fmla="*/ 0 w 75"/>
                    <a:gd name="T39" fmla="*/ 0 h 66"/>
                    <a:gd name="T40" fmla="*/ 0 w 75"/>
                    <a:gd name="T41" fmla="*/ 0 h 66"/>
                    <a:gd name="T42" fmla="*/ 0 w 75"/>
                    <a:gd name="T43" fmla="*/ 0 h 66"/>
                    <a:gd name="T44" fmla="*/ 0 w 75"/>
                    <a:gd name="T45" fmla="*/ 0 h 66"/>
                    <a:gd name="T46" fmla="*/ 0 w 75"/>
                    <a:gd name="T47" fmla="*/ 0 h 66"/>
                    <a:gd name="T48" fmla="*/ 0 w 75"/>
                    <a:gd name="T49" fmla="*/ 0 h 66"/>
                    <a:gd name="T50" fmla="*/ 0 w 75"/>
                    <a:gd name="T51" fmla="*/ 0 h 66"/>
                    <a:gd name="T52" fmla="*/ 0 w 75"/>
                    <a:gd name="T53" fmla="*/ 0 h 66"/>
                    <a:gd name="T54" fmla="*/ 0 w 75"/>
                    <a:gd name="T55" fmla="*/ 0 h 66"/>
                    <a:gd name="T56" fmla="*/ 0 w 75"/>
                    <a:gd name="T57" fmla="*/ 0 h 6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5"/>
                    <a:gd name="T88" fmla="*/ 0 h 66"/>
                    <a:gd name="T89" fmla="*/ 75 w 75"/>
                    <a:gd name="T90" fmla="*/ 66 h 6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5" h="66">
                      <a:moveTo>
                        <a:pt x="12" y="53"/>
                      </a:moveTo>
                      <a:lnTo>
                        <a:pt x="15" y="56"/>
                      </a:lnTo>
                      <a:lnTo>
                        <a:pt x="19" y="60"/>
                      </a:lnTo>
                      <a:lnTo>
                        <a:pt x="25" y="62"/>
                      </a:lnTo>
                      <a:lnTo>
                        <a:pt x="27" y="63"/>
                      </a:lnTo>
                      <a:lnTo>
                        <a:pt x="32" y="65"/>
                      </a:lnTo>
                      <a:lnTo>
                        <a:pt x="40" y="65"/>
                      </a:lnTo>
                      <a:lnTo>
                        <a:pt x="49" y="66"/>
                      </a:lnTo>
                      <a:lnTo>
                        <a:pt x="57" y="65"/>
                      </a:lnTo>
                      <a:lnTo>
                        <a:pt x="65" y="63"/>
                      </a:lnTo>
                      <a:lnTo>
                        <a:pt x="71" y="60"/>
                      </a:lnTo>
                      <a:lnTo>
                        <a:pt x="75" y="55"/>
                      </a:lnTo>
                      <a:lnTo>
                        <a:pt x="75" y="46"/>
                      </a:lnTo>
                      <a:lnTo>
                        <a:pt x="72" y="39"/>
                      </a:lnTo>
                      <a:lnTo>
                        <a:pt x="66" y="35"/>
                      </a:lnTo>
                      <a:lnTo>
                        <a:pt x="59" y="33"/>
                      </a:lnTo>
                      <a:lnTo>
                        <a:pt x="50" y="33"/>
                      </a:lnTo>
                      <a:lnTo>
                        <a:pt x="41" y="35"/>
                      </a:lnTo>
                      <a:lnTo>
                        <a:pt x="34" y="36"/>
                      </a:lnTo>
                      <a:lnTo>
                        <a:pt x="28" y="39"/>
                      </a:lnTo>
                      <a:lnTo>
                        <a:pt x="27" y="39"/>
                      </a:lnTo>
                      <a:lnTo>
                        <a:pt x="25" y="32"/>
                      </a:lnTo>
                      <a:lnTo>
                        <a:pt x="19" y="16"/>
                      </a:lnTo>
                      <a:lnTo>
                        <a:pt x="10" y="3"/>
                      </a:lnTo>
                      <a:lnTo>
                        <a:pt x="0" y="0"/>
                      </a:lnTo>
                      <a:lnTo>
                        <a:pt x="0" y="22"/>
                      </a:lnTo>
                      <a:lnTo>
                        <a:pt x="5" y="39"/>
                      </a:lnTo>
                      <a:lnTo>
                        <a:pt x="9" y="49"/>
                      </a:lnTo>
                      <a:lnTo>
                        <a:pt x="12" y="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10" name="Freeform 41"/>
                <p:cNvSpPr/>
                <p:nvPr/>
              </p:nvSpPr>
              <p:spPr bwMode="auto">
                <a:xfrm>
                  <a:off x="8434" y="4844"/>
                  <a:ext cx="25" cy="21"/>
                </a:xfrm>
                <a:custGeom>
                  <a:avLst/>
                  <a:gdLst>
                    <a:gd name="T0" fmla="*/ 0 w 75"/>
                    <a:gd name="T1" fmla="*/ 0 h 63"/>
                    <a:gd name="T2" fmla="*/ 0 w 75"/>
                    <a:gd name="T3" fmla="*/ 0 h 63"/>
                    <a:gd name="T4" fmla="*/ 0 w 75"/>
                    <a:gd name="T5" fmla="*/ 0 h 63"/>
                    <a:gd name="T6" fmla="*/ 0 w 75"/>
                    <a:gd name="T7" fmla="*/ 0 h 63"/>
                    <a:gd name="T8" fmla="*/ 0 w 75"/>
                    <a:gd name="T9" fmla="*/ 0 h 63"/>
                    <a:gd name="T10" fmla="*/ 0 w 75"/>
                    <a:gd name="T11" fmla="*/ 0 h 63"/>
                    <a:gd name="T12" fmla="*/ 0 w 75"/>
                    <a:gd name="T13" fmla="*/ 0 h 63"/>
                    <a:gd name="T14" fmla="*/ 0 w 75"/>
                    <a:gd name="T15" fmla="*/ 0 h 63"/>
                    <a:gd name="T16" fmla="*/ 0 w 75"/>
                    <a:gd name="T17" fmla="*/ 0 h 63"/>
                    <a:gd name="T18" fmla="*/ 0 w 75"/>
                    <a:gd name="T19" fmla="*/ 0 h 63"/>
                    <a:gd name="T20" fmla="*/ 0 w 75"/>
                    <a:gd name="T21" fmla="*/ 0 h 63"/>
                    <a:gd name="T22" fmla="*/ 0 w 75"/>
                    <a:gd name="T23" fmla="*/ 0 h 63"/>
                    <a:gd name="T24" fmla="*/ 0 w 75"/>
                    <a:gd name="T25" fmla="*/ 0 h 63"/>
                    <a:gd name="T26" fmla="*/ 0 w 75"/>
                    <a:gd name="T27" fmla="*/ 0 h 63"/>
                    <a:gd name="T28" fmla="*/ 0 w 75"/>
                    <a:gd name="T29" fmla="*/ 0 h 63"/>
                    <a:gd name="T30" fmla="*/ 0 w 75"/>
                    <a:gd name="T31" fmla="*/ 0 h 63"/>
                    <a:gd name="T32" fmla="*/ 0 w 75"/>
                    <a:gd name="T33" fmla="*/ 0 h 63"/>
                    <a:gd name="T34" fmla="*/ 0 w 75"/>
                    <a:gd name="T35" fmla="*/ 0 h 63"/>
                    <a:gd name="T36" fmla="*/ 0 w 75"/>
                    <a:gd name="T37" fmla="*/ 0 h 63"/>
                    <a:gd name="T38" fmla="*/ 0 w 75"/>
                    <a:gd name="T39" fmla="*/ 0 h 63"/>
                    <a:gd name="T40" fmla="*/ 0 w 75"/>
                    <a:gd name="T41" fmla="*/ 0 h 63"/>
                    <a:gd name="T42" fmla="*/ 0 w 75"/>
                    <a:gd name="T43" fmla="*/ 0 h 63"/>
                    <a:gd name="T44" fmla="*/ 0 w 75"/>
                    <a:gd name="T45" fmla="*/ 0 h 63"/>
                    <a:gd name="T46" fmla="*/ 0 w 75"/>
                    <a:gd name="T47" fmla="*/ 0 h 63"/>
                    <a:gd name="T48" fmla="*/ 0 w 75"/>
                    <a:gd name="T49" fmla="*/ 0 h 63"/>
                    <a:gd name="T50" fmla="*/ 0 w 75"/>
                    <a:gd name="T51" fmla="*/ 0 h 63"/>
                    <a:gd name="T52" fmla="*/ 0 w 75"/>
                    <a:gd name="T53" fmla="*/ 0 h 63"/>
                    <a:gd name="T54" fmla="*/ 0 w 75"/>
                    <a:gd name="T55" fmla="*/ 0 h 63"/>
                    <a:gd name="T56" fmla="*/ 0 w 75"/>
                    <a:gd name="T57" fmla="*/ 0 h 6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5"/>
                    <a:gd name="T88" fmla="*/ 0 h 63"/>
                    <a:gd name="T89" fmla="*/ 75 w 75"/>
                    <a:gd name="T90" fmla="*/ 63 h 6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5" h="63">
                      <a:moveTo>
                        <a:pt x="3" y="41"/>
                      </a:moveTo>
                      <a:lnTo>
                        <a:pt x="4" y="46"/>
                      </a:lnTo>
                      <a:lnTo>
                        <a:pt x="10" y="50"/>
                      </a:lnTo>
                      <a:lnTo>
                        <a:pt x="14" y="56"/>
                      </a:lnTo>
                      <a:lnTo>
                        <a:pt x="16" y="57"/>
                      </a:lnTo>
                      <a:lnTo>
                        <a:pt x="23" y="60"/>
                      </a:lnTo>
                      <a:lnTo>
                        <a:pt x="32" y="63"/>
                      </a:lnTo>
                      <a:lnTo>
                        <a:pt x="42" y="63"/>
                      </a:lnTo>
                      <a:lnTo>
                        <a:pt x="54" y="61"/>
                      </a:lnTo>
                      <a:lnTo>
                        <a:pt x="64" y="58"/>
                      </a:lnTo>
                      <a:lnTo>
                        <a:pt x="72" y="54"/>
                      </a:lnTo>
                      <a:lnTo>
                        <a:pt x="75" y="47"/>
                      </a:lnTo>
                      <a:lnTo>
                        <a:pt x="73" y="40"/>
                      </a:lnTo>
                      <a:lnTo>
                        <a:pt x="67" y="34"/>
                      </a:lnTo>
                      <a:lnTo>
                        <a:pt x="60" y="30"/>
                      </a:lnTo>
                      <a:lnTo>
                        <a:pt x="53" y="28"/>
                      </a:lnTo>
                      <a:lnTo>
                        <a:pt x="45" y="30"/>
                      </a:lnTo>
                      <a:lnTo>
                        <a:pt x="36" y="31"/>
                      </a:lnTo>
                      <a:lnTo>
                        <a:pt x="31" y="33"/>
                      </a:lnTo>
                      <a:lnTo>
                        <a:pt x="26" y="36"/>
                      </a:lnTo>
                      <a:lnTo>
                        <a:pt x="25" y="36"/>
                      </a:lnTo>
                      <a:lnTo>
                        <a:pt x="23" y="30"/>
                      </a:lnTo>
                      <a:lnTo>
                        <a:pt x="17" y="15"/>
                      </a:lnTo>
                      <a:lnTo>
                        <a:pt x="10" y="2"/>
                      </a:lnTo>
                      <a:lnTo>
                        <a:pt x="0" y="0"/>
                      </a:lnTo>
                      <a:lnTo>
                        <a:pt x="0" y="15"/>
                      </a:lnTo>
                      <a:lnTo>
                        <a:pt x="1" y="28"/>
                      </a:lnTo>
                      <a:lnTo>
                        <a:pt x="3" y="38"/>
                      </a:lnTo>
                      <a:lnTo>
                        <a:pt x="3" y="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11" name="Freeform 42"/>
                <p:cNvSpPr/>
                <p:nvPr/>
              </p:nvSpPr>
              <p:spPr bwMode="auto">
                <a:xfrm>
                  <a:off x="8126" y="4482"/>
                  <a:ext cx="83" cy="97"/>
                </a:xfrm>
                <a:custGeom>
                  <a:avLst/>
                  <a:gdLst>
                    <a:gd name="T0" fmla="*/ 0 w 250"/>
                    <a:gd name="T1" fmla="*/ 0 h 290"/>
                    <a:gd name="T2" fmla="*/ 0 w 250"/>
                    <a:gd name="T3" fmla="*/ 0 h 290"/>
                    <a:gd name="T4" fmla="*/ 0 w 250"/>
                    <a:gd name="T5" fmla="*/ 0 h 290"/>
                    <a:gd name="T6" fmla="*/ 0 w 250"/>
                    <a:gd name="T7" fmla="*/ 0 h 290"/>
                    <a:gd name="T8" fmla="*/ 0 w 250"/>
                    <a:gd name="T9" fmla="*/ 0 h 290"/>
                    <a:gd name="T10" fmla="*/ 0 w 250"/>
                    <a:gd name="T11" fmla="*/ 0 h 290"/>
                    <a:gd name="T12" fmla="*/ 0 w 250"/>
                    <a:gd name="T13" fmla="*/ 0 h 290"/>
                    <a:gd name="T14" fmla="*/ 0 w 250"/>
                    <a:gd name="T15" fmla="*/ 0 h 290"/>
                    <a:gd name="T16" fmla="*/ 0 w 250"/>
                    <a:gd name="T17" fmla="*/ 0 h 290"/>
                    <a:gd name="T18" fmla="*/ 0 w 250"/>
                    <a:gd name="T19" fmla="*/ 0 h 290"/>
                    <a:gd name="T20" fmla="*/ 0 w 250"/>
                    <a:gd name="T21" fmla="*/ 0 h 290"/>
                    <a:gd name="T22" fmla="*/ 0 w 250"/>
                    <a:gd name="T23" fmla="*/ 0 h 290"/>
                    <a:gd name="T24" fmla="*/ 0 w 250"/>
                    <a:gd name="T25" fmla="*/ 0 h 290"/>
                    <a:gd name="T26" fmla="*/ 0 w 250"/>
                    <a:gd name="T27" fmla="*/ 0 h 290"/>
                    <a:gd name="T28" fmla="*/ 0 w 250"/>
                    <a:gd name="T29" fmla="*/ 0 h 290"/>
                    <a:gd name="T30" fmla="*/ 0 w 250"/>
                    <a:gd name="T31" fmla="*/ 0 h 290"/>
                    <a:gd name="T32" fmla="*/ 0 w 250"/>
                    <a:gd name="T33" fmla="*/ 0 h 290"/>
                    <a:gd name="T34" fmla="*/ 0 w 250"/>
                    <a:gd name="T35" fmla="*/ 0 h 290"/>
                    <a:gd name="T36" fmla="*/ 0 w 250"/>
                    <a:gd name="T37" fmla="*/ 0 h 290"/>
                    <a:gd name="T38" fmla="*/ 0 w 250"/>
                    <a:gd name="T39" fmla="*/ 0 h 290"/>
                    <a:gd name="T40" fmla="*/ 0 w 250"/>
                    <a:gd name="T41" fmla="*/ 0 h 290"/>
                    <a:gd name="T42" fmla="*/ 0 w 250"/>
                    <a:gd name="T43" fmla="*/ 0 h 290"/>
                    <a:gd name="T44" fmla="*/ 0 w 250"/>
                    <a:gd name="T45" fmla="*/ 0 h 290"/>
                    <a:gd name="T46" fmla="*/ 0 w 250"/>
                    <a:gd name="T47" fmla="*/ 0 h 290"/>
                    <a:gd name="T48" fmla="*/ 0 w 250"/>
                    <a:gd name="T49" fmla="*/ 0 h 290"/>
                    <a:gd name="T50" fmla="*/ 0 w 250"/>
                    <a:gd name="T51" fmla="*/ 0 h 290"/>
                    <a:gd name="T52" fmla="*/ 0 w 250"/>
                    <a:gd name="T53" fmla="*/ 0 h 290"/>
                    <a:gd name="T54" fmla="*/ 0 w 250"/>
                    <a:gd name="T55" fmla="*/ 0 h 290"/>
                    <a:gd name="T56" fmla="*/ 0 w 250"/>
                    <a:gd name="T57" fmla="*/ 0 h 290"/>
                    <a:gd name="T58" fmla="*/ 0 w 250"/>
                    <a:gd name="T59" fmla="*/ 0 h 290"/>
                    <a:gd name="T60" fmla="*/ 0 w 250"/>
                    <a:gd name="T61" fmla="*/ 0 h 290"/>
                    <a:gd name="T62" fmla="*/ 0 w 250"/>
                    <a:gd name="T63" fmla="*/ 0 h 290"/>
                    <a:gd name="T64" fmla="*/ 0 w 250"/>
                    <a:gd name="T65" fmla="*/ 0 h 290"/>
                    <a:gd name="T66" fmla="*/ 0 w 250"/>
                    <a:gd name="T67" fmla="*/ 0 h 290"/>
                    <a:gd name="T68" fmla="*/ 0 w 250"/>
                    <a:gd name="T69" fmla="*/ 0 h 290"/>
                    <a:gd name="T70" fmla="*/ 0 w 250"/>
                    <a:gd name="T71" fmla="*/ 0 h 290"/>
                    <a:gd name="T72" fmla="*/ 0 w 250"/>
                    <a:gd name="T73" fmla="*/ 0 h 290"/>
                    <a:gd name="T74" fmla="*/ 0 w 250"/>
                    <a:gd name="T75" fmla="*/ 0 h 290"/>
                    <a:gd name="T76" fmla="*/ 0 w 250"/>
                    <a:gd name="T77" fmla="*/ 0 h 290"/>
                    <a:gd name="T78" fmla="*/ 0 w 250"/>
                    <a:gd name="T79" fmla="*/ 0 h 290"/>
                    <a:gd name="T80" fmla="*/ 0 w 250"/>
                    <a:gd name="T81" fmla="*/ 0 h 290"/>
                    <a:gd name="T82" fmla="*/ 0 w 250"/>
                    <a:gd name="T83" fmla="*/ 0 h 290"/>
                    <a:gd name="T84" fmla="*/ 0 w 250"/>
                    <a:gd name="T85" fmla="*/ 0 h 290"/>
                    <a:gd name="T86" fmla="*/ 0 w 250"/>
                    <a:gd name="T87" fmla="*/ 0 h 290"/>
                    <a:gd name="T88" fmla="*/ 0 w 250"/>
                    <a:gd name="T89" fmla="*/ 0 h 290"/>
                    <a:gd name="T90" fmla="*/ 0 w 250"/>
                    <a:gd name="T91" fmla="*/ 0 h 290"/>
                    <a:gd name="T92" fmla="*/ 0 w 250"/>
                    <a:gd name="T93" fmla="*/ 0 h 290"/>
                    <a:gd name="T94" fmla="*/ 0 w 250"/>
                    <a:gd name="T95" fmla="*/ 0 h 290"/>
                    <a:gd name="T96" fmla="*/ 0 w 250"/>
                    <a:gd name="T97" fmla="*/ 0 h 290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250"/>
                    <a:gd name="T148" fmla="*/ 0 h 290"/>
                    <a:gd name="T149" fmla="*/ 250 w 250"/>
                    <a:gd name="T150" fmla="*/ 290 h 290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250" h="290">
                      <a:moveTo>
                        <a:pt x="88" y="37"/>
                      </a:moveTo>
                      <a:lnTo>
                        <a:pt x="69" y="49"/>
                      </a:lnTo>
                      <a:lnTo>
                        <a:pt x="53" y="63"/>
                      </a:lnTo>
                      <a:lnTo>
                        <a:pt x="39" y="79"/>
                      </a:lnTo>
                      <a:lnTo>
                        <a:pt x="25" y="96"/>
                      </a:lnTo>
                      <a:lnTo>
                        <a:pt x="15" y="115"/>
                      </a:lnTo>
                      <a:lnTo>
                        <a:pt x="8" y="135"/>
                      </a:lnTo>
                      <a:lnTo>
                        <a:pt x="3" y="157"/>
                      </a:lnTo>
                      <a:lnTo>
                        <a:pt x="0" y="178"/>
                      </a:lnTo>
                      <a:lnTo>
                        <a:pt x="3" y="208"/>
                      </a:lnTo>
                      <a:lnTo>
                        <a:pt x="15" y="233"/>
                      </a:lnTo>
                      <a:lnTo>
                        <a:pt x="33" y="254"/>
                      </a:lnTo>
                      <a:lnTo>
                        <a:pt x="56" y="270"/>
                      </a:lnTo>
                      <a:lnTo>
                        <a:pt x="83" y="283"/>
                      </a:lnTo>
                      <a:lnTo>
                        <a:pt x="110" y="289"/>
                      </a:lnTo>
                      <a:lnTo>
                        <a:pt x="140" y="290"/>
                      </a:lnTo>
                      <a:lnTo>
                        <a:pt x="168" y="286"/>
                      </a:lnTo>
                      <a:lnTo>
                        <a:pt x="174" y="286"/>
                      </a:lnTo>
                      <a:lnTo>
                        <a:pt x="179" y="283"/>
                      </a:lnTo>
                      <a:lnTo>
                        <a:pt x="184" y="279"/>
                      </a:lnTo>
                      <a:lnTo>
                        <a:pt x="185" y="273"/>
                      </a:lnTo>
                      <a:lnTo>
                        <a:pt x="182" y="266"/>
                      </a:lnTo>
                      <a:lnTo>
                        <a:pt x="176" y="260"/>
                      </a:lnTo>
                      <a:lnTo>
                        <a:pt x="169" y="254"/>
                      </a:lnTo>
                      <a:lnTo>
                        <a:pt x="162" y="252"/>
                      </a:lnTo>
                      <a:lnTo>
                        <a:pt x="147" y="247"/>
                      </a:lnTo>
                      <a:lnTo>
                        <a:pt x="132" y="244"/>
                      </a:lnTo>
                      <a:lnTo>
                        <a:pt x="118" y="242"/>
                      </a:lnTo>
                      <a:lnTo>
                        <a:pt x="105" y="239"/>
                      </a:lnTo>
                      <a:lnTo>
                        <a:pt x="91" y="234"/>
                      </a:lnTo>
                      <a:lnTo>
                        <a:pt x="78" y="229"/>
                      </a:lnTo>
                      <a:lnTo>
                        <a:pt x="66" y="221"/>
                      </a:lnTo>
                      <a:lnTo>
                        <a:pt x="55" y="210"/>
                      </a:lnTo>
                      <a:lnTo>
                        <a:pt x="50" y="161"/>
                      </a:lnTo>
                      <a:lnTo>
                        <a:pt x="62" y="121"/>
                      </a:lnTo>
                      <a:lnTo>
                        <a:pt x="85" y="89"/>
                      </a:lnTo>
                      <a:lnTo>
                        <a:pt x="118" y="63"/>
                      </a:lnTo>
                      <a:lnTo>
                        <a:pt x="153" y="43"/>
                      </a:lnTo>
                      <a:lnTo>
                        <a:pt x="190" y="27"/>
                      </a:lnTo>
                      <a:lnTo>
                        <a:pt x="223" y="16"/>
                      </a:lnTo>
                      <a:lnTo>
                        <a:pt x="250" y="6"/>
                      </a:lnTo>
                      <a:lnTo>
                        <a:pt x="234" y="2"/>
                      </a:lnTo>
                      <a:lnTo>
                        <a:pt x="216" y="0"/>
                      </a:lnTo>
                      <a:lnTo>
                        <a:pt x="196" y="3"/>
                      </a:lnTo>
                      <a:lnTo>
                        <a:pt x="174" y="6"/>
                      </a:lnTo>
                      <a:lnTo>
                        <a:pt x="152" y="13"/>
                      </a:lnTo>
                      <a:lnTo>
                        <a:pt x="130" y="20"/>
                      </a:lnTo>
                      <a:lnTo>
                        <a:pt x="107" y="29"/>
                      </a:lnTo>
                      <a:lnTo>
                        <a:pt x="88" y="3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12" name="Freeform 43"/>
                <p:cNvSpPr/>
                <p:nvPr/>
              </p:nvSpPr>
              <p:spPr bwMode="auto">
                <a:xfrm>
                  <a:off x="8268" y="4481"/>
                  <a:ext cx="53" cy="75"/>
                </a:xfrm>
                <a:custGeom>
                  <a:avLst/>
                  <a:gdLst>
                    <a:gd name="T0" fmla="*/ 0 w 160"/>
                    <a:gd name="T1" fmla="*/ 0 h 225"/>
                    <a:gd name="T2" fmla="*/ 0 w 160"/>
                    <a:gd name="T3" fmla="*/ 0 h 225"/>
                    <a:gd name="T4" fmla="*/ 0 w 160"/>
                    <a:gd name="T5" fmla="*/ 0 h 225"/>
                    <a:gd name="T6" fmla="*/ 0 w 160"/>
                    <a:gd name="T7" fmla="*/ 0 h 225"/>
                    <a:gd name="T8" fmla="*/ 0 w 160"/>
                    <a:gd name="T9" fmla="*/ 0 h 225"/>
                    <a:gd name="T10" fmla="*/ 0 w 160"/>
                    <a:gd name="T11" fmla="*/ 0 h 225"/>
                    <a:gd name="T12" fmla="*/ 0 w 160"/>
                    <a:gd name="T13" fmla="*/ 0 h 225"/>
                    <a:gd name="T14" fmla="*/ 0 w 160"/>
                    <a:gd name="T15" fmla="*/ 0 h 225"/>
                    <a:gd name="T16" fmla="*/ 0 w 160"/>
                    <a:gd name="T17" fmla="*/ 0 h 225"/>
                    <a:gd name="T18" fmla="*/ 0 w 160"/>
                    <a:gd name="T19" fmla="*/ 0 h 225"/>
                    <a:gd name="T20" fmla="*/ 0 w 160"/>
                    <a:gd name="T21" fmla="*/ 0 h 225"/>
                    <a:gd name="T22" fmla="*/ 0 w 160"/>
                    <a:gd name="T23" fmla="*/ 0 h 225"/>
                    <a:gd name="T24" fmla="*/ 0 w 160"/>
                    <a:gd name="T25" fmla="*/ 0 h 225"/>
                    <a:gd name="T26" fmla="*/ 0 w 160"/>
                    <a:gd name="T27" fmla="*/ 0 h 225"/>
                    <a:gd name="T28" fmla="*/ 0 w 160"/>
                    <a:gd name="T29" fmla="*/ 0 h 225"/>
                    <a:gd name="T30" fmla="*/ 0 w 160"/>
                    <a:gd name="T31" fmla="*/ 0 h 225"/>
                    <a:gd name="T32" fmla="*/ 0 w 160"/>
                    <a:gd name="T33" fmla="*/ 0 h 225"/>
                    <a:gd name="T34" fmla="*/ 0 w 160"/>
                    <a:gd name="T35" fmla="*/ 0 h 225"/>
                    <a:gd name="T36" fmla="*/ 0 w 160"/>
                    <a:gd name="T37" fmla="*/ 0 h 225"/>
                    <a:gd name="T38" fmla="*/ 0 w 160"/>
                    <a:gd name="T39" fmla="*/ 0 h 225"/>
                    <a:gd name="T40" fmla="*/ 0 w 160"/>
                    <a:gd name="T41" fmla="*/ 0 h 225"/>
                    <a:gd name="T42" fmla="*/ 0 w 160"/>
                    <a:gd name="T43" fmla="*/ 0 h 225"/>
                    <a:gd name="T44" fmla="*/ 0 w 160"/>
                    <a:gd name="T45" fmla="*/ 0 h 225"/>
                    <a:gd name="T46" fmla="*/ 0 w 160"/>
                    <a:gd name="T47" fmla="*/ 0 h 225"/>
                    <a:gd name="T48" fmla="*/ 0 w 160"/>
                    <a:gd name="T49" fmla="*/ 0 h 225"/>
                    <a:gd name="T50" fmla="*/ 0 w 160"/>
                    <a:gd name="T51" fmla="*/ 0 h 225"/>
                    <a:gd name="T52" fmla="*/ 0 w 160"/>
                    <a:gd name="T53" fmla="*/ 0 h 225"/>
                    <a:gd name="T54" fmla="*/ 0 w 160"/>
                    <a:gd name="T55" fmla="*/ 0 h 225"/>
                    <a:gd name="T56" fmla="*/ 0 w 160"/>
                    <a:gd name="T57" fmla="*/ 0 h 225"/>
                    <a:gd name="T58" fmla="*/ 0 w 160"/>
                    <a:gd name="T59" fmla="*/ 0 h 225"/>
                    <a:gd name="T60" fmla="*/ 0 w 160"/>
                    <a:gd name="T61" fmla="*/ 0 h 225"/>
                    <a:gd name="T62" fmla="*/ 0 w 160"/>
                    <a:gd name="T63" fmla="*/ 0 h 225"/>
                    <a:gd name="T64" fmla="*/ 0 w 160"/>
                    <a:gd name="T65" fmla="*/ 0 h 225"/>
                    <a:gd name="T66" fmla="*/ 0 w 160"/>
                    <a:gd name="T67" fmla="*/ 0 h 225"/>
                    <a:gd name="T68" fmla="*/ 0 w 160"/>
                    <a:gd name="T69" fmla="*/ 0 h 225"/>
                    <a:gd name="T70" fmla="*/ 0 w 160"/>
                    <a:gd name="T71" fmla="*/ 0 h 225"/>
                    <a:gd name="T72" fmla="*/ 0 w 160"/>
                    <a:gd name="T73" fmla="*/ 0 h 225"/>
                    <a:gd name="T74" fmla="*/ 0 w 160"/>
                    <a:gd name="T75" fmla="*/ 0 h 225"/>
                    <a:gd name="T76" fmla="*/ 0 w 160"/>
                    <a:gd name="T77" fmla="*/ 0 h 225"/>
                    <a:gd name="T78" fmla="*/ 0 w 160"/>
                    <a:gd name="T79" fmla="*/ 0 h 225"/>
                    <a:gd name="T80" fmla="*/ 0 w 160"/>
                    <a:gd name="T81" fmla="*/ 0 h 225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60"/>
                    <a:gd name="T124" fmla="*/ 0 h 225"/>
                    <a:gd name="T125" fmla="*/ 160 w 160"/>
                    <a:gd name="T126" fmla="*/ 225 h 225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60" h="225">
                      <a:moveTo>
                        <a:pt x="135" y="73"/>
                      </a:moveTo>
                      <a:lnTo>
                        <a:pt x="141" y="96"/>
                      </a:lnTo>
                      <a:lnTo>
                        <a:pt x="140" y="118"/>
                      </a:lnTo>
                      <a:lnTo>
                        <a:pt x="129" y="135"/>
                      </a:lnTo>
                      <a:lnTo>
                        <a:pt x="115" y="151"/>
                      </a:lnTo>
                      <a:lnTo>
                        <a:pt x="97" y="165"/>
                      </a:lnTo>
                      <a:lnTo>
                        <a:pt x="76" y="179"/>
                      </a:lnTo>
                      <a:lnTo>
                        <a:pt x="56" y="192"/>
                      </a:lnTo>
                      <a:lnTo>
                        <a:pt x="38" y="205"/>
                      </a:lnTo>
                      <a:lnTo>
                        <a:pt x="35" y="210"/>
                      </a:lnTo>
                      <a:lnTo>
                        <a:pt x="34" y="212"/>
                      </a:lnTo>
                      <a:lnTo>
                        <a:pt x="34" y="217"/>
                      </a:lnTo>
                      <a:lnTo>
                        <a:pt x="35" y="221"/>
                      </a:lnTo>
                      <a:lnTo>
                        <a:pt x="40" y="224"/>
                      </a:lnTo>
                      <a:lnTo>
                        <a:pt x="44" y="225"/>
                      </a:lnTo>
                      <a:lnTo>
                        <a:pt x="47" y="225"/>
                      </a:lnTo>
                      <a:lnTo>
                        <a:pt x="51" y="224"/>
                      </a:lnTo>
                      <a:lnTo>
                        <a:pt x="75" y="211"/>
                      </a:lnTo>
                      <a:lnTo>
                        <a:pt x="97" y="197"/>
                      </a:lnTo>
                      <a:lnTo>
                        <a:pt x="117" y="181"/>
                      </a:lnTo>
                      <a:lnTo>
                        <a:pt x="137" y="162"/>
                      </a:lnTo>
                      <a:lnTo>
                        <a:pt x="150" y="142"/>
                      </a:lnTo>
                      <a:lnTo>
                        <a:pt x="159" y="119"/>
                      </a:lnTo>
                      <a:lnTo>
                        <a:pt x="160" y="95"/>
                      </a:lnTo>
                      <a:lnTo>
                        <a:pt x="154" y="69"/>
                      </a:lnTo>
                      <a:lnTo>
                        <a:pt x="141" y="49"/>
                      </a:lnTo>
                      <a:lnTo>
                        <a:pt x="122" y="31"/>
                      </a:lnTo>
                      <a:lnTo>
                        <a:pt x="98" y="18"/>
                      </a:lnTo>
                      <a:lnTo>
                        <a:pt x="72" y="8"/>
                      </a:lnTo>
                      <a:lnTo>
                        <a:pt x="46" y="3"/>
                      </a:lnTo>
                      <a:lnTo>
                        <a:pt x="24" y="0"/>
                      </a:lnTo>
                      <a:lnTo>
                        <a:pt x="7" y="0"/>
                      </a:lnTo>
                      <a:lnTo>
                        <a:pt x="0" y="4"/>
                      </a:lnTo>
                      <a:lnTo>
                        <a:pt x="18" y="11"/>
                      </a:lnTo>
                      <a:lnTo>
                        <a:pt x="37" y="17"/>
                      </a:lnTo>
                      <a:lnTo>
                        <a:pt x="57" y="23"/>
                      </a:lnTo>
                      <a:lnTo>
                        <a:pt x="76" y="29"/>
                      </a:lnTo>
                      <a:lnTo>
                        <a:pt x="95" y="36"/>
                      </a:lnTo>
                      <a:lnTo>
                        <a:pt x="112" y="46"/>
                      </a:lnTo>
                      <a:lnTo>
                        <a:pt x="125" y="57"/>
                      </a:lnTo>
                      <a:lnTo>
                        <a:pt x="135" y="7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13" name="Freeform 44"/>
                <p:cNvSpPr/>
                <p:nvPr/>
              </p:nvSpPr>
              <p:spPr bwMode="auto">
                <a:xfrm>
                  <a:off x="8073" y="4463"/>
                  <a:ext cx="135" cy="158"/>
                </a:xfrm>
                <a:custGeom>
                  <a:avLst/>
                  <a:gdLst>
                    <a:gd name="T0" fmla="*/ 0 w 404"/>
                    <a:gd name="T1" fmla="*/ 0 h 472"/>
                    <a:gd name="T2" fmla="*/ 0 w 404"/>
                    <a:gd name="T3" fmla="*/ 0 h 472"/>
                    <a:gd name="T4" fmla="*/ 0 w 404"/>
                    <a:gd name="T5" fmla="*/ 0 h 472"/>
                    <a:gd name="T6" fmla="*/ 0 w 404"/>
                    <a:gd name="T7" fmla="*/ 0 h 472"/>
                    <a:gd name="T8" fmla="*/ 0 w 404"/>
                    <a:gd name="T9" fmla="*/ 0 h 472"/>
                    <a:gd name="T10" fmla="*/ 0 w 404"/>
                    <a:gd name="T11" fmla="*/ 0 h 472"/>
                    <a:gd name="T12" fmla="*/ 0 w 404"/>
                    <a:gd name="T13" fmla="*/ 0 h 472"/>
                    <a:gd name="T14" fmla="*/ 0 w 404"/>
                    <a:gd name="T15" fmla="*/ 0 h 472"/>
                    <a:gd name="T16" fmla="*/ 0 w 404"/>
                    <a:gd name="T17" fmla="*/ 0 h 472"/>
                    <a:gd name="T18" fmla="*/ 0 w 404"/>
                    <a:gd name="T19" fmla="*/ 0 h 472"/>
                    <a:gd name="T20" fmla="*/ 0 w 404"/>
                    <a:gd name="T21" fmla="*/ 0 h 472"/>
                    <a:gd name="T22" fmla="*/ 0 w 404"/>
                    <a:gd name="T23" fmla="*/ 0 h 472"/>
                    <a:gd name="T24" fmla="*/ 0 w 404"/>
                    <a:gd name="T25" fmla="*/ 0 h 472"/>
                    <a:gd name="T26" fmla="*/ 0 w 404"/>
                    <a:gd name="T27" fmla="*/ 0 h 472"/>
                    <a:gd name="T28" fmla="*/ 0 w 404"/>
                    <a:gd name="T29" fmla="*/ 0 h 472"/>
                    <a:gd name="T30" fmla="*/ 0 w 404"/>
                    <a:gd name="T31" fmla="*/ 0 h 472"/>
                    <a:gd name="T32" fmla="*/ 0 w 404"/>
                    <a:gd name="T33" fmla="*/ 0 h 472"/>
                    <a:gd name="T34" fmla="*/ 0 w 404"/>
                    <a:gd name="T35" fmla="*/ 0 h 472"/>
                    <a:gd name="T36" fmla="*/ 0 w 404"/>
                    <a:gd name="T37" fmla="*/ 0 h 472"/>
                    <a:gd name="T38" fmla="*/ 0 w 404"/>
                    <a:gd name="T39" fmla="*/ 0 h 472"/>
                    <a:gd name="T40" fmla="*/ 0 w 404"/>
                    <a:gd name="T41" fmla="*/ 0 h 472"/>
                    <a:gd name="T42" fmla="*/ 0 w 404"/>
                    <a:gd name="T43" fmla="*/ 0 h 472"/>
                    <a:gd name="T44" fmla="*/ 0 w 404"/>
                    <a:gd name="T45" fmla="*/ 0 h 472"/>
                    <a:gd name="T46" fmla="*/ 0 w 404"/>
                    <a:gd name="T47" fmla="*/ 0 h 472"/>
                    <a:gd name="T48" fmla="*/ 0 w 404"/>
                    <a:gd name="T49" fmla="*/ 0 h 472"/>
                    <a:gd name="T50" fmla="*/ 0 w 404"/>
                    <a:gd name="T51" fmla="*/ 0 h 472"/>
                    <a:gd name="T52" fmla="*/ 0 w 404"/>
                    <a:gd name="T53" fmla="*/ 0 h 472"/>
                    <a:gd name="T54" fmla="*/ 0 w 404"/>
                    <a:gd name="T55" fmla="*/ 0 h 472"/>
                    <a:gd name="T56" fmla="*/ 0 w 404"/>
                    <a:gd name="T57" fmla="*/ 0 h 472"/>
                    <a:gd name="T58" fmla="*/ 0 w 404"/>
                    <a:gd name="T59" fmla="*/ 0 h 472"/>
                    <a:gd name="T60" fmla="*/ 0 w 404"/>
                    <a:gd name="T61" fmla="*/ 0 h 472"/>
                    <a:gd name="T62" fmla="*/ 0 w 404"/>
                    <a:gd name="T63" fmla="*/ 0 h 472"/>
                    <a:gd name="T64" fmla="*/ 0 w 404"/>
                    <a:gd name="T65" fmla="*/ 0 h 472"/>
                    <a:gd name="T66" fmla="*/ 0 w 404"/>
                    <a:gd name="T67" fmla="*/ 0 h 472"/>
                    <a:gd name="T68" fmla="*/ 0 w 404"/>
                    <a:gd name="T69" fmla="*/ 0 h 472"/>
                    <a:gd name="T70" fmla="*/ 0 w 404"/>
                    <a:gd name="T71" fmla="*/ 0 h 472"/>
                    <a:gd name="T72" fmla="*/ 0 w 404"/>
                    <a:gd name="T73" fmla="*/ 0 h 472"/>
                    <a:gd name="T74" fmla="*/ 0 w 404"/>
                    <a:gd name="T75" fmla="*/ 0 h 472"/>
                    <a:gd name="T76" fmla="*/ 0 w 404"/>
                    <a:gd name="T77" fmla="*/ 0 h 472"/>
                    <a:gd name="T78" fmla="*/ 0 w 404"/>
                    <a:gd name="T79" fmla="*/ 0 h 472"/>
                    <a:gd name="T80" fmla="*/ 0 w 404"/>
                    <a:gd name="T81" fmla="*/ 0 h 472"/>
                    <a:gd name="T82" fmla="*/ 0 w 404"/>
                    <a:gd name="T83" fmla="*/ 0 h 472"/>
                    <a:gd name="T84" fmla="*/ 0 w 404"/>
                    <a:gd name="T85" fmla="*/ 0 h 472"/>
                    <a:gd name="T86" fmla="*/ 0 w 404"/>
                    <a:gd name="T87" fmla="*/ 0 h 47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404"/>
                    <a:gd name="T133" fmla="*/ 0 h 472"/>
                    <a:gd name="T134" fmla="*/ 404 w 404"/>
                    <a:gd name="T135" fmla="*/ 472 h 47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404" h="472">
                      <a:moveTo>
                        <a:pt x="157" y="61"/>
                      </a:moveTo>
                      <a:lnTo>
                        <a:pt x="127" y="87"/>
                      </a:lnTo>
                      <a:lnTo>
                        <a:pt x="96" y="113"/>
                      </a:lnTo>
                      <a:lnTo>
                        <a:pt x="68" y="143"/>
                      </a:lnTo>
                      <a:lnTo>
                        <a:pt x="43" y="175"/>
                      </a:lnTo>
                      <a:lnTo>
                        <a:pt x="22" y="208"/>
                      </a:lnTo>
                      <a:lnTo>
                        <a:pt x="8" y="244"/>
                      </a:lnTo>
                      <a:lnTo>
                        <a:pt x="0" y="283"/>
                      </a:lnTo>
                      <a:lnTo>
                        <a:pt x="2" y="323"/>
                      </a:lnTo>
                      <a:lnTo>
                        <a:pt x="5" y="333"/>
                      </a:lnTo>
                      <a:lnTo>
                        <a:pt x="8" y="344"/>
                      </a:lnTo>
                      <a:lnTo>
                        <a:pt x="12" y="353"/>
                      </a:lnTo>
                      <a:lnTo>
                        <a:pt x="18" y="363"/>
                      </a:lnTo>
                      <a:lnTo>
                        <a:pt x="25" y="372"/>
                      </a:lnTo>
                      <a:lnTo>
                        <a:pt x="34" y="380"/>
                      </a:lnTo>
                      <a:lnTo>
                        <a:pt x="41" y="388"/>
                      </a:lnTo>
                      <a:lnTo>
                        <a:pt x="52" y="393"/>
                      </a:lnTo>
                      <a:lnTo>
                        <a:pt x="71" y="405"/>
                      </a:lnTo>
                      <a:lnTo>
                        <a:pt x="90" y="415"/>
                      </a:lnTo>
                      <a:lnTo>
                        <a:pt x="109" y="424"/>
                      </a:lnTo>
                      <a:lnTo>
                        <a:pt x="129" y="431"/>
                      </a:lnTo>
                      <a:lnTo>
                        <a:pt x="150" y="438"/>
                      </a:lnTo>
                      <a:lnTo>
                        <a:pt x="171" y="444"/>
                      </a:lnTo>
                      <a:lnTo>
                        <a:pt x="191" y="449"/>
                      </a:lnTo>
                      <a:lnTo>
                        <a:pt x="212" y="454"/>
                      </a:lnTo>
                      <a:lnTo>
                        <a:pt x="234" y="458"/>
                      </a:lnTo>
                      <a:lnTo>
                        <a:pt x="254" y="461"/>
                      </a:lnTo>
                      <a:lnTo>
                        <a:pt x="276" y="464"/>
                      </a:lnTo>
                      <a:lnTo>
                        <a:pt x="298" y="467"/>
                      </a:lnTo>
                      <a:lnTo>
                        <a:pt x="319" y="468"/>
                      </a:lnTo>
                      <a:lnTo>
                        <a:pt x="341" y="470"/>
                      </a:lnTo>
                      <a:lnTo>
                        <a:pt x="363" y="471"/>
                      </a:lnTo>
                      <a:lnTo>
                        <a:pt x="383" y="472"/>
                      </a:lnTo>
                      <a:lnTo>
                        <a:pt x="391" y="472"/>
                      </a:lnTo>
                      <a:lnTo>
                        <a:pt x="397" y="470"/>
                      </a:lnTo>
                      <a:lnTo>
                        <a:pt x="401" y="464"/>
                      </a:lnTo>
                      <a:lnTo>
                        <a:pt x="404" y="458"/>
                      </a:lnTo>
                      <a:lnTo>
                        <a:pt x="404" y="451"/>
                      </a:lnTo>
                      <a:lnTo>
                        <a:pt x="401" y="445"/>
                      </a:lnTo>
                      <a:lnTo>
                        <a:pt x="395" y="441"/>
                      </a:lnTo>
                      <a:lnTo>
                        <a:pt x="388" y="438"/>
                      </a:lnTo>
                      <a:lnTo>
                        <a:pt x="369" y="434"/>
                      </a:lnTo>
                      <a:lnTo>
                        <a:pt x="350" y="431"/>
                      </a:lnTo>
                      <a:lnTo>
                        <a:pt x="331" y="426"/>
                      </a:lnTo>
                      <a:lnTo>
                        <a:pt x="310" y="424"/>
                      </a:lnTo>
                      <a:lnTo>
                        <a:pt x="291" y="421"/>
                      </a:lnTo>
                      <a:lnTo>
                        <a:pt x="272" y="418"/>
                      </a:lnTo>
                      <a:lnTo>
                        <a:pt x="251" y="415"/>
                      </a:lnTo>
                      <a:lnTo>
                        <a:pt x="232" y="411"/>
                      </a:lnTo>
                      <a:lnTo>
                        <a:pt x="213" y="408"/>
                      </a:lnTo>
                      <a:lnTo>
                        <a:pt x="194" y="403"/>
                      </a:lnTo>
                      <a:lnTo>
                        <a:pt x="175" y="398"/>
                      </a:lnTo>
                      <a:lnTo>
                        <a:pt x="156" y="393"/>
                      </a:lnTo>
                      <a:lnTo>
                        <a:pt x="138" y="386"/>
                      </a:lnTo>
                      <a:lnTo>
                        <a:pt x="119" y="379"/>
                      </a:lnTo>
                      <a:lnTo>
                        <a:pt x="102" y="372"/>
                      </a:lnTo>
                      <a:lnTo>
                        <a:pt x="84" y="362"/>
                      </a:lnTo>
                      <a:lnTo>
                        <a:pt x="69" y="352"/>
                      </a:lnTo>
                      <a:lnTo>
                        <a:pt x="58" y="339"/>
                      </a:lnTo>
                      <a:lnTo>
                        <a:pt x="49" y="324"/>
                      </a:lnTo>
                      <a:lnTo>
                        <a:pt x="44" y="307"/>
                      </a:lnTo>
                      <a:lnTo>
                        <a:pt x="43" y="290"/>
                      </a:lnTo>
                      <a:lnTo>
                        <a:pt x="44" y="270"/>
                      </a:lnTo>
                      <a:lnTo>
                        <a:pt x="49" y="250"/>
                      </a:lnTo>
                      <a:lnTo>
                        <a:pt x="55" y="234"/>
                      </a:lnTo>
                      <a:lnTo>
                        <a:pt x="65" y="212"/>
                      </a:lnTo>
                      <a:lnTo>
                        <a:pt x="77" y="191"/>
                      </a:lnTo>
                      <a:lnTo>
                        <a:pt x="90" y="172"/>
                      </a:lnTo>
                      <a:lnTo>
                        <a:pt x="104" y="155"/>
                      </a:lnTo>
                      <a:lnTo>
                        <a:pt x="119" y="138"/>
                      </a:lnTo>
                      <a:lnTo>
                        <a:pt x="135" y="120"/>
                      </a:lnTo>
                      <a:lnTo>
                        <a:pt x="154" y="103"/>
                      </a:lnTo>
                      <a:lnTo>
                        <a:pt x="173" y="86"/>
                      </a:lnTo>
                      <a:lnTo>
                        <a:pt x="193" y="71"/>
                      </a:lnTo>
                      <a:lnTo>
                        <a:pt x="218" y="59"/>
                      </a:lnTo>
                      <a:lnTo>
                        <a:pt x="245" y="47"/>
                      </a:lnTo>
                      <a:lnTo>
                        <a:pt x="273" y="36"/>
                      </a:lnTo>
                      <a:lnTo>
                        <a:pt x="298" y="25"/>
                      </a:lnTo>
                      <a:lnTo>
                        <a:pt x="319" y="17"/>
                      </a:lnTo>
                      <a:lnTo>
                        <a:pt x="332" y="8"/>
                      </a:lnTo>
                      <a:lnTo>
                        <a:pt x="336" y="2"/>
                      </a:lnTo>
                      <a:lnTo>
                        <a:pt x="322" y="0"/>
                      </a:lnTo>
                      <a:lnTo>
                        <a:pt x="301" y="1"/>
                      </a:lnTo>
                      <a:lnTo>
                        <a:pt x="278" y="5"/>
                      </a:lnTo>
                      <a:lnTo>
                        <a:pt x="253" y="13"/>
                      </a:lnTo>
                      <a:lnTo>
                        <a:pt x="226" y="23"/>
                      </a:lnTo>
                      <a:lnTo>
                        <a:pt x="201" y="34"/>
                      </a:lnTo>
                      <a:lnTo>
                        <a:pt x="178" y="47"/>
                      </a:lnTo>
                      <a:lnTo>
                        <a:pt x="157" y="61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14" name="Freeform 45"/>
                <p:cNvSpPr/>
                <p:nvPr/>
              </p:nvSpPr>
              <p:spPr bwMode="auto">
                <a:xfrm>
                  <a:off x="8263" y="4458"/>
                  <a:ext cx="118" cy="105"/>
                </a:xfrm>
                <a:custGeom>
                  <a:avLst/>
                  <a:gdLst>
                    <a:gd name="T0" fmla="*/ 0 w 354"/>
                    <a:gd name="T1" fmla="*/ 0 h 315"/>
                    <a:gd name="T2" fmla="*/ 0 w 354"/>
                    <a:gd name="T3" fmla="*/ 0 h 315"/>
                    <a:gd name="T4" fmla="*/ 0 w 354"/>
                    <a:gd name="T5" fmla="*/ 0 h 315"/>
                    <a:gd name="T6" fmla="*/ 0 w 354"/>
                    <a:gd name="T7" fmla="*/ 0 h 315"/>
                    <a:gd name="T8" fmla="*/ 0 w 354"/>
                    <a:gd name="T9" fmla="*/ 0 h 315"/>
                    <a:gd name="T10" fmla="*/ 0 w 354"/>
                    <a:gd name="T11" fmla="*/ 0 h 315"/>
                    <a:gd name="T12" fmla="*/ 0 w 354"/>
                    <a:gd name="T13" fmla="*/ 0 h 315"/>
                    <a:gd name="T14" fmla="*/ 0 w 354"/>
                    <a:gd name="T15" fmla="*/ 0 h 315"/>
                    <a:gd name="T16" fmla="*/ 0 w 354"/>
                    <a:gd name="T17" fmla="*/ 0 h 315"/>
                    <a:gd name="T18" fmla="*/ 0 w 354"/>
                    <a:gd name="T19" fmla="*/ 0 h 315"/>
                    <a:gd name="T20" fmla="*/ 0 w 354"/>
                    <a:gd name="T21" fmla="*/ 0 h 315"/>
                    <a:gd name="T22" fmla="*/ 0 w 354"/>
                    <a:gd name="T23" fmla="*/ 0 h 315"/>
                    <a:gd name="T24" fmla="*/ 0 w 354"/>
                    <a:gd name="T25" fmla="*/ 0 h 315"/>
                    <a:gd name="T26" fmla="*/ 0 w 354"/>
                    <a:gd name="T27" fmla="*/ 0 h 315"/>
                    <a:gd name="T28" fmla="*/ 0 w 354"/>
                    <a:gd name="T29" fmla="*/ 0 h 315"/>
                    <a:gd name="T30" fmla="*/ 0 w 354"/>
                    <a:gd name="T31" fmla="*/ 0 h 315"/>
                    <a:gd name="T32" fmla="*/ 0 w 354"/>
                    <a:gd name="T33" fmla="*/ 0 h 315"/>
                    <a:gd name="T34" fmla="*/ 0 w 354"/>
                    <a:gd name="T35" fmla="*/ 0 h 315"/>
                    <a:gd name="T36" fmla="*/ 0 w 354"/>
                    <a:gd name="T37" fmla="*/ 0 h 315"/>
                    <a:gd name="T38" fmla="*/ 0 w 354"/>
                    <a:gd name="T39" fmla="*/ 0 h 315"/>
                    <a:gd name="T40" fmla="*/ 0 w 354"/>
                    <a:gd name="T41" fmla="*/ 0 h 315"/>
                    <a:gd name="T42" fmla="*/ 0 w 354"/>
                    <a:gd name="T43" fmla="*/ 0 h 315"/>
                    <a:gd name="T44" fmla="*/ 0 w 354"/>
                    <a:gd name="T45" fmla="*/ 0 h 315"/>
                    <a:gd name="T46" fmla="*/ 0 w 354"/>
                    <a:gd name="T47" fmla="*/ 0 h 315"/>
                    <a:gd name="T48" fmla="*/ 0 w 354"/>
                    <a:gd name="T49" fmla="*/ 0 h 315"/>
                    <a:gd name="T50" fmla="*/ 0 w 354"/>
                    <a:gd name="T51" fmla="*/ 0 h 315"/>
                    <a:gd name="T52" fmla="*/ 0 w 354"/>
                    <a:gd name="T53" fmla="*/ 0 h 315"/>
                    <a:gd name="T54" fmla="*/ 0 w 354"/>
                    <a:gd name="T55" fmla="*/ 0 h 315"/>
                    <a:gd name="T56" fmla="*/ 0 w 354"/>
                    <a:gd name="T57" fmla="*/ 0 h 315"/>
                    <a:gd name="T58" fmla="*/ 0 w 354"/>
                    <a:gd name="T59" fmla="*/ 0 h 315"/>
                    <a:gd name="T60" fmla="*/ 0 w 354"/>
                    <a:gd name="T61" fmla="*/ 0 h 315"/>
                    <a:gd name="T62" fmla="*/ 0 w 354"/>
                    <a:gd name="T63" fmla="*/ 0 h 315"/>
                    <a:gd name="T64" fmla="*/ 0 w 354"/>
                    <a:gd name="T65" fmla="*/ 0 h 315"/>
                    <a:gd name="T66" fmla="*/ 0 w 354"/>
                    <a:gd name="T67" fmla="*/ 0 h 315"/>
                    <a:gd name="T68" fmla="*/ 0 w 354"/>
                    <a:gd name="T69" fmla="*/ 0 h 315"/>
                    <a:gd name="T70" fmla="*/ 0 w 354"/>
                    <a:gd name="T71" fmla="*/ 0 h 315"/>
                    <a:gd name="T72" fmla="*/ 0 w 354"/>
                    <a:gd name="T73" fmla="*/ 0 h 315"/>
                    <a:gd name="T74" fmla="*/ 0 w 354"/>
                    <a:gd name="T75" fmla="*/ 0 h 315"/>
                    <a:gd name="T76" fmla="*/ 0 w 354"/>
                    <a:gd name="T77" fmla="*/ 0 h 315"/>
                    <a:gd name="T78" fmla="*/ 0 w 354"/>
                    <a:gd name="T79" fmla="*/ 0 h 315"/>
                    <a:gd name="T80" fmla="*/ 0 w 354"/>
                    <a:gd name="T81" fmla="*/ 0 h 315"/>
                    <a:gd name="T82" fmla="*/ 0 w 354"/>
                    <a:gd name="T83" fmla="*/ 0 h 315"/>
                    <a:gd name="T84" fmla="*/ 0 w 354"/>
                    <a:gd name="T85" fmla="*/ 0 h 315"/>
                    <a:gd name="T86" fmla="*/ 0 w 354"/>
                    <a:gd name="T87" fmla="*/ 0 h 315"/>
                    <a:gd name="T88" fmla="*/ 0 w 354"/>
                    <a:gd name="T89" fmla="*/ 0 h 315"/>
                    <a:gd name="T90" fmla="*/ 0 w 354"/>
                    <a:gd name="T91" fmla="*/ 0 h 315"/>
                    <a:gd name="T92" fmla="*/ 0 w 354"/>
                    <a:gd name="T93" fmla="*/ 0 h 315"/>
                    <a:gd name="T94" fmla="*/ 0 w 354"/>
                    <a:gd name="T95" fmla="*/ 0 h 315"/>
                    <a:gd name="T96" fmla="*/ 0 w 354"/>
                    <a:gd name="T97" fmla="*/ 0 h 315"/>
                    <a:gd name="T98" fmla="*/ 0 w 354"/>
                    <a:gd name="T99" fmla="*/ 0 h 315"/>
                    <a:gd name="T100" fmla="*/ 0 w 354"/>
                    <a:gd name="T101" fmla="*/ 0 h 315"/>
                    <a:gd name="T102" fmla="*/ 0 w 354"/>
                    <a:gd name="T103" fmla="*/ 0 h 315"/>
                    <a:gd name="T104" fmla="*/ 0 w 354"/>
                    <a:gd name="T105" fmla="*/ 0 h 315"/>
                    <a:gd name="T106" fmla="*/ 0 w 354"/>
                    <a:gd name="T107" fmla="*/ 0 h 315"/>
                    <a:gd name="T108" fmla="*/ 0 w 354"/>
                    <a:gd name="T109" fmla="*/ 0 h 315"/>
                    <a:gd name="T110" fmla="*/ 0 w 354"/>
                    <a:gd name="T111" fmla="*/ 0 h 315"/>
                    <a:gd name="T112" fmla="*/ 0 w 354"/>
                    <a:gd name="T113" fmla="*/ 0 h 315"/>
                    <a:gd name="T114" fmla="*/ 0 w 354"/>
                    <a:gd name="T115" fmla="*/ 0 h 315"/>
                    <a:gd name="T116" fmla="*/ 0 w 354"/>
                    <a:gd name="T117" fmla="*/ 0 h 315"/>
                    <a:gd name="T118" fmla="*/ 0 w 354"/>
                    <a:gd name="T119" fmla="*/ 0 h 315"/>
                    <a:gd name="T120" fmla="*/ 0 w 354"/>
                    <a:gd name="T121" fmla="*/ 0 h 31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354"/>
                    <a:gd name="T184" fmla="*/ 0 h 315"/>
                    <a:gd name="T185" fmla="*/ 354 w 354"/>
                    <a:gd name="T186" fmla="*/ 315 h 315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354" h="315">
                      <a:moveTo>
                        <a:pt x="294" y="96"/>
                      </a:moveTo>
                      <a:lnTo>
                        <a:pt x="310" y="113"/>
                      </a:lnTo>
                      <a:lnTo>
                        <a:pt x="320" y="133"/>
                      </a:lnTo>
                      <a:lnTo>
                        <a:pt x="325" y="155"/>
                      </a:lnTo>
                      <a:lnTo>
                        <a:pt x="325" y="178"/>
                      </a:lnTo>
                      <a:lnTo>
                        <a:pt x="322" y="197"/>
                      </a:lnTo>
                      <a:lnTo>
                        <a:pt x="316" y="212"/>
                      </a:lnTo>
                      <a:lnTo>
                        <a:pt x="306" y="228"/>
                      </a:lnTo>
                      <a:lnTo>
                        <a:pt x="295" y="241"/>
                      </a:lnTo>
                      <a:lnTo>
                        <a:pt x="282" y="256"/>
                      </a:lnTo>
                      <a:lnTo>
                        <a:pt x="269" y="267"/>
                      </a:lnTo>
                      <a:lnTo>
                        <a:pt x="256" y="280"/>
                      </a:lnTo>
                      <a:lnTo>
                        <a:pt x="243" y="293"/>
                      </a:lnTo>
                      <a:lnTo>
                        <a:pt x="240" y="297"/>
                      </a:lnTo>
                      <a:lnTo>
                        <a:pt x="240" y="302"/>
                      </a:lnTo>
                      <a:lnTo>
                        <a:pt x="240" y="306"/>
                      </a:lnTo>
                      <a:lnTo>
                        <a:pt x="243" y="310"/>
                      </a:lnTo>
                      <a:lnTo>
                        <a:pt x="247" y="313"/>
                      </a:lnTo>
                      <a:lnTo>
                        <a:pt x="253" y="315"/>
                      </a:lnTo>
                      <a:lnTo>
                        <a:pt x="257" y="313"/>
                      </a:lnTo>
                      <a:lnTo>
                        <a:pt x="262" y="310"/>
                      </a:lnTo>
                      <a:lnTo>
                        <a:pt x="291" y="292"/>
                      </a:lnTo>
                      <a:lnTo>
                        <a:pt x="316" y="267"/>
                      </a:lnTo>
                      <a:lnTo>
                        <a:pt x="335" y="240"/>
                      </a:lnTo>
                      <a:lnTo>
                        <a:pt x="348" y="208"/>
                      </a:lnTo>
                      <a:lnTo>
                        <a:pt x="354" y="177"/>
                      </a:lnTo>
                      <a:lnTo>
                        <a:pt x="351" y="143"/>
                      </a:lnTo>
                      <a:lnTo>
                        <a:pt x="339" y="113"/>
                      </a:lnTo>
                      <a:lnTo>
                        <a:pt x="316" y="86"/>
                      </a:lnTo>
                      <a:lnTo>
                        <a:pt x="298" y="72"/>
                      </a:lnTo>
                      <a:lnTo>
                        <a:pt x="278" y="60"/>
                      </a:lnTo>
                      <a:lnTo>
                        <a:pt x="256" y="49"/>
                      </a:lnTo>
                      <a:lnTo>
                        <a:pt x="231" y="39"/>
                      </a:lnTo>
                      <a:lnTo>
                        <a:pt x="206" y="29"/>
                      </a:lnTo>
                      <a:lnTo>
                        <a:pt x="181" y="21"/>
                      </a:lnTo>
                      <a:lnTo>
                        <a:pt x="155" y="16"/>
                      </a:lnTo>
                      <a:lnTo>
                        <a:pt x="130" y="10"/>
                      </a:lnTo>
                      <a:lnTo>
                        <a:pt x="105" y="6"/>
                      </a:lnTo>
                      <a:lnTo>
                        <a:pt x="83" y="3"/>
                      </a:lnTo>
                      <a:lnTo>
                        <a:pt x="61" y="0"/>
                      </a:lnTo>
                      <a:lnTo>
                        <a:pt x="43" y="0"/>
                      </a:lnTo>
                      <a:lnTo>
                        <a:pt x="27" y="0"/>
                      </a:lnTo>
                      <a:lnTo>
                        <a:pt x="14" y="0"/>
                      </a:lnTo>
                      <a:lnTo>
                        <a:pt x="5" y="3"/>
                      </a:lnTo>
                      <a:lnTo>
                        <a:pt x="0" y="6"/>
                      </a:lnTo>
                      <a:lnTo>
                        <a:pt x="15" y="8"/>
                      </a:lnTo>
                      <a:lnTo>
                        <a:pt x="30" y="10"/>
                      </a:lnTo>
                      <a:lnTo>
                        <a:pt x="47" y="13"/>
                      </a:lnTo>
                      <a:lnTo>
                        <a:pt x="65" y="16"/>
                      </a:lnTo>
                      <a:lnTo>
                        <a:pt x="83" y="20"/>
                      </a:lnTo>
                      <a:lnTo>
                        <a:pt x="103" y="23"/>
                      </a:lnTo>
                      <a:lnTo>
                        <a:pt x="122" y="27"/>
                      </a:lnTo>
                      <a:lnTo>
                        <a:pt x="143" y="31"/>
                      </a:lnTo>
                      <a:lnTo>
                        <a:pt x="162" y="37"/>
                      </a:lnTo>
                      <a:lnTo>
                        <a:pt x="182" y="43"/>
                      </a:lnTo>
                      <a:lnTo>
                        <a:pt x="203" y="49"/>
                      </a:lnTo>
                      <a:lnTo>
                        <a:pt x="222" y="56"/>
                      </a:lnTo>
                      <a:lnTo>
                        <a:pt x="241" y="64"/>
                      </a:lnTo>
                      <a:lnTo>
                        <a:pt x="260" y="75"/>
                      </a:lnTo>
                      <a:lnTo>
                        <a:pt x="278" y="85"/>
                      </a:lnTo>
                      <a:lnTo>
                        <a:pt x="294" y="9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15" name="Freeform 46"/>
                <p:cNvSpPr/>
                <p:nvPr/>
              </p:nvSpPr>
              <p:spPr bwMode="auto">
                <a:xfrm>
                  <a:off x="8023" y="4506"/>
                  <a:ext cx="47" cy="99"/>
                </a:xfrm>
                <a:custGeom>
                  <a:avLst/>
                  <a:gdLst>
                    <a:gd name="T0" fmla="*/ 0 w 143"/>
                    <a:gd name="T1" fmla="*/ 0 h 297"/>
                    <a:gd name="T2" fmla="*/ 0 w 143"/>
                    <a:gd name="T3" fmla="*/ 0 h 297"/>
                    <a:gd name="T4" fmla="*/ 0 w 143"/>
                    <a:gd name="T5" fmla="*/ 0 h 297"/>
                    <a:gd name="T6" fmla="*/ 0 w 143"/>
                    <a:gd name="T7" fmla="*/ 0 h 297"/>
                    <a:gd name="T8" fmla="*/ 0 w 143"/>
                    <a:gd name="T9" fmla="*/ 0 h 297"/>
                    <a:gd name="T10" fmla="*/ 0 w 143"/>
                    <a:gd name="T11" fmla="*/ 0 h 297"/>
                    <a:gd name="T12" fmla="*/ 0 w 143"/>
                    <a:gd name="T13" fmla="*/ 0 h 297"/>
                    <a:gd name="T14" fmla="*/ 0 w 143"/>
                    <a:gd name="T15" fmla="*/ 0 h 297"/>
                    <a:gd name="T16" fmla="*/ 0 w 143"/>
                    <a:gd name="T17" fmla="*/ 0 h 297"/>
                    <a:gd name="T18" fmla="*/ 0 w 143"/>
                    <a:gd name="T19" fmla="*/ 0 h 297"/>
                    <a:gd name="T20" fmla="*/ 0 w 143"/>
                    <a:gd name="T21" fmla="*/ 0 h 297"/>
                    <a:gd name="T22" fmla="*/ 0 w 143"/>
                    <a:gd name="T23" fmla="*/ 0 h 297"/>
                    <a:gd name="T24" fmla="*/ 0 w 143"/>
                    <a:gd name="T25" fmla="*/ 0 h 297"/>
                    <a:gd name="T26" fmla="*/ 0 w 143"/>
                    <a:gd name="T27" fmla="*/ 0 h 297"/>
                    <a:gd name="T28" fmla="*/ 0 w 143"/>
                    <a:gd name="T29" fmla="*/ 0 h 297"/>
                    <a:gd name="T30" fmla="*/ 0 w 143"/>
                    <a:gd name="T31" fmla="*/ 0 h 297"/>
                    <a:gd name="T32" fmla="*/ 0 w 143"/>
                    <a:gd name="T33" fmla="*/ 0 h 297"/>
                    <a:gd name="T34" fmla="*/ 0 w 143"/>
                    <a:gd name="T35" fmla="*/ 0 h 297"/>
                    <a:gd name="T36" fmla="*/ 0 w 143"/>
                    <a:gd name="T37" fmla="*/ 0 h 297"/>
                    <a:gd name="T38" fmla="*/ 0 w 143"/>
                    <a:gd name="T39" fmla="*/ 0 h 297"/>
                    <a:gd name="T40" fmla="*/ 0 w 143"/>
                    <a:gd name="T41" fmla="*/ 0 h 297"/>
                    <a:gd name="T42" fmla="*/ 0 w 143"/>
                    <a:gd name="T43" fmla="*/ 0 h 297"/>
                    <a:gd name="T44" fmla="*/ 0 w 143"/>
                    <a:gd name="T45" fmla="*/ 0 h 297"/>
                    <a:gd name="T46" fmla="*/ 0 w 143"/>
                    <a:gd name="T47" fmla="*/ 0 h 297"/>
                    <a:gd name="T48" fmla="*/ 0 w 143"/>
                    <a:gd name="T49" fmla="*/ 0 h 297"/>
                    <a:gd name="T50" fmla="*/ 0 w 143"/>
                    <a:gd name="T51" fmla="*/ 0 h 297"/>
                    <a:gd name="T52" fmla="*/ 0 w 143"/>
                    <a:gd name="T53" fmla="*/ 0 h 297"/>
                    <a:gd name="T54" fmla="*/ 0 w 143"/>
                    <a:gd name="T55" fmla="*/ 0 h 297"/>
                    <a:gd name="T56" fmla="*/ 0 w 143"/>
                    <a:gd name="T57" fmla="*/ 0 h 297"/>
                    <a:gd name="T58" fmla="*/ 0 w 143"/>
                    <a:gd name="T59" fmla="*/ 0 h 297"/>
                    <a:gd name="T60" fmla="*/ 0 w 143"/>
                    <a:gd name="T61" fmla="*/ 0 h 297"/>
                    <a:gd name="T62" fmla="*/ 0 w 143"/>
                    <a:gd name="T63" fmla="*/ 0 h 297"/>
                    <a:gd name="T64" fmla="*/ 0 w 143"/>
                    <a:gd name="T65" fmla="*/ 0 h 297"/>
                    <a:gd name="T66" fmla="*/ 0 w 143"/>
                    <a:gd name="T67" fmla="*/ 0 h 297"/>
                    <a:gd name="T68" fmla="*/ 0 w 143"/>
                    <a:gd name="T69" fmla="*/ 0 h 297"/>
                    <a:gd name="T70" fmla="*/ 0 w 143"/>
                    <a:gd name="T71" fmla="*/ 0 h 297"/>
                    <a:gd name="T72" fmla="*/ 0 w 143"/>
                    <a:gd name="T73" fmla="*/ 0 h 297"/>
                    <a:gd name="T74" fmla="*/ 0 w 143"/>
                    <a:gd name="T75" fmla="*/ 0 h 297"/>
                    <a:gd name="T76" fmla="*/ 0 w 143"/>
                    <a:gd name="T77" fmla="*/ 0 h 297"/>
                    <a:gd name="T78" fmla="*/ 0 w 143"/>
                    <a:gd name="T79" fmla="*/ 0 h 297"/>
                    <a:gd name="T80" fmla="*/ 0 w 143"/>
                    <a:gd name="T81" fmla="*/ 0 h 297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43"/>
                    <a:gd name="T124" fmla="*/ 0 h 297"/>
                    <a:gd name="T125" fmla="*/ 143 w 143"/>
                    <a:gd name="T126" fmla="*/ 297 h 297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43" h="297">
                      <a:moveTo>
                        <a:pt x="0" y="162"/>
                      </a:moveTo>
                      <a:lnTo>
                        <a:pt x="0" y="187"/>
                      </a:lnTo>
                      <a:lnTo>
                        <a:pt x="5" y="210"/>
                      </a:lnTo>
                      <a:lnTo>
                        <a:pt x="16" y="231"/>
                      </a:lnTo>
                      <a:lnTo>
                        <a:pt x="30" y="250"/>
                      </a:lnTo>
                      <a:lnTo>
                        <a:pt x="48" y="266"/>
                      </a:lnTo>
                      <a:lnTo>
                        <a:pt x="69" y="280"/>
                      </a:lnTo>
                      <a:lnTo>
                        <a:pt x="92" y="290"/>
                      </a:lnTo>
                      <a:lnTo>
                        <a:pt x="116" y="296"/>
                      </a:lnTo>
                      <a:lnTo>
                        <a:pt x="123" y="297"/>
                      </a:lnTo>
                      <a:lnTo>
                        <a:pt x="130" y="295"/>
                      </a:lnTo>
                      <a:lnTo>
                        <a:pt x="136" y="290"/>
                      </a:lnTo>
                      <a:lnTo>
                        <a:pt x="139" y="284"/>
                      </a:lnTo>
                      <a:lnTo>
                        <a:pt x="139" y="277"/>
                      </a:lnTo>
                      <a:lnTo>
                        <a:pt x="138" y="270"/>
                      </a:lnTo>
                      <a:lnTo>
                        <a:pt x="133" y="264"/>
                      </a:lnTo>
                      <a:lnTo>
                        <a:pt x="126" y="261"/>
                      </a:lnTo>
                      <a:lnTo>
                        <a:pt x="102" y="253"/>
                      </a:lnTo>
                      <a:lnTo>
                        <a:pt x="80" y="241"/>
                      </a:lnTo>
                      <a:lnTo>
                        <a:pt x="63" y="226"/>
                      </a:lnTo>
                      <a:lnTo>
                        <a:pt x="50" y="208"/>
                      </a:lnTo>
                      <a:lnTo>
                        <a:pt x="41" y="187"/>
                      </a:lnTo>
                      <a:lnTo>
                        <a:pt x="36" y="164"/>
                      </a:lnTo>
                      <a:lnTo>
                        <a:pt x="36" y="139"/>
                      </a:lnTo>
                      <a:lnTo>
                        <a:pt x="44" y="113"/>
                      </a:lnTo>
                      <a:lnTo>
                        <a:pt x="52" y="95"/>
                      </a:lnTo>
                      <a:lnTo>
                        <a:pt x="64" y="78"/>
                      </a:lnTo>
                      <a:lnTo>
                        <a:pt x="77" y="62"/>
                      </a:lnTo>
                      <a:lnTo>
                        <a:pt x="92" y="47"/>
                      </a:lnTo>
                      <a:lnTo>
                        <a:pt x="105" y="34"/>
                      </a:lnTo>
                      <a:lnTo>
                        <a:pt x="120" y="23"/>
                      </a:lnTo>
                      <a:lnTo>
                        <a:pt x="133" y="11"/>
                      </a:lnTo>
                      <a:lnTo>
                        <a:pt x="143" y="1"/>
                      </a:lnTo>
                      <a:lnTo>
                        <a:pt x="133" y="0"/>
                      </a:lnTo>
                      <a:lnTo>
                        <a:pt x="117" y="7"/>
                      </a:lnTo>
                      <a:lnTo>
                        <a:pt x="95" y="23"/>
                      </a:lnTo>
                      <a:lnTo>
                        <a:pt x="70" y="44"/>
                      </a:lnTo>
                      <a:lnTo>
                        <a:pt x="47" y="72"/>
                      </a:lnTo>
                      <a:lnTo>
                        <a:pt x="25" y="101"/>
                      </a:lnTo>
                      <a:lnTo>
                        <a:pt x="8" y="132"/>
                      </a:lnTo>
                      <a:lnTo>
                        <a:pt x="0" y="162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16" name="Freeform 47"/>
                <p:cNvSpPr/>
                <p:nvPr/>
              </p:nvSpPr>
              <p:spPr bwMode="auto">
                <a:xfrm>
                  <a:off x="8360" y="4451"/>
                  <a:ext cx="103" cy="129"/>
                </a:xfrm>
                <a:custGeom>
                  <a:avLst/>
                  <a:gdLst>
                    <a:gd name="T0" fmla="*/ 0 w 309"/>
                    <a:gd name="T1" fmla="*/ 0 h 388"/>
                    <a:gd name="T2" fmla="*/ 0 w 309"/>
                    <a:gd name="T3" fmla="*/ 0 h 388"/>
                    <a:gd name="T4" fmla="*/ 0 w 309"/>
                    <a:gd name="T5" fmla="*/ 0 h 388"/>
                    <a:gd name="T6" fmla="*/ 0 w 309"/>
                    <a:gd name="T7" fmla="*/ 0 h 388"/>
                    <a:gd name="T8" fmla="*/ 0 w 309"/>
                    <a:gd name="T9" fmla="*/ 0 h 388"/>
                    <a:gd name="T10" fmla="*/ 0 w 309"/>
                    <a:gd name="T11" fmla="*/ 0 h 388"/>
                    <a:gd name="T12" fmla="*/ 0 w 309"/>
                    <a:gd name="T13" fmla="*/ 0 h 388"/>
                    <a:gd name="T14" fmla="*/ 0 w 309"/>
                    <a:gd name="T15" fmla="*/ 0 h 388"/>
                    <a:gd name="T16" fmla="*/ 0 w 309"/>
                    <a:gd name="T17" fmla="*/ 0 h 388"/>
                    <a:gd name="T18" fmla="*/ 0 w 309"/>
                    <a:gd name="T19" fmla="*/ 0 h 388"/>
                    <a:gd name="T20" fmla="*/ 0 w 309"/>
                    <a:gd name="T21" fmla="*/ 0 h 388"/>
                    <a:gd name="T22" fmla="*/ 0 w 309"/>
                    <a:gd name="T23" fmla="*/ 0 h 388"/>
                    <a:gd name="T24" fmla="*/ 0 w 309"/>
                    <a:gd name="T25" fmla="*/ 0 h 388"/>
                    <a:gd name="T26" fmla="*/ 0 w 309"/>
                    <a:gd name="T27" fmla="*/ 0 h 388"/>
                    <a:gd name="T28" fmla="*/ 0 w 309"/>
                    <a:gd name="T29" fmla="*/ 0 h 388"/>
                    <a:gd name="T30" fmla="*/ 0 w 309"/>
                    <a:gd name="T31" fmla="*/ 0 h 388"/>
                    <a:gd name="T32" fmla="*/ 0 w 309"/>
                    <a:gd name="T33" fmla="*/ 0 h 388"/>
                    <a:gd name="T34" fmla="*/ 0 w 309"/>
                    <a:gd name="T35" fmla="*/ 0 h 388"/>
                    <a:gd name="T36" fmla="*/ 0 w 309"/>
                    <a:gd name="T37" fmla="*/ 0 h 388"/>
                    <a:gd name="T38" fmla="*/ 0 w 309"/>
                    <a:gd name="T39" fmla="*/ 0 h 388"/>
                    <a:gd name="T40" fmla="*/ 0 w 309"/>
                    <a:gd name="T41" fmla="*/ 0 h 388"/>
                    <a:gd name="T42" fmla="*/ 0 w 309"/>
                    <a:gd name="T43" fmla="*/ 0 h 388"/>
                    <a:gd name="T44" fmla="*/ 0 w 309"/>
                    <a:gd name="T45" fmla="*/ 0 h 388"/>
                    <a:gd name="T46" fmla="*/ 0 w 309"/>
                    <a:gd name="T47" fmla="*/ 0 h 388"/>
                    <a:gd name="T48" fmla="*/ 0 w 309"/>
                    <a:gd name="T49" fmla="*/ 0 h 388"/>
                    <a:gd name="T50" fmla="*/ 0 w 309"/>
                    <a:gd name="T51" fmla="*/ 0 h 388"/>
                    <a:gd name="T52" fmla="*/ 0 w 309"/>
                    <a:gd name="T53" fmla="*/ 0 h 388"/>
                    <a:gd name="T54" fmla="*/ 0 w 309"/>
                    <a:gd name="T55" fmla="*/ 0 h 388"/>
                    <a:gd name="T56" fmla="*/ 0 w 309"/>
                    <a:gd name="T57" fmla="*/ 0 h 388"/>
                    <a:gd name="T58" fmla="*/ 0 w 309"/>
                    <a:gd name="T59" fmla="*/ 0 h 388"/>
                    <a:gd name="T60" fmla="*/ 0 w 309"/>
                    <a:gd name="T61" fmla="*/ 0 h 388"/>
                    <a:gd name="T62" fmla="*/ 0 w 309"/>
                    <a:gd name="T63" fmla="*/ 0 h 388"/>
                    <a:gd name="T64" fmla="*/ 0 w 309"/>
                    <a:gd name="T65" fmla="*/ 0 h 388"/>
                    <a:gd name="T66" fmla="*/ 0 w 309"/>
                    <a:gd name="T67" fmla="*/ 0 h 388"/>
                    <a:gd name="T68" fmla="*/ 0 w 309"/>
                    <a:gd name="T69" fmla="*/ 0 h 388"/>
                    <a:gd name="T70" fmla="*/ 0 w 309"/>
                    <a:gd name="T71" fmla="*/ 0 h 388"/>
                    <a:gd name="T72" fmla="*/ 0 w 309"/>
                    <a:gd name="T73" fmla="*/ 0 h 388"/>
                    <a:gd name="T74" fmla="*/ 0 w 309"/>
                    <a:gd name="T75" fmla="*/ 0 h 388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309"/>
                    <a:gd name="T115" fmla="*/ 0 h 388"/>
                    <a:gd name="T116" fmla="*/ 309 w 309"/>
                    <a:gd name="T117" fmla="*/ 388 h 388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309" h="388">
                      <a:moveTo>
                        <a:pt x="250" y="145"/>
                      </a:moveTo>
                      <a:lnTo>
                        <a:pt x="260" y="155"/>
                      </a:lnTo>
                      <a:lnTo>
                        <a:pt x="269" y="167"/>
                      </a:lnTo>
                      <a:lnTo>
                        <a:pt x="275" y="180"/>
                      </a:lnTo>
                      <a:lnTo>
                        <a:pt x="281" y="193"/>
                      </a:lnTo>
                      <a:lnTo>
                        <a:pt x="282" y="206"/>
                      </a:lnTo>
                      <a:lnTo>
                        <a:pt x="282" y="220"/>
                      </a:lnTo>
                      <a:lnTo>
                        <a:pt x="278" y="234"/>
                      </a:lnTo>
                      <a:lnTo>
                        <a:pt x="272" y="247"/>
                      </a:lnTo>
                      <a:lnTo>
                        <a:pt x="262" y="262"/>
                      </a:lnTo>
                      <a:lnTo>
                        <a:pt x="250" y="275"/>
                      </a:lnTo>
                      <a:lnTo>
                        <a:pt x="237" y="286"/>
                      </a:lnTo>
                      <a:lnTo>
                        <a:pt x="222" y="298"/>
                      </a:lnTo>
                      <a:lnTo>
                        <a:pt x="209" y="308"/>
                      </a:lnTo>
                      <a:lnTo>
                        <a:pt x="194" y="319"/>
                      </a:lnTo>
                      <a:lnTo>
                        <a:pt x="180" y="331"/>
                      </a:lnTo>
                      <a:lnTo>
                        <a:pt x="166" y="344"/>
                      </a:lnTo>
                      <a:lnTo>
                        <a:pt x="162" y="348"/>
                      </a:lnTo>
                      <a:lnTo>
                        <a:pt x="159" y="354"/>
                      </a:lnTo>
                      <a:lnTo>
                        <a:pt x="156" y="359"/>
                      </a:lnTo>
                      <a:lnTo>
                        <a:pt x="153" y="365"/>
                      </a:lnTo>
                      <a:lnTo>
                        <a:pt x="152" y="371"/>
                      </a:lnTo>
                      <a:lnTo>
                        <a:pt x="152" y="377"/>
                      </a:lnTo>
                      <a:lnTo>
                        <a:pt x="153" y="382"/>
                      </a:lnTo>
                      <a:lnTo>
                        <a:pt x="158" y="387"/>
                      </a:lnTo>
                      <a:lnTo>
                        <a:pt x="163" y="388"/>
                      </a:lnTo>
                      <a:lnTo>
                        <a:pt x="169" y="388"/>
                      </a:lnTo>
                      <a:lnTo>
                        <a:pt x="175" y="387"/>
                      </a:lnTo>
                      <a:lnTo>
                        <a:pt x="180" y="382"/>
                      </a:lnTo>
                      <a:lnTo>
                        <a:pt x="194" y="367"/>
                      </a:lnTo>
                      <a:lnTo>
                        <a:pt x="210" y="351"/>
                      </a:lnTo>
                      <a:lnTo>
                        <a:pt x="227" y="337"/>
                      </a:lnTo>
                      <a:lnTo>
                        <a:pt x="244" y="322"/>
                      </a:lnTo>
                      <a:lnTo>
                        <a:pt x="260" y="308"/>
                      </a:lnTo>
                      <a:lnTo>
                        <a:pt x="275" y="292"/>
                      </a:lnTo>
                      <a:lnTo>
                        <a:pt x="290" y="275"/>
                      </a:lnTo>
                      <a:lnTo>
                        <a:pt x="300" y="256"/>
                      </a:lnTo>
                      <a:lnTo>
                        <a:pt x="307" y="234"/>
                      </a:lnTo>
                      <a:lnTo>
                        <a:pt x="309" y="213"/>
                      </a:lnTo>
                      <a:lnTo>
                        <a:pt x="304" y="191"/>
                      </a:lnTo>
                      <a:lnTo>
                        <a:pt x="297" y="171"/>
                      </a:lnTo>
                      <a:lnTo>
                        <a:pt x="285" y="151"/>
                      </a:lnTo>
                      <a:lnTo>
                        <a:pt x="271" y="134"/>
                      </a:lnTo>
                      <a:lnTo>
                        <a:pt x="253" y="118"/>
                      </a:lnTo>
                      <a:lnTo>
                        <a:pt x="235" y="104"/>
                      </a:lnTo>
                      <a:lnTo>
                        <a:pt x="222" y="94"/>
                      </a:lnTo>
                      <a:lnTo>
                        <a:pt x="207" y="85"/>
                      </a:lnTo>
                      <a:lnTo>
                        <a:pt x="191" y="75"/>
                      </a:lnTo>
                      <a:lnTo>
                        <a:pt x="175" y="65"/>
                      </a:lnTo>
                      <a:lnTo>
                        <a:pt x="159" y="55"/>
                      </a:lnTo>
                      <a:lnTo>
                        <a:pt x="141" y="45"/>
                      </a:lnTo>
                      <a:lnTo>
                        <a:pt x="124" y="36"/>
                      </a:lnTo>
                      <a:lnTo>
                        <a:pt x="108" y="28"/>
                      </a:lnTo>
                      <a:lnTo>
                        <a:pt x="92" y="20"/>
                      </a:lnTo>
                      <a:lnTo>
                        <a:pt x="75" y="13"/>
                      </a:lnTo>
                      <a:lnTo>
                        <a:pt x="59" y="9"/>
                      </a:lnTo>
                      <a:lnTo>
                        <a:pt x="45" y="5"/>
                      </a:lnTo>
                      <a:lnTo>
                        <a:pt x="31" y="2"/>
                      </a:lnTo>
                      <a:lnTo>
                        <a:pt x="20" y="0"/>
                      </a:lnTo>
                      <a:lnTo>
                        <a:pt x="9" y="2"/>
                      </a:lnTo>
                      <a:lnTo>
                        <a:pt x="0" y="5"/>
                      </a:lnTo>
                      <a:lnTo>
                        <a:pt x="11" y="7"/>
                      </a:lnTo>
                      <a:lnTo>
                        <a:pt x="23" y="12"/>
                      </a:lnTo>
                      <a:lnTo>
                        <a:pt x="36" y="17"/>
                      </a:lnTo>
                      <a:lnTo>
                        <a:pt x="49" y="23"/>
                      </a:lnTo>
                      <a:lnTo>
                        <a:pt x="65" y="30"/>
                      </a:lnTo>
                      <a:lnTo>
                        <a:pt x="81" y="38"/>
                      </a:lnTo>
                      <a:lnTo>
                        <a:pt x="99" y="46"/>
                      </a:lnTo>
                      <a:lnTo>
                        <a:pt x="116" y="55"/>
                      </a:lnTo>
                      <a:lnTo>
                        <a:pt x="134" y="65"/>
                      </a:lnTo>
                      <a:lnTo>
                        <a:pt x="152" y="75"/>
                      </a:lnTo>
                      <a:lnTo>
                        <a:pt x="169" y="86"/>
                      </a:lnTo>
                      <a:lnTo>
                        <a:pt x="187" y="98"/>
                      </a:lnTo>
                      <a:lnTo>
                        <a:pt x="205" y="109"/>
                      </a:lnTo>
                      <a:lnTo>
                        <a:pt x="221" y="121"/>
                      </a:lnTo>
                      <a:lnTo>
                        <a:pt x="235" y="132"/>
                      </a:lnTo>
                      <a:lnTo>
                        <a:pt x="250" y="145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17" name="Freeform 48"/>
                <p:cNvSpPr/>
                <p:nvPr/>
              </p:nvSpPr>
              <p:spPr bwMode="auto">
                <a:xfrm>
                  <a:off x="8279" y="4648"/>
                  <a:ext cx="135" cy="97"/>
                </a:xfrm>
                <a:custGeom>
                  <a:avLst/>
                  <a:gdLst>
                    <a:gd name="T0" fmla="*/ 0 w 406"/>
                    <a:gd name="T1" fmla="*/ 0 h 292"/>
                    <a:gd name="T2" fmla="*/ 0 w 406"/>
                    <a:gd name="T3" fmla="*/ 0 h 292"/>
                    <a:gd name="T4" fmla="*/ 0 w 406"/>
                    <a:gd name="T5" fmla="*/ 0 h 292"/>
                    <a:gd name="T6" fmla="*/ 0 w 406"/>
                    <a:gd name="T7" fmla="*/ 0 h 292"/>
                    <a:gd name="T8" fmla="*/ 0 w 406"/>
                    <a:gd name="T9" fmla="*/ 0 h 292"/>
                    <a:gd name="T10" fmla="*/ 0 w 406"/>
                    <a:gd name="T11" fmla="*/ 0 h 292"/>
                    <a:gd name="T12" fmla="*/ 0 w 406"/>
                    <a:gd name="T13" fmla="*/ 0 h 292"/>
                    <a:gd name="T14" fmla="*/ 0 w 406"/>
                    <a:gd name="T15" fmla="*/ 0 h 292"/>
                    <a:gd name="T16" fmla="*/ 0 w 406"/>
                    <a:gd name="T17" fmla="*/ 0 h 292"/>
                    <a:gd name="T18" fmla="*/ 0 w 406"/>
                    <a:gd name="T19" fmla="*/ 0 h 292"/>
                    <a:gd name="T20" fmla="*/ 0 w 406"/>
                    <a:gd name="T21" fmla="*/ 0 h 292"/>
                    <a:gd name="T22" fmla="*/ 0 w 406"/>
                    <a:gd name="T23" fmla="*/ 0 h 292"/>
                    <a:gd name="T24" fmla="*/ 0 w 406"/>
                    <a:gd name="T25" fmla="*/ 0 h 292"/>
                    <a:gd name="T26" fmla="*/ 0 w 406"/>
                    <a:gd name="T27" fmla="*/ 0 h 292"/>
                    <a:gd name="T28" fmla="*/ 0 w 406"/>
                    <a:gd name="T29" fmla="*/ 0 h 292"/>
                    <a:gd name="T30" fmla="*/ 0 w 406"/>
                    <a:gd name="T31" fmla="*/ 0 h 292"/>
                    <a:gd name="T32" fmla="*/ 0 w 406"/>
                    <a:gd name="T33" fmla="*/ 0 h 292"/>
                    <a:gd name="T34" fmla="*/ 0 w 406"/>
                    <a:gd name="T35" fmla="*/ 0 h 292"/>
                    <a:gd name="T36" fmla="*/ 0 w 406"/>
                    <a:gd name="T37" fmla="*/ 0 h 292"/>
                    <a:gd name="T38" fmla="*/ 0 w 406"/>
                    <a:gd name="T39" fmla="*/ 0 h 292"/>
                    <a:gd name="T40" fmla="*/ 0 w 406"/>
                    <a:gd name="T41" fmla="*/ 0 h 292"/>
                    <a:gd name="T42" fmla="*/ 0 w 406"/>
                    <a:gd name="T43" fmla="*/ 0 h 292"/>
                    <a:gd name="T44" fmla="*/ 0 w 406"/>
                    <a:gd name="T45" fmla="*/ 0 h 292"/>
                    <a:gd name="T46" fmla="*/ 0 w 406"/>
                    <a:gd name="T47" fmla="*/ 0 h 292"/>
                    <a:gd name="T48" fmla="*/ 0 w 406"/>
                    <a:gd name="T49" fmla="*/ 0 h 292"/>
                    <a:gd name="T50" fmla="*/ 0 w 406"/>
                    <a:gd name="T51" fmla="*/ 0 h 292"/>
                    <a:gd name="T52" fmla="*/ 0 w 406"/>
                    <a:gd name="T53" fmla="*/ 0 h 292"/>
                    <a:gd name="T54" fmla="*/ 0 w 406"/>
                    <a:gd name="T55" fmla="*/ 0 h 292"/>
                    <a:gd name="T56" fmla="*/ 0 w 406"/>
                    <a:gd name="T57" fmla="*/ 0 h 292"/>
                    <a:gd name="T58" fmla="*/ 0 w 406"/>
                    <a:gd name="T59" fmla="*/ 0 h 292"/>
                    <a:gd name="T60" fmla="*/ 0 w 406"/>
                    <a:gd name="T61" fmla="*/ 0 h 292"/>
                    <a:gd name="T62" fmla="*/ 0 w 406"/>
                    <a:gd name="T63" fmla="*/ 0 h 29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06"/>
                    <a:gd name="T97" fmla="*/ 0 h 292"/>
                    <a:gd name="T98" fmla="*/ 406 w 406"/>
                    <a:gd name="T99" fmla="*/ 292 h 29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06" h="292">
                      <a:moveTo>
                        <a:pt x="326" y="36"/>
                      </a:moveTo>
                      <a:lnTo>
                        <a:pt x="332" y="65"/>
                      </a:lnTo>
                      <a:lnTo>
                        <a:pt x="340" y="93"/>
                      </a:lnTo>
                      <a:lnTo>
                        <a:pt x="351" y="123"/>
                      </a:lnTo>
                      <a:lnTo>
                        <a:pt x="361" y="152"/>
                      </a:lnTo>
                      <a:lnTo>
                        <a:pt x="373" y="181"/>
                      </a:lnTo>
                      <a:lnTo>
                        <a:pt x="384" y="210"/>
                      </a:lnTo>
                      <a:lnTo>
                        <a:pt x="395" y="237"/>
                      </a:lnTo>
                      <a:lnTo>
                        <a:pt x="405" y="266"/>
                      </a:lnTo>
                      <a:lnTo>
                        <a:pt x="406" y="273"/>
                      </a:lnTo>
                      <a:lnTo>
                        <a:pt x="406" y="279"/>
                      </a:lnTo>
                      <a:lnTo>
                        <a:pt x="404" y="284"/>
                      </a:lnTo>
                      <a:lnTo>
                        <a:pt x="399" y="289"/>
                      </a:lnTo>
                      <a:lnTo>
                        <a:pt x="393" y="292"/>
                      </a:lnTo>
                      <a:lnTo>
                        <a:pt x="387" y="292"/>
                      </a:lnTo>
                      <a:lnTo>
                        <a:pt x="381" y="289"/>
                      </a:lnTo>
                      <a:lnTo>
                        <a:pt x="377" y="283"/>
                      </a:lnTo>
                      <a:lnTo>
                        <a:pt x="364" y="251"/>
                      </a:lnTo>
                      <a:lnTo>
                        <a:pt x="352" y="213"/>
                      </a:lnTo>
                      <a:lnTo>
                        <a:pt x="339" y="171"/>
                      </a:lnTo>
                      <a:lnTo>
                        <a:pt x="329" y="131"/>
                      </a:lnTo>
                      <a:lnTo>
                        <a:pt x="318" y="93"/>
                      </a:lnTo>
                      <a:lnTo>
                        <a:pt x="311" y="63"/>
                      </a:lnTo>
                      <a:lnTo>
                        <a:pt x="307" y="42"/>
                      </a:lnTo>
                      <a:lnTo>
                        <a:pt x="305" y="34"/>
                      </a:lnTo>
                      <a:lnTo>
                        <a:pt x="283" y="34"/>
                      </a:lnTo>
                      <a:lnTo>
                        <a:pt x="261" y="36"/>
                      </a:lnTo>
                      <a:lnTo>
                        <a:pt x="239" y="39"/>
                      </a:lnTo>
                      <a:lnTo>
                        <a:pt x="216" y="43"/>
                      </a:lnTo>
                      <a:lnTo>
                        <a:pt x="192" y="50"/>
                      </a:lnTo>
                      <a:lnTo>
                        <a:pt x="170" y="57"/>
                      </a:lnTo>
                      <a:lnTo>
                        <a:pt x="148" y="65"/>
                      </a:lnTo>
                      <a:lnTo>
                        <a:pt x="126" y="73"/>
                      </a:lnTo>
                      <a:lnTo>
                        <a:pt x="106" y="83"/>
                      </a:lnTo>
                      <a:lnTo>
                        <a:pt x="85" y="93"/>
                      </a:lnTo>
                      <a:lnTo>
                        <a:pt x="67" y="103"/>
                      </a:lnTo>
                      <a:lnTo>
                        <a:pt x="50" y="113"/>
                      </a:lnTo>
                      <a:lnTo>
                        <a:pt x="34" y="122"/>
                      </a:lnTo>
                      <a:lnTo>
                        <a:pt x="20" y="132"/>
                      </a:lnTo>
                      <a:lnTo>
                        <a:pt x="9" y="141"/>
                      </a:lnTo>
                      <a:lnTo>
                        <a:pt x="0" y="148"/>
                      </a:lnTo>
                      <a:lnTo>
                        <a:pt x="0" y="133"/>
                      </a:lnTo>
                      <a:lnTo>
                        <a:pt x="7" y="118"/>
                      </a:lnTo>
                      <a:lnTo>
                        <a:pt x="19" y="102"/>
                      </a:lnTo>
                      <a:lnTo>
                        <a:pt x="35" y="86"/>
                      </a:lnTo>
                      <a:lnTo>
                        <a:pt x="53" y="70"/>
                      </a:lnTo>
                      <a:lnTo>
                        <a:pt x="73" y="54"/>
                      </a:lnTo>
                      <a:lnTo>
                        <a:pt x="92" y="43"/>
                      </a:lnTo>
                      <a:lnTo>
                        <a:pt x="111" y="33"/>
                      </a:lnTo>
                      <a:lnTo>
                        <a:pt x="139" y="23"/>
                      </a:lnTo>
                      <a:lnTo>
                        <a:pt x="173" y="14"/>
                      </a:lnTo>
                      <a:lnTo>
                        <a:pt x="210" y="8"/>
                      </a:lnTo>
                      <a:lnTo>
                        <a:pt x="245" y="4"/>
                      </a:lnTo>
                      <a:lnTo>
                        <a:pt x="277" y="1"/>
                      </a:lnTo>
                      <a:lnTo>
                        <a:pt x="304" y="0"/>
                      </a:lnTo>
                      <a:lnTo>
                        <a:pt x="321" y="0"/>
                      </a:lnTo>
                      <a:lnTo>
                        <a:pt x="329" y="0"/>
                      </a:lnTo>
                      <a:lnTo>
                        <a:pt x="336" y="1"/>
                      </a:lnTo>
                      <a:lnTo>
                        <a:pt x="342" y="6"/>
                      </a:lnTo>
                      <a:lnTo>
                        <a:pt x="345" y="11"/>
                      </a:lnTo>
                      <a:lnTo>
                        <a:pt x="346" y="19"/>
                      </a:lnTo>
                      <a:lnTo>
                        <a:pt x="345" y="26"/>
                      </a:lnTo>
                      <a:lnTo>
                        <a:pt x="340" y="31"/>
                      </a:lnTo>
                      <a:lnTo>
                        <a:pt x="335" y="34"/>
                      </a:lnTo>
                      <a:lnTo>
                        <a:pt x="326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18" name="Freeform 49"/>
                <p:cNvSpPr/>
                <p:nvPr/>
              </p:nvSpPr>
              <p:spPr bwMode="auto">
                <a:xfrm>
                  <a:off x="8272" y="4697"/>
                  <a:ext cx="146" cy="320"/>
                </a:xfrm>
                <a:custGeom>
                  <a:avLst/>
                  <a:gdLst>
                    <a:gd name="T0" fmla="*/ 0 w 439"/>
                    <a:gd name="T1" fmla="*/ 0 h 960"/>
                    <a:gd name="T2" fmla="*/ 0 w 439"/>
                    <a:gd name="T3" fmla="*/ 0 h 960"/>
                    <a:gd name="T4" fmla="*/ 0 w 439"/>
                    <a:gd name="T5" fmla="*/ 0 h 960"/>
                    <a:gd name="T6" fmla="*/ 0 w 439"/>
                    <a:gd name="T7" fmla="*/ 0 h 960"/>
                    <a:gd name="T8" fmla="*/ 0 w 439"/>
                    <a:gd name="T9" fmla="*/ 0 h 960"/>
                    <a:gd name="T10" fmla="*/ 0 w 439"/>
                    <a:gd name="T11" fmla="*/ 0 h 960"/>
                    <a:gd name="T12" fmla="*/ 0 w 439"/>
                    <a:gd name="T13" fmla="*/ 0 h 960"/>
                    <a:gd name="T14" fmla="*/ 0 w 439"/>
                    <a:gd name="T15" fmla="*/ 0 h 960"/>
                    <a:gd name="T16" fmla="*/ 0 w 439"/>
                    <a:gd name="T17" fmla="*/ 0 h 960"/>
                    <a:gd name="T18" fmla="*/ 0 w 439"/>
                    <a:gd name="T19" fmla="*/ 0 h 960"/>
                    <a:gd name="T20" fmla="*/ 0 w 439"/>
                    <a:gd name="T21" fmla="*/ 0 h 960"/>
                    <a:gd name="T22" fmla="*/ 0 w 439"/>
                    <a:gd name="T23" fmla="*/ 0 h 960"/>
                    <a:gd name="T24" fmla="*/ 0 w 439"/>
                    <a:gd name="T25" fmla="*/ 0 h 960"/>
                    <a:gd name="T26" fmla="*/ 0 w 439"/>
                    <a:gd name="T27" fmla="*/ 0 h 960"/>
                    <a:gd name="T28" fmla="*/ 0 w 439"/>
                    <a:gd name="T29" fmla="*/ 0 h 960"/>
                    <a:gd name="T30" fmla="*/ 0 w 439"/>
                    <a:gd name="T31" fmla="*/ 0 h 960"/>
                    <a:gd name="T32" fmla="*/ 0 w 439"/>
                    <a:gd name="T33" fmla="*/ 0 h 960"/>
                    <a:gd name="T34" fmla="*/ 0 w 439"/>
                    <a:gd name="T35" fmla="*/ 0 h 960"/>
                    <a:gd name="T36" fmla="*/ 0 w 439"/>
                    <a:gd name="T37" fmla="*/ 0 h 960"/>
                    <a:gd name="T38" fmla="*/ 0 w 439"/>
                    <a:gd name="T39" fmla="*/ 0 h 960"/>
                    <a:gd name="T40" fmla="*/ 0 w 439"/>
                    <a:gd name="T41" fmla="*/ 0 h 960"/>
                    <a:gd name="T42" fmla="*/ 0 w 439"/>
                    <a:gd name="T43" fmla="*/ 0 h 960"/>
                    <a:gd name="T44" fmla="*/ 0 w 439"/>
                    <a:gd name="T45" fmla="*/ 0 h 960"/>
                    <a:gd name="T46" fmla="*/ 0 w 439"/>
                    <a:gd name="T47" fmla="*/ 0 h 960"/>
                    <a:gd name="T48" fmla="*/ 0 w 439"/>
                    <a:gd name="T49" fmla="*/ 0 h 960"/>
                    <a:gd name="T50" fmla="*/ 0 w 439"/>
                    <a:gd name="T51" fmla="*/ 0 h 960"/>
                    <a:gd name="T52" fmla="*/ 0 w 439"/>
                    <a:gd name="T53" fmla="*/ 0 h 960"/>
                    <a:gd name="T54" fmla="*/ 0 w 439"/>
                    <a:gd name="T55" fmla="*/ 0 h 960"/>
                    <a:gd name="T56" fmla="*/ 0 w 439"/>
                    <a:gd name="T57" fmla="*/ 0 h 960"/>
                    <a:gd name="T58" fmla="*/ 0 w 439"/>
                    <a:gd name="T59" fmla="*/ 0 h 960"/>
                    <a:gd name="T60" fmla="*/ 0 w 439"/>
                    <a:gd name="T61" fmla="*/ 0 h 960"/>
                    <a:gd name="T62" fmla="*/ 0 w 439"/>
                    <a:gd name="T63" fmla="*/ 0 h 960"/>
                    <a:gd name="T64" fmla="*/ 0 w 439"/>
                    <a:gd name="T65" fmla="*/ 0 h 960"/>
                    <a:gd name="T66" fmla="*/ 0 w 439"/>
                    <a:gd name="T67" fmla="*/ 0 h 960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439"/>
                    <a:gd name="T103" fmla="*/ 0 h 960"/>
                    <a:gd name="T104" fmla="*/ 439 w 439"/>
                    <a:gd name="T105" fmla="*/ 960 h 960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439" h="960">
                      <a:moveTo>
                        <a:pt x="72" y="270"/>
                      </a:moveTo>
                      <a:lnTo>
                        <a:pt x="82" y="289"/>
                      </a:lnTo>
                      <a:lnTo>
                        <a:pt x="85" y="302"/>
                      </a:lnTo>
                      <a:lnTo>
                        <a:pt x="87" y="316"/>
                      </a:lnTo>
                      <a:lnTo>
                        <a:pt x="93" y="336"/>
                      </a:lnTo>
                      <a:lnTo>
                        <a:pt x="107" y="376"/>
                      </a:lnTo>
                      <a:lnTo>
                        <a:pt x="124" y="417"/>
                      </a:lnTo>
                      <a:lnTo>
                        <a:pt x="141" y="455"/>
                      </a:lnTo>
                      <a:lnTo>
                        <a:pt x="157" y="494"/>
                      </a:lnTo>
                      <a:lnTo>
                        <a:pt x="175" y="533"/>
                      </a:lnTo>
                      <a:lnTo>
                        <a:pt x="193" y="572"/>
                      </a:lnTo>
                      <a:lnTo>
                        <a:pt x="210" y="611"/>
                      </a:lnTo>
                      <a:lnTo>
                        <a:pt x="229" y="649"/>
                      </a:lnTo>
                      <a:lnTo>
                        <a:pt x="248" y="687"/>
                      </a:lnTo>
                      <a:lnTo>
                        <a:pt x="267" y="726"/>
                      </a:lnTo>
                      <a:lnTo>
                        <a:pt x="287" y="763"/>
                      </a:lnTo>
                      <a:lnTo>
                        <a:pt x="307" y="802"/>
                      </a:lnTo>
                      <a:lnTo>
                        <a:pt x="326" y="839"/>
                      </a:lnTo>
                      <a:lnTo>
                        <a:pt x="347" y="878"/>
                      </a:lnTo>
                      <a:lnTo>
                        <a:pt x="367" y="915"/>
                      </a:lnTo>
                      <a:lnTo>
                        <a:pt x="388" y="954"/>
                      </a:lnTo>
                      <a:lnTo>
                        <a:pt x="391" y="957"/>
                      </a:lnTo>
                      <a:lnTo>
                        <a:pt x="397" y="958"/>
                      </a:lnTo>
                      <a:lnTo>
                        <a:pt x="404" y="960"/>
                      </a:lnTo>
                      <a:lnTo>
                        <a:pt x="413" y="960"/>
                      </a:lnTo>
                      <a:lnTo>
                        <a:pt x="420" y="960"/>
                      </a:lnTo>
                      <a:lnTo>
                        <a:pt x="427" y="958"/>
                      </a:lnTo>
                      <a:lnTo>
                        <a:pt x="433" y="957"/>
                      </a:lnTo>
                      <a:lnTo>
                        <a:pt x="436" y="954"/>
                      </a:lnTo>
                      <a:lnTo>
                        <a:pt x="439" y="948"/>
                      </a:lnTo>
                      <a:lnTo>
                        <a:pt x="439" y="943"/>
                      </a:lnTo>
                      <a:lnTo>
                        <a:pt x="436" y="937"/>
                      </a:lnTo>
                      <a:lnTo>
                        <a:pt x="432" y="932"/>
                      </a:lnTo>
                      <a:lnTo>
                        <a:pt x="414" y="902"/>
                      </a:lnTo>
                      <a:lnTo>
                        <a:pt x="398" y="874"/>
                      </a:lnTo>
                      <a:lnTo>
                        <a:pt x="380" y="843"/>
                      </a:lnTo>
                      <a:lnTo>
                        <a:pt x="364" y="813"/>
                      </a:lnTo>
                      <a:lnTo>
                        <a:pt x="348" y="784"/>
                      </a:lnTo>
                      <a:lnTo>
                        <a:pt x="332" y="754"/>
                      </a:lnTo>
                      <a:lnTo>
                        <a:pt x="314" y="724"/>
                      </a:lnTo>
                      <a:lnTo>
                        <a:pt x="298" y="694"/>
                      </a:lnTo>
                      <a:lnTo>
                        <a:pt x="269" y="638"/>
                      </a:lnTo>
                      <a:lnTo>
                        <a:pt x="242" y="585"/>
                      </a:lnTo>
                      <a:lnTo>
                        <a:pt x="216" y="532"/>
                      </a:lnTo>
                      <a:lnTo>
                        <a:pt x="193" y="477"/>
                      </a:lnTo>
                      <a:lnTo>
                        <a:pt x="169" y="424"/>
                      </a:lnTo>
                      <a:lnTo>
                        <a:pt x="149" y="369"/>
                      </a:lnTo>
                      <a:lnTo>
                        <a:pt x="128" y="312"/>
                      </a:lnTo>
                      <a:lnTo>
                        <a:pt x="107" y="253"/>
                      </a:lnTo>
                      <a:lnTo>
                        <a:pt x="91" y="220"/>
                      </a:lnTo>
                      <a:lnTo>
                        <a:pt x="75" y="181"/>
                      </a:lnTo>
                      <a:lnTo>
                        <a:pt x="60" y="139"/>
                      </a:lnTo>
                      <a:lnTo>
                        <a:pt x="47" y="99"/>
                      </a:lnTo>
                      <a:lnTo>
                        <a:pt x="35" y="62"/>
                      </a:lnTo>
                      <a:lnTo>
                        <a:pt x="25" y="31"/>
                      </a:lnTo>
                      <a:lnTo>
                        <a:pt x="15" y="10"/>
                      </a:lnTo>
                      <a:lnTo>
                        <a:pt x="8" y="0"/>
                      </a:lnTo>
                      <a:lnTo>
                        <a:pt x="5" y="1"/>
                      </a:lnTo>
                      <a:lnTo>
                        <a:pt x="2" y="4"/>
                      </a:lnTo>
                      <a:lnTo>
                        <a:pt x="0" y="10"/>
                      </a:lnTo>
                      <a:lnTo>
                        <a:pt x="0" y="14"/>
                      </a:lnTo>
                      <a:lnTo>
                        <a:pt x="6" y="47"/>
                      </a:lnTo>
                      <a:lnTo>
                        <a:pt x="11" y="82"/>
                      </a:lnTo>
                      <a:lnTo>
                        <a:pt x="16" y="115"/>
                      </a:lnTo>
                      <a:lnTo>
                        <a:pt x="24" y="146"/>
                      </a:lnTo>
                      <a:lnTo>
                        <a:pt x="33" y="179"/>
                      </a:lnTo>
                      <a:lnTo>
                        <a:pt x="43" y="211"/>
                      </a:lnTo>
                      <a:lnTo>
                        <a:pt x="56" y="241"/>
                      </a:lnTo>
                      <a:lnTo>
                        <a:pt x="72" y="2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19" name="Freeform 50"/>
                <p:cNvSpPr/>
                <p:nvPr/>
              </p:nvSpPr>
              <p:spPr bwMode="auto">
                <a:xfrm>
                  <a:off x="8416" y="4972"/>
                  <a:ext cx="128" cy="66"/>
                </a:xfrm>
                <a:custGeom>
                  <a:avLst/>
                  <a:gdLst>
                    <a:gd name="T0" fmla="*/ 0 w 382"/>
                    <a:gd name="T1" fmla="*/ 0 h 198"/>
                    <a:gd name="T2" fmla="*/ 0 w 382"/>
                    <a:gd name="T3" fmla="*/ 0 h 198"/>
                    <a:gd name="T4" fmla="*/ 0 w 382"/>
                    <a:gd name="T5" fmla="*/ 0 h 198"/>
                    <a:gd name="T6" fmla="*/ 0 w 382"/>
                    <a:gd name="T7" fmla="*/ 0 h 198"/>
                    <a:gd name="T8" fmla="*/ 0 w 382"/>
                    <a:gd name="T9" fmla="*/ 0 h 198"/>
                    <a:gd name="T10" fmla="*/ 0 w 382"/>
                    <a:gd name="T11" fmla="*/ 0 h 198"/>
                    <a:gd name="T12" fmla="*/ 0 w 382"/>
                    <a:gd name="T13" fmla="*/ 0 h 198"/>
                    <a:gd name="T14" fmla="*/ 0 w 382"/>
                    <a:gd name="T15" fmla="*/ 0 h 198"/>
                    <a:gd name="T16" fmla="*/ 0 w 382"/>
                    <a:gd name="T17" fmla="*/ 0 h 198"/>
                    <a:gd name="T18" fmla="*/ 0 w 382"/>
                    <a:gd name="T19" fmla="*/ 0 h 198"/>
                    <a:gd name="T20" fmla="*/ 0 w 382"/>
                    <a:gd name="T21" fmla="*/ 0 h 198"/>
                    <a:gd name="T22" fmla="*/ 0 w 382"/>
                    <a:gd name="T23" fmla="*/ 0 h 198"/>
                    <a:gd name="T24" fmla="*/ 0 w 382"/>
                    <a:gd name="T25" fmla="*/ 0 h 198"/>
                    <a:gd name="T26" fmla="*/ 0 w 382"/>
                    <a:gd name="T27" fmla="*/ 0 h 198"/>
                    <a:gd name="T28" fmla="*/ 0 w 382"/>
                    <a:gd name="T29" fmla="*/ 0 h 198"/>
                    <a:gd name="T30" fmla="*/ 0 w 382"/>
                    <a:gd name="T31" fmla="*/ 0 h 198"/>
                    <a:gd name="T32" fmla="*/ 0 w 382"/>
                    <a:gd name="T33" fmla="*/ 0 h 198"/>
                    <a:gd name="T34" fmla="*/ 0 w 382"/>
                    <a:gd name="T35" fmla="*/ 0 h 198"/>
                    <a:gd name="T36" fmla="*/ 0 w 382"/>
                    <a:gd name="T37" fmla="*/ 0 h 198"/>
                    <a:gd name="T38" fmla="*/ 0 w 382"/>
                    <a:gd name="T39" fmla="*/ 0 h 198"/>
                    <a:gd name="T40" fmla="*/ 0 w 382"/>
                    <a:gd name="T41" fmla="*/ 0 h 198"/>
                    <a:gd name="T42" fmla="*/ 0 w 382"/>
                    <a:gd name="T43" fmla="*/ 0 h 198"/>
                    <a:gd name="T44" fmla="*/ 0 w 382"/>
                    <a:gd name="T45" fmla="*/ 0 h 198"/>
                    <a:gd name="T46" fmla="*/ 0 w 382"/>
                    <a:gd name="T47" fmla="*/ 0 h 198"/>
                    <a:gd name="T48" fmla="*/ 0 w 382"/>
                    <a:gd name="T49" fmla="*/ 0 h 198"/>
                    <a:gd name="T50" fmla="*/ 0 w 382"/>
                    <a:gd name="T51" fmla="*/ 0 h 198"/>
                    <a:gd name="T52" fmla="*/ 0 w 382"/>
                    <a:gd name="T53" fmla="*/ 0 h 198"/>
                    <a:gd name="T54" fmla="*/ 0 w 382"/>
                    <a:gd name="T55" fmla="*/ 0 h 198"/>
                    <a:gd name="T56" fmla="*/ 0 w 382"/>
                    <a:gd name="T57" fmla="*/ 0 h 198"/>
                    <a:gd name="T58" fmla="*/ 0 w 382"/>
                    <a:gd name="T59" fmla="*/ 0 h 198"/>
                    <a:gd name="T60" fmla="*/ 0 w 382"/>
                    <a:gd name="T61" fmla="*/ 0 h 198"/>
                    <a:gd name="T62" fmla="*/ 0 w 382"/>
                    <a:gd name="T63" fmla="*/ 0 h 198"/>
                    <a:gd name="T64" fmla="*/ 0 w 382"/>
                    <a:gd name="T65" fmla="*/ 0 h 198"/>
                    <a:gd name="T66" fmla="*/ 0 w 382"/>
                    <a:gd name="T67" fmla="*/ 0 h 198"/>
                    <a:gd name="T68" fmla="*/ 0 w 382"/>
                    <a:gd name="T69" fmla="*/ 0 h 198"/>
                    <a:gd name="T70" fmla="*/ 0 w 382"/>
                    <a:gd name="T71" fmla="*/ 0 h 198"/>
                    <a:gd name="T72" fmla="*/ 0 w 382"/>
                    <a:gd name="T73" fmla="*/ 0 h 198"/>
                    <a:gd name="T74" fmla="*/ 0 w 382"/>
                    <a:gd name="T75" fmla="*/ 0 h 198"/>
                    <a:gd name="T76" fmla="*/ 0 w 382"/>
                    <a:gd name="T77" fmla="*/ 0 h 198"/>
                    <a:gd name="T78" fmla="*/ 0 w 382"/>
                    <a:gd name="T79" fmla="*/ 0 h 198"/>
                    <a:gd name="T80" fmla="*/ 0 w 382"/>
                    <a:gd name="T81" fmla="*/ 0 h 198"/>
                    <a:gd name="T82" fmla="*/ 0 w 382"/>
                    <a:gd name="T83" fmla="*/ 0 h 198"/>
                    <a:gd name="T84" fmla="*/ 0 w 382"/>
                    <a:gd name="T85" fmla="*/ 0 h 198"/>
                    <a:gd name="T86" fmla="*/ 0 w 382"/>
                    <a:gd name="T87" fmla="*/ 0 h 198"/>
                    <a:gd name="T88" fmla="*/ 0 w 382"/>
                    <a:gd name="T89" fmla="*/ 0 h 198"/>
                    <a:gd name="T90" fmla="*/ 0 w 382"/>
                    <a:gd name="T91" fmla="*/ 0 h 19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382"/>
                    <a:gd name="T139" fmla="*/ 0 h 198"/>
                    <a:gd name="T140" fmla="*/ 382 w 382"/>
                    <a:gd name="T141" fmla="*/ 198 h 19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382" h="198">
                      <a:moveTo>
                        <a:pt x="2" y="182"/>
                      </a:moveTo>
                      <a:lnTo>
                        <a:pt x="0" y="187"/>
                      </a:lnTo>
                      <a:lnTo>
                        <a:pt x="0" y="191"/>
                      </a:lnTo>
                      <a:lnTo>
                        <a:pt x="2" y="195"/>
                      </a:lnTo>
                      <a:lnTo>
                        <a:pt x="6" y="198"/>
                      </a:lnTo>
                      <a:lnTo>
                        <a:pt x="30" y="187"/>
                      </a:lnTo>
                      <a:lnTo>
                        <a:pt x="52" y="176"/>
                      </a:lnTo>
                      <a:lnTo>
                        <a:pt x="75" y="166"/>
                      </a:lnTo>
                      <a:lnTo>
                        <a:pt x="99" y="156"/>
                      </a:lnTo>
                      <a:lnTo>
                        <a:pt x="124" y="146"/>
                      </a:lnTo>
                      <a:lnTo>
                        <a:pt x="147" y="138"/>
                      </a:lnTo>
                      <a:lnTo>
                        <a:pt x="171" y="128"/>
                      </a:lnTo>
                      <a:lnTo>
                        <a:pt x="194" y="119"/>
                      </a:lnTo>
                      <a:lnTo>
                        <a:pt x="218" y="109"/>
                      </a:lnTo>
                      <a:lnTo>
                        <a:pt x="241" y="99"/>
                      </a:lnTo>
                      <a:lnTo>
                        <a:pt x="265" y="89"/>
                      </a:lnTo>
                      <a:lnTo>
                        <a:pt x="287" y="77"/>
                      </a:lnTo>
                      <a:lnTo>
                        <a:pt x="310" y="66"/>
                      </a:lnTo>
                      <a:lnTo>
                        <a:pt x="332" y="54"/>
                      </a:lnTo>
                      <a:lnTo>
                        <a:pt x="354" y="41"/>
                      </a:lnTo>
                      <a:lnTo>
                        <a:pt x="376" y="27"/>
                      </a:lnTo>
                      <a:lnTo>
                        <a:pt x="381" y="23"/>
                      </a:lnTo>
                      <a:lnTo>
                        <a:pt x="382" y="17"/>
                      </a:lnTo>
                      <a:lnTo>
                        <a:pt x="382" y="11"/>
                      </a:lnTo>
                      <a:lnTo>
                        <a:pt x="379" y="7"/>
                      </a:lnTo>
                      <a:lnTo>
                        <a:pt x="375" y="3"/>
                      </a:lnTo>
                      <a:lnTo>
                        <a:pt x="369" y="0"/>
                      </a:lnTo>
                      <a:lnTo>
                        <a:pt x="363" y="0"/>
                      </a:lnTo>
                      <a:lnTo>
                        <a:pt x="359" y="3"/>
                      </a:lnTo>
                      <a:lnTo>
                        <a:pt x="335" y="16"/>
                      </a:lnTo>
                      <a:lnTo>
                        <a:pt x="309" y="28"/>
                      </a:lnTo>
                      <a:lnTo>
                        <a:pt x="281" y="41"/>
                      </a:lnTo>
                      <a:lnTo>
                        <a:pt x="253" y="56"/>
                      </a:lnTo>
                      <a:lnTo>
                        <a:pt x="223" y="70"/>
                      </a:lnTo>
                      <a:lnTo>
                        <a:pt x="193" y="84"/>
                      </a:lnTo>
                      <a:lnTo>
                        <a:pt x="163" y="97"/>
                      </a:lnTo>
                      <a:lnTo>
                        <a:pt x="135" y="112"/>
                      </a:lnTo>
                      <a:lnTo>
                        <a:pt x="107" y="125"/>
                      </a:lnTo>
                      <a:lnTo>
                        <a:pt x="83" y="136"/>
                      </a:lnTo>
                      <a:lnTo>
                        <a:pt x="61" y="148"/>
                      </a:lnTo>
                      <a:lnTo>
                        <a:pt x="40" y="158"/>
                      </a:lnTo>
                      <a:lnTo>
                        <a:pt x="24" y="166"/>
                      </a:lnTo>
                      <a:lnTo>
                        <a:pt x="12" y="174"/>
                      </a:lnTo>
                      <a:lnTo>
                        <a:pt x="5" y="179"/>
                      </a:lnTo>
                      <a:lnTo>
                        <a:pt x="2" y="1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20" name="Freeform 51"/>
                <p:cNvSpPr/>
                <p:nvPr/>
              </p:nvSpPr>
              <p:spPr bwMode="auto">
                <a:xfrm>
                  <a:off x="8304" y="4693"/>
                  <a:ext cx="76" cy="80"/>
                </a:xfrm>
                <a:custGeom>
                  <a:avLst/>
                  <a:gdLst>
                    <a:gd name="T0" fmla="*/ 0 w 229"/>
                    <a:gd name="T1" fmla="*/ 0 h 240"/>
                    <a:gd name="T2" fmla="*/ 0 w 229"/>
                    <a:gd name="T3" fmla="*/ 0 h 240"/>
                    <a:gd name="T4" fmla="*/ 0 w 229"/>
                    <a:gd name="T5" fmla="*/ 0 h 240"/>
                    <a:gd name="T6" fmla="*/ 0 w 229"/>
                    <a:gd name="T7" fmla="*/ 0 h 240"/>
                    <a:gd name="T8" fmla="*/ 0 w 229"/>
                    <a:gd name="T9" fmla="*/ 0 h 240"/>
                    <a:gd name="T10" fmla="*/ 0 w 229"/>
                    <a:gd name="T11" fmla="*/ 0 h 240"/>
                    <a:gd name="T12" fmla="*/ 0 w 229"/>
                    <a:gd name="T13" fmla="*/ 0 h 240"/>
                    <a:gd name="T14" fmla="*/ 0 w 229"/>
                    <a:gd name="T15" fmla="*/ 0 h 240"/>
                    <a:gd name="T16" fmla="*/ 0 w 229"/>
                    <a:gd name="T17" fmla="*/ 0 h 240"/>
                    <a:gd name="T18" fmla="*/ 0 w 229"/>
                    <a:gd name="T19" fmla="*/ 0 h 240"/>
                    <a:gd name="T20" fmla="*/ 0 w 229"/>
                    <a:gd name="T21" fmla="*/ 0 h 240"/>
                    <a:gd name="T22" fmla="*/ 0 w 229"/>
                    <a:gd name="T23" fmla="*/ 0 h 240"/>
                    <a:gd name="T24" fmla="*/ 0 w 229"/>
                    <a:gd name="T25" fmla="*/ 0 h 240"/>
                    <a:gd name="T26" fmla="*/ 0 w 229"/>
                    <a:gd name="T27" fmla="*/ 0 h 240"/>
                    <a:gd name="T28" fmla="*/ 0 w 229"/>
                    <a:gd name="T29" fmla="*/ 0 h 240"/>
                    <a:gd name="T30" fmla="*/ 0 w 229"/>
                    <a:gd name="T31" fmla="*/ 0 h 240"/>
                    <a:gd name="T32" fmla="*/ 0 w 229"/>
                    <a:gd name="T33" fmla="*/ 0 h 240"/>
                    <a:gd name="T34" fmla="*/ 0 w 229"/>
                    <a:gd name="T35" fmla="*/ 0 h 240"/>
                    <a:gd name="T36" fmla="*/ 0 w 229"/>
                    <a:gd name="T37" fmla="*/ 0 h 240"/>
                    <a:gd name="T38" fmla="*/ 0 w 229"/>
                    <a:gd name="T39" fmla="*/ 0 h 240"/>
                    <a:gd name="T40" fmla="*/ 0 w 229"/>
                    <a:gd name="T41" fmla="*/ 0 h 240"/>
                    <a:gd name="T42" fmla="*/ 0 w 229"/>
                    <a:gd name="T43" fmla="*/ 0 h 240"/>
                    <a:gd name="T44" fmla="*/ 0 w 229"/>
                    <a:gd name="T45" fmla="*/ 0 h 240"/>
                    <a:gd name="T46" fmla="*/ 0 w 229"/>
                    <a:gd name="T47" fmla="*/ 0 h 240"/>
                    <a:gd name="T48" fmla="*/ 0 w 229"/>
                    <a:gd name="T49" fmla="*/ 0 h 240"/>
                    <a:gd name="T50" fmla="*/ 0 w 229"/>
                    <a:gd name="T51" fmla="*/ 0 h 240"/>
                    <a:gd name="T52" fmla="*/ 0 w 229"/>
                    <a:gd name="T53" fmla="*/ 0 h 240"/>
                    <a:gd name="T54" fmla="*/ 0 w 229"/>
                    <a:gd name="T55" fmla="*/ 0 h 240"/>
                    <a:gd name="T56" fmla="*/ 0 w 229"/>
                    <a:gd name="T57" fmla="*/ 0 h 240"/>
                    <a:gd name="T58" fmla="*/ 0 w 229"/>
                    <a:gd name="T59" fmla="*/ 0 h 240"/>
                    <a:gd name="T60" fmla="*/ 0 w 229"/>
                    <a:gd name="T61" fmla="*/ 0 h 240"/>
                    <a:gd name="T62" fmla="*/ 0 w 229"/>
                    <a:gd name="T63" fmla="*/ 0 h 240"/>
                    <a:gd name="T64" fmla="*/ 0 w 229"/>
                    <a:gd name="T65" fmla="*/ 0 h 240"/>
                    <a:gd name="T66" fmla="*/ 0 w 229"/>
                    <a:gd name="T67" fmla="*/ 0 h 240"/>
                    <a:gd name="T68" fmla="*/ 0 w 229"/>
                    <a:gd name="T69" fmla="*/ 0 h 240"/>
                    <a:gd name="T70" fmla="*/ 0 w 229"/>
                    <a:gd name="T71" fmla="*/ 0 h 240"/>
                    <a:gd name="T72" fmla="*/ 0 w 229"/>
                    <a:gd name="T73" fmla="*/ 0 h 240"/>
                    <a:gd name="T74" fmla="*/ 0 w 229"/>
                    <a:gd name="T75" fmla="*/ 0 h 2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29"/>
                    <a:gd name="T115" fmla="*/ 0 h 240"/>
                    <a:gd name="T116" fmla="*/ 229 w 229"/>
                    <a:gd name="T117" fmla="*/ 240 h 2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29" h="240">
                      <a:moveTo>
                        <a:pt x="126" y="4"/>
                      </a:moveTo>
                      <a:lnTo>
                        <a:pt x="119" y="3"/>
                      </a:lnTo>
                      <a:lnTo>
                        <a:pt x="111" y="3"/>
                      </a:lnTo>
                      <a:lnTo>
                        <a:pt x="105" y="1"/>
                      </a:lnTo>
                      <a:lnTo>
                        <a:pt x="102" y="1"/>
                      </a:lnTo>
                      <a:lnTo>
                        <a:pt x="94" y="0"/>
                      </a:lnTo>
                      <a:lnTo>
                        <a:pt x="83" y="0"/>
                      </a:lnTo>
                      <a:lnTo>
                        <a:pt x="75" y="1"/>
                      </a:lnTo>
                      <a:lnTo>
                        <a:pt x="66" y="3"/>
                      </a:lnTo>
                      <a:lnTo>
                        <a:pt x="57" y="4"/>
                      </a:lnTo>
                      <a:lnTo>
                        <a:pt x="48" y="9"/>
                      </a:lnTo>
                      <a:lnTo>
                        <a:pt x="41" y="13"/>
                      </a:lnTo>
                      <a:lnTo>
                        <a:pt x="33" y="17"/>
                      </a:lnTo>
                      <a:lnTo>
                        <a:pt x="17" y="34"/>
                      </a:lnTo>
                      <a:lnTo>
                        <a:pt x="6" y="55"/>
                      </a:lnTo>
                      <a:lnTo>
                        <a:pt x="1" y="76"/>
                      </a:lnTo>
                      <a:lnTo>
                        <a:pt x="0" y="98"/>
                      </a:lnTo>
                      <a:lnTo>
                        <a:pt x="3" y="121"/>
                      </a:lnTo>
                      <a:lnTo>
                        <a:pt x="8" y="144"/>
                      </a:lnTo>
                      <a:lnTo>
                        <a:pt x="16" y="167"/>
                      </a:lnTo>
                      <a:lnTo>
                        <a:pt x="26" y="187"/>
                      </a:lnTo>
                      <a:lnTo>
                        <a:pt x="35" y="200"/>
                      </a:lnTo>
                      <a:lnTo>
                        <a:pt x="45" y="213"/>
                      </a:lnTo>
                      <a:lnTo>
                        <a:pt x="57" y="223"/>
                      </a:lnTo>
                      <a:lnTo>
                        <a:pt x="70" y="230"/>
                      </a:lnTo>
                      <a:lnTo>
                        <a:pt x="85" y="236"/>
                      </a:lnTo>
                      <a:lnTo>
                        <a:pt x="101" y="240"/>
                      </a:lnTo>
                      <a:lnTo>
                        <a:pt x="116" y="240"/>
                      </a:lnTo>
                      <a:lnTo>
                        <a:pt x="132" y="237"/>
                      </a:lnTo>
                      <a:lnTo>
                        <a:pt x="154" y="228"/>
                      </a:lnTo>
                      <a:lnTo>
                        <a:pt x="174" y="218"/>
                      </a:lnTo>
                      <a:lnTo>
                        <a:pt x="192" y="204"/>
                      </a:lnTo>
                      <a:lnTo>
                        <a:pt x="208" y="188"/>
                      </a:lnTo>
                      <a:lnTo>
                        <a:pt x="218" y="171"/>
                      </a:lnTo>
                      <a:lnTo>
                        <a:pt x="226" y="151"/>
                      </a:lnTo>
                      <a:lnTo>
                        <a:pt x="229" y="131"/>
                      </a:lnTo>
                      <a:lnTo>
                        <a:pt x="226" y="109"/>
                      </a:lnTo>
                      <a:lnTo>
                        <a:pt x="224" y="103"/>
                      </a:lnTo>
                      <a:lnTo>
                        <a:pt x="221" y="98"/>
                      </a:lnTo>
                      <a:lnTo>
                        <a:pt x="215" y="95"/>
                      </a:lnTo>
                      <a:lnTo>
                        <a:pt x="210" y="93"/>
                      </a:lnTo>
                      <a:lnTo>
                        <a:pt x="204" y="95"/>
                      </a:lnTo>
                      <a:lnTo>
                        <a:pt x="198" y="99"/>
                      </a:lnTo>
                      <a:lnTo>
                        <a:pt x="195" y="105"/>
                      </a:lnTo>
                      <a:lnTo>
                        <a:pt x="195" y="111"/>
                      </a:lnTo>
                      <a:lnTo>
                        <a:pt x="193" y="126"/>
                      </a:lnTo>
                      <a:lnTo>
                        <a:pt x="189" y="142"/>
                      </a:lnTo>
                      <a:lnTo>
                        <a:pt x="183" y="158"/>
                      </a:lnTo>
                      <a:lnTo>
                        <a:pt x="174" y="171"/>
                      </a:lnTo>
                      <a:lnTo>
                        <a:pt x="164" y="181"/>
                      </a:lnTo>
                      <a:lnTo>
                        <a:pt x="149" y="190"/>
                      </a:lnTo>
                      <a:lnTo>
                        <a:pt x="133" y="195"/>
                      </a:lnTo>
                      <a:lnTo>
                        <a:pt x="113" y="198"/>
                      </a:lnTo>
                      <a:lnTo>
                        <a:pt x="92" y="197"/>
                      </a:lnTo>
                      <a:lnTo>
                        <a:pt x="76" y="188"/>
                      </a:lnTo>
                      <a:lnTo>
                        <a:pt x="63" y="177"/>
                      </a:lnTo>
                      <a:lnTo>
                        <a:pt x="54" y="161"/>
                      </a:lnTo>
                      <a:lnTo>
                        <a:pt x="47" y="142"/>
                      </a:lnTo>
                      <a:lnTo>
                        <a:pt x="41" y="124"/>
                      </a:lnTo>
                      <a:lnTo>
                        <a:pt x="36" y="103"/>
                      </a:lnTo>
                      <a:lnTo>
                        <a:pt x="35" y="85"/>
                      </a:lnTo>
                      <a:lnTo>
                        <a:pt x="35" y="73"/>
                      </a:lnTo>
                      <a:lnTo>
                        <a:pt x="36" y="62"/>
                      </a:lnTo>
                      <a:lnTo>
                        <a:pt x="41" y="50"/>
                      </a:lnTo>
                      <a:lnTo>
                        <a:pt x="48" y="40"/>
                      </a:lnTo>
                      <a:lnTo>
                        <a:pt x="55" y="33"/>
                      </a:lnTo>
                      <a:lnTo>
                        <a:pt x="66" y="26"/>
                      </a:lnTo>
                      <a:lnTo>
                        <a:pt x="77" y="21"/>
                      </a:lnTo>
                      <a:lnTo>
                        <a:pt x="92" y="19"/>
                      </a:lnTo>
                      <a:lnTo>
                        <a:pt x="97" y="19"/>
                      </a:lnTo>
                      <a:lnTo>
                        <a:pt x="105" y="19"/>
                      </a:lnTo>
                      <a:lnTo>
                        <a:pt x="120" y="19"/>
                      </a:lnTo>
                      <a:lnTo>
                        <a:pt x="135" y="21"/>
                      </a:lnTo>
                      <a:lnTo>
                        <a:pt x="139" y="20"/>
                      </a:lnTo>
                      <a:lnTo>
                        <a:pt x="139" y="14"/>
                      </a:lnTo>
                      <a:lnTo>
                        <a:pt x="133" y="9"/>
                      </a:lnTo>
                      <a:lnTo>
                        <a:pt x="12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21" name="Freeform 52"/>
                <p:cNvSpPr/>
                <p:nvPr/>
              </p:nvSpPr>
              <p:spPr bwMode="auto">
                <a:xfrm>
                  <a:off x="8401" y="4895"/>
                  <a:ext cx="93" cy="90"/>
                </a:xfrm>
                <a:custGeom>
                  <a:avLst/>
                  <a:gdLst>
                    <a:gd name="T0" fmla="*/ 0 w 281"/>
                    <a:gd name="T1" fmla="*/ 0 h 270"/>
                    <a:gd name="T2" fmla="*/ 0 w 281"/>
                    <a:gd name="T3" fmla="*/ 0 h 270"/>
                    <a:gd name="T4" fmla="*/ 0 w 281"/>
                    <a:gd name="T5" fmla="*/ 0 h 270"/>
                    <a:gd name="T6" fmla="*/ 0 w 281"/>
                    <a:gd name="T7" fmla="*/ 0 h 270"/>
                    <a:gd name="T8" fmla="*/ 0 w 281"/>
                    <a:gd name="T9" fmla="*/ 0 h 270"/>
                    <a:gd name="T10" fmla="*/ 0 w 281"/>
                    <a:gd name="T11" fmla="*/ 0 h 270"/>
                    <a:gd name="T12" fmla="*/ 0 w 281"/>
                    <a:gd name="T13" fmla="*/ 0 h 270"/>
                    <a:gd name="T14" fmla="*/ 0 w 281"/>
                    <a:gd name="T15" fmla="*/ 0 h 270"/>
                    <a:gd name="T16" fmla="*/ 0 w 281"/>
                    <a:gd name="T17" fmla="*/ 0 h 270"/>
                    <a:gd name="T18" fmla="*/ 0 w 281"/>
                    <a:gd name="T19" fmla="*/ 0 h 270"/>
                    <a:gd name="T20" fmla="*/ 0 w 281"/>
                    <a:gd name="T21" fmla="*/ 0 h 270"/>
                    <a:gd name="T22" fmla="*/ 0 w 281"/>
                    <a:gd name="T23" fmla="*/ 0 h 270"/>
                    <a:gd name="T24" fmla="*/ 0 w 281"/>
                    <a:gd name="T25" fmla="*/ 0 h 270"/>
                    <a:gd name="T26" fmla="*/ 0 w 281"/>
                    <a:gd name="T27" fmla="*/ 0 h 270"/>
                    <a:gd name="T28" fmla="*/ 0 w 281"/>
                    <a:gd name="T29" fmla="*/ 0 h 270"/>
                    <a:gd name="T30" fmla="*/ 0 w 281"/>
                    <a:gd name="T31" fmla="*/ 0 h 270"/>
                    <a:gd name="T32" fmla="*/ 0 w 281"/>
                    <a:gd name="T33" fmla="*/ 0 h 270"/>
                    <a:gd name="T34" fmla="*/ 0 w 281"/>
                    <a:gd name="T35" fmla="*/ 0 h 270"/>
                    <a:gd name="T36" fmla="*/ 0 w 281"/>
                    <a:gd name="T37" fmla="*/ 0 h 270"/>
                    <a:gd name="T38" fmla="*/ 0 w 281"/>
                    <a:gd name="T39" fmla="*/ 0 h 270"/>
                    <a:gd name="T40" fmla="*/ 0 w 281"/>
                    <a:gd name="T41" fmla="*/ 0 h 270"/>
                    <a:gd name="T42" fmla="*/ 0 w 281"/>
                    <a:gd name="T43" fmla="*/ 0 h 270"/>
                    <a:gd name="T44" fmla="*/ 0 w 281"/>
                    <a:gd name="T45" fmla="*/ 0 h 270"/>
                    <a:gd name="T46" fmla="*/ 0 w 281"/>
                    <a:gd name="T47" fmla="*/ 0 h 270"/>
                    <a:gd name="T48" fmla="*/ 0 w 281"/>
                    <a:gd name="T49" fmla="*/ 0 h 270"/>
                    <a:gd name="T50" fmla="*/ 0 w 281"/>
                    <a:gd name="T51" fmla="*/ 0 h 270"/>
                    <a:gd name="T52" fmla="*/ 0 w 281"/>
                    <a:gd name="T53" fmla="*/ 0 h 270"/>
                    <a:gd name="T54" fmla="*/ 0 w 281"/>
                    <a:gd name="T55" fmla="*/ 0 h 270"/>
                    <a:gd name="T56" fmla="*/ 0 w 281"/>
                    <a:gd name="T57" fmla="*/ 0 h 270"/>
                    <a:gd name="T58" fmla="*/ 0 w 281"/>
                    <a:gd name="T59" fmla="*/ 0 h 270"/>
                    <a:gd name="T60" fmla="*/ 0 w 281"/>
                    <a:gd name="T61" fmla="*/ 0 h 270"/>
                    <a:gd name="T62" fmla="*/ 0 w 281"/>
                    <a:gd name="T63" fmla="*/ 0 h 270"/>
                    <a:gd name="T64" fmla="*/ 0 w 281"/>
                    <a:gd name="T65" fmla="*/ 0 h 270"/>
                    <a:gd name="T66" fmla="*/ 0 w 281"/>
                    <a:gd name="T67" fmla="*/ 0 h 270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1"/>
                    <a:gd name="T103" fmla="*/ 0 h 270"/>
                    <a:gd name="T104" fmla="*/ 281 w 281"/>
                    <a:gd name="T105" fmla="*/ 270 h 270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1" h="270">
                      <a:moveTo>
                        <a:pt x="75" y="5"/>
                      </a:moveTo>
                      <a:lnTo>
                        <a:pt x="61" y="10"/>
                      </a:lnTo>
                      <a:lnTo>
                        <a:pt x="47" y="19"/>
                      </a:lnTo>
                      <a:lnTo>
                        <a:pt x="34" y="28"/>
                      </a:lnTo>
                      <a:lnTo>
                        <a:pt x="24" y="39"/>
                      </a:lnTo>
                      <a:lnTo>
                        <a:pt x="15" y="52"/>
                      </a:lnTo>
                      <a:lnTo>
                        <a:pt x="8" y="65"/>
                      </a:lnTo>
                      <a:lnTo>
                        <a:pt x="3" y="81"/>
                      </a:lnTo>
                      <a:lnTo>
                        <a:pt x="0" y="97"/>
                      </a:lnTo>
                      <a:lnTo>
                        <a:pt x="0" y="114"/>
                      </a:lnTo>
                      <a:lnTo>
                        <a:pt x="2" y="130"/>
                      </a:lnTo>
                      <a:lnTo>
                        <a:pt x="6" y="145"/>
                      </a:lnTo>
                      <a:lnTo>
                        <a:pt x="12" y="161"/>
                      </a:lnTo>
                      <a:lnTo>
                        <a:pt x="18" y="176"/>
                      </a:lnTo>
                      <a:lnTo>
                        <a:pt x="27" y="191"/>
                      </a:lnTo>
                      <a:lnTo>
                        <a:pt x="37" y="204"/>
                      </a:lnTo>
                      <a:lnTo>
                        <a:pt x="49" y="217"/>
                      </a:lnTo>
                      <a:lnTo>
                        <a:pt x="65" y="232"/>
                      </a:lnTo>
                      <a:lnTo>
                        <a:pt x="83" y="245"/>
                      </a:lnTo>
                      <a:lnTo>
                        <a:pt x="102" y="258"/>
                      </a:lnTo>
                      <a:lnTo>
                        <a:pt x="122" y="266"/>
                      </a:lnTo>
                      <a:lnTo>
                        <a:pt x="143" y="270"/>
                      </a:lnTo>
                      <a:lnTo>
                        <a:pt x="165" y="270"/>
                      </a:lnTo>
                      <a:lnTo>
                        <a:pt x="185" y="265"/>
                      </a:lnTo>
                      <a:lnTo>
                        <a:pt x="206" y="252"/>
                      </a:lnTo>
                      <a:lnTo>
                        <a:pt x="219" y="240"/>
                      </a:lnTo>
                      <a:lnTo>
                        <a:pt x="232" y="229"/>
                      </a:lnTo>
                      <a:lnTo>
                        <a:pt x="244" y="216"/>
                      </a:lnTo>
                      <a:lnTo>
                        <a:pt x="254" y="203"/>
                      </a:lnTo>
                      <a:lnTo>
                        <a:pt x="263" y="189"/>
                      </a:lnTo>
                      <a:lnTo>
                        <a:pt x="270" y="174"/>
                      </a:lnTo>
                      <a:lnTo>
                        <a:pt x="276" y="158"/>
                      </a:lnTo>
                      <a:lnTo>
                        <a:pt x="279" y="141"/>
                      </a:lnTo>
                      <a:lnTo>
                        <a:pt x="281" y="134"/>
                      </a:lnTo>
                      <a:lnTo>
                        <a:pt x="279" y="127"/>
                      </a:lnTo>
                      <a:lnTo>
                        <a:pt x="275" y="121"/>
                      </a:lnTo>
                      <a:lnTo>
                        <a:pt x="268" y="117"/>
                      </a:lnTo>
                      <a:lnTo>
                        <a:pt x="259" y="117"/>
                      </a:lnTo>
                      <a:lnTo>
                        <a:pt x="251" y="118"/>
                      </a:lnTo>
                      <a:lnTo>
                        <a:pt x="245" y="122"/>
                      </a:lnTo>
                      <a:lnTo>
                        <a:pt x="243" y="130"/>
                      </a:lnTo>
                      <a:lnTo>
                        <a:pt x="243" y="133"/>
                      </a:lnTo>
                      <a:lnTo>
                        <a:pt x="240" y="140"/>
                      </a:lnTo>
                      <a:lnTo>
                        <a:pt x="235" y="151"/>
                      </a:lnTo>
                      <a:lnTo>
                        <a:pt x="229" y="164"/>
                      </a:lnTo>
                      <a:lnTo>
                        <a:pt x="222" y="179"/>
                      </a:lnTo>
                      <a:lnTo>
                        <a:pt x="210" y="191"/>
                      </a:lnTo>
                      <a:lnTo>
                        <a:pt x="199" y="203"/>
                      </a:lnTo>
                      <a:lnTo>
                        <a:pt x="182" y="210"/>
                      </a:lnTo>
                      <a:lnTo>
                        <a:pt x="154" y="212"/>
                      </a:lnTo>
                      <a:lnTo>
                        <a:pt x="127" y="207"/>
                      </a:lnTo>
                      <a:lnTo>
                        <a:pt x="100" y="197"/>
                      </a:lnTo>
                      <a:lnTo>
                        <a:pt x="78" y="181"/>
                      </a:lnTo>
                      <a:lnTo>
                        <a:pt x="59" y="163"/>
                      </a:lnTo>
                      <a:lnTo>
                        <a:pt x="46" y="140"/>
                      </a:lnTo>
                      <a:lnTo>
                        <a:pt x="40" y="114"/>
                      </a:lnTo>
                      <a:lnTo>
                        <a:pt x="40" y="87"/>
                      </a:lnTo>
                      <a:lnTo>
                        <a:pt x="44" y="74"/>
                      </a:lnTo>
                      <a:lnTo>
                        <a:pt x="50" y="62"/>
                      </a:lnTo>
                      <a:lnTo>
                        <a:pt x="59" y="51"/>
                      </a:lnTo>
                      <a:lnTo>
                        <a:pt x="69" y="41"/>
                      </a:lnTo>
                      <a:lnTo>
                        <a:pt x="80" y="31"/>
                      </a:lnTo>
                      <a:lnTo>
                        <a:pt x="91" y="23"/>
                      </a:lnTo>
                      <a:lnTo>
                        <a:pt x="102" y="19"/>
                      </a:lnTo>
                      <a:lnTo>
                        <a:pt x="112" y="16"/>
                      </a:lnTo>
                      <a:lnTo>
                        <a:pt x="110" y="5"/>
                      </a:lnTo>
                      <a:lnTo>
                        <a:pt x="102" y="0"/>
                      </a:lnTo>
                      <a:lnTo>
                        <a:pt x="88" y="2"/>
                      </a:lnTo>
                      <a:lnTo>
                        <a:pt x="7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22" name="Freeform 53"/>
                <p:cNvSpPr/>
                <p:nvPr/>
              </p:nvSpPr>
              <p:spPr bwMode="auto">
                <a:xfrm>
                  <a:off x="8431" y="4921"/>
                  <a:ext cx="5" cy="4"/>
                </a:xfrm>
                <a:custGeom>
                  <a:avLst/>
                  <a:gdLst>
                    <a:gd name="T0" fmla="*/ 0 w 15"/>
                    <a:gd name="T1" fmla="*/ 0 h 13"/>
                    <a:gd name="T2" fmla="*/ 0 w 15"/>
                    <a:gd name="T3" fmla="*/ 0 h 13"/>
                    <a:gd name="T4" fmla="*/ 0 w 15"/>
                    <a:gd name="T5" fmla="*/ 0 h 13"/>
                    <a:gd name="T6" fmla="*/ 0 w 15"/>
                    <a:gd name="T7" fmla="*/ 0 h 13"/>
                    <a:gd name="T8" fmla="*/ 0 w 15"/>
                    <a:gd name="T9" fmla="*/ 0 h 13"/>
                    <a:gd name="T10" fmla="*/ 0 w 15"/>
                    <a:gd name="T11" fmla="*/ 0 h 13"/>
                    <a:gd name="T12" fmla="*/ 0 w 15"/>
                    <a:gd name="T13" fmla="*/ 0 h 13"/>
                    <a:gd name="T14" fmla="*/ 0 w 15"/>
                    <a:gd name="T15" fmla="*/ 0 h 13"/>
                    <a:gd name="T16" fmla="*/ 0 w 15"/>
                    <a:gd name="T17" fmla="*/ 0 h 13"/>
                    <a:gd name="T18" fmla="*/ 0 w 15"/>
                    <a:gd name="T19" fmla="*/ 0 h 13"/>
                    <a:gd name="T20" fmla="*/ 0 w 15"/>
                    <a:gd name="T21" fmla="*/ 0 h 13"/>
                    <a:gd name="T22" fmla="*/ 0 w 15"/>
                    <a:gd name="T23" fmla="*/ 0 h 13"/>
                    <a:gd name="T24" fmla="*/ 0 w 15"/>
                    <a:gd name="T25" fmla="*/ 0 h 13"/>
                    <a:gd name="T26" fmla="*/ 0 w 15"/>
                    <a:gd name="T27" fmla="*/ 0 h 13"/>
                    <a:gd name="T28" fmla="*/ 0 w 15"/>
                    <a:gd name="T29" fmla="*/ 0 h 13"/>
                    <a:gd name="T30" fmla="*/ 0 w 15"/>
                    <a:gd name="T31" fmla="*/ 0 h 13"/>
                    <a:gd name="T32" fmla="*/ 0 w 15"/>
                    <a:gd name="T33" fmla="*/ 0 h 13"/>
                    <a:gd name="T34" fmla="*/ 0 w 15"/>
                    <a:gd name="T35" fmla="*/ 0 h 13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5"/>
                    <a:gd name="T55" fmla="*/ 0 h 13"/>
                    <a:gd name="T56" fmla="*/ 15 w 15"/>
                    <a:gd name="T57" fmla="*/ 13 h 13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5" h="13">
                      <a:moveTo>
                        <a:pt x="0" y="6"/>
                      </a:moveTo>
                      <a:lnTo>
                        <a:pt x="2" y="9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11" y="13"/>
                      </a:lnTo>
                      <a:lnTo>
                        <a:pt x="14" y="11"/>
                      </a:lnTo>
                      <a:lnTo>
                        <a:pt x="15" y="9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4" y="1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1"/>
                      </a:lnTo>
                      <a:lnTo>
                        <a:pt x="2" y="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23" name="Freeform 54"/>
                <p:cNvSpPr/>
                <p:nvPr/>
              </p:nvSpPr>
              <p:spPr bwMode="auto">
                <a:xfrm>
                  <a:off x="8447" y="4911"/>
                  <a:ext cx="6" cy="6"/>
                </a:xfrm>
                <a:custGeom>
                  <a:avLst/>
                  <a:gdLst>
                    <a:gd name="T0" fmla="*/ 0 w 17"/>
                    <a:gd name="T1" fmla="*/ 0 h 17"/>
                    <a:gd name="T2" fmla="*/ 0 w 17"/>
                    <a:gd name="T3" fmla="*/ 0 h 17"/>
                    <a:gd name="T4" fmla="*/ 0 w 17"/>
                    <a:gd name="T5" fmla="*/ 0 h 17"/>
                    <a:gd name="T6" fmla="*/ 0 w 17"/>
                    <a:gd name="T7" fmla="*/ 0 h 17"/>
                    <a:gd name="T8" fmla="*/ 0 w 17"/>
                    <a:gd name="T9" fmla="*/ 0 h 17"/>
                    <a:gd name="T10" fmla="*/ 0 w 17"/>
                    <a:gd name="T11" fmla="*/ 0 h 17"/>
                    <a:gd name="T12" fmla="*/ 0 w 17"/>
                    <a:gd name="T13" fmla="*/ 0 h 17"/>
                    <a:gd name="T14" fmla="*/ 0 w 17"/>
                    <a:gd name="T15" fmla="*/ 0 h 17"/>
                    <a:gd name="T16" fmla="*/ 0 w 17"/>
                    <a:gd name="T17" fmla="*/ 0 h 17"/>
                    <a:gd name="T18" fmla="*/ 0 w 17"/>
                    <a:gd name="T19" fmla="*/ 0 h 17"/>
                    <a:gd name="T20" fmla="*/ 0 w 17"/>
                    <a:gd name="T21" fmla="*/ 0 h 17"/>
                    <a:gd name="T22" fmla="*/ 0 w 17"/>
                    <a:gd name="T23" fmla="*/ 0 h 17"/>
                    <a:gd name="T24" fmla="*/ 0 w 17"/>
                    <a:gd name="T25" fmla="*/ 0 h 17"/>
                    <a:gd name="T26" fmla="*/ 0 w 17"/>
                    <a:gd name="T27" fmla="*/ 0 h 17"/>
                    <a:gd name="T28" fmla="*/ 0 w 17"/>
                    <a:gd name="T29" fmla="*/ 0 h 17"/>
                    <a:gd name="T30" fmla="*/ 0 w 17"/>
                    <a:gd name="T31" fmla="*/ 0 h 17"/>
                    <a:gd name="T32" fmla="*/ 0 w 17"/>
                    <a:gd name="T33" fmla="*/ 0 h 17"/>
                    <a:gd name="T34" fmla="*/ 0 w 17"/>
                    <a:gd name="T35" fmla="*/ 0 h 1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7"/>
                    <a:gd name="T55" fmla="*/ 0 h 17"/>
                    <a:gd name="T56" fmla="*/ 17 w 17"/>
                    <a:gd name="T57" fmla="*/ 17 h 1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7" h="17">
                      <a:moveTo>
                        <a:pt x="0" y="9"/>
                      </a:moveTo>
                      <a:lnTo>
                        <a:pt x="1" y="13"/>
                      </a:lnTo>
                      <a:lnTo>
                        <a:pt x="3" y="15"/>
                      </a:lnTo>
                      <a:lnTo>
                        <a:pt x="6" y="17"/>
                      </a:lnTo>
                      <a:lnTo>
                        <a:pt x="9" y="17"/>
                      </a:lnTo>
                      <a:lnTo>
                        <a:pt x="13" y="17"/>
                      </a:lnTo>
                      <a:lnTo>
                        <a:pt x="16" y="15"/>
                      </a:lnTo>
                      <a:lnTo>
                        <a:pt x="17" y="13"/>
                      </a:lnTo>
                      <a:lnTo>
                        <a:pt x="17" y="9"/>
                      </a:lnTo>
                      <a:lnTo>
                        <a:pt x="17" y="6"/>
                      </a:lnTo>
                      <a:lnTo>
                        <a:pt x="16" y="3"/>
                      </a:lnTo>
                      <a:lnTo>
                        <a:pt x="13" y="2"/>
                      </a:lnTo>
                      <a:lnTo>
                        <a:pt x="9" y="0"/>
                      </a:lnTo>
                      <a:lnTo>
                        <a:pt x="6" y="2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24" name="Freeform 55"/>
                <p:cNvSpPr/>
                <p:nvPr/>
              </p:nvSpPr>
              <p:spPr bwMode="auto">
                <a:xfrm>
                  <a:off x="8468" y="4904"/>
                  <a:ext cx="3" cy="3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w 9"/>
                    <a:gd name="T9" fmla="*/ 0 h 9"/>
                    <a:gd name="T10" fmla="*/ 0 w 9"/>
                    <a:gd name="T11" fmla="*/ 0 h 9"/>
                    <a:gd name="T12" fmla="*/ 0 w 9"/>
                    <a:gd name="T13" fmla="*/ 0 h 9"/>
                    <a:gd name="T14" fmla="*/ 0 w 9"/>
                    <a:gd name="T15" fmla="*/ 0 h 9"/>
                    <a:gd name="T16" fmla="*/ 0 w 9"/>
                    <a:gd name="T17" fmla="*/ 0 h 9"/>
                    <a:gd name="T18" fmla="*/ 0 w 9"/>
                    <a:gd name="T19" fmla="*/ 0 h 9"/>
                    <a:gd name="T20" fmla="*/ 0 w 9"/>
                    <a:gd name="T21" fmla="*/ 0 h 9"/>
                    <a:gd name="T22" fmla="*/ 0 w 9"/>
                    <a:gd name="T23" fmla="*/ 0 h 9"/>
                    <a:gd name="T24" fmla="*/ 0 w 9"/>
                    <a:gd name="T25" fmla="*/ 0 h 9"/>
                    <a:gd name="T26" fmla="*/ 0 w 9"/>
                    <a:gd name="T27" fmla="*/ 0 h 9"/>
                    <a:gd name="T28" fmla="*/ 0 w 9"/>
                    <a:gd name="T29" fmla="*/ 0 h 9"/>
                    <a:gd name="T30" fmla="*/ 0 w 9"/>
                    <a:gd name="T31" fmla="*/ 0 h 9"/>
                    <a:gd name="T32" fmla="*/ 0 w 9"/>
                    <a:gd name="T33" fmla="*/ 0 h 9"/>
                    <a:gd name="T34" fmla="*/ 0 w 9"/>
                    <a:gd name="T35" fmla="*/ 0 h 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9"/>
                    <a:gd name="T55" fmla="*/ 0 h 9"/>
                    <a:gd name="T56" fmla="*/ 9 w 9"/>
                    <a:gd name="T57" fmla="*/ 9 h 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9" h="9">
                      <a:moveTo>
                        <a:pt x="0" y="4"/>
                      </a:move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6" y="9"/>
                      </a:lnTo>
                      <a:lnTo>
                        <a:pt x="7" y="7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9" y="3"/>
                      </a:lnTo>
                      <a:lnTo>
                        <a:pt x="7" y="2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25" name="Freeform 56"/>
                <p:cNvSpPr/>
                <p:nvPr/>
              </p:nvSpPr>
              <p:spPr bwMode="auto">
                <a:xfrm>
                  <a:off x="8459" y="4927"/>
                  <a:ext cx="2" cy="3"/>
                </a:xfrm>
                <a:custGeom>
                  <a:avLst/>
                  <a:gdLst>
                    <a:gd name="T0" fmla="*/ 0 w 7"/>
                    <a:gd name="T1" fmla="*/ 0 h 8"/>
                    <a:gd name="T2" fmla="*/ 0 w 7"/>
                    <a:gd name="T3" fmla="*/ 0 h 8"/>
                    <a:gd name="T4" fmla="*/ 0 w 7"/>
                    <a:gd name="T5" fmla="*/ 0 h 8"/>
                    <a:gd name="T6" fmla="*/ 0 w 7"/>
                    <a:gd name="T7" fmla="*/ 0 h 8"/>
                    <a:gd name="T8" fmla="*/ 0 w 7"/>
                    <a:gd name="T9" fmla="*/ 0 h 8"/>
                    <a:gd name="T10" fmla="*/ 0 w 7"/>
                    <a:gd name="T11" fmla="*/ 0 h 8"/>
                    <a:gd name="T12" fmla="*/ 0 w 7"/>
                    <a:gd name="T13" fmla="*/ 0 h 8"/>
                    <a:gd name="T14" fmla="*/ 0 w 7"/>
                    <a:gd name="T15" fmla="*/ 0 h 8"/>
                    <a:gd name="T16" fmla="*/ 0 w 7"/>
                    <a:gd name="T17" fmla="*/ 0 h 8"/>
                    <a:gd name="T18" fmla="*/ 0 w 7"/>
                    <a:gd name="T19" fmla="*/ 0 h 8"/>
                    <a:gd name="T20" fmla="*/ 0 w 7"/>
                    <a:gd name="T21" fmla="*/ 0 h 8"/>
                    <a:gd name="T22" fmla="*/ 0 w 7"/>
                    <a:gd name="T23" fmla="*/ 0 h 8"/>
                    <a:gd name="T24" fmla="*/ 0 w 7"/>
                    <a:gd name="T25" fmla="*/ 0 h 8"/>
                    <a:gd name="T26" fmla="*/ 0 w 7"/>
                    <a:gd name="T27" fmla="*/ 0 h 8"/>
                    <a:gd name="T28" fmla="*/ 0 w 7"/>
                    <a:gd name="T29" fmla="*/ 0 h 8"/>
                    <a:gd name="T30" fmla="*/ 0 w 7"/>
                    <a:gd name="T31" fmla="*/ 0 h 8"/>
                    <a:gd name="T32" fmla="*/ 0 w 7"/>
                    <a:gd name="T33" fmla="*/ 0 h 8"/>
                    <a:gd name="T34" fmla="*/ 0 w 7"/>
                    <a:gd name="T35" fmla="*/ 0 h 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"/>
                    <a:gd name="T55" fmla="*/ 0 h 8"/>
                    <a:gd name="T56" fmla="*/ 7 w 7"/>
                    <a:gd name="T57" fmla="*/ 8 h 8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" h="8">
                      <a:moveTo>
                        <a:pt x="0" y="4"/>
                      </a:moveTo>
                      <a:lnTo>
                        <a:pt x="0" y="5"/>
                      </a:lnTo>
                      <a:lnTo>
                        <a:pt x="1" y="7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6" y="7"/>
                      </a:lnTo>
                      <a:lnTo>
                        <a:pt x="7" y="5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26" name="Freeform 57"/>
                <p:cNvSpPr/>
                <p:nvPr/>
              </p:nvSpPr>
              <p:spPr bwMode="auto">
                <a:xfrm>
                  <a:off x="8443" y="4936"/>
                  <a:ext cx="2" cy="3"/>
                </a:xfrm>
                <a:custGeom>
                  <a:avLst/>
                  <a:gdLst>
                    <a:gd name="T0" fmla="*/ 0 w 7"/>
                    <a:gd name="T1" fmla="*/ 0 h 9"/>
                    <a:gd name="T2" fmla="*/ 0 w 7"/>
                    <a:gd name="T3" fmla="*/ 0 h 9"/>
                    <a:gd name="T4" fmla="*/ 0 w 7"/>
                    <a:gd name="T5" fmla="*/ 0 h 9"/>
                    <a:gd name="T6" fmla="*/ 0 w 7"/>
                    <a:gd name="T7" fmla="*/ 0 h 9"/>
                    <a:gd name="T8" fmla="*/ 0 w 7"/>
                    <a:gd name="T9" fmla="*/ 0 h 9"/>
                    <a:gd name="T10" fmla="*/ 0 w 7"/>
                    <a:gd name="T11" fmla="*/ 0 h 9"/>
                    <a:gd name="T12" fmla="*/ 0 w 7"/>
                    <a:gd name="T13" fmla="*/ 0 h 9"/>
                    <a:gd name="T14" fmla="*/ 0 w 7"/>
                    <a:gd name="T15" fmla="*/ 0 h 9"/>
                    <a:gd name="T16" fmla="*/ 0 w 7"/>
                    <a:gd name="T17" fmla="*/ 0 h 9"/>
                    <a:gd name="T18" fmla="*/ 0 w 7"/>
                    <a:gd name="T19" fmla="*/ 0 h 9"/>
                    <a:gd name="T20" fmla="*/ 0 w 7"/>
                    <a:gd name="T21" fmla="*/ 0 h 9"/>
                    <a:gd name="T22" fmla="*/ 0 w 7"/>
                    <a:gd name="T23" fmla="*/ 0 h 9"/>
                    <a:gd name="T24" fmla="*/ 0 w 7"/>
                    <a:gd name="T25" fmla="*/ 0 h 9"/>
                    <a:gd name="T26" fmla="*/ 0 w 7"/>
                    <a:gd name="T27" fmla="*/ 0 h 9"/>
                    <a:gd name="T28" fmla="*/ 0 w 7"/>
                    <a:gd name="T29" fmla="*/ 0 h 9"/>
                    <a:gd name="T30" fmla="*/ 0 w 7"/>
                    <a:gd name="T31" fmla="*/ 0 h 9"/>
                    <a:gd name="T32" fmla="*/ 0 w 7"/>
                    <a:gd name="T33" fmla="*/ 0 h 9"/>
                    <a:gd name="T34" fmla="*/ 0 w 7"/>
                    <a:gd name="T35" fmla="*/ 0 h 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"/>
                    <a:gd name="T55" fmla="*/ 0 h 9"/>
                    <a:gd name="T56" fmla="*/ 7 w 7"/>
                    <a:gd name="T57" fmla="*/ 9 h 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" h="9">
                      <a:moveTo>
                        <a:pt x="0" y="4"/>
                      </a:move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5" y="9"/>
                      </a:lnTo>
                      <a:lnTo>
                        <a:pt x="5" y="7"/>
                      </a:lnTo>
                      <a:lnTo>
                        <a:pt x="7" y="6"/>
                      </a:lnTo>
                      <a:lnTo>
                        <a:pt x="7" y="4"/>
                      </a:lnTo>
                      <a:lnTo>
                        <a:pt x="7" y="3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27" name="Freeform 58"/>
                <p:cNvSpPr/>
                <p:nvPr/>
              </p:nvSpPr>
              <p:spPr bwMode="auto">
                <a:xfrm>
                  <a:off x="8474" y="4919"/>
                  <a:ext cx="7" cy="6"/>
                </a:xfrm>
                <a:custGeom>
                  <a:avLst/>
                  <a:gdLst>
                    <a:gd name="T0" fmla="*/ 0 w 20"/>
                    <a:gd name="T1" fmla="*/ 0 h 20"/>
                    <a:gd name="T2" fmla="*/ 0 w 20"/>
                    <a:gd name="T3" fmla="*/ 0 h 20"/>
                    <a:gd name="T4" fmla="*/ 0 w 20"/>
                    <a:gd name="T5" fmla="*/ 0 h 20"/>
                    <a:gd name="T6" fmla="*/ 0 w 20"/>
                    <a:gd name="T7" fmla="*/ 0 h 20"/>
                    <a:gd name="T8" fmla="*/ 0 w 20"/>
                    <a:gd name="T9" fmla="*/ 0 h 20"/>
                    <a:gd name="T10" fmla="*/ 0 w 20"/>
                    <a:gd name="T11" fmla="*/ 0 h 20"/>
                    <a:gd name="T12" fmla="*/ 0 w 20"/>
                    <a:gd name="T13" fmla="*/ 0 h 20"/>
                    <a:gd name="T14" fmla="*/ 0 w 20"/>
                    <a:gd name="T15" fmla="*/ 0 h 20"/>
                    <a:gd name="T16" fmla="*/ 0 w 20"/>
                    <a:gd name="T17" fmla="*/ 0 h 20"/>
                    <a:gd name="T18" fmla="*/ 0 w 20"/>
                    <a:gd name="T19" fmla="*/ 0 h 20"/>
                    <a:gd name="T20" fmla="*/ 0 w 20"/>
                    <a:gd name="T21" fmla="*/ 0 h 20"/>
                    <a:gd name="T22" fmla="*/ 0 w 20"/>
                    <a:gd name="T23" fmla="*/ 0 h 20"/>
                    <a:gd name="T24" fmla="*/ 0 w 20"/>
                    <a:gd name="T25" fmla="*/ 0 h 20"/>
                    <a:gd name="T26" fmla="*/ 0 w 20"/>
                    <a:gd name="T27" fmla="*/ 0 h 20"/>
                    <a:gd name="T28" fmla="*/ 0 w 20"/>
                    <a:gd name="T29" fmla="*/ 0 h 20"/>
                    <a:gd name="T30" fmla="*/ 0 w 20"/>
                    <a:gd name="T31" fmla="*/ 0 h 20"/>
                    <a:gd name="T32" fmla="*/ 0 w 20"/>
                    <a:gd name="T33" fmla="*/ 0 h 20"/>
                    <a:gd name="T34" fmla="*/ 0 w 20"/>
                    <a:gd name="T35" fmla="*/ 0 h 20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20"/>
                    <a:gd name="T55" fmla="*/ 0 h 20"/>
                    <a:gd name="T56" fmla="*/ 20 w 20"/>
                    <a:gd name="T57" fmla="*/ 20 h 20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20" h="20">
                      <a:moveTo>
                        <a:pt x="0" y="10"/>
                      </a:move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5" y="20"/>
                      </a:lnTo>
                      <a:lnTo>
                        <a:pt x="10" y="20"/>
                      </a:lnTo>
                      <a:lnTo>
                        <a:pt x="14" y="20"/>
                      </a:lnTo>
                      <a:lnTo>
                        <a:pt x="17" y="17"/>
                      </a:lnTo>
                      <a:lnTo>
                        <a:pt x="20" y="15"/>
                      </a:lnTo>
                      <a:lnTo>
                        <a:pt x="20" y="10"/>
                      </a:lnTo>
                      <a:lnTo>
                        <a:pt x="20" y="6"/>
                      </a:lnTo>
                      <a:lnTo>
                        <a:pt x="17" y="3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28" name="Freeform 59"/>
                <p:cNvSpPr/>
                <p:nvPr/>
              </p:nvSpPr>
              <p:spPr bwMode="auto">
                <a:xfrm>
                  <a:off x="8332" y="4713"/>
                  <a:ext cx="4" cy="4"/>
                </a:xfrm>
                <a:custGeom>
                  <a:avLst/>
                  <a:gdLst>
                    <a:gd name="T0" fmla="*/ 0 w 12"/>
                    <a:gd name="T1" fmla="*/ 0 h 13"/>
                    <a:gd name="T2" fmla="*/ 0 w 12"/>
                    <a:gd name="T3" fmla="*/ 0 h 13"/>
                    <a:gd name="T4" fmla="*/ 0 w 12"/>
                    <a:gd name="T5" fmla="*/ 0 h 13"/>
                    <a:gd name="T6" fmla="*/ 0 w 12"/>
                    <a:gd name="T7" fmla="*/ 0 h 13"/>
                    <a:gd name="T8" fmla="*/ 0 w 12"/>
                    <a:gd name="T9" fmla="*/ 0 h 13"/>
                    <a:gd name="T10" fmla="*/ 0 w 12"/>
                    <a:gd name="T11" fmla="*/ 0 h 13"/>
                    <a:gd name="T12" fmla="*/ 0 w 12"/>
                    <a:gd name="T13" fmla="*/ 0 h 13"/>
                    <a:gd name="T14" fmla="*/ 0 w 12"/>
                    <a:gd name="T15" fmla="*/ 0 h 13"/>
                    <a:gd name="T16" fmla="*/ 0 w 12"/>
                    <a:gd name="T17" fmla="*/ 0 h 13"/>
                    <a:gd name="T18" fmla="*/ 0 w 12"/>
                    <a:gd name="T19" fmla="*/ 0 h 13"/>
                    <a:gd name="T20" fmla="*/ 0 w 12"/>
                    <a:gd name="T21" fmla="*/ 0 h 13"/>
                    <a:gd name="T22" fmla="*/ 0 w 12"/>
                    <a:gd name="T23" fmla="*/ 0 h 13"/>
                    <a:gd name="T24" fmla="*/ 0 w 12"/>
                    <a:gd name="T25" fmla="*/ 0 h 13"/>
                    <a:gd name="T26" fmla="*/ 0 w 12"/>
                    <a:gd name="T27" fmla="*/ 0 h 13"/>
                    <a:gd name="T28" fmla="*/ 0 w 12"/>
                    <a:gd name="T29" fmla="*/ 0 h 13"/>
                    <a:gd name="T30" fmla="*/ 0 w 12"/>
                    <a:gd name="T31" fmla="*/ 0 h 13"/>
                    <a:gd name="T32" fmla="*/ 0 w 12"/>
                    <a:gd name="T33" fmla="*/ 0 h 13"/>
                    <a:gd name="T34" fmla="*/ 0 w 12"/>
                    <a:gd name="T35" fmla="*/ 0 h 13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2"/>
                    <a:gd name="T55" fmla="*/ 0 h 13"/>
                    <a:gd name="T56" fmla="*/ 12 w 12"/>
                    <a:gd name="T57" fmla="*/ 13 h 13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2" h="13">
                      <a:moveTo>
                        <a:pt x="0" y="7"/>
                      </a:moveTo>
                      <a:lnTo>
                        <a:pt x="0" y="9"/>
                      </a:lnTo>
                      <a:lnTo>
                        <a:pt x="2" y="12"/>
                      </a:lnTo>
                      <a:lnTo>
                        <a:pt x="3" y="13"/>
                      </a:lnTo>
                      <a:lnTo>
                        <a:pt x="6" y="13"/>
                      </a:lnTo>
                      <a:lnTo>
                        <a:pt x="9" y="13"/>
                      </a:lnTo>
                      <a:lnTo>
                        <a:pt x="11" y="12"/>
                      </a:lnTo>
                      <a:lnTo>
                        <a:pt x="12" y="9"/>
                      </a:lnTo>
                      <a:lnTo>
                        <a:pt x="12" y="7"/>
                      </a:lnTo>
                      <a:lnTo>
                        <a:pt x="12" y="5"/>
                      </a:lnTo>
                      <a:lnTo>
                        <a:pt x="11" y="2"/>
                      </a:lnTo>
                      <a:lnTo>
                        <a:pt x="9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29" name="Freeform 60"/>
                <p:cNvSpPr/>
                <p:nvPr/>
              </p:nvSpPr>
              <p:spPr bwMode="auto">
                <a:xfrm>
                  <a:off x="8349" y="4708"/>
                  <a:ext cx="5" cy="4"/>
                </a:xfrm>
                <a:custGeom>
                  <a:avLst/>
                  <a:gdLst>
                    <a:gd name="T0" fmla="*/ 0 w 13"/>
                    <a:gd name="T1" fmla="*/ 0 h 12"/>
                    <a:gd name="T2" fmla="*/ 0 w 13"/>
                    <a:gd name="T3" fmla="*/ 0 h 12"/>
                    <a:gd name="T4" fmla="*/ 0 w 13"/>
                    <a:gd name="T5" fmla="*/ 0 h 12"/>
                    <a:gd name="T6" fmla="*/ 0 w 13"/>
                    <a:gd name="T7" fmla="*/ 0 h 12"/>
                    <a:gd name="T8" fmla="*/ 0 w 13"/>
                    <a:gd name="T9" fmla="*/ 0 h 12"/>
                    <a:gd name="T10" fmla="*/ 0 w 13"/>
                    <a:gd name="T11" fmla="*/ 0 h 12"/>
                    <a:gd name="T12" fmla="*/ 0 w 13"/>
                    <a:gd name="T13" fmla="*/ 0 h 12"/>
                    <a:gd name="T14" fmla="*/ 0 w 13"/>
                    <a:gd name="T15" fmla="*/ 0 h 12"/>
                    <a:gd name="T16" fmla="*/ 0 w 13"/>
                    <a:gd name="T17" fmla="*/ 0 h 12"/>
                    <a:gd name="T18" fmla="*/ 0 w 13"/>
                    <a:gd name="T19" fmla="*/ 0 h 12"/>
                    <a:gd name="T20" fmla="*/ 0 w 13"/>
                    <a:gd name="T21" fmla="*/ 0 h 12"/>
                    <a:gd name="T22" fmla="*/ 0 w 13"/>
                    <a:gd name="T23" fmla="*/ 0 h 12"/>
                    <a:gd name="T24" fmla="*/ 0 w 13"/>
                    <a:gd name="T25" fmla="*/ 0 h 12"/>
                    <a:gd name="T26" fmla="*/ 0 w 13"/>
                    <a:gd name="T27" fmla="*/ 0 h 12"/>
                    <a:gd name="T28" fmla="*/ 0 w 13"/>
                    <a:gd name="T29" fmla="*/ 0 h 12"/>
                    <a:gd name="T30" fmla="*/ 0 w 13"/>
                    <a:gd name="T31" fmla="*/ 0 h 12"/>
                    <a:gd name="T32" fmla="*/ 0 w 13"/>
                    <a:gd name="T33" fmla="*/ 0 h 12"/>
                    <a:gd name="T34" fmla="*/ 0 w 13"/>
                    <a:gd name="T35" fmla="*/ 0 h 1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"/>
                    <a:gd name="T55" fmla="*/ 0 h 12"/>
                    <a:gd name="T56" fmla="*/ 13 w 13"/>
                    <a:gd name="T57" fmla="*/ 12 h 12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" h="12">
                      <a:moveTo>
                        <a:pt x="0" y="6"/>
                      </a:moveTo>
                      <a:lnTo>
                        <a:pt x="0" y="8"/>
                      </a:lnTo>
                      <a:lnTo>
                        <a:pt x="2" y="10"/>
                      </a:lnTo>
                      <a:lnTo>
                        <a:pt x="5" y="12"/>
                      </a:lnTo>
                      <a:lnTo>
                        <a:pt x="8" y="12"/>
                      </a:lnTo>
                      <a:lnTo>
                        <a:pt x="9" y="12"/>
                      </a:lnTo>
                      <a:lnTo>
                        <a:pt x="12" y="10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3" y="3"/>
                      </a:lnTo>
                      <a:lnTo>
                        <a:pt x="12" y="2"/>
                      </a:ln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2"/>
                      </a:lnTo>
                      <a:lnTo>
                        <a:pt x="0" y="3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30" name="Freeform 61"/>
                <p:cNvSpPr/>
                <p:nvPr/>
              </p:nvSpPr>
              <p:spPr bwMode="auto">
                <a:xfrm>
                  <a:off x="8366" y="4704"/>
                  <a:ext cx="2" cy="2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0 h 7"/>
                    <a:gd name="T4" fmla="*/ 0 w 8"/>
                    <a:gd name="T5" fmla="*/ 0 h 7"/>
                    <a:gd name="T6" fmla="*/ 0 w 8"/>
                    <a:gd name="T7" fmla="*/ 0 h 7"/>
                    <a:gd name="T8" fmla="*/ 0 w 8"/>
                    <a:gd name="T9" fmla="*/ 0 h 7"/>
                    <a:gd name="T10" fmla="*/ 0 w 8"/>
                    <a:gd name="T11" fmla="*/ 0 h 7"/>
                    <a:gd name="T12" fmla="*/ 0 w 8"/>
                    <a:gd name="T13" fmla="*/ 0 h 7"/>
                    <a:gd name="T14" fmla="*/ 0 w 8"/>
                    <a:gd name="T15" fmla="*/ 0 h 7"/>
                    <a:gd name="T16" fmla="*/ 0 w 8"/>
                    <a:gd name="T17" fmla="*/ 0 h 7"/>
                    <a:gd name="T18" fmla="*/ 0 w 8"/>
                    <a:gd name="T19" fmla="*/ 0 h 7"/>
                    <a:gd name="T20" fmla="*/ 0 w 8"/>
                    <a:gd name="T21" fmla="*/ 0 h 7"/>
                    <a:gd name="T22" fmla="*/ 0 w 8"/>
                    <a:gd name="T23" fmla="*/ 0 h 7"/>
                    <a:gd name="T24" fmla="*/ 0 w 8"/>
                    <a:gd name="T25" fmla="*/ 0 h 7"/>
                    <a:gd name="T26" fmla="*/ 0 w 8"/>
                    <a:gd name="T27" fmla="*/ 0 h 7"/>
                    <a:gd name="T28" fmla="*/ 0 w 8"/>
                    <a:gd name="T29" fmla="*/ 0 h 7"/>
                    <a:gd name="T30" fmla="*/ 0 w 8"/>
                    <a:gd name="T31" fmla="*/ 0 h 7"/>
                    <a:gd name="T32" fmla="*/ 0 w 8"/>
                    <a:gd name="T33" fmla="*/ 0 h 7"/>
                    <a:gd name="T34" fmla="*/ 0 w 8"/>
                    <a:gd name="T35" fmla="*/ 0 h 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8"/>
                    <a:gd name="T55" fmla="*/ 0 h 7"/>
                    <a:gd name="T56" fmla="*/ 8 w 8"/>
                    <a:gd name="T57" fmla="*/ 7 h 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8" h="7">
                      <a:moveTo>
                        <a:pt x="0" y="3"/>
                      </a:moveTo>
                      <a:lnTo>
                        <a:pt x="0" y="4"/>
                      </a:lnTo>
                      <a:lnTo>
                        <a:pt x="1" y="6"/>
                      </a:lnTo>
                      <a:lnTo>
                        <a:pt x="3" y="7"/>
                      </a:lnTo>
                      <a:lnTo>
                        <a:pt x="4" y="7"/>
                      </a:lnTo>
                      <a:lnTo>
                        <a:pt x="6" y="7"/>
                      </a:lnTo>
                      <a:lnTo>
                        <a:pt x="7" y="6"/>
                      </a:lnTo>
                      <a:lnTo>
                        <a:pt x="8" y="4"/>
                      </a:lnTo>
                      <a:lnTo>
                        <a:pt x="8" y="3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31" name="Freeform 62"/>
                <p:cNvSpPr/>
                <p:nvPr/>
              </p:nvSpPr>
              <p:spPr bwMode="auto">
                <a:xfrm>
                  <a:off x="8338" y="4730"/>
                  <a:ext cx="2" cy="3"/>
                </a:xfrm>
                <a:custGeom>
                  <a:avLst/>
                  <a:gdLst>
                    <a:gd name="T0" fmla="*/ 0 w 7"/>
                    <a:gd name="T1" fmla="*/ 0 h 8"/>
                    <a:gd name="T2" fmla="*/ 0 w 7"/>
                    <a:gd name="T3" fmla="*/ 0 h 8"/>
                    <a:gd name="T4" fmla="*/ 0 w 7"/>
                    <a:gd name="T5" fmla="*/ 0 h 8"/>
                    <a:gd name="T6" fmla="*/ 0 w 7"/>
                    <a:gd name="T7" fmla="*/ 0 h 8"/>
                    <a:gd name="T8" fmla="*/ 0 w 7"/>
                    <a:gd name="T9" fmla="*/ 0 h 8"/>
                    <a:gd name="T10" fmla="*/ 0 w 7"/>
                    <a:gd name="T11" fmla="*/ 0 h 8"/>
                    <a:gd name="T12" fmla="*/ 0 w 7"/>
                    <a:gd name="T13" fmla="*/ 0 h 8"/>
                    <a:gd name="T14" fmla="*/ 0 w 7"/>
                    <a:gd name="T15" fmla="*/ 0 h 8"/>
                    <a:gd name="T16" fmla="*/ 0 w 7"/>
                    <a:gd name="T17" fmla="*/ 0 h 8"/>
                    <a:gd name="T18" fmla="*/ 0 w 7"/>
                    <a:gd name="T19" fmla="*/ 0 h 8"/>
                    <a:gd name="T20" fmla="*/ 0 w 7"/>
                    <a:gd name="T21" fmla="*/ 0 h 8"/>
                    <a:gd name="T22" fmla="*/ 0 w 7"/>
                    <a:gd name="T23" fmla="*/ 0 h 8"/>
                    <a:gd name="T24" fmla="*/ 0 w 7"/>
                    <a:gd name="T25" fmla="*/ 0 h 8"/>
                    <a:gd name="T26" fmla="*/ 0 w 7"/>
                    <a:gd name="T27" fmla="*/ 0 h 8"/>
                    <a:gd name="T28" fmla="*/ 0 w 7"/>
                    <a:gd name="T29" fmla="*/ 0 h 8"/>
                    <a:gd name="T30" fmla="*/ 0 w 7"/>
                    <a:gd name="T31" fmla="*/ 0 h 8"/>
                    <a:gd name="T32" fmla="*/ 0 w 7"/>
                    <a:gd name="T33" fmla="*/ 0 h 8"/>
                    <a:gd name="T34" fmla="*/ 0 w 7"/>
                    <a:gd name="T35" fmla="*/ 0 h 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"/>
                    <a:gd name="T55" fmla="*/ 0 h 8"/>
                    <a:gd name="T56" fmla="*/ 7 w 7"/>
                    <a:gd name="T57" fmla="*/ 8 h 8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" h="8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6" y="6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32" name="Freeform 63"/>
                <p:cNvSpPr/>
                <p:nvPr/>
              </p:nvSpPr>
              <p:spPr bwMode="auto">
                <a:xfrm>
                  <a:off x="8370" y="4713"/>
                  <a:ext cx="6" cy="6"/>
                </a:xfrm>
                <a:custGeom>
                  <a:avLst/>
                  <a:gdLst>
                    <a:gd name="T0" fmla="*/ 0 w 16"/>
                    <a:gd name="T1" fmla="*/ 0 h 17"/>
                    <a:gd name="T2" fmla="*/ 0 w 16"/>
                    <a:gd name="T3" fmla="*/ 0 h 17"/>
                    <a:gd name="T4" fmla="*/ 0 w 16"/>
                    <a:gd name="T5" fmla="*/ 0 h 17"/>
                    <a:gd name="T6" fmla="*/ 0 w 16"/>
                    <a:gd name="T7" fmla="*/ 0 h 17"/>
                    <a:gd name="T8" fmla="*/ 0 w 16"/>
                    <a:gd name="T9" fmla="*/ 0 h 17"/>
                    <a:gd name="T10" fmla="*/ 0 w 16"/>
                    <a:gd name="T11" fmla="*/ 0 h 17"/>
                    <a:gd name="T12" fmla="*/ 0 w 16"/>
                    <a:gd name="T13" fmla="*/ 0 h 17"/>
                    <a:gd name="T14" fmla="*/ 0 w 16"/>
                    <a:gd name="T15" fmla="*/ 0 h 17"/>
                    <a:gd name="T16" fmla="*/ 0 w 16"/>
                    <a:gd name="T17" fmla="*/ 0 h 17"/>
                    <a:gd name="T18" fmla="*/ 0 w 16"/>
                    <a:gd name="T19" fmla="*/ 0 h 17"/>
                    <a:gd name="T20" fmla="*/ 0 w 16"/>
                    <a:gd name="T21" fmla="*/ 0 h 17"/>
                    <a:gd name="T22" fmla="*/ 0 w 16"/>
                    <a:gd name="T23" fmla="*/ 0 h 17"/>
                    <a:gd name="T24" fmla="*/ 0 w 16"/>
                    <a:gd name="T25" fmla="*/ 0 h 17"/>
                    <a:gd name="T26" fmla="*/ 0 w 16"/>
                    <a:gd name="T27" fmla="*/ 0 h 17"/>
                    <a:gd name="T28" fmla="*/ 0 w 16"/>
                    <a:gd name="T29" fmla="*/ 0 h 17"/>
                    <a:gd name="T30" fmla="*/ 0 w 16"/>
                    <a:gd name="T31" fmla="*/ 0 h 17"/>
                    <a:gd name="T32" fmla="*/ 0 w 16"/>
                    <a:gd name="T33" fmla="*/ 0 h 17"/>
                    <a:gd name="T34" fmla="*/ 0 w 16"/>
                    <a:gd name="T35" fmla="*/ 0 h 1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6"/>
                    <a:gd name="T55" fmla="*/ 0 h 17"/>
                    <a:gd name="T56" fmla="*/ 16 w 16"/>
                    <a:gd name="T57" fmla="*/ 17 h 1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6" h="17">
                      <a:moveTo>
                        <a:pt x="0" y="8"/>
                      </a:moveTo>
                      <a:lnTo>
                        <a:pt x="0" y="11"/>
                      </a:lnTo>
                      <a:lnTo>
                        <a:pt x="3" y="14"/>
                      </a:lnTo>
                      <a:lnTo>
                        <a:pt x="5" y="16"/>
                      </a:lnTo>
                      <a:lnTo>
                        <a:pt x="9" y="17"/>
                      </a:lnTo>
                      <a:lnTo>
                        <a:pt x="12" y="16"/>
                      </a:lnTo>
                      <a:lnTo>
                        <a:pt x="15" y="14"/>
                      </a:lnTo>
                      <a:lnTo>
                        <a:pt x="16" y="11"/>
                      </a:lnTo>
                      <a:lnTo>
                        <a:pt x="16" y="8"/>
                      </a:lnTo>
                      <a:lnTo>
                        <a:pt x="16" y="5"/>
                      </a:lnTo>
                      <a:lnTo>
                        <a:pt x="15" y="3"/>
                      </a:lnTo>
                      <a:lnTo>
                        <a:pt x="12" y="1"/>
                      </a:lnTo>
                      <a:lnTo>
                        <a:pt x="9" y="0"/>
                      </a:lnTo>
                      <a:lnTo>
                        <a:pt x="5" y="1"/>
                      </a:ln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33" name="Freeform 64"/>
                <p:cNvSpPr/>
                <p:nvPr/>
              </p:nvSpPr>
              <p:spPr bwMode="auto">
                <a:xfrm>
                  <a:off x="8353" y="4721"/>
                  <a:ext cx="4" cy="4"/>
                </a:xfrm>
                <a:custGeom>
                  <a:avLst/>
                  <a:gdLst>
                    <a:gd name="T0" fmla="*/ 0 w 12"/>
                    <a:gd name="T1" fmla="*/ 0 h 12"/>
                    <a:gd name="T2" fmla="*/ 0 w 12"/>
                    <a:gd name="T3" fmla="*/ 0 h 12"/>
                    <a:gd name="T4" fmla="*/ 0 w 12"/>
                    <a:gd name="T5" fmla="*/ 0 h 12"/>
                    <a:gd name="T6" fmla="*/ 0 w 12"/>
                    <a:gd name="T7" fmla="*/ 0 h 12"/>
                    <a:gd name="T8" fmla="*/ 0 w 12"/>
                    <a:gd name="T9" fmla="*/ 0 h 12"/>
                    <a:gd name="T10" fmla="*/ 0 w 12"/>
                    <a:gd name="T11" fmla="*/ 0 h 12"/>
                    <a:gd name="T12" fmla="*/ 0 w 12"/>
                    <a:gd name="T13" fmla="*/ 0 h 12"/>
                    <a:gd name="T14" fmla="*/ 0 w 12"/>
                    <a:gd name="T15" fmla="*/ 0 h 12"/>
                    <a:gd name="T16" fmla="*/ 0 w 12"/>
                    <a:gd name="T17" fmla="*/ 0 h 12"/>
                    <a:gd name="T18" fmla="*/ 0 w 12"/>
                    <a:gd name="T19" fmla="*/ 0 h 12"/>
                    <a:gd name="T20" fmla="*/ 0 w 12"/>
                    <a:gd name="T21" fmla="*/ 0 h 12"/>
                    <a:gd name="T22" fmla="*/ 0 w 12"/>
                    <a:gd name="T23" fmla="*/ 0 h 12"/>
                    <a:gd name="T24" fmla="*/ 0 w 12"/>
                    <a:gd name="T25" fmla="*/ 0 h 12"/>
                    <a:gd name="T26" fmla="*/ 0 w 12"/>
                    <a:gd name="T27" fmla="*/ 0 h 12"/>
                    <a:gd name="T28" fmla="*/ 0 w 12"/>
                    <a:gd name="T29" fmla="*/ 0 h 12"/>
                    <a:gd name="T30" fmla="*/ 0 w 12"/>
                    <a:gd name="T31" fmla="*/ 0 h 12"/>
                    <a:gd name="T32" fmla="*/ 0 w 12"/>
                    <a:gd name="T33" fmla="*/ 0 h 12"/>
                    <a:gd name="T34" fmla="*/ 0 w 12"/>
                    <a:gd name="T35" fmla="*/ 0 h 1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2"/>
                    <a:gd name="T55" fmla="*/ 0 h 12"/>
                    <a:gd name="T56" fmla="*/ 12 w 12"/>
                    <a:gd name="T57" fmla="*/ 12 h 12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2" h="12">
                      <a:moveTo>
                        <a:pt x="0" y="6"/>
                      </a:moveTo>
                      <a:lnTo>
                        <a:pt x="0" y="7"/>
                      </a:lnTo>
                      <a:lnTo>
                        <a:pt x="1" y="10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2"/>
                      </a:lnTo>
                      <a:lnTo>
                        <a:pt x="10" y="10"/>
                      </a:lnTo>
                      <a:lnTo>
                        <a:pt x="12" y="7"/>
                      </a:lnTo>
                      <a:lnTo>
                        <a:pt x="12" y="6"/>
                      </a:lnTo>
                      <a:lnTo>
                        <a:pt x="12" y="4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1" y="2"/>
                      </a:lnTo>
                      <a:lnTo>
                        <a:pt x="0" y="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34" name="Freeform 65"/>
                <p:cNvSpPr/>
                <p:nvPr/>
              </p:nvSpPr>
              <p:spPr bwMode="auto">
                <a:xfrm>
                  <a:off x="8343" y="4794"/>
                  <a:ext cx="25" cy="25"/>
                </a:xfrm>
                <a:custGeom>
                  <a:avLst/>
                  <a:gdLst>
                    <a:gd name="T0" fmla="*/ 0 w 74"/>
                    <a:gd name="T1" fmla="*/ 0 h 75"/>
                    <a:gd name="T2" fmla="*/ 0 w 74"/>
                    <a:gd name="T3" fmla="*/ 0 h 75"/>
                    <a:gd name="T4" fmla="*/ 0 w 74"/>
                    <a:gd name="T5" fmla="*/ 0 h 75"/>
                    <a:gd name="T6" fmla="*/ 0 w 74"/>
                    <a:gd name="T7" fmla="*/ 0 h 75"/>
                    <a:gd name="T8" fmla="*/ 0 w 74"/>
                    <a:gd name="T9" fmla="*/ 0 h 75"/>
                    <a:gd name="T10" fmla="*/ 0 w 74"/>
                    <a:gd name="T11" fmla="*/ 0 h 75"/>
                    <a:gd name="T12" fmla="*/ 0 w 74"/>
                    <a:gd name="T13" fmla="*/ 0 h 75"/>
                    <a:gd name="T14" fmla="*/ 0 w 74"/>
                    <a:gd name="T15" fmla="*/ 0 h 75"/>
                    <a:gd name="T16" fmla="*/ 0 w 74"/>
                    <a:gd name="T17" fmla="*/ 0 h 75"/>
                    <a:gd name="T18" fmla="*/ 0 w 74"/>
                    <a:gd name="T19" fmla="*/ 0 h 75"/>
                    <a:gd name="T20" fmla="*/ 0 w 74"/>
                    <a:gd name="T21" fmla="*/ 0 h 75"/>
                    <a:gd name="T22" fmla="*/ 0 w 74"/>
                    <a:gd name="T23" fmla="*/ 0 h 75"/>
                    <a:gd name="T24" fmla="*/ 0 w 74"/>
                    <a:gd name="T25" fmla="*/ 0 h 75"/>
                    <a:gd name="T26" fmla="*/ 0 w 74"/>
                    <a:gd name="T27" fmla="*/ 0 h 75"/>
                    <a:gd name="T28" fmla="*/ 0 w 74"/>
                    <a:gd name="T29" fmla="*/ 0 h 75"/>
                    <a:gd name="T30" fmla="*/ 0 w 74"/>
                    <a:gd name="T31" fmla="*/ 0 h 75"/>
                    <a:gd name="T32" fmla="*/ 0 w 74"/>
                    <a:gd name="T33" fmla="*/ 0 h 75"/>
                    <a:gd name="T34" fmla="*/ 0 w 74"/>
                    <a:gd name="T35" fmla="*/ 0 h 75"/>
                    <a:gd name="T36" fmla="*/ 0 w 74"/>
                    <a:gd name="T37" fmla="*/ 0 h 75"/>
                    <a:gd name="T38" fmla="*/ 0 w 74"/>
                    <a:gd name="T39" fmla="*/ 0 h 75"/>
                    <a:gd name="T40" fmla="*/ 0 w 74"/>
                    <a:gd name="T41" fmla="*/ 0 h 75"/>
                    <a:gd name="T42" fmla="*/ 0 w 74"/>
                    <a:gd name="T43" fmla="*/ 0 h 75"/>
                    <a:gd name="T44" fmla="*/ 0 w 74"/>
                    <a:gd name="T45" fmla="*/ 0 h 75"/>
                    <a:gd name="T46" fmla="*/ 0 w 74"/>
                    <a:gd name="T47" fmla="*/ 0 h 75"/>
                    <a:gd name="T48" fmla="*/ 0 w 74"/>
                    <a:gd name="T49" fmla="*/ 0 h 7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74"/>
                    <a:gd name="T76" fmla="*/ 0 h 75"/>
                    <a:gd name="T77" fmla="*/ 74 w 74"/>
                    <a:gd name="T78" fmla="*/ 75 h 7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74" h="75">
                      <a:moveTo>
                        <a:pt x="7" y="65"/>
                      </a:moveTo>
                      <a:lnTo>
                        <a:pt x="15" y="72"/>
                      </a:lnTo>
                      <a:lnTo>
                        <a:pt x="25" y="75"/>
                      </a:lnTo>
                      <a:lnTo>
                        <a:pt x="32" y="75"/>
                      </a:lnTo>
                      <a:lnTo>
                        <a:pt x="37" y="73"/>
                      </a:lnTo>
                      <a:lnTo>
                        <a:pt x="38" y="73"/>
                      </a:lnTo>
                      <a:lnTo>
                        <a:pt x="44" y="71"/>
                      </a:lnTo>
                      <a:lnTo>
                        <a:pt x="50" y="69"/>
                      </a:lnTo>
                      <a:lnTo>
                        <a:pt x="59" y="65"/>
                      </a:lnTo>
                      <a:lnTo>
                        <a:pt x="65" y="60"/>
                      </a:lnTo>
                      <a:lnTo>
                        <a:pt x="71" y="56"/>
                      </a:lnTo>
                      <a:lnTo>
                        <a:pt x="74" y="50"/>
                      </a:lnTo>
                      <a:lnTo>
                        <a:pt x="72" y="45"/>
                      </a:lnTo>
                      <a:lnTo>
                        <a:pt x="59" y="35"/>
                      </a:lnTo>
                      <a:lnTo>
                        <a:pt x="46" y="39"/>
                      </a:lnTo>
                      <a:lnTo>
                        <a:pt x="35" y="48"/>
                      </a:lnTo>
                      <a:lnTo>
                        <a:pt x="31" y="52"/>
                      </a:lnTo>
                      <a:lnTo>
                        <a:pt x="29" y="43"/>
                      </a:lnTo>
                      <a:lnTo>
                        <a:pt x="24" y="26"/>
                      </a:lnTo>
                      <a:lnTo>
                        <a:pt x="13" y="7"/>
                      </a:lnTo>
                      <a:lnTo>
                        <a:pt x="2" y="0"/>
                      </a:lnTo>
                      <a:lnTo>
                        <a:pt x="0" y="19"/>
                      </a:lnTo>
                      <a:lnTo>
                        <a:pt x="3" y="40"/>
                      </a:lnTo>
                      <a:lnTo>
                        <a:pt x="6" y="58"/>
                      </a:lnTo>
                      <a:lnTo>
                        <a:pt x="7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35" name="Freeform 66"/>
                <p:cNvSpPr/>
                <p:nvPr/>
              </p:nvSpPr>
              <p:spPr bwMode="auto">
                <a:xfrm>
                  <a:off x="8367" y="4788"/>
                  <a:ext cx="23" cy="20"/>
                </a:xfrm>
                <a:custGeom>
                  <a:avLst/>
                  <a:gdLst>
                    <a:gd name="T0" fmla="*/ 0 w 69"/>
                    <a:gd name="T1" fmla="*/ 0 h 59"/>
                    <a:gd name="T2" fmla="*/ 0 w 69"/>
                    <a:gd name="T3" fmla="*/ 0 h 59"/>
                    <a:gd name="T4" fmla="*/ 0 w 69"/>
                    <a:gd name="T5" fmla="*/ 0 h 59"/>
                    <a:gd name="T6" fmla="*/ 0 w 69"/>
                    <a:gd name="T7" fmla="*/ 0 h 59"/>
                    <a:gd name="T8" fmla="*/ 0 w 69"/>
                    <a:gd name="T9" fmla="*/ 0 h 59"/>
                    <a:gd name="T10" fmla="*/ 0 w 69"/>
                    <a:gd name="T11" fmla="*/ 0 h 59"/>
                    <a:gd name="T12" fmla="*/ 0 w 69"/>
                    <a:gd name="T13" fmla="*/ 0 h 59"/>
                    <a:gd name="T14" fmla="*/ 0 w 69"/>
                    <a:gd name="T15" fmla="*/ 0 h 59"/>
                    <a:gd name="T16" fmla="*/ 0 w 69"/>
                    <a:gd name="T17" fmla="*/ 0 h 59"/>
                    <a:gd name="T18" fmla="*/ 0 w 69"/>
                    <a:gd name="T19" fmla="*/ 0 h 59"/>
                    <a:gd name="T20" fmla="*/ 0 w 69"/>
                    <a:gd name="T21" fmla="*/ 0 h 59"/>
                    <a:gd name="T22" fmla="*/ 0 w 69"/>
                    <a:gd name="T23" fmla="*/ 0 h 59"/>
                    <a:gd name="T24" fmla="*/ 0 w 69"/>
                    <a:gd name="T25" fmla="*/ 0 h 59"/>
                    <a:gd name="T26" fmla="*/ 0 w 69"/>
                    <a:gd name="T27" fmla="*/ 0 h 59"/>
                    <a:gd name="T28" fmla="*/ 0 w 69"/>
                    <a:gd name="T29" fmla="*/ 0 h 59"/>
                    <a:gd name="T30" fmla="*/ 0 w 69"/>
                    <a:gd name="T31" fmla="*/ 0 h 59"/>
                    <a:gd name="T32" fmla="*/ 0 w 69"/>
                    <a:gd name="T33" fmla="*/ 0 h 59"/>
                    <a:gd name="T34" fmla="*/ 0 w 69"/>
                    <a:gd name="T35" fmla="*/ 0 h 59"/>
                    <a:gd name="T36" fmla="*/ 0 w 69"/>
                    <a:gd name="T37" fmla="*/ 0 h 59"/>
                    <a:gd name="T38" fmla="*/ 0 w 69"/>
                    <a:gd name="T39" fmla="*/ 0 h 59"/>
                    <a:gd name="T40" fmla="*/ 0 w 69"/>
                    <a:gd name="T41" fmla="*/ 0 h 5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9"/>
                    <a:gd name="T64" fmla="*/ 0 h 59"/>
                    <a:gd name="T65" fmla="*/ 69 w 69"/>
                    <a:gd name="T66" fmla="*/ 59 h 5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9" h="59">
                      <a:moveTo>
                        <a:pt x="24" y="59"/>
                      </a:moveTo>
                      <a:lnTo>
                        <a:pt x="29" y="59"/>
                      </a:lnTo>
                      <a:lnTo>
                        <a:pt x="38" y="57"/>
                      </a:lnTo>
                      <a:lnTo>
                        <a:pt x="47" y="56"/>
                      </a:lnTo>
                      <a:lnTo>
                        <a:pt x="56" y="54"/>
                      </a:lnTo>
                      <a:lnTo>
                        <a:pt x="63" y="52"/>
                      </a:lnTo>
                      <a:lnTo>
                        <a:pt x="68" y="47"/>
                      </a:lnTo>
                      <a:lnTo>
                        <a:pt x="69" y="43"/>
                      </a:lnTo>
                      <a:lnTo>
                        <a:pt x="66" y="37"/>
                      </a:lnTo>
                      <a:lnTo>
                        <a:pt x="54" y="32"/>
                      </a:lnTo>
                      <a:lnTo>
                        <a:pt x="41" y="33"/>
                      </a:lnTo>
                      <a:lnTo>
                        <a:pt x="29" y="37"/>
                      </a:lnTo>
                      <a:lnTo>
                        <a:pt x="25" y="40"/>
                      </a:lnTo>
                      <a:lnTo>
                        <a:pt x="21" y="29"/>
                      </a:lnTo>
                      <a:lnTo>
                        <a:pt x="19" y="13"/>
                      </a:lnTo>
                      <a:lnTo>
                        <a:pt x="15" y="1"/>
                      </a:lnTo>
                      <a:lnTo>
                        <a:pt x="0" y="0"/>
                      </a:lnTo>
                      <a:lnTo>
                        <a:pt x="0" y="27"/>
                      </a:lnTo>
                      <a:lnTo>
                        <a:pt x="9" y="44"/>
                      </a:lnTo>
                      <a:lnTo>
                        <a:pt x="19" y="56"/>
                      </a:lnTo>
                      <a:lnTo>
                        <a:pt x="24" y="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36" name="Freeform 67"/>
                <p:cNvSpPr/>
                <p:nvPr/>
              </p:nvSpPr>
              <p:spPr bwMode="auto">
                <a:xfrm>
                  <a:off x="8386" y="4779"/>
                  <a:ext cx="23" cy="20"/>
                </a:xfrm>
                <a:custGeom>
                  <a:avLst/>
                  <a:gdLst>
                    <a:gd name="T0" fmla="*/ 0 w 69"/>
                    <a:gd name="T1" fmla="*/ 0 h 60"/>
                    <a:gd name="T2" fmla="*/ 0 w 69"/>
                    <a:gd name="T3" fmla="*/ 0 h 60"/>
                    <a:gd name="T4" fmla="*/ 0 w 69"/>
                    <a:gd name="T5" fmla="*/ 0 h 60"/>
                    <a:gd name="T6" fmla="*/ 0 w 69"/>
                    <a:gd name="T7" fmla="*/ 0 h 60"/>
                    <a:gd name="T8" fmla="*/ 0 w 69"/>
                    <a:gd name="T9" fmla="*/ 0 h 60"/>
                    <a:gd name="T10" fmla="*/ 0 w 69"/>
                    <a:gd name="T11" fmla="*/ 0 h 60"/>
                    <a:gd name="T12" fmla="*/ 0 w 69"/>
                    <a:gd name="T13" fmla="*/ 0 h 60"/>
                    <a:gd name="T14" fmla="*/ 0 w 69"/>
                    <a:gd name="T15" fmla="*/ 0 h 60"/>
                    <a:gd name="T16" fmla="*/ 0 w 69"/>
                    <a:gd name="T17" fmla="*/ 0 h 60"/>
                    <a:gd name="T18" fmla="*/ 0 w 69"/>
                    <a:gd name="T19" fmla="*/ 0 h 60"/>
                    <a:gd name="T20" fmla="*/ 0 w 69"/>
                    <a:gd name="T21" fmla="*/ 0 h 60"/>
                    <a:gd name="T22" fmla="*/ 0 w 69"/>
                    <a:gd name="T23" fmla="*/ 0 h 60"/>
                    <a:gd name="T24" fmla="*/ 0 w 69"/>
                    <a:gd name="T25" fmla="*/ 0 h 60"/>
                    <a:gd name="T26" fmla="*/ 0 w 69"/>
                    <a:gd name="T27" fmla="*/ 0 h 60"/>
                    <a:gd name="T28" fmla="*/ 0 w 69"/>
                    <a:gd name="T29" fmla="*/ 0 h 60"/>
                    <a:gd name="T30" fmla="*/ 0 w 69"/>
                    <a:gd name="T31" fmla="*/ 0 h 60"/>
                    <a:gd name="T32" fmla="*/ 0 w 69"/>
                    <a:gd name="T33" fmla="*/ 0 h 60"/>
                    <a:gd name="T34" fmla="*/ 0 w 69"/>
                    <a:gd name="T35" fmla="*/ 0 h 60"/>
                    <a:gd name="T36" fmla="*/ 0 w 69"/>
                    <a:gd name="T37" fmla="*/ 0 h 60"/>
                    <a:gd name="T38" fmla="*/ 0 w 69"/>
                    <a:gd name="T39" fmla="*/ 0 h 60"/>
                    <a:gd name="T40" fmla="*/ 0 w 69"/>
                    <a:gd name="T41" fmla="*/ 0 h 60"/>
                    <a:gd name="T42" fmla="*/ 0 w 69"/>
                    <a:gd name="T43" fmla="*/ 0 h 60"/>
                    <a:gd name="T44" fmla="*/ 0 w 69"/>
                    <a:gd name="T45" fmla="*/ 0 h 60"/>
                    <a:gd name="T46" fmla="*/ 0 w 69"/>
                    <a:gd name="T47" fmla="*/ 0 h 60"/>
                    <a:gd name="T48" fmla="*/ 0 w 69"/>
                    <a:gd name="T49" fmla="*/ 0 h 60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9"/>
                    <a:gd name="T76" fmla="*/ 0 h 60"/>
                    <a:gd name="T77" fmla="*/ 69 w 69"/>
                    <a:gd name="T78" fmla="*/ 60 h 60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9" h="60">
                      <a:moveTo>
                        <a:pt x="6" y="46"/>
                      </a:moveTo>
                      <a:lnTo>
                        <a:pt x="15" y="54"/>
                      </a:lnTo>
                      <a:lnTo>
                        <a:pt x="22" y="59"/>
                      </a:lnTo>
                      <a:lnTo>
                        <a:pt x="31" y="60"/>
                      </a:lnTo>
                      <a:lnTo>
                        <a:pt x="38" y="60"/>
                      </a:lnTo>
                      <a:lnTo>
                        <a:pt x="45" y="59"/>
                      </a:lnTo>
                      <a:lnTo>
                        <a:pt x="51" y="56"/>
                      </a:lnTo>
                      <a:lnTo>
                        <a:pt x="57" y="53"/>
                      </a:lnTo>
                      <a:lnTo>
                        <a:pt x="60" y="51"/>
                      </a:lnTo>
                      <a:lnTo>
                        <a:pt x="64" y="50"/>
                      </a:lnTo>
                      <a:lnTo>
                        <a:pt x="67" y="47"/>
                      </a:lnTo>
                      <a:lnTo>
                        <a:pt x="69" y="43"/>
                      </a:lnTo>
                      <a:lnTo>
                        <a:pt x="67" y="40"/>
                      </a:lnTo>
                      <a:lnTo>
                        <a:pt x="54" y="31"/>
                      </a:lnTo>
                      <a:lnTo>
                        <a:pt x="41" y="31"/>
                      </a:lnTo>
                      <a:lnTo>
                        <a:pt x="32" y="34"/>
                      </a:lnTo>
                      <a:lnTo>
                        <a:pt x="28" y="37"/>
                      </a:lnTo>
                      <a:lnTo>
                        <a:pt x="26" y="30"/>
                      </a:lnTo>
                      <a:lnTo>
                        <a:pt x="20" y="15"/>
                      </a:lnTo>
                      <a:lnTo>
                        <a:pt x="12" y="2"/>
                      </a:lnTo>
                      <a:lnTo>
                        <a:pt x="1" y="0"/>
                      </a:lnTo>
                      <a:lnTo>
                        <a:pt x="0" y="14"/>
                      </a:lnTo>
                      <a:lnTo>
                        <a:pt x="1" y="30"/>
                      </a:lnTo>
                      <a:lnTo>
                        <a:pt x="4" y="41"/>
                      </a:lnTo>
                      <a:lnTo>
                        <a:pt x="6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37" name="Freeform 68"/>
                <p:cNvSpPr/>
                <p:nvPr/>
              </p:nvSpPr>
              <p:spPr bwMode="auto">
                <a:xfrm>
                  <a:off x="8357" y="4833"/>
                  <a:ext cx="25" cy="16"/>
                </a:xfrm>
                <a:custGeom>
                  <a:avLst/>
                  <a:gdLst>
                    <a:gd name="T0" fmla="*/ 0 w 75"/>
                    <a:gd name="T1" fmla="*/ 0 h 48"/>
                    <a:gd name="T2" fmla="*/ 0 w 75"/>
                    <a:gd name="T3" fmla="*/ 0 h 48"/>
                    <a:gd name="T4" fmla="*/ 0 w 75"/>
                    <a:gd name="T5" fmla="*/ 0 h 48"/>
                    <a:gd name="T6" fmla="*/ 0 w 75"/>
                    <a:gd name="T7" fmla="*/ 0 h 48"/>
                    <a:gd name="T8" fmla="*/ 0 w 75"/>
                    <a:gd name="T9" fmla="*/ 0 h 48"/>
                    <a:gd name="T10" fmla="*/ 0 w 75"/>
                    <a:gd name="T11" fmla="*/ 0 h 48"/>
                    <a:gd name="T12" fmla="*/ 0 w 75"/>
                    <a:gd name="T13" fmla="*/ 0 h 48"/>
                    <a:gd name="T14" fmla="*/ 0 w 75"/>
                    <a:gd name="T15" fmla="*/ 0 h 48"/>
                    <a:gd name="T16" fmla="*/ 0 w 75"/>
                    <a:gd name="T17" fmla="*/ 0 h 48"/>
                    <a:gd name="T18" fmla="*/ 0 w 75"/>
                    <a:gd name="T19" fmla="*/ 0 h 48"/>
                    <a:gd name="T20" fmla="*/ 0 w 75"/>
                    <a:gd name="T21" fmla="*/ 0 h 48"/>
                    <a:gd name="T22" fmla="*/ 0 w 75"/>
                    <a:gd name="T23" fmla="*/ 0 h 48"/>
                    <a:gd name="T24" fmla="*/ 0 w 75"/>
                    <a:gd name="T25" fmla="*/ 0 h 48"/>
                    <a:gd name="T26" fmla="*/ 0 w 75"/>
                    <a:gd name="T27" fmla="*/ 0 h 48"/>
                    <a:gd name="T28" fmla="*/ 0 w 75"/>
                    <a:gd name="T29" fmla="*/ 0 h 48"/>
                    <a:gd name="T30" fmla="*/ 0 w 75"/>
                    <a:gd name="T31" fmla="*/ 0 h 48"/>
                    <a:gd name="T32" fmla="*/ 0 w 75"/>
                    <a:gd name="T33" fmla="*/ 0 h 48"/>
                    <a:gd name="T34" fmla="*/ 0 w 75"/>
                    <a:gd name="T35" fmla="*/ 0 h 48"/>
                    <a:gd name="T36" fmla="*/ 0 w 75"/>
                    <a:gd name="T37" fmla="*/ 0 h 48"/>
                    <a:gd name="T38" fmla="*/ 0 w 75"/>
                    <a:gd name="T39" fmla="*/ 0 h 48"/>
                    <a:gd name="T40" fmla="*/ 0 w 75"/>
                    <a:gd name="T41" fmla="*/ 0 h 48"/>
                    <a:gd name="T42" fmla="*/ 0 w 75"/>
                    <a:gd name="T43" fmla="*/ 0 h 48"/>
                    <a:gd name="T44" fmla="*/ 0 w 75"/>
                    <a:gd name="T45" fmla="*/ 0 h 48"/>
                    <a:gd name="T46" fmla="*/ 0 w 75"/>
                    <a:gd name="T47" fmla="*/ 0 h 48"/>
                    <a:gd name="T48" fmla="*/ 0 w 75"/>
                    <a:gd name="T49" fmla="*/ 0 h 48"/>
                    <a:gd name="T50" fmla="*/ 0 w 75"/>
                    <a:gd name="T51" fmla="*/ 0 h 48"/>
                    <a:gd name="T52" fmla="*/ 0 w 75"/>
                    <a:gd name="T53" fmla="*/ 0 h 48"/>
                    <a:gd name="T54" fmla="*/ 0 w 75"/>
                    <a:gd name="T55" fmla="*/ 0 h 48"/>
                    <a:gd name="T56" fmla="*/ 0 w 75"/>
                    <a:gd name="T57" fmla="*/ 0 h 48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5"/>
                    <a:gd name="T88" fmla="*/ 0 h 48"/>
                    <a:gd name="T89" fmla="*/ 75 w 75"/>
                    <a:gd name="T90" fmla="*/ 48 h 48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5" h="48">
                      <a:moveTo>
                        <a:pt x="12" y="44"/>
                      </a:moveTo>
                      <a:lnTo>
                        <a:pt x="19" y="46"/>
                      </a:lnTo>
                      <a:lnTo>
                        <a:pt x="31" y="48"/>
                      </a:lnTo>
                      <a:lnTo>
                        <a:pt x="43" y="48"/>
                      </a:lnTo>
                      <a:lnTo>
                        <a:pt x="56" y="46"/>
                      </a:lnTo>
                      <a:lnTo>
                        <a:pt x="66" y="42"/>
                      </a:lnTo>
                      <a:lnTo>
                        <a:pt x="74" y="36"/>
                      </a:lnTo>
                      <a:lnTo>
                        <a:pt x="75" y="29"/>
                      </a:lnTo>
                      <a:lnTo>
                        <a:pt x="71" y="19"/>
                      </a:lnTo>
                      <a:lnTo>
                        <a:pt x="66" y="16"/>
                      </a:lnTo>
                      <a:lnTo>
                        <a:pt x="59" y="15"/>
                      </a:lnTo>
                      <a:lnTo>
                        <a:pt x="52" y="15"/>
                      </a:lnTo>
                      <a:lnTo>
                        <a:pt x="43" y="18"/>
                      </a:lnTo>
                      <a:lnTo>
                        <a:pt x="35" y="19"/>
                      </a:lnTo>
                      <a:lnTo>
                        <a:pt x="30" y="22"/>
                      </a:lnTo>
                      <a:lnTo>
                        <a:pt x="25" y="23"/>
                      </a:lnTo>
                      <a:lnTo>
                        <a:pt x="24" y="25"/>
                      </a:lnTo>
                      <a:lnTo>
                        <a:pt x="22" y="21"/>
                      </a:lnTo>
                      <a:lnTo>
                        <a:pt x="19" y="13"/>
                      </a:lnTo>
                      <a:lnTo>
                        <a:pt x="16" y="5"/>
                      </a:lnTo>
                      <a:lnTo>
                        <a:pt x="15" y="2"/>
                      </a:lnTo>
                      <a:lnTo>
                        <a:pt x="12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13"/>
                      </a:lnTo>
                      <a:lnTo>
                        <a:pt x="5" y="26"/>
                      </a:lnTo>
                      <a:lnTo>
                        <a:pt x="9" y="38"/>
                      </a:lnTo>
                      <a:lnTo>
                        <a:pt x="12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38" name="Freeform 69"/>
                <p:cNvSpPr/>
                <p:nvPr/>
              </p:nvSpPr>
              <p:spPr bwMode="auto">
                <a:xfrm>
                  <a:off x="8385" y="4821"/>
                  <a:ext cx="21" cy="19"/>
                </a:xfrm>
                <a:custGeom>
                  <a:avLst/>
                  <a:gdLst>
                    <a:gd name="T0" fmla="*/ 0 w 63"/>
                    <a:gd name="T1" fmla="*/ 0 h 57"/>
                    <a:gd name="T2" fmla="*/ 0 w 63"/>
                    <a:gd name="T3" fmla="*/ 0 h 57"/>
                    <a:gd name="T4" fmla="*/ 0 w 63"/>
                    <a:gd name="T5" fmla="*/ 0 h 57"/>
                    <a:gd name="T6" fmla="*/ 0 w 63"/>
                    <a:gd name="T7" fmla="*/ 0 h 57"/>
                    <a:gd name="T8" fmla="*/ 0 w 63"/>
                    <a:gd name="T9" fmla="*/ 0 h 57"/>
                    <a:gd name="T10" fmla="*/ 0 w 63"/>
                    <a:gd name="T11" fmla="*/ 0 h 57"/>
                    <a:gd name="T12" fmla="*/ 0 w 63"/>
                    <a:gd name="T13" fmla="*/ 0 h 57"/>
                    <a:gd name="T14" fmla="*/ 0 w 63"/>
                    <a:gd name="T15" fmla="*/ 0 h 57"/>
                    <a:gd name="T16" fmla="*/ 0 w 63"/>
                    <a:gd name="T17" fmla="*/ 0 h 57"/>
                    <a:gd name="T18" fmla="*/ 0 w 63"/>
                    <a:gd name="T19" fmla="*/ 0 h 57"/>
                    <a:gd name="T20" fmla="*/ 0 w 63"/>
                    <a:gd name="T21" fmla="*/ 0 h 57"/>
                    <a:gd name="T22" fmla="*/ 0 w 63"/>
                    <a:gd name="T23" fmla="*/ 0 h 57"/>
                    <a:gd name="T24" fmla="*/ 0 w 63"/>
                    <a:gd name="T25" fmla="*/ 0 h 57"/>
                    <a:gd name="T26" fmla="*/ 0 w 63"/>
                    <a:gd name="T27" fmla="*/ 0 h 57"/>
                    <a:gd name="T28" fmla="*/ 0 w 63"/>
                    <a:gd name="T29" fmla="*/ 0 h 57"/>
                    <a:gd name="T30" fmla="*/ 0 w 63"/>
                    <a:gd name="T31" fmla="*/ 0 h 57"/>
                    <a:gd name="T32" fmla="*/ 0 w 63"/>
                    <a:gd name="T33" fmla="*/ 0 h 57"/>
                    <a:gd name="T34" fmla="*/ 0 w 63"/>
                    <a:gd name="T35" fmla="*/ 0 h 57"/>
                    <a:gd name="T36" fmla="*/ 0 w 63"/>
                    <a:gd name="T37" fmla="*/ 0 h 57"/>
                    <a:gd name="T38" fmla="*/ 0 w 63"/>
                    <a:gd name="T39" fmla="*/ 0 h 57"/>
                    <a:gd name="T40" fmla="*/ 0 w 63"/>
                    <a:gd name="T41" fmla="*/ 0 h 57"/>
                    <a:gd name="T42" fmla="*/ 0 w 63"/>
                    <a:gd name="T43" fmla="*/ 0 h 57"/>
                    <a:gd name="T44" fmla="*/ 0 w 63"/>
                    <a:gd name="T45" fmla="*/ 0 h 57"/>
                    <a:gd name="T46" fmla="*/ 0 w 63"/>
                    <a:gd name="T47" fmla="*/ 0 h 57"/>
                    <a:gd name="T48" fmla="*/ 0 w 63"/>
                    <a:gd name="T49" fmla="*/ 0 h 5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3"/>
                    <a:gd name="T76" fmla="*/ 0 h 57"/>
                    <a:gd name="T77" fmla="*/ 63 w 63"/>
                    <a:gd name="T78" fmla="*/ 57 h 5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3" h="57">
                      <a:moveTo>
                        <a:pt x="15" y="53"/>
                      </a:moveTo>
                      <a:lnTo>
                        <a:pt x="22" y="54"/>
                      </a:lnTo>
                      <a:lnTo>
                        <a:pt x="34" y="57"/>
                      </a:lnTo>
                      <a:lnTo>
                        <a:pt x="47" y="56"/>
                      </a:lnTo>
                      <a:lnTo>
                        <a:pt x="58" y="50"/>
                      </a:lnTo>
                      <a:lnTo>
                        <a:pt x="61" y="48"/>
                      </a:lnTo>
                      <a:lnTo>
                        <a:pt x="62" y="46"/>
                      </a:lnTo>
                      <a:lnTo>
                        <a:pt x="63" y="43"/>
                      </a:lnTo>
                      <a:lnTo>
                        <a:pt x="62" y="40"/>
                      </a:lnTo>
                      <a:lnTo>
                        <a:pt x="61" y="36"/>
                      </a:lnTo>
                      <a:lnTo>
                        <a:pt x="58" y="33"/>
                      </a:lnTo>
                      <a:lnTo>
                        <a:pt x="53" y="31"/>
                      </a:lnTo>
                      <a:lnTo>
                        <a:pt x="47" y="33"/>
                      </a:lnTo>
                      <a:lnTo>
                        <a:pt x="39" y="36"/>
                      </a:lnTo>
                      <a:lnTo>
                        <a:pt x="30" y="36"/>
                      </a:lnTo>
                      <a:lnTo>
                        <a:pt x="24" y="36"/>
                      </a:lnTo>
                      <a:lnTo>
                        <a:pt x="21" y="36"/>
                      </a:lnTo>
                      <a:lnTo>
                        <a:pt x="21" y="30"/>
                      </a:lnTo>
                      <a:lnTo>
                        <a:pt x="21" y="17"/>
                      </a:lnTo>
                      <a:lnTo>
                        <a:pt x="17" y="4"/>
                      </a:lnTo>
                      <a:lnTo>
                        <a:pt x="8" y="0"/>
                      </a:lnTo>
                      <a:lnTo>
                        <a:pt x="0" y="18"/>
                      </a:lnTo>
                      <a:lnTo>
                        <a:pt x="0" y="34"/>
                      </a:lnTo>
                      <a:lnTo>
                        <a:pt x="6" y="46"/>
                      </a:lnTo>
                      <a:lnTo>
                        <a:pt x="15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39" name="Freeform 70"/>
                <p:cNvSpPr/>
                <p:nvPr/>
              </p:nvSpPr>
              <p:spPr bwMode="auto">
                <a:xfrm>
                  <a:off x="8406" y="4814"/>
                  <a:ext cx="21" cy="19"/>
                </a:xfrm>
                <a:custGeom>
                  <a:avLst/>
                  <a:gdLst>
                    <a:gd name="T0" fmla="*/ 0 w 65"/>
                    <a:gd name="T1" fmla="*/ 0 h 57"/>
                    <a:gd name="T2" fmla="*/ 0 w 65"/>
                    <a:gd name="T3" fmla="*/ 0 h 57"/>
                    <a:gd name="T4" fmla="*/ 0 w 65"/>
                    <a:gd name="T5" fmla="*/ 0 h 57"/>
                    <a:gd name="T6" fmla="*/ 0 w 65"/>
                    <a:gd name="T7" fmla="*/ 0 h 57"/>
                    <a:gd name="T8" fmla="*/ 0 w 65"/>
                    <a:gd name="T9" fmla="*/ 0 h 57"/>
                    <a:gd name="T10" fmla="*/ 0 w 65"/>
                    <a:gd name="T11" fmla="*/ 0 h 57"/>
                    <a:gd name="T12" fmla="*/ 0 w 65"/>
                    <a:gd name="T13" fmla="*/ 0 h 57"/>
                    <a:gd name="T14" fmla="*/ 0 w 65"/>
                    <a:gd name="T15" fmla="*/ 0 h 57"/>
                    <a:gd name="T16" fmla="*/ 0 w 65"/>
                    <a:gd name="T17" fmla="*/ 0 h 57"/>
                    <a:gd name="T18" fmla="*/ 0 w 65"/>
                    <a:gd name="T19" fmla="*/ 0 h 57"/>
                    <a:gd name="T20" fmla="*/ 0 w 65"/>
                    <a:gd name="T21" fmla="*/ 0 h 57"/>
                    <a:gd name="T22" fmla="*/ 0 w 65"/>
                    <a:gd name="T23" fmla="*/ 0 h 57"/>
                    <a:gd name="T24" fmla="*/ 0 w 65"/>
                    <a:gd name="T25" fmla="*/ 0 h 57"/>
                    <a:gd name="T26" fmla="*/ 0 w 65"/>
                    <a:gd name="T27" fmla="*/ 0 h 57"/>
                    <a:gd name="T28" fmla="*/ 0 w 65"/>
                    <a:gd name="T29" fmla="*/ 0 h 57"/>
                    <a:gd name="T30" fmla="*/ 0 w 65"/>
                    <a:gd name="T31" fmla="*/ 0 h 57"/>
                    <a:gd name="T32" fmla="*/ 0 w 65"/>
                    <a:gd name="T33" fmla="*/ 0 h 57"/>
                    <a:gd name="T34" fmla="*/ 0 w 65"/>
                    <a:gd name="T35" fmla="*/ 0 h 57"/>
                    <a:gd name="T36" fmla="*/ 0 w 65"/>
                    <a:gd name="T37" fmla="*/ 0 h 57"/>
                    <a:gd name="T38" fmla="*/ 0 w 65"/>
                    <a:gd name="T39" fmla="*/ 0 h 57"/>
                    <a:gd name="T40" fmla="*/ 0 w 65"/>
                    <a:gd name="T41" fmla="*/ 0 h 5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5"/>
                    <a:gd name="T64" fmla="*/ 0 h 57"/>
                    <a:gd name="T65" fmla="*/ 65 w 65"/>
                    <a:gd name="T66" fmla="*/ 57 h 5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5" h="57">
                      <a:moveTo>
                        <a:pt x="24" y="52"/>
                      </a:moveTo>
                      <a:lnTo>
                        <a:pt x="32" y="57"/>
                      </a:lnTo>
                      <a:lnTo>
                        <a:pt x="41" y="55"/>
                      </a:lnTo>
                      <a:lnTo>
                        <a:pt x="50" y="52"/>
                      </a:lnTo>
                      <a:lnTo>
                        <a:pt x="59" y="48"/>
                      </a:lnTo>
                      <a:lnTo>
                        <a:pt x="63" y="45"/>
                      </a:lnTo>
                      <a:lnTo>
                        <a:pt x="65" y="42"/>
                      </a:lnTo>
                      <a:lnTo>
                        <a:pt x="65" y="38"/>
                      </a:lnTo>
                      <a:lnTo>
                        <a:pt x="63" y="34"/>
                      </a:lnTo>
                      <a:lnTo>
                        <a:pt x="53" y="28"/>
                      </a:lnTo>
                      <a:lnTo>
                        <a:pt x="46" y="29"/>
                      </a:lnTo>
                      <a:lnTo>
                        <a:pt x="40" y="35"/>
                      </a:lnTo>
                      <a:lnTo>
                        <a:pt x="35" y="39"/>
                      </a:lnTo>
                      <a:lnTo>
                        <a:pt x="32" y="32"/>
                      </a:lnTo>
                      <a:lnTo>
                        <a:pt x="25" y="18"/>
                      </a:lnTo>
                      <a:lnTo>
                        <a:pt x="16" y="5"/>
                      </a:lnTo>
                      <a:lnTo>
                        <a:pt x="6" y="0"/>
                      </a:lnTo>
                      <a:lnTo>
                        <a:pt x="0" y="21"/>
                      </a:lnTo>
                      <a:lnTo>
                        <a:pt x="7" y="36"/>
                      </a:lnTo>
                      <a:lnTo>
                        <a:pt x="18" y="48"/>
                      </a:lnTo>
                      <a:lnTo>
                        <a:pt x="24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40" name="Freeform 71"/>
                <p:cNvSpPr/>
                <p:nvPr/>
              </p:nvSpPr>
              <p:spPr bwMode="auto">
                <a:xfrm>
                  <a:off x="8371" y="4865"/>
                  <a:ext cx="26" cy="26"/>
                </a:xfrm>
                <a:custGeom>
                  <a:avLst/>
                  <a:gdLst>
                    <a:gd name="T0" fmla="*/ 0 w 79"/>
                    <a:gd name="T1" fmla="*/ 0 h 80"/>
                    <a:gd name="T2" fmla="*/ 0 w 79"/>
                    <a:gd name="T3" fmla="*/ 0 h 80"/>
                    <a:gd name="T4" fmla="*/ 0 w 79"/>
                    <a:gd name="T5" fmla="*/ 0 h 80"/>
                    <a:gd name="T6" fmla="*/ 0 w 79"/>
                    <a:gd name="T7" fmla="*/ 0 h 80"/>
                    <a:gd name="T8" fmla="*/ 0 w 79"/>
                    <a:gd name="T9" fmla="*/ 0 h 80"/>
                    <a:gd name="T10" fmla="*/ 0 w 79"/>
                    <a:gd name="T11" fmla="*/ 0 h 80"/>
                    <a:gd name="T12" fmla="*/ 0 w 79"/>
                    <a:gd name="T13" fmla="*/ 0 h 80"/>
                    <a:gd name="T14" fmla="*/ 0 w 79"/>
                    <a:gd name="T15" fmla="*/ 0 h 80"/>
                    <a:gd name="T16" fmla="*/ 0 w 79"/>
                    <a:gd name="T17" fmla="*/ 0 h 80"/>
                    <a:gd name="T18" fmla="*/ 0 w 79"/>
                    <a:gd name="T19" fmla="*/ 0 h 80"/>
                    <a:gd name="T20" fmla="*/ 0 w 79"/>
                    <a:gd name="T21" fmla="*/ 0 h 80"/>
                    <a:gd name="T22" fmla="*/ 0 w 79"/>
                    <a:gd name="T23" fmla="*/ 0 h 80"/>
                    <a:gd name="T24" fmla="*/ 0 w 79"/>
                    <a:gd name="T25" fmla="*/ 0 h 80"/>
                    <a:gd name="T26" fmla="*/ 0 w 79"/>
                    <a:gd name="T27" fmla="*/ 0 h 80"/>
                    <a:gd name="T28" fmla="*/ 0 w 79"/>
                    <a:gd name="T29" fmla="*/ 0 h 80"/>
                    <a:gd name="T30" fmla="*/ 0 w 79"/>
                    <a:gd name="T31" fmla="*/ 0 h 80"/>
                    <a:gd name="T32" fmla="*/ 0 w 79"/>
                    <a:gd name="T33" fmla="*/ 0 h 80"/>
                    <a:gd name="T34" fmla="*/ 0 w 79"/>
                    <a:gd name="T35" fmla="*/ 0 h 80"/>
                    <a:gd name="T36" fmla="*/ 0 w 79"/>
                    <a:gd name="T37" fmla="*/ 0 h 80"/>
                    <a:gd name="T38" fmla="*/ 0 w 79"/>
                    <a:gd name="T39" fmla="*/ 0 h 80"/>
                    <a:gd name="T40" fmla="*/ 0 w 79"/>
                    <a:gd name="T41" fmla="*/ 0 h 80"/>
                    <a:gd name="T42" fmla="*/ 0 w 79"/>
                    <a:gd name="T43" fmla="*/ 0 h 80"/>
                    <a:gd name="T44" fmla="*/ 0 w 79"/>
                    <a:gd name="T45" fmla="*/ 0 h 80"/>
                    <a:gd name="T46" fmla="*/ 0 w 79"/>
                    <a:gd name="T47" fmla="*/ 0 h 80"/>
                    <a:gd name="T48" fmla="*/ 0 w 79"/>
                    <a:gd name="T49" fmla="*/ 0 h 80"/>
                    <a:gd name="T50" fmla="*/ 0 w 79"/>
                    <a:gd name="T51" fmla="*/ 0 h 80"/>
                    <a:gd name="T52" fmla="*/ 0 w 79"/>
                    <a:gd name="T53" fmla="*/ 0 h 80"/>
                    <a:gd name="T54" fmla="*/ 0 w 79"/>
                    <a:gd name="T55" fmla="*/ 0 h 80"/>
                    <a:gd name="T56" fmla="*/ 0 w 79"/>
                    <a:gd name="T57" fmla="*/ 0 h 8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9"/>
                    <a:gd name="T88" fmla="*/ 0 h 80"/>
                    <a:gd name="T89" fmla="*/ 79 w 79"/>
                    <a:gd name="T90" fmla="*/ 80 h 8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9" h="80">
                      <a:moveTo>
                        <a:pt x="16" y="67"/>
                      </a:moveTo>
                      <a:lnTo>
                        <a:pt x="19" y="70"/>
                      </a:lnTo>
                      <a:lnTo>
                        <a:pt x="23" y="73"/>
                      </a:lnTo>
                      <a:lnTo>
                        <a:pt x="31" y="77"/>
                      </a:lnTo>
                      <a:lnTo>
                        <a:pt x="38" y="79"/>
                      </a:lnTo>
                      <a:lnTo>
                        <a:pt x="47" y="80"/>
                      </a:lnTo>
                      <a:lnTo>
                        <a:pt x="57" y="77"/>
                      </a:lnTo>
                      <a:lnTo>
                        <a:pt x="66" y="70"/>
                      </a:lnTo>
                      <a:lnTo>
                        <a:pt x="73" y="59"/>
                      </a:lnTo>
                      <a:lnTo>
                        <a:pt x="76" y="54"/>
                      </a:lnTo>
                      <a:lnTo>
                        <a:pt x="78" y="50"/>
                      </a:lnTo>
                      <a:lnTo>
                        <a:pt x="79" y="46"/>
                      </a:lnTo>
                      <a:lnTo>
                        <a:pt x="78" y="43"/>
                      </a:lnTo>
                      <a:lnTo>
                        <a:pt x="70" y="39"/>
                      </a:lnTo>
                      <a:lnTo>
                        <a:pt x="61" y="37"/>
                      </a:lnTo>
                      <a:lnTo>
                        <a:pt x="53" y="39"/>
                      </a:lnTo>
                      <a:lnTo>
                        <a:pt x="45" y="40"/>
                      </a:lnTo>
                      <a:lnTo>
                        <a:pt x="39" y="44"/>
                      </a:lnTo>
                      <a:lnTo>
                        <a:pt x="34" y="47"/>
                      </a:lnTo>
                      <a:lnTo>
                        <a:pt x="31" y="50"/>
                      </a:lnTo>
                      <a:lnTo>
                        <a:pt x="29" y="52"/>
                      </a:lnTo>
                      <a:lnTo>
                        <a:pt x="28" y="43"/>
                      </a:lnTo>
                      <a:lnTo>
                        <a:pt x="22" y="24"/>
                      </a:lnTo>
                      <a:lnTo>
                        <a:pt x="13" y="6"/>
                      </a:lnTo>
                      <a:lnTo>
                        <a:pt x="1" y="0"/>
                      </a:lnTo>
                      <a:lnTo>
                        <a:pt x="0" y="24"/>
                      </a:lnTo>
                      <a:lnTo>
                        <a:pt x="6" y="46"/>
                      </a:lnTo>
                      <a:lnTo>
                        <a:pt x="13" y="62"/>
                      </a:lnTo>
                      <a:lnTo>
                        <a:pt x="16" y="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41" name="Freeform 72"/>
                <p:cNvSpPr/>
                <p:nvPr/>
              </p:nvSpPr>
              <p:spPr bwMode="auto">
                <a:xfrm>
                  <a:off x="8399" y="4855"/>
                  <a:ext cx="27" cy="22"/>
                </a:xfrm>
                <a:custGeom>
                  <a:avLst/>
                  <a:gdLst>
                    <a:gd name="T0" fmla="*/ 0 w 79"/>
                    <a:gd name="T1" fmla="*/ 0 h 67"/>
                    <a:gd name="T2" fmla="*/ 0 w 79"/>
                    <a:gd name="T3" fmla="*/ 0 h 67"/>
                    <a:gd name="T4" fmla="*/ 0 w 79"/>
                    <a:gd name="T5" fmla="*/ 0 h 67"/>
                    <a:gd name="T6" fmla="*/ 0 w 79"/>
                    <a:gd name="T7" fmla="*/ 0 h 67"/>
                    <a:gd name="T8" fmla="*/ 0 w 79"/>
                    <a:gd name="T9" fmla="*/ 0 h 67"/>
                    <a:gd name="T10" fmla="*/ 0 w 79"/>
                    <a:gd name="T11" fmla="*/ 0 h 67"/>
                    <a:gd name="T12" fmla="*/ 0 w 79"/>
                    <a:gd name="T13" fmla="*/ 0 h 67"/>
                    <a:gd name="T14" fmla="*/ 0 w 79"/>
                    <a:gd name="T15" fmla="*/ 0 h 67"/>
                    <a:gd name="T16" fmla="*/ 0 w 79"/>
                    <a:gd name="T17" fmla="*/ 0 h 67"/>
                    <a:gd name="T18" fmla="*/ 0 w 79"/>
                    <a:gd name="T19" fmla="*/ 0 h 67"/>
                    <a:gd name="T20" fmla="*/ 0 w 79"/>
                    <a:gd name="T21" fmla="*/ 0 h 67"/>
                    <a:gd name="T22" fmla="*/ 0 w 79"/>
                    <a:gd name="T23" fmla="*/ 0 h 67"/>
                    <a:gd name="T24" fmla="*/ 0 w 79"/>
                    <a:gd name="T25" fmla="*/ 0 h 67"/>
                    <a:gd name="T26" fmla="*/ 0 w 79"/>
                    <a:gd name="T27" fmla="*/ 0 h 67"/>
                    <a:gd name="T28" fmla="*/ 0 w 79"/>
                    <a:gd name="T29" fmla="*/ 0 h 67"/>
                    <a:gd name="T30" fmla="*/ 0 w 79"/>
                    <a:gd name="T31" fmla="*/ 0 h 67"/>
                    <a:gd name="T32" fmla="*/ 0 w 79"/>
                    <a:gd name="T33" fmla="*/ 0 h 67"/>
                    <a:gd name="T34" fmla="*/ 0 w 79"/>
                    <a:gd name="T35" fmla="*/ 0 h 67"/>
                    <a:gd name="T36" fmla="*/ 0 w 79"/>
                    <a:gd name="T37" fmla="*/ 0 h 67"/>
                    <a:gd name="T38" fmla="*/ 0 w 79"/>
                    <a:gd name="T39" fmla="*/ 0 h 67"/>
                    <a:gd name="T40" fmla="*/ 0 w 79"/>
                    <a:gd name="T41" fmla="*/ 0 h 67"/>
                    <a:gd name="T42" fmla="*/ 0 w 79"/>
                    <a:gd name="T43" fmla="*/ 0 h 67"/>
                    <a:gd name="T44" fmla="*/ 0 w 79"/>
                    <a:gd name="T45" fmla="*/ 0 h 67"/>
                    <a:gd name="T46" fmla="*/ 0 w 79"/>
                    <a:gd name="T47" fmla="*/ 0 h 67"/>
                    <a:gd name="T48" fmla="*/ 0 w 79"/>
                    <a:gd name="T49" fmla="*/ 0 h 67"/>
                    <a:gd name="T50" fmla="*/ 0 w 79"/>
                    <a:gd name="T51" fmla="*/ 0 h 67"/>
                    <a:gd name="T52" fmla="*/ 0 w 79"/>
                    <a:gd name="T53" fmla="*/ 0 h 67"/>
                    <a:gd name="T54" fmla="*/ 0 w 79"/>
                    <a:gd name="T55" fmla="*/ 0 h 67"/>
                    <a:gd name="T56" fmla="*/ 0 w 79"/>
                    <a:gd name="T57" fmla="*/ 0 h 6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9"/>
                    <a:gd name="T88" fmla="*/ 0 h 67"/>
                    <a:gd name="T89" fmla="*/ 79 w 79"/>
                    <a:gd name="T90" fmla="*/ 67 h 67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9" h="67">
                      <a:moveTo>
                        <a:pt x="13" y="54"/>
                      </a:moveTo>
                      <a:lnTo>
                        <a:pt x="16" y="56"/>
                      </a:lnTo>
                      <a:lnTo>
                        <a:pt x="20" y="59"/>
                      </a:lnTo>
                      <a:lnTo>
                        <a:pt x="26" y="61"/>
                      </a:lnTo>
                      <a:lnTo>
                        <a:pt x="34" y="64"/>
                      </a:lnTo>
                      <a:lnTo>
                        <a:pt x="41" y="67"/>
                      </a:lnTo>
                      <a:lnTo>
                        <a:pt x="50" y="67"/>
                      </a:lnTo>
                      <a:lnTo>
                        <a:pt x="59" y="67"/>
                      </a:lnTo>
                      <a:lnTo>
                        <a:pt x="66" y="64"/>
                      </a:lnTo>
                      <a:lnTo>
                        <a:pt x="72" y="61"/>
                      </a:lnTo>
                      <a:lnTo>
                        <a:pt x="76" y="57"/>
                      </a:lnTo>
                      <a:lnTo>
                        <a:pt x="79" y="53"/>
                      </a:lnTo>
                      <a:lnTo>
                        <a:pt x="78" y="47"/>
                      </a:lnTo>
                      <a:lnTo>
                        <a:pt x="72" y="41"/>
                      </a:lnTo>
                      <a:lnTo>
                        <a:pt x="65" y="37"/>
                      </a:lnTo>
                      <a:lnTo>
                        <a:pt x="56" y="36"/>
                      </a:lnTo>
                      <a:lnTo>
                        <a:pt x="48" y="36"/>
                      </a:lnTo>
                      <a:lnTo>
                        <a:pt x="40" y="37"/>
                      </a:lnTo>
                      <a:lnTo>
                        <a:pt x="34" y="38"/>
                      </a:lnTo>
                      <a:lnTo>
                        <a:pt x="29" y="40"/>
                      </a:lnTo>
                      <a:lnTo>
                        <a:pt x="28" y="40"/>
                      </a:lnTo>
                      <a:lnTo>
                        <a:pt x="26" y="33"/>
                      </a:lnTo>
                      <a:lnTo>
                        <a:pt x="22" y="17"/>
                      </a:lnTo>
                      <a:lnTo>
                        <a:pt x="15" y="4"/>
                      </a:lnTo>
                      <a:lnTo>
                        <a:pt x="3" y="0"/>
                      </a:lnTo>
                      <a:lnTo>
                        <a:pt x="0" y="21"/>
                      </a:lnTo>
                      <a:lnTo>
                        <a:pt x="4" y="38"/>
                      </a:lnTo>
                      <a:lnTo>
                        <a:pt x="10" y="50"/>
                      </a:lnTo>
                      <a:lnTo>
                        <a:pt x="13" y="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42" name="Freeform 73"/>
                <p:cNvSpPr/>
                <p:nvPr/>
              </p:nvSpPr>
              <p:spPr bwMode="auto">
                <a:xfrm>
                  <a:off x="8429" y="4851"/>
                  <a:ext cx="26" cy="20"/>
                </a:xfrm>
                <a:custGeom>
                  <a:avLst/>
                  <a:gdLst>
                    <a:gd name="T0" fmla="*/ 0 w 77"/>
                    <a:gd name="T1" fmla="*/ 0 h 62"/>
                    <a:gd name="T2" fmla="*/ 0 w 77"/>
                    <a:gd name="T3" fmla="*/ 0 h 62"/>
                    <a:gd name="T4" fmla="*/ 0 w 77"/>
                    <a:gd name="T5" fmla="*/ 0 h 62"/>
                    <a:gd name="T6" fmla="*/ 0 w 77"/>
                    <a:gd name="T7" fmla="*/ 0 h 62"/>
                    <a:gd name="T8" fmla="*/ 0 w 77"/>
                    <a:gd name="T9" fmla="*/ 0 h 62"/>
                    <a:gd name="T10" fmla="*/ 0 w 77"/>
                    <a:gd name="T11" fmla="*/ 0 h 62"/>
                    <a:gd name="T12" fmla="*/ 0 w 77"/>
                    <a:gd name="T13" fmla="*/ 0 h 62"/>
                    <a:gd name="T14" fmla="*/ 0 w 77"/>
                    <a:gd name="T15" fmla="*/ 0 h 62"/>
                    <a:gd name="T16" fmla="*/ 0 w 77"/>
                    <a:gd name="T17" fmla="*/ 0 h 62"/>
                    <a:gd name="T18" fmla="*/ 0 w 77"/>
                    <a:gd name="T19" fmla="*/ 0 h 62"/>
                    <a:gd name="T20" fmla="*/ 0 w 77"/>
                    <a:gd name="T21" fmla="*/ 0 h 62"/>
                    <a:gd name="T22" fmla="*/ 0 w 77"/>
                    <a:gd name="T23" fmla="*/ 0 h 62"/>
                    <a:gd name="T24" fmla="*/ 0 w 77"/>
                    <a:gd name="T25" fmla="*/ 0 h 62"/>
                    <a:gd name="T26" fmla="*/ 0 w 77"/>
                    <a:gd name="T27" fmla="*/ 0 h 62"/>
                    <a:gd name="T28" fmla="*/ 0 w 77"/>
                    <a:gd name="T29" fmla="*/ 0 h 62"/>
                    <a:gd name="T30" fmla="*/ 0 w 77"/>
                    <a:gd name="T31" fmla="*/ 0 h 62"/>
                    <a:gd name="T32" fmla="*/ 0 w 77"/>
                    <a:gd name="T33" fmla="*/ 0 h 62"/>
                    <a:gd name="T34" fmla="*/ 0 w 77"/>
                    <a:gd name="T35" fmla="*/ 0 h 62"/>
                    <a:gd name="T36" fmla="*/ 0 w 77"/>
                    <a:gd name="T37" fmla="*/ 0 h 62"/>
                    <a:gd name="T38" fmla="*/ 0 w 77"/>
                    <a:gd name="T39" fmla="*/ 0 h 62"/>
                    <a:gd name="T40" fmla="*/ 0 w 77"/>
                    <a:gd name="T41" fmla="*/ 0 h 62"/>
                    <a:gd name="T42" fmla="*/ 0 w 77"/>
                    <a:gd name="T43" fmla="*/ 0 h 62"/>
                    <a:gd name="T44" fmla="*/ 0 w 77"/>
                    <a:gd name="T45" fmla="*/ 0 h 62"/>
                    <a:gd name="T46" fmla="*/ 0 w 77"/>
                    <a:gd name="T47" fmla="*/ 0 h 62"/>
                    <a:gd name="T48" fmla="*/ 0 w 77"/>
                    <a:gd name="T49" fmla="*/ 0 h 6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77"/>
                    <a:gd name="T76" fmla="*/ 0 h 62"/>
                    <a:gd name="T77" fmla="*/ 77 w 77"/>
                    <a:gd name="T78" fmla="*/ 62 h 6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77" h="62">
                      <a:moveTo>
                        <a:pt x="9" y="58"/>
                      </a:moveTo>
                      <a:lnTo>
                        <a:pt x="17" y="60"/>
                      </a:lnTo>
                      <a:lnTo>
                        <a:pt x="27" y="62"/>
                      </a:lnTo>
                      <a:lnTo>
                        <a:pt x="40" y="62"/>
                      </a:lnTo>
                      <a:lnTo>
                        <a:pt x="53" y="60"/>
                      </a:lnTo>
                      <a:lnTo>
                        <a:pt x="65" y="58"/>
                      </a:lnTo>
                      <a:lnTo>
                        <a:pt x="72" y="55"/>
                      </a:lnTo>
                      <a:lnTo>
                        <a:pt x="77" y="49"/>
                      </a:lnTo>
                      <a:lnTo>
                        <a:pt x="75" y="42"/>
                      </a:lnTo>
                      <a:lnTo>
                        <a:pt x="69" y="36"/>
                      </a:lnTo>
                      <a:lnTo>
                        <a:pt x="62" y="33"/>
                      </a:lnTo>
                      <a:lnTo>
                        <a:pt x="53" y="32"/>
                      </a:lnTo>
                      <a:lnTo>
                        <a:pt x="46" y="32"/>
                      </a:lnTo>
                      <a:lnTo>
                        <a:pt x="39" y="33"/>
                      </a:lnTo>
                      <a:lnTo>
                        <a:pt x="33" y="35"/>
                      </a:lnTo>
                      <a:lnTo>
                        <a:pt x="28" y="37"/>
                      </a:lnTo>
                      <a:lnTo>
                        <a:pt x="27" y="37"/>
                      </a:lnTo>
                      <a:lnTo>
                        <a:pt x="25" y="30"/>
                      </a:lnTo>
                      <a:lnTo>
                        <a:pt x="21" y="16"/>
                      </a:lnTo>
                      <a:lnTo>
                        <a:pt x="14" y="3"/>
                      </a:lnTo>
                      <a:lnTo>
                        <a:pt x="2" y="0"/>
                      </a:lnTo>
                      <a:lnTo>
                        <a:pt x="0" y="17"/>
                      </a:lnTo>
                      <a:lnTo>
                        <a:pt x="3" y="36"/>
                      </a:lnTo>
                      <a:lnTo>
                        <a:pt x="8" y="52"/>
                      </a:lnTo>
                      <a:lnTo>
                        <a:pt x="9" y="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43" name="Freeform 74"/>
                <p:cNvSpPr/>
                <p:nvPr/>
              </p:nvSpPr>
              <p:spPr bwMode="auto">
                <a:xfrm>
                  <a:off x="8258" y="4730"/>
                  <a:ext cx="122" cy="281"/>
                </a:xfrm>
                <a:custGeom>
                  <a:avLst/>
                  <a:gdLst>
                    <a:gd name="T0" fmla="*/ 0 w 366"/>
                    <a:gd name="T1" fmla="*/ 0 h 845"/>
                    <a:gd name="T2" fmla="*/ 0 w 366"/>
                    <a:gd name="T3" fmla="*/ 0 h 845"/>
                    <a:gd name="T4" fmla="*/ 0 w 366"/>
                    <a:gd name="T5" fmla="*/ 0 h 845"/>
                    <a:gd name="T6" fmla="*/ 0 w 366"/>
                    <a:gd name="T7" fmla="*/ 0 h 845"/>
                    <a:gd name="T8" fmla="*/ 0 w 366"/>
                    <a:gd name="T9" fmla="*/ 0 h 845"/>
                    <a:gd name="T10" fmla="*/ 0 w 366"/>
                    <a:gd name="T11" fmla="*/ 0 h 845"/>
                    <a:gd name="T12" fmla="*/ 0 w 366"/>
                    <a:gd name="T13" fmla="*/ 0 h 845"/>
                    <a:gd name="T14" fmla="*/ 0 w 366"/>
                    <a:gd name="T15" fmla="*/ 0 h 845"/>
                    <a:gd name="T16" fmla="*/ 0 w 366"/>
                    <a:gd name="T17" fmla="*/ 0 h 845"/>
                    <a:gd name="T18" fmla="*/ 0 w 366"/>
                    <a:gd name="T19" fmla="*/ 0 h 845"/>
                    <a:gd name="T20" fmla="*/ 0 w 366"/>
                    <a:gd name="T21" fmla="*/ 0 h 845"/>
                    <a:gd name="T22" fmla="*/ 0 w 366"/>
                    <a:gd name="T23" fmla="*/ 0 h 845"/>
                    <a:gd name="T24" fmla="*/ 0 w 366"/>
                    <a:gd name="T25" fmla="*/ 0 h 845"/>
                    <a:gd name="T26" fmla="*/ 0 w 366"/>
                    <a:gd name="T27" fmla="*/ 0 h 845"/>
                    <a:gd name="T28" fmla="*/ 0 w 366"/>
                    <a:gd name="T29" fmla="*/ 0 h 845"/>
                    <a:gd name="T30" fmla="*/ 0 w 366"/>
                    <a:gd name="T31" fmla="*/ 0 h 845"/>
                    <a:gd name="T32" fmla="*/ 0 w 366"/>
                    <a:gd name="T33" fmla="*/ 0 h 845"/>
                    <a:gd name="T34" fmla="*/ 0 w 366"/>
                    <a:gd name="T35" fmla="*/ 0 h 845"/>
                    <a:gd name="T36" fmla="*/ 0 w 366"/>
                    <a:gd name="T37" fmla="*/ 0 h 845"/>
                    <a:gd name="T38" fmla="*/ 0 w 366"/>
                    <a:gd name="T39" fmla="*/ 0 h 845"/>
                    <a:gd name="T40" fmla="*/ 0 w 366"/>
                    <a:gd name="T41" fmla="*/ 0 h 845"/>
                    <a:gd name="T42" fmla="*/ 0 w 366"/>
                    <a:gd name="T43" fmla="*/ 0 h 845"/>
                    <a:gd name="T44" fmla="*/ 0 w 366"/>
                    <a:gd name="T45" fmla="*/ 0 h 845"/>
                    <a:gd name="T46" fmla="*/ 0 w 366"/>
                    <a:gd name="T47" fmla="*/ 0 h 845"/>
                    <a:gd name="T48" fmla="*/ 0 w 366"/>
                    <a:gd name="T49" fmla="*/ 0 h 845"/>
                    <a:gd name="T50" fmla="*/ 0 w 366"/>
                    <a:gd name="T51" fmla="*/ 0 h 845"/>
                    <a:gd name="T52" fmla="*/ 0 w 366"/>
                    <a:gd name="T53" fmla="*/ 0 h 845"/>
                    <a:gd name="T54" fmla="*/ 0 w 366"/>
                    <a:gd name="T55" fmla="*/ 0 h 845"/>
                    <a:gd name="T56" fmla="*/ 0 w 366"/>
                    <a:gd name="T57" fmla="*/ 0 h 845"/>
                    <a:gd name="T58" fmla="*/ 0 w 366"/>
                    <a:gd name="T59" fmla="*/ 0 h 845"/>
                    <a:gd name="T60" fmla="*/ 0 w 366"/>
                    <a:gd name="T61" fmla="*/ 0 h 845"/>
                    <a:gd name="T62" fmla="*/ 0 w 366"/>
                    <a:gd name="T63" fmla="*/ 0 h 845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66"/>
                    <a:gd name="T97" fmla="*/ 0 h 845"/>
                    <a:gd name="T98" fmla="*/ 366 w 366"/>
                    <a:gd name="T99" fmla="*/ 845 h 845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66" h="845">
                      <a:moveTo>
                        <a:pt x="15" y="104"/>
                      </a:moveTo>
                      <a:lnTo>
                        <a:pt x="12" y="150"/>
                      </a:lnTo>
                      <a:lnTo>
                        <a:pt x="12" y="196"/>
                      </a:lnTo>
                      <a:lnTo>
                        <a:pt x="16" y="241"/>
                      </a:lnTo>
                      <a:lnTo>
                        <a:pt x="27" y="286"/>
                      </a:lnTo>
                      <a:lnTo>
                        <a:pt x="46" y="346"/>
                      </a:lnTo>
                      <a:lnTo>
                        <a:pt x="65" y="406"/>
                      </a:lnTo>
                      <a:lnTo>
                        <a:pt x="84" y="465"/>
                      </a:lnTo>
                      <a:lnTo>
                        <a:pt x="103" y="524"/>
                      </a:lnTo>
                      <a:lnTo>
                        <a:pt x="122" y="583"/>
                      </a:lnTo>
                      <a:lnTo>
                        <a:pt x="143" y="640"/>
                      </a:lnTo>
                      <a:lnTo>
                        <a:pt x="163" y="699"/>
                      </a:lnTo>
                      <a:lnTo>
                        <a:pt x="185" y="758"/>
                      </a:lnTo>
                      <a:lnTo>
                        <a:pt x="195" y="778"/>
                      </a:lnTo>
                      <a:lnTo>
                        <a:pt x="210" y="796"/>
                      </a:lnTo>
                      <a:lnTo>
                        <a:pt x="228" y="810"/>
                      </a:lnTo>
                      <a:lnTo>
                        <a:pt x="247" y="822"/>
                      </a:lnTo>
                      <a:lnTo>
                        <a:pt x="269" y="830"/>
                      </a:lnTo>
                      <a:lnTo>
                        <a:pt x="292" y="837"/>
                      </a:lnTo>
                      <a:lnTo>
                        <a:pt x="316" y="842"/>
                      </a:lnTo>
                      <a:lnTo>
                        <a:pt x="339" y="845"/>
                      </a:lnTo>
                      <a:lnTo>
                        <a:pt x="348" y="843"/>
                      </a:lnTo>
                      <a:lnTo>
                        <a:pt x="355" y="840"/>
                      </a:lnTo>
                      <a:lnTo>
                        <a:pt x="361" y="833"/>
                      </a:lnTo>
                      <a:lnTo>
                        <a:pt x="366" y="824"/>
                      </a:lnTo>
                      <a:lnTo>
                        <a:pt x="366" y="816"/>
                      </a:lnTo>
                      <a:lnTo>
                        <a:pt x="361" y="809"/>
                      </a:lnTo>
                      <a:lnTo>
                        <a:pt x="354" y="803"/>
                      </a:lnTo>
                      <a:lnTo>
                        <a:pt x="345" y="800"/>
                      </a:lnTo>
                      <a:lnTo>
                        <a:pt x="329" y="796"/>
                      </a:lnTo>
                      <a:lnTo>
                        <a:pt x="313" y="793"/>
                      </a:lnTo>
                      <a:lnTo>
                        <a:pt x="295" y="788"/>
                      </a:lnTo>
                      <a:lnTo>
                        <a:pt x="279" y="784"/>
                      </a:lnTo>
                      <a:lnTo>
                        <a:pt x="264" y="778"/>
                      </a:lnTo>
                      <a:lnTo>
                        <a:pt x="251" y="768"/>
                      </a:lnTo>
                      <a:lnTo>
                        <a:pt x="239" y="757"/>
                      </a:lnTo>
                      <a:lnTo>
                        <a:pt x="231" y="741"/>
                      </a:lnTo>
                      <a:lnTo>
                        <a:pt x="217" y="708"/>
                      </a:lnTo>
                      <a:lnTo>
                        <a:pt x="206" y="676"/>
                      </a:lnTo>
                      <a:lnTo>
                        <a:pt x="194" y="643"/>
                      </a:lnTo>
                      <a:lnTo>
                        <a:pt x="184" y="610"/>
                      </a:lnTo>
                      <a:lnTo>
                        <a:pt x="172" y="577"/>
                      </a:lnTo>
                      <a:lnTo>
                        <a:pt x="162" y="544"/>
                      </a:lnTo>
                      <a:lnTo>
                        <a:pt x="151" y="511"/>
                      </a:lnTo>
                      <a:lnTo>
                        <a:pt x="141" y="478"/>
                      </a:lnTo>
                      <a:lnTo>
                        <a:pt x="126" y="435"/>
                      </a:lnTo>
                      <a:lnTo>
                        <a:pt x="110" y="392"/>
                      </a:lnTo>
                      <a:lnTo>
                        <a:pt x="94" y="349"/>
                      </a:lnTo>
                      <a:lnTo>
                        <a:pt x="79" y="306"/>
                      </a:lnTo>
                      <a:lnTo>
                        <a:pt x="65" y="263"/>
                      </a:lnTo>
                      <a:lnTo>
                        <a:pt x="54" y="219"/>
                      </a:lnTo>
                      <a:lnTo>
                        <a:pt x="49" y="175"/>
                      </a:lnTo>
                      <a:lnTo>
                        <a:pt x="47" y="129"/>
                      </a:lnTo>
                      <a:lnTo>
                        <a:pt x="46" y="110"/>
                      </a:lnTo>
                      <a:lnTo>
                        <a:pt x="41" y="89"/>
                      </a:lnTo>
                      <a:lnTo>
                        <a:pt x="35" y="67"/>
                      </a:lnTo>
                      <a:lnTo>
                        <a:pt x="28" y="46"/>
                      </a:lnTo>
                      <a:lnTo>
                        <a:pt x="21" y="27"/>
                      </a:lnTo>
                      <a:lnTo>
                        <a:pt x="13" y="11"/>
                      </a:lnTo>
                      <a:lnTo>
                        <a:pt x="6" y="1"/>
                      </a:lnTo>
                      <a:lnTo>
                        <a:pt x="0" y="0"/>
                      </a:lnTo>
                      <a:lnTo>
                        <a:pt x="5" y="17"/>
                      </a:lnTo>
                      <a:lnTo>
                        <a:pt x="10" y="44"/>
                      </a:lnTo>
                      <a:lnTo>
                        <a:pt x="13" y="76"/>
                      </a:lnTo>
                      <a:lnTo>
                        <a:pt x="15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44" name="Freeform 75"/>
                <p:cNvSpPr/>
                <p:nvPr/>
              </p:nvSpPr>
              <p:spPr bwMode="auto">
                <a:xfrm>
                  <a:off x="8517" y="4850"/>
                  <a:ext cx="29" cy="29"/>
                </a:xfrm>
                <a:custGeom>
                  <a:avLst/>
                  <a:gdLst>
                    <a:gd name="T0" fmla="*/ 0 w 88"/>
                    <a:gd name="T1" fmla="*/ 0 h 87"/>
                    <a:gd name="T2" fmla="*/ 0 w 88"/>
                    <a:gd name="T3" fmla="*/ 0 h 87"/>
                    <a:gd name="T4" fmla="*/ 0 w 88"/>
                    <a:gd name="T5" fmla="*/ 0 h 87"/>
                    <a:gd name="T6" fmla="*/ 0 w 88"/>
                    <a:gd name="T7" fmla="*/ 0 h 87"/>
                    <a:gd name="T8" fmla="*/ 0 w 88"/>
                    <a:gd name="T9" fmla="*/ 0 h 87"/>
                    <a:gd name="T10" fmla="*/ 0 w 88"/>
                    <a:gd name="T11" fmla="*/ 0 h 87"/>
                    <a:gd name="T12" fmla="*/ 0 w 88"/>
                    <a:gd name="T13" fmla="*/ 0 h 87"/>
                    <a:gd name="T14" fmla="*/ 0 w 88"/>
                    <a:gd name="T15" fmla="*/ 0 h 87"/>
                    <a:gd name="T16" fmla="*/ 0 w 88"/>
                    <a:gd name="T17" fmla="*/ 0 h 87"/>
                    <a:gd name="T18" fmla="*/ 0 w 88"/>
                    <a:gd name="T19" fmla="*/ 0 h 87"/>
                    <a:gd name="T20" fmla="*/ 0 w 88"/>
                    <a:gd name="T21" fmla="*/ 0 h 87"/>
                    <a:gd name="T22" fmla="*/ 0 w 88"/>
                    <a:gd name="T23" fmla="*/ 0 h 87"/>
                    <a:gd name="T24" fmla="*/ 0 w 88"/>
                    <a:gd name="T25" fmla="*/ 0 h 87"/>
                    <a:gd name="T26" fmla="*/ 0 w 88"/>
                    <a:gd name="T27" fmla="*/ 0 h 87"/>
                    <a:gd name="T28" fmla="*/ 0 w 88"/>
                    <a:gd name="T29" fmla="*/ 0 h 87"/>
                    <a:gd name="T30" fmla="*/ 0 w 88"/>
                    <a:gd name="T31" fmla="*/ 0 h 87"/>
                    <a:gd name="T32" fmla="*/ 0 w 88"/>
                    <a:gd name="T33" fmla="*/ 0 h 87"/>
                    <a:gd name="T34" fmla="*/ 0 w 88"/>
                    <a:gd name="T35" fmla="*/ 0 h 87"/>
                    <a:gd name="T36" fmla="*/ 0 w 88"/>
                    <a:gd name="T37" fmla="*/ 0 h 87"/>
                    <a:gd name="T38" fmla="*/ 0 w 88"/>
                    <a:gd name="T39" fmla="*/ 0 h 87"/>
                    <a:gd name="T40" fmla="*/ 0 w 88"/>
                    <a:gd name="T41" fmla="*/ 0 h 87"/>
                    <a:gd name="T42" fmla="*/ 0 w 88"/>
                    <a:gd name="T43" fmla="*/ 0 h 87"/>
                    <a:gd name="T44" fmla="*/ 0 w 88"/>
                    <a:gd name="T45" fmla="*/ 0 h 87"/>
                    <a:gd name="T46" fmla="*/ 0 w 88"/>
                    <a:gd name="T47" fmla="*/ 0 h 87"/>
                    <a:gd name="T48" fmla="*/ 0 w 88"/>
                    <a:gd name="T49" fmla="*/ 0 h 8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88"/>
                    <a:gd name="T76" fmla="*/ 0 h 87"/>
                    <a:gd name="T77" fmla="*/ 88 w 88"/>
                    <a:gd name="T78" fmla="*/ 87 h 8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88" h="87">
                      <a:moveTo>
                        <a:pt x="84" y="23"/>
                      </a:moveTo>
                      <a:lnTo>
                        <a:pt x="88" y="18"/>
                      </a:lnTo>
                      <a:lnTo>
                        <a:pt x="87" y="13"/>
                      </a:lnTo>
                      <a:lnTo>
                        <a:pt x="84" y="7"/>
                      </a:lnTo>
                      <a:lnTo>
                        <a:pt x="77" y="3"/>
                      </a:lnTo>
                      <a:lnTo>
                        <a:pt x="71" y="0"/>
                      </a:lnTo>
                      <a:lnTo>
                        <a:pt x="62" y="0"/>
                      </a:lnTo>
                      <a:lnTo>
                        <a:pt x="55" y="1"/>
                      </a:lnTo>
                      <a:lnTo>
                        <a:pt x="47" y="5"/>
                      </a:lnTo>
                      <a:lnTo>
                        <a:pt x="41" y="11"/>
                      </a:lnTo>
                      <a:lnTo>
                        <a:pt x="34" y="20"/>
                      </a:lnTo>
                      <a:lnTo>
                        <a:pt x="25" y="31"/>
                      </a:lnTo>
                      <a:lnTo>
                        <a:pt x="16" y="43"/>
                      </a:lnTo>
                      <a:lnTo>
                        <a:pt x="9" y="56"/>
                      </a:lnTo>
                      <a:lnTo>
                        <a:pt x="3" y="69"/>
                      </a:lnTo>
                      <a:lnTo>
                        <a:pt x="0" y="79"/>
                      </a:lnTo>
                      <a:lnTo>
                        <a:pt x="3" y="87"/>
                      </a:lnTo>
                      <a:lnTo>
                        <a:pt x="15" y="80"/>
                      </a:lnTo>
                      <a:lnTo>
                        <a:pt x="27" y="70"/>
                      </a:lnTo>
                      <a:lnTo>
                        <a:pt x="40" y="60"/>
                      </a:lnTo>
                      <a:lnTo>
                        <a:pt x="52" y="50"/>
                      </a:lnTo>
                      <a:lnTo>
                        <a:pt x="63" y="41"/>
                      </a:lnTo>
                      <a:lnTo>
                        <a:pt x="72" y="33"/>
                      </a:lnTo>
                      <a:lnTo>
                        <a:pt x="80" y="27"/>
                      </a:lnTo>
                      <a:lnTo>
                        <a:pt x="84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45" name="Freeform 76"/>
                <p:cNvSpPr/>
                <p:nvPr/>
              </p:nvSpPr>
              <p:spPr bwMode="auto">
                <a:xfrm>
                  <a:off x="8536" y="4890"/>
                  <a:ext cx="34" cy="9"/>
                </a:xfrm>
                <a:custGeom>
                  <a:avLst/>
                  <a:gdLst>
                    <a:gd name="T0" fmla="*/ 0 w 102"/>
                    <a:gd name="T1" fmla="*/ 0 h 28"/>
                    <a:gd name="T2" fmla="*/ 0 w 102"/>
                    <a:gd name="T3" fmla="*/ 0 h 28"/>
                    <a:gd name="T4" fmla="*/ 0 w 102"/>
                    <a:gd name="T5" fmla="*/ 0 h 28"/>
                    <a:gd name="T6" fmla="*/ 0 w 102"/>
                    <a:gd name="T7" fmla="*/ 0 h 28"/>
                    <a:gd name="T8" fmla="*/ 0 w 102"/>
                    <a:gd name="T9" fmla="*/ 0 h 28"/>
                    <a:gd name="T10" fmla="*/ 0 w 102"/>
                    <a:gd name="T11" fmla="*/ 0 h 28"/>
                    <a:gd name="T12" fmla="*/ 0 w 102"/>
                    <a:gd name="T13" fmla="*/ 0 h 28"/>
                    <a:gd name="T14" fmla="*/ 0 w 102"/>
                    <a:gd name="T15" fmla="*/ 0 h 28"/>
                    <a:gd name="T16" fmla="*/ 0 w 102"/>
                    <a:gd name="T17" fmla="*/ 0 h 28"/>
                    <a:gd name="T18" fmla="*/ 0 w 102"/>
                    <a:gd name="T19" fmla="*/ 0 h 28"/>
                    <a:gd name="T20" fmla="*/ 0 w 102"/>
                    <a:gd name="T21" fmla="*/ 0 h 28"/>
                    <a:gd name="T22" fmla="*/ 0 w 102"/>
                    <a:gd name="T23" fmla="*/ 0 h 28"/>
                    <a:gd name="T24" fmla="*/ 0 w 102"/>
                    <a:gd name="T25" fmla="*/ 0 h 28"/>
                    <a:gd name="T26" fmla="*/ 0 w 102"/>
                    <a:gd name="T27" fmla="*/ 0 h 28"/>
                    <a:gd name="T28" fmla="*/ 0 w 102"/>
                    <a:gd name="T29" fmla="*/ 0 h 28"/>
                    <a:gd name="T30" fmla="*/ 0 w 102"/>
                    <a:gd name="T31" fmla="*/ 0 h 28"/>
                    <a:gd name="T32" fmla="*/ 0 w 102"/>
                    <a:gd name="T33" fmla="*/ 0 h 28"/>
                    <a:gd name="T34" fmla="*/ 0 w 102"/>
                    <a:gd name="T35" fmla="*/ 0 h 28"/>
                    <a:gd name="T36" fmla="*/ 0 w 102"/>
                    <a:gd name="T37" fmla="*/ 0 h 28"/>
                    <a:gd name="T38" fmla="*/ 0 w 102"/>
                    <a:gd name="T39" fmla="*/ 0 h 28"/>
                    <a:gd name="T40" fmla="*/ 0 w 102"/>
                    <a:gd name="T41" fmla="*/ 0 h 28"/>
                    <a:gd name="T42" fmla="*/ 0 w 102"/>
                    <a:gd name="T43" fmla="*/ 0 h 28"/>
                    <a:gd name="T44" fmla="*/ 0 w 102"/>
                    <a:gd name="T45" fmla="*/ 0 h 28"/>
                    <a:gd name="T46" fmla="*/ 0 w 102"/>
                    <a:gd name="T47" fmla="*/ 0 h 28"/>
                    <a:gd name="T48" fmla="*/ 0 w 102"/>
                    <a:gd name="T49" fmla="*/ 0 h 2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02"/>
                    <a:gd name="T76" fmla="*/ 0 h 28"/>
                    <a:gd name="T77" fmla="*/ 102 w 102"/>
                    <a:gd name="T78" fmla="*/ 28 h 2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02" h="28">
                      <a:moveTo>
                        <a:pt x="92" y="23"/>
                      </a:moveTo>
                      <a:lnTo>
                        <a:pt x="96" y="21"/>
                      </a:lnTo>
                      <a:lnTo>
                        <a:pt x="99" y="18"/>
                      </a:lnTo>
                      <a:lnTo>
                        <a:pt x="101" y="14"/>
                      </a:lnTo>
                      <a:lnTo>
                        <a:pt x="102" y="10"/>
                      </a:lnTo>
                      <a:lnTo>
                        <a:pt x="101" y="5"/>
                      </a:lnTo>
                      <a:lnTo>
                        <a:pt x="98" y="1"/>
                      </a:lnTo>
                      <a:lnTo>
                        <a:pt x="93" y="0"/>
                      </a:lnTo>
                      <a:lnTo>
                        <a:pt x="88" y="0"/>
                      </a:lnTo>
                      <a:lnTo>
                        <a:pt x="76" y="2"/>
                      </a:lnTo>
                      <a:lnTo>
                        <a:pt x="61" y="7"/>
                      </a:lnTo>
                      <a:lnTo>
                        <a:pt x="46" y="10"/>
                      </a:lnTo>
                      <a:lnTo>
                        <a:pt x="33" y="11"/>
                      </a:lnTo>
                      <a:lnTo>
                        <a:pt x="20" y="15"/>
                      </a:lnTo>
                      <a:lnTo>
                        <a:pt x="10" y="18"/>
                      </a:lnTo>
                      <a:lnTo>
                        <a:pt x="2" y="23"/>
                      </a:lnTo>
                      <a:lnTo>
                        <a:pt x="0" y="28"/>
                      </a:lnTo>
                      <a:lnTo>
                        <a:pt x="10" y="28"/>
                      </a:lnTo>
                      <a:lnTo>
                        <a:pt x="20" y="28"/>
                      </a:lnTo>
                      <a:lnTo>
                        <a:pt x="32" y="27"/>
                      </a:lnTo>
                      <a:lnTo>
                        <a:pt x="44" y="27"/>
                      </a:lnTo>
                      <a:lnTo>
                        <a:pt x="55" y="25"/>
                      </a:lnTo>
                      <a:lnTo>
                        <a:pt x="67" y="24"/>
                      </a:lnTo>
                      <a:lnTo>
                        <a:pt x="80" y="24"/>
                      </a:lnTo>
                      <a:lnTo>
                        <a:pt x="92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46" name="Freeform 77"/>
                <p:cNvSpPr/>
                <p:nvPr/>
              </p:nvSpPr>
              <p:spPr bwMode="auto">
                <a:xfrm>
                  <a:off x="8550" y="4921"/>
                  <a:ext cx="47" cy="12"/>
                </a:xfrm>
                <a:custGeom>
                  <a:avLst/>
                  <a:gdLst>
                    <a:gd name="T0" fmla="*/ 0 w 142"/>
                    <a:gd name="T1" fmla="*/ 0 h 36"/>
                    <a:gd name="T2" fmla="*/ 0 w 142"/>
                    <a:gd name="T3" fmla="*/ 0 h 36"/>
                    <a:gd name="T4" fmla="*/ 0 w 142"/>
                    <a:gd name="T5" fmla="*/ 0 h 36"/>
                    <a:gd name="T6" fmla="*/ 0 w 142"/>
                    <a:gd name="T7" fmla="*/ 0 h 36"/>
                    <a:gd name="T8" fmla="*/ 0 w 142"/>
                    <a:gd name="T9" fmla="*/ 0 h 36"/>
                    <a:gd name="T10" fmla="*/ 0 w 142"/>
                    <a:gd name="T11" fmla="*/ 0 h 36"/>
                    <a:gd name="T12" fmla="*/ 0 w 142"/>
                    <a:gd name="T13" fmla="*/ 0 h 36"/>
                    <a:gd name="T14" fmla="*/ 0 w 142"/>
                    <a:gd name="T15" fmla="*/ 0 h 36"/>
                    <a:gd name="T16" fmla="*/ 0 w 142"/>
                    <a:gd name="T17" fmla="*/ 0 h 36"/>
                    <a:gd name="T18" fmla="*/ 0 w 142"/>
                    <a:gd name="T19" fmla="*/ 0 h 36"/>
                    <a:gd name="T20" fmla="*/ 0 w 142"/>
                    <a:gd name="T21" fmla="*/ 0 h 36"/>
                    <a:gd name="T22" fmla="*/ 0 w 142"/>
                    <a:gd name="T23" fmla="*/ 0 h 36"/>
                    <a:gd name="T24" fmla="*/ 0 w 142"/>
                    <a:gd name="T25" fmla="*/ 0 h 36"/>
                    <a:gd name="T26" fmla="*/ 0 w 142"/>
                    <a:gd name="T27" fmla="*/ 0 h 36"/>
                    <a:gd name="T28" fmla="*/ 0 w 142"/>
                    <a:gd name="T29" fmla="*/ 0 h 36"/>
                    <a:gd name="T30" fmla="*/ 0 w 142"/>
                    <a:gd name="T31" fmla="*/ 0 h 36"/>
                    <a:gd name="T32" fmla="*/ 0 w 142"/>
                    <a:gd name="T33" fmla="*/ 0 h 36"/>
                    <a:gd name="T34" fmla="*/ 0 w 142"/>
                    <a:gd name="T35" fmla="*/ 0 h 36"/>
                    <a:gd name="T36" fmla="*/ 0 w 142"/>
                    <a:gd name="T37" fmla="*/ 0 h 36"/>
                    <a:gd name="T38" fmla="*/ 0 w 142"/>
                    <a:gd name="T39" fmla="*/ 0 h 36"/>
                    <a:gd name="T40" fmla="*/ 0 w 142"/>
                    <a:gd name="T41" fmla="*/ 0 h 36"/>
                    <a:gd name="T42" fmla="*/ 0 w 142"/>
                    <a:gd name="T43" fmla="*/ 0 h 36"/>
                    <a:gd name="T44" fmla="*/ 0 w 142"/>
                    <a:gd name="T45" fmla="*/ 0 h 36"/>
                    <a:gd name="T46" fmla="*/ 0 w 142"/>
                    <a:gd name="T47" fmla="*/ 0 h 36"/>
                    <a:gd name="T48" fmla="*/ 0 w 142"/>
                    <a:gd name="T49" fmla="*/ 0 h 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2"/>
                    <a:gd name="T76" fmla="*/ 0 h 36"/>
                    <a:gd name="T77" fmla="*/ 142 w 142"/>
                    <a:gd name="T78" fmla="*/ 36 h 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2" h="36">
                      <a:moveTo>
                        <a:pt x="123" y="36"/>
                      </a:moveTo>
                      <a:lnTo>
                        <a:pt x="129" y="36"/>
                      </a:lnTo>
                      <a:lnTo>
                        <a:pt x="135" y="32"/>
                      </a:lnTo>
                      <a:lnTo>
                        <a:pt x="139" y="28"/>
                      </a:lnTo>
                      <a:lnTo>
                        <a:pt x="142" y="20"/>
                      </a:lnTo>
                      <a:lnTo>
                        <a:pt x="141" y="15"/>
                      </a:lnTo>
                      <a:lnTo>
                        <a:pt x="138" y="9"/>
                      </a:lnTo>
                      <a:lnTo>
                        <a:pt x="133" y="5"/>
                      </a:lnTo>
                      <a:lnTo>
                        <a:pt x="126" y="3"/>
                      </a:lnTo>
                      <a:lnTo>
                        <a:pt x="108" y="3"/>
                      </a:lnTo>
                      <a:lnTo>
                        <a:pt x="88" y="3"/>
                      </a:lnTo>
                      <a:lnTo>
                        <a:pt x="67" y="2"/>
                      </a:lnTo>
                      <a:lnTo>
                        <a:pt x="47" y="2"/>
                      </a:lnTo>
                      <a:lnTo>
                        <a:pt x="29" y="0"/>
                      </a:lnTo>
                      <a:lnTo>
                        <a:pt x="13" y="2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10" y="12"/>
                      </a:lnTo>
                      <a:lnTo>
                        <a:pt x="22" y="16"/>
                      </a:lnTo>
                      <a:lnTo>
                        <a:pt x="38" y="19"/>
                      </a:lnTo>
                      <a:lnTo>
                        <a:pt x="54" y="22"/>
                      </a:lnTo>
                      <a:lnTo>
                        <a:pt x="72" y="25"/>
                      </a:lnTo>
                      <a:lnTo>
                        <a:pt x="89" y="29"/>
                      </a:lnTo>
                      <a:lnTo>
                        <a:pt x="107" y="32"/>
                      </a:lnTo>
                      <a:lnTo>
                        <a:pt x="12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47" name="Freeform 78"/>
                <p:cNvSpPr/>
                <p:nvPr/>
              </p:nvSpPr>
              <p:spPr bwMode="auto">
                <a:xfrm>
                  <a:off x="8416" y="4751"/>
                  <a:ext cx="117" cy="200"/>
                </a:xfrm>
                <a:custGeom>
                  <a:avLst/>
                  <a:gdLst>
                    <a:gd name="T0" fmla="*/ 0 w 351"/>
                    <a:gd name="T1" fmla="*/ 0 h 601"/>
                    <a:gd name="T2" fmla="*/ 0 w 351"/>
                    <a:gd name="T3" fmla="*/ 0 h 601"/>
                    <a:gd name="T4" fmla="*/ 0 w 351"/>
                    <a:gd name="T5" fmla="*/ 0 h 601"/>
                    <a:gd name="T6" fmla="*/ 0 w 351"/>
                    <a:gd name="T7" fmla="*/ 0 h 601"/>
                    <a:gd name="T8" fmla="*/ 0 w 351"/>
                    <a:gd name="T9" fmla="*/ 0 h 601"/>
                    <a:gd name="T10" fmla="*/ 0 w 351"/>
                    <a:gd name="T11" fmla="*/ 0 h 601"/>
                    <a:gd name="T12" fmla="*/ 0 w 351"/>
                    <a:gd name="T13" fmla="*/ 0 h 601"/>
                    <a:gd name="T14" fmla="*/ 0 w 351"/>
                    <a:gd name="T15" fmla="*/ 0 h 601"/>
                    <a:gd name="T16" fmla="*/ 0 w 351"/>
                    <a:gd name="T17" fmla="*/ 0 h 601"/>
                    <a:gd name="T18" fmla="*/ 0 w 351"/>
                    <a:gd name="T19" fmla="*/ 0 h 601"/>
                    <a:gd name="T20" fmla="*/ 0 w 351"/>
                    <a:gd name="T21" fmla="*/ 0 h 601"/>
                    <a:gd name="T22" fmla="*/ 0 w 351"/>
                    <a:gd name="T23" fmla="*/ 0 h 601"/>
                    <a:gd name="T24" fmla="*/ 0 w 351"/>
                    <a:gd name="T25" fmla="*/ 0 h 601"/>
                    <a:gd name="T26" fmla="*/ 0 w 351"/>
                    <a:gd name="T27" fmla="*/ 0 h 601"/>
                    <a:gd name="T28" fmla="*/ 0 w 351"/>
                    <a:gd name="T29" fmla="*/ 0 h 601"/>
                    <a:gd name="T30" fmla="*/ 0 w 351"/>
                    <a:gd name="T31" fmla="*/ 0 h 601"/>
                    <a:gd name="T32" fmla="*/ 0 w 351"/>
                    <a:gd name="T33" fmla="*/ 0 h 601"/>
                    <a:gd name="T34" fmla="*/ 0 w 351"/>
                    <a:gd name="T35" fmla="*/ 0 h 601"/>
                    <a:gd name="T36" fmla="*/ 0 w 351"/>
                    <a:gd name="T37" fmla="*/ 0 h 601"/>
                    <a:gd name="T38" fmla="*/ 0 w 351"/>
                    <a:gd name="T39" fmla="*/ 0 h 601"/>
                    <a:gd name="T40" fmla="*/ 0 w 351"/>
                    <a:gd name="T41" fmla="*/ 0 h 601"/>
                    <a:gd name="T42" fmla="*/ 0 w 351"/>
                    <a:gd name="T43" fmla="*/ 0 h 601"/>
                    <a:gd name="T44" fmla="*/ 0 w 351"/>
                    <a:gd name="T45" fmla="*/ 0 h 601"/>
                    <a:gd name="T46" fmla="*/ 0 w 351"/>
                    <a:gd name="T47" fmla="*/ 0 h 601"/>
                    <a:gd name="T48" fmla="*/ 0 w 351"/>
                    <a:gd name="T49" fmla="*/ 0 h 601"/>
                    <a:gd name="T50" fmla="*/ 0 w 351"/>
                    <a:gd name="T51" fmla="*/ 0 h 601"/>
                    <a:gd name="T52" fmla="*/ 0 w 351"/>
                    <a:gd name="T53" fmla="*/ 0 h 601"/>
                    <a:gd name="T54" fmla="*/ 0 w 351"/>
                    <a:gd name="T55" fmla="*/ 0 h 601"/>
                    <a:gd name="T56" fmla="*/ 0 w 351"/>
                    <a:gd name="T57" fmla="*/ 0 h 601"/>
                    <a:gd name="T58" fmla="*/ 0 w 351"/>
                    <a:gd name="T59" fmla="*/ 0 h 601"/>
                    <a:gd name="T60" fmla="*/ 0 w 351"/>
                    <a:gd name="T61" fmla="*/ 0 h 601"/>
                    <a:gd name="T62" fmla="*/ 0 w 351"/>
                    <a:gd name="T63" fmla="*/ 0 h 601"/>
                    <a:gd name="T64" fmla="*/ 0 w 351"/>
                    <a:gd name="T65" fmla="*/ 0 h 601"/>
                    <a:gd name="T66" fmla="*/ 0 w 351"/>
                    <a:gd name="T67" fmla="*/ 0 h 601"/>
                    <a:gd name="T68" fmla="*/ 0 w 351"/>
                    <a:gd name="T69" fmla="*/ 0 h 601"/>
                    <a:gd name="T70" fmla="*/ 0 w 351"/>
                    <a:gd name="T71" fmla="*/ 0 h 601"/>
                    <a:gd name="T72" fmla="*/ 0 w 351"/>
                    <a:gd name="T73" fmla="*/ 0 h 601"/>
                    <a:gd name="T74" fmla="*/ 0 w 351"/>
                    <a:gd name="T75" fmla="*/ 0 h 601"/>
                    <a:gd name="T76" fmla="*/ 0 w 351"/>
                    <a:gd name="T77" fmla="*/ 0 h 601"/>
                    <a:gd name="T78" fmla="*/ 0 w 351"/>
                    <a:gd name="T79" fmla="*/ 0 h 601"/>
                    <a:gd name="T80" fmla="*/ 0 w 351"/>
                    <a:gd name="T81" fmla="*/ 0 h 601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351"/>
                    <a:gd name="T124" fmla="*/ 0 h 601"/>
                    <a:gd name="T125" fmla="*/ 351 w 351"/>
                    <a:gd name="T126" fmla="*/ 601 h 601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351" h="601">
                      <a:moveTo>
                        <a:pt x="108" y="298"/>
                      </a:moveTo>
                      <a:lnTo>
                        <a:pt x="132" y="338"/>
                      </a:lnTo>
                      <a:lnTo>
                        <a:pt x="157" y="377"/>
                      </a:lnTo>
                      <a:lnTo>
                        <a:pt x="182" y="414"/>
                      </a:lnTo>
                      <a:lnTo>
                        <a:pt x="208" y="451"/>
                      </a:lnTo>
                      <a:lnTo>
                        <a:pt x="235" y="487"/>
                      </a:lnTo>
                      <a:lnTo>
                        <a:pt x="263" y="523"/>
                      </a:lnTo>
                      <a:lnTo>
                        <a:pt x="292" y="559"/>
                      </a:lnTo>
                      <a:lnTo>
                        <a:pt x="321" y="594"/>
                      </a:lnTo>
                      <a:lnTo>
                        <a:pt x="326" y="598"/>
                      </a:lnTo>
                      <a:lnTo>
                        <a:pt x="332" y="601"/>
                      </a:lnTo>
                      <a:lnTo>
                        <a:pt x="337" y="601"/>
                      </a:lnTo>
                      <a:lnTo>
                        <a:pt x="343" y="598"/>
                      </a:lnTo>
                      <a:lnTo>
                        <a:pt x="349" y="594"/>
                      </a:lnTo>
                      <a:lnTo>
                        <a:pt x="351" y="588"/>
                      </a:lnTo>
                      <a:lnTo>
                        <a:pt x="351" y="582"/>
                      </a:lnTo>
                      <a:lnTo>
                        <a:pt x="349" y="576"/>
                      </a:lnTo>
                      <a:lnTo>
                        <a:pt x="327" y="538"/>
                      </a:lnTo>
                      <a:lnTo>
                        <a:pt x="304" y="499"/>
                      </a:lnTo>
                      <a:lnTo>
                        <a:pt x="279" y="463"/>
                      </a:lnTo>
                      <a:lnTo>
                        <a:pt x="252" y="427"/>
                      </a:lnTo>
                      <a:lnTo>
                        <a:pt x="224" y="391"/>
                      </a:lnTo>
                      <a:lnTo>
                        <a:pt x="198" y="355"/>
                      </a:lnTo>
                      <a:lnTo>
                        <a:pt x="172" y="319"/>
                      </a:lnTo>
                      <a:lnTo>
                        <a:pt x="147" y="280"/>
                      </a:lnTo>
                      <a:lnTo>
                        <a:pt x="125" y="242"/>
                      </a:lnTo>
                      <a:lnTo>
                        <a:pt x="101" y="197"/>
                      </a:lnTo>
                      <a:lnTo>
                        <a:pt x="79" y="150"/>
                      </a:lnTo>
                      <a:lnTo>
                        <a:pt x="59" y="104"/>
                      </a:lnTo>
                      <a:lnTo>
                        <a:pt x="38" y="62"/>
                      </a:lnTo>
                      <a:lnTo>
                        <a:pt x="22" y="29"/>
                      </a:lnTo>
                      <a:lnTo>
                        <a:pt x="9" y="7"/>
                      </a:lnTo>
                      <a:lnTo>
                        <a:pt x="0" y="0"/>
                      </a:lnTo>
                      <a:lnTo>
                        <a:pt x="4" y="17"/>
                      </a:lnTo>
                      <a:lnTo>
                        <a:pt x="13" y="45"/>
                      </a:lnTo>
                      <a:lnTo>
                        <a:pt x="23" y="82"/>
                      </a:lnTo>
                      <a:lnTo>
                        <a:pt x="38" y="124"/>
                      </a:lnTo>
                      <a:lnTo>
                        <a:pt x="54" y="170"/>
                      </a:lnTo>
                      <a:lnTo>
                        <a:pt x="70" y="216"/>
                      </a:lnTo>
                      <a:lnTo>
                        <a:pt x="89" y="259"/>
                      </a:lnTo>
                      <a:lnTo>
                        <a:pt x="108" y="2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48" name="Freeform 79"/>
                <p:cNvSpPr/>
                <p:nvPr/>
              </p:nvSpPr>
              <p:spPr bwMode="auto">
                <a:xfrm>
                  <a:off x="8100" y="4623"/>
                  <a:ext cx="541" cy="495"/>
                </a:xfrm>
                <a:custGeom>
                  <a:avLst/>
                  <a:gdLst>
                    <a:gd name="T0" fmla="*/ 0 w 2164"/>
                    <a:gd name="T1" fmla="*/ 0 h 1979"/>
                    <a:gd name="T2" fmla="*/ 0 w 2164"/>
                    <a:gd name="T3" fmla="*/ 0 h 1979"/>
                    <a:gd name="T4" fmla="*/ 0 w 2164"/>
                    <a:gd name="T5" fmla="*/ 0 h 1979"/>
                    <a:gd name="T6" fmla="*/ 0 w 2164"/>
                    <a:gd name="T7" fmla="*/ 0 h 1979"/>
                    <a:gd name="T8" fmla="*/ 0 w 2164"/>
                    <a:gd name="T9" fmla="*/ 0 h 1979"/>
                    <a:gd name="T10" fmla="*/ 0 w 2164"/>
                    <a:gd name="T11" fmla="*/ 0 h 1979"/>
                    <a:gd name="T12" fmla="*/ 0 w 2164"/>
                    <a:gd name="T13" fmla="*/ 0 h 1979"/>
                    <a:gd name="T14" fmla="*/ 0 w 2164"/>
                    <a:gd name="T15" fmla="*/ 0 h 1979"/>
                    <a:gd name="T16" fmla="*/ 0 w 2164"/>
                    <a:gd name="T17" fmla="*/ 0 h 1979"/>
                    <a:gd name="T18" fmla="*/ 0 w 2164"/>
                    <a:gd name="T19" fmla="*/ 0 h 1979"/>
                    <a:gd name="T20" fmla="*/ 0 w 2164"/>
                    <a:gd name="T21" fmla="*/ 0 h 1979"/>
                    <a:gd name="T22" fmla="*/ 0 w 2164"/>
                    <a:gd name="T23" fmla="*/ 0 h 1979"/>
                    <a:gd name="T24" fmla="*/ 0 w 2164"/>
                    <a:gd name="T25" fmla="*/ 0 h 1979"/>
                    <a:gd name="T26" fmla="*/ 0 w 2164"/>
                    <a:gd name="T27" fmla="*/ 0 h 1979"/>
                    <a:gd name="T28" fmla="*/ 0 w 2164"/>
                    <a:gd name="T29" fmla="*/ 0 h 1979"/>
                    <a:gd name="T30" fmla="*/ 0 w 2164"/>
                    <a:gd name="T31" fmla="*/ 0 h 1979"/>
                    <a:gd name="T32" fmla="*/ 0 w 2164"/>
                    <a:gd name="T33" fmla="*/ 0 h 1979"/>
                    <a:gd name="T34" fmla="*/ 0 w 2164"/>
                    <a:gd name="T35" fmla="*/ 0 h 1979"/>
                    <a:gd name="T36" fmla="*/ 0 w 2164"/>
                    <a:gd name="T37" fmla="*/ 0 h 1979"/>
                    <a:gd name="T38" fmla="*/ 0 w 2164"/>
                    <a:gd name="T39" fmla="*/ 0 h 1979"/>
                    <a:gd name="T40" fmla="*/ 0 w 2164"/>
                    <a:gd name="T41" fmla="*/ 0 h 1979"/>
                    <a:gd name="T42" fmla="*/ 0 w 2164"/>
                    <a:gd name="T43" fmla="*/ 0 h 1979"/>
                    <a:gd name="T44" fmla="*/ 0 w 2164"/>
                    <a:gd name="T45" fmla="*/ 0 h 1979"/>
                    <a:gd name="T46" fmla="*/ 0 w 2164"/>
                    <a:gd name="T47" fmla="*/ 0 h 1979"/>
                    <a:gd name="T48" fmla="*/ 0 w 2164"/>
                    <a:gd name="T49" fmla="*/ 0 h 1979"/>
                    <a:gd name="T50" fmla="*/ 0 w 2164"/>
                    <a:gd name="T51" fmla="*/ 0 h 1979"/>
                    <a:gd name="T52" fmla="*/ 0 w 2164"/>
                    <a:gd name="T53" fmla="*/ 0 h 1979"/>
                    <a:gd name="T54" fmla="*/ 0 w 2164"/>
                    <a:gd name="T55" fmla="*/ 0 h 1979"/>
                    <a:gd name="T56" fmla="*/ 0 w 2164"/>
                    <a:gd name="T57" fmla="*/ 0 h 1979"/>
                    <a:gd name="T58" fmla="*/ 0 w 2164"/>
                    <a:gd name="T59" fmla="*/ 0 h 1979"/>
                    <a:gd name="T60" fmla="*/ 0 w 2164"/>
                    <a:gd name="T61" fmla="*/ 0 h 1979"/>
                    <a:gd name="T62" fmla="*/ 0 w 2164"/>
                    <a:gd name="T63" fmla="*/ 0 h 1979"/>
                    <a:gd name="T64" fmla="*/ 0 w 2164"/>
                    <a:gd name="T65" fmla="*/ 0 h 1979"/>
                    <a:gd name="T66" fmla="*/ 0 w 2164"/>
                    <a:gd name="T67" fmla="*/ 0 h 1979"/>
                    <a:gd name="T68" fmla="*/ 0 w 2164"/>
                    <a:gd name="T69" fmla="*/ 0 h 1979"/>
                    <a:gd name="T70" fmla="*/ 0 w 2164"/>
                    <a:gd name="T71" fmla="*/ 0 h 1979"/>
                    <a:gd name="T72" fmla="*/ 0 w 2164"/>
                    <a:gd name="T73" fmla="*/ 0 h 1979"/>
                    <a:gd name="T74" fmla="*/ 0 w 2164"/>
                    <a:gd name="T75" fmla="*/ 0 h 1979"/>
                    <a:gd name="T76" fmla="*/ 0 w 2164"/>
                    <a:gd name="T77" fmla="*/ 0 h 1979"/>
                    <a:gd name="T78" fmla="*/ 0 w 2164"/>
                    <a:gd name="T79" fmla="*/ 0 h 1979"/>
                    <a:gd name="T80" fmla="*/ 0 w 2164"/>
                    <a:gd name="T81" fmla="*/ 0 h 1979"/>
                    <a:gd name="T82" fmla="*/ 0 w 2164"/>
                    <a:gd name="T83" fmla="*/ 0 h 1979"/>
                    <a:gd name="T84" fmla="*/ 0 w 2164"/>
                    <a:gd name="T85" fmla="*/ 0 h 1979"/>
                    <a:gd name="T86" fmla="*/ 0 w 2164"/>
                    <a:gd name="T87" fmla="*/ 0 h 1979"/>
                    <a:gd name="T88" fmla="*/ 0 w 2164"/>
                    <a:gd name="T89" fmla="*/ 0 h 1979"/>
                    <a:gd name="T90" fmla="*/ 0 w 2164"/>
                    <a:gd name="T91" fmla="*/ 0 h 1979"/>
                    <a:gd name="T92" fmla="*/ 0 w 2164"/>
                    <a:gd name="T93" fmla="*/ 0 h 1979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2164"/>
                    <a:gd name="T142" fmla="*/ 0 h 1979"/>
                    <a:gd name="T143" fmla="*/ 2164 w 2164"/>
                    <a:gd name="T144" fmla="*/ 1979 h 1979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2164" h="1979">
                      <a:moveTo>
                        <a:pt x="743" y="0"/>
                      </a:moveTo>
                      <a:lnTo>
                        <a:pt x="746" y="0"/>
                      </a:lnTo>
                      <a:lnTo>
                        <a:pt x="753" y="0"/>
                      </a:lnTo>
                      <a:lnTo>
                        <a:pt x="763" y="0"/>
                      </a:lnTo>
                      <a:lnTo>
                        <a:pt x="778" y="0"/>
                      </a:lnTo>
                      <a:lnTo>
                        <a:pt x="798" y="1"/>
                      </a:lnTo>
                      <a:lnTo>
                        <a:pt x="822" y="1"/>
                      </a:lnTo>
                      <a:lnTo>
                        <a:pt x="848" y="2"/>
                      </a:lnTo>
                      <a:lnTo>
                        <a:pt x="878" y="3"/>
                      </a:lnTo>
                      <a:lnTo>
                        <a:pt x="912" y="5"/>
                      </a:lnTo>
                      <a:lnTo>
                        <a:pt x="949" y="7"/>
                      </a:lnTo>
                      <a:lnTo>
                        <a:pt x="987" y="10"/>
                      </a:lnTo>
                      <a:lnTo>
                        <a:pt x="1030" y="13"/>
                      </a:lnTo>
                      <a:lnTo>
                        <a:pt x="1074" y="16"/>
                      </a:lnTo>
                      <a:lnTo>
                        <a:pt x="1121" y="21"/>
                      </a:lnTo>
                      <a:lnTo>
                        <a:pt x="1171" y="27"/>
                      </a:lnTo>
                      <a:lnTo>
                        <a:pt x="1222" y="32"/>
                      </a:lnTo>
                      <a:lnTo>
                        <a:pt x="1275" y="39"/>
                      </a:lnTo>
                      <a:lnTo>
                        <a:pt x="1329" y="47"/>
                      </a:lnTo>
                      <a:lnTo>
                        <a:pt x="1386" y="56"/>
                      </a:lnTo>
                      <a:lnTo>
                        <a:pt x="1443" y="65"/>
                      </a:lnTo>
                      <a:lnTo>
                        <a:pt x="1502" y="75"/>
                      </a:lnTo>
                      <a:lnTo>
                        <a:pt x="1560" y="87"/>
                      </a:lnTo>
                      <a:lnTo>
                        <a:pt x="1620" y="100"/>
                      </a:lnTo>
                      <a:lnTo>
                        <a:pt x="1681" y="115"/>
                      </a:lnTo>
                      <a:lnTo>
                        <a:pt x="1742" y="129"/>
                      </a:lnTo>
                      <a:lnTo>
                        <a:pt x="1804" y="146"/>
                      </a:lnTo>
                      <a:lnTo>
                        <a:pt x="1865" y="164"/>
                      </a:lnTo>
                      <a:lnTo>
                        <a:pt x="1926" y="183"/>
                      </a:lnTo>
                      <a:lnTo>
                        <a:pt x="1987" y="204"/>
                      </a:lnTo>
                      <a:lnTo>
                        <a:pt x="2047" y="226"/>
                      </a:lnTo>
                      <a:lnTo>
                        <a:pt x="2105" y="250"/>
                      </a:lnTo>
                      <a:lnTo>
                        <a:pt x="2164" y="276"/>
                      </a:lnTo>
                      <a:lnTo>
                        <a:pt x="1975" y="1184"/>
                      </a:lnTo>
                      <a:lnTo>
                        <a:pt x="1980" y="1185"/>
                      </a:lnTo>
                      <a:lnTo>
                        <a:pt x="1990" y="1191"/>
                      </a:lnTo>
                      <a:lnTo>
                        <a:pt x="2005" y="1201"/>
                      </a:lnTo>
                      <a:lnTo>
                        <a:pt x="2020" y="1219"/>
                      </a:lnTo>
                      <a:lnTo>
                        <a:pt x="2031" y="1246"/>
                      </a:lnTo>
                      <a:lnTo>
                        <a:pt x="2035" y="1282"/>
                      </a:lnTo>
                      <a:lnTo>
                        <a:pt x="2030" y="1332"/>
                      </a:lnTo>
                      <a:lnTo>
                        <a:pt x="2011" y="1394"/>
                      </a:lnTo>
                      <a:lnTo>
                        <a:pt x="1681" y="1835"/>
                      </a:lnTo>
                      <a:lnTo>
                        <a:pt x="1636" y="1835"/>
                      </a:lnTo>
                      <a:lnTo>
                        <a:pt x="1512" y="1979"/>
                      </a:lnTo>
                      <a:lnTo>
                        <a:pt x="1510" y="1979"/>
                      </a:lnTo>
                      <a:lnTo>
                        <a:pt x="1502" y="1978"/>
                      </a:lnTo>
                      <a:lnTo>
                        <a:pt x="1490" y="1977"/>
                      </a:lnTo>
                      <a:lnTo>
                        <a:pt x="1474" y="1974"/>
                      </a:lnTo>
                      <a:lnTo>
                        <a:pt x="1451" y="1972"/>
                      </a:lnTo>
                      <a:lnTo>
                        <a:pt x="1427" y="1969"/>
                      </a:lnTo>
                      <a:lnTo>
                        <a:pt x="1397" y="1965"/>
                      </a:lnTo>
                      <a:lnTo>
                        <a:pt x="1364" y="1961"/>
                      </a:lnTo>
                      <a:lnTo>
                        <a:pt x="1328" y="1955"/>
                      </a:lnTo>
                      <a:lnTo>
                        <a:pt x="1288" y="1950"/>
                      </a:lnTo>
                      <a:lnTo>
                        <a:pt x="1246" y="1943"/>
                      </a:lnTo>
                      <a:lnTo>
                        <a:pt x="1200" y="1935"/>
                      </a:lnTo>
                      <a:lnTo>
                        <a:pt x="1152" y="1927"/>
                      </a:lnTo>
                      <a:lnTo>
                        <a:pt x="1101" y="1918"/>
                      </a:lnTo>
                      <a:lnTo>
                        <a:pt x="1049" y="1907"/>
                      </a:lnTo>
                      <a:lnTo>
                        <a:pt x="993" y="1896"/>
                      </a:lnTo>
                      <a:lnTo>
                        <a:pt x="937" y="1884"/>
                      </a:lnTo>
                      <a:lnTo>
                        <a:pt x="878" y="1871"/>
                      </a:lnTo>
                      <a:lnTo>
                        <a:pt x="818" y="1856"/>
                      </a:lnTo>
                      <a:lnTo>
                        <a:pt x="758" y="1841"/>
                      </a:lnTo>
                      <a:lnTo>
                        <a:pt x="696" y="1824"/>
                      </a:lnTo>
                      <a:lnTo>
                        <a:pt x="634" y="1806"/>
                      </a:lnTo>
                      <a:lnTo>
                        <a:pt x="572" y="1787"/>
                      </a:lnTo>
                      <a:lnTo>
                        <a:pt x="508" y="1768"/>
                      </a:lnTo>
                      <a:lnTo>
                        <a:pt x="445" y="1747"/>
                      </a:lnTo>
                      <a:lnTo>
                        <a:pt x="382" y="1724"/>
                      </a:lnTo>
                      <a:lnTo>
                        <a:pt x="319" y="1700"/>
                      </a:lnTo>
                      <a:lnTo>
                        <a:pt x="257" y="1674"/>
                      </a:lnTo>
                      <a:lnTo>
                        <a:pt x="196" y="1647"/>
                      </a:lnTo>
                      <a:lnTo>
                        <a:pt x="135" y="1620"/>
                      </a:lnTo>
                      <a:lnTo>
                        <a:pt x="76" y="1590"/>
                      </a:lnTo>
                      <a:lnTo>
                        <a:pt x="19" y="1559"/>
                      </a:lnTo>
                      <a:lnTo>
                        <a:pt x="18" y="1554"/>
                      </a:lnTo>
                      <a:lnTo>
                        <a:pt x="13" y="1538"/>
                      </a:lnTo>
                      <a:lnTo>
                        <a:pt x="8" y="1514"/>
                      </a:lnTo>
                      <a:lnTo>
                        <a:pt x="3" y="1486"/>
                      </a:lnTo>
                      <a:lnTo>
                        <a:pt x="0" y="1456"/>
                      </a:lnTo>
                      <a:lnTo>
                        <a:pt x="0" y="1424"/>
                      </a:lnTo>
                      <a:lnTo>
                        <a:pt x="3" y="1396"/>
                      </a:lnTo>
                      <a:lnTo>
                        <a:pt x="13" y="1371"/>
                      </a:lnTo>
                      <a:lnTo>
                        <a:pt x="443" y="1002"/>
                      </a:lnTo>
                      <a:lnTo>
                        <a:pt x="441" y="999"/>
                      </a:lnTo>
                      <a:lnTo>
                        <a:pt x="440" y="989"/>
                      </a:lnTo>
                      <a:lnTo>
                        <a:pt x="440" y="973"/>
                      </a:lnTo>
                      <a:lnTo>
                        <a:pt x="445" y="953"/>
                      </a:lnTo>
                      <a:lnTo>
                        <a:pt x="453" y="928"/>
                      </a:lnTo>
                      <a:lnTo>
                        <a:pt x="471" y="902"/>
                      </a:lnTo>
                      <a:lnTo>
                        <a:pt x="497" y="874"/>
                      </a:lnTo>
                      <a:lnTo>
                        <a:pt x="534" y="845"/>
                      </a:lnTo>
                      <a:lnTo>
                        <a:pt x="743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49" name="Freeform 80"/>
                <p:cNvSpPr/>
                <p:nvPr/>
              </p:nvSpPr>
              <p:spPr bwMode="auto">
                <a:xfrm>
                  <a:off x="8279" y="4656"/>
                  <a:ext cx="311" cy="233"/>
                </a:xfrm>
                <a:custGeom>
                  <a:avLst/>
                  <a:gdLst>
                    <a:gd name="T0" fmla="*/ 0 w 1244"/>
                    <a:gd name="T1" fmla="*/ 0 h 930"/>
                    <a:gd name="T2" fmla="*/ 0 w 1244"/>
                    <a:gd name="T3" fmla="*/ 0 h 930"/>
                    <a:gd name="T4" fmla="*/ 0 w 1244"/>
                    <a:gd name="T5" fmla="*/ 0 h 930"/>
                    <a:gd name="T6" fmla="*/ 0 w 1244"/>
                    <a:gd name="T7" fmla="*/ 0 h 930"/>
                    <a:gd name="T8" fmla="*/ 0 w 1244"/>
                    <a:gd name="T9" fmla="*/ 0 h 9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44"/>
                    <a:gd name="T16" fmla="*/ 0 h 930"/>
                    <a:gd name="T17" fmla="*/ 1244 w 1244"/>
                    <a:gd name="T18" fmla="*/ 930 h 9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44" h="930">
                      <a:moveTo>
                        <a:pt x="164" y="0"/>
                      </a:moveTo>
                      <a:lnTo>
                        <a:pt x="1244" y="214"/>
                      </a:lnTo>
                      <a:lnTo>
                        <a:pt x="1067" y="930"/>
                      </a:lnTo>
                      <a:lnTo>
                        <a:pt x="0" y="688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50" name="Freeform 81"/>
                <p:cNvSpPr/>
                <p:nvPr/>
              </p:nvSpPr>
              <p:spPr bwMode="auto">
                <a:xfrm>
                  <a:off x="8300" y="4672"/>
                  <a:ext cx="237" cy="91"/>
                </a:xfrm>
                <a:custGeom>
                  <a:avLst/>
                  <a:gdLst>
                    <a:gd name="T0" fmla="*/ 0 w 952"/>
                    <a:gd name="T1" fmla="*/ 0 h 366"/>
                    <a:gd name="T2" fmla="*/ 0 w 952"/>
                    <a:gd name="T3" fmla="*/ 0 h 366"/>
                    <a:gd name="T4" fmla="*/ 0 w 952"/>
                    <a:gd name="T5" fmla="*/ 0 h 366"/>
                    <a:gd name="T6" fmla="*/ 0 w 952"/>
                    <a:gd name="T7" fmla="*/ 0 h 366"/>
                    <a:gd name="T8" fmla="*/ 0 w 952"/>
                    <a:gd name="T9" fmla="*/ 0 h 3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52"/>
                    <a:gd name="T16" fmla="*/ 0 h 366"/>
                    <a:gd name="T17" fmla="*/ 952 w 952"/>
                    <a:gd name="T18" fmla="*/ 366 h 3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52" h="366">
                      <a:moveTo>
                        <a:pt x="112" y="0"/>
                      </a:moveTo>
                      <a:lnTo>
                        <a:pt x="952" y="153"/>
                      </a:lnTo>
                      <a:lnTo>
                        <a:pt x="200" y="108"/>
                      </a:lnTo>
                      <a:lnTo>
                        <a:pt x="0" y="366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51" name="Freeform 82"/>
                <p:cNvSpPr/>
                <p:nvPr/>
              </p:nvSpPr>
              <p:spPr bwMode="auto">
                <a:xfrm>
                  <a:off x="8222" y="4885"/>
                  <a:ext cx="315" cy="84"/>
                </a:xfrm>
                <a:custGeom>
                  <a:avLst/>
                  <a:gdLst>
                    <a:gd name="T0" fmla="*/ 0 w 1259"/>
                    <a:gd name="T1" fmla="*/ 0 h 337"/>
                    <a:gd name="T2" fmla="*/ 0 w 1259"/>
                    <a:gd name="T3" fmla="*/ 0 h 337"/>
                    <a:gd name="T4" fmla="*/ 0 w 1259"/>
                    <a:gd name="T5" fmla="*/ 0 h 337"/>
                    <a:gd name="T6" fmla="*/ 0 w 1259"/>
                    <a:gd name="T7" fmla="*/ 0 h 337"/>
                    <a:gd name="T8" fmla="*/ 0 w 1259"/>
                    <a:gd name="T9" fmla="*/ 0 h 3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59"/>
                    <a:gd name="T16" fmla="*/ 0 h 337"/>
                    <a:gd name="T17" fmla="*/ 1259 w 1259"/>
                    <a:gd name="T18" fmla="*/ 337 h 3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59" h="337">
                      <a:moveTo>
                        <a:pt x="40" y="0"/>
                      </a:moveTo>
                      <a:lnTo>
                        <a:pt x="1259" y="288"/>
                      </a:lnTo>
                      <a:lnTo>
                        <a:pt x="1226" y="337"/>
                      </a:lnTo>
                      <a:lnTo>
                        <a:pt x="0" y="32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52" name="Freeform 83"/>
                <p:cNvSpPr/>
                <p:nvPr/>
              </p:nvSpPr>
              <p:spPr bwMode="auto">
                <a:xfrm>
                  <a:off x="8193" y="4910"/>
                  <a:ext cx="316" cy="86"/>
                </a:xfrm>
                <a:custGeom>
                  <a:avLst/>
                  <a:gdLst>
                    <a:gd name="T0" fmla="*/ 0 w 1265"/>
                    <a:gd name="T1" fmla="*/ 0 h 342"/>
                    <a:gd name="T2" fmla="*/ 0 w 1265"/>
                    <a:gd name="T3" fmla="*/ 0 h 342"/>
                    <a:gd name="T4" fmla="*/ 0 w 1265"/>
                    <a:gd name="T5" fmla="*/ 0 h 342"/>
                    <a:gd name="T6" fmla="*/ 0 w 1265"/>
                    <a:gd name="T7" fmla="*/ 0 h 342"/>
                    <a:gd name="T8" fmla="*/ 0 w 1265"/>
                    <a:gd name="T9" fmla="*/ 0 h 3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65"/>
                    <a:gd name="T16" fmla="*/ 0 h 342"/>
                    <a:gd name="T17" fmla="*/ 1265 w 1265"/>
                    <a:gd name="T18" fmla="*/ 342 h 3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65" h="342">
                      <a:moveTo>
                        <a:pt x="46" y="0"/>
                      </a:moveTo>
                      <a:lnTo>
                        <a:pt x="1265" y="286"/>
                      </a:lnTo>
                      <a:lnTo>
                        <a:pt x="1226" y="342"/>
                      </a:lnTo>
                      <a:lnTo>
                        <a:pt x="0" y="37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53" name="Freeform 84"/>
                <p:cNvSpPr/>
                <p:nvPr/>
              </p:nvSpPr>
              <p:spPr bwMode="auto">
                <a:xfrm>
                  <a:off x="8165" y="4936"/>
                  <a:ext cx="316" cy="86"/>
                </a:xfrm>
                <a:custGeom>
                  <a:avLst/>
                  <a:gdLst>
                    <a:gd name="T0" fmla="*/ 0 w 1264"/>
                    <a:gd name="T1" fmla="*/ 0 h 344"/>
                    <a:gd name="T2" fmla="*/ 0 w 1264"/>
                    <a:gd name="T3" fmla="*/ 0 h 344"/>
                    <a:gd name="T4" fmla="*/ 0 w 1264"/>
                    <a:gd name="T5" fmla="*/ 0 h 344"/>
                    <a:gd name="T6" fmla="*/ 0 w 1264"/>
                    <a:gd name="T7" fmla="*/ 0 h 344"/>
                    <a:gd name="T8" fmla="*/ 0 w 1264"/>
                    <a:gd name="T9" fmla="*/ 0 h 3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64"/>
                    <a:gd name="T16" fmla="*/ 0 h 344"/>
                    <a:gd name="T17" fmla="*/ 1264 w 1264"/>
                    <a:gd name="T18" fmla="*/ 344 h 3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64" h="344">
                      <a:moveTo>
                        <a:pt x="45" y="0"/>
                      </a:moveTo>
                      <a:lnTo>
                        <a:pt x="1264" y="287"/>
                      </a:lnTo>
                      <a:lnTo>
                        <a:pt x="1224" y="344"/>
                      </a:lnTo>
                      <a:lnTo>
                        <a:pt x="0" y="37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54" name="Freeform 85"/>
                <p:cNvSpPr/>
                <p:nvPr/>
              </p:nvSpPr>
              <p:spPr bwMode="auto">
                <a:xfrm>
                  <a:off x="8243" y="4989"/>
                  <a:ext cx="48" cy="19"/>
                </a:xfrm>
                <a:custGeom>
                  <a:avLst/>
                  <a:gdLst>
                    <a:gd name="T0" fmla="*/ 0 w 190"/>
                    <a:gd name="T1" fmla="*/ 0 h 79"/>
                    <a:gd name="T2" fmla="*/ 0 w 190"/>
                    <a:gd name="T3" fmla="*/ 0 h 79"/>
                    <a:gd name="T4" fmla="*/ 0 w 190"/>
                    <a:gd name="T5" fmla="*/ 0 h 79"/>
                    <a:gd name="T6" fmla="*/ 0 w 190"/>
                    <a:gd name="T7" fmla="*/ 0 h 79"/>
                    <a:gd name="T8" fmla="*/ 0 w 190"/>
                    <a:gd name="T9" fmla="*/ 0 h 79"/>
                    <a:gd name="T10" fmla="*/ 0 w 190"/>
                    <a:gd name="T11" fmla="*/ 0 h 79"/>
                    <a:gd name="T12" fmla="*/ 0 w 190"/>
                    <a:gd name="T13" fmla="*/ 0 h 79"/>
                    <a:gd name="T14" fmla="*/ 0 w 190"/>
                    <a:gd name="T15" fmla="*/ 0 h 79"/>
                    <a:gd name="T16" fmla="*/ 0 w 190"/>
                    <a:gd name="T17" fmla="*/ 0 h 79"/>
                    <a:gd name="T18" fmla="*/ 0 w 190"/>
                    <a:gd name="T19" fmla="*/ 0 h 79"/>
                    <a:gd name="T20" fmla="*/ 0 w 190"/>
                    <a:gd name="T21" fmla="*/ 0 h 79"/>
                    <a:gd name="T22" fmla="*/ 0 w 190"/>
                    <a:gd name="T23" fmla="*/ 0 h 79"/>
                    <a:gd name="T24" fmla="*/ 0 w 190"/>
                    <a:gd name="T25" fmla="*/ 0 h 79"/>
                    <a:gd name="T26" fmla="*/ 0 w 190"/>
                    <a:gd name="T27" fmla="*/ 0 h 79"/>
                    <a:gd name="T28" fmla="*/ 0 w 190"/>
                    <a:gd name="T29" fmla="*/ 0 h 79"/>
                    <a:gd name="T30" fmla="*/ 0 w 190"/>
                    <a:gd name="T31" fmla="*/ 0 h 79"/>
                    <a:gd name="T32" fmla="*/ 0 w 190"/>
                    <a:gd name="T33" fmla="*/ 0 h 79"/>
                    <a:gd name="T34" fmla="*/ 0 w 190"/>
                    <a:gd name="T35" fmla="*/ 0 h 79"/>
                    <a:gd name="T36" fmla="*/ 0 w 190"/>
                    <a:gd name="T37" fmla="*/ 0 h 79"/>
                    <a:gd name="T38" fmla="*/ 0 w 190"/>
                    <a:gd name="T39" fmla="*/ 0 h 79"/>
                    <a:gd name="T40" fmla="*/ 0 w 190"/>
                    <a:gd name="T41" fmla="*/ 0 h 79"/>
                    <a:gd name="T42" fmla="*/ 0 w 190"/>
                    <a:gd name="T43" fmla="*/ 0 h 79"/>
                    <a:gd name="T44" fmla="*/ 0 w 190"/>
                    <a:gd name="T45" fmla="*/ 0 h 79"/>
                    <a:gd name="T46" fmla="*/ 0 w 190"/>
                    <a:gd name="T47" fmla="*/ 0 h 79"/>
                    <a:gd name="T48" fmla="*/ 0 w 190"/>
                    <a:gd name="T49" fmla="*/ 0 h 79"/>
                    <a:gd name="T50" fmla="*/ 0 w 190"/>
                    <a:gd name="T51" fmla="*/ 0 h 79"/>
                    <a:gd name="T52" fmla="*/ 0 w 190"/>
                    <a:gd name="T53" fmla="*/ 0 h 79"/>
                    <a:gd name="T54" fmla="*/ 0 w 190"/>
                    <a:gd name="T55" fmla="*/ 0 h 79"/>
                    <a:gd name="T56" fmla="*/ 0 w 190"/>
                    <a:gd name="T57" fmla="*/ 0 h 79"/>
                    <a:gd name="T58" fmla="*/ 0 w 190"/>
                    <a:gd name="T59" fmla="*/ 0 h 79"/>
                    <a:gd name="T60" fmla="*/ 0 w 190"/>
                    <a:gd name="T61" fmla="*/ 0 h 79"/>
                    <a:gd name="T62" fmla="*/ 0 w 190"/>
                    <a:gd name="T63" fmla="*/ 0 h 79"/>
                    <a:gd name="T64" fmla="*/ 0 w 190"/>
                    <a:gd name="T65" fmla="*/ 0 h 7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90"/>
                    <a:gd name="T100" fmla="*/ 0 h 79"/>
                    <a:gd name="T101" fmla="*/ 190 w 190"/>
                    <a:gd name="T102" fmla="*/ 79 h 7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90" h="79">
                      <a:moveTo>
                        <a:pt x="18" y="1"/>
                      </a:moveTo>
                      <a:lnTo>
                        <a:pt x="23" y="1"/>
                      </a:lnTo>
                      <a:lnTo>
                        <a:pt x="40" y="0"/>
                      </a:lnTo>
                      <a:lnTo>
                        <a:pt x="62" y="0"/>
                      </a:lnTo>
                      <a:lnTo>
                        <a:pt x="90" y="3"/>
                      </a:lnTo>
                      <a:lnTo>
                        <a:pt x="120" y="8"/>
                      </a:lnTo>
                      <a:lnTo>
                        <a:pt x="148" y="18"/>
                      </a:lnTo>
                      <a:lnTo>
                        <a:pt x="173" y="34"/>
                      </a:lnTo>
                      <a:lnTo>
                        <a:pt x="190" y="57"/>
                      </a:lnTo>
                      <a:lnTo>
                        <a:pt x="190" y="58"/>
                      </a:lnTo>
                      <a:lnTo>
                        <a:pt x="190" y="62"/>
                      </a:lnTo>
                      <a:lnTo>
                        <a:pt x="189" y="68"/>
                      </a:lnTo>
                      <a:lnTo>
                        <a:pt x="187" y="74"/>
                      </a:lnTo>
                      <a:lnTo>
                        <a:pt x="181" y="78"/>
                      </a:lnTo>
                      <a:lnTo>
                        <a:pt x="173" y="79"/>
                      </a:lnTo>
                      <a:lnTo>
                        <a:pt x="160" y="78"/>
                      </a:lnTo>
                      <a:lnTo>
                        <a:pt x="143" y="71"/>
                      </a:lnTo>
                      <a:lnTo>
                        <a:pt x="143" y="69"/>
                      </a:lnTo>
                      <a:lnTo>
                        <a:pt x="142" y="65"/>
                      </a:lnTo>
                      <a:lnTo>
                        <a:pt x="139" y="58"/>
                      </a:lnTo>
                      <a:lnTo>
                        <a:pt x="130" y="50"/>
                      </a:lnTo>
                      <a:lnTo>
                        <a:pt x="116" y="42"/>
                      </a:lnTo>
                      <a:lnTo>
                        <a:pt x="94" y="35"/>
                      </a:lnTo>
                      <a:lnTo>
                        <a:pt x="63" y="32"/>
                      </a:lnTo>
                      <a:lnTo>
                        <a:pt x="22" y="32"/>
                      </a:lnTo>
                      <a:lnTo>
                        <a:pt x="20" y="32"/>
                      </a:lnTo>
                      <a:lnTo>
                        <a:pt x="15" y="30"/>
                      </a:lnTo>
                      <a:lnTo>
                        <a:pt x="9" y="27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6" y="8"/>
                      </a:lnTo>
                      <a:lnTo>
                        <a:pt x="18" y="1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55" name="Freeform 86"/>
                <p:cNvSpPr/>
                <p:nvPr/>
              </p:nvSpPr>
              <p:spPr bwMode="auto">
                <a:xfrm>
                  <a:off x="8246" y="5003"/>
                  <a:ext cx="27" cy="15"/>
                </a:xfrm>
                <a:custGeom>
                  <a:avLst/>
                  <a:gdLst>
                    <a:gd name="T0" fmla="*/ 0 w 107"/>
                    <a:gd name="T1" fmla="*/ 0 h 63"/>
                    <a:gd name="T2" fmla="*/ 0 w 107"/>
                    <a:gd name="T3" fmla="*/ 0 h 63"/>
                    <a:gd name="T4" fmla="*/ 0 w 107"/>
                    <a:gd name="T5" fmla="*/ 0 h 63"/>
                    <a:gd name="T6" fmla="*/ 0 w 107"/>
                    <a:gd name="T7" fmla="*/ 0 h 63"/>
                    <a:gd name="T8" fmla="*/ 0 w 107"/>
                    <a:gd name="T9" fmla="*/ 0 h 63"/>
                    <a:gd name="T10" fmla="*/ 0 w 107"/>
                    <a:gd name="T11" fmla="*/ 0 h 63"/>
                    <a:gd name="T12" fmla="*/ 0 w 107"/>
                    <a:gd name="T13" fmla="*/ 0 h 63"/>
                    <a:gd name="T14" fmla="*/ 0 w 107"/>
                    <a:gd name="T15" fmla="*/ 0 h 63"/>
                    <a:gd name="T16" fmla="*/ 0 w 107"/>
                    <a:gd name="T17" fmla="*/ 0 h 63"/>
                    <a:gd name="T18" fmla="*/ 0 w 107"/>
                    <a:gd name="T19" fmla="*/ 0 h 63"/>
                    <a:gd name="T20" fmla="*/ 0 w 107"/>
                    <a:gd name="T21" fmla="*/ 0 h 63"/>
                    <a:gd name="T22" fmla="*/ 0 w 107"/>
                    <a:gd name="T23" fmla="*/ 0 h 63"/>
                    <a:gd name="T24" fmla="*/ 0 w 107"/>
                    <a:gd name="T25" fmla="*/ 0 h 63"/>
                    <a:gd name="T26" fmla="*/ 0 w 107"/>
                    <a:gd name="T27" fmla="*/ 0 h 63"/>
                    <a:gd name="T28" fmla="*/ 0 w 107"/>
                    <a:gd name="T29" fmla="*/ 0 h 63"/>
                    <a:gd name="T30" fmla="*/ 0 w 107"/>
                    <a:gd name="T31" fmla="*/ 0 h 63"/>
                    <a:gd name="T32" fmla="*/ 0 w 107"/>
                    <a:gd name="T33" fmla="*/ 0 h 63"/>
                    <a:gd name="T34" fmla="*/ 0 w 107"/>
                    <a:gd name="T35" fmla="*/ 0 h 63"/>
                    <a:gd name="T36" fmla="*/ 0 w 107"/>
                    <a:gd name="T37" fmla="*/ 0 h 63"/>
                    <a:gd name="T38" fmla="*/ 0 w 107"/>
                    <a:gd name="T39" fmla="*/ 0 h 63"/>
                    <a:gd name="T40" fmla="*/ 0 w 107"/>
                    <a:gd name="T41" fmla="*/ 0 h 63"/>
                    <a:gd name="T42" fmla="*/ 0 w 107"/>
                    <a:gd name="T43" fmla="*/ 0 h 63"/>
                    <a:gd name="T44" fmla="*/ 0 w 107"/>
                    <a:gd name="T45" fmla="*/ 0 h 63"/>
                    <a:gd name="T46" fmla="*/ 0 w 107"/>
                    <a:gd name="T47" fmla="*/ 0 h 63"/>
                    <a:gd name="T48" fmla="*/ 0 w 107"/>
                    <a:gd name="T49" fmla="*/ 0 h 63"/>
                    <a:gd name="T50" fmla="*/ 0 w 107"/>
                    <a:gd name="T51" fmla="*/ 0 h 63"/>
                    <a:gd name="T52" fmla="*/ 0 w 107"/>
                    <a:gd name="T53" fmla="*/ 0 h 63"/>
                    <a:gd name="T54" fmla="*/ 0 w 107"/>
                    <a:gd name="T55" fmla="*/ 0 h 63"/>
                    <a:gd name="T56" fmla="*/ 0 w 107"/>
                    <a:gd name="T57" fmla="*/ 0 h 63"/>
                    <a:gd name="T58" fmla="*/ 0 w 107"/>
                    <a:gd name="T59" fmla="*/ 0 h 63"/>
                    <a:gd name="T60" fmla="*/ 0 w 107"/>
                    <a:gd name="T61" fmla="*/ 0 h 63"/>
                    <a:gd name="T62" fmla="*/ 0 w 107"/>
                    <a:gd name="T63" fmla="*/ 0 h 63"/>
                    <a:gd name="T64" fmla="*/ 0 w 107"/>
                    <a:gd name="T65" fmla="*/ 0 h 6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7"/>
                    <a:gd name="T100" fmla="*/ 0 h 63"/>
                    <a:gd name="T101" fmla="*/ 107 w 107"/>
                    <a:gd name="T102" fmla="*/ 63 h 6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7" h="63">
                      <a:moveTo>
                        <a:pt x="43" y="58"/>
                      </a:moveTo>
                      <a:lnTo>
                        <a:pt x="54" y="61"/>
                      </a:lnTo>
                      <a:lnTo>
                        <a:pt x="64" y="63"/>
                      </a:lnTo>
                      <a:lnTo>
                        <a:pt x="74" y="63"/>
                      </a:lnTo>
                      <a:lnTo>
                        <a:pt x="83" y="63"/>
                      </a:lnTo>
                      <a:lnTo>
                        <a:pt x="91" y="61"/>
                      </a:lnTo>
                      <a:lnTo>
                        <a:pt x="97" y="57"/>
                      </a:lnTo>
                      <a:lnTo>
                        <a:pt x="102" y="54"/>
                      </a:lnTo>
                      <a:lnTo>
                        <a:pt x="106" y="48"/>
                      </a:lnTo>
                      <a:lnTo>
                        <a:pt x="107" y="43"/>
                      </a:lnTo>
                      <a:lnTo>
                        <a:pt x="106" y="37"/>
                      </a:lnTo>
                      <a:lnTo>
                        <a:pt x="102" y="30"/>
                      </a:lnTo>
                      <a:lnTo>
                        <a:pt x="97" y="24"/>
                      </a:lnTo>
                      <a:lnTo>
                        <a:pt x="90" y="19"/>
                      </a:lnTo>
                      <a:lnTo>
                        <a:pt x="82" y="13"/>
                      </a:lnTo>
                      <a:lnTo>
                        <a:pt x="74" y="9"/>
                      </a:lnTo>
                      <a:lnTo>
                        <a:pt x="63" y="4"/>
                      </a:lnTo>
                      <a:lnTo>
                        <a:pt x="53" y="2"/>
                      </a:lnTo>
                      <a:lnTo>
                        <a:pt x="42" y="0"/>
                      </a:lnTo>
                      <a:lnTo>
                        <a:pt x="32" y="0"/>
                      </a:lnTo>
                      <a:lnTo>
                        <a:pt x="23" y="1"/>
                      </a:lnTo>
                      <a:lnTo>
                        <a:pt x="15" y="2"/>
                      </a:lnTo>
                      <a:lnTo>
                        <a:pt x="8" y="5"/>
                      </a:lnTo>
                      <a:lnTo>
                        <a:pt x="3" y="10"/>
                      </a:lnTo>
                      <a:lnTo>
                        <a:pt x="1" y="14"/>
                      </a:lnTo>
                      <a:lnTo>
                        <a:pt x="0" y="20"/>
                      </a:lnTo>
                      <a:lnTo>
                        <a:pt x="1" y="26"/>
                      </a:lnTo>
                      <a:lnTo>
                        <a:pt x="5" y="32"/>
                      </a:lnTo>
                      <a:lnTo>
                        <a:pt x="9" y="38"/>
                      </a:lnTo>
                      <a:lnTo>
                        <a:pt x="16" y="44"/>
                      </a:lnTo>
                      <a:lnTo>
                        <a:pt x="25" y="49"/>
                      </a:lnTo>
                      <a:lnTo>
                        <a:pt x="33" y="54"/>
                      </a:lnTo>
                      <a:lnTo>
                        <a:pt x="43" y="58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56" name="Freeform 87"/>
                <p:cNvSpPr/>
                <p:nvPr/>
              </p:nvSpPr>
              <p:spPr bwMode="auto">
                <a:xfrm>
                  <a:off x="8113" y="4974"/>
                  <a:ext cx="367" cy="131"/>
                </a:xfrm>
                <a:custGeom>
                  <a:avLst/>
                  <a:gdLst>
                    <a:gd name="T0" fmla="*/ 0 w 1469"/>
                    <a:gd name="T1" fmla="*/ 0 h 525"/>
                    <a:gd name="T2" fmla="*/ 0 w 1469"/>
                    <a:gd name="T3" fmla="*/ 0 h 525"/>
                    <a:gd name="T4" fmla="*/ 0 w 1469"/>
                    <a:gd name="T5" fmla="*/ 0 h 525"/>
                    <a:gd name="T6" fmla="*/ 0 w 1469"/>
                    <a:gd name="T7" fmla="*/ 0 h 525"/>
                    <a:gd name="T8" fmla="*/ 0 w 1469"/>
                    <a:gd name="T9" fmla="*/ 0 h 525"/>
                    <a:gd name="T10" fmla="*/ 0 w 1469"/>
                    <a:gd name="T11" fmla="*/ 0 h 525"/>
                    <a:gd name="T12" fmla="*/ 0 w 1469"/>
                    <a:gd name="T13" fmla="*/ 0 h 525"/>
                    <a:gd name="T14" fmla="*/ 0 w 1469"/>
                    <a:gd name="T15" fmla="*/ 0 h 525"/>
                    <a:gd name="T16" fmla="*/ 0 w 1469"/>
                    <a:gd name="T17" fmla="*/ 0 h 525"/>
                    <a:gd name="T18" fmla="*/ 0 w 1469"/>
                    <a:gd name="T19" fmla="*/ 0 h 525"/>
                    <a:gd name="T20" fmla="*/ 0 w 1469"/>
                    <a:gd name="T21" fmla="*/ 0 h 525"/>
                    <a:gd name="T22" fmla="*/ 0 w 1469"/>
                    <a:gd name="T23" fmla="*/ 0 h 525"/>
                    <a:gd name="T24" fmla="*/ 0 w 1469"/>
                    <a:gd name="T25" fmla="*/ 0 h 525"/>
                    <a:gd name="T26" fmla="*/ 0 w 1469"/>
                    <a:gd name="T27" fmla="*/ 0 h 525"/>
                    <a:gd name="T28" fmla="*/ 0 w 1469"/>
                    <a:gd name="T29" fmla="*/ 0 h 525"/>
                    <a:gd name="T30" fmla="*/ 0 w 1469"/>
                    <a:gd name="T31" fmla="*/ 0 h 525"/>
                    <a:gd name="T32" fmla="*/ 0 w 1469"/>
                    <a:gd name="T33" fmla="*/ 0 h 525"/>
                    <a:gd name="T34" fmla="*/ 0 w 1469"/>
                    <a:gd name="T35" fmla="*/ 0 h 525"/>
                    <a:gd name="T36" fmla="*/ 0 w 1469"/>
                    <a:gd name="T37" fmla="*/ 0 h 525"/>
                    <a:gd name="T38" fmla="*/ 0 w 1469"/>
                    <a:gd name="T39" fmla="*/ 0 h 525"/>
                    <a:gd name="T40" fmla="*/ 0 w 1469"/>
                    <a:gd name="T41" fmla="*/ 0 h 525"/>
                    <a:gd name="T42" fmla="*/ 0 w 1469"/>
                    <a:gd name="T43" fmla="*/ 0 h 525"/>
                    <a:gd name="T44" fmla="*/ 0 w 1469"/>
                    <a:gd name="T45" fmla="*/ 0 h 525"/>
                    <a:gd name="T46" fmla="*/ 0 w 1469"/>
                    <a:gd name="T47" fmla="*/ 0 h 525"/>
                    <a:gd name="T48" fmla="*/ 0 w 1469"/>
                    <a:gd name="T49" fmla="*/ 0 h 525"/>
                    <a:gd name="T50" fmla="*/ 0 w 1469"/>
                    <a:gd name="T51" fmla="*/ 0 h 525"/>
                    <a:gd name="T52" fmla="*/ 0 w 1469"/>
                    <a:gd name="T53" fmla="*/ 0 h 525"/>
                    <a:gd name="T54" fmla="*/ 0 w 1469"/>
                    <a:gd name="T55" fmla="*/ 0 h 525"/>
                    <a:gd name="T56" fmla="*/ 0 w 1469"/>
                    <a:gd name="T57" fmla="*/ 0 h 525"/>
                    <a:gd name="T58" fmla="*/ 0 w 1469"/>
                    <a:gd name="T59" fmla="*/ 0 h 525"/>
                    <a:gd name="T60" fmla="*/ 0 w 1469"/>
                    <a:gd name="T61" fmla="*/ 0 h 525"/>
                    <a:gd name="T62" fmla="*/ 0 w 1469"/>
                    <a:gd name="T63" fmla="*/ 0 h 525"/>
                    <a:gd name="T64" fmla="*/ 0 w 1469"/>
                    <a:gd name="T65" fmla="*/ 0 h 525"/>
                    <a:gd name="T66" fmla="*/ 0 w 1469"/>
                    <a:gd name="T67" fmla="*/ 0 h 525"/>
                    <a:gd name="T68" fmla="*/ 0 w 1469"/>
                    <a:gd name="T69" fmla="*/ 0 h 525"/>
                    <a:gd name="T70" fmla="*/ 0 w 1469"/>
                    <a:gd name="T71" fmla="*/ 0 h 525"/>
                    <a:gd name="T72" fmla="*/ 0 w 1469"/>
                    <a:gd name="T73" fmla="*/ 0 h 525"/>
                    <a:gd name="T74" fmla="*/ 0 w 1469"/>
                    <a:gd name="T75" fmla="*/ 0 h 525"/>
                    <a:gd name="T76" fmla="*/ 0 w 1469"/>
                    <a:gd name="T77" fmla="*/ 0 h 525"/>
                    <a:gd name="T78" fmla="*/ 0 w 1469"/>
                    <a:gd name="T79" fmla="*/ 0 h 525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469"/>
                    <a:gd name="T121" fmla="*/ 0 h 525"/>
                    <a:gd name="T122" fmla="*/ 1469 w 1469"/>
                    <a:gd name="T123" fmla="*/ 525 h 525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469" h="525">
                      <a:moveTo>
                        <a:pt x="1468" y="407"/>
                      </a:moveTo>
                      <a:lnTo>
                        <a:pt x="1466" y="407"/>
                      </a:lnTo>
                      <a:lnTo>
                        <a:pt x="1458" y="406"/>
                      </a:lnTo>
                      <a:lnTo>
                        <a:pt x="1446" y="405"/>
                      </a:lnTo>
                      <a:lnTo>
                        <a:pt x="1429" y="402"/>
                      </a:lnTo>
                      <a:lnTo>
                        <a:pt x="1408" y="400"/>
                      </a:lnTo>
                      <a:lnTo>
                        <a:pt x="1382" y="397"/>
                      </a:lnTo>
                      <a:lnTo>
                        <a:pt x="1353" y="393"/>
                      </a:lnTo>
                      <a:lnTo>
                        <a:pt x="1321" y="389"/>
                      </a:lnTo>
                      <a:lnTo>
                        <a:pt x="1285" y="383"/>
                      </a:lnTo>
                      <a:lnTo>
                        <a:pt x="1245" y="376"/>
                      </a:lnTo>
                      <a:lnTo>
                        <a:pt x="1203" y="370"/>
                      </a:lnTo>
                      <a:lnTo>
                        <a:pt x="1158" y="363"/>
                      </a:lnTo>
                      <a:lnTo>
                        <a:pt x="1110" y="354"/>
                      </a:lnTo>
                      <a:lnTo>
                        <a:pt x="1060" y="345"/>
                      </a:lnTo>
                      <a:lnTo>
                        <a:pt x="1008" y="335"/>
                      </a:lnTo>
                      <a:lnTo>
                        <a:pt x="954" y="323"/>
                      </a:lnTo>
                      <a:lnTo>
                        <a:pt x="898" y="311"/>
                      </a:lnTo>
                      <a:lnTo>
                        <a:pt x="841" y="299"/>
                      </a:lnTo>
                      <a:lnTo>
                        <a:pt x="782" y="284"/>
                      </a:lnTo>
                      <a:lnTo>
                        <a:pt x="723" y="269"/>
                      </a:lnTo>
                      <a:lnTo>
                        <a:pt x="663" y="253"/>
                      </a:lnTo>
                      <a:lnTo>
                        <a:pt x="602" y="236"/>
                      </a:lnTo>
                      <a:lnTo>
                        <a:pt x="541" y="217"/>
                      </a:lnTo>
                      <a:lnTo>
                        <a:pt x="480" y="198"/>
                      </a:lnTo>
                      <a:lnTo>
                        <a:pt x="417" y="178"/>
                      </a:lnTo>
                      <a:lnTo>
                        <a:pt x="356" y="156"/>
                      </a:lnTo>
                      <a:lnTo>
                        <a:pt x="296" y="133"/>
                      </a:lnTo>
                      <a:lnTo>
                        <a:pt x="236" y="109"/>
                      </a:lnTo>
                      <a:lnTo>
                        <a:pt x="178" y="84"/>
                      </a:lnTo>
                      <a:lnTo>
                        <a:pt x="120" y="57"/>
                      </a:lnTo>
                      <a:lnTo>
                        <a:pt x="64" y="29"/>
                      </a:lnTo>
                      <a:lnTo>
                        <a:pt x="9" y="0"/>
                      </a:lnTo>
                      <a:lnTo>
                        <a:pt x="7" y="4"/>
                      </a:lnTo>
                      <a:lnTo>
                        <a:pt x="5" y="15"/>
                      </a:lnTo>
                      <a:lnTo>
                        <a:pt x="3" y="33"/>
                      </a:lnTo>
                      <a:lnTo>
                        <a:pt x="0" y="55"/>
                      </a:lnTo>
                      <a:lnTo>
                        <a:pt x="0" y="79"/>
                      </a:lnTo>
                      <a:lnTo>
                        <a:pt x="3" y="102"/>
                      </a:lnTo>
                      <a:lnTo>
                        <a:pt x="10" y="125"/>
                      </a:lnTo>
                      <a:lnTo>
                        <a:pt x="22" y="143"/>
                      </a:lnTo>
                      <a:lnTo>
                        <a:pt x="23" y="144"/>
                      </a:lnTo>
                      <a:lnTo>
                        <a:pt x="26" y="146"/>
                      </a:lnTo>
                      <a:lnTo>
                        <a:pt x="33" y="150"/>
                      </a:lnTo>
                      <a:lnTo>
                        <a:pt x="43" y="154"/>
                      </a:lnTo>
                      <a:lnTo>
                        <a:pt x="54" y="161"/>
                      </a:lnTo>
                      <a:lnTo>
                        <a:pt x="69" y="169"/>
                      </a:lnTo>
                      <a:lnTo>
                        <a:pt x="86" y="177"/>
                      </a:lnTo>
                      <a:lnTo>
                        <a:pt x="106" y="187"/>
                      </a:lnTo>
                      <a:lnTo>
                        <a:pt x="128" y="197"/>
                      </a:lnTo>
                      <a:lnTo>
                        <a:pt x="154" y="208"/>
                      </a:lnTo>
                      <a:lnTo>
                        <a:pt x="182" y="221"/>
                      </a:lnTo>
                      <a:lnTo>
                        <a:pt x="213" y="234"/>
                      </a:lnTo>
                      <a:lnTo>
                        <a:pt x="247" y="248"/>
                      </a:lnTo>
                      <a:lnTo>
                        <a:pt x="283" y="262"/>
                      </a:lnTo>
                      <a:lnTo>
                        <a:pt x="322" y="277"/>
                      </a:lnTo>
                      <a:lnTo>
                        <a:pt x="364" y="292"/>
                      </a:lnTo>
                      <a:lnTo>
                        <a:pt x="410" y="308"/>
                      </a:lnTo>
                      <a:lnTo>
                        <a:pt x="457" y="323"/>
                      </a:lnTo>
                      <a:lnTo>
                        <a:pt x="508" y="339"/>
                      </a:lnTo>
                      <a:lnTo>
                        <a:pt x="562" y="355"/>
                      </a:lnTo>
                      <a:lnTo>
                        <a:pt x="618" y="371"/>
                      </a:lnTo>
                      <a:lnTo>
                        <a:pt x="678" y="387"/>
                      </a:lnTo>
                      <a:lnTo>
                        <a:pt x="740" y="402"/>
                      </a:lnTo>
                      <a:lnTo>
                        <a:pt x="805" y="418"/>
                      </a:lnTo>
                      <a:lnTo>
                        <a:pt x="874" y="433"/>
                      </a:lnTo>
                      <a:lnTo>
                        <a:pt x="945" y="449"/>
                      </a:lnTo>
                      <a:lnTo>
                        <a:pt x="1018" y="462"/>
                      </a:lnTo>
                      <a:lnTo>
                        <a:pt x="1096" y="477"/>
                      </a:lnTo>
                      <a:lnTo>
                        <a:pt x="1176" y="490"/>
                      </a:lnTo>
                      <a:lnTo>
                        <a:pt x="1259" y="503"/>
                      </a:lnTo>
                      <a:lnTo>
                        <a:pt x="1346" y="514"/>
                      </a:lnTo>
                      <a:lnTo>
                        <a:pt x="1435" y="525"/>
                      </a:lnTo>
                      <a:lnTo>
                        <a:pt x="1436" y="523"/>
                      </a:lnTo>
                      <a:lnTo>
                        <a:pt x="1441" y="516"/>
                      </a:lnTo>
                      <a:lnTo>
                        <a:pt x="1447" y="506"/>
                      </a:lnTo>
                      <a:lnTo>
                        <a:pt x="1454" y="491"/>
                      </a:lnTo>
                      <a:lnTo>
                        <a:pt x="1461" y="474"/>
                      </a:lnTo>
                      <a:lnTo>
                        <a:pt x="1466" y="454"/>
                      </a:lnTo>
                      <a:lnTo>
                        <a:pt x="1469" y="432"/>
                      </a:lnTo>
                      <a:lnTo>
                        <a:pt x="1468" y="407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57" name="Freeform 88"/>
                <p:cNvSpPr/>
                <p:nvPr/>
              </p:nvSpPr>
              <p:spPr bwMode="auto">
                <a:xfrm>
                  <a:off x="8253" y="4846"/>
                  <a:ext cx="42" cy="29"/>
                </a:xfrm>
                <a:custGeom>
                  <a:avLst/>
                  <a:gdLst>
                    <a:gd name="T0" fmla="*/ 0 w 170"/>
                    <a:gd name="T1" fmla="*/ 0 h 120"/>
                    <a:gd name="T2" fmla="*/ 0 w 170"/>
                    <a:gd name="T3" fmla="*/ 0 h 120"/>
                    <a:gd name="T4" fmla="*/ 0 w 170"/>
                    <a:gd name="T5" fmla="*/ 0 h 120"/>
                    <a:gd name="T6" fmla="*/ 0 w 170"/>
                    <a:gd name="T7" fmla="*/ 0 h 120"/>
                    <a:gd name="T8" fmla="*/ 0 w 170"/>
                    <a:gd name="T9" fmla="*/ 0 h 120"/>
                    <a:gd name="T10" fmla="*/ 0 w 170"/>
                    <a:gd name="T11" fmla="*/ 0 h 120"/>
                    <a:gd name="T12" fmla="*/ 0 w 170"/>
                    <a:gd name="T13" fmla="*/ 0 h 120"/>
                    <a:gd name="T14" fmla="*/ 0 w 170"/>
                    <a:gd name="T15" fmla="*/ 0 h 120"/>
                    <a:gd name="T16" fmla="*/ 0 w 170"/>
                    <a:gd name="T17" fmla="*/ 0 h 120"/>
                    <a:gd name="T18" fmla="*/ 0 w 170"/>
                    <a:gd name="T19" fmla="*/ 0 h 120"/>
                    <a:gd name="T20" fmla="*/ 0 w 170"/>
                    <a:gd name="T21" fmla="*/ 0 h 120"/>
                    <a:gd name="T22" fmla="*/ 0 w 170"/>
                    <a:gd name="T23" fmla="*/ 0 h 120"/>
                    <a:gd name="T24" fmla="*/ 0 w 170"/>
                    <a:gd name="T25" fmla="*/ 0 h 120"/>
                    <a:gd name="T26" fmla="*/ 0 w 170"/>
                    <a:gd name="T27" fmla="*/ 0 h 120"/>
                    <a:gd name="T28" fmla="*/ 0 w 170"/>
                    <a:gd name="T29" fmla="*/ 0 h 120"/>
                    <a:gd name="T30" fmla="*/ 0 w 170"/>
                    <a:gd name="T31" fmla="*/ 0 h 120"/>
                    <a:gd name="T32" fmla="*/ 0 w 170"/>
                    <a:gd name="T33" fmla="*/ 0 h 120"/>
                    <a:gd name="T34" fmla="*/ 0 w 170"/>
                    <a:gd name="T35" fmla="*/ 0 h 120"/>
                    <a:gd name="T36" fmla="*/ 0 w 170"/>
                    <a:gd name="T37" fmla="*/ 0 h 12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70"/>
                    <a:gd name="T58" fmla="*/ 0 h 120"/>
                    <a:gd name="T59" fmla="*/ 170 w 170"/>
                    <a:gd name="T60" fmla="*/ 120 h 12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70" h="120">
                      <a:moveTo>
                        <a:pt x="53" y="0"/>
                      </a:moveTo>
                      <a:lnTo>
                        <a:pt x="49" y="0"/>
                      </a:lnTo>
                      <a:lnTo>
                        <a:pt x="41" y="3"/>
                      </a:lnTo>
                      <a:lnTo>
                        <a:pt x="30" y="7"/>
                      </a:lnTo>
                      <a:lnTo>
                        <a:pt x="17" y="15"/>
                      </a:lnTo>
                      <a:lnTo>
                        <a:pt x="7" y="26"/>
                      </a:lnTo>
                      <a:lnTo>
                        <a:pt x="1" y="43"/>
                      </a:lnTo>
                      <a:lnTo>
                        <a:pt x="0" y="65"/>
                      </a:lnTo>
                      <a:lnTo>
                        <a:pt x="7" y="94"/>
                      </a:lnTo>
                      <a:lnTo>
                        <a:pt x="98" y="120"/>
                      </a:lnTo>
                      <a:lnTo>
                        <a:pt x="97" y="114"/>
                      </a:lnTo>
                      <a:lnTo>
                        <a:pt x="97" y="102"/>
                      </a:lnTo>
                      <a:lnTo>
                        <a:pt x="97" y="84"/>
                      </a:lnTo>
                      <a:lnTo>
                        <a:pt x="101" y="64"/>
                      </a:lnTo>
                      <a:lnTo>
                        <a:pt x="108" y="44"/>
                      </a:lnTo>
                      <a:lnTo>
                        <a:pt x="121" y="30"/>
                      </a:lnTo>
                      <a:lnTo>
                        <a:pt x="141" y="22"/>
                      </a:lnTo>
                      <a:lnTo>
                        <a:pt x="170" y="25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58" name="Freeform 89"/>
                <p:cNvSpPr/>
                <p:nvPr/>
              </p:nvSpPr>
              <p:spPr bwMode="auto">
                <a:xfrm>
                  <a:off x="8494" y="4901"/>
                  <a:ext cx="43" cy="29"/>
                </a:xfrm>
                <a:custGeom>
                  <a:avLst/>
                  <a:gdLst>
                    <a:gd name="T0" fmla="*/ 0 w 170"/>
                    <a:gd name="T1" fmla="*/ 0 h 119"/>
                    <a:gd name="T2" fmla="*/ 0 w 170"/>
                    <a:gd name="T3" fmla="*/ 0 h 119"/>
                    <a:gd name="T4" fmla="*/ 0 w 170"/>
                    <a:gd name="T5" fmla="*/ 0 h 119"/>
                    <a:gd name="T6" fmla="*/ 0 w 170"/>
                    <a:gd name="T7" fmla="*/ 0 h 119"/>
                    <a:gd name="T8" fmla="*/ 0 w 170"/>
                    <a:gd name="T9" fmla="*/ 0 h 119"/>
                    <a:gd name="T10" fmla="*/ 0 w 170"/>
                    <a:gd name="T11" fmla="*/ 0 h 119"/>
                    <a:gd name="T12" fmla="*/ 0 w 170"/>
                    <a:gd name="T13" fmla="*/ 0 h 119"/>
                    <a:gd name="T14" fmla="*/ 0 w 170"/>
                    <a:gd name="T15" fmla="*/ 0 h 119"/>
                    <a:gd name="T16" fmla="*/ 0 w 170"/>
                    <a:gd name="T17" fmla="*/ 0 h 119"/>
                    <a:gd name="T18" fmla="*/ 0 w 170"/>
                    <a:gd name="T19" fmla="*/ 0 h 119"/>
                    <a:gd name="T20" fmla="*/ 0 w 170"/>
                    <a:gd name="T21" fmla="*/ 0 h 119"/>
                    <a:gd name="T22" fmla="*/ 0 w 170"/>
                    <a:gd name="T23" fmla="*/ 0 h 119"/>
                    <a:gd name="T24" fmla="*/ 0 w 170"/>
                    <a:gd name="T25" fmla="*/ 0 h 119"/>
                    <a:gd name="T26" fmla="*/ 0 w 170"/>
                    <a:gd name="T27" fmla="*/ 0 h 119"/>
                    <a:gd name="T28" fmla="*/ 0 w 170"/>
                    <a:gd name="T29" fmla="*/ 0 h 119"/>
                    <a:gd name="T30" fmla="*/ 0 w 170"/>
                    <a:gd name="T31" fmla="*/ 0 h 119"/>
                    <a:gd name="T32" fmla="*/ 0 w 170"/>
                    <a:gd name="T33" fmla="*/ 0 h 119"/>
                    <a:gd name="T34" fmla="*/ 0 w 170"/>
                    <a:gd name="T35" fmla="*/ 0 h 119"/>
                    <a:gd name="T36" fmla="*/ 0 w 170"/>
                    <a:gd name="T37" fmla="*/ 0 h 11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70"/>
                    <a:gd name="T58" fmla="*/ 0 h 119"/>
                    <a:gd name="T59" fmla="*/ 170 w 170"/>
                    <a:gd name="T60" fmla="*/ 119 h 11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70" h="119">
                      <a:moveTo>
                        <a:pt x="53" y="0"/>
                      </a:moveTo>
                      <a:lnTo>
                        <a:pt x="49" y="0"/>
                      </a:lnTo>
                      <a:lnTo>
                        <a:pt x="41" y="3"/>
                      </a:lnTo>
                      <a:lnTo>
                        <a:pt x="29" y="7"/>
                      </a:lnTo>
                      <a:lnTo>
                        <a:pt x="18" y="14"/>
                      </a:lnTo>
                      <a:lnTo>
                        <a:pt x="7" y="25"/>
                      </a:lnTo>
                      <a:lnTo>
                        <a:pt x="0" y="42"/>
                      </a:lnTo>
                      <a:lnTo>
                        <a:pt x="0" y="65"/>
                      </a:lnTo>
                      <a:lnTo>
                        <a:pt x="7" y="94"/>
                      </a:lnTo>
                      <a:lnTo>
                        <a:pt x="97" y="119"/>
                      </a:lnTo>
                      <a:lnTo>
                        <a:pt x="96" y="114"/>
                      </a:lnTo>
                      <a:lnTo>
                        <a:pt x="96" y="101"/>
                      </a:lnTo>
                      <a:lnTo>
                        <a:pt x="96" y="83"/>
                      </a:lnTo>
                      <a:lnTo>
                        <a:pt x="100" y="62"/>
                      </a:lnTo>
                      <a:lnTo>
                        <a:pt x="107" y="44"/>
                      </a:lnTo>
                      <a:lnTo>
                        <a:pt x="120" y="30"/>
                      </a:lnTo>
                      <a:lnTo>
                        <a:pt x="141" y="22"/>
                      </a:lnTo>
                      <a:lnTo>
                        <a:pt x="170" y="25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59" name="Freeform 90"/>
                <p:cNvSpPr/>
                <p:nvPr/>
              </p:nvSpPr>
              <p:spPr bwMode="auto">
                <a:xfrm>
                  <a:off x="8299" y="4855"/>
                  <a:ext cx="182" cy="50"/>
                </a:xfrm>
                <a:custGeom>
                  <a:avLst/>
                  <a:gdLst>
                    <a:gd name="T0" fmla="*/ 0 w 730"/>
                    <a:gd name="T1" fmla="*/ 0 h 200"/>
                    <a:gd name="T2" fmla="*/ 0 w 730"/>
                    <a:gd name="T3" fmla="*/ 0 h 200"/>
                    <a:gd name="T4" fmla="*/ 0 w 730"/>
                    <a:gd name="T5" fmla="*/ 0 h 200"/>
                    <a:gd name="T6" fmla="*/ 0 w 730"/>
                    <a:gd name="T7" fmla="*/ 0 h 200"/>
                    <a:gd name="T8" fmla="*/ 0 w 730"/>
                    <a:gd name="T9" fmla="*/ 0 h 2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30"/>
                    <a:gd name="T16" fmla="*/ 0 h 200"/>
                    <a:gd name="T17" fmla="*/ 730 w 730"/>
                    <a:gd name="T18" fmla="*/ 200 h 2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30" h="200">
                      <a:moveTo>
                        <a:pt x="0" y="44"/>
                      </a:moveTo>
                      <a:lnTo>
                        <a:pt x="697" y="200"/>
                      </a:lnTo>
                      <a:lnTo>
                        <a:pt x="730" y="156"/>
                      </a:lnTo>
                      <a:lnTo>
                        <a:pt x="33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60" name="Freeform 91"/>
                <p:cNvSpPr/>
                <p:nvPr/>
              </p:nvSpPr>
              <p:spPr bwMode="auto">
                <a:xfrm>
                  <a:off x="8297" y="4875"/>
                  <a:ext cx="176" cy="47"/>
                </a:xfrm>
                <a:custGeom>
                  <a:avLst/>
                  <a:gdLst>
                    <a:gd name="T0" fmla="*/ 0 w 703"/>
                    <a:gd name="T1" fmla="*/ 0 h 187"/>
                    <a:gd name="T2" fmla="*/ 0 w 703"/>
                    <a:gd name="T3" fmla="*/ 0 h 187"/>
                    <a:gd name="T4" fmla="*/ 0 w 703"/>
                    <a:gd name="T5" fmla="*/ 0 h 187"/>
                    <a:gd name="T6" fmla="*/ 0 w 703"/>
                    <a:gd name="T7" fmla="*/ 0 h 187"/>
                    <a:gd name="T8" fmla="*/ 0 w 703"/>
                    <a:gd name="T9" fmla="*/ 0 h 1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3"/>
                    <a:gd name="T16" fmla="*/ 0 h 187"/>
                    <a:gd name="T17" fmla="*/ 703 w 703"/>
                    <a:gd name="T18" fmla="*/ 187 h 1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3" h="187">
                      <a:moveTo>
                        <a:pt x="0" y="30"/>
                      </a:moveTo>
                      <a:lnTo>
                        <a:pt x="696" y="187"/>
                      </a:lnTo>
                      <a:lnTo>
                        <a:pt x="703" y="157"/>
                      </a:lnTo>
                      <a:lnTo>
                        <a:pt x="6" y="0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61" name="Freeform 92"/>
                <p:cNvSpPr/>
                <p:nvPr/>
              </p:nvSpPr>
              <p:spPr bwMode="auto">
                <a:xfrm>
                  <a:off x="8486" y="4969"/>
                  <a:ext cx="106" cy="127"/>
                </a:xfrm>
                <a:custGeom>
                  <a:avLst/>
                  <a:gdLst>
                    <a:gd name="T0" fmla="*/ 0 w 424"/>
                    <a:gd name="T1" fmla="*/ 0 h 508"/>
                    <a:gd name="T2" fmla="*/ 0 w 424"/>
                    <a:gd name="T3" fmla="*/ 0 h 508"/>
                    <a:gd name="T4" fmla="*/ 0 w 424"/>
                    <a:gd name="T5" fmla="*/ 0 h 508"/>
                    <a:gd name="T6" fmla="*/ 0 w 424"/>
                    <a:gd name="T7" fmla="*/ 0 h 508"/>
                    <a:gd name="T8" fmla="*/ 0 w 424"/>
                    <a:gd name="T9" fmla="*/ 0 h 508"/>
                    <a:gd name="T10" fmla="*/ 0 w 424"/>
                    <a:gd name="T11" fmla="*/ 0 h 508"/>
                    <a:gd name="T12" fmla="*/ 0 w 424"/>
                    <a:gd name="T13" fmla="*/ 0 h 508"/>
                    <a:gd name="T14" fmla="*/ 0 w 424"/>
                    <a:gd name="T15" fmla="*/ 0 h 50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24"/>
                    <a:gd name="T25" fmla="*/ 0 h 508"/>
                    <a:gd name="T26" fmla="*/ 424 w 424"/>
                    <a:gd name="T27" fmla="*/ 508 h 50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24" h="508">
                      <a:moveTo>
                        <a:pt x="0" y="508"/>
                      </a:moveTo>
                      <a:lnTo>
                        <a:pt x="86" y="388"/>
                      </a:lnTo>
                      <a:lnTo>
                        <a:pt x="124" y="388"/>
                      </a:lnTo>
                      <a:lnTo>
                        <a:pt x="424" y="0"/>
                      </a:lnTo>
                      <a:lnTo>
                        <a:pt x="130" y="282"/>
                      </a:lnTo>
                      <a:lnTo>
                        <a:pt x="66" y="289"/>
                      </a:lnTo>
                      <a:lnTo>
                        <a:pt x="0" y="358"/>
                      </a:lnTo>
                      <a:lnTo>
                        <a:pt x="0" y="508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62" name="Freeform 93"/>
                <p:cNvSpPr/>
                <p:nvPr/>
              </p:nvSpPr>
              <p:spPr bwMode="auto">
                <a:xfrm>
                  <a:off x="8312" y="4637"/>
                  <a:ext cx="296" cy="61"/>
                </a:xfrm>
                <a:custGeom>
                  <a:avLst/>
                  <a:gdLst>
                    <a:gd name="T0" fmla="*/ 0 w 1186"/>
                    <a:gd name="T1" fmla="*/ 0 h 245"/>
                    <a:gd name="T2" fmla="*/ 0 w 1186"/>
                    <a:gd name="T3" fmla="*/ 0 h 245"/>
                    <a:gd name="T4" fmla="*/ 0 w 1186"/>
                    <a:gd name="T5" fmla="*/ 0 h 245"/>
                    <a:gd name="T6" fmla="*/ 0 w 1186"/>
                    <a:gd name="T7" fmla="*/ 0 h 245"/>
                    <a:gd name="T8" fmla="*/ 0 w 1186"/>
                    <a:gd name="T9" fmla="*/ 0 h 245"/>
                    <a:gd name="T10" fmla="*/ 0 w 1186"/>
                    <a:gd name="T11" fmla="*/ 0 h 245"/>
                    <a:gd name="T12" fmla="*/ 0 w 1186"/>
                    <a:gd name="T13" fmla="*/ 0 h 245"/>
                    <a:gd name="T14" fmla="*/ 0 w 1186"/>
                    <a:gd name="T15" fmla="*/ 0 h 245"/>
                    <a:gd name="T16" fmla="*/ 0 w 1186"/>
                    <a:gd name="T17" fmla="*/ 0 h 245"/>
                    <a:gd name="T18" fmla="*/ 0 w 1186"/>
                    <a:gd name="T19" fmla="*/ 0 h 245"/>
                    <a:gd name="T20" fmla="*/ 0 w 1186"/>
                    <a:gd name="T21" fmla="*/ 0 h 245"/>
                    <a:gd name="T22" fmla="*/ 0 w 1186"/>
                    <a:gd name="T23" fmla="*/ 0 h 245"/>
                    <a:gd name="T24" fmla="*/ 0 w 1186"/>
                    <a:gd name="T25" fmla="*/ 0 h 245"/>
                    <a:gd name="T26" fmla="*/ 0 w 1186"/>
                    <a:gd name="T27" fmla="*/ 0 h 245"/>
                    <a:gd name="T28" fmla="*/ 0 w 1186"/>
                    <a:gd name="T29" fmla="*/ 0 h 245"/>
                    <a:gd name="T30" fmla="*/ 0 w 1186"/>
                    <a:gd name="T31" fmla="*/ 0 h 245"/>
                    <a:gd name="T32" fmla="*/ 0 w 1186"/>
                    <a:gd name="T33" fmla="*/ 0 h 245"/>
                    <a:gd name="T34" fmla="*/ 0 w 1186"/>
                    <a:gd name="T35" fmla="*/ 0 h 245"/>
                    <a:gd name="T36" fmla="*/ 0 w 1186"/>
                    <a:gd name="T37" fmla="*/ 0 h 245"/>
                    <a:gd name="T38" fmla="*/ 0 w 1186"/>
                    <a:gd name="T39" fmla="*/ 0 h 245"/>
                    <a:gd name="T40" fmla="*/ 0 w 1186"/>
                    <a:gd name="T41" fmla="*/ 0 h 245"/>
                    <a:gd name="T42" fmla="*/ 0 w 1186"/>
                    <a:gd name="T43" fmla="*/ 0 h 245"/>
                    <a:gd name="T44" fmla="*/ 0 w 1186"/>
                    <a:gd name="T45" fmla="*/ 0 h 245"/>
                    <a:gd name="T46" fmla="*/ 0 w 1186"/>
                    <a:gd name="T47" fmla="*/ 0 h 245"/>
                    <a:gd name="T48" fmla="*/ 0 w 1186"/>
                    <a:gd name="T49" fmla="*/ 0 h 245"/>
                    <a:gd name="T50" fmla="*/ 0 w 1186"/>
                    <a:gd name="T51" fmla="*/ 0 h 245"/>
                    <a:gd name="T52" fmla="*/ 0 w 1186"/>
                    <a:gd name="T53" fmla="*/ 0 h 245"/>
                    <a:gd name="T54" fmla="*/ 0 w 1186"/>
                    <a:gd name="T55" fmla="*/ 0 h 245"/>
                    <a:gd name="T56" fmla="*/ 0 w 1186"/>
                    <a:gd name="T57" fmla="*/ 0 h 245"/>
                    <a:gd name="T58" fmla="*/ 0 w 1186"/>
                    <a:gd name="T59" fmla="*/ 0 h 245"/>
                    <a:gd name="T60" fmla="*/ 0 w 1186"/>
                    <a:gd name="T61" fmla="*/ 0 h 245"/>
                    <a:gd name="T62" fmla="*/ 0 w 1186"/>
                    <a:gd name="T63" fmla="*/ 0 h 245"/>
                    <a:gd name="T64" fmla="*/ 0 w 1186"/>
                    <a:gd name="T65" fmla="*/ 0 h 245"/>
                    <a:gd name="T66" fmla="*/ 0 w 1186"/>
                    <a:gd name="T67" fmla="*/ 0 h 245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186"/>
                    <a:gd name="T103" fmla="*/ 0 h 245"/>
                    <a:gd name="T104" fmla="*/ 1186 w 1186"/>
                    <a:gd name="T105" fmla="*/ 245 h 245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186" h="245">
                      <a:moveTo>
                        <a:pt x="0" y="0"/>
                      </a:moveTo>
                      <a:lnTo>
                        <a:pt x="1186" y="245"/>
                      </a:lnTo>
                      <a:lnTo>
                        <a:pt x="1184" y="244"/>
                      </a:lnTo>
                      <a:lnTo>
                        <a:pt x="1180" y="242"/>
                      </a:lnTo>
                      <a:lnTo>
                        <a:pt x="1172" y="239"/>
                      </a:lnTo>
                      <a:lnTo>
                        <a:pt x="1161" y="233"/>
                      </a:lnTo>
                      <a:lnTo>
                        <a:pt x="1147" y="228"/>
                      </a:lnTo>
                      <a:lnTo>
                        <a:pt x="1130" y="222"/>
                      </a:lnTo>
                      <a:lnTo>
                        <a:pt x="1112" y="214"/>
                      </a:lnTo>
                      <a:lnTo>
                        <a:pt x="1091" y="205"/>
                      </a:lnTo>
                      <a:lnTo>
                        <a:pt x="1066" y="196"/>
                      </a:lnTo>
                      <a:lnTo>
                        <a:pt x="1039" y="187"/>
                      </a:lnTo>
                      <a:lnTo>
                        <a:pt x="1010" y="177"/>
                      </a:lnTo>
                      <a:lnTo>
                        <a:pt x="979" y="166"/>
                      </a:lnTo>
                      <a:lnTo>
                        <a:pt x="945" y="154"/>
                      </a:lnTo>
                      <a:lnTo>
                        <a:pt x="910" y="143"/>
                      </a:lnTo>
                      <a:lnTo>
                        <a:pt x="871" y="132"/>
                      </a:lnTo>
                      <a:lnTo>
                        <a:pt x="832" y="121"/>
                      </a:lnTo>
                      <a:lnTo>
                        <a:pt x="790" y="108"/>
                      </a:lnTo>
                      <a:lnTo>
                        <a:pt x="747" y="97"/>
                      </a:lnTo>
                      <a:lnTo>
                        <a:pt x="702" y="86"/>
                      </a:lnTo>
                      <a:lnTo>
                        <a:pt x="655" y="74"/>
                      </a:lnTo>
                      <a:lnTo>
                        <a:pt x="607" y="64"/>
                      </a:lnTo>
                      <a:lnTo>
                        <a:pt x="557" y="54"/>
                      </a:lnTo>
                      <a:lnTo>
                        <a:pt x="506" y="45"/>
                      </a:lnTo>
                      <a:lnTo>
                        <a:pt x="454" y="36"/>
                      </a:lnTo>
                      <a:lnTo>
                        <a:pt x="400" y="28"/>
                      </a:lnTo>
                      <a:lnTo>
                        <a:pt x="346" y="20"/>
                      </a:lnTo>
                      <a:lnTo>
                        <a:pt x="290" y="15"/>
                      </a:lnTo>
                      <a:lnTo>
                        <a:pt x="233" y="9"/>
                      </a:lnTo>
                      <a:lnTo>
                        <a:pt x="176" y="4"/>
                      </a:lnTo>
                      <a:lnTo>
                        <a:pt x="118" y="2"/>
                      </a:lnTo>
                      <a:lnTo>
                        <a:pt x="6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663" name="Freeform 94"/>
                <p:cNvSpPr/>
                <p:nvPr/>
              </p:nvSpPr>
              <p:spPr bwMode="auto">
                <a:xfrm>
                  <a:off x="8250" y="4639"/>
                  <a:ext cx="60" cy="185"/>
                </a:xfrm>
                <a:custGeom>
                  <a:avLst/>
                  <a:gdLst>
                    <a:gd name="T0" fmla="*/ 0 w 241"/>
                    <a:gd name="T1" fmla="*/ 0 h 738"/>
                    <a:gd name="T2" fmla="*/ 0 w 241"/>
                    <a:gd name="T3" fmla="*/ 0 h 738"/>
                    <a:gd name="T4" fmla="*/ 0 w 241"/>
                    <a:gd name="T5" fmla="*/ 0 h 738"/>
                    <a:gd name="T6" fmla="*/ 0 w 241"/>
                    <a:gd name="T7" fmla="*/ 0 h 738"/>
                    <a:gd name="T8" fmla="*/ 0 w 241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1"/>
                    <a:gd name="T16" fmla="*/ 0 h 738"/>
                    <a:gd name="T17" fmla="*/ 241 w 241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1" h="738">
                      <a:moveTo>
                        <a:pt x="241" y="0"/>
                      </a:moveTo>
                      <a:lnTo>
                        <a:pt x="52" y="738"/>
                      </a:lnTo>
                      <a:lnTo>
                        <a:pt x="0" y="726"/>
                      </a:lnTo>
                      <a:lnTo>
                        <a:pt x="169" y="0"/>
                      </a:lnTo>
                      <a:lnTo>
                        <a:pt x="241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51563" name="Freeform 95"/>
            <p:cNvSpPr/>
            <p:nvPr/>
          </p:nvSpPr>
          <p:spPr bwMode="auto">
            <a:xfrm>
              <a:off x="4040" y="1566"/>
              <a:ext cx="1158" cy="1078"/>
            </a:xfrm>
            <a:custGeom>
              <a:avLst/>
              <a:gdLst>
                <a:gd name="T0" fmla="*/ 0 w 2894"/>
                <a:gd name="T1" fmla="*/ 0 h 2693"/>
                <a:gd name="T2" fmla="*/ 0 w 2894"/>
                <a:gd name="T3" fmla="*/ 0 h 2693"/>
                <a:gd name="T4" fmla="*/ 0 w 2894"/>
                <a:gd name="T5" fmla="*/ 0 h 2693"/>
                <a:gd name="T6" fmla="*/ 0 w 2894"/>
                <a:gd name="T7" fmla="*/ 0 h 2693"/>
                <a:gd name="T8" fmla="*/ 0 w 2894"/>
                <a:gd name="T9" fmla="*/ 0 h 2693"/>
                <a:gd name="T10" fmla="*/ 0 w 2894"/>
                <a:gd name="T11" fmla="*/ 0 h 2693"/>
                <a:gd name="T12" fmla="*/ 0 w 2894"/>
                <a:gd name="T13" fmla="*/ 0 h 2693"/>
                <a:gd name="T14" fmla="*/ 0 w 2894"/>
                <a:gd name="T15" fmla="*/ 0 h 2693"/>
                <a:gd name="T16" fmla="*/ 0 w 2894"/>
                <a:gd name="T17" fmla="*/ 0 h 2693"/>
                <a:gd name="T18" fmla="*/ 0 w 2894"/>
                <a:gd name="T19" fmla="*/ 0 h 2693"/>
                <a:gd name="T20" fmla="*/ 0 w 2894"/>
                <a:gd name="T21" fmla="*/ 0 h 26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94"/>
                <a:gd name="T34" fmla="*/ 0 h 2693"/>
                <a:gd name="T35" fmla="*/ 2894 w 2894"/>
                <a:gd name="T36" fmla="*/ 2693 h 269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94" h="2693">
                  <a:moveTo>
                    <a:pt x="4" y="1331"/>
                  </a:moveTo>
                  <a:cubicBezTo>
                    <a:pt x="4" y="1049"/>
                    <a:pt x="119" y="673"/>
                    <a:pt x="349" y="509"/>
                  </a:cubicBezTo>
                  <a:cubicBezTo>
                    <a:pt x="579" y="345"/>
                    <a:pt x="1010" y="400"/>
                    <a:pt x="1384" y="344"/>
                  </a:cubicBezTo>
                  <a:cubicBezTo>
                    <a:pt x="1758" y="288"/>
                    <a:pt x="2346" y="0"/>
                    <a:pt x="2596" y="170"/>
                  </a:cubicBezTo>
                  <a:cubicBezTo>
                    <a:pt x="2846" y="340"/>
                    <a:pt x="2874" y="1035"/>
                    <a:pt x="2884" y="1364"/>
                  </a:cubicBezTo>
                  <a:cubicBezTo>
                    <a:pt x="2894" y="1693"/>
                    <a:pt x="2789" y="1954"/>
                    <a:pt x="2659" y="2144"/>
                  </a:cubicBezTo>
                  <a:cubicBezTo>
                    <a:pt x="2529" y="2334"/>
                    <a:pt x="2274" y="2432"/>
                    <a:pt x="2104" y="2504"/>
                  </a:cubicBezTo>
                  <a:cubicBezTo>
                    <a:pt x="1934" y="2576"/>
                    <a:pt x="1816" y="2558"/>
                    <a:pt x="1639" y="2579"/>
                  </a:cubicBezTo>
                  <a:cubicBezTo>
                    <a:pt x="1462" y="2600"/>
                    <a:pt x="1259" y="2693"/>
                    <a:pt x="1044" y="2630"/>
                  </a:cubicBezTo>
                  <a:cubicBezTo>
                    <a:pt x="829" y="2567"/>
                    <a:pt x="520" y="2418"/>
                    <a:pt x="346" y="2201"/>
                  </a:cubicBezTo>
                  <a:cubicBezTo>
                    <a:pt x="173" y="1985"/>
                    <a:pt x="0" y="1682"/>
                    <a:pt x="4" y="1331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51564" name="Group 96"/>
            <p:cNvGrpSpPr/>
            <p:nvPr/>
          </p:nvGrpSpPr>
          <p:grpSpPr bwMode="auto">
            <a:xfrm>
              <a:off x="4214" y="2326"/>
              <a:ext cx="316" cy="147"/>
              <a:chOff x="3600" y="219"/>
              <a:chExt cx="360" cy="175"/>
            </a:xfrm>
          </p:grpSpPr>
          <p:sp>
            <p:nvSpPr>
              <p:cNvPr id="151581" name="Oval 97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51582" name="Line 9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1583" name="Line 9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1584" name="Rectangle 100"/>
              <p:cNvSpPr>
                <a:spLocks noChangeArrowheads="1"/>
              </p:cNvSpPr>
              <p:nvPr/>
            </p:nvSpPr>
            <p:spPr bwMode="auto">
              <a:xfrm>
                <a:off x="3603" y="284"/>
                <a:ext cx="231" cy="6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+mn-ea"/>
                </a:endParaRPr>
              </a:p>
            </p:txBody>
          </p:sp>
          <p:sp>
            <p:nvSpPr>
              <p:cNvPr id="151585" name="Oval 10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51586" name="Group 10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51591" name="Line 10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592" name="Line 10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593" name="Line 10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51587" name="Group 10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51588" name="Line 10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589" name="Line 10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1590" name="Line 10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51565" name="Line 110"/>
            <p:cNvSpPr>
              <a:spLocks noChangeShapeType="1"/>
            </p:cNvSpPr>
            <p:nvPr/>
          </p:nvSpPr>
          <p:spPr bwMode="auto">
            <a:xfrm>
              <a:off x="4243" y="2238"/>
              <a:ext cx="84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1566" name="Line 111"/>
            <p:cNvSpPr>
              <a:spLocks noChangeShapeType="1"/>
            </p:cNvSpPr>
            <p:nvPr/>
          </p:nvSpPr>
          <p:spPr bwMode="auto">
            <a:xfrm>
              <a:off x="4375" y="2238"/>
              <a:ext cx="1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1567" name="Line 112"/>
            <p:cNvSpPr>
              <a:spLocks noChangeShapeType="1"/>
            </p:cNvSpPr>
            <p:nvPr/>
          </p:nvSpPr>
          <p:spPr bwMode="auto">
            <a:xfrm>
              <a:off x="4912" y="2133"/>
              <a:ext cx="1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51568" name="Group 113"/>
            <p:cNvGrpSpPr/>
            <p:nvPr/>
          </p:nvGrpSpPr>
          <p:grpSpPr bwMode="auto">
            <a:xfrm>
              <a:off x="4624" y="1836"/>
              <a:ext cx="576" cy="372"/>
              <a:chOff x="10665" y="3225"/>
              <a:chExt cx="1440" cy="930"/>
            </a:xfrm>
          </p:grpSpPr>
          <p:sp>
            <p:nvSpPr>
              <p:cNvPr id="151577" name="Oval 114"/>
              <p:cNvSpPr>
                <a:spLocks noChangeArrowheads="1"/>
              </p:cNvSpPr>
              <p:nvPr/>
            </p:nvSpPr>
            <p:spPr bwMode="auto">
              <a:xfrm>
                <a:off x="10665" y="3225"/>
                <a:ext cx="1440" cy="930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51578" name="Group 115"/>
              <p:cNvGrpSpPr/>
              <p:nvPr/>
            </p:nvGrpSpPr>
            <p:grpSpPr bwMode="auto">
              <a:xfrm>
                <a:off x="11031" y="3335"/>
                <a:ext cx="565" cy="643"/>
                <a:chOff x="2870" y="1518"/>
                <a:chExt cx="292" cy="320"/>
              </a:xfrm>
            </p:grpSpPr>
            <p:graphicFrame>
              <p:nvGraphicFramePr>
                <p:cNvPr id="151579" name="Object 116"/>
                <p:cNvGraphicFramePr>
                  <a:graphicFrameLocks noChangeAspect="1"/>
                </p:cNvGraphicFramePr>
                <p:nvPr/>
              </p:nvGraphicFramePr>
              <p:xfrm>
                <a:off x="2870" y="1518"/>
                <a:ext cx="272" cy="282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82044" r:id="rId4" imgW="826770" imgH="840105" progId="">
                        <p:embed/>
                      </p:oleObj>
                    </mc:Choice>
                    <mc:Fallback>
                      <p:oleObj r:id="rId4" imgW="826770" imgH="840105" progId="">
                        <p:embed/>
                        <p:pic>
                          <p:nvPicPr>
                            <p:cNvPr id="151579" name="Object 116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5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870" y="1518"/>
                              <a:ext cx="272" cy="282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151580" name="Object 117"/>
                <p:cNvGraphicFramePr>
                  <a:graphicFrameLocks noChangeAspect="1"/>
                </p:cNvGraphicFramePr>
                <p:nvPr/>
              </p:nvGraphicFramePr>
              <p:xfrm>
                <a:off x="2913" y="1602"/>
                <a:ext cx="249" cy="236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82045" r:id="rId6" imgW="1268095" imgH="1199515" progId="">
                        <p:embed/>
                      </p:oleObj>
                    </mc:Choice>
                    <mc:Fallback>
                      <p:oleObj r:id="rId6" imgW="1268095" imgH="1199515" progId="">
                        <p:embed/>
                        <p:pic>
                          <p:nvPicPr>
                            <p:cNvPr id="151580" name="Object 117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7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913" y="1602"/>
                              <a:ext cx="249" cy="236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</p:grpSp>
        <p:sp>
          <p:nvSpPr>
            <p:cNvPr id="151569" name="Freeform 118"/>
            <p:cNvSpPr/>
            <p:nvPr/>
          </p:nvSpPr>
          <p:spPr bwMode="auto">
            <a:xfrm>
              <a:off x="2491" y="2162"/>
              <a:ext cx="1329" cy="788"/>
            </a:xfrm>
            <a:custGeom>
              <a:avLst/>
              <a:gdLst>
                <a:gd name="T0" fmla="*/ 0 w 3324"/>
                <a:gd name="T1" fmla="*/ 0 h 1971"/>
                <a:gd name="T2" fmla="*/ 0 w 3324"/>
                <a:gd name="T3" fmla="*/ 0 h 1971"/>
                <a:gd name="T4" fmla="*/ 0 w 3324"/>
                <a:gd name="T5" fmla="*/ 0 h 1971"/>
                <a:gd name="T6" fmla="*/ 0 w 3324"/>
                <a:gd name="T7" fmla="*/ 0 h 1971"/>
                <a:gd name="T8" fmla="*/ 0 w 3324"/>
                <a:gd name="T9" fmla="*/ 0 h 1971"/>
                <a:gd name="T10" fmla="*/ 0 w 3324"/>
                <a:gd name="T11" fmla="*/ 0 h 1971"/>
                <a:gd name="T12" fmla="*/ 0 w 3324"/>
                <a:gd name="T13" fmla="*/ 0 h 1971"/>
                <a:gd name="T14" fmla="*/ 0 w 3324"/>
                <a:gd name="T15" fmla="*/ 0 h 1971"/>
                <a:gd name="T16" fmla="*/ 0 w 3324"/>
                <a:gd name="T17" fmla="*/ 0 h 1971"/>
                <a:gd name="T18" fmla="*/ 0 w 3324"/>
                <a:gd name="T19" fmla="*/ 0 h 1971"/>
                <a:gd name="T20" fmla="*/ 0 w 3324"/>
                <a:gd name="T21" fmla="*/ 0 h 1971"/>
                <a:gd name="T22" fmla="*/ 0 w 3324"/>
                <a:gd name="T23" fmla="*/ 0 h 1971"/>
                <a:gd name="T24" fmla="*/ 0 w 3324"/>
                <a:gd name="T25" fmla="*/ 0 h 19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24"/>
                <a:gd name="T40" fmla="*/ 0 h 1971"/>
                <a:gd name="T41" fmla="*/ 3324 w 3324"/>
                <a:gd name="T42" fmla="*/ 1971 h 19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24" h="1971">
                  <a:moveTo>
                    <a:pt x="596" y="15"/>
                  </a:moveTo>
                  <a:cubicBezTo>
                    <a:pt x="335" y="29"/>
                    <a:pt x="248" y="155"/>
                    <a:pt x="149" y="330"/>
                  </a:cubicBezTo>
                  <a:cubicBezTo>
                    <a:pt x="50" y="505"/>
                    <a:pt x="0" y="853"/>
                    <a:pt x="3" y="1066"/>
                  </a:cubicBezTo>
                  <a:cubicBezTo>
                    <a:pt x="6" y="1279"/>
                    <a:pt x="67" y="1478"/>
                    <a:pt x="168" y="1606"/>
                  </a:cubicBezTo>
                  <a:cubicBezTo>
                    <a:pt x="269" y="1734"/>
                    <a:pt x="457" y="1811"/>
                    <a:pt x="609" y="1831"/>
                  </a:cubicBezTo>
                  <a:cubicBezTo>
                    <a:pt x="761" y="1851"/>
                    <a:pt x="927" y="1719"/>
                    <a:pt x="1083" y="1726"/>
                  </a:cubicBezTo>
                  <a:cubicBezTo>
                    <a:pt x="1239" y="1733"/>
                    <a:pt x="1333" y="1844"/>
                    <a:pt x="1548" y="1876"/>
                  </a:cubicBezTo>
                  <a:cubicBezTo>
                    <a:pt x="1763" y="1908"/>
                    <a:pt x="2091" y="1971"/>
                    <a:pt x="2373" y="1921"/>
                  </a:cubicBezTo>
                  <a:cubicBezTo>
                    <a:pt x="2655" y="1871"/>
                    <a:pt x="3162" y="1740"/>
                    <a:pt x="3243" y="1576"/>
                  </a:cubicBezTo>
                  <a:cubicBezTo>
                    <a:pt x="3324" y="1412"/>
                    <a:pt x="2947" y="1124"/>
                    <a:pt x="2859" y="935"/>
                  </a:cubicBezTo>
                  <a:cubicBezTo>
                    <a:pt x="2771" y="746"/>
                    <a:pt x="2905" y="559"/>
                    <a:pt x="2714" y="444"/>
                  </a:cubicBezTo>
                  <a:cubicBezTo>
                    <a:pt x="2523" y="328"/>
                    <a:pt x="2063" y="315"/>
                    <a:pt x="1714" y="242"/>
                  </a:cubicBezTo>
                  <a:cubicBezTo>
                    <a:pt x="1366" y="168"/>
                    <a:pt x="857" y="0"/>
                    <a:pt x="596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1570" name="Freeform 119"/>
            <p:cNvSpPr/>
            <p:nvPr/>
          </p:nvSpPr>
          <p:spPr bwMode="auto">
            <a:xfrm>
              <a:off x="2053" y="3147"/>
              <a:ext cx="1855" cy="574"/>
            </a:xfrm>
            <a:custGeom>
              <a:avLst/>
              <a:gdLst>
                <a:gd name="T0" fmla="*/ 0 w 4636"/>
                <a:gd name="T1" fmla="*/ 0 h 1435"/>
                <a:gd name="T2" fmla="*/ 0 w 4636"/>
                <a:gd name="T3" fmla="*/ 0 h 1435"/>
                <a:gd name="T4" fmla="*/ 0 w 4636"/>
                <a:gd name="T5" fmla="*/ 0 h 1435"/>
                <a:gd name="T6" fmla="*/ 0 w 4636"/>
                <a:gd name="T7" fmla="*/ 0 h 1435"/>
                <a:gd name="T8" fmla="*/ 0 w 4636"/>
                <a:gd name="T9" fmla="*/ 0 h 1435"/>
                <a:gd name="T10" fmla="*/ 0 w 4636"/>
                <a:gd name="T11" fmla="*/ 0 h 1435"/>
                <a:gd name="T12" fmla="*/ 0 w 4636"/>
                <a:gd name="T13" fmla="*/ 0 h 1435"/>
                <a:gd name="T14" fmla="*/ 0 w 4636"/>
                <a:gd name="T15" fmla="*/ 0 h 1435"/>
                <a:gd name="T16" fmla="*/ 0 w 4636"/>
                <a:gd name="T17" fmla="*/ 0 h 1435"/>
                <a:gd name="T18" fmla="*/ 0 w 4636"/>
                <a:gd name="T19" fmla="*/ 0 h 14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636"/>
                <a:gd name="T31" fmla="*/ 0 h 1435"/>
                <a:gd name="T32" fmla="*/ 4636 w 4636"/>
                <a:gd name="T33" fmla="*/ 1435 h 14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636" h="1435">
                  <a:moveTo>
                    <a:pt x="339" y="15"/>
                  </a:moveTo>
                  <a:cubicBezTo>
                    <a:pt x="0" y="110"/>
                    <a:pt x="112" y="438"/>
                    <a:pt x="189" y="645"/>
                  </a:cubicBezTo>
                  <a:cubicBezTo>
                    <a:pt x="266" y="852"/>
                    <a:pt x="509" y="1130"/>
                    <a:pt x="804" y="1260"/>
                  </a:cubicBezTo>
                  <a:cubicBezTo>
                    <a:pt x="1099" y="1390"/>
                    <a:pt x="1507" y="1415"/>
                    <a:pt x="1959" y="1425"/>
                  </a:cubicBezTo>
                  <a:cubicBezTo>
                    <a:pt x="2411" y="1435"/>
                    <a:pt x="3192" y="1395"/>
                    <a:pt x="3519" y="1320"/>
                  </a:cubicBezTo>
                  <a:cubicBezTo>
                    <a:pt x="3846" y="1245"/>
                    <a:pt x="3753" y="1067"/>
                    <a:pt x="3924" y="975"/>
                  </a:cubicBezTo>
                  <a:cubicBezTo>
                    <a:pt x="4095" y="883"/>
                    <a:pt x="4489" y="885"/>
                    <a:pt x="4543" y="769"/>
                  </a:cubicBezTo>
                  <a:cubicBezTo>
                    <a:pt x="4597" y="653"/>
                    <a:pt x="4636" y="393"/>
                    <a:pt x="4249" y="278"/>
                  </a:cubicBezTo>
                  <a:cubicBezTo>
                    <a:pt x="3863" y="162"/>
                    <a:pt x="2874" y="120"/>
                    <a:pt x="2222" y="76"/>
                  </a:cubicBezTo>
                  <a:cubicBezTo>
                    <a:pt x="1570" y="32"/>
                    <a:pt x="868" y="0"/>
                    <a:pt x="339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aphicFrame>
          <p:nvGraphicFramePr>
            <p:cNvPr id="151571" name="Object 120"/>
            <p:cNvGraphicFramePr>
              <a:graphicFrameLocks noChangeAspect="1"/>
            </p:cNvGraphicFramePr>
            <p:nvPr/>
          </p:nvGraphicFramePr>
          <p:xfrm>
            <a:off x="2767" y="3262"/>
            <a:ext cx="262" cy="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2046" r:id="rId8" imgW="1307465" imgH="1083945" progId="">
                    <p:embed/>
                  </p:oleObj>
                </mc:Choice>
                <mc:Fallback>
                  <p:oleObj r:id="rId8" imgW="1307465" imgH="1083945" progId="">
                    <p:embed/>
                    <p:pic>
                      <p:nvPicPr>
                        <p:cNvPr id="151571" name="Object 1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67" y="3262"/>
                          <a:ext cx="262" cy="2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1572" name="Line 121"/>
            <p:cNvSpPr>
              <a:spLocks noChangeShapeType="1"/>
            </p:cNvSpPr>
            <p:nvPr/>
          </p:nvSpPr>
          <p:spPr bwMode="auto">
            <a:xfrm flipV="1">
              <a:off x="4445" y="2106"/>
              <a:ext cx="350" cy="19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1573" name="Freeform 122"/>
            <p:cNvSpPr/>
            <p:nvPr/>
          </p:nvSpPr>
          <p:spPr bwMode="auto">
            <a:xfrm>
              <a:off x="2004" y="2418"/>
              <a:ext cx="826" cy="780"/>
            </a:xfrm>
            <a:custGeom>
              <a:avLst/>
              <a:gdLst>
                <a:gd name="T0" fmla="*/ 0 w 826"/>
                <a:gd name="T1" fmla="*/ 0 h 780"/>
                <a:gd name="T2" fmla="*/ 826 w 826"/>
                <a:gd name="T3" fmla="*/ 780 h 780"/>
                <a:gd name="T4" fmla="*/ 0 60000 65536"/>
                <a:gd name="T5" fmla="*/ 0 60000 65536"/>
                <a:gd name="T6" fmla="*/ 0 w 826"/>
                <a:gd name="T7" fmla="*/ 0 h 780"/>
                <a:gd name="T8" fmla="*/ 826 w 826"/>
                <a:gd name="T9" fmla="*/ 780 h 7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26" h="780">
                  <a:moveTo>
                    <a:pt x="0" y="0"/>
                  </a:moveTo>
                  <a:cubicBezTo>
                    <a:pt x="138" y="130"/>
                    <a:pt x="654" y="618"/>
                    <a:pt x="826" y="78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1574" name="Freeform 123"/>
            <p:cNvSpPr/>
            <p:nvPr/>
          </p:nvSpPr>
          <p:spPr bwMode="auto">
            <a:xfrm>
              <a:off x="3040" y="2157"/>
              <a:ext cx="1955" cy="1270"/>
            </a:xfrm>
            <a:custGeom>
              <a:avLst/>
              <a:gdLst>
                <a:gd name="T0" fmla="*/ 1955 w 1955"/>
                <a:gd name="T1" fmla="*/ 0 h 1270"/>
                <a:gd name="T2" fmla="*/ 634 w 1955"/>
                <a:gd name="T3" fmla="*/ 653 h 1270"/>
                <a:gd name="T4" fmla="*/ 0 w 1955"/>
                <a:gd name="T5" fmla="*/ 1270 h 1270"/>
                <a:gd name="T6" fmla="*/ 0 60000 65536"/>
                <a:gd name="T7" fmla="*/ 0 60000 65536"/>
                <a:gd name="T8" fmla="*/ 0 60000 65536"/>
                <a:gd name="T9" fmla="*/ 0 w 1955"/>
                <a:gd name="T10" fmla="*/ 0 h 1270"/>
                <a:gd name="T11" fmla="*/ 1955 w 1955"/>
                <a:gd name="T12" fmla="*/ 1270 h 12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55" h="1270">
                  <a:moveTo>
                    <a:pt x="1955" y="0"/>
                  </a:moveTo>
                  <a:cubicBezTo>
                    <a:pt x="1735" y="109"/>
                    <a:pt x="982" y="424"/>
                    <a:pt x="634" y="653"/>
                  </a:cubicBezTo>
                  <a:cubicBezTo>
                    <a:pt x="286" y="882"/>
                    <a:pt x="132" y="1142"/>
                    <a:pt x="0" y="127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1575" name="Line 124"/>
            <p:cNvSpPr>
              <a:spLocks noChangeShapeType="1"/>
            </p:cNvSpPr>
            <p:nvPr/>
          </p:nvSpPr>
          <p:spPr bwMode="auto">
            <a:xfrm flipH="1" flipV="1">
              <a:off x="1881" y="2450"/>
              <a:ext cx="855" cy="81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1576" name="Freeform 125"/>
            <p:cNvSpPr/>
            <p:nvPr/>
          </p:nvSpPr>
          <p:spPr bwMode="auto">
            <a:xfrm>
              <a:off x="2958" y="2413"/>
              <a:ext cx="1203" cy="892"/>
            </a:xfrm>
            <a:custGeom>
              <a:avLst/>
              <a:gdLst>
                <a:gd name="T0" fmla="*/ 0 w 1203"/>
                <a:gd name="T1" fmla="*/ 892 h 892"/>
                <a:gd name="T2" fmla="*/ 548 w 1203"/>
                <a:gd name="T3" fmla="*/ 358 h 892"/>
                <a:gd name="T4" fmla="*/ 1203 w 1203"/>
                <a:gd name="T5" fmla="*/ 0 h 892"/>
                <a:gd name="T6" fmla="*/ 0 60000 65536"/>
                <a:gd name="T7" fmla="*/ 0 60000 65536"/>
                <a:gd name="T8" fmla="*/ 0 60000 65536"/>
                <a:gd name="T9" fmla="*/ 0 w 1203"/>
                <a:gd name="T10" fmla="*/ 0 h 892"/>
                <a:gd name="T11" fmla="*/ 1203 w 1203"/>
                <a:gd name="T12" fmla="*/ 892 h 8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03" h="892">
                  <a:moveTo>
                    <a:pt x="0" y="892"/>
                  </a:moveTo>
                  <a:cubicBezTo>
                    <a:pt x="91" y="803"/>
                    <a:pt x="348" y="507"/>
                    <a:pt x="548" y="358"/>
                  </a:cubicBezTo>
                  <a:cubicBezTo>
                    <a:pt x="816" y="202"/>
                    <a:pt x="1067" y="75"/>
                    <a:pt x="1203" y="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FE254659-6A23-4BE4-BADC-AD546C011B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87</a:t>
            </a:fld>
            <a:endParaRPr lang="en-US" altLang="zh-CN" dirty="0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Any new problem arise?</a:t>
            </a:r>
            <a:endParaRPr lang="zh-CN" altLang="en-US" dirty="0"/>
          </a:p>
        </p:txBody>
      </p:sp>
      <p:grpSp>
        <p:nvGrpSpPr>
          <p:cNvPr id="4" name="Group 4"/>
          <p:cNvGrpSpPr/>
          <p:nvPr/>
        </p:nvGrpSpPr>
        <p:grpSpPr bwMode="auto">
          <a:xfrm>
            <a:off x="3378200" y="2486025"/>
            <a:ext cx="4967288" cy="1938338"/>
            <a:chOff x="958" y="1566"/>
            <a:chExt cx="4242" cy="2155"/>
          </a:xfrm>
        </p:grpSpPr>
        <p:sp>
          <p:nvSpPr>
            <p:cNvPr id="5" name="Freeform 5"/>
            <p:cNvSpPr/>
            <p:nvPr/>
          </p:nvSpPr>
          <p:spPr bwMode="auto">
            <a:xfrm>
              <a:off x="1016" y="1648"/>
              <a:ext cx="1176" cy="1001"/>
            </a:xfrm>
            <a:custGeom>
              <a:avLst/>
              <a:gdLst>
                <a:gd name="T0" fmla="*/ 68 w 1340"/>
                <a:gd name="T1" fmla="*/ 3 h 1191"/>
                <a:gd name="T2" fmla="*/ 10 w 1340"/>
                <a:gd name="T3" fmla="*/ 3 h 1191"/>
                <a:gd name="T4" fmla="*/ 8 w 1340"/>
                <a:gd name="T5" fmla="*/ 24 h 1191"/>
                <a:gd name="T6" fmla="*/ 4 w 1340"/>
                <a:gd name="T7" fmla="*/ 45 h 1191"/>
                <a:gd name="T8" fmla="*/ 14 w 1340"/>
                <a:gd name="T9" fmla="*/ 54 h 1191"/>
                <a:gd name="T10" fmla="*/ 67 w 1340"/>
                <a:gd name="T11" fmla="*/ 54 h 1191"/>
                <a:gd name="T12" fmla="*/ 79 w 1340"/>
                <a:gd name="T13" fmla="*/ 70 h 1191"/>
                <a:gd name="T14" fmla="*/ 153 w 1340"/>
                <a:gd name="T15" fmla="*/ 67 h 1191"/>
                <a:gd name="T16" fmla="*/ 158 w 1340"/>
                <a:gd name="T17" fmla="*/ 35 h 1191"/>
                <a:gd name="T18" fmla="*/ 148 w 1340"/>
                <a:gd name="T19" fmla="*/ 21 h 1191"/>
                <a:gd name="T20" fmla="*/ 95 w 1340"/>
                <a:gd name="T21" fmla="*/ 18 h 1191"/>
                <a:gd name="T22" fmla="*/ 68 w 1340"/>
                <a:gd name="T23" fmla="*/ 3 h 1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40"/>
                <a:gd name="T37" fmla="*/ 0 h 1191"/>
                <a:gd name="T38" fmla="*/ 1340 w 1340"/>
                <a:gd name="T39" fmla="*/ 1191 h 119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40" h="1191">
                  <a:moveTo>
                    <a:pt x="550" y="42"/>
                  </a:moveTo>
                  <a:cubicBezTo>
                    <a:pt x="437" y="4"/>
                    <a:pt x="164" y="0"/>
                    <a:pt x="82" y="60"/>
                  </a:cubicBezTo>
                  <a:cubicBezTo>
                    <a:pt x="0" y="120"/>
                    <a:pt x="67" y="292"/>
                    <a:pt x="58" y="402"/>
                  </a:cubicBezTo>
                  <a:cubicBezTo>
                    <a:pt x="49" y="512"/>
                    <a:pt x="19" y="642"/>
                    <a:pt x="28" y="720"/>
                  </a:cubicBezTo>
                  <a:cubicBezTo>
                    <a:pt x="37" y="798"/>
                    <a:pt x="27" y="844"/>
                    <a:pt x="112" y="870"/>
                  </a:cubicBezTo>
                  <a:cubicBezTo>
                    <a:pt x="197" y="896"/>
                    <a:pt x="450" y="833"/>
                    <a:pt x="538" y="876"/>
                  </a:cubicBezTo>
                  <a:cubicBezTo>
                    <a:pt x="626" y="919"/>
                    <a:pt x="524" y="1091"/>
                    <a:pt x="640" y="1128"/>
                  </a:cubicBezTo>
                  <a:cubicBezTo>
                    <a:pt x="756" y="1165"/>
                    <a:pt x="1128" y="1191"/>
                    <a:pt x="1234" y="1098"/>
                  </a:cubicBezTo>
                  <a:cubicBezTo>
                    <a:pt x="1340" y="1005"/>
                    <a:pt x="1281" y="696"/>
                    <a:pt x="1276" y="570"/>
                  </a:cubicBezTo>
                  <a:cubicBezTo>
                    <a:pt x="1271" y="444"/>
                    <a:pt x="1290" y="389"/>
                    <a:pt x="1204" y="342"/>
                  </a:cubicBezTo>
                  <a:cubicBezTo>
                    <a:pt x="1118" y="295"/>
                    <a:pt x="868" y="338"/>
                    <a:pt x="760" y="288"/>
                  </a:cubicBezTo>
                  <a:cubicBezTo>
                    <a:pt x="652" y="238"/>
                    <a:pt x="663" y="80"/>
                    <a:pt x="550" y="4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6" name="Group 6"/>
            <p:cNvGrpSpPr/>
            <p:nvPr/>
          </p:nvGrpSpPr>
          <p:grpSpPr bwMode="auto">
            <a:xfrm>
              <a:off x="1681" y="2274"/>
              <a:ext cx="316" cy="147"/>
              <a:chOff x="3600" y="219"/>
              <a:chExt cx="360" cy="175"/>
            </a:xfrm>
          </p:grpSpPr>
          <p:sp>
            <p:nvSpPr>
              <p:cNvPr id="113" name="Oval 7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14" name="Line 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15" name="Line 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16" name="Rectangle 10"/>
              <p:cNvSpPr>
                <a:spLocks noChangeArrowheads="1"/>
              </p:cNvSpPr>
              <p:nvPr/>
            </p:nvSpPr>
            <p:spPr bwMode="auto">
              <a:xfrm>
                <a:off x="3603" y="284"/>
                <a:ext cx="231" cy="6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+mn-ea"/>
                </a:endParaRPr>
              </a:p>
            </p:txBody>
          </p:sp>
          <p:sp>
            <p:nvSpPr>
              <p:cNvPr id="117" name="Oval 1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18" name="Group 1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123" name="Line 1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4" name="Line 1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5" name="Line 1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19" name="Group 1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120" name="Line 1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1" name="Line 1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22" name="Line 1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7" name="Group 20"/>
            <p:cNvGrpSpPr/>
            <p:nvPr/>
          </p:nvGrpSpPr>
          <p:grpSpPr bwMode="auto">
            <a:xfrm>
              <a:off x="1116" y="2056"/>
              <a:ext cx="840" cy="216"/>
              <a:chOff x="8025" y="5070"/>
              <a:chExt cx="2100" cy="540"/>
            </a:xfrm>
          </p:grpSpPr>
          <p:sp>
            <p:nvSpPr>
              <p:cNvPr id="110" name="Line 21"/>
              <p:cNvSpPr>
                <a:spLocks noChangeShapeType="1"/>
              </p:cNvSpPr>
              <p:nvPr/>
            </p:nvSpPr>
            <p:spPr bwMode="auto">
              <a:xfrm>
                <a:off x="8025" y="5325"/>
                <a:ext cx="21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11" name="Line 22"/>
              <p:cNvSpPr>
                <a:spLocks noChangeShapeType="1"/>
              </p:cNvSpPr>
              <p:nvPr/>
            </p:nvSpPr>
            <p:spPr bwMode="auto">
              <a:xfrm>
                <a:off x="8355" y="5070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12" name="Line 23"/>
              <p:cNvSpPr>
                <a:spLocks noChangeShapeType="1"/>
              </p:cNvSpPr>
              <p:nvPr/>
            </p:nvSpPr>
            <p:spPr bwMode="auto">
              <a:xfrm>
                <a:off x="9765" y="5340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8" name="Group 24"/>
            <p:cNvGrpSpPr/>
            <p:nvPr/>
          </p:nvGrpSpPr>
          <p:grpSpPr bwMode="auto">
            <a:xfrm>
              <a:off x="958" y="1778"/>
              <a:ext cx="576" cy="372"/>
              <a:chOff x="10665" y="3225"/>
              <a:chExt cx="1440" cy="930"/>
            </a:xfrm>
          </p:grpSpPr>
          <p:sp>
            <p:nvSpPr>
              <p:cNvPr id="40" name="Oval 25"/>
              <p:cNvSpPr>
                <a:spLocks noChangeArrowheads="1"/>
              </p:cNvSpPr>
              <p:nvPr/>
            </p:nvSpPr>
            <p:spPr bwMode="auto">
              <a:xfrm>
                <a:off x="10665" y="3225"/>
                <a:ext cx="1440" cy="930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41" name="Group 26"/>
              <p:cNvGrpSpPr/>
              <p:nvPr/>
            </p:nvGrpSpPr>
            <p:grpSpPr bwMode="auto">
              <a:xfrm>
                <a:off x="11038" y="3281"/>
                <a:ext cx="618" cy="667"/>
                <a:chOff x="8023" y="4451"/>
                <a:chExt cx="618" cy="667"/>
              </a:xfrm>
            </p:grpSpPr>
            <p:sp>
              <p:nvSpPr>
                <p:cNvPr id="42" name="Freeform 27"/>
                <p:cNvSpPr/>
                <p:nvPr/>
              </p:nvSpPr>
              <p:spPr bwMode="auto">
                <a:xfrm>
                  <a:off x="8279" y="4653"/>
                  <a:ext cx="263" cy="380"/>
                </a:xfrm>
                <a:custGeom>
                  <a:avLst/>
                  <a:gdLst>
                    <a:gd name="T0" fmla="*/ 0 w 788"/>
                    <a:gd name="T1" fmla="*/ 0 h 1138"/>
                    <a:gd name="T2" fmla="*/ 0 w 788"/>
                    <a:gd name="T3" fmla="*/ 0 h 1138"/>
                    <a:gd name="T4" fmla="*/ 0 w 788"/>
                    <a:gd name="T5" fmla="*/ 0 h 1138"/>
                    <a:gd name="T6" fmla="*/ 0 w 788"/>
                    <a:gd name="T7" fmla="*/ 0 h 1138"/>
                    <a:gd name="T8" fmla="*/ 0 w 788"/>
                    <a:gd name="T9" fmla="*/ 0 h 1138"/>
                    <a:gd name="T10" fmla="*/ 0 w 788"/>
                    <a:gd name="T11" fmla="*/ 0 h 1138"/>
                    <a:gd name="T12" fmla="*/ 0 w 788"/>
                    <a:gd name="T13" fmla="*/ 0 h 1138"/>
                    <a:gd name="T14" fmla="*/ 0 w 788"/>
                    <a:gd name="T15" fmla="*/ 0 h 1138"/>
                    <a:gd name="T16" fmla="*/ 0 w 788"/>
                    <a:gd name="T17" fmla="*/ 0 h 1138"/>
                    <a:gd name="T18" fmla="*/ 0 w 788"/>
                    <a:gd name="T19" fmla="*/ 0 h 1138"/>
                    <a:gd name="T20" fmla="*/ 0 w 788"/>
                    <a:gd name="T21" fmla="*/ 0 h 1138"/>
                    <a:gd name="T22" fmla="*/ 0 w 788"/>
                    <a:gd name="T23" fmla="*/ 0 h 1138"/>
                    <a:gd name="T24" fmla="*/ 0 w 788"/>
                    <a:gd name="T25" fmla="*/ 0 h 1138"/>
                    <a:gd name="T26" fmla="*/ 0 w 788"/>
                    <a:gd name="T27" fmla="*/ 0 h 1138"/>
                    <a:gd name="T28" fmla="*/ 0 w 788"/>
                    <a:gd name="T29" fmla="*/ 0 h 1138"/>
                    <a:gd name="T30" fmla="*/ 0 w 788"/>
                    <a:gd name="T31" fmla="*/ 0 h 1138"/>
                    <a:gd name="T32" fmla="*/ 0 w 788"/>
                    <a:gd name="T33" fmla="*/ 0 h 1138"/>
                    <a:gd name="T34" fmla="*/ 0 w 788"/>
                    <a:gd name="T35" fmla="*/ 0 h 1138"/>
                    <a:gd name="T36" fmla="*/ 0 w 788"/>
                    <a:gd name="T37" fmla="*/ 0 h 1138"/>
                    <a:gd name="T38" fmla="*/ 0 w 788"/>
                    <a:gd name="T39" fmla="*/ 0 h 1138"/>
                    <a:gd name="T40" fmla="*/ 0 w 788"/>
                    <a:gd name="T41" fmla="*/ 0 h 1138"/>
                    <a:gd name="T42" fmla="*/ 0 w 788"/>
                    <a:gd name="T43" fmla="*/ 0 h 1138"/>
                    <a:gd name="T44" fmla="*/ 0 w 788"/>
                    <a:gd name="T45" fmla="*/ 0 h 1138"/>
                    <a:gd name="T46" fmla="*/ 0 w 788"/>
                    <a:gd name="T47" fmla="*/ 0 h 1138"/>
                    <a:gd name="T48" fmla="*/ 0 w 788"/>
                    <a:gd name="T49" fmla="*/ 0 h 1138"/>
                    <a:gd name="T50" fmla="*/ 0 w 788"/>
                    <a:gd name="T51" fmla="*/ 0 h 1138"/>
                    <a:gd name="T52" fmla="*/ 0 w 788"/>
                    <a:gd name="T53" fmla="*/ 0 h 1138"/>
                    <a:gd name="T54" fmla="*/ 0 w 788"/>
                    <a:gd name="T55" fmla="*/ 0 h 1138"/>
                    <a:gd name="T56" fmla="*/ 0 w 788"/>
                    <a:gd name="T57" fmla="*/ 0 h 1138"/>
                    <a:gd name="T58" fmla="*/ 0 w 788"/>
                    <a:gd name="T59" fmla="*/ 0 h 1138"/>
                    <a:gd name="T60" fmla="*/ 0 w 788"/>
                    <a:gd name="T61" fmla="*/ 0 h 1138"/>
                    <a:gd name="T62" fmla="*/ 0 w 788"/>
                    <a:gd name="T63" fmla="*/ 0 h 1138"/>
                    <a:gd name="T64" fmla="*/ 0 w 788"/>
                    <a:gd name="T65" fmla="*/ 0 h 1138"/>
                    <a:gd name="T66" fmla="*/ 0 w 788"/>
                    <a:gd name="T67" fmla="*/ 0 h 1138"/>
                    <a:gd name="T68" fmla="*/ 0 w 788"/>
                    <a:gd name="T69" fmla="*/ 0 h 1138"/>
                    <a:gd name="T70" fmla="*/ 0 w 788"/>
                    <a:gd name="T71" fmla="*/ 0 h 1138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88"/>
                    <a:gd name="T109" fmla="*/ 0 h 1138"/>
                    <a:gd name="T110" fmla="*/ 788 w 788"/>
                    <a:gd name="T111" fmla="*/ 1138 h 1138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88" h="1138">
                      <a:moveTo>
                        <a:pt x="310" y="2"/>
                      </a:moveTo>
                      <a:lnTo>
                        <a:pt x="298" y="0"/>
                      </a:lnTo>
                      <a:lnTo>
                        <a:pt x="282" y="0"/>
                      </a:lnTo>
                      <a:lnTo>
                        <a:pt x="263" y="0"/>
                      </a:lnTo>
                      <a:lnTo>
                        <a:pt x="242" y="2"/>
                      </a:lnTo>
                      <a:lnTo>
                        <a:pt x="219" y="4"/>
                      </a:lnTo>
                      <a:lnTo>
                        <a:pt x="192" y="7"/>
                      </a:lnTo>
                      <a:lnTo>
                        <a:pt x="167" y="12"/>
                      </a:lnTo>
                      <a:lnTo>
                        <a:pt x="141" y="17"/>
                      </a:lnTo>
                      <a:lnTo>
                        <a:pt x="116" y="25"/>
                      </a:lnTo>
                      <a:lnTo>
                        <a:pt x="91" y="35"/>
                      </a:lnTo>
                      <a:lnTo>
                        <a:pt x="67" y="45"/>
                      </a:lnTo>
                      <a:lnTo>
                        <a:pt x="47" y="58"/>
                      </a:lnTo>
                      <a:lnTo>
                        <a:pt x="29" y="73"/>
                      </a:lnTo>
                      <a:lnTo>
                        <a:pt x="16" y="91"/>
                      </a:lnTo>
                      <a:lnTo>
                        <a:pt x="6" y="109"/>
                      </a:lnTo>
                      <a:lnTo>
                        <a:pt x="0" y="131"/>
                      </a:lnTo>
                      <a:lnTo>
                        <a:pt x="0" y="137"/>
                      </a:lnTo>
                      <a:lnTo>
                        <a:pt x="1" y="144"/>
                      </a:lnTo>
                      <a:lnTo>
                        <a:pt x="3" y="152"/>
                      </a:lnTo>
                      <a:lnTo>
                        <a:pt x="4" y="162"/>
                      </a:lnTo>
                      <a:lnTo>
                        <a:pt x="13" y="197"/>
                      </a:lnTo>
                      <a:lnTo>
                        <a:pt x="25" y="240"/>
                      </a:lnTo>
                      <a:lnTo>
                        <a:pt x="39" y="290"/>
                      </a:lnTo>
                      <a:lnTo>
                        <a:pt x="57" y="348"/>
                      </a:lnTo>
                      <a:lnTo>
                        <a:pt x="76" y="410"/>
                      </a:lnTo>
                      <a:lnTo>
                        <a:pt x="100" y="474"/>
                      </a:lnTo>
                      <a:lnTo>
                        <a:pt x="123" y="543"/>
                      </a:lnTo>
                      <a:lnTo>
                        <a:pt x="150" y="612"/>
                      </a:lnTo>
                      <a:lnTo>
                        <a:pt x="176" y="684"/>
                      </a:lnTo>
                      <a:lnTo>
                        <a:pt x="205" y="753"/>
                      </a:lnTo>
                      <a:lnTo>
                        <a:pt x="235" y="822"/>
                      </a:lnTo>
                      <a:lnTo>
                        <a:pt x="264" y="887"/>
                      </a:lnTo>
                      <a:lnTo>
                        <a:pt x="293" y="949"/>
                      </a:lnTo>
                      <a:lnTo>
                        <a:pt x="323" y="1005"/>
                      </a:lnTo>
                      <a:lnTo>
                        <a:pt x="352" y="1055"/>
                      </a:lnTo>
                      <a:lnTo>
                        <a:pt x="381" y="1098"/>
                      </a:lnTo>
                      <a:lnTo>
                        <a:pt x="389" y="1109"/>
                      </a:lnTo>
                      <a:lnTo>
                        <a:pt x="398" y="1120"/>
                      </a:lnTo>
                      <a:lnTo>
                        <a:pt x="406" y="1130"/>
                      </a:lnTo>
                      <a:lnTo>
                        <a:pt x="414" y="1138"/>
                      </a:lnTo>
                      <a:lnTo>
                        <a:pt x="436" y="1130"/>
                      </a:lnTo>
                      <a:lnTo>
                        <a:pt x="461" y="1121"/>
                      </a:lnTo>
                      <a:lnTo>
                        <a:pt x="487" y="1111"/>
                      </a:lnTo>
                      <a:lnTo>
                        <a:pt x="517" y="1099"/>
                      </a:lnTo>
                      <a:lnTo>
                        <a:pt x="547" y="1088"/>
                      </a:lnTo>
                      <a:lnTo>
                        <a:pt x="578" y="1075"/>
                      </a:lnTo>
                      <a:lnTo>
                        <a:pt x="609" y="1062"/>
                      </a:lnTo>
                      <a:lnTo>
                        <a:pt x="640" y="1049"/>
                      </a:lnTo>
                      <a:lnTo>
                        <a:pt x="669" y="1036"/>
                      </a:lnTo>
                      <a:lnTo>
                        <a:pt x="697" y="1023"/>
                      </a:lnTo>
                      <a:lnTo>
                        <a:pt x="722" y="1012"/>
                      </a:lnTo>
                      <a:lnTo>
                        <a:pt x="744" y="999"/>
                      </a:lnTo>
                      <a:lnTo>
                        <a:pt x="762" y="987"/>
                      </a:lnTo>
                      <a:lnTo>
                        <a:pt x="775" y="977"/>
                      </a:lnTo>
                      <a:lnTo>
                        <a:pt x="785" y="967"/>
                      </a:lnTo>
                      <a:lnTo>
                        <a:pt x="788" y="959"/>
                      </a:lnTo>
                      <a:lnTo>
                        <a:pt x="756" y="915"/>
                      </a:lnTo>
                      <a:lnTo>
                        <a:pt x="722" y="868"/>
                      </a:lnTo>
                      <a:lnTo>
                        <a:pt x="687" y="813"/>
                      </a:lnTo>
                      <a:lnTo>
                        <a:pt x="650" y="755"/>
                      </a:lnTo>
                      <a:lnTo>
                        <a:pt x="612" y="693"/>
                      </a:lnTo>
                      <a:lnTo>
                        <a:pt x="575" y="627"/>
                      </a:lnTo>
                      <a:lnTo>
                        <a:pt x="537" y="561"/>
                      </a:lnTo>
                      <a:lnTo>
                        <a:pt x="500" y="492"/>
                      </a:lnTo>
                      <a:lnTo>
                        <a:pt x="467" y="423"/>
                      </a:lnTo>
                      <a:lnTo>
                        <a:pt x="433" y="354"/>
                      </a:lnTo>
                      <a:lnTo>
                        <a:pt x="404" y="287"/>
                      </a:lnTo>
                      <a:lnTo>
                        <a:pt x="376" y="223"/>
                      </a:lnTo>
                      <a:lnTo>
                        <a:pt x="352" y="161"/>
                      </a:lnTo>
                      <a:lnTo>
                        <a:pt x="333" y="102"/>
                      </a:lnTo>
                      <a:lnTo>
                        <a:pt x="318" y="49"/>
                      </a:lnTo>
                      <a:lnTo>
                        <a:pt x="310" y="2"/>
                      </a:lnTo>
                      <a:close/>
                    </a:path>
                  </a:pathLst>
                </a:custGeom>
                <a:solidFill>
                  <a:srgbClr val="F4FCEA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43" name="Freeform 28"/>
                <p:cNvSpPr/>
                <p:nvPr/>
              </p:nvSpPr>
              <p:spPr bwMode="auto">
                <a:xfrm>
                  <a:off x="8264" y="4707"/>
                  <a:ext cx="142" cy="312"/>
                </a:xfrm>
                <a:custGeom>
                  <a:avLst/>
                  <a:gdLst>
                    <a:gd name="T0" fmla="*/ 0 w 425"/>
                    <a:gd name="T1" fmla="*/ 0 h 936"/>
                    <a:gd name="T2" fmla="*/ 0 w 425"/>
                    <a:gd name="T3" fmla="*/ 0 h 936"/>
                    <a:gd name="T4" fmla="*/ 0 w 425"/>
                    <a:gd name="T5" fmla="*/ 0 h 936"/>
                    <a:gd name="T6" fmla="*/ 0 w 425"/>
                    <a:gd name="T7" fmla="*/ 0 h 936"/>
                    <a:gd name="T8" fmla="*/ 0 w 425"/>
                    <a:gd name="T9" fmla="*/ 0 h 936"/>
                    <a:gd name="T10" fmla="*/ 0 w 425"/>
                    <a:gd name="T11" fmla="*/ 0 h 936"/>
                    <a:gd name="T12" fmla="*/ 0 w 425"/>
                    <a:gd name="T13" fmla="*/ 0 h 936"/>
                    <a:gd name="T14" fmla="*/ 0 w 425"/>
                    <a:gd name="T15" fmla="*/ 0 h 936"/>
                    <a:gd name="T16" fmla="*/ 0 w 425"/>
                    <a:gd name="T17" fmla="*/ 0 h 936"/>
                    <a:gd name="T18" fmla="*/ 0 w 425"/>
                    <a:gd name="T19" fmla="*/ 0 h 936"/>
                    <a:gd name="T20" fmla="*/ 0 w 425"/>
                    <a:gd name="T21" fmla="*/ 0 h 936"/>
                    <a:gd name="T22" fmla="*/ 0 w 425"/>
                    <a:gd name="T23" fmla="*/ 0 h 936"/>
                    <a:gd name="T24" fmla="*/ 0 w 425"/>
                    <a:gd name="T25" fmla="*/ 0 h 936"/>
                    <a:gd name="T26" fmla="*/ 0 w 425"/>
                    <a:gd name="T27" fmla="*/ 0 h 936"/>
                    <a:gd name="T28" fmla="*/ 0 w 425"/>
                    <a:gd name="T29" fmla="*/ 0 h 936"/>
                    <a:gd name="T30" fmla="*/ 0 w 425"/>
                    <a:gd name="T31" fmla="*/ 0 h 936"/>
                    <a:gd name="T32" fmla="*/ 0 w 425"/>
                    <a:gd name="T33" fmla="*/ 0 h 936"/>
                    <a:gd name="T34" fmla="*/ 0 w 425"/>
                    <a:gd name="T35" fmla="*/ 0 h 936"/>
                    <a:gd name="T36" fmla="*/ 0 w 425"/>
                    <a:gd name="T37" fmla="*/ 0 h 936"/>
                    <a:gd name="T38" fmla="*/ 0 w 425"/>
                    <a:gd name="T39" fmla="*/ 0 h 936"/>
                    <a:gd name="T40" fmla="*/ 0 w 425"/>
                    <a:gd name="T41" fmla="*/ 0 h 936"/>
                    <a:gd name="T42" fmla="*/ 0 w 425"/>
                    <a:gd name="T43" fmla="*/ 0 h 936"/>
                    <a:gd name="T44" fmla="*/ 0 w 425"/>
                    <a:gd name="T45" fmla="*/ 0 h 936"/>
                    <a:gd name="T46" fmla="*/ 0 w 425"/>
                    <a:gd name="T47" fmla="*/ 0 h 936"/>
                    <a:gd name="T48" fmla="*/ 0 w 425"/>
                    <a:gd name="T49" fmla="*/ 0 h 936"/>
                    <a:gd name="T50" fmla="*/ 0 w 425"/>
                    <a:gd name="T51" fmla="*/ 0 h 936"/>
                    <a:gd name="T52" fmla="*/ 0 w 425"/>
                    <a:gd name="T53" fmla="*/ 0 h 936"/>
                    <a:gd name="T54" fmla="*/ 0 w 425"/>
                    <a:gd name="T55" fmla="*/ 0 h 936"/>
                    <a:gd name="T56" fmla="*/ 0 w 425"/>
                    <a:gd name="T57" fmla="*/ 0 h 936"/>
                    <a:gd name="T58" fmla="*/ 0 w 425"/>
                    <a:gd name="T59" fmla="*/ 0 h 936"/>
                    <a:gd name="T60" fmla="*/ 0 w 425"/>
                    <a:gd name="T61" fmla="*/ 0 h 936"/>
                    <a:gd name="T62" fmla="*/ 0 w 425"/>
                    <a:gd name="T63" fmla="*/ 0 h 936"/>
                    <a:gd name="T64" fmla="*/ 0 w 425"/>
                    <a:gd name="T65" fmla="*/ 0 h 936"/>
                    <a:gd name="T66" fmla="*/ 0 w 425"/>
                    <a:gd name="T67" fmla="*/ 0 h 936"/>
                    <a:gd name="T68" fmla="*/ 0 w 425"/>
                    <a:gd name="T69" fmla="*/ 0 h 936"/>
                    <a:gd name="T70" fmla="*/ 0 w 425"/>
                    <a:gd name="T71" fmla="*/ 0 h 936"/>
                    <a:gd name="T72" fmla="*/ 0 w 425"/>
                    <a:gd name="T73" fmla="*/ 0 h 936"/>
                    <a:gd name="T74" fmla="*/ 0 w 425"/>
                    <a:gd name="T75" fmla="*/ 0 h 936"/>
                    <a:gd name="T76" fmla="*/ 0 w 425"/>
                    <a:gd name="T77" fmla="*/ 0 h 936"/>
                    <a:gd name="T78" fmla="*/ 0 w 425"/>
                    <a:gd name="T79" fmla="*/ 0 h 936"/>
                    <a:gd name="T80" fmla="*/ 0 w 425"/>
                    <a:gd name="T81" fmla="*/ 0 h 936"/>
                    <a:gd name="T82" fmla="*/ 0 w 425"/>
                    <a:gd name="T83" fmla="*/ 0 h 936"/>
                    <a:gd name="T84" fmla="*/ 0 w 425"/>
                    <a:gd name="T85" fmla="*/ 0 h 936"/>
                    <a:gd name="T86" fmla="*/ 0 w 425"/>
                    <a:gd name="T87" fmla="*/ 0 h 936"/>
                    <a:gd name="T88" fmla="*/ 0 w 425"/>
                    <a:gd name="T89" fmla="*/ 0 h 936"/>
                    <a:gd name="T90" fmla="*/ 0 w 425"/>
                    <a:gd name="T91" fmla="*/ 0 h 936"/>
                    <a:gd name="T92" fmla="*/ 0 w 425"/>
                    <a:gd name="T93" fmla="*/ 0 h 936"/>
                    <a:gd name="T94" fmla="*/ 0 w 425"/>
                    <a:gd name="T95" fmla="*/ 0 h 936"/>
                    <a:gd name="T96" fmla="*/ 0 w 425"/>
                    <a:gd name="T97" fmla="*/ 0 h 9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425"/>
                    <a:gd name="T148" fmla="*/ 0 h 936"/>
                    <a:gd name="T149" fmla="*/ 425 w 425"/>
                    <a:gd name="T150" fmla="*/ 936 h 9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425" h="936">
                      <a:moveTo>
                        <a:pt x="48" y="0"/>
                      </a:moveTo>
                      <a:lnTo>
                        <a:pt x="48" y="2"/>
                      </a:lnTo>
                      <a:lnTo>
                        <a:pt x="48" y="5"/>
                      </a:lnTo>
                      <a:lnTo>
                        <a:pt x="47" y="11"/>
                      </a:lnTo>
                      <a:lnTo>
                        <a:pt x="44" y="19"/>
                      </a:lnTo>
                      <a:lnTo>
                        <a:pt x="39" y="35"/>
                      </a:lnTo>
                      <a:lnTo>
                        <a:pt x="32" y="55"/>
                      </a:lnTo>
                      <a:lnTo>
                        <a:pt x="20" y="82"/>
                      </a:lnTo>
                      <a:lnTo>
                        <a:pt x="6" y="117"/>
                      </a:lnTo>
                      <a:lnTo>
                        <a:pt x="0" y="141"/>
                      </a:lnTo>
                      <a:lnTo>
                        <a:pt x="0" y="177"/>
                      </a:lnTo>
                      <a:lnTo>
                        <a:pt x="4" y="220"/>
                      </a:lnTo>
                      <a:lnTo>
                        <a:pt x="13" y="271"/>
                      </a:lnTo>
                      <a:lnTo>
                        <a:pt x="26" y="325"/>
                      </a:lnTo>
                      <a:lnTo>
                        <a:pt x="41" y="386"/>
                      </a:lnTo>
                      <a:lnTo>
                        <a:pt x="58" y="446"/>
                      </a:lnTo>
                      <a:lnTo>
                        <a:pt x="78" y="509"/>
                      </a:lnTo>
                      <a:lnTo>
                        <a:pt x="98" y="570"/>
                      </a:lnTo>
                      <a:lnTo>
                        <a:pt x="119" y="628"/>
                      </a:lnTo>
                      <a:lnTo>
                        <a:pt x="138" y="683"/>
                      </a:lnTo>
                      <a:lnTo>
                        <a:pt x="157" y="733"/>
                      </a:lnTo>
                      <a:lnTo>
                        <a:pt x="174" y="775"/>
                      </a:lnTo>
                      <a:lnTo>
                        <a:pt x="189" y="808"/>
                      </a:lnTo>
                      <a:lnTo>
                        <a:pt x="201" y="831"/>
                      </a:lnTo>
                      <a:lnTo>
                        <a:pt x="210" y="843"/>
                      </a:lnTo>
                      <a:lnTo>
                        <a:pt x="223" y="853"/>
                      </a:lnTo>
                      <a:lnTo>
                        <a:pt x="239" y="861"/>
                      </a:lnTo>
                      <a:lnTo>
                        <a:pt x="258" y="873"/>
                      </a:lnTo>
                      <a:lnTo>
                        <a:pt x="282" y="883"/>
                      </a:lnTo>
                      <a:lnTo>
                        <a:pt x="310" y="896"/>
                      </a:lnTo>
                      <a:lnTo>
                        <a:pt x="342" y="907"/>
                      </a:lnTo>
                      <a:lnTo>
                        <a:pt x="380" y="922"/>
                      </a:lnTo>
                      <a:lnTo>
                        <a:pt x="425" y="936"/>
                      </a:lnTo>
                      <a:lnTo>
                        <a:pt x="396" y="893"/>
                      </a:lnTo>
                      <a:lnTo>
                        <a:pt x="367" y="843"/>
                      </a:lnTo>
                      <a:lnTo>
                        <a:pt x="337" y="787"/>
                      </a:lnTo>
                      <a:lnTo>
                        <a:pt x="308" y="725"/>
                      </a:lnTo>
                      <a:lnTo>
                        <a:pt x="279" y="660"/>
                      </a:lnTo>
                      <a:lnTo>
                        <a:pt x="249" y="591"/>
                      </a:lnTo>
                      <a:lnTo>
                        <a:pt x="220" y="522"/>
                      </a:lnTo>
                      <a:lnTo>
                        <a:pt x="194" y="450"/>
                      </a:lnTo>
                      <a:lnTo>
                        <a:pt x="167" y="381"/>
                      </a:lnTo>
                      <a:lnTo>
                        <a:pt x="144" y="312"/>
                      </a:lnTo>
                      <a:lnTo>
                        <a:pt x="120" y="248"/>
                      </a:lnTo>
                      <a:lnTo>
                        <a:pt x="101" y="186"/>
                      </a:lnTo>
                      <a:lnTo>
                        <a:pt x="83" y="128"/>
                      </a:lnTo>
                      <a:lnTo>
                        <a:pt x="69" y="78"/>
                      </a:lnTo>
                      <a:lnTo>
                        <a:pt x="57" y="35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CCEF72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44" name="Freeform 29"/>
                <p:cNvSpPr/>
                <p:nvPr/>
              </p:nvSpPr>
              <p:spPr bwMode="auto">
                <a:xfrm>
                  <a:off x="8310" y="4696"/>
                  <a:ext cx="64" cy="69"/>
                </a:xfrm>
                <a:custGeom>
                  <a:avLst/>
                  <a:gdLst>
                    <a:gd name="T0" fmla="*/ 0 w 192"/>
                    <a:gd name="T1" fmla="*/ 0 h 208"/>
                    <a:gd name="T2" fmla="*/ 0 w 192"/>
                    <a:gd name="T3" fmla="*/ 0 h 208"/>
                    <a:gd name="T4" fmla="*/ 0 w 192"/>
                    <a:gd name="T5" fmla="*/ 0 h 208"/>
                    <a:gd name="T6" fmla="*/ 0 w 192"/>
                    <a:gd name="T7" fmla="*/ 0 h 208"/>
                    <a:gd name="T8" fmla="*/ 0 w 192"/>
                    <a:gd name="T9" fmla="*/ 0 h 208"/>
                    <a:gd name="T10" fmla="*/ 0 w 192"/>
                    <a:gd name="T11" fmla="*/ 0 h 208"/>
                    <a:gd name="T12" fmla="*/ 0 w 192"/>
                    <a:gd name="T13" fmla="*/ 0 h 208"/>
                    <a:gd name="T14" fmla="*/ 0 w 192"/>
                    <a:gd name="T15" fmla="*/ 0 h 208"/>
                    <a:gd name="T16" fmla="*/ 0 w 192"/>
                    <a:gd name="T17" fmla="*/ 0 h 208"/>
                    <a:gd name="T18" fmla="*/ 0 w 192"/>
                    <a:gd name="T19" fmla="*/ 0 h 208"/>
                    <a:gd name="T20" fmla="*/ 0 w 192"/>
                    <a:gd name="T21" fmla="*/ 0 h 208"/>
                    <a:gd name="T22" fmla="*/ 0 w 192"/>
                    <a:gd name="T23" fmla="*/ 0 h 208"/>
                    <a:gd name="T24" fmla="*/ 0 w 192"/>
                    <a:gd name="T25" fmla="*/ 0 h 208"/>
                    <a:gd name="T26" fmla="*/ 0 w 192"/>
                    <a:gd name="T27" fmla="*/ 0 h 208"/>
                    <a:gd name="T28" fmla="*/ 0 w 192"/>
                    <a:gd name="T29" fmla="*/ 0 h 208"/>
                    <a:gd name="T30" fmla="*/ 0 w 192"/>
                    <a:gd name="T31" fmla="*/ 0 h 208"/>
                    <a:gd name="T32" fmla="*/ 0 w 192"/>
                    <a:gd name="T33" fmla="*/ 0 h 208"/>
                    <a:gd name="T34" fmla="*/ 0 w 192"/>
                    <a:gd name="T35" fmla="*/ 0 h 208"/>
                    <a:gd name="T36" fmla="*/ 0 w 192"/>
                    <a:gd name="T37" fmla="*/ 0 h 208"/>
                    <a:gd name="T38" fmla="*/ 0 w 192"/>
                    <a:gd name="T39" fmla="*/ 0 h 208"/>
                    <a:gd name="T40" fmla="*/ 0 w 192"/>
                    <a:gd name="T41" fmla="*/ 0 h 208"/>
                    <a:gd name="T42" fmla="*/ 0 w 192"/>
                    <a:gd name="T43" fmla="*/ 0 h 208"/>
                    <a:gd name="T44" fmla="*/ 0 w 192"/>
                    <a:gd name="T45" fmla="*/ 0 h 208"/>
                    <a:gd name="T46" fmla="*/ 0 w 192"/>
                    <a:gd name="T47" fmla="*/ 0 h 208"/>
                    <a:gd name="T48" fmla="*/ 0 w 192"/>
                    <a:gd name="T49" fmla="*/ 0 h 208"/>
                    <a:gd name="T50" fmla="*/ 0 w 192"/>
                    <a:gd name="T51" fmla="*/ 0 h 208"/>
                    <a:gd name="T52" fmla="*/ 0 w 192"/>
                    <a:gd name="T53" fmla="*/ 0 h 208"/>
                    <a:gd name="T54" fmla="*/ 0 w 192"/>
                    <a:gd name="T55" fmla="*/ 0 h 208"/>
                    <a:gd name="T56" fmla="*/ 0 w 192"/>
                    <a:gd name="T57" fmla="*/ 0 h 208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92"/>
                    <a:gd name="T88" fmla="*/ 0 h 208"/>
                    <a:gd name="T89" fmla="*/ 192 w 192"/>
                    <a:gd name="T90" fmla="*/ 208 h 208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92" h="208">
                      <a:moveTo>
                        <a:pt x="26" y="11"/>
                      </a:moveTo>
                      <a:lnTo>
                        <a:pt x="13" y="24"/>
                      </a:lnTo>
                      <a:lnTo>
                        <a:pt x="4" y="43"/>
                      </a:lnTo>
                      <a:lnTo>
                        <a:pt x="0" y="67"/>
                      </a:lnTo>
                      <a:lnTo>
                        <a:pt x="0" y="93"/>
                      </a:lnTo>
                      <a:lnTo>
                        <a:pt x="3" y="120"/>
                      </a:lnTo>
                      <a:lnTo>
                        <a:pt x="10" y="148"/>
                      </a:lnTo>
                      <a:lnTo>
                        <a:pt x="20" y="171"/>
                      </a:lnTo>
                      <a:lnTo>
                        <a:pt x="35" y="189"/>
                      </a:lnTo>
                      <a:lnTo>
                        <a:pt x="51" y="201"/>
                      </a:lnTo>
                      <a:lnTo>
                        <a:pt x="70" y="206"/>
                      </a:lnTo>
                      <a:lnTo>
                        <a:pt x="91" y="208"/>
                      </a:lnTo>
                      <a:lnTo>
                        <a:pt x="111" y="204"/>
                      </a:lnTo>
                      <a:lnTo>
                        <a:pt x="130" y="196"/>
                      </a:lnTo>
                      <a:lnTo>
                        <a:pt x="148" y="186"/>
                      </a:lnTo>
                      <a:lnTo>
                        <a:pt x="163" y="176"/>
                      </a:lnTo>
                      <a:lnTo>
                        <a:pt x="174" y="163"/>
                      </a:lnTo>
                      <a:lnTo>
                        <a:pt x="189" y="130"/>
                      </a:lnTo>
                      <a:lnTo>
                        <a:pt x="192" y="89"/>
                      </a:lnTo>
                      <a:lnTo>
                        <a:pt x="185" y="50"/>
                      </a:lnTo>
                      <a:lnTo>
                        <a:pt x="166" y="27"/>
                      </a:lnTo>
                      <a:lnTo>
                        <a:pt x="152" y="21"/>
                      </a:lnTo>
                      <a:lnTo>
                        <a:pt x="138" y="14"/>
                      </a:lnTo>
                      <a:lnTo>
                        <a:pt x="122" y="8"/>
                      </a:lnTo>
                      <a:lnTo>
                        <a:pt x="104" y="2"/>
                      </a:lnTo>
                      <a:lnTo>
                        <a:pt x="85" y="0"/>
                      </a:lnTo>
                      <a:lnTo>
                        <a:pt x="66" y="0"/>
                      </a:lnTo>
                      <a:lnTo>
                        <a:pt x="47" y="2"/>
                      </a:lnTo>
                      <a:lnTo>
                        <a:pt x="26" y="11"/>
                      </a:lnTo>
                      <a:close/>
                    </a:path>
                  </a:pathLst>
                </a:custGeom>
                <a:solidFill>
                  <a:srgbClr val="CCEF72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45" name="Freeform 30"/>
                <p:cNvSpPr/>
                <p:nvPr/>
              </p:nvSpPr>
              <p:spPr bwMode="auto">
                <a:xfrm>
                  <a:off x="8406" y="4895"/>
                  <a:ext cx="82" cy="84"/>
                </a:xfrm>
                <a:custGeom>
                  <a:avLst/>
                  <a:gdLst>
                    <a:gd name="T0" fmla="*/ 0 w 247"/>
                    <a:gd name="T1" fmla="*/ 0 h 251"/>
                    <a:gd name="T2" fmla="*/ 0 w 247"/>
                    <a:gd name="T3" fmla="*/ 0 h 251"/>
                    <a:gd name="T4" fmla="*/ 0 w 247"/>
                    <a:gd name="T5" fmla="*/ 0 h 251"/>
                    <a:gd name="T6" fmla="*/ 0 w 247"/>
                    <a:gd name="T7" fmla="*/ 0 h 251"/>
                    <a:gd name="T8" fmla="*/ 0 w 247"/>
                    <a:gd name="T9" fmla="*/ 0 h 251"/>
                    <a:gd name="T10" fmla="*/ 0 w 247"/>
                    <a:gd name="T11" fmla="*/ 0 h 251"/>
                    <a:gd name="T12" fmla="*/ 0 w 247"/>
                    <a:gd name="T13" fmla="*/ 0 h 251"/>
                    <a:gd name="T14" fmla="*/ 0 w 247"/>
                    <a:gd name="T15" fmla="*/ 0 h 251"/>
                    <a:gd name="T16" fmla="*/ 0 w 247"/>
                    <a:gd name="T17" fmla="*/ 0 h 251"/>
                    <a:gd name="T18" fmla="*/ 0 w 247"/>
                    <a:gd name="T19" fmla="*/ 0 h 251"/>
                    <a:gd name="T20" fmla="*/ 0 w 247"/>
                    <a:gd name="T21" fmla="*/ 0 h 251"/>
                    <a:gd name="T22" fmla="*/ 0 w 247"/>
                    <a:gd name="T23" fmla="*/ 0 h 251"/>
                    <a:gd name="T24" fmla="*/ 0 w 247"/>
                    <a:gd name="T25" fmla="*/ 0 h 251"/>
                    <a:gd name="T26" fmla="*/ 0 w 247"/>
                    <a:gd name="T27" fmla="*/ 0 h 251"/>
                    <a:gd name="T28" fmla="*/ 0 w 247"/>
                    <a:gd name="T29" fmla="*/ 0 h 251"/>
                    <a:gd name="T30" fmla="*/ 0 w 247"/>
                    <a:gd name="T31" fmla="*/ 0 h 251"/>
                    <a:gd name="T32" fmla="*/ 0 w 247"/>
                    <a:gd name="T33" fmla="*/ 0 h 251"/>
                    <a:gd name="T34" fmla="*/ 0 w 247"/>
                    <a:gd name="T35" fmla="*/ 0 h 251"/>
                    <a:gd name="T36" fmla="*/ 0 w 247"/>
                    <a:gd name="T37" fmla="*/ 0 h 251"/>
                    <a:gd name="T38" fmla="*/ 0 w 247"/>
                    <a:gd name="T39" fmla="*/ 0 h 251"/>
                    <a:gd name="T40" fmla="*/ 0 w 247"/>
                    <a:gd name="T41" fmla="*/ 0 h 251"/>
                    <a:gd name="T42" fmla="*/ 0 w 247"/>
                    <a:gd name="T43" fmla="*/ 0 h 251"/>
                    <a:gd name="T44" fmla="*/ 0 w 247"/>
                    <a:gd name="T45" fmla="*/ 0 h 251"/>
                    <a:gd name="T46" fmla="*/ 0 w 247"/>
                    <a:gd name="T47" fmla="*/ 0 h 251"/>
                    <a:gd name="T48" fmla="*/ 0 w 247"/>
                    <a:gd name="T49" fmla="*/ 0 h 251"/>
                    <a:gd name="T50" fmla="*/ 0 w 247"/>
                    <a:gd name="T51" fmla="*/ 0 h 251"/>
                    <a:gd name="T52" fmla="*/ 0 w 247"/>
                    <a:gd name="T53" fmla="*/ 0 h 251"/>
                    <a:gd name="T54" fmla="*/ 0 w 247"/>
                    <a:gd name="T55" fmla="*/ 0 h 251"/>
                    <a:gd name="T56" fmla="*/ 0 w 247"/>
                    <a:gd name="T57" fmla="*/ 0 h 251"/>
                    <a:gd name="T58" fmla="*/ 0 w 247"/>
                    <a:gd name="T59" fmla="*/ 0 h 251"/>
                    <a:gd name="T60" fmla="*/ 0 w 247"/>
                    <a:gd name="T61" fmla="*/ 0 h 251"/>
                    <a:gd name="T62" fmla="*/ 0 w 247"/>
                    <a:gd name="T63" fmla="*/ 0 h 251"/>
                    <a:gd name="T64" fmla="*/ 0 w 247"/>
                    <a:gd name="T65" fmla="*/ 0 h 251"/>
                    <a:gd name="T66" fmla="*/ 0 w 247"/>
                    <a:gd name="T67" fmla="*/ 0 h 251"/>
                    <a:gd name="T68" fmla="*/ 0 w 247"/>
                    <a:gd name="T69" fmla="*/ 0 h 251"/>
                    <a:gd name="T70" fmla="*/ 0 w 247"/>
                    <a:gd name="T71" fmla="*/ 0 h 251"/>
                    <a:gd name="T72" fmla="*/ 0 w 247"/>
                    <a:gd name="T73" fmla="*/ 0 h 251"/>
                    <a:gd name="T74" fmla="*/ 0 w 247"/>
                    <a:gd name="T75" fmla="*/ 0 h 251"/>
                    <a:gd name="T76" fmla="*/ 0 w 247"/>
                    <a:gd name="T77" fmla="*/ 0 h 251"/>
                    <a:gd name="T78" fmla="*/ 0 w 247"/>
                    <a:gd name="T79" fmla="*/ 0 h 251"/>
                    <a:gd name="T80" fmla="*/ 0 w 247"/>
                    <a:gd name="T81" fmla="*/ 0 h 251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47"/>
                    <a:gd name="T124" fmla="*/ 0 h 251"/>
                    <a:gd name="T125" fmla="*/ 247 w 247"/>
                    <a:gd name="T126" fmla="*/ 251 h 251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47" h="251">
                      <a:moveTo>
                        <a:pt x="33" y="29"/>
                      </a:moveTo>
                      <a:lnTo>
                        <a:pt x="21" y="44"/>
                      </a:lnTo>
                      <a:lnTo>
                        <a:pt x="12" y="60"/>
                      </a:lnTo>
                      <a:lnTo>
                        <a:pt x="5" y="79"/>
                      </a:lnTo>
                      <a:lnTo>
                        <a:pt x="0" y="97"/>
                      </a:lnTo>
                      <a:lnTo>
                        <a:pt x="0" y="116"/>
                      </a:lnTo>
                      <a:lnTo>
                        <a:pt x="5" y="135"/>
                      </a:lnTo>
                      <a:lnTo>
                        <a:pt x="12" y="152"/>
                      </a:lnTo>
                      <a:lnTo>
                        <a:pt x="25" y="169"/>
                      </a:lnTo>
                      <a:lnTo>
                        <a:pt x="42" y="187"/>
                      </a:lnTo>
                      <a:lnTo>
                        <a:pt x="58" y="202"/>
                      </a:lnTo>
                      <a:lnTo>
                        <a:pt x="77" y="220"/>
                      </a:lnTo>
                      <a:lnTo>
                        <a:pt x="96" y="233"/>
                      </a:lnTo>
                      <a:lnTo>
                        <a:pt x="114" y="244"/>
                      </a:lnTo>
                      <a:lnTo>
                        <a:pt x="133" y="251"/>
                      </a:lnTo>
                      <a:lnTo>
                        <a:pt x="149" y="251"/>
                      </a:lnTo>
                      <a:lnTo>
                        <a:pt x="165" y="246"/>
                      </a:lnTo>
                      <a:lnTo>
                        <a:pt x="180" y="237"/>
                      </a:lnTo>
                      <a:lnTo>
                        <a:pt x="196" y="228"/>
                      </a:lnTo>
                      <a:lnTo>
                        <a:pt x="209" y="220"/>
                      </a:lnTo>
                      <a:lnTo>
                        <a:pt x="222" y="212"/>
                      </a:lnTo>
                      <a:lnTo>
                        <a:pt x="232" y="202"/>
                      </a:lnTo>
                      <a:lnTo>
                        <a:pt x="240" y="191"/>
                      </a:lnTo>
                      <a:lnTo>
                        <a:pt x="246" y="178"/>
                      </a:lnTo>
                      <a:lnTo>
                        <a:pt x="247" y="162"/>
                      </a:lnTo>
                      <a:lnTo>
                        <a:pt x="244" y="142"/>
                      </a:lnTo>
                      <a:lnTo>
                        <a:pt x="238" y="120"/>
                      </a:lnTo>
                      <a:lnTo>
                        <a:pt x="228" y="96"/>
                      </a:lnTo>
                      <a:lnTo>
                        <a:pt x="215" y="72"/>
                      </a:lnTo>
                      <a:lnTo>
                        <a:pt x="200" y="50"/>
                      </a:lnTo>
                      <a:lnTo>
                        <a:pt x="184" y="30"/>
                      </a:lnTo>
                      <a:lnTo>
                        <a:pt x="165" y="16"/>
                      </a:lnTo>
                      <a:lnTo>
                        <a:pt x="147" y="7"/>
                      </a:lnTo>
                      <a:lnTo>
                        <a:pt x="130" y="3"/>
                      </a:lnTo>
                      <a:lnTo>
                        <a:pt x="112" y="0"/>
                      </a:lnTo>
                      <a:lnTo>
                        <a:pt x="94" y="1"/>
                      </a:lnTo>
                      <a:lnTo>
                        <a:pt x="80" y="3"/>
                      </a:lnTo>
                      <a:lnTo>
                        <a:pt x="65" y="7"/>
                      </a:lnTo>
                      <a:lnTo>
                        <a:pt x="52" y="13"/>
                      </a:lnTo>
                      <a:lnTo>
                        <a:pt x="42" y="20"/>
                      </a:lnTo>
                      <a:lnTo>
                        <a:pt x="33" y="29"/>
                      </a:lnTo>
                      <a:close/>
                    </a:path>
                  </a:pathLst>
                </a:custGeom>
                <a:solidFill>
                  <a:srgbClr val="CCEF72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46" name="Freeform 31"/>
                <p:cNvSpPr/>
                <p:nvPr/>
              </p:nvSpPr>
              <p:spPr bwMode="auto">
                <a:xfrm>
                  <a:off x="8313" y="4687"/>
                  <a:ext cx="75" cy="80"/>
                </a:xfrm>
                <a:custGeom>
                  <a:avLst/>
                  <a:gdLst>
                    <a:gd name="T0" fmla="*/ 0 w 226"/>
                    <a:gd name="T1" fmla="*/ 0 h 240"/>
                    <a:gd name="T2" fmla="*/ 0 w 226"/>
                    <a:gd name="T3" fmla="*/ 0 h 240"/>
                    <a:gd name="T4" fmla="*/ 0 w 226"/>
                    <a:gd name="T5" fmla="*/ 0 h 240"/>
                    <a:gd name="T6" fmla="*/ 0 w 226"/>
                    <a:gd name="T7" fmla="*/ 0 h 240"/>
                    <a:gd name="T8" fmla="*/ 0 w 226"/>
                    <a:gd name="T9" fmla="*/ 0 h 240"/>
                    <a:gd name="T10" fmla="*/ 0 w 226"/>
                    <a:gd name="T11" fmla="*/ 0 h 240"/>
                    <a:gd name="T12" fmla="*/ 0 w 226"/>
                    <a:gd name="T13" fmla="*/ 0 h 240"/>
                    <a:gd name="T14" fmla="*/ 0 w 226"/>
                    <a:gd name="T15" fmla="*/ 0 h 240"/>
                    <a:gd name="T16" fmla="*/ 0 w 226"/>
                    <a:gd name="T17" fmla="*/ 0 h 240"/>
                    <a:gd name="T18" fmla="*/ 0 w 226"/>
                    <a:gd name="T19" fmla="*/ 0 h 240"/>
                    <a:gd name="T20" fmla="*/ 0 w 226"/>
                    <a:gd name="T21" fmla="*/ 0 h 240"/>
                    <a:gd name="T22" fmla="*/ 0 w 226"/>
                    <a:gd name="T23" fmla="*/ 0 h 240"/>
                    <a:gd name="T24" fmla="*/ 0 w 226"/>
                    <a:gd name="T25" fmla="*/ 0 h 240"/>
                    <a:gd name="T26" fmla="*/ 0 w 226"/>
                    <a:gd name="T27" fmla="*/ 0 h 240"/>
                    <a:gd name="T28" fmla="*/ 0 w 226"/>
                    <a:gd name="T29" fmla="*/ 0 h 240"/>
                    <a:gd name="T30" fmla="*/ 0 w 226"/>
                    <a:gd name="T31" fmla="*/ 0 h 240"/>
                    <a:gd name="T32" fmla="*/ 0 w 226"/>
                    <a:gd name="T33" fmla="*/ 0 h 240"/>
                    <a:gd name="T34" fmla="*/ 0 w 226"/>
                    <a:gd name="T35" fmla="*/ 0 h 240"/>
                    <a:gd name="T36" fmla="*/ 0 w 226"/>
                    <a:gd name="T37" fmla="*/ 0 h 240"/>
                    <a:gd name="T38" fmla="*/ 0 w 226"/>
                    <a:gd name="T39" fmla="*/ 0 h 240"/>
                    <a:gd name="T40" fmla="*/ 0 w 226"/>
                    <a:gd name="T41" fmla="*/ 0 h 240"/>
                    <a:gd name="T42" fmla="*/ 0 w 226"/>
                    <a:gd name="T43" fmla="*/ 0 h 240"/>
                    <a:gd name="T44" fmla="*/ 0 w 226"/>
                    <a:gd name="T45" fmla="*/ 0 h 240"/>
                    <a:gd name="T46" fmla="*/ 0 w 226"/>
                    <a:gd name="T47" fmla="*/ 0 h 240"/>
                    <a:gd name="T48" fmla="*/ 0 w 226"/>
                    <a:gd name="T49" fmla="*/ 0 h 240"/>
                    <a:gd name="T50" fmla="*/ 0 w 226"/>
                    <a:gd name="T51" fmla="*/ 0 h 240"/>
                    <a:gd name="T52" fmla="*/ 0 w 226"/>
                    <a:gd name="T53" fmla="*/ 0 h 240"/>
                    <a:gd name="T54" fmla="*/ 0 w 226"/>
                    <a:gd name="T55" fmla="*/ 0 h 240"/>
                    <a:gd name="T56" fmla="*/ 0 w 226"/>
                    <a:gd name="T57" fmla="*/ 0 h 240"/>
                    <a:gd name="T58" fmla="*/ 0 w 226"/>
                    <a:gd name="T59" fmla="*/ 0 h 240"/>
                    <a:gd name="T60" fmla="*/ 0 w 226"/>
                    <a:gd name="T61" fmla="*/ 0 h 240"/>
                    <a:gd name="T62" fmla="*/ 0 w 226"/>
                    <a:gd name="T63" fmla="*/ 0 h 240"/>
                    <a:gd name="T64" fmla="*/ 0 w 226"/>
                    <a:gd name="T65" fmla="*/ 0 h 240"/>
                    <a:gd name="T66" fmla="*/ 0 w 226"/>
                    <a:gd name="T67" fmla="*/ 0 h 240"/>
                    <a:gd name="T68" fmla="*/ 0 w 226"/>
                    <a:gd name="T69" fmla="*/ 0 h 240"/>
                    <a:gd name="T70" fmla="*/ 0 w 226"/>
                    <a:gd name="T71" fmla="*/ 0 h 24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26"/>
                    <a:gd name="T109" fmla="*/ 0 h 240"/>
                    <a:gd name="T110" fmla="*/ 226 w 226"/>
                    <a:gd name="T111" fmla="*/ 240 h 24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26" h="240">
                      <a:moveTo>
                        <a:pt x="125" y="6"/>
                      </a:moveTo>
                      <a:lnTo>
                        <a:pt x="115" y="3"/>
                      </a:lnTo>
                      <a:lnTo>
                        <a:pt x="104" y="0"/>
                      </a:lnTo>
                      <a:lnTo>
                        <a:pt x="93" y="0"/>
                      </a:lnTo>
                      <a:lnTo>
                        <a:pt x="79" y="0"/>
                      </a:lnTo>
                      <a:lnTo>
                        <a:pt x="66" y="2"/>
                      </a:lnTo>
                      <a:lnTo>
                        <a:pt x="54" y="6"/>
                      </a:lnTo>
                      <a:lnTo>
                        <a:pt x="43" y="12"/>
                      </a:lnTo>
                      <a:lnTo>
                        <a:pt x="32" y="19"/>
                      </a:lnTo>
                      <a:lnTo>
                        <a:pt x="16" y="37"/>
                      </a:lnTo>
                      <a:lnTo>
                        <a:pt x="6" y="58"/>
                      </a:lnTo>
                      <a:lnTo>
                        <a:pt x="0" y="79"/>
                      </a:lnTo>
                      <a:lnTo>
                        <a:pt x="0" y="101"/>
                      </a:lnTo>
                      <a:lnTo>
                        <a:pt x="2" y="124"/>
                      </a:lnTo>
                      <a:lnTo>
                        <a:pt x="7" y="145"/>
                      </a:lnTo>
                      <a:lnTo>
                        <a:pt x="15" y="168"/>
                      </a:lnTo>
                      <a:lnTo>
                        <a:pt x="24" y="188"/>
                      </a:lnTo>
                      <a:lnTo>
                        <a:pt x="32" y="201"/>
                      </a:lnTo>
                      <a:lnTo>
                        <a:pt x="43" y="213"/>
                      </a:lnTo>
                      <a:lnTo>
                        <a:pt x="56" y="223"/>
                      </a:lnTo>
                      <a:lnTo>
                        <a:pt x="69" y="231"/>
                      </a:lnTo>
                      <a:lnTo>
                        <a:pt x="84" y="237"/>
                      </a:lnTo>
                      <a:lnTo>
                        <a:pt x="98" y="240"/>
                      </a:lnTo>
                      <a:lnTo>
                        <a:pt x="113" y="240"/>
                      </a:lnTo>
                      <a:lnTo>
                        <a:pt x="129" y="237"/>
                      </a:lnTo>
                      <a:lnTo>
                        <a:pt x="151" y="229"/>
                      </a:lnTo>
                      <a:lnTo>
                        <a:pt x="172" y="219"/>
                      </a:lnTo>
                      <a:lnTo>
                        <a:pt x="189" y="204"/>
                      </a:lnTo>
                      <a:lnTo>
                        <a:pt x="206" y="188"/>
                      </a:lnTo>
                      <a:lnTo>
                        <a:pt x="216" y="171"/>
                      </a:lnTo>
                      <a:lnTo>
                        <a:pt x="223" y="152"/>
                      </a:lnTo>
                      <a:lnTo>
                        <a:pt x="226" y="131"/>
                      </a:lnTo>
                      <a:lnTo>
                        <a:pt x="223" y="109"/>
                      </a:lnTo>
                      <a:lnTo>
                        <a:pt x="222" y="104"/>
                      </a:lnTo>
                      <a:lnTo>
                        <a:pt x="219" y="98"/>
                      </a:lnTo>
                      <a:lnTo>
                        <a:pt x="213" y="95"/>
                      </a:lnTo>
                      <a:lnTo>
                        <a:pt x="207" y="95"/>
                      </a:lnTo>
                      <a:lnTo>
                        <a:pt x="201" y="96"/>
                      </a:lnTo>
                      <a:lnTo>
                        <a:pt x="197" y="99"/>
                      </a:lnTo>
                      <a:lnTo>
                        <a:pt x="194" y="105"/>
                      </a:lnTo>
                      <a:lnTo>
                        <a:pt x="192" y="111"/>
                      </a:lnTo>
                      <a:lnTo>
                        <a:pt x="191" y="127"/>
                      </a:lnTo>
                      <a:lnTo>
                        <a:pt x="188" y="142"/>
                      </a:lnTo>
                      <a:lnTo>
                        <a:pt x="182" y="158"/>
                      </a:lnTo>
                      <a:lnTo>
                        <a:pt x="173" y="171"/>
                      </a:lnTo>
                      <a:lnTo>
                        <a:pt x="162" y="183"/>
                      </a:lnTo>
                      <a:lnTo>
                        <a:pt x="147" y="191"/>
                      </a:lnTo>
                      <a:lnTo>
                        <a:pt x="131" y="197"/>
                      </a:lnTo>
                      <a:lnTo>
                        <a:pt x="110" y="200"/>
                      </a:lnTo>
                      <a:lnTo>
                        <a:pt x="90" y="197"/>
                      </a:lnTo>
                      <a:lnTo>
                        <a:pt x="74" y="190"/>
                      </a:lnTo>
                      <a:lnTo>
                        <a:pt x="60" y="177"/>
                      </a:lnTo>
                      <a:lnTo>
                        <a:pt x="51" y="161"/>
                      </a:lnTo>
                      <a:lnTo>
                        <a:pt x="44" y="144"/>
                      </a:lnTo>
                      <a:lnTo>
                        <a:pt x="38" y="124"/>
                      </a:lnTo>
                      <a:lnTo>
                        <a:pt x="34" y="105"/>
                      </a:lnTo>
                      <a:lnTo>
                        <a:pt x="32" y="86"/>
                      </a:lnTo>
                      <a:lnTo>
                        <a:pt x="32" y="76"/>
                      </a:lnTo>
                      <a:lnTo>
                        <a:pt x="35" y="66"/>
                      </a:lnTo>
                      <a:lnTo>
                        <a:pt x="41" y="56"/>
                      </a:lnTo>
                      <a:lnTo>
                        <a:pt x="47" y="46"/>
                      </a:lnTo>
                      <a:lnTo>
                        <a:pt x="54" y="39"/>
                      </a:lnTo>
                      <a:lnTo>
                        <a:pt x="63" y="32"/>
                      </a:lnTo>
                      <a:lnTo>
                        <a:pt x="74" y="26"/>
                      </a:lnTo>
                      <a:lnTo>
                        <a:pt x="84" y="25"/>
                      </a:lnTo>
                      <a:lnTo>
                        <a:pt x="87" y="25"/>
                      </a:lnTo>
                      <a:lnTo>
                        <a:pt x="94" y="23"/>
                      </a:lnTo>
                      <a:lnTo>
                        <a:pt x="106" y="25"/>
                      </a:lnTo>
                      <a:lnTo>
                        <a:pt x="119" y="26"/>
                      </a:lnTo>
                      <a:lnTo>
                        <a:pt x="126" y="25"/>
                      </a:lnTo>
                      <a:lnTo>
                        <a:pt x="131" y="19"/>
                      </a:lnTo>
                      <a:lnTo>
                        <a:pt x="129" y="12"/>
                      </a:lnTo>
                      <a:lnTo>
                        <a:pt x="125" y="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47" name="Freeform 32"/>
                <p:cNvSpPr/>
                <p:nvPr/>
              </p:nvSpPr>
              <p:spPr bwMode="auto">
                <a:xfrm>
                  <a:off x="8412" y="4892"/>
                  <a:ext cx="93" cy="90"/>
                </a:xfrm>
                <a:custGeom>
                  <a:avLst/>
                  <a:gdLst>
                    <a:gd name="T0" fmla="*/ 0 w 279"/>
                    <a:gd name="T1" fmla="*/ 0 h 270"/>
                    <a:gd name="T2" fmla="*/ 0 w 279"/>
                    <a:gd name="T3" fmla="*/ 0 h 270"/>
                    <a:gd name="T4" fmla="*/ 0 w 279"/>
                    <a:gd name="T5" fmla="*/ 0 h 270"/>
                    <a:gd name="T6" fmla="*/ 0 w 279"/>
                    <a:gd name="T7" fmla="*/ 0 h 270"/>
                    <a:gd name="T8" fmla="*/ 0 w 279"/>
                    <a:gd name="T9" fmla="*/ 0 h 270"/>
                    <a:gd name="T10" fmla="*/ 0 w 279"/>
                    <a:gd name="T11" fmla="*/ 0 h 270"/>
                    <a:gd name="T12" fmla="*/ 0 w 279"/>
                    <a:gd name="T13" fmla="*/ 0 h 270"/>
                    <a:gd name="T14" fmla="*/ 0 w 279"/>
                    <a:gd name="T15" fmla="*/ 0 h 270"/>
                    <a:gd name="T16" fmla="*/ 0 w 279"/>
                    <a:gd name="T17" fmla="*/ 0 h 270"/>
                    <a:gd name="T18" fmla="*/ 0 w 279"/>
                    <a:gd name="T19" fmla="*/ 0 h 270"/>
                    <a:gd name="T20" fmla="*/ 0 w 279"/>
                    <a:gd name="T21" fmla="*/ 0 h 270"/>
                    <a:gd name="T22" fmla="*/ 0 w 279"/>
                    <a:gd name="T23" fmla="*/ 0 h 270"/>
                    <a:gd name="T24" fmla="*/ 0 w 279"/>
                    <a:gd name="T25" fmla="*/ 0 h 270"/>
                    <a:gd name="T26" fmla="*/ 0 w 279"/>
                    <a:gd name="T27" fmla="*/ 0 h 270"/>
                    <a:gd name="T28" fmla="*/ 0 w 279"/>
                    <a:gd name="T29" fmla="*/ 0 h 270"/>
                    <a:gd name="T30" fmla="*/ 0 w 279"/>
                    <a:gd name="T31" fmla="*/ 0 h 270"/>
                    <a:gd name="T32" fmla="*/ 0 w 279"/>
                    <a:gd name="T33" fmla="*/ 0 h 270"/>
                    <a:gd name="T34" fmla="*/ 0 w 279"/>
                    <a:gd name="T35" fmla="*/ 0 h 270"/>
                    <a:gd name="T36" fmla="*/ 0 w 279"/>
                    <a:gd name="T37" fmla="*/ 0 h 270"/>
                    <a:gd name="T38" fmla="*/ 0 w 279"/>
                    <a:gd name="T39" fmla="*/ 0 h 270"/>
                    <a:gd name="T40" fmla="*/ 0 w 279"/>
                    <a:gd name="T41" fmla="*/ 0 h 270"/>
                    <a:gd name="T42" fmla="*/ 0 w 279"/>
                    <a:gd name="T43" fmla="*/ 0 h 270"/>
                    <a:gd name="T44" fmla="*/ 0 w 279"/>
                    <a:gd name="T45" fmla="*/ 0 h 270"/>
                    <a:gd name="T46" fmla="*/ 0 w 279"/>
                    <a:gd name="T47" fmla="*/ 0 h 270"/>
                    <a:gd name="T48" fmla="*/ 0 w 279"/>
                    <a:gd name="T49" fmla="*/ 0 h 270"/>
                    <a:gd name="T50" fmla="*/ 0 w 279"/>
                    <a:gd name="T51" fmla="*/ 0 h 270"/>
                    <a:gd name="T52" fmla="*/ 0 w 279"/>
                    <a:gd name="T53" fmla="*/ 0 h 270"/>
                    <a:gd name="T54" fmla="*/ 0 w 279"/>
                    <a:gd name="T55" fmla="*/ 0 h 270"/>
                    <a:gd name="T56" fmla="*/ 0 w 279"/>
                    <a:gd name="T57" fmla="*/ 0 h 270"/>
                    <a:gd name="T58" fmla="*/ 0 w 279"/>
                    <a:gd name="T59" fmla="*/ 0 h 270"/>
                    <a:gd name="T60" fmla="*/ 0 w 279"/>
                    <a:gd name="T61" fmla="*/ 0 h 270"/>
                    <a:gd name="T62" fmla="*/ 0 w 279"/>
                    <a:gd name="T63" fmla="*/ 0 h 270"/>
                    <a:gd name="T64" fmla="*/ 0 w 279"/>
                    <a:gd name="T65" fmla="*/ 0 h 270"/>
                    <a:gd name="T66" fmla="*/ 0 w 279"/>
                    <a:gd name="T67" fmla="*/ 0 h 270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79"/>
                    <a:gd name="T103" fmla="*/ 0 h 270"/>
                    <a:gd name="T104" fmla="*/ 279 w 279"/>
                    <a:gd name="T105" fmla="*/ 270 h 270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79" h="270">
                      <a:moveTo>
                        <a:pt x="75" y="3"/>
                      </a:moveTo>
                      <a:lnTo>
                        <a:pt x="60" y="8"/>
                      </a:lnTo>
                      <a:lnTo>
                        <a:pt x="47" y="17"/>
                      </a:lnTo>
                      <a:lnTo>
                        <a:pt x="34" y="27"/>
                      </a:lnTo>
                      <a:lnTo>
                        <a:pt x="24" y="39"/>
                      </a:lnTo>
                      <a:lnTo>
                        <a:pt x="15" y="50"/>
                      </a:lnTo>
                      <a:lnTo>
                        <a:pt x="7" y="64"/>
                      </a:lnTo>
                      <a:lnTo>
                        <a:pt x="3" y="80"/>
                      </a:lnTo>
                      <a:lnTo>
                        <a:pt x="0" y="96"/>
                      </a:lnTo>
                      <a:lnTo>
                        <a:pt x="0" y="112"/>
                      </a:lnTo>
                      <a:lnTo>
                        <a:pt x="2" y="129"/>
                      </a:lnTo>
                      <a:lnTo>
                        <a:pt x="6" y="145"/>
                      </a:lnTo>
                      <a:lnTo>
                        <a:pt x="12" y="161"/>
                      </a:lnTo>
                      <a:lnTo>
                        <a:pt x="18" y="175"/>
                      </a:lnTo>
                      <a:lnTo>
                        <a:pt x="27" y="189"/>
                      </a:lnTo>
                      <a:lnTo>
                        <a:pt x="37" y="204"/>
                      </a:lnTo>
                      <a:lnTo>
                        <a:pt x="49" y="217"/>
                      </a:lnTo>
                      <a:lnTo>
                        <a:pt x="65" y="231"/>
                      </a:lnTo>
                      <a:lnTo>
                        <a:pt x="82" y="244"/>
                      </a:lnTo>
                      <a:lnTo>
                        <a:pt x="101" y="257"/>
                      </a:lnTo>
                      <a:lnTo>
                        <a:pt x="122" y="266"/>
                      </a:lnTo>
                      <a:lnTo>
                        <a:pt x="142" y="270"/>
                      </a:lnTo>
                      <a:lnTo>
                        <a:pt x="165" y="270"/>
                      </a:lnTo>
                      <a:lnTo>
                        <a:pt x="185" y="263"/>
                      </a:lnTo>
                      <a:lnTo>
                        <a:pt x="206" y="250"/>
                      </a:lnTo>
                      <a:lnTo>
                        <a:pt x="219" y="240"/>
                      </a:lnTo>
                      <a:lnTo>
                        <a:pt x="232" y="228"/>
                      </a:lnTo>
                      <a:lnTo>
                        <a:pt x="244" y="215"/>
                      </a:lnTo>
                      <a:lnTo>
                        <a:pt x="254" y="202"/>
                      </a:lnTo>
                      <a:lnTo>
                        <a:pt x="263" y="188"/>
                      </a:lnTo>
                      <a:lnTo>
                        <a:pt x="270" y="174"/>
                      </a:lnTo>
                      <a:lnTo>
                        <a:pt x="276" y="158"/>
                      </a:lnTo>
                      <a:lnTo>
                        <a:pt x="279" y="141"/>
                      </a:lnTo>
                      <a:lnTo>
                        <a:pt x="279" y="133"/>
                      </a:lnTo>
                      <a:lnTo>
                        <a:pt x="278" y="126"/>
                      </a:lnTo>
                      <a:lnTo>
                        <a:pt x="273" y="120"/>
                      </a:lnTo>
                      <a:lnTo>
                        <a:pt x="266" y="116"/>
                      </a:lnTo>
                      <a:lnTo>
                        <a:pt x="258" y="116"/>
                      </a:lnTo>
                      <a:lnTo>
                        <a:pt x="251" y="118"/>
                      </a:lnTo>
                      <a:lnTo>
                        <a:pt x="245" y="122"/>
                      </a:lnTo>
                      <a:lnTo>
                        <a:pt x="241" y="129"/>
                      </a:lnTo>
                      <a:lnTo>
                        <a:pt x="241" y="132"/>
                      </a:lnTo>
                      <a:lnTo>
                        <a:pt x="238" y="139"/>
                      </a:lnTo>
                      <a:lnTo>
                        <a:pt x="235" y="151"/>
                      </a:lnTo>
                      <a:lnTo>
                        <a:pt x="229" y="164"/>
                      </a:lnTo>
                      <a:lnTo>
                        <a:pt x="220" y="176"/>
                      </a:lnTo>
                      <a:lnTo>
                        <a:pt x="210" y="191"/>
                      </a:lnTo>
                      <a:lnTo>
                        <a:pt x="198" y="201"/>
                      </a:lnTo>
                      <a:lnTo>
                        <a:pt x="182" y="210"/>
                      </a:lnTo>
                      <a:lnTo>
                        <a:pt x="154" y="211"/>
                      </a:lnTo>
                      <a:lnTo>
                        <a:pt x="126" y="207"/>
                      </a:lnTo>
                      <a:lnTo>
                        <a:pt x="100" y="197"/>
                      </a:lnTo>
                      <a:lnTo>
                        <a:pt x="78" y="181"/>
                      </a:lnTo>
                      <a:lnTo>
                        <a:pt x="59" y="162"/>
                      </a:lnTo>
                      <a:lnTo>
                        <a:pt x="46" y="139"/>
                      </a:lnTo>
                      <a:lnTo>
                        <a:pt x="40" y="113"/>
                      </a:lnTo>
                      <a:lnTo>
                        <a:pt x="40" y="86"/>
                      </a:lnTo>
                      <a:lnTo>
                        <a:pt x="44" y="73"/>
                      </a:lnTo>
                      <a:lnTo>
                        <a:pt x="50" y="62"/>
                      </a:lnTo>
                      <a:lnTo>
                        <a:pt x="60" y="50"/>
                      </a:lnTo>
                      <a:lnTo>
                        <a:pt x="71" y="39"/>
                      </a:lnTo>
                      <a:lnTo>
                        <a:pt x="81" y="30"/>
                      </a:lnTo>
                      <a:lnTo>
                        <a:pt x="93" y="21"/>
                      </a:lnTo>
                      <a:lnTo>
                        <a:pt x="103" y="16"/>
                      </a:lnTo>
                      <a:lnTo>
                        <a:pt x="112" y="11"/>
                      </a:lnTo>
                      <a:lnTo>
                        <a:pt x="109" y="4"/>
                      </a:lnTo>
                      <a:lnTo>
                        <a:pt x="100" y="0"/>
                      </a:lnTo>
                      <a:lnTo>
                        <a:pt x="88" y="0"/>
                      </a:lnTo>
                      <a:lnTo>
                        <a:pt x="75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48" name="Freeform 33"/>
                <p:cNvSpPr/>
                <p:nvPr/>
              </p:nvSpPr>
              <p:spPr bwMode="auto">
                <a:xfrm>
                  <a:off x="8347" y="4786"/>
                  <a:ext cx="24" cy="25"/>
                </a:xfrm>
                <a:custGeom>
                  <a:avLst/>
                  <a:gdLst>
                    <a:gd name="T0" fmla="*/ 0 w 72"/>
                    <a:gd name="T1" fmla="*/ 0 h 75"/>
                    <a:gd name="T2" fmla="*/ 0 w 72"/>
                    <a:gd name="T3" fmla="*/ 0 h 75"/>
                    <a:gd name="T4" fmla="*/ 0 w 72"/>
                    <a:gd name="T5" fmla="*/ 0 h 75"/>
                    <a:gd name="T6" fmla="*/ 0 w 72"/>
                    <a:gd name="T7" fmla="*/ 0 h 75"/>
                    <a:gd name="T8" fmla="*/ 0 w 72"/>
                    <a:gd name="T9" fmla="*/ 0 h 75"/>
                    <a:gd name="T10" fmla="*/ 0 w 72"/>
                    <a:gd name="T11" fmla="*/ 0 h 75"/>
                    <a:gd name="T12" fmla="*/ 0 w 72"/>
                    <a:gd name="T13" fmla="*/ 0 h 75"/>
                    <a:gd name="T14" fmla="*/ 0 w 72"/>
                    <a:gd name="T15" fmla="*/ 0 h 75"/>
                    <a:gd name="T16" fmla="*/ 0 w 72"/>
                    <a:gd name="T17" fmla="*/ 0 h 75"/>
                    <a:gd name="T18" fmla="*/ 0 w 72"/>
                    <a:gd name="T19" fmla="*/ 0 h 75"/>
                    <a:gd name="T20" fmla="*/ 0 w 72"/>
                    <a:gd name="T21" fmla="*/ 0 h 75"/>
                    <a:gd name="T22" fmla="*/ 0 w 72"/>
                    <a:gd name="T23" fmla="*/ 0 h 75"/>
                    <a:gd name="T24" fmla="*/ 0 w 72"/>
                    <a:gd name="T25" fmla="*/ 0 h 75"/>
                    <a:gd name="T26" fmla="*/ 0 w 72"/>
                    <a:gd name="T27" fmla="*/ 0 h 75"/>
                    <a:gd name="T28" fmla="*/ 0 w 72"/>
                    <a:gd name="T29" fmla="*/ 0 h 75"/>
                    <a:gd name="T30" fmla="*/ 0 w 72"/>
                    <a:gd name="T31" fmla="*/ 0 h 75"/>
                    <a:gd name="T32" fmla="*/ 0 w 72"/>
                    <a:gd name="T33" fmla="*/ 0 h 75"/>
                    <a:gd name="T34" fmla="*/ 0 w 72"/>
                    <a:gd name="T35" fmla="*/ 0 h 75"/>
                    <a:gd name="T36" fmla="*/ 0 w 72"/>
                    <a:gd name="T37" fmla="*/ 0 h 75"/>
                    <a:gd name="T38" fmla="*/ 0 w 72"/>
                    <a:gd name="T39" fmla="*/ 0 h 75"/>
                    <a:gd name="T40" fmla="*/ 0 w 72"/>
                    <a:gd name="T41" fmla="*/ 0 h 75"/>
                    <a:gd name="T42" fmla="*/ 0 w 72"/>
                    <a:gd name="T43" fmla="*/ 0 h 75"/>
                    <a:gd name="T44" fmla="*/ 0 w 72"/>
                    <a:gd name="T45" fmla="*/ 0 h 75"/>
                    <a:gd name="T46" fmla="*/ 0 w 72"/>
                    <a:gd name="T47" fmla="*/ 0 h 75"/>
                    <a:gd name="T48" fmla="*/ 0 w 72"/>
                    <a:gd name="T49" fmla="*/ 0 h 75"/>
                    <a:gd name="T50" fmla="*/ 0 w 72"/>
                    <a:gd name="T51" fmla="*/ 0 h 75"/>
                    <a:gd name="T52" fmla="*/ 0 w 72"/>
                    <a:gd name="T53" fmla="*/ 0 h 75"/>
                    <a:gd name="T54" fmla="*/ 0 w 72"/>
                    <a:gd name="T55" fmla="*/ 0 h 75"/>
                    <a:gd name="T56" fmla="*/ 0 w 72"/>
                    <a:gd name="T57" fmla="*/ 0 h 75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2"/>
                    <a:gd name="T88" fmla="*/ 0 h 75"/>
                    <a:gd name="T89" fmla="*/ 72 w 72"/>
                    <a:gd name="T90" fmla="*/ 75 h 75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2" h="75">
                      <a:moveTo>
                        <a:pt x="7" y="65"/>
                      </a:moveTo>
                      <a:lnTo>
                        <a:pt x="15" y="72"/>
                      </a:lnTo>
                      <a:lnTo>
                        <a:pt x="25" y="75"/>
                      </a:lnTo>
                      <a:lnTo>
                        <a:pt x="32" y="75"/>
                      </a:lnTo>
                      <a:lnTo>
                        <a:pt x="37" y="73"/>
                      </a:lnTo>
                      <a:lnTo>
                        <a:pt x="39" y="72"/>
                      </a:lnTo>
                      <a:lnTo>
                        <a:pt x="47" y="71"/>
                      </a:lnTo>
                      <a:lnTo>
                        <a:pt x="56" y="66"/>
                      </a:lnTo>
                      <a:lnTo>
                        <a:pt x="64" y="60"/>
                      </a:lnTo>
                      <a:lnTo>
                        <a:pt x="69" y="56"/>
                      </a:lnTo>
                      <a:lnTo>
                        <a:pt x="72" y="52"/>
                      </a:lnTo>
                      <a:lnTo>
                        <a:pt x="72" y="49"/>
                      </a:lnTo>
                      <a:lnTo>
                        <a:pt x="70" y="45"/>
                      </a:lnTo>
                      <a:lnTo>
                        <a:pt x="67" y="40"/>
                      </a:lnTo>
                      <a:lnTo>
                        <a:pt x="63" y="39"/>
                      </a:lnTo>
                      <a:lnTo>
                        <a:pt x="59" y="38"/>
                      </a:lnTo>
                      <a:lnTo>
                        <a:pt x="54" y="39"/>
                      </a:lnTo>
                      <a:lnTo>
                        <a:pt x="48" y="42"/>
                      </a:lnTo>
                      <a:lnTo>
                        <a:pt x="39" y="46"/>
                      </a:lnTo>
                      <a:lnTo>
                        <a:pt x="32" y="50"/>
                      </a:lnTo>
                      <a:lnTo>
                        <a:pt x="29" y="52"/>
                      </a:lnTo>
                      <a:lnTo>
                        <a:pt x="26" y="43"/>
                      </a:lnTo>
                      <a:lnTo>
                        <a:pt x="20" y="25"/>
                      </a:lnTo>
                      <a:lnTo>
                        <a:pt x="12" y="7"/>
                      </a:lnTo>
                      <a:lnTo>
                        <a:pt x="1" y="0"/>
                      </a:lnTo>
                      <a:lnTo>
                        <a:pt x="0" y="17"/>
                      </a:lnTo>
                      <a:lnTo>
                        <a:pt x="3" y="39"/>
                      </a:lnTo>
                      <a:lnTo>
                        <a:pt x="6" y="58"/>
                      </a:lnTo>
                      <a:lnTo>
                        <a:pt x="7" y="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49" name="Freeform 34"/>
                <p:cNvSpPr/>
                <p:nvPr/>
              </p:nvSpPr>
              <p:spPr bwMode="auto">
                <a:xfrm>
                  <a:off x="8370" y="4780"/>
                  <a:ext cx="23" cy="20"/>
                </a:xfrm>
                <a:custGeom>
                  <a:avLst/>
                  <a:gdLst>
                    <a:gd name="T0" fmla="*/ 0 w 70"/>
                    <a:gd name="T1" fmla="*/ 0 h 59"/>
                    <a:gd name="T2" fmla="*/ 0 w 70"/>
                    <a:gd name="T3" fmla="*/ 0 h 59"/>
                    <a:gd name="T4" fmla="*/ 0 w 70"/>
                    <a:gd name="T5" fmla="*/ 0 h 59"/>
                    <a:gd name="T6" fmla="*/ 0 w 70"/>
                    <a:gd name="T7" fmla="*/ 0 h 59"/>
                    <a:gd name="T8" fmla="*/ 0 w 70"/>
                    <a:gd name="T9" fmla="*/ 0 h 59"/>
                    <a:gd name="T10" fmla="*/ 0 w 70"/>
                    <a:gd name="T11" fmla="*/ 0 h 59"/>
                    <a:gd name="T12" fmla="*/ 0 w 70"/>
                    <a:gd name="T13" fmla="*/ 0 h 59"/>
                    <a:gd name="T14" fmla="*/ 0 w 70"/>
                    <a:gd name="T15" fmla="*/ 0 h 59"/>
                    <a:gd name="T16" fmla="*/ 0 w 70"/>
                    <a:gd name="T17" fmla="*/ 0 h 59"/>
                    <a:gd name="T18" fmla="*/ 0 w 70"/>
                    <a:gd name="T19" fmla="*/ 0 h 59"/>
                    <a:gd name="T20" fmla="*/ 0 w 70"/>
                    <a:gd name="T21" fmla="*/ 0 h 59"/>
                    <a:gd name="T22" fmla="*/ 0 w 70"/>
                    <a:gd name="T23" fmla="*/ 0 h 59"/>
                    <a:gd name="T24" fmla="*/ 0 w 70"/>
                    <a:gd name="T25" fmla="*/ 0 h 59"/>
                    <a:gd name="T26" fmla="*/ 0 w 70"/>
                    <a:gd name="T27" fmla="*/ 0 h 59"/>
                    <a:gd name="T28" fmla="*/ 0 w 70"/>
                    <a:gd name="T29" fmla="*/ 0 h 59"/>
                    <a:gd name="T30" fmla="*/ 0 w 70"/>
                    <a:gd name="T31" fmla="*/ 0 h 59"/>
                    <a:gd name="T32" fmla="*/ 0 w 70"/>
                    <a:gd name="T33" fmla="*/ 0 h 59"/>
                    <a:gd name="T34" fmla="*/ 0 w 70"/>
                    <a:gd name="T35" fmla="*/ 0 h 59"/>
                    <a:gd name="T36" fmla="*/ 0 w 70"/>
                    <a:gd name="T37" fmla="*/ 0 h 59"/>
                    <a:gd name="T38" fmla="*/ 0 w 70"/>
                    <a:gd name="T39" fmla="*/ 0 h 59"/>
                    <a:gd name="T40" fmla="*/ 0 w 70"/>
                    <a:gd name="T41" fmla="*/ 0 h 59"/>
                    <a:gd name="T42" fmla="*/ 0 w 70"/>
                    <a:gd name="T43" fmla="*/ 0 h 59"/>
                    <a:gd name="T44" fmla="*/ 0 w 70"/>
                    <a:gd name="T45" fmla="*/ 0 h 59"/>
                    <a:gd name="T46" fmla="*/ 0 w 70"/>
                    <a:gd name="T47" fmla="*/ 0 h 59"/>
                    <a:gd name="T48" fmla="*/ 0 w 70"/>
                    <a:gd name="T49" fmla="*/ 0 h 59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70"/>
                    <a:gd name="T76" fmla="*/ 0 h 59"/>
                    <a:gd name="T77" fmla="*/ 70 w 70"/>
                    <a:gd name="T78" fmla="*/ 59 h 59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70" h="59">
                      <a:moveTo>
                        <a:pt x="15" y="53"/>
                      </a:moveTo>
                      <a:lnTo>
                        <a:pt x="16" y="55"/>
                      </a:lnTo>
                      <a:lnTo>
                        <a:pt x="20" y="57"/>
                      </a:lnTo>
                      <a:lnTo>
                        <a:pt x="25" y="59"/>
                      </a:lnTo>
                      <a:lnTo>
                        <a:pt x="26" y="59"/>
                      </a:lnTo>
                      <a:lnTo>
                        <a:pt x="35" y="59"/>
                      </a:lnTo>
                      <a:lnTo>
                        <a:pt x="45" y="56"/>
                      </a:lnTo>
                      <a:lnTo>
                        <a:pt x="54" y="55"/>
                      </a:lnTo>
                      <a:lnTo>
                        <a:pt x="63" y="50"/>
                      </a:lnTo>
                      <a:lnTo>
                        <a:pt x="66" y="47"/>
                      </a:lnTo>
                      <a:lnTo>
                        <a:pt x="69" y="44"/>
                      </a:lnTo>
                      <a:lnTo>
                        <a:pt x="70" y="40"/>
                      </a:lnTo>
                      <a:lnTo>
                        <a:pt x="69" y="37"/>
                      </a:lnTo>
                      <a:lnTo>
                        <a:pt x="56" y="32"/>
                      </a:lnTo>
                      <a:lnTo>
                        <a:pt x="42" y="33"/>
                      </a:lnTo>
                      <a:lnTo>
                        <a:pt x="32" y="37"/>
                      </a:lnTo>
                      <a:lnTo>
                        <a:pt x="28" y="40"/>
                      </a:lnTo>
                      <a:lnTo>
                        <a:pt x="20" y="30"/>
                      </a:lnTo>
                      <a:lnTo>
                        <a:pt x="16" y="14"/>
                      </a:lnTo>
                      <a:lnTo>
                        <a:pt x="10" y="3"/>
                      </a:lnTo>
                      <a:lnTo>
                        <a:pt x="3" y="0"/>
                      </a:lnTo>
                      <a:lnTo>
                        <a:pt x="0" y="19"/>
                      </a:lnTo>
                      <a:lnTo>
                        <a:pt x="4" y="36"/>
                      </a:lnTo>
                      <a:lnTo>
                        <a:pt x="12" y="49"/>
                      </a:lnTo>
                      <a:lnTo>
                        <a:pt x="15" y="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0" name="Freeform 35"/>
                <p:cNvSpPr/>
                <p:nvPr/>
              </p:nvSpPr>
              <p:spPr bwMode="auto">
                <a:xfrm>
                  <a:off x="8390" y="4771"/>
                  <a:ext cx="22" cy="20"/>
                </a:xfrm>
                <a:custGeom>
                  <a:avLst/>
                  <a:gdLst>
                    <a:gd name="T0" fmla="*/ 0 w 65"/>
                    <a:gd name="T1" fmla="*/ 0 h 60"/>
                    <a:gd name="T2" fmla="*/ 0 w 65"/>
                    <a:gd name="T3" fmla="*/ 0 h 60"/>
                    <a:gd name="T4" fmla="*/ 0 w 65"/>
                    <a:gd name="T5" fmla="*/ 0 h 60"/>
                    <a:gd name="T6" fmla="*/ 0 w 65"/>
                    <a:gd name="T7" fmla="*/ 0 h 60"/>
                    <a:gd name="T8" fmla="*/ 0 w 65"/>
                    <a:gd name="T9" fmla="*/ 0 h 60"/>
                    <a:gd name="T10" fmla="*/ 0 w 65"/>
                    <a:gd name="T11" fmla="*/ 0 h 60"/>
                    <a:gd name="T12" fmla="*/ 0 w 65"/>
                    <a:gd name="T13" fmla="*/ 0 h 60"/>
                    <a:gd name="T14" fmla="*/ 0 w 65"/>
                    <a:gd name="T15" fmla="*/ 0 h 60"/>
                    <a:gd name="T16" fmla="*/ 0 w 65"/>
                    <a:gd name="T17" fmla="*/ 0 h 60"/>
                    <a:gd name="T18" fmla="*/ 0 w 65"/>
                    <a:gd name="T19" fmla="*/ 0 h 60"/>
                    <a:gd name="T20" fmla="*/ 0 w 65"/>
                    <a:gd name="T21" fmla="*/ 0 h 60"/>
                    <a:gd name="T22" fmla="*/ 0 w 65"/>
                    <a:gd name="T23" fmla="*/ 0 h 60"/>
                    <a:gd name="T24" fmla="*/ 0 w 65"/>
                    <a:gd name="T25" fmla="*/ 0 h 60"/>
                    <a:gd name="T26" fmla="*/ 0 w 65"/>
                    <a:gd name="T27" fmla="*/ 0 h 60"/>
                    <a:gd name="T28" fmla="*/ 0 w 65"/>
                    <a:gd name="T29" fmla="*/ 0 h 60"/>
                    <a:gd name="T30" fmla="*/ 0 w 65"/>
                    <a:gd name="T31" fmla="*/ 0 h 60"/>
                    <a:gd name="T32" fmla="*/ 0 w 65"/>
                    <a:gd name="T33" fmla="*/ 0 h 60"/>
                    <a:gd name="T34" fmla="*/ 0 w 65"/>
                    <a:gd name="T35" fmla="*/ 0 h 60"/>
                    <a:gd name="T36" fmla="*/ 0 w 65"/>
                    <a:gd name="T37" fmla="*/ 0 h 60"/>
                    <a:gd name="T38" fmla="*/ 0 w 65"/>
                    <a:gd name="T39" fmla="*/ 0 h 60"/>
                    <a:gd name="T40" fmla="*/ 0 w 65"/>
                    <a:gd name="T41" fmla="*/ 0 h 60"/>
                    <a:gd name="T42" fmla="*/ 0 w 65"/>
                    <a:gd name="T43" fmla="*/ 0 h 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5"/>
                    <a:gd name="T67" fmla="*/ 0 h 60"/>
                    <a:gd name="T68" fmla="*/ 65 w 65"/>
                    <a:gd name="T69" fmla="*/ 60 h 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5" h="60">
                      <a:moveTo>
                        <a:pt x="4" y="46"/>
                      </a:moveTo>
                      <a:lnTo>
                        <a:pt x="9" y="56"/>
                      </a:lnTo>
                      <a:lnTo>
                        <a:pt x="21" y="60"/>
                      </a:lnTo>
                      <a:lnTo>
                        <a:pt x="31" y="60"/>
                      </a:lnTo>
                      <a:lnTo>
                        <a:pt x="35" y="60"/>
                      </a:lnTo>
                      <a:lnTo>
                        <a:pt x="44" y="57"/>
                      </a:lnTo>
                      <a:lnTo>
                        <a:pt x="54" y="51"/>
                      </a:lnTo>
                      <a:lnTo>
                        <a:pt x="62" y="46"/>
                      </a:lnTo>
                      <a:lnTo>
                        <a:pt x="65" y="40"/>
                      </a:lnTo>
                      <a:lnTo>
                        <a:pt x="63" y="36"/>
                      </a:lnTo>
                      <a:lnTo>
                        <a:pt x="60" y="34"/>
                      </a:lnTo>
                      <a:lnTo>
                        <a:pt x="56" y="33"/>
                      </a:lnTo>
                      <a:lnTo>
                        <a:pt x="51" y="33"/>
                      </a:lnTo>
                      <a:lnTo>
                        <a:pt x="26" y="37"/>
                      </a:lnTo>
                      <a:lnTo>
                        <a:pt x="24" y="30"/>
                      </a:lnTo>
                      <a:lnTo>
                        <a:pt x="18" y="15"/>
                      </a:lnTo>
                      <a:lnTo>
                        <a:pt x="9" y="2"/>
                      </a:ln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2" y="30"/>
                      </a:lnTo>
                      <a:lnTo>
                        <a:pt x="3" y="41"/>
                      </a:lnTo>
                      <a:lnTo>
                        <a:pt x="4" y="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1" name="Freeform 36"/>
                <p:cNvSpPr/>
                <p:nvPr/>
              </p:nvSpPr>
              <p:spPr bwMode="auto">
                <a:xfrm>
                  <a:off x="8362" y="4825"/>
                  <a:ext cx="23" cy="16"/>
                </a:xfrm>
                <a:custGeom>
                  <a:avLst/>
                  <a:gdLst>
                    <a:gd name="T0" fmla="*/ 0 w 69"/>
                    <a:gd name="T1" fmla="*/ 0 h 47"/>
                    <a:gd name="T2" fmla="*/ 0 w 69"/>
                    <a:gd name="T3" fmla="*/ 0 h 47"/>
                    <a:gd name="T4" fmla="*/ 0 w 69"/>
                    <a:gd name="T5" fmla="*/ 0 h 47"/>
                    <a:gd name="T6" fmla="*/ 0 w 69"/>
                    <a:gd name="T7" fmla="*/ 0 h 47"/>
                    <a:gd name="T8" fmla="*/ 0 w 69"/>
                    <a:gd name="T9" fmla="*/ 0 h 47"/>
                    <a:gd name="T10" fmla="*/ 0 w 69"/>
                    <a:gd name="T11" fmla="*/ 0 h 47"/>
                    <a:gd name="T12" fmla="*/ 0 w 69"/>
                    <a:gd name="T13" fmla="*/ 0 h 47"/>
                    <a:gd name="T14" fmla="*/ 0 w 69"/>
                    <a:gd name="T15" fmla="*/ 0 h 47"/>
                    <a:gd name="T16" fmla="*/ 0 w 69"/>
                    <a:gd name="T17" fmla="*/ 0 h 47"/>
                    <a:gd name="T18" fmla="*/ 0 w 69"/>
                    <a:gd name="T19" fmla="*/ 0 h 47"/>
                    <a:gd name="T20" fmla="*/ 0 w 69"/>
                    <a:gd name="T21" fmla="*/ 0 h 47"/>
                    <a:gd name="T22" fmla="*/ 0 w 69"/>
                    <a:gd name="T23" fmla="*/ 0 h 47"/>
                    <a:gd name="T24" fmla="*/ 0 w 69"/>
                    <a:gd name="T25" fmla="*/ 0 h 47"/>
                    <a:gd name="T26" fmla="*/ 0 w 69"/>
                    <a:gd name="T27" fmla="*/ 0 h 47"/>
                    <a:gd name="T28" fmla="*/ 0 w 69"/>
                    <a:gd name="T29" fmla="*/ 0 h 47"/>
                    <a:gd name="T30" fmla="*/ 0 w 69"/>
                    <a:gd name="T31" fmla="*/ 0 h 47"/>
                    <a:gd name="T32" fmla="*/ 0 w 69"/>
                    <a:gd name="T33" fmla="*/ 0 h 47"/>
                    <a:gd name="T34" fmla="*/ 0 w 69"/>
                    <a:gd name="T35" fmla="*/ 0 h 47"/>
                    <a:gd name="T36" fmla="*/ 0 w 69"/>
                    <a:gd name="T37" fmla="*/ 0 h 47"/>
                    <a:gd name="T38" fmla="*/ 0 w 69"/>
                    <a:gd name="T39" fmla="*/ 0 h 47"/>
                    <a:gd name="T40" fmla="*/ 0 w 69"/>
                    <a:gd name="T41" fmla="*/ 0 h 47"/>
                    <a:gd name="T42" fmla="*/ 0 w 69"/>
                    <a:gd name="T43" fmla="*/ 0 h 47"/>
                    <a:gd name="T44" fmla="*/ 0 w 69"/>
                    <a:gd name="T45" fmla="*/ 0 h 47"/>
                    <a:gd name="T46" fmla="*/ 0 w 69"/>
                    <a:gd name="T47" fmla="*/ 0 h 47"/>
                    <a:gd name="T48" fmla="*/ 0 w 69"/>
                    <a:gd name="T49" fmla="*/ 0 h 47"/>
                    <a:gd name="T50" fmla="*/ 0 w 69"/>
                    <a:gd name="T51" fmla="*/ 0 h 47"/>
                    <a:gd name="T52" fmla="*/ 0 w 69"/>
                    <a:gd name="T53" fmla="*/ 0 h 47"/>
                    <a:gd name="T54" fmla="*/ 0 w 69"/>
                    <a:gd name="T55" fmla="*/ 0 h 47"/>
                    <a:gd name="T56" fmla="*/ 0 w 69"/>
                    <a:gd name="T57" fmla="*/ 0 h 47"/>
                    <a:gd name="T58" fmla="*/ 0 w 69"/>
                    <a:gd name="T59" fmla="*/ 0 h 47"/>
                    <a:gd name="T60" fmla="*/ 0 w 69"/>
                    <a:gd name="T61" fmla="*/ 0 h 47"/>
                    <a:gd name="T62" fmla="*/ 0 w 69"/>
                    <a:gd name="T63" fmla="*/ 0 h 47"/>
                    <a:gd name="T64" fmla="*/ 0 w 69"/>
                    <a:gd name="T65" fmla="*/ 0 h 4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9"/>
                    <a:gd name="T100" fmla="*/ 0 h 47"/>
                    <a:gd name="T101" fmla="*/ 69 w 69"/>
                    <a:gd name="T102" fmla="*/ 47 h 4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9" h="47">
                      <a:moveTo>
                        <a:pt x="9" y="46"/>
                      </a:moveTo>
                      <a:lnTo>
                        <a:pt x="12" y="47"/>
                      </a:lnTo>
                      <a:lnTo>
                        <a:pt x="16" y="47"/>
                      </a:lnTo>
                      <a:lnTo>
                        <a:pt x="22" y="47"/>
                      </a:lnTo>
                      <a:lnTo>
                        <a:pt x="23" y="47"/>
                      </a:lnTo>
                      <a:lnTo>
                        <a:pt x="31" y="46"/>
                      </a:lnTo>
                      <a:lnTo>
                        <a:pt x="40" y="45"/>
                      </a:lnTo>
                      <a:lnTo>
                        <a:pt x="48" y="42"/>
                      </a:lnTo>
                      <a:lnTo>
                        <a:pt x="56" y="37"/>
                      </a:lnTo>
                      <a:lnTo>
                        <a:pt x="63" y="34"/>
                      </a:lnTo>
                      <a:lnTo>
                        <a:pt x="67" y="30"/>
                      </a:lnTo>
                      <a:lnTo>
                        <a:pt x="69" y="26"/>
                      </a:lnTo>
                      <a:lnTo>
                        <a:pt x="66" y="20"/>
                      </a:lnTo>
                      <a:lnTo>
                        <a:pt x="62" y="17"/>
                      </a:lnTo>
                      <a:lnTo>
                        <a:pt x="56" y="17"/>
                      </a:lnTo>
                      <a:lnTo>
                        <a:pt x="48" y="17"/>
                      </a:lnTo>
                      <a:lnTo>
                        <a:pt x="40" y="19"/>
                      </a:lnTo>
                      <a:lnTo>
                        <a:pt x="32" y="22"/>
                      </a:lnTo>
                      <a:lnTo>
                        <a:pt x="26" y="23"/>
                      </a:lnTo>
                      <a:lnTo>
                        <a:pt x="22" y="26"/>
                      </a:lnTo>
                      <a:lnTo>
                        <a:pt x="20" y="26"/>
                      </a:lnTo>
                      <a:lnTo>
                        <a:pt x="19" y="22"/>
                      </a:lnTo>
                      <a:lnTo>
                        <a:pt x="16" y="14"/>
                      </a:lnTo>
                      <a:lnTo>
                        <a:pt x="12" y="7"/>
                      </a:lnTo>
                      <a:lnTo>
                        <a:pt x="10" y="4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0" y="11"/>
                      </a:lnTo>
                      <a:lnTo>
                        <a:pt x="3" y="26"/>
                      </a:lnTo>
                      <a:lnTo>
                        <a:pt x="7" y="40"/>
                      </a:lnTo>
                      <a:lnTo>
                        <a:pt x="9" y="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2" name="Freeform 37"/>
                <p:cNvSpPr/>
                <p:nvPr/>
              </p:nvSpPr>
              <p:spPr bwMode="auto">
                <a:xfrm>
                  <a:off x="8390" y="4813"/>
                  <a:ext cx="20" cy="20"/>
                </a:xfrm>
                <a:custGeom>
                  <a:avLst/>
                  <a:gdLst>
                    <a:gd name="T0" fmla="*/ 0 w 60"/>
                    <a:gd name="T1" fmla="*/ 0 h 58"/>
                    <a:gd name="T2" fmla="*/ 0 w 60"/>
                    <a:gd name="T3" fmla="*/ 0 h 58"/>
                    <a:gd name="T4" fmla="*/ 0 w 60"/>
                    <a:gd name="T5" fmla="*/ 0 h 58"/>
                    <a:gd name="T6" fmla="*/ 0 w 60"/>
                    <a:gd name="T7" fmla="*/ 0 h 58"/>
                    <a:gd name="T8" fmla="*/ 0 w 60"/>
                    <a:gd name="T9" fmla="*/ 0 h 58"/>
                    <a:gd name="T10" fmla="*/ 0 w 60"/>
                    <a:gd name="T11" fmla="*/ 0 h 58"/>
                    <a:gd name="T12" fmla="*/ 0 w 60"/>
                    <a:gd name="T13" fmla="*/ 0 h 58"/>
                    <a:gd name="T14" fmla="*/ 0 w 60"/>
                    <a:gd name="T15" fmla="*/ 0 h 58"/>
                    <a:gd name="T16" fmla="*/ 0 w 60"/>
                    <a:gd name="T17" fmla="*/ 0 h 58"/>
                    <a:gd name="T18" fmla="*/ 0 w 60"/>
                    <a:gd name="T19" fmla="*/ 0 h 58"/>
                    <a:gd name="T20" fmla="*/ 0 w 60"/>
                    <a:gd name="T21" fmla="*/ 0 h 58"/>
                    <a:gd name="T22" fmla="*/ 0 w 60"/>
                    <a:gd name="T23" fmla="*/ 0 h 58"/>
                    <a:gd name="T24" fmla="*/ 0 w 60"/>
                    <a:gd name="T25" fmla="*/ 0 h 58"/>
                    <a:gd name="T26" fmla="*/ 0 w 60"/>
                    <a:gd name="T27" fmla="*/ 0 h 58"/>
                    <a:gd name="T28" fmla="*/ 0 w 60"/>
                    <a:gd name="T29" fmla="*/ 0 h 58"/>
                    <a:gd name="T30" fmla="*/ 0 w 60"/>
                    <a:gd name="T31" fmla="*/ 0 h 58"/>
                    <a:gd name="T32" fmla="*/ 0 w 60"/>
                    <a:gd name="T33" fmla="*/ 0 h 58"/>
                    <a:gd name="T34" fmla="*/ 0 w 60"/>
                    <a:gd name="T35" fmla="*/ 0 h 58"/>
                    <a:gd name="T36" fmla="*/ 0 w 60"/>
                    <a:gd name="T37" fmla="*/ 0 h 58"/>
                    <a:gd name="T38" fmla="*/ 0 w 60"/>
                    <a:gd name="T39" fmla="*/ 0 h 58"/>
                    <a:gd name="T40" fmla="*/ 0 w 60"/>
                    <a:gd name="T41" fmla="*/ 0 h 58"/>
                    <a:gd name="T42" fmla="*/ 0 w 60"/>
                    <a:gd name="T43" fmla="*/ 0 h 58"/>
                    <a:gd name="T44" fmla="*/ 0 w 60"/>
                    <a:gd name="T45" fmla="*/ 0 h 58"/>
                    <a:gd name="T46" fmla="*/ 0 w 60"/>
                    <a:gd name="T47" fmla="*/ 0 h 58"/>
                    <a:gd name="T48" fmla="*/ 0 w 60"/>
                    <a:gd name="T49" fmla="*/ 0 h 5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0"/>
                    <a:gd name="T76" fmla="*/ 0 h 58"/>
                    <a:gd name="T77" fmla="*/ 60 w 60"/>
                    <a:gd name="T78" fmla="*/ 58 h 5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0" h="58">
                      <a:moveTo>
                        <a:pt x="13" y="52"/>
                      </a:moveTo>
                      <a:lnTo>
                        <a:pt x="20" y="55"/>
                      </a:lnTo>
                      <a:lnTo>
                        <a:pt x="32" y="58"/>
                      </a:lnTo>
                      <a:lnTo>
                        <a:pt x="45" y="56"/>
                      </a:lnTo>
                      <a:lnTo>
                        <a:pt x="55" y="50"/>
                      </a:lnTo>
                      <a:lnTo>
                        <a:pt x="58" y="49"/>
                      </a:lnTo>
                      <a:lnTo>
                        <a:pt x="60" y="46"/>
                      </a:lnTo>
                      <a:lnTo>
                        <a:pt x="60" y="42"/>
                      </a:lnTo>
                      <a:lnTo>
                        <a:pt x="60" y="39"/>
                      </a:lnTo>
                      <a:lnTo>
                        <a:pt x="58" y="36"/>
                      </a:lnTo>
                      <a:lnTo>
                        <a:pt x="54" y="33"/>
                      </a:lnTo>
                      <a:lnTo>
                        <a:pt x="49" y="32"/>
                      </a:lnTo>
                      <a:lnTo>
                        <a:pt x="45" y="32"/>
                      </a:lnTo>
                      <a:lnTo>
                        <a:pt x="36" y="35"/>
                      </a:lnTo>
                      <a:lnTo>
                        <a:pt x="27" y="36"/>
                      </a:lnTo>
                      <a:lnTo>
                        <a:pt x="20" y="35"/>
                      </a:lnTo>
                      <a:lnTo>
                        <a:pt x="17" y="35"/>
                      </a:lnTo>
                      <a:lnTo>
                        <a:pt x="17" y="29"/>
                      </a:lnTo>
                      <a:lnTo>
                        <a:pt x="17" y="16"/>
                      </a:lnTo>
                      <a:lnTo>
                        <a:pt x="14" y="3"/>
                      </a:lnTo>
                      <a:lnTo>
                        <a:pt x="5" y="0"/>
                      </a:lnTo>
                      <a:lnTo>
                        <a:pt x="1" y="12"/>
                      </a:lnTo>
                      <a:lnTo>
                        <a:pt x="0" y="26"/>
                      </a:lnTo>
                      <a:lnTo>
                        <a:pt x="3" y="40"/>
                      </a:lnTo>
                      <a:lnTo>
                        <a:pt x="13" y="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3" name="Freeform 38"/>
                <p:cNvSpPr/>
                <p:nvPr/>
              </p:nvSpPr>
              <p:spPr bwMode="auto">
                <a:xfrm>
                  <a:off x="8411" y="4806"/>
                  <a:ext cx="20" cy="18"/>
                </a:xfrm>
                <a:custGeom>
                  <a:avLst/>
                  <a:gdLst>
                    <a:gd name="T0" fmla="*/ 0 w 59"/>
                    <a:gd name="T1" fmla="*/ 0 h 55"/>
                    <a:gd name="T2" fmla="*/ 0 w 59"/>
                    <a:gd name="T3" fmla="*/ 0 h 55"/>
                    <a:gd name="T4" fmla="*/ 0 w 59"/>
                    <a:gd name="T5" fmla="*/ 0 h 55"/>
                    <a:gd name="T6" fmla="*/ 0 w 59"/>
                    <a:gd name="T7" fmla="*/ 0 h 55"/>
                    <a:gd name="T8" fmla="*/ 0 w 59"/>
                    <a:gd name="T9" fmla="*/ 0 h 55"/>
                    <a:gd name="T10" fmla="*/ 0 w 59"/>
                    <a:gd name="T11" fmla="*/ 0 h 55"/>
                    <a:gd name="T12" fmla="*/ 0 w 59"/>
                    <a:gd name="T13" fmla="*/ 0 h 55"/>
                    <a:gd name="T14" fmla="*/ 0 w 59"/>
                    <a:gd name="T15" fmla="*/ 0 h 55"/>
                    <a:gd name="T16" fmla="*/ 0 w 59"/>
                    <a:gd name="T17" fmla="*/ 0 h 55"/>
                    <a:gd name="T18" fmla="*/ 0 w 59"/>
                    <a:gd name="T19" fmla="*/ 0 h 55"/>
                    <a:gd name="T20" fmla="*/ 0 w 59"/>
                    <a:gd name="T21" fmla="*/ 0 h 55"/>
                    <a:gd name="T22" fmla="*/ 0 w 59"/>
                    <a:gd name="T23" fmla="*/ 0 h 55"/>
                    <a:gd name="T24" fmla="*/ 0 w 59"/>
                    <a:gd name="T25" fmla="*/ 0 h 55"/>
                    <a:gd name="T26" fmla="*/ 0 w 59"/>
                    <a:gd name="T27" fmla="*/ 0 h 55"/>
                    <a:gd name="T28" fmla="*/ 0 w 59"/>
                    <a:gd name="T29" fmla="*/ 0 h 55"/>
                    <a:gd name="T30" fmla="*/ 0 w 59"/>
                    <a:gd name="T31" fmla="*/ 0 h 55"/>
                    <a:gd name="T32" fmla="*/ 0 w 59"/>
                    <a:gd name="T33" fmla="*/ 0 h 55"/>
                    <a:gd name="T34" fmla="*/ 0 w 59"/>
                    <a:gd name="T35" fmla="*/ 0 h 55"/>
                    <a:gd name="T36" fmla="*/ 0 w 59"/>
                    <a:gd name="T37" fmla="*/ 0 h 55"/>
                    <a:gd name="T38" fmla="*/ 0 w 59"/>
                    <a:gd name="T39" fmla="*/ 0 h 55"/>
                    <a:gd name="T40" fmla="*/ 0 w 59"/>
                    <a:gd name="T41" fmla="*/ 0 h 5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9"/>
                    <a:gd name="T64" fmla="*/ 0 h 55"/>
                    <a:gd name="T65" fmla="*/ 59 w 59"/>
                    <a:gd name="T66" fmla="*/ 55 h 5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9" h="55">
                      <a:moveTo>
                        <a:pt x="19" y="52"/>
                      </a:moveTo>
                      <a:lnTo>
                        <a:pt x="31" y="55"/>
                      </a:lnTo>
                      <a:lnTo>
                        <a:pt x="43" y="54"/>
                      </a:lnTo>
                      <a:lnTo>
                        <a:pt x="53" y="46"/>
                      </a:lnTo>
                      <a:lnTo>
                        <a:pt x="59" y="35"/>
                      </a:lnTo>
                      <a:lnTo>
                        <a:pt x="57" y="31"/>
                      </a:lnTo>
                      <a:lnTo>
                        <a:pt x="54" y="29"/>
                      </a:lnTo>
                      <a:lnTo>
                        <a:pt x="49" y="28"/>
                      </a:lnTo>
                      <a:lnTo>
                        <a:pt x="44" y="29"/>
                      </a:lnTo>
                      <a:lnTo>
                        <a:pt x="41" y="32"/>
                      </a:lnTo>
                      <a:lnTo>
                        <a:pt x="38" y="35"/>
                      </a:lnTo>
                      <a:lnTo>
                        <a:pt x="34" y="36"/>
                      </a:lnTo>
                      <a:lnTo>
                        <a:pt x="31" y="39"/>
                      </a:lnTo>
                      <a:lnTo>
                        <a:pt x="28" y="32"/>
                      </a:lnTo>
                      <a:lnTo>
                        <a:pt x="21" y="18"/>
                      </a:lnTo>
                      <a:lnTo>
                        <a:pt x="10" y="5"/>
                      </a:lnTo>
                      <a:lnTo>
                        <a:pt x="0" y="0"/>
                      </a:lnTo>
                      <a:lnTo>
                        <a:pt x="2" y="18"/>
                      </a:lnTo>
                      <a:lnTo>
                        <a:pt x="9" y="35"/>
                      </a:lnTo>
                      <a:lnTo>
                        <a:pt x="16" y="46"/>
                      </a:lnTo>
                      <a:lnTo>
                        <a:pt x="19" y="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4" name="Freeform 39"/>
                <p:cNvSpPr/>
                <p:nvPr/>
              </p:nvSpPr>
              <p:spPr bwMode="auto">
                <a:xfrm>
                  <a:off x="8374" y="4857"/>
                  <a:ext cx="27" cy="25"/>
                </a:xfrm>
                <a:custGeom>
                  <a:avLst/>
                  <a:gdLst>
                    <a:gd name="T0" fmla="*/ 0 w 82"/>
                    <a:gd name="T1" fmla="*/ 0 h 76"/>
                    <a:gd name="T2" fmla="*/ 0 w 82"/>
                    <a:gd name="T3" fmla="*/ 0 h 76"/>
                    <a:gd name="T4" fmla="*/ 0 w 82"/>
                    <a:gd name="T5" fmla="*/ 0 h 76"/>
                    <a:gd name="T6" fmla="*/ 0 w 82"/>
                    <a:gd name="T7" fmla="*/ 0 h 76"/>
                    <a:gd name="T8" fmla="*/ 0 w 82"/>
                    <a:gd name="T9" fmla="*/ 0 h 76"/>
                    <a:gd name="T10" fmla="*/ 0 w 82"/>
                    <a:gd name="T11" fmla="*/ 0 h 76"/>
                    <a:gd name="T12" fmla="*/ 0 w 82"/>
                    <a:gd name="T13" fmla="*/ 0 h 76"/>
                    <a:gd name="T14" fmla="*/ 0 w 82"/>
                    <a:gd name="T15" fmla="*/ 0 h 76"/>
                    <a:gd name="T16" fmla="*/ 0 w 82"/>
                    <a:gd name="T17" fmla="*/ 0 h 76"/>
                    <a:gd name="T18" fmla="*/ 0 w 82"/>
                    <a:gd name="T19" fmla="*/ 0 h 76"/>
                    <a:gd name="T20" fmla="*/ 0 w 82"/>
                    <a:gd name="T21" fmla="*/ 0 h 76"/>
                    <a:gd name="T22" fmla="*/ 0 w 82"/>
                    <a:gd name="T23" fmla="*/ 0 h 76"/>
                    <a:gd name="T24" fmla="*/ 0 w 82"/>
                    <a:gd name="T25" fmla="*/ 0 h 76"/>
                    <a:gd name="T26" fmla="*/ 0 w 82"/>
                    <a:gd name="T27" fmla="*/ 0 h 76"/>
                    <a:gd name="T28" fmla="*/ 0 w 82"/>
                    <a:gd name="T29" fmla="*/ 0 h 76"/>
                    <a:gd name="T30" fmla="*/ 0 w 82"/>
                    <a:gd name="T31" fmla="*/ 0 h 76"/>
                    <a:gd name="T32" fmla="*/ 0 w 82"/>
                    <a:gd name="T33" fmla="*/ 0 h 76"/>
                    <a:gd name="T34" fmla="*/ 0 w 82"/>
                    <a:gd name="T35" fmla="*/ 0 h 76"/>
                    <a:gd name="T36" fmla="*/ 0 w 82"/>
                    <a:gd name="T37" fmla="*/ 0 h 76"/>
                    <a:gd name="T38" fmla="*/ 0 w 82"/>
                    <a:gd name="T39" fmla="*/ 0 h 76"/>
                    <a:gd name="T40" fmla="*/ 0 w 82"/>
                    <a:gd name="T41" fmla="*/ 0 h 76"/>
                    <a:gd name="T42" fmla="*/ 0 w 82"/>
                    <a:gd name="T43" fmla="*/ 0 h 76"/>
                    <a:gd name="T44" fmla="*/ 0 w 82"/>
                    <a:gd name="T45" fmla="*/ 0 h 76"/>
                    <a:gd name="T46" fmla="*/ 0 w 82"/>
                    <a:gd name="T47" fmla="*/ 0 h 76"/>
                    <a:gd name="T48" fmla="*/ 0 w 82"/>
                    <a:gd name="T49" fmla="*/ 0 h 76"/>
                    <a:gd name="T50" fmla="*/ 0 w 82"/>
                    <a:gd name="T51" fmla="*/ 0 h 76"/>
                    <a:gd name="T52" fmla="*/ 0 w 82"/>
                    <a:gd name="T53" fmla="*/ 0 h 76"/>
                    <a:gd name="T54" fmla="*/ 0 w 82"/>
                    <a:gd name="T55" fmla="*/ 0 h 76"/>
                    <a:gd name="T56" fmla="*/ 0 w 82"/>
                    <a:gd name="T57" fmla="*/ 0 h 76"/>
                    <a:gd name="T58" fmla="*/ 0 w 82"/>
                    <a:gd name="T59" fmla="*/ 0 h 76"/>
                    <a:gd name="T60" fmla="*/ 0 w 82"/>
                    <a:gd name="T61" fmla="*/ 0 h 76"/>
                    <a:gd name="T62" fmla="*/ 0 w 82"/>
                    <a:gd name="T63" fmla="*/ 0 h 76"/>
                    <a:gd name="T64" fmla="*/ 0 w 82"/>
                    <a:gd name="T65" fmla="*/ 0 h 7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82"/>
                    <a:gd name="T100" fmla="*/ 0 h 76"/>
                    <a:gd name="T101" fmla="*/ 82 w 82"/>
                    <a:gd name="T102" fmla="*/ 76 h 7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82" h="76">
                      <a:moveTo>
                        <a:pt x="32" y="75"/>
                      </a:moveTo>
                      <a:lnTo>
                        <a:pt x="38" y="76"/>
                      </a:lnTo>
                      <a:lnTo>
                        <a:pt x="44" y="76"/>
                      </a:lnTo>
                      <a:lnTo>
                        <a:pt x="50" y="76"/>
                      </a:lnTo>
                      <a:lnTo>
                        <a:pt x="57" y="75"/>
                      </a:lnTo>
                      <a:lnTo>
                        <a:pt x="61" y="72"/>
                      </a:lnTo>
                      <a:lnTo>
                        <a:pt x="67" y="67"/>
                      </a:lnTo>
                      <a:lnTo>
                        <a:pt x="72" y="64"/>
                      </a:lnTo>
                      <a:lnTo>
                        <a:pt x="76" y="59"/>
                      </a:lnTo>
                      <a:lnTo>
                        <a:pt x="80" y="56"/>
                      </a:lnTo>
                      <a:lnTo>
                        <a:pt x="82" y="52"/>
                      </a:lnTo>
                      <a:lnTo>
                        <a:pt x="82" y="47"/>
                      </a:lnTo>
                      <a:lnTo>
                        <a:pt x="79" y="43"/>
                      </a:lnTo>
                      <a:lnTo>
                        <a:pt x="70" y="39"/>
                      </a:lnTo>
                      <a:lnTo>
                        <a:pt x="63" y="37"/>
                      </a:lnTo>
                      <a:lnTo>
                        <a:pt x="54" y="39"/>
                      </a:lnTo>
                      <a:lnTo>
                        <a:pt x="47" y="41"/>
                      </a:lnTo>
                      <a:lnTo>
                        <a:pt x="39" y="44"/>
                      </a:lnTo>
                      <a:lnTo>
                        <a:pt x="35" y="49"/>
                      </a:lnTo>
                      <a:lnTo>
                        <a:pt x="32" y="50"/>
                      </a:lnTo>
                      <a:lnTo>
                        <a:pt x="30" y="52"/>
                      </a:lnTo>
                      <a:lnTo>
                        <a:pt x="29" y="43"/>
                      </a:lnTo>
                      <a:lnTo>
                        <a:pt x="23" y="23"/>
                      </a:lnTo>
                      <a:lnTo>
                        <a:pt x="14" y="6"/>
                      </a:lnTo>
                      <a:lnTo>
                        <a:pt x="4" y="0"/>
                      </a:lnTo>
                      <a:lnTo>
                        <a:pt x="0" y="17"/>
                      </a:lnTo>
                      <a:lnTo>
                        <a:pt x="0" y="31"/>
                      </a:lnTo>
                      <a:lnTo>
                        <a:pt x="4" y="44"/>
                      </a:lnTo>
                      <a:lnTo>
                        <a:pt x="11" y="54"/>
                      </a:lnTo>
                      <a:lnTo>
                        <a:pt x="19" y="63"/>
                      </a:lnTo>
                      <a:lnTo>
                        <a:pt x="25" y="70"/>
                      </a:lnTo>
                      <a:lnTo>
                        <a:pt x="30" y="73"/>
                      </a:lnTo>
                      <a:lnTo>
                        <a:pt x="32" y="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5" name="Freeform 40"/>
                <p:cNvSpPr/>
                <p:nvPr/>
              </p:nvSpPr>
              <p:spPr bwMode="auto">
                <a:xfrm>
                  <a:off x="8404" y="4847"/>
                  <a:ext cx="25" cy="22"/>
                </a:xfrm>
                <a:custGeom>
                  <a:avLst/>
                  <a:gdLst>
                    <a:gd name="T0" fmla="*/ 0 w 75"/>
                    <a:gd name="T1" fmla="*/ 0 h 66"/>
                    <a:gd name="T2" fmla="*/ 0 w 75"/>
                    <a:gd name="T3" fmla="*/ 0 h 66"/>
                    <a:gd name="T4" fmla="*/ 0 w 75"/>
                    <a:gd name="T5" fmla="*/ 0 h 66"/>
                    <a:gd name="T6" fmla="*/ 0 w 75"/>
                    <a:gd name="T7" fmla="*/ 0 h 66"/>
                    <a:gd name="T8" fmla="*/ 0 w 75"/>
                    <a:gd name="T9" fmla="*/ 0 h 66"/>
                    <a:gd name="T10" fmla="*/ 0 w 75"/>
                    <a:gd name="T11" fmla="*/ 0 h 66"/>
                    <a:gd name="T12" fmla="*/ 0 w 75"/>
                    <a:gd name="T13" fmla="*/ 0 h 66"/>
                    <a:gd name="T14" fmla="*/ 0 w 75"/>
                    <a:gd name="T15" fmla="*/ 0 h 66"/>
                    <a:gd name="T16" fmla="*/ 0 w 75"/>
                    <a:gd name="T17" fmla="*/ 0 h 66"/>
                    <a:gd name="T18" fmla="*/ 0 w 75"/>
                    <a:gd name="T19" fmla="*/ 0 h 66"/>
                    <a:gd name="T20" fmla="*/ 0 w 75"/>
                    <a:gd name="T21" fmla="*/ 0 h 66"/>
                    <a:gd name="T22" fmla="*/ 0 w 75"/>
                    <a:gd name="T23" fmla="*/ 0 h 66"/>
                    <a:gd name="T24" fmla="*/ 0 w 75"/>
                    <a:gd name="T25" fmla="*/ 0 h 66"/>
                    <a:gd name="T26" fmla="*/ 0 w 75"/>
                    <a:gd name="T27" fmla="*/ 0 h 66"/>
                    <a:gd name="T28" fmla="*/ 0 w 75"/>
                    <a:gd name="T29" fmla="*/ 0 h 66"/>
                    <a:gd name="T30" fmla="*/ 0 w 75"/>
                    <a:gd name="T31" fmla="*/ 0 h 66"/>
                    <a:gd name="T32" fmla="*/ 0 w 75"/>
                    <a:gd name="T33" fmla="*/ 0 h 66"/>
                    <a:gd name="T34" fmla="*/ 0 w 75"/>
                    <a:gd name="T35" fmla="*/ 0 h 66"/>
                    <a:gd name="T36" fmla="*/ 0 w 75"/>
                    <a:gd name="T37" fmla="*/ 0 h 66"/>
                    <a:gd name="T38" fmla="*/ 0 w 75"/>
                    <a:gd name="T39" fmla="*/ 0 h 66"/>
                    <a:gd name="T40" fmla="*/ 0 w 75"/>
                    <a:gd name="T41" fmla="*/ 0 h 66"/>
                    <a:gd name="T42" fmla="*/ 0 w 75"/>
                    <a:gd name="T43" fmla="*/ 0 h 66"/>
                    <a:gd name="T44" fmla="*/ 0 w 75"/>
                    <a:gd name="T45" fmla="*/ 0 h 66"/>
                    <a:gd name="T46" fmla="*/ 0 w 75"/>
                    <a:gd name="T47" fmla="*/ 0 h 66"/>
                    <a:gd name="T48" fmla="*/ 0 w 75"/>
                    <a:gd name="T49" fmla="*/ 0 h 66"/>
                    <a:gd name="T50" fmla="*/ 0 w 75"/>
                    <a:gd name="T51" fmla="*/ 0 h 66"/>
                    <a:gd name="T52" fmla="*/ 0 w 75"/>
                    <a:gd name="T53" fmla="*/ 0 h 66"/>
                    <a:gd name="T54" fmla="*/ 0 w 75"/>
                    <a:gd name="T55" fmla="*/ 0 h 66"/>
                    <a:gd name="T56" fmla="*/ 0 w 75"/>
                    <a:gd name="T57" fmla="*/ 0 h 6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5"/>
                    <a:gd name="T88" fmla="*/ 0 h 66"/>
                    <a:gd name="T89" fmla="*/ 75 w 75"/>
                    <a:gd name="T90" fmla="*/ 66 h 6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5" h="66">
                      <a:moveTo>
                        <a:pt x="12" y="53"/>
                      </a:moveTo>
                      <a:lnTo>
                        <a:pt x="15" y="56"/>
                      </a:lnTo>
                      <a:lnTo>
                        <a:pt x="19" y="60"/>
                      </a:lnTo>
                      <a:lnTo>
                        <a:pt x="25" y="62"/>
                      </a:lnTo>
                      <a:lnTo>
                        <a:pt x="27" y="63"/>
                      </a:lnTo>
                      <a:lnTo>
                        <a:pt x="32" y="65"/>
                      </a:lnTo>
                      <a:lnTo>
                        <a:pt x="40" y="65"/>
                      </a:lnTo>
                      <a:lnTo>
                        <a:pt x="49" y="66"/>
                      </a:lnTo>
                      <a:lnTo>
                        <a:pt x="57" y="65"/>
                      </a:lnTo>
                      <a:lnTo>
                        <a:pt x="65" y="63"/>
                      </a:lnTo>
                      <a:lnTo>
                        <a:pt x="71" y="60"/>
                      </a:lnTo>
                      <a:lnTo>
                        <a:pt x="75" y="55"/>
                      </a:lnTo>
                      <a:lnTo>
                        <a:pt x="75" y="46"/>
                      </a:lnTo>
                      <a:lnTo>
                        <a:pt x="72" y="39"/>
                      </a:lnTo>
                      <a:lnTo>
                        <a:pt x="66" y="35"/>
                      </a:lnTo>
                      <a:lnTo>
                        <a:pt x="59" y="33"/>
                      </a:lnTo>
                      <a:lnTo>
                        <a:pt x="50" y="33"/>
                      </a:lnTo>
                      <a:lnTo>
                        <a:pt x="41" y="35"/>
                      </a:lnTo>
                      <a:lnTo>
                        <a:pt x="34" y="36"/>
                      </a:lnTo>
                      <a:lnTo>
                        <a:pt x="28" y="39"/>
                      </a:lnTo>
                      <a:lnTo>
                        <a:pt x="27" y="39"/>
                      </a:lnTo>
                      <a:lnTo>
                        <a:pt x="25" y="32"/>
                      </a:lnTo>
                      <a:lnTo>
                        <a:pt x="19" y="16"/>
                      </a:lnTo>
                      <a:lnTo>
                        <a:pt x="10" y="3"/>
                      </a:lnTo>
                      <a:lnTo>
                        <a:pt x="0" y="0"/>
                      </a:lnTo>
                      <a:lnTo>
                        <a:pt x="0" y="22"/>
                      </a:lnTo>
                      <a:lnTo>
                        <a:pt x="5" y="39"/>
                      </a:lnTo>
                      <a:lnTo>
                        <a:pt x="9" y="49"/>
                      </a:lnTo>
                      <a:lnTo>
                        <a:pt x="12" y="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6" name="Freeform 41"/>
                <p:cNvSpPr/>
                <p:nvPr/>
              </p:nvSpPr>
              <p:spPr bwMode="auto">
                <a:xfrm>
                  <a:off x="8434" y="4844"/>
                  <a:ext cx="25" cy="21"/>
                </a:xfrm>
                <a:custGeom>
                  <a:avLst/>
                  <a:gdLst>
                    <a:gd name="T0" fmla="*/ 0 w 75"/>
                    <a:gd name="T1" fmla="*/ 0 h 63"/>
                    <a:gd name="T2" fmla="*/ 0 w 75"/>
                    <a:gd name="T3" fmla="*/ 0 h 63"/>
                    <a:gd name="T4" fmla="*/ 0 w 75"/>
                    <a:gd name="T5" fmla="*/ 0 h 63"/>
                    <a:gd name="T6" fmla="*/ 0 w 75"/>
                    <a:gd name="T7" fmla="*/ 0 h 63"/>
                    <a:gd name="T8" fmla="*/ 0 w 75"/>
                    <a:gd name="T9" fmla="*/ 0 h 63"/>
                    <a:gd name="T10" fmla="*/ 0 w 75"/>
                    <a:gd name="T11" fmla="*/ 0 h 63"/>
                    <a:gd name="T12" fmla="*/ 0 w 75"/>
                    <a:gd name="T13" fmla="*/ 0 h 63"/>
                    <a:gd name="T14" fmla="*/ 0 w 75"/>
                    <a:gd name="T15" fmla="*/ 0 h 63"/>
                    <a:gd name="T16" fmla="*/ 0 w 75"/>
                    <a:gd name="T17" fmla="*/ 0 h 63"/>
                    <a:gd name="T18" fmla="*/ 0 w 75"/>
                    <a:gd name="T19" fmla="*/ 0 h 63"/>
                    <a:gd name="T20" fmla="*/ 0 w 75"/>
                    <a:gd name="T21" fmla="*/ 0 h 63"/>
                    <a:gd name="T22" fmla="*/ 0 w 75"/>
                    <a:gd name="T23" fmla="*/ 0 h 63"/>
                    <a:gd name="T24" fmla="*/ 0 w 75"/>
                    <a:gd name="T25" fmla="*/ 0 h 63"/>
                    <a:gd name="T26" fmla="*/ 0 w 75"/>
                    <a:gd name="T27" fmla="*/ 0 h 63"/>
                    <a:gd name="T28" fmla="*/ 0 w 75"/>
                    <a:gd name="T29" fmla="*/ 0 h 63"/>
                    <a:gd name="T30" fmla="*/ 0 w 75"/>
                    <a:gd name="T31" fmla="*/ 0 h 63"/>
                    <a:gd name="T32" fmla="*/ 0 w 75"/>
                    <a:gd name="T33" fmla="*/ 0 h 63"/>
                    <a:gd name="T34" fmla="*/ 0 w 75"/>
                    <a:gd name="T35" fmla="*/ 0 h 63"/>
                    <a:gd name="T36" fmla="*/ 0 w 75"/>
                    <a:gd name="T37" fmla="*/ 0 h 63"/>
                    <a:gd name="T38" fmla="*/ 0 w 75"/>
                    <a:gd name="T39" fmla="*/ 0 h 63"/>
                    <a:gd name="T40" fmla="*/ 0 w 75"/>
                    <a:gd name="T41" fmla="*/ 0 h 63"/>
                    <a:gd name="T42" fmla="*/ 0 w 75"/>
                    <a:gd name="T43" fmla="*/ 0 h 63"/>
                    <a:gd name="T44" fmla="*/ 0 w 75"/>
                    <a:gd name="T45" fmla="*/ 0 h 63"/>
                    <a:gd name="T46" fmla="*/ 0 w 75"/>
                    <a:gd name="T47" fmla="*/ 0 h 63"/>
                    <a:gd name="T48" fmla="*/ 0 w 75"/>
                    <a:gd name="T49" fmla="*/ 0 h 63"/>
                    <a:gd name="T50" fmla="*/ 0 w 75"/>
                    <a:gd name="T51" fmla="*/ 0 h 63"/>
                    <a:gd name="T52" fmla="*/ 0 w 75"/>
                    <a:gd name="T53" fmla="*/ 0 h 63"/>
                    <a:gd name="T54" fmla="*/ 0 w 75"/>
                    <a:gd name="T55" fmla="*/ 0 h 63"/>
                    <a:gd name="T56" fmla="*/ 0 w 75"/>
                    <a:gd name="T57" fmla="*/ 0 h 6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5"/>
                    <a:gd name="T88" fmla="*/ 0 h 63"/>
                    <a:gd name="T89" fmla="*/ 75 w 75"/>
                    <a:gd name="T90" fmla="*/ 63 h 6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5" h="63">
                      <a:moveTo>
                        <a:pt x="3" y="41"/>
                      </a:moveTo>
                      <a:lnTo>
                        <a:pt x="4" y="46"/>
                      </a:lnTo>
                      <a:lnTo>
                        <a:pt x="10" y="50"/>
                      </a:lnTo>
                      <a:lnTo>
                        <a:pt x="14" y="56"/>
                      </a:lnTo>
                      <a:lnTo>
                        <a:pt x="16" y="57"/>
                      </a:lnTo>
                      <a:lnTo>
                        <a:pt x="23" y="60"/>
                      </a:lnTo>
                      <a:lnTo>
                        <a:pt x="32" y="63"/>
                      </a:lnTo>
                      <a:lnTo>
                        <a:pt x="42" y="63"/>
                      </a:lnTo>
                      <a:lnTo>
                        <a:pt x="54" y="61"/>
                      </a:lnTo>
                      <a:lnTo>
                        <a:pt x="64" y="58"/>
                      </a:lnTo>
                      <a:lnTo>
                        <a:pt x="72" y="54"/>
                      </a:lnTo>
                      <a:lnTo>
                        <a:pt x="75" y="47"/>
                      </a:lnTo>
                      <a:lnTo>
                        <a:pt x="73" y="40"/>
                      </a:lnTo>
                      <a:lnTo>
                        <a:pt x="67" y="34"/>
                      </a:lnTo>
                      <a:lnTo>
                        <a:pt x="60" y="30"/>
                      </a:lnTo>
                      <a:lnTo>
                        <a:pt x="53" y="28"/>
                      </a:lnTo>
                      <a:lnTo>
                        <a:pt x="45" y="30"/>
                      </a:lnTo>
                      <a:lnTo>
                        <a:pt x="36" y="31"/>
                      </a:lnTo>
                      <a:lnTo>
                        <a:pt x="31" y="33"/>
                      </a:lnTo>
                      <a:lnTo>
                        <a:pt x="26" y="36"/>
                      </a:lnTo>
                      <a:lnTo>
                        <a:pt x="25" y="36"/>
                      </a:lnTo>
                      <a:lnTo>
                        <a:pt x="23" y="30"/>
                      </a:lnTo>
                      <a:lnTo>
                        <a:pt x="17" y="15"/>
                      </a:lnTo>
                      <a:lnTo>
                        <a:pt x="10" y="2"/>
                      </a:lnTo>
                      <a:lnTo>
                        <a:pt x="0" y="0"/>
                      </a:lnTo>
                      <a:lnTo>
                        <a:pt x="0" y="15"/>
                      </a:lnTo>
                      <a:lnTo>
                        <a:pt x="1" y="28"/>
                      </a:lnTo>
                      <a:lnTo>
                        <a:pt x="3" y="38"/>
                      </a:lnTo>
                      <a:lnTo>
                        <a:pt x="3" y="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7" name="Freeform 42"/>
                <p:cNvSpPr/>
                <p:nvPr/>
              </p:nvSpPr>
              <p:spPr bwMode="auto">
                <a:xfrm>
                  <a:off x="8126" y="4482"/>
                  <a:ext cx="83" cy="97"/>
                </a:xfrm>
                <a:custGeom>
                  <a:avLst/>
                  <a:gdLst>
                    <a:gd name="T0" fmla="*/ 0 w 250"/>
                    <a:gd name="T1" fmla="*/ 0 h 290"/>
                    <a:gd name="T2" fmla="*/ 0 w 250"/>
                    <a:gd name="T3" fmla="*/ 0 h 290"/>
                    <a:gd name="T4" fmla="*/ 0 w 250"/>
                    <a:gd name="T5" fmla="*/ 0 h 290"/>
                    <a:gd name="T6" fmla="*/ 0 w 250"/>
                    <a:gd name="T7" fmla="*/ 0 h 290"/>
                    <a:gd name="T8" fmla="*/ 0 w 250"/>
                    <a:gd name="T9" fmla="*/ 0 h 290"/>
                    <a:gd name="T10" fmla="*/ 0 w 250"/>
                    <a:gd name="T11" fmla="*/ 0 h 290"/>
                    <a:gd name="T12" fmla="*/ 0 w 250"/>
                    <a:gd name="T13" fmla="*/ 0 h 290"/>
                    <a:gd name="T14" fmla="*/ 0 w 250"/>
                    <a:gd name="T15" fmla="*/ 0 h 290"/>
                    <a:gd name="T16" fmla="*/ 0 w 250"/>
                    <a:gd name="T17" fmla="*/ 0 h 290"/>
                    <a:gd name="T18" fmla="*/ 0 w 250"/>
                    <a:gd name="T19" fmla="*/ 0 h 290"/>
                    <a:gd name="T20" fmla="*/ 0 w 250"/>
                    <a:gd name="T21" fmla="*/ 0 h 290"/>
                    <a:gd name="T22" fmla="*/ 0 w 250"/>
                    <a:gd name="T23" fmla="*/ 0 h 290"/>
                    <a:gd name="T24" fmla="*/ 0 w 250"/>
                    <a:gd name="T25" fmla="*/ 0 h 290"/>
                    <a:gd name="T26" fmla="*/ 0 w 250"/>
                    <a:gd name="T27" fmla="*/ 0 h 290"/>
                    <a:gd name="T28" fmla="*/ 0 w 250"/>
                    <a:gd name="T29" fmla="*/ 0 h 290"/>
                    <a:gd name="T30" fmla="*/ 0 w 250"/>
                    <a:gd name="T31" fmla="*/ 0 h 290"/>
                    <a:gd name="T32" fmla="*/ 0 w 250"/>
                    <a:gd name="T33" fmla="*/ 0 h 290"/>
                    <a:gd name="T34" fmla="*/ 0 w 250"/>
                    <a:gd name="T35" fmla="*/ 0 h 290"/>
                    <a:gd name="T36" fmla="*/ 0 w 250"/>
                    <a:gd name="T37" fmla="*/ 0 h 290"/>
                    <a:gd name="T38" fmla="*/ 0 w 250"/>
                    <a:gd name="T39" fmla="*/ 0 h 290"/>
                    <a:gd name="T40" fmla="*/ 0 w 250"/>
                    <a:gd name="T41" fmla="*/ 0 h 290"/>
                    <a:gd name="T42" fmla="*/ 0 w 250"/>
                    <a:gd name="T43" fmla="*/ 0 h 290"/>
                    <a:gd name="T44" fmla="*/ 0 w 250"/>
                    <a:gd name="T45" fmla="*/ 0 h 290"/>
                    <a:gd name="T46" fmla="*/ 0 w 250"/>
                    <a:gd name="T47" fmla="*/ 0 h 290"/>
                    <a:gd name="T48" fmla="*/ 0 w 250"/>
                    <a:gd name="T49" fmla="*/ 0 h 290"/>
                    <a:gd name="T50" fmla="*/ 0 w 250"/>
                    <a:gd name="T51" fmla="*/ 0 h 290"/>
                    <a:gd name="T52" fmla="*/ 0 w 250"/>
                    <a:gd name="T53" fmla="*/ 0 h 290"/>
                    <a:gd name="T54" fmla="*/ 0 w 250"/>
                    <a:gd name="T55" fmla="*/ 0 h 290"/>
                    <a:gd name="T56" fmla="*/ 0 w 250"/>
                    <a:gd name="T57" fmla="*/ 0 h 290"/>
                    <a:gd name="T58" fmla="*/ 0 w 250"/>
                    <a:gd name="T59" fmla="*/ 0 h 290"/>
                    <a:gd name="T60" fmla="*/ 0 w 250"/>
                    <a:gd name="T61" fmla="*/ 0 h 290"/>
                    <a:gd name="T62" fmla="*/ 0 w 250"/>
                    <a:gd name="T63" fmla="*/ 0 h 290"/>
                    <a:gd name="T64" fmla="*/ 0 w 250"/>
                    <a:gd name="T65" fmla="*/ 0 h 290"/>
                    <a:gd name="T66" fmla="*/ 0 w 250"/>
                    <a:gd name="T67" fmla="*/ 0 h 290"/>
                    <a:gd name="T68" fmla="*/ 0 w 250"/>
                    <a:gd name="T69" fmla="*/ 0 h 290"/>
                    <a:gd name="T70" fmla="*/ 0 w 250"/>
                    <a:gd name="T71" fmla="*/ 0 h 290"/>
                    <a:gd name="T72" fmla="*/ 0 w 250"/>
                    <a:gd name="T73" fmla="*/ 0 h 290"/>
                    <a:gd name="T74" fmla="*/ 0 w 250"/>
                    <a:gd name="T75" fmla="*/ 0 h 290"/>
                    <a:gd name="T76" fmla="*/ 0 w 250"/>
                    <a:gd name="T77" fmla="*/ 0 h 290"/>
                    <a:gd name="T78" fmla="*/ 0 w 250"/>
                    <a:gd name="T79" fmla="*/ 0 h 290"/>
                    <a:gd name="T80" fmla="*/ 0 w 250"/>
                    <a:gd name="T81" fmla="*/ 0 h 290"/>
                    <a:gd name="T82" fmla="*/ 0 w 250"/>
                    <a:gd name="T83" fmla="*/ 0 h 290"/>
                    <a:gd name="T84" fmla="*/ 0 w 250"/>
                    <a:gd name="T85" fmla="*/ 0 h 290"/>
                    <a:gd name="T86" fmla="*/ 0 w 250"/>
                    <a:gd name="T87" fmla="*/ 0 h 290"/>
                    <a:gd name="T88" fmla="*/ 0 w 250"/>
                    <a:gd name="T89" fmla="*/ 0 h 290"/>
                    <a:gd name="T90" fmla="*/ 0 w 250"/>
                    <a:gd name="T91" fmla="*/ 0 h 290"/>
                    <a:gd name="T92" fmla="*/ 0 w 250"/>
                    <a:gd name="T93" fmla="*/ 0 h 290"/>
                    <a:gd name="T94" fmla="*/ 0 w 250"/>
                    <a:gd name="T95" fmla="*/ 0 h 290"/>
                    <a:gd name="T96" fmla="*/ 0 w 250"/>
                    <a:gd name="T97" fmla="*/ 0 h 290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250"/>
                    <a:gd name="T148" fmla="*/ 0 h 290"/>
                    <a:gd name="T149" fmla="*/ 250 w 250"/>
                    <a:gd name="T150" fmla="*/ 290 h 290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250" h="290">
                      <a:moveTo>
                        <a:pt x="88" y="37"/>
                      </a:moveTo>
                      <a:lnTo>
                        <a:pt x="69" y="49"/>
                      </a:lnTo>
                      <a:lnTo>
                        <a:pt x="53" y="63"/>
                      </a:lnTo>
                      <a:lnTo>
                        <a:pt x="39" y="79"/>
                      </a:lnTo>
                      <a:lnTo>
                        <a:pt x="25" y="96"/>
                      </a:lnTo>
                      <a:lnTo>
                        <a:pt x="15" y="115"/>
                      </a:lnTo>
                      <a:lnTo>
                        <a:pt x="8" y="135"/>
                      </a:lnTo>
                      <a:lnTo>
                        <a:pt x="3" y="157"/>
                      </a:lnTo>
                      <a:lnTo>
                        <a:pt x="0" y="178"/>
                      </a:lnTo>
                      <a:lnTo>
                        <a:pt x="3" y="208"/>
                      </a:lnTo>
                      <a:lnTo>
                        <a:pt x="15" y="233"/>
                      </a:lnTo>
                      <a:lnTo>
                        <a:pt x="33" y="254"/>
                      </a:lnTo>
                      <a:lnTo>
                        <a:pt x="56" y="270"/>
                      </a:lnTo>
                      <a:lnTo>
                        <a:pt x="83" y="283"/>
                      </a:lnTo>
                      <a:lnTo>
                        <a:pt x="110" y="289"/>
                      </a:lnTo>
                      <a:lnTo>
                        <a:pt x="140" y="290"/>
                      </a:lnTo>
                      <a:lnTo>
                        <a:pt x="168" y="286"/>
                      </a:lnTo>
                      <a:lnTo>
                        <a:pt x="174" y="286"/>
                      </a:lnTo>
                      <a:lnTo>
                        <a:pt x="179" y="283"/>
                      </a:lnTo>
                      <a:lnTo>
                        <a:pt x="184" y="279"/>
                      </a:lnTo>
                      <a:lnTo>
                        <a:pt x="185" y="273"/>
                      </a:lnTo>
                      <a:lnTo>
                        <a:pt x="182" y="266"/>
                      </a:lnTo>
                      <a:lnTo>
                        <a:pt x="176" y="260"/>
                      </a:lnTo>
                      <a:lnTo>
                        <a:pt x="169" y="254"/>
                      </a:lnTo>
                      <a:lnTo>
                        <a:pt x="162" y="252"/>
                      </a:lnTo>
                      <a:lnTo>
                        <a:pt x="147" y="247"/>
                      </a:lnTo>
                      <a:lnTo>
                        <a:pt x="132" y="244"/>
                      </a:lnTo>
                      <a:lnTo>
                        <a:pt x="118" y="242"/>
                      </a:lnTo>
                      <a:lnTo>
                        <a:pt x="105" y="239"/>
                      </a:lnTo>
                      <a:lnTo>
                        <a:pt x="91" y="234"/>
                      </a:lnTo>
                      <a:lnTo>
                        <a:pt x="78" y="229"/>
                      </a:lnTo>
                      <a:lnTo>
                        <a:pt x="66" y="221"/>
                      </a:lnTo>
                      <a:lnTo>
                        <a:pt x="55" y="210"/>
                      </a:lnTo>
                      <a:lnTo>
                        <a:pt x="50" y="161"/>
                      </a:lnTo>
                      <a:lnTo>
                        <a:pt x="62" y="121"/>
                      </a:lnTo>
                      <a:lnTo>
                        <a:pt x="85" y="89"/>
                      </a:lnTo>
                      <a:lnTo>
                        <a:pt x="118" y="63"/>
                      </a:lnTo>
                      <a:lnTo>
                        <a:pt x="153" y="43"/>
                      </a:lnTo>
                      <a:lnTo>
                        <a:pt x="190" y="27"/>
                      </a:lnTo>
                      <a:lnTo>
                        <a:pt x="223" y="16"/>
                      </a:lnTo>
                      <a:lnTo>
                        <a:pt x="250" y="6"/>
                      </a:lnTo>
                      <a:lnTo>
                        <a:pt x="234" y="2"/>
                      </a:lnTo>
                      <a:lnTo>
                        <a:pt x="216" y="0"/>
                      </a:lnTo>
                      <a:lnTo>
                        <a:pt x="196" y="3"/>
                      </a:lnTo>
                      <a:lnTo>
                        <a:pt x="174" y="6"/>
                      </a:lnTo>
                      <a:lnTo>
                        <a:pt x="152" y="13"/>
                      </a:lnTo>
                      <a:lnTo>
                        <a:pt x="130" y="20"/>
                      </a:lnTo>
                      <a:lnTo>
                        <a:pt x="107" y="29"/>
                      </a:lnTo>
                      <a:lnTo>
                        <a:pt x="88" y="3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8" name="Freeform 43"/>
                <p:cNvSpPr/>
                <p:nvPr/>
              </p:nvSpPr>
              <p:spPr bwMode="auto">
                <a:xfrm>
                  <a:off x="8268" y="4481"/>
                  <a:ext cx="53" cy="75"/>
                </a:xfrm>
                <a:custGeom>
                  <a:avLst/>
                  <a:gdLst>
                    <a:gd name="T0" fmla="*/ 0 w 160"/>
                    <a:gd name="T1" fmla="*/ 0 h 225"/>
                    <a:gd name="T2" fmla="*/ 0 w 160"/>
                    <a:gd name="T3" fmla="*/ 0 h 225"/>
                    <a:gd name="T4" fmla="*/ 0 w 160"/>
                    <a:gd name="T5" fmla="*/ 0 h 225"/>
                    <a:gd name="T6" fmla="*/ 0 w 160"/>
                    <a:gd name="T7" fmla="*/ 0 h 225"/>
                    <a:gd name="T8" fmla="*/ 0 w 160"/>
                    <a:gd name="T9" fmla="*/ 0 h 225"/>
                    <a:gd name="T10" fmla="*/ 0 w 160"/>
                    <a:gd name="T11" fmla="*/ 0 h 225"/>
                    <a:gd name="T12" fmla="*/ 0 w 160"/>
                    <a:gd name="T13" fmla="*/ 0 h 225"/>
                    <a:gd name="T14" fmla="*/ 0 w 160"/>
                    <a:gd name="T15" fmla="*/ 0 h 225"/>
                    <a:gd name="T16" fmla="*/ 0 w 160"/>
                    <a:gd name="T17" fmla="*/ 0 h 225"/>
                    <a:gd name="T18" fmla="*/ 0 w 160"/>
                    <a:gd name="T19" fmla="*/ 0 h 225"/>
                    <a:gd name="T20" fmla="*/ 0 w 160"/>
                    <a:gd name="T21" fmla="*/ 0 h 225"/>
                    <a:gd name="T22" fmla="*/ 0 w 160"/>
                    <a:gd name="T23" fmla="*/ 0 h 225"/>
                    <a:gd name="T24" fmla="*/ 0 w 160"/>
                    <a:gd name="T25" fmla="*/ 0 h 225"/>
                    <a:gd name="T26" fmla="*/ 0 w 160"/>
                    <a:gd name="T27" fmla="*/ 0 h 225"/>
                    <a:gd name="T28" fmla="*/ 0 w 160"/>
                    <a:gd name="T29" fmla="*/ 0 h 225"/>
                    <a:gd name="T30" fmla="*/ 0 w 160"/>
                    <a:gd name="T31" fmla="*/ 0 h 225"/>
                    <a:gd name="T32" fmla="*/ 0 w 160"/>
                    <a:gd name="T33" fmla="*/ 0 h 225"/>
                    <a:gd name="T34" fmla="*/ 0 w 160"/>
                    <a:gd name="T35" fmla="*/ 0 h 225"/>
                    <a:gd name="T36" fmla="*/ 0 w 160"/>
                    <a:gd name="T37" fmla="*/ 0 h 225"/>
                    <a:gd name="T38" fmla="*/ 0 w 160"/>
                    <a:gd name="T39" fmla="*/ 0 h 225"/>
                    <a:gd name="T40" fmla="*/ 0 w 160"/>
                    <a:gd name="T41" fmla="*/ 0 h 225"/>
                    <a:gd name="T42" fmla="*/ 0 w 160"/>
                    <a:gd name="T43" fmla="*/ 0 h 225"/>
                    <a:gd name="T44" fmla="*/ 0 w 160"/>
                    <a:gd name="T45" fmla="*/ 0 h 225"/>
                    <a:gd name="T46" fmla="*/ 0 w 160"/>
                    <a:gd name="T47" fmla="*/ 0 h 225"/>
                    <a:gd name="T48" fmla="*/ 0 w 160"/>
                    <a:gd name="T49" fmla="*/ 0 h 225"/>
                    <a:gd name="T50" fmla="*/ 0 w 160"/>
                    <a:gd name="T51" fmla="*/ 0 h 225"/>
                    <a:gd name="T52" fmla="*/ 0 w 160"/>
                    <a:gd name="T53" fmla="*/ 0 h 225"/>
                    <a:gd name="T54" fmla="*/ 0 w 160"/>
                    <a:gd name="T55" fmla="*/ 0 h 225"/>
                    <a:gd name="T56" fmla="*/ 0 w 160"/>
                    <a:gd name="T57" fmla="*/ 0 h 225"/>
                    <a:gd name="T58" fmla="*/ 0 w 160"/>
                    <a:gd name="T59" fmla="*/ 0 h 225"/>
                    <a:gd name="T60" fmla="*/ 0 w 160"/>
                    <a:gd name="T61" fmla="*/ 0 h 225"/>
                    <a:gd name="T62" fmla="*/ 0 w 160"/>
                    <a:gd name="T63" fmla="*/ 0 h 225"/>
                    <a:gd name="T64" fmla="*/ 0 w 160"/>
                    <a:gd name="T65" fmla="*/ 0 h 225"/>
                    <a:gd name="T66" fmla="*/ 0 w 160"/>
                    <a:gd name="T67" fmla="*/ 0 h 225"/>
                    <a:gd name="T68" fmla="*/ 0 w 160"/>
                    <a:gd name="T69" fmla="*/ 0 h 225"/>
                    <a:gd name="T70" fmla="*/ 0 w 160"/>
                    <a:gd name="T71" fmla="*/ 0 h 225"/>
                    <a:gd name="T72" fmla="*/ 0 w 160"/>
                    <a:gd name="T73" fmla="*/ 0 h 225"/>
                    <a:gd name="T74" fmla="*/ 0 w 160"/>
                    <a:gd name="T75" fmla="*/ 0 h 225"/>
                    <a:gd name="T76" fmla="*/ 0 w 160"/>
                    <a:gd name="T77" fmla="*/ 0 h 225"/>
                    <a:gd name="T78" fmla="*/ 0 w 160"/>
                    <a:gd name="T79" fmla="*/ 0 h 225"/>
                    <a:gd name="T80" fmla="*/ 0 w 160"/>
                    <a:gd name="T81" fmla="*/ 0 h 225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60"/>
                    <a:gd name="T124" fmla="*/ 0 h 225"/>
                    <a:gd name="T125" fmla="*/ 160 w 160"/>
                    <a:gd name="T126" fmla="*/ 225 h 225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60" h="225">
                      <a:moveTo>
                        <a:pt x="135" y="73"/>
                      </a:moveTo>
                      <a:lnTo>
                        <a:pt x="141" y="96"/>
                      </a:lnTo>
                      <a:lnTo>
                        <a:pt x="140" y="118"/>
                      </a:lnTo>
                      <a:lnTo>
                        <a:pt x="129" y="135"/>
                      </a:lnTo>
                      <a:lnTo>
                        <a:pt x="115" y="151"/>
                      </a:lnTo>
                      <a:lnTo>
                        <a:pt x="97" y="165"/>
                      </a:lnTo>
                      <a:lnTo>
                        <a:pt x="76" y="179"/>
                      </a:lnTo>
                      <a:lnTo>
                        <a:pt x="56" y="192"/>
                      </a:lnTo>
                      <a:lnTo>
                        <a:pt x="38" y="205"/>
                      </a:lnTo>
                      <a:lnTo>
                        <a:pt x="35" y="210"/>
                      </a:lnTo>
                      <a:lnTo>
                        <a:pt x="34" y="212"/>
                      </a:lnTo>
                      <a:lnTo>
                        <a:pt x="34" y="217"/>
                      </a:lnTo>
                      <a:lnTo>
                        <a:pt x="35" y="221"/>
                      </a:lnTo>
                      <a:lnTo>
                        <a:pt x="40" y="224"/>
                      </a:lnTo>
                      <a:lnTo>
                        <a:pt x="44" y="225"/>
                      </a:lnTo>
                      <a:lnTo>
                        <a:pt x="47" y="225"/>
                      </a:lnTo>
                      <a:lnTo>
                        <a:pt x="51" y="224"/>
                      </a:lnTo>
                      <a:lnTo>
                        <a:pt x="75" y="211"/>
                      </a:lnTo>
                      <a:lnTo>
                        <a:pt x="97" y="197"/>
                      </a:lnTo>
                      <a:lnTo>
                        <a:pt x="117" y="181"/>
                      </a:lnTo>
                      <a:lnTo>
                        <a:pt x="137" y="162"/>
                      </a:lnTo>
                      <a:lnTo>
                        <a:pt x="150" y="142"/>
                      </a:lnTo>
                      <a:lnTo>
                        <a:pt x="159" y="119"/>
                      </a:lnTo>
                      <a:lnTo>
                        <a:pt x="160" y="95"/>
                      </a:lnTo>
                      <a:lnTo>
                        <a:pt x="154" y="69"/>
                      </a:lnTo>
                      <a:lnTo>
                        <a:pt x="141" y="49"/>
                      </a:lnTo>
                      <a:lnTo>
                        <a:pt x="122" y="31"/>
                      </a:lnTo>
                      <a:lnTo>
                        <a:pt x="98" y="18"/>
                      </a:lnTo>
                      <a:lnTo>
                        <a:pt x="72" y="8"/>
                      </a:lnTo>
                      <a:lnTo>
                        <a:pt x="46" y="3"/>
                      </a:lnTo>
                      <a:lnTo>
                        <a:pt x="24" y="0"/>
                      </a:lnTo>
                      <a:lnTo>
                        <a:pt x="7" y="0"/>
                      </a:lnTo>
                      <a:lnTo>
                        <a:pt x="0" y="4"/>
                      </a:lnTo>
                      <a:lnTo>
                        <a:pt x="18" y="11"/>
                      </a:lnTo>
                      <a:lnTo>
                        <a:pt x="37" y="17"/>
                      </a:lnTo>
                      <a:lnTo>
                        <a:pt x="57" y="23"/>
                      </a:lnTo>
                      <a:lnTo>
                        <a:pt x="76" y="29"/>
                      </a:lnTo>
                      <a:lnTo>
                        <a:pt x="95" y="36"/>
                      </a:lnTo>
                      <a:lnTo>
                        <a:pt x="112" y="46"/>
                      </a:lnTo>
                      <a:lnTo>
                        <a:pt x="125" y="57"/>
                      </a:lnTo>
                      <a:lnTo>
                        <a:pt x="135" y="7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59" name="Freeform 44"/>
                <p:cNvSpPr/>
                <p:nvPr/>
              </p:nvSpPr>
              <p:spPr bwMode="auto">
                <a:xfrm>
                  <a:off x="8073" y="4463"/>
                  <a:ext cx="135" cy="158"/>
                </a:xfrm>
                <a:custGeom>
                  <a:avLst/>
                  <a:gdLst>
                    <a:gd name="T0" fmla="*/ 0 w 404"/>
                    <a:gd name="T1" fmla="*/ 0 h 472"/>
                    <a:gd name="T2" fmla="*/ 0 w 404"/>
                    <a:gd name="T3" fmla="*/ 0 h 472"/>
                    <a:gd name="T4" fmla="*/ 0 w 404"/>
                    <a:gd name="T5" fmla="*/ 0 h 472"/>
                    <a:gd name="T6" fmla="*/ 0 w 404"/>
                    <a:gd name="T7" fmla="*/ 0 h 472"/>
                    <a:gd name="T8" fmla="*/ 0 w 404"/>
                    <a:gd name="T9" fmla="*/ 0 h 472"/>
                    <a:gd name="T10" fmla="*/ 0 w 404"/>
                    <a:gd name="T11" fmla="*/ 0 h 472"/>
                    <a:gd name="T12" fmla="*/ 0 w 404"/>
                    <a:gd name="T13" fmla="*/ 0 h 472"/>
                    <a:gd name="T14" fmla="*/ 0 w 404"/>
                    <a:gd name="T15" fmla="*/ 0 h 472"/>
                    <a:gd name="T16" fmla="*/ 0 w 404"/>
                    <a:gd name="T17" fmla="*/ 0 h 472"/>
                    <a:gd name="T18" fmla="*/ 0 w 404"/>
                    <a:gd name="T19" fmla="*/ 0 h 472"/>
                    <a:gd name="T20" fmla="*/ 0 w 404"/>
                    <a:gd name="T21" fmla="*/ 0 h 472"/>
                    <a:gd name="T22" fmla="*/ 0 w 404"/>
                    <a:gd name="T23" fmla="*/ 0 h 472"/>
                    <a:gd name="T24" fmla="*/ 0 w 404"/>
                    <a:gd name="T25" fmla="*/ 0 h 472"/>
                    <a:gd name="T26" fmla="*/ 0 w 404"/>
                    <a:gd name="T27" fmla="*/ 0 h 472"/>
                    <a:gd name="T28" fmla="*/ 0 w 404"/>
                    <a:gd name="T29" fmla="*/ 0 h 472"/>
                    <a:gd name="T30" fmla="*/ 0 w 404"/>
                    <a:gd name="T31" fmla="*/ 0 h 472"/>
                    <a:gd name="T32" fmla="*/ 0 w 404"/>
                    <a:gd name="T33" fmla="*/ 0 h 472"/>
                    <a:gd name="T34" fmla="*/ 0 w 404"/>
                    <a:gd name="T35" fmla="*/ 0 h 472"/>
                    <a:gd name="T36" fmla="*/ 0 w 404"/>
                    <a:gd name="T37" fmla="*/ 0 h 472"/>
                    <a:gd name="T38" fmla="*/ 0 w 404"/>
                    <a:gd name="T39" fmla="*/ 0 h 472"/>
                    <a:gd name="T40" fmla="*/ 0 w 404"/>
                    <a:gd name="T41" fmla="*/ 0 h 472"/>
                    <a:gd name="T42" fmla="*/ 0 w 404"/>
                    <a:gd name="T43" fmla="*/ 0 h 472"/>
                    <a:gd name="T44" fmla="*/ 0 w 404"/>
                    <a:gd name="T45" fmla="*/ 0 h 472"/>
                    <a:gd name="T46" fmla="*/ 0 w 404"/>
                    <a:gd name="T47" fmla="*/ 0 h 472"/>
                    <a:gd name="T48" fmla="*/ 0 w 404"/>
                    <a:gd name="T49" fmla="*/ 0 h 472"/>
                    <a:gd name="T50" fmla="*/ 0 w 404"/>
                    <a:gd name="T51" fmla="*/ 0 h 472"/>
                    <a:gd name="T52" fmla="*/ 0 w 404"/>
                    <a:gd name="T53" fmla="*/ 0 h 472"/>
                    <a:gd name="T54" fmla="*/ 0 w 404"/>
                    <a:gd name="T55" fmla="*/ 0 h 472"/>
                    <a:gd name="T56" fmla="*/ 0 w 404"/>
                    <a:gd name="T57" fmla="*/ 0 h 472"/>
                    <a:gd name="T58" fmla="*/ 0 w 404"/>
                    <a:gd name="T59" fmla="*/ 0 h 472"/>
                    <a:gd name="T60" fmla="*/ 0 w 404"/>
                    <a:gd name="T61" fmla="*/ 0 h 472"/>
                    <a:gd name="T62" fmla="*/ 0 w 404"/>
                    <a:gd name="T63" fmla="*/ 0 h 472"/>
                    <a:gd name="T64" fmla="*/ 0 w 404"/>
                    <a:gd name="T65" fmla="*/ 0 h 472"/>
                    <a:gd name="T66" fmla="*/ 0 w 404"/>
                    <a:gd name="T67" fmla="*/ 0 h 472"/>
                    <a:gd name="T68" fmla="*/ 0 w 404"/>
                    <a:gd name="T69" fmla="*/ 0 h 472"/>
                    <a:gd name="T70" fmla="*/ 0 w 404"/>
                    <a:gd name="T71" fmla="*/ 0 h 472"/>
                    <a:gd name="T72" fmla="*/ 0 w 404"/>
                    <a:gd name="T73" fmla="*/ 0 h 472"/>
                    <a:gd name="T74" fmla="*/ 0 w 404"/>
                    <a:gd name="T75" fmla="*/ 0 h 472"/>
                    <a:gd name="T76" fmla="*/ 0 w 404"/>
                    <a:gd name="T77" fmla="*/ 0 h 472"/>
                    <a:gd name="T78" fmla="*/ 0 w 404"/>
                    <a:gd name="T79" fmla="*/ 0 h 472"/>
                    <a:gd name="T80" fmla="*/ 0 w 404"/>
                    <a:gd name="T81" fmla="*/ 0 h 472"/>
                    <a:gd name="T82" fmla="*/ 0 w 404"/>
                    <a:gd name="T83" fmla="*/ 0 h 472"/>
                    <a:gd name="T84" fmla="*/ 0 w 404"/>
                    <a:gd name="T85" fmla="*/ 0 h 472"/>
                    <a:gd name="T86" fmla="*/ 0 w 404"/>
                    <a:gd name="T87" fmla="*/ 0 h 47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404"/>
                    <a:gd name="T133" fmla="*/ 0 h 472"/>
                    <a:gd name="T134" fmla="*/ 404 w 404"/>
                    <a:gd name="T135" fmla="*/ 472 h 47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404" h="472">
                      <a:moveTo>
                        <a:pt x="157" y="61"/>
                      </a:moveTo>
                      <a:lnTo>
                        <a:pt x="127" y="87"/>
                      </a:lnTo>
                      <a:lnTo>
                        <a:pt x="96" y="113"/>
                      </a:lnTo>
                      <a:lnTo>
                        <a:pt x="68" y="143"/>
                      </a:lnTo>
                      <a:lnTo>
                        <a:pt x="43" y="175"/>
                      </a:lnTo>
                      <a:lnTo>
                        <a:pt x="22" y="208"/>
                      </a:lnTo>
                      <a:lnTo>
                        <a:pt x="8" y="244"/>
                      </a:lnTo>
                      <a:lnTo>
                        <a:pt x="0" y="283"/>
                      </a:lnTo>
                      <a:lnTo>
                        <a:pt x="2" y="323"/>
                      </a:lnTo>
                      <a:lnTo>
                        <a:pt x="5" y="333"/>
                      </a:lnTo>
                      <a:lnTo>
                        <a:pt x="8" y="344"/>
                      </a:lnTo>
                      <a:lnTo>
                        <a:pt x="12" y="353"/>
                      </a:lnTo>
                      <a:lnTo>
                        <a:pt x="18" y="363"/>
                      </a:lnTo>
                      <a:lnTo>
                        <a:pt x="25" y="372"/>
                      </a:lnTo>
                      <a:lnTo>
                        <a:pt x="34" y="380"/>
                      </a:lnTo>
                      <a:lnTo>
                        <a:pt x="41" y="388"/>
                      </a:lnTo>
                      <a:lnTo>
                        <a:pt x="52" y="393"/>
                      </a:lnTo>
                      <a:lnTo>
                        <a:pt x="71" y="405"/>
                      </a:lnTo>
                      <a:lnTo>
                        <a:pt x="90" y="415"/>
                      </a:lnTo>
                      <a:lnTo>
                        <a:pt x="109" y="424"/>
                      </a:lnTo>
                      <a:lnTo>
                        <a:pt x="129" y="431"/>
                      </a:lnTo>
                      <a:lnTo>
                        <a:pt x="150" y="438"/>
                      </a:lnTo>
                      <a:lnTo>
                        <a:pt x="171" y="444"/>
                      </a:lnTo>
                      <a:lnTo>
                        <a:pt x="191" y="449"/>
                      </a:lnTo>
                      <a:lnTo>
                        <a:pt x="212" y="454"/>
                      </a:lnTo>
                      <a:lnTo>
                        <a:pt x="234" y="458"/>
                      </a:lnTo>
                      <a:lnTo>
                        <a:pt x="254" y="461"/>
                      </a:lnTo>
                      <a:lnTo>
                        <a:pt x="276" y="464"/>
                      </a:lnTo>
                      <a:lnTo>
                        <a:pt x="298" y="467"/>
                      </a:lnTo>
                      <a:lnTo>
                        <a:pt x="319" y="468"/>
                      </a:lnTo>
                      <a:lnTo>
                        <a:pt x="341" y="470"/>
                      </a:lnTo>
                      <a:lnTo>
                        <a:pt x="363" y="471"/>
                      </a:lnTo>
                      <a:lnTo>
                        <a:pt x="383" y="472"/>
                      </a:lnTo>
                      <a:lnTo>
                        <a:pt x="391" y="472"/>
                      </a:lnTo>
                      <a:lnTo>
                        <a:pt x="397" y="470"/>
                      </a:lnTo>
                      <a:lnTo>
                        <a:pt x="401" y="464"/>
                      </a:lnTo>
                      <a:lnTo>
                        <a:pt x="404" y="458"/>
                      </a:lnTo>
                      <a:lnTo>
                        <a:pt x="404" y="451"/>
                      </a:lnTo>
                      <a:lnTo>
                        <a:pt x="401" y="445"/>
                      </a:lnTo>
                      <a:lnTo>
                        <a:pt x="395" y="441"/>
                      </a:lnTo>
                      <a:lnTo>
                        <a:pt x="388" y="438"/>
                      </a:lnTo>
                      <a:lnTo>
                        <a:pt x="369" y="434"/>
                      </a:lnTo>
                      <a:lnTo>
                        <a:pt x="350" y="431"/>
                      </a:lnTo>
                      <a:lnTo>
                        <a:pt x="331" y="426"/>
                      </a:lnTo>
                      <a:lnTo>
                        <a:pt x="310" y="424"/>
                      </a:lnTo>
                      <a:lnTo>
                        <a:pt x="291" y="421"/>
                      </a:lnTo>
                      <a:lnTo>
                        <a:pt x="272" y="418"/>
                      </a:lnTo>
                      <a:lnTo>
                        <a:pt x="251" y="415"/>
                      </a:lnTo>
                      <a:lnTo>
                        <a:pt x="232" y="411"/>
                      </a:lnTo>
                      <a:lnTo>
                        <a:pt x="213" y="408"/>
                      </a:lnTo>
                      <a:lnTo>
                        <a:pt x="194" y="403"/>
                      </a:lnTo>
                      <a:lnTo>
                        <a:pt x="175" y="398"/>
                      </a:lnTo>
                      <a:lnTo>
                        <a:pt x="156" y="393"/>
                      </a:lnTo>
                      <a:lnTo>
                        <a:pt x="138" y="386"/>
                      </a:lnTo>
                      <a:lnTo>
                        <a:pt x="119" y="379"/>
                      </a:lnTo>
                      <a:lnTo>
                        <a:pt x="102" y="372"/>
                      </a:lnTo>
                      <a:lnTo>
                        <a:pt x="84" y="362"/>
                      </a:lnTo>
                      <a:lnTo>
                        <a:pt x="69" y="352"/>
                      </a:lnTo>
                      <a:lnTo>
                        <a:pt x="58" y="339"/>
                      </a:lnTo>
                      <a:lnTo>
                        <a:pt x="49" y="324"/>
                      </a:lnTo>
                      <a:lnTo>
                        <a:pt x="44" y="307"/>
                      </a:lnTo>
                      <a:lnTo>
                        <a:pt x="43" y="290"/>
                      </a:lnTo>
                      <a:lnTo>
                        <a:pt x="44" y="270"/>
                      </a:lnTo>
                      <a:lnTo>
                        <a:pt x="49" y="250"/>
                      </a:lnTo>
                      <a:lnTo>
                        <a:pt x="55" y="234"/>
                      </a:lnTo>
                      <a:lnTo>
                        <a:pt x="65" y="212"/>
                      </a:lnTo>
                      <a:lnTo>
                        <a:pt x="77" y="191"/>
                      </a:lnTo>
                      <a:lnTo>
                        <a:pt x="90" y="172"/>
                      </a:lnTo>
                      <a:lnTo>
                        <a:pt x="104" y="155"/>
                      </a:lnTo>
                      <a:lnTo>
                        <a:pt x="119" y="138"/>
                      </a:lnTo>
                      <a:lnTo>
                        <a:pt x="135" y="120"/>
                      </a:lnTo>
                      <a:lnTo>
                        <a:pt x="154" y="103"/>
                      </a:lnTo>
                      <a:lnTo>
                        <a:pt x="173" y="86"/>
                      </a:lnTo>
                      <a:lnTo>
                        <a:pt x="193" y="71"/>
                      </a:lnTo>
                      <a:lnTo>
                        <a:pt x="218" y="59"/>
                      </a:lnTo>
                      <a:lnTo>
                        <a:pt x="245" y="47"/>
                      </a:lnTo>
                      <a:lnTo>
                        <a:pt x="273" y="36"/>
                      </a:lnTo>
                      <a:lnTo>
                        <a:pt x="298" y="25"/>
                      </a:lnTo>
                      <a:lnTo>
                        <a:pt x="319" y="17"/>
                      </a:lnTo>
                      <a:lnTo>
                        <a:pt x="332" y="8"/>
                      </a:lnTo>
                      <a:lnTo>
                        <a:pt x="336" y="2"/>
                      </a:lnTo>
                      <a:lnTo>
                        <a:pt x="322" y="0"/>
                      </a:lnTo>
                      <a:lnTo>
                        <a:pt x="301" y="1"/>
                      </a:lnTo>
                      <a:lnTo>
                        <a:pt x="278" y="5"/>
                      </a:lnTo>
                      <a:lnTo>
                        <a:pt x="253" y="13"/>
                      </a:lnTo>
                      <a:lnTo>
                        <a:pt x="226" y="23"/>
                      </a:lnTo>
                      <a:lnTo>
                        <a:pt x="201" y="34"/>
                      </a:lnTo>
                      <a:lnTo>
                        <a:pt x="178" y="47"/>
                      </a:lnTo>
                      <a:lnTo>
                        <a:pt x="157" y="61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0" name="Freeform 45"/>
                <p:cNvSpPr/>
                <p:nvPr/>
              </p:nvSpPr>
              <p:spPr bwMode="auto">
                <a:xfrm>
                  <a:off x="8263" y="4458"/>
                  <a:ext cx="118" cy="105"/>
                </a:xfrm>
                <a:custGeom>
                  <a:avLst/>
                  <a:gdLst>
                    <a:gd name="T0" fmla="*/ 0 w 354"/>
                    <a:gd name="T1" fmla="*/ 0 h 315"/>
                    <a:gd name="T2" fmla="*/ 0 w 354"/>
                    <a:gd name="T3" fmla="*/ 0 h 315"/>
                    <a:gd name="T4" fmla="*/ 0 w 354"/>
                    <a:gd name="T5" fmla="*/ 0 h 315"/>
                    <a:gd name="T6" fmla="*/ 0 w 354"/>
                    <a:gd name="T7" fmla="*/ 0 h 315"/>
                    <a:gd name="T8" fmla="*/ 0 w 354"/>
                    <a:gd name="T9" fmla="*/ 0 h 315"/>
                    <a:gd name="T10" fmla="*/ 0 w 354"/>
                    <a:gd name="T11" fmla="*/ 0 h 315"/>
                    <a:gd name="T12" fmla="*/ 0 w 354"/>
                    <a:gd name="T13" fmla="*/ 0 h 315"/>
                    <a:gd name="T14" fmla="*/ 0 w 354"/>
                    <a:gd name="T15" fmla="*/ 0 h 315"/>
                    <a:gd name="T16" fmla="*/ 0 w 354"/>
                    <a:gd name="T17" fmla="*/ 0 h 315"/>
                    <a:gd name="T18" fmla="*/ 0 w 354"/>
                    <a:gd name="T19" fmla="*/ 0 h 315"/>
                    <a:gd name="T20" fmla="*/ 0 w 354"/>
                    <a:gd name="T21" fmla="*/ 0 h 315"/>
                    <a:gd name="T22" fmla="*/ 0 w 354"/>
                    <a:gd name="T23" fmla="*/ 0 h 315"/>
                    <a:gd name="T24" fmla="*/ 0 w 354"/>
                    <a:gd name="T25" fmla="*/ 0 h 315"/>
                    <a:gd name="T26" fmla="*/ 0 w 354"/>
                    <a:gd name="T27" fmla="*/ 0 h 315"/>
                    <a:gd name="T28" fmla="*/ 0 w 354"/>
                    <a:gd name="T29" fmla="*/ 0 h 315"/>
                    <a:gd name="T30" fmla="*/ 0 w 354"/>
                    <a:gd name="T31" fmla="*/ 0 h 315"/>
                    <a:gd name="T32" fmla="*/ 0 w 354"/>
                    <a:gd name="T33" fmla="*/ 0 h 315"/>
                    <a:gd name="T34" fmla="*/ 0 w 354"/>
                    <a:gd name="T35" fmla="*/ 0 h 315"/>
                    <a:gd name="T36" fmla="*/ 0 w 354"/>
                    <a:gd name="T37" fmla="*/ 0 h 315"/>
                    <a:gd name="T38" fmla="*/ 0 w 354"/>
                    <a:gd name="T39" fmla="*/ 0 h 315"/>
                    <a:gd name="T40" fmla="*/ 0 w 354"/>
                    <a:gd name="T41" fmla="*/ 0 h 315"/>
                    <a:gd name="T42" fmla="*/ 0 w 354"/>
                    <a:gd name="T43" fmla="*/ 0 h 315"/>
                    <a:gd name="T44" fmla="*/ 0 w 354"/>
                    <a:gd name="T45" fmla="*/ 0 h 315"/>
                    <a:gd name="T46" fmla="*/ 0 w 354"/>
                    <a:gd name="T47" fmla="*/ 0 h 315"/>
                    <a:gd name="T48" fmla="*/ 0 w 354"/>
                    <a:gd name="T49" fmla="*/ 0 h 315"/>
                    <a:gd name="T50" fmla="*/ 0 w 354"/>
                    <a:gd name="T51" fmla="*/ 0 h 315"/>
                    <a:gd name="T52" fmla="*/ 0 w 354"/>
                    <a:gd name="T53" fmla="*/ 0 h 315"/>
                    <a:gd name="T54" fmla="*/ 0 w 354"/>
                    <a:gd name="T55" fmla="*/ 0 h 315"/>
                    <a:gd name="T56" fmla="*/ 0 w 354"/>
                    <a:gd name="T57" fmla="*/ 0 h 315"/>
                    <a:gd name="T58" fmla="*/ 0 w 354"/>
                    <a:gd name="T59" fmla="*/ 0 h 315"/>
                    <a:gd name="T60" fmla="*/ 0 w 354"/>
                    <a:gd name="T61" fmla="*/ 0 h 315"/>
                    <a:gd name="T62" fmla="*/ 0 w 354"/>
                    <a:gd name="T63" fmla="*/ 0 h 315"/>
                    <a:gd name="T64" fmla="*/ 0 w 354"/>
                    <a:gd name="T65" fmla="*/ 0 h 315"/>
                    <a:gd name="T66" fmla="*/ 0 w 354"/>
                    <a:gd name="T67" fmla="*/ 0 h 315"/>
                    <a:gd name="T68" fmla="*/ 0 w 354"/>
                    <a:gd name="T69" fmla="*/ 0 h 315"/>
                    <a:gd name="T70" fmla="*/ 0 w 354"/>
                    <a:gd name="T71" fmla="*/ 0 h 315"/>
                    <a:gd name="T72" fmla="*/ 0 w 354"/>
                    <a:gd name="T73" fmla="*/ 0 h 315"/>
                    <a:gd name="T74" fmla="*/ 0 w 354"/>
                    <a:gd name="T75" fmla="*/ 0 h 315"/>
                    <a:gd name="T76" fmla="*/ 0 w 354"/>
                    <a:gd name="T77" fmla="*/ 0 h 315"/>
                    <a:gd name="T78" fmla="*/ 0 w 354"/>
                    <a:gd name="T79" fmla="*/ 0 h 315"/>
                    <a:gd name="T80" fmla="*/ 0 w 354"/>
                    <a:gd name="T81" fmla="*/ 0 h 315"/>
                    <a:gd name="T82" fmla="*/ 0 w 354"/>
                    <a:gd name="T83" fmla="*/ 0 h 315"/>
                    <a:gd name="T84" fmla="*/ 0 w 354"/>
                    <a:gd name="T85" fmla="*/ 0 h 315"/>
                    <a:gd name="T86" fmla="*/ 0 w 354"/>
                    <a:gd name="T87" fmla="*/ 0 h 315"/>
                    <a:gd name="T88" fmla="*/ 0 w 354"/>
                    <a:gd name="T89" fmla="*/ 0 h 315"/>
                    <a:gd name="T90" fmla="*/ 0 w 354"/>
                    <a:gd name="T91" fmla="*/ 0 h 315"/>
                    <a:gd name="T92" fmla="*/ 0 w 354"/>
                    <a:gd name="T93" fmla="*/ 0 h 315"/>
                    <a:gd name="T94" fmla="*/ 0 w 354"/>
                    <a:gd name="T95" fmla="*/ 0 h 315"/>
                    <a:gd name="T96" fmla="*/ 0 w 354"/>
                    <a:gd name="T97" fmla="*/ 0 h 315"/>
                    <a:gd name="T98" fmla="*/ 0 w 354"/>
                    <a:gd name="T99" fmla="*/ 0 h 315"/>
                    <a:gd name="T100" fmla="*/ 0 w 354"/>
                    <a:gd name="T101" fmla="*/ 0 h 315"/>
                    <a:gd name="T102" fmla="*/ 0 w 354"/>
                    <a:gd name="T103" fmla="*/ 0 h 315"/>
                    <a:gd name="T104" fmla="*/ 0 w 354"/>
                    <a:gd name="T105" fmla="*/ 0 h 315"/>
                    <a:gd name="T106" fmla="*/ 0 w 354"/>
                    <a:gd name="T107" fmla="*/ 0 h 315"/>
                    <a:gd name="T108" fmla="*/ 0 w 354"/>
                    <a:gd name="T109" fmla="*/ 0 h 315"/>
                    <a:gd name="T110" fmla="*/ 0 w 354"/>
                    <a:gd name="T111" fmla="*/ 0 h 315"/>
                    <a:gd name="T112" fmla="*/ 0 w 354"/>
                    <a:gd name="T113" fmla="*/ 0 h 315"/>
                    <a:gd name="T114" fmla="*/ 0 w 354"/>
                    <a:gd name="T115" fmla="*/ 0 h 315"/>
                    <a:gd name="T116" fmla="*/ 0 w 354"/>
                    <a:gd name="T117" fmla="*/ 0 h 315"/>
                    <a:gd name="T118" fmla="*/ 0 w 354"/>
                    <a:gd name="T119" fmla="*/ 0 h 315"/>
                    <a:gd name="T120" fmla="*/ 0 w 354"/>
                    <a:gd name="T121" fmla="*/ 0 h 31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354"/>
                    <a:gd name="T184" fmla="*/ 0 h 315"/>
                    <a:gd name="T185" fmla="*/ 354 w 354"/>
                    <a:gd name="T186" fmla="*/ 315 h 315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354" h="315">
                      <a:moveTo>
                        <a:pt x="294" y="96"/>
                      </a:moveTo>
                      <a:lnTo>
                        <a:pt x="310" y="113"/>
                      </a:lnTo>
                      <a:lnTo>
                        <a:pt x="320" y="133"/>
                      </a:lnTo>
                      <a:lnTo>
                        <a:pt x="325" y="155"/>
                      </a:lnTo>
                      <a:lnTo>
                        <a:pt x="325" y="178"/>
                      </a:lnTo>
                      <a:lnTo>
                        <a:pt x="322" y="197"/>
                      </a:lnTo>
                      <a:lnTo>
                        <a:pt x="316" y="212"/>
                      </a:lnTo>
                      <a:lnTo>
                        <a:pt x="306" y="228"/>
                      </a:lnTo>
                      <a:lnTo>
                        <a:pt x="295" y="241"/>
                      </a:lnTo>
                      <a:lnTo>
                        <a:pt x="282" y="256"/>
                      </a:lnTo>
                      <a:lnTo>
                        <a:pt x="269" y="267"/>
                      </a:lnTo>
                      <a:lnTo>
                        <a:pt x="256" y="280"/>
                      </a:lnTo>
                      <a:lnTo>
                        <a:pt x="243" y="293"/>
                      </a:lnTo>
                      <a:lnTo>
                        <a:pt x="240" y="297"/>
                      </a:lnTo>
                      <a:lnTo>
                        <a:pt x="240" y="302"/>
                      </a:lnTo>
                      <a:lnTo>
                        <a:pt x="240" y="306"/>
                      </a:lnTo>
                      <a:lnTo>
                        <a:pt x="243" y="310"/>
                      </a:lnTo>
                      <a:lnTo>
                        <a:pt x="247" y="313"/>
                      </a:lnTo>
                      <a:lnTo>
                        <a:pt x="253" y="315"/>
                      </a:lnTo>
                      <a:lnTo>
                        <a:pt x="257" y="313"/>
                      </a:lnTo>
                      <a:lnTo>
                        <a:pt x="262" y="310"/>
                      </a:lnTo>
                      <a:lnTo>
                        <a:pt x="291" y="292"/>
                      </a:lnTo>
                      <a:lnTo>
                        <a:pt x="316" y="267"/>
                      </a:lnTo>
                      <a:lnTo>
                        <a:pt x="335" y="240"/>
                      </a:lnTo>
                      <a:lnTo>
                        <a:pt x="348" y="208"/>
                      </a:lnTo>
                      <a:lnTo>
                        <a:pt x="354" y="177"/>
                      </a:lnTo>
                      <a:lnTo>
                        <a:pt x="351" y="143"/>
                      </a:lnTo>
                      <a:lnTo>
                        <a:pt x="339" y="113"/>
                      </a:lnTo>
                      <a:lnTo>
                        <a:pt x="316" y="86"/>
                      </a:lnTo>
                      <a:lnTo>
                        <a:pt x="298" y="72"/>
                      </a:lnTo>
                      <a:lnTo>
                        <a:pt x="278" y="60"/>
                      </a:lnTo>
                      <a:lnTo>
                        <a:pt x="256" y="49"/>
                      </a:lnTo>
                      <a:lnTo>
                        <a:pt x="231" y="39"/>
                      </a:lnTo>
                      <a:lnTo>
                        <a:pt x="206" y="29"/>
                      </a:lnTo>
                      <a:lnTo>
                        <a:pt x="181" y="21"/>
                      </a:lnTo>
                      <a:lnTo>
                        <a:pt x="155" y="16"/>
                      </a:lnTo>
                      <a:lnTo>
                        <a:pt x="130" y="10"/>
                      </a:lnTo>
                      <a:lnTo>
                        <a:pt x="105" y="6"/>
                      </a:lnTo>
                      <a:lnTo>
                        <a:pt x="83" y="3"/>
                      </a:lnTo>
                      <a:lnTo>
                        <a:pt x="61" y="0"/>
                      </a:lnTo>
                      <a:lnTo>
                        <a:pt x="43" y="0"/>
                      </a:lnTo>
                      <a:lnTo>
                        <a:pt x="27" y="0"/>
                      </a:lnTo>
                      <a:lnTo>
                        <a:pt x="14" y="0"/>
                      </a:lnTo>
                      <a:lnTo>
                        <a:pt x="5" y="3"/>
                      </a:lnTo>
                      <a:lnTo>
                        <a:pt x="0" y="6"/>
                      </a:lnTo>
                      <a:lnTo>
                        <a:pt x="15" y="8"/>
                      </a:lnTo>
                      <a:lnTo>
                        <a:pt x="30" y="10"/>
                      </a:lnTo>
                      <a:lnTo>
                        <a:pt x="47" y="13"/>
                      </a:lnTo>
                      <a:lnTo>
                        <a:pt x="65" y="16"/>
                      </a:lnTo>
                      <a:lnTo>
                        <a:pt x="83" y="20"/>
                      </a:lnTo>
                      <a:lnTo>
                        <a:pt x="103" y="23"/>
                      </a:lnTo>
                      <a:lnTo>
                        <a:pt x="122" y="27"/>
                      </a:lnTo>
                      <a:lnTo>
                        <a:pt x="143" y="31"/>
                      </a:lnTo>
                      <a:lnTo>
                        <a:pt x="162" y="37"/>
                      </a:lnTo>
                      <a:lnTo>
                        <a:pt x="182" y="43"/>
                      </a:lnTo>
                      <a:lnTo>
                        <a:pt x="203" y="49"/>
                      </a:lnTo>
                      <a:lnTo>
                        <a:pt x="222" y="56"/>
                      </a:lnTo>
                      <a:lnTo>
                        <a:pt x="241" y="64"/>
                      </a:lnTo>
                      <a:lnTo>
                        <a:pt x="260" y="75"/>
                      </a:lnTo>
                      <a:lnTo>
                        <a:pt x="278" y="85"/>
                      </a:lnTo>
                      <a:lnTo>
                        <a:pt x="294" y="9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1" name="Freeform 46"/>
                <p:cNvSpPr/>
                <p:nvPr/>
              </p:nvSpPr>
              <p:spPr bwMode="auto">
                <a:xfrm>
                  <a:off x="8023" y="4506"/>
                  <a:ext cx="47" cy="99"/>
                </a:xfrm>
                <a:custGeom>
                  <a:avLst/>
                  <a:gdLst>
                    <a:gd name="T0" fmla="*/ 0 w 143"/>
                    <a:gd name="T1" fmla="*/ 0 h 297"/>
                    <a:gd name="T2" fmla="*/ 0 w 143"/>
                    <a:gd name="T3" fmla="*/ 0 h 297"/>
                    <a:gd name="T4" fmla="*/ 0 w 143"/>
                    <a:gd name="T5" fmla="*/ 0 h 297"/>
                    <a:gd name="T6" fmla="*/ 0 w 143"/>
                    <a:gd name="T7" fmla="*/ 0 h 297"/>
                    <a:gd name="T8" fmla="*/ 0 w 143"/>
                    <a:gd name="T9" fmla="*/ 0 h 297"/>
                    <a:gd name="T10" fmla="*/ 0 w 143"/>
                    <a:gd name="T11" fmla="*/ 0 h 297"/>
                    <a:gd name="T12" fmla="*/ 0 w 143"/>
                    <a:gd name="T13" fmla="*/ 0 h 297"/>
                    <a:gd name="T14" fmla="*/ 0 w 143"/>
                    <a:gd name="T15" fmla="*/ 0 h 297"/>
                    <a:gd name="T16" fmla="*/ 0 w 143"/>
                    <a:gd name="T17" fmla="*/ 0 h 297"/>
                    <a:gd name="T18" fmla="*/ 0 w 143"/>
                    <a:gd name="T19" fmla="*/ 0 h 297"/>
                    <a:gd name="T20" fmla="*/ 0 w 143"/>
                    <a:gd name="T21" fmla="*/ 0 h 297"/>
                    <a:gd name="T22" fmla="*/ 0 w 143"/>
                    <a:gd name="T23" fmla="*/ 0 h 297"/>
                    <a:gd name="T24" fmla="*/ 0 w 143"/>
                    <a:gd name="T25" fmla="*/ 0 h 297"/>
                    <a:gd name="T26" fmla="*/ 0 w 143"/>
                    <a:gd name="T27" fmla="*/ 0 h 297"/>
                    <a:gd name="T28" fmla="*/ 0 w 143"/>
                    <a:gd name="T29" fmla="*/ 0 h 297"/>
                    <a:gd name="T30" fmla="*/ 0 w 143"/>
                    <a:gd name="T31" fmla="*/ 0 h 297"/>
                    <a:gd name="T32" fmla="*/ 0 w 143"/>
                    <a:gd name="T33" fmla="*/ 0 h 297"/>
                    <a:gd name="T34" fmla="*/ 0 w 143"/>
                    <a:gd name="T35" fmla="*/ 0 h 297"/>
                    <a:gd name="T36" fmla="*/ 0 w 143"/>
                    <a:gd name="T37" fmla="*/ 0 h 297"/>
                    <a:gd name="T38" fmla="*/ 0 w 143"/>
                    <a:gd name="T39" fmla="*/ 0 h 297"/>
                    <a:gd name="T40" fmla="*/ 0 w 143"/>
                    <a:gd name="T41" fmla="*/ 0 h 297"/>
                    <a:gd name="T42" fmla="*/ 0 w 143"/>
                    <a:gd name="T43" fmla="*/ 0 h 297"/>
                    <a:gd name="T44" fmla="*/ 0 w 143"/>
                    <a:gd name="T45" fmla="*/ 0 h 297"/>
                    <a:gd name="T46" fmla="*/ 0 w 143"/>
                    <a:gd name="T47" fmla="*/ 0 h 297"/>
                    <a:gd name="T48" fmla="*/ 0 w 143"/>
                    <a:gd name="T49" fmla="*/ 0 h 297"/>
                    <a:gd name="T50" fmla="*/ 0 w 143"/>
                    <a:gd name="T51" fmla="*/ 0 h 297"/>
                    <a:gd name="T52" fmla="*/ 0 w 143"/>
                    <a:gd name="T53" fmla="*/ 0 h 297"/>
                    <a:gd name="T54" fmla="*/ 0 w 143"/>
                    <a:gd name="T55" fmla="*/ 0 h 297"/>
                    <a:gd name="T56" fmla="*/ 0 w 143"/>
                    <a:gd name="T57" fmla="*/ 0 h 297"/>
                    <a:gd name="T58" fmla="*/ 0 w 143"/>
                    <a:gd name="T59" fmla="*/ 0 h 297"/>
                    <a:gd name="T60" fmla="*/ 0 w 143"/>
                    <a:gd name="T61" fmla="*/ 0 h 297"/>
                    <a:gd name="T62" fmla="*/ 0 w 143"/>
                    <a:gd name="T63" fmla="*/ 0 h 297"/>
                    <a:gd name="T64" fmla="*/ 0 w 143"/>
                    <a:gd name="T65" fmla="*/ 0 h 297"/>
                    <a:gd name="T66" fmla="*/ 0 w 143"/>
                    <a:gd name="T67" fmla="*/ 0 h 297"/>
                    <a:gd name="T68" fmla="*/ 0 w 143"/>
                    <a:gd name="T69" fmla="*/ 0 h 297"/>
                    <a:gd name="T70" fmla="*/ 0 w 143"/>
                    <a:gd name="T71" fmla="*/ 0 h 297"/>
                    <a:gd name="T72" fmla="*/ 0 w 143"/>
                    <a:gd name="T73" fmla="*/ 0 h 297"/>
                    <a:gd name="T74" fmla="*/ 0 w 143"/>
                    <a:gd name="T75" fmla="*/ 0 h 297"/>
                    <a:gd name="T76" fmla="*/ 0 w 143"/>
                    <a:gd name="T77" fmla="*/ 0 h 297"/>
                    <a:gd name="T78" fmla="*/ 0 w 143"/>
                    <a:gd name="T79" fmla="*/ 0 h 297"/>
                    <a:gd name="T80" fmla="*/ 0 w 143"/>
                    <a:gd name="T81" fmla="*/ 0 h 297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43"/>
                    <a:gd name="T124" fmla="*/ 0 h 297"/>
                    <a:gd name="T125" fmla="*/ 143 w 143"/>
                    <a:gd name="T126" fmla="*/ 297 h 297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43" h="297">
                      <a:moveTo>
                        <a:pt x="0" y="162"/>
                      </a:moveTo>
                      <a:lnTo>
                        <a:pt x="0" y="187"/>
                      </a:lnTo>
                      <a:lnTo>
                        <a:pt x="5" y="210"/>
                      </a:lnTo>
                      <a:lnTo>
                        <a:pt x="16" y="231"/>
                      </a:lnTo>
                      <a:lnTo>
                        <a:pt x="30" y="250"/>
                      </a:lnTo>
                      <a:lnTo>
                        <a:pt x="48" y="266"/>
                      </a:lnTo>
                      <a:lnTo>
                        <a:pt x="69" y="280"/>
                      </a:lnTo>
                      <a:lnTo>
                        <a:pt x="92" y="290"/>
                      </a:lnTo>
                      <a:lnTo>
                        <a:pt x="116" y="296"/>
                      </a:lnTo>
                      <a:lnTo>
                        <a:pt x="123" y="297"/>
                      </a:lnTo>
                      <a:lnTo>
                        <a:pt x="130" y="295"/>
                      </a:lnTo>
                      <a:lnTo>
                        <a:pt x="136" y="290"/>
                      </a:lnTo>
                      <a:lnTo>
                        <a:pt x="139" y="284"/>
                      </a:lnTo>
                      <a:lnTo>
                        <a:pt x="139" y="277"/>
                      </a:lnTo>
                      <a:lnTo>
                        <a:pt x="138" y="270"/>
                      </a:lnTo>
                      <a:lnTo>
                        <a:pt x="133" y="264"/>
                      </a:lnTo>
                      <a:lnTo>
                        <a:pt x="126" y="261"/>
                      </a:lnTo>
                      <a:lnTo>
                        <a:pt x="102" y="253"/>
                      </a:lnTo>
                      <a:lnTo>
                        <a:pt x="80" y="241"/>
                      </a:lnTo>
                      <a:lnTo>
                        <a:pt x="63" y="226"/>
                      </a:lnTo>
                      <a:lnTo>
                        <a:pt x="50" y="208"/>
                      </a:lnTo>
                      <a:lnTo>
                        <a:pt x="41" y="187"/>
                      </a:lnTo>
                      <a:lnTo>
                        <a:pt x="36" y="164"/>
                      </a:lnTo>
                      <a:lnTo>
                        <a:pt x="36" y="139"/>
                      </a:lnTo>
                      <a:lnTo>
                        <a:pt x="44" y="113"/>
                      </a:lnTo>
                      <a:lnTo>
                        <a:pt x="52" y="95"/>
                      </a:lnTo>
                      <a:lnTo>
                        <a:pt x="64" y="78"/>
                      </a:lnTo>
                      <a:lnTo>
                        <a:pt x="77" y="62"/>
                      </a:lnTo>
                      <a:lnTo>
                        <a:pt x="92" y="47"/>
                      </a:lnTo>
                      <a:lnTo>
                        <a:pt x="105" y="34"/>
                      </a:lnTo>
                      <a:lnTo>
                        <a:pt x="120" y="23"/>
                      </a:lnTo>
                      <a:lnTo>
                        <a:pt x="133" y="11"/>
                      </a:lnTo>
                      <a:lnTo>
                        <a:pt x="143" y="1"/>
                      </a:lnTo>
                      <a:lnTo>
                        <a:pt x="133" y="0"/>
                      </a:lnTo>
                      <a:lnTo>
                        <a:pt x="117" y="7"/>
                      </a:lnTo>
                      <a:lnTo>
                        <a:pt x="95" y="23"/>
                      </a:lnTo>
                      <a:lnTo>
                        <a:pt x="70" y="44"/>
                      </a:lnTo>
                      <a:lnTo>
                        <a:pt x="47" y="72"/>
                      </a:lnTo>
                      <a:lnTo>
                        <a:pt x="25" y="101"/>
                      </a:lnTo>
                      <a:lnTo>
                        <a:pt x="8" y="132"/>
                      </a:lnTo>
                      <a:lnTo>
                        <a:pt x="0" y="162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2" name="Freeform 47"/>
                <p:cNvSpPr/>
                <p:nvPr/>
              </p:nvSpPr>
              <p:spPr bwMode="auto">
                <a:xfrm>
                  <a:off x="8360" y="4451"/>
                  <a:ext cx="103" cy="129"/>
                </a:xfrm>
                <a:custGeom>
                  <a:avLst/>
                  <a:gdLst>
                    <a:gd name="T0" fmla="*/ 0 w 309"/>
                    <a:gd name="T1" fmla="*/ 0 h 388"/>
                    <a:gd name="T2" fmla="*/ 0 w 309"/>
                    <a:gd name="T3" fmla="*/ 0 h 388"/>
                    <a:gd name="T4" fmla="*/ 0 w 309"/>
                    <a:gd name="T5" fmla="*/ 0 h 388"/>
                    <a:gd name="T6" fmla="*/ 0 w 309"/>
                    <a:gd name="T7" fmla="*/ 0 h 388"/>
                    <a:gd name="T8" fmla="*/ 0 w 309"/>
                    <a:gd name="T9" fmla="*/ 0 h 388"/>
                    <a:gd name="T10" fmla="*/ 0 w 309"/>
                    <a:gd name="T11" fmla="*/ 0 h 388"/>
                    <a:gd name="T12" fmla="*/ 0 w 309"/>
                    <a:gd name="T13" fmla="*/ 0 h 388"/>
                    <a:gd name="T14" fmla="*/ 0 w 309"/>
                    <a:gd name="T15" fmla="*/ 0 h 388"/>
                    <a:gd name="T16" fmla="*/ 0 w 309"/>
                    <a:gd name="T17" fmla="*/ 0 h 388"/>
                    <a:gd name="T18" fmla="*/ 0 w 309"/>
                    <a:gd name="T19" fmla="*/ 0 h 388"/>
                    <a:gd name="T20" fmla="*/ 0 w 309"/>
                    <a:gd name="T21" fmla="*/ 0 h 388"/>
                    <a:gd name="T22" fmla="*/ 0 w 309"/>
                    <a:gd name="T23" fmla="*/ 0 h 388"/>
                    <a:gd name="T24" fmla="*/ 0 w 309"/>
                    <a:gd name="T25" fmla="*/ 0 h 388"/>
                    <a:gd name="T26" fmla="*/ 0 w 309"/>
                    <a:gd name="T27" fmla="*/ 0 h 388"/>
                    <a:gd name="T28" fmla="*/ 0 w 309"/>
                    <a:gd name="T29" fmla="*/ 0 h 388"/>
                    <a:gd name="T30" fmla="*/ 0 w 309"/>
                    <a:gd name="T31" fmla="*/ 0 h 388"/>
                    <a:gd name="T32" fmla="*/ 0 w 309"/>
                    <a:gd name="T33" fmla="*/ 0 h 388"/>
                    <a:gd name="T34" fmla="*/ 0 w 309"/>
                    <a:gd name="T35" fmla="*/ 0 h 388"/>
                    <a:gd name="T36" fmla="*/ 0 w 309"/>
                    <a:gd name="T37" fmla="*/ 0 h 388"/>
                    <a:gd name="T38" fmla="*/ 0 w 309"/>
                    <a:gd name="T39" fmla="*/ 0 h 388"/>
                    <a:gd name="T40" fmla="*/ 0 w 309"/>
                    <a:gd name="T41" fmla="*/ 0 h 388"/>
                    <a:gd name="T42" fmla="*/ 0 w 309"/>
                    <a:gd name="T43" fmla="*/ 0 h 388"/>
                    <a:gd name="T44" fmla="*/ 0 w 309"/>
                    <a:gd name="T45" fmla="*/ 0 h 388"/>
                    <a:gd name="T46" fmla="*/ 0 w 309"/>
                    <a:gd name="T47" fmla="*/ 0 h 388"/>
                    <a:gd name="T48" fmla="*/ 0 w 309"/>
                    <a:gd name="T49" fmla="*/ 0 h 388"/>
                    <a:gd name="T50" fmla="*/ 0 w 309"/>
                    <a:gd name="T51" fmla="*/ 0 h 388"/>
                    <a:gd name="T52" fmla="*/ 0 w 309"/>
                    <a:gd name="T53" fmla="*/ 0 h 388"/>
                    <a:gd name="T54" fmla="*/ 0 w 309"/>
                    <a:gd name="T55" fmla="*/ 0 h 388"/>
                    <a:gd name="T56" fmla="*/ 0 w 309"/>
                    <a:gd name="T57" fmla="*/ 0 h 388"/>
                    <a:gd name="T58" fmla="*/ 0 w 309"/>
                    <a:gd name="T59" fmla="*/ 0 h 388"/>
                    <a:gd name="T60" fmla="*/ 0 w 309"/>
                    <a:gd name="T61" fmla="*/ 0 h 388"/>
                    <a:gd name="T62" fmla="*/ 0 w 309"/>
                    <a:gd name="T63" fmla="*/ 0 h 388"/>
                    <a:gd name="T64" fmla="*/ 0 w 309"/>
                    <a:gd name="T65" fmla="*/ 0 h 388"/>
                    <a:gd name="T66" fmla="*/ 0 w 309"/>
                    <a:gd name="T67" fmla="*/ 0 h 388"/>
                    <a:gd name="T68" fmla="*/ 0 w 309"/>
                    <a:gd name="T69" fmla="*/ 0 h 388"/>
                    <a:gd name="T70" fmla="*/ 0 w 309"/>
                    <a:gd name="T71" fmla="*/ 0 h 388"/>
                    <a:gd name="T72" fmla="*/ 0 w 309"/>
                    <a:gd name="T73" fmla="*/ 0 h 388"/>
                    <a:gd name="T74" fmla="*/ 0 w 309"/>
                    <a:gd name="T75" fmla="*/ 0 h 388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309"/>
                    <a:gd name="T115" fmla="*/ 0 h 388"/>
                    <a:gd name="T116" fmla="*/ 309 w 309"/>
                    <a:gd name="T117" fmla="*/ 388 h 388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309" h="388">
                      <a:moveTo>
                        <a:pt x="250" y="145"/>
                      </a:moveTo>
                      <a:lnTo>
                        <a:pt x="260" y="155"/>
                      </a:lnTo>
                      <a:lnTo>
                        <a:pt x="269" y="167"/>
                      </a:lnTo>
                      <a:lnTo>
                        <a:pt x="275" y="180"/>
                      </a:lnTo>
                      <a:lnTo>
                        <a:pt x="281" y="193"/>
                      </a:lnTo>
                      <a:lnTo>
                        <a:pt x="282" y="206"/>
                      </a:lnTo>
                      <a:lnTo>
                        <a:pt x="282" y="220"/>
                      </a:lnTo>
                      <a:lnTo>
                        <a:pt x="278" y="234"/>
                      </a:lnTo>
                      <a:lnTo>
                        <a:pt x="272" y="247"/>
                      </a:lnTo>
                      <a:lnTo>
                        <a:pt x="262" y="262"/>
                      </a:lnTo>
                      <a:lnTo>
                        <a:pt x="250" y="275"/>
                      </a:lnTo>
                      <a:lnTo>
                        <a:pt x="237" y="286"/>
                      </a:lnTo>
                      <a:lnTo>
                        <a:pt x="222" y="298"/>
                      </a:lnTo>
                      <a:lnTo>
                        <a:pt x="209" y="308"/>
                      </a:lnTo>
                      <a:lnTo>
                        <a:pt x="194" y="319"/>
                      </a:lnTo>
                      <a:lnTo>
                        <a:pt x="180" y="331"/>
                      </a:lnTo>
                      <a:lnTo>
                        <a:pt x="166" y="344"/>
                      </a:lnTo>
                      <a:lnTo>
                        <a:pt x="162" y="348"/>
                      </a:lnTo>
                      <a:lnTo>
                        <a:pt x="159" y="354"/>
                      </a:lnTo>
                      <a:lnTo>
                        <a:pt x="156" y="359"/>
                      </a:lnTo>
                      <a:lnTo>
                        <a:pt x="153" y="365"/>
                      </a:lnTo>
                      <a:lnTo>
                        <a:pt x="152" y="371"/>
                      </a:lnTo>
                      <a:lnTo>
                        <a:pt x="152" y="377"/>
                      </a:lnTo>
                      <a:lnTo>
                        <a:pt x="153" y="382"/>
                      </a:lnTo>
                      <a:lnTo>
                        <a:pt x="158" y="387"/>
                      </a:lnTo>
                      <a:lnTo>
                        <a:pt x="163" y="388"/>
                      </a:lnTo>
                      <a:lnTo>
                        <a:pt x="169" y="388"/>
                      </a:lnTo>
                      <a:lnTo>
                        <a:pt x="175" y="387"/>
                      </a:lnTo>
                      <a:lnTo>
                        <a:pt x="180" y="382"/>
                      </a:lnTo>
                      <a:lnTo>
                        <a:pt x="194" y="367"/>
                      </a:lnTo>
                      <a:lnTo>
                        <a:pt x="210" y="351"/>
                      </a:lnTo>
                      <a:lnTo>
                        <a:pt x="227" y="337"/>
                      </a:lnTo>
                      <a:lnTo>
                        <a:pt x="244" y="322"/>
                      </a:lnTo>
                      <a:lnTo>
                        <a:pt x="260" y="308"/>
                      </a:lnTo>
                      <a:lnTo>
                        <a:pt x="275" y="292"/>
                      </a:lnTo>
                      <a:lnTo>
                        <a:pt x="290" y="275"/>
                      </a:lnTo>
                      <a:lnTo>
                        <a:pt x="300" y="256"/>
                      </a:lnTo>
                      <a:lnTo>
                        <a:pt x="307" y="234"/>
                      </a:lnTo>
                      <a:lnTo>
                        <a:pt x="309" y="213"/>
                      </a:lnTo>
                      <a:lnTo>
                        <a:pt x="304" y="191"/>
                      </a:lnTo>
                      <a:lnTo>
                        <a:pt x="297" y="171"/>
                      </a:lnTo>
                      <a:lnTo>
                        <a:pt x="285" y="151"/>
                      </a:lnTo>
                      <a:lnTo>
                        <a:pt x="271" y="134"/>
                      </a:lnTo>
                      <a:lnTo>
                        <a:pt x="253" y="118"/>
                      </a:lnTo>
                      <a:lnTo>
                        <a:pt x="235" y="104"/>
                      </a:lnTo>
                      <a:lnTo>
                        <a:pt x="222" y="94"/>
                      </a:lnTo>
                      <a:lnTo>
                        <a:pt x="207" y="85"/>
                      </a:lnTo>
                      <a:lnTo>
                        <a:pt x="191" y="75"/>
                      </a:lnTo>
                      <a:lnTo>
                        <a:pt x="175" y="65"/>
                      </a:lnTo>
                      <a:lnTo>
                        <a:pt x="159" y="55"/>
                      </a:lnTo>
                      <a:lnTo>
                        <a:pt x="141" y="45"/>
                      </a:lnTo>
                      <a:lnTo>
                        <a:pt x="124" y="36"/>
                      </a:lnTo>
                      <a:lnTo>
                        <a:pt x="108" y="28"/>
                      </a:lnTo>
                      <a:lnTo>
                        <a:pt x="92" y="20"/>
                      </a:lnTo>
                      <a:lnTo>
                        <a:pt x="75" y="13"/>
                      </a:lnTo>
                      <a:lnTo>
                        <a:pt x="59" y="9"/>
                      </a:lnTo>
                      <a:lnTo>
                        <a:pt x="45" y="5"/>
                      </a:lnTo>
                      <a:lnTo>
                        <a:pt x="31" y="2"/>
                      </a:lnTo>
                      <a:lnTo>
                        <a:pt x="20" y="0"/>
                      </a:lnTo>
                      <a:lnTo>
                        <a:pt x="9" y="2"/>
                      </a:lnTo>
                      <a:lnTo>
                        <a:pt x="0" y="5"/>
                      </a:lnTo>
                      <a:lnTo>
                        <a:pt x="11" y="7"/>
                      </a:lnTo>
                      <a:lnTo>
                        <a:pt x="23" y="12"/>
                      </a:lnTo>
                      <a:lnTo>
                        <a:pt x="36" y="17"/>
                      </a:lnTo>
                      <a:lnTo>
                        <a:pt x="49" y="23"/>
                      </a:lnTo>
                      <a:lnTo>
                        <a:pt x="65" y="30"/>
                      </a:lnTo>
                      <a:lnTo>
                        <a:pt x="81" y="38"/>
                      </a:lnTo>
                      <a:lnTo>
                        <a:pt x="99" y="46"/>
                      </a:lnTo>
                      <a:lnTo>
                        <a:pt x="116" y="55"/>
                      </a:lnTo>
                      <a:lnTo>
                        <a:pt x="134" y="65"/>
                      </a:lnTo>
                      <a:lnTo>
                        <a:pt x="152" y="75"/>
                      </a:lnTo>
                      <a:lnTo>
                        <a:pt x="169" y="86"/>
                      </a:lnTo>
                      <a:lnTo>
                        <a:pt x="187" y="98"/>
                      </a:lnTo>
                      <a:lnTo>
                        <a:pt x="205" y="109"/>
                      </a:lnTo>
                      <a:lnTo>
                        <a:pt x="221" y="121"/>
                      </a:lnTo>
                      <a:lnTo>
                        <a:pt x="235" y="132"/>
                      </a:lnTo>
                      <a:lnTo>
                        <a:pt x="250" y="145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3" name="Freeform 48"/>
                <p:cNvSpPr/>
                <p:nvPr/>
              </p:nvSpPr>
              <p:spPr bwMode="auto">
                <a:xfrm>
                  <a:off x="8279" y="4648"/>
                  <a:ext cx="135" cy="97"/>
                </a:xfrm>
                <a:custGeom>
                  <a:avLst/>
                  <a:gdLst>
                    <a:gd name="T0" fmla="*/ 0 w 406"/>
                    <a:gd name="T1" fmla="*/ 0 h 292"/>
                    <a:gd name="T2" fmla="*/ 0 w 406"/>
                    <a:gd name="T3" fmla="*/ 0 h 292"/>
                    <a:gd name="T4" fmla="*/ 0 w 406"/>
                    <a:gd name="T5" fmla="*/ 0 h 292"/>
                    <a:gd name="T6" fmla="*/ 0 w 406"/>
                    <a:gd name="T7" fmla="*/ 0 h 292"/>
                    <a:gd name="T8" fmla="*/ 0 w 406"/>
                    <a:gd name="T9" fmla="*/ 0 h 292"/>
                    <a:gd name="T10" fmla="*/ 0 w 406"/>
                    <a:gd name="T11" fmla="*/ 0 h 292"/>
                    <a:gd name="T12" fmla="*/ 0 w 406"/>
                    <a:gd name="T13" fmla="*/ 0 h 292"/>
                    <a:gd name="T14" fmla="*/ 0 w 406"/>
                    <a:gd name="T15" fmla="*/ 0 h 292"/>
                    <a:gd name="T16" fmla="*/ 0 w 406"/>
                    <a:gd name="T17" fmla="*/ 0 h 292"/>
                    <a:gd name="T18" fmla="*/ 0 w 406"/>
                    <a:gd name="T19" fmla="*/ 0 h 292"/>
                    <a:gd name="T20" fmla="*/ 0 w 406"/>
                    <a:gd name="T21" fmla="*/ 0 h 292"/>
                    <a:gd name="T22" fmla="*/ 0 w 406"/>
                    <a:gd name="T23" fmla="*/ 0 h 292"/>
                    <a:gd name="T24" fmla="*/ 0 w 406"/>
                    <a:gd name="T25" fmla="*/ 0 h 292"/>
                    <a:gd name="T26" fmla="*/ 0 w 406"/>
                    <a:gd name="T27" fmla="*/ 0 h 292"/>
                    <a:gd name="T28" fmla="*/ 0 w 406"/>
                    <a:gd name="T29" fmla="*/ 0 h 292"/>
                    <a:gd name="T30" fmla="*/ 0 w 406"/>
                    <a:gd name="T31" fmla="*/ 0 h 292"/>
                    <a:gd name="T32" fmla="*/ 0 w 406"/>
                    <a:gd name="T33" fmla="*/ 0 h 292"/>
                    <a:gd name="T34" fmla="*/ 0 w 406"/>
                    <a:gd name="T35" fmla="*/ 0 h 292"/>
                    <a:gd name="T36" fmla="*/ 0 w 406"/>
                    <a:gd name="T37" fmla="*/ 0 h 292"/>
                    <a:gd name="T38" fmla="*/ 0 w 406"/>
                    <a:gd name="T39" fmla="*/ 0 h 292"/>
                    <a:gd name="T40" fmla="*/ 0 w 406"/>
                    <a:gd name="T41" fmla="*/ 0 h 292"/>
                    <a:gd name="T42" fmla="*/ 0 w 406"/>
                    <a:gd name="T43" fmla="*/ 0 h 292"/>
                    <a:gd name="T44" fmla="*/ 0 w 406"/>
                    <a:gd name="T45" fmla="*/ 0 h 292"/>
                    <a:gd name="T46" fmla="*/ 0 w 406"/>
                    <a:gd name="T47" fmla="*/ 0 h 292"/>
                    <a:gd name="T48" fmla="*/ 0 w 406"/>
                    <a:gd name="T49" fmla="*/ 0 h 292"/>
                    <a:gd name="T50" fmla="*/ 0 w 406"/>
                    <a:gd name="T51" fmla="*/ 0 h 292"/>
                    <a:gd name="T52" fmla="*/ 0 w 406"/>
                    <a:gd name="T53" fmla="*/ 0 h 292"/>
                    <a:gd name="T54" fmla="*/ 0 w 406"/>
                    <a:gd name="T55" fmla="*/ 0 h 292"/>
                    <a:gd name="T56" fmla="*/ 0 w 406"/>
                    <a:gd name="T57" fmla="*/ 0 h 292"/>
                    <a:gd name="T58" fmla="*/ 0 w 406"/>
                    <a:gd name="T59" fmla="*/ 0 h 292"/>
                    <a:gd name="T60" fmla="*/ 0 w 406"/>
                    <a:gd name="T61" fmla="*/ 0 h 292"/>
                    <a:gd name="T62" fmla="*/ 0 w 406"/>
                    <a:gd name="T63" fmla="*/ 0 h 29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06"/>
                    <a:gd name="T97" fmla="*/ 0 h 292"/>
                    <a:gd name="T98" fmla="*/ 406 w 406"/>
                    <a:gd name="T99" fmla="*/ 292 h 29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06" h="292">
                      <a:moveTo>
                        <a:pt x="326" y="36"/>
                      </a:moveTo>
                      <a:lnTo>
                        <a:pt x="332" y="65"/>
                      </a:lnTo>
                      <a:lnTo>
                        <a:pt x="340" y="93"/>
                      </a:lnTo>
                      <a:lnTo>
                        <a:pt x="351" y="123"/>
                      </a:lnTo>
                      <a:lnTo>
                        <a:pt x="361" y="152"/>
                      </a:lnTo>
                      <a:lnTo>
                        <a:pt x="373" y="181"/>
                      </a:lnTo>
                      <a:lnTo>
                        <a:pt x="384" y="210"/>
                      </a:lnTo>
                      <a:lnTo>
                        <a:pt x="395" y="237"/>
                      </a:lnTo>
                      <a:lnTo>
                        <a:pt x="405" y="266"/>
                      </a:lnTo>
                      <a:lnTo>
                        <a:pt x="406" y="273"/>
                      </a:lnTo>
                      <a:lnTo>
                        <a:pt x="406" y="279"/>
                      </a:lnTo>
                      <a:lnTo>
                        <a:pt x="404" y="284"/>
                      </a:lnTo>
                      <a:lnTo>
                        <a:pt x="399" y="289"/>
                      </a:lnTo>
                      <a:lnTo>
                        <a:pt x="393" y="292"/>
                      </a:lnTo>
                      <a:lnTo>
                        <a:pt x="387" y="292"/>
                      </a:lnTo>
                      <a:lnTo>
                        <a:pt x="381" y="289"/>
                      </a:lnTo>
                      <a:lnTo>
                        <a:pt x="377" y="283"/>
                      </a:lnTo>
                      <a:lnTo>
                        <a:pt x="364" y="251"/>
                      </a:lnTo>
                      <a:lnTo>
                        <a:pt x="352" y="213"/>
                      </a:lnTo>
                      <a:lnTo>
                        <a:pt x="339" y="171"/>
                      </a:lnTo>
                      <a:lnTo>
                        <a:pt x="329" y="131"/>
                      </a:lnTo>
                      <a:lnTo>
                        <a:pt x="318" y="93"/>
                      </a:lnTo>
                      <a:lnTo>
                        <a:pt x="311" y="63"/>
                      </a:lnTo>
                      <a:lnTo>
                        <a:pt x="307" y="42"/>
                      </a:lnTo>
                      <a:lnTo>
                        <a:pt x="305" y="34"/>
                      </a:lnTo>
                      <a:lnTo>
                        <a:pt x="283" y="34"/>
                      </a:lnTo>
                      <a:lnTo>
                        <a:pt x="261" y="36"/>
                      </a:lnTo>
                      <a:lnTo>
                        <a:pt x="239" y="39"/>
                      </a:lnTo>
                      <a:lnTo>
                        <a:pt x="216" y="43"/>
                      </a:lnTo>
                      <a:lnTo>
                        <a:pt x="192" y="50"/>
                      </a:lnTo>
                      <a:lnTo>
                        <a:pt x="170" y="57"/>
                      </a:lnTo>
                      <a:lnTo>
                        <a:pt x="148" y="65"/>
                      </a:lnTo>
                      <a:lnTo>
                        <a:pt x="126" y="73"/>
                      </a:lnTo>
                      <a:lnTo>
                        <a:pt x="106" y="83"/>
                      </a:lnTo>
                      <a:lnTo>
                        <a:pt x="85" y="93"/>
                      </a:lnTo>
                      <a:lnTo>
                        <a:pt x="67" y="103"/>
                      </a:lnTo>
                      <a:lnTo>
                        <a:pt x="50" y="113"/>
                      </a:lnTo>
                      <a:lnTo>
                        <a:pt x="34" y="122"/>
                      </a:lnTo>
                      <a:lnTo>
                        <a:pt x="20" y="132"/>
                      </a:lnTo>
                      <a:lnTo>
                        <a:pt x="9" y="141"/>
                      </a:lnTo>
                      <a:lnTo>
                        <a:pt x="0" y="148"/>
                      </a:lnTo>
                      <a:lnTo>
                        <a:pt x="0" y="133"/>
                      </a:lnTo>
                      <a:lnTo>
                        <a:pt x="7" y="118"/>
                      </a:lnTo>
                      <a:lnTo>
                        <a:pt x="19" y="102"/>
                      </a:lnTo>
                      <a:lnTo>
                        <a:pt x="35" y="86"/>
                      </a:lnTo>
                      <a:lnTo>
                        <a:pt x="53" y="70"/>
                      </a:lnTo>
                      <a:lnTo>
                        <a:pt x="73" y="54"/>
                      </a:lnTo>
                      <a:lnTo>
                        <a:pt x="92" y="43"/>
                      </a:lnTo>
                      <a:lnTo>
                        <a:pt x="111" y="33"/>
                      </a:lnTo>
                      <a:lnTo>
                        <a:pt x="139" y="23"/>
                      </a:lnTo>
                      <a:lnTo>
                        <a:pt x="173" y="14"/>
                      </a:lnTo>
                      <a:lnTo>
                        <a:pt x="210" y="8"/>
                      </a:lnTo>
                      <a:lnTo>
                        <a:pt x="245" y="4"/>
                      </a:lnTo>
                      <a:lnTo>
                        <a:pt x="277" y="1"/>
                      </a:lnTo>
                      <a:lnTo>
                        <a:pt x="304" y="0"/>
                      </a:lnTo>
                      <a:lnTo>
                        <a:pt x="321" y="0"/>
                      </a:lnTo>
                      <a:lnTo>
                        <a:pt x="329" y="0"/>
                      </a:lnTo>
                      <a:lnTo>
                        <a:pt x="336" y="1"/>
                      </a:lnTo>
                      <a:lnTo>
                        <a:pt x="342" y="6"/>
                      </a:lnTo>
                      <a:lnTo>
                        <a:pt x="345" y="11"/>
                      </a:lnTo>
                      <a:lnTo>
                        <a:pt x="346" y="19"/>
                      </a:lnTo>
                      <a:lnTo>
                        <a:pt x="345" y="26"/>
                      </a:lnTo>
                      <a:lnTo>
                        <a:pt x="340" y="31"/>
                      </a:lnTo>
                      <a:lnTo>
                        <a:pt x="335" y="34"/>
                      </a:lnTo>
                      <a:lnTo>
                        <a:pt x="326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4" name="Freeform 49"/>
                <p:cNvSpPr/>
                <p:nvPr/>
              </p:nvSpPr>
              <p:spPr bwMode="auto">
                <a:xfrm>
                  <a:off x="8272" y="4697"/>
                  <a:ext cx="146" cy="320"/>
                </a:xfrm>
                <a:custGeom>
                  <a:avLst/>
                  <a:gdLst>
                    <a:gd name="T0" fmla="*/ 0 w 439"/>
                    <a:gd name="T1" fmla="*/ 0 h 960"/>
                    <a:gd name="T2" fmla="*/ 0 w 439"/>
                    <a:gd name="T3" fmla="*/ 0 h 960"/>
                    <a:gd name="T4" fmla="*/ 0 w 439"/>
                    <a:gd name="T5" fmla="*/ 0 h 960"/>
                    <a:gd name="T6" fmla="*/ 0 w 439"/>
                    <a:gd name="T7" fmla="*/ 0 h 960"/>
                    <a:gd name="T8" fmla="*/ 0 w 439"/>
                    <a:gd name="T9" fmla="*/ 0 h 960"/>
                    <a:gd name="T10" fmla="*/ 0 w 439"/>
                    <a:gd name="T11" fmla="*/ 0 h 960"/>
                    <a:gd name="T12" fmla="*/ 0 w 439"/>
                    <a:gd name="T13" fmla="*/ 0 h 960"/>
                    <a:gd name="T14" fmla="*/ 0 w 439"/>
                    <a:gd name="T15" fmla="*/ 0 h 960"/>
                    <a:gd name="T16" fmla="*/ 0 w 439"/>
                    <a:gd name="T17" fmla="*/ 0 h 960"/>
                    <a:gd name="T18" fmla="*/ 0 w 439"/>
                    <a:gd name="T19" fmla="*/ 0 h 960"/>
                    <a:gd name="T20" fmla="*/ 0 w 439"/>
                    <a:gd name="T21" fmla="*/ 0 h 960"/>
                    <a:gd name="T22" fmla="*/ 0 w 439"/>
                    <a:gd name="T23" fmla="*/ 0 h 960"/>
                    <a:gd name="T24" fmla="*/ 0 w 439"/>
                    <a:gd name="T25" fmla="*/ 0 h 960"/>
                    <a:gd name="T26" fmla="*/ 0 w 439"/>
                    <a:gd name="T27" fmla="*/ 0 h 960"/>
                    <a:gd name="T28" fmla="*/ 0 w 439"/>
                    <a:gd name="T29" fmla="*/ 0 h 960"/>
                    <a:gd name="T30" fmla="*/ 0 w 439"/>
                    <a:gd name="T31" fmla="*/ 0 h 960"/>
                    <a:gd name="T32" fmla="*/ 0 w 439"/>
                    <a:gd name="T33" fmla="*/ 0 h 960"/>
                    <a:gd name="T34" fmla="*/ 0 w 439"/>
                    <a:gd name="T35" fmla="*/ 0 h 960"/>
                    <a:gd name="T36" fmla="*/ 0 w 439"/>
                    <a:gd name="T37" fmla="*/ 0 h 960"/>
                    <a:gd name="T38" fmla="*/ 0 w 439"/>
                    <a:gd name="T39" fmla="*/ 0 h 960"/>
                    <a:gd name="T40" fmla="*/ 0 w 439"/>
                    <a:gd name="T41" fmla="*/ 0 h 960"/>
                    <a:gd name="T42" fmla="*/ 0 w 439"/>
                    <a:gd name="T43" fmla="*/ 0 h 960"/>
                    <a:gd name="T44" fmla="*/ 0 w 439"/>
                    <a:gd name="T45" fmla="*/ 0 h 960"/>
                    <a:gd name="T46" fmla="*/ 0 w 439"/>
                    <a:gd name="T47" fmla="*/ 0 h 960"/>
                    <a:gd name="T48" fmla="*/ 0 w 439"/>
                    <a:gd name="T49" fmla="*/ 0 h 960"/>
                    <a:gd name="T50" fmla="*/ 0 w 439"/>
                    <a:gd name="T51" fmla="*/ 0 h 960"/>
                    <a:gd name="T52" fmla="*/ 0 w 439"/>
                    <a:gd name="T53" fmla="*/ 0 h 960"/>
                    <a:gd name="T54" fmla="*/ 0 w 439"/>
                    <a:gd name="T55" fmla="*/ 0 h 960"/>
                    <a:gd name="T56" fmla="*/ 0 w 439"/>
                    <a:gd name="T57" fmla="*/ 0 h 960"/>
                    <a:gd name="T58" fmla="*/ 0 w 439"/>
                    <a:gd name="T59" fmla="*/ 0 h 960"/>
                    <a:gd name="T60" fmla="*/ 0 w 439"/>
                    <a:gd name="T61" fmla="*/ 0 h 960"/>
                    <a:gd name="T62" fmla="*/ 0 w 439"/>
                    <a:gd name="T63" fmla="*/ 0 h 960"/>
                    <a:gd name="T64" fmla="*/ 0 w 439"/>
                    <a:gd name="T65" fmla="*/ 0 h 960"/>
                    <a:gd name="T66" fmla="*/ 0 w 439"/>
                    <a:gd name="T67" fmla="*/ 0 h 960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439"/>
                    <a:gd name="T103" fmla="*/ 0 h 960"/>
                    <a:gd name="T104" fmla="*/ 439 w 439"/>
                    <a:gd name="T105" fmla="*/ 960 h 960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439" h="960">
                      <a:moveTo>
                        <a:pt x="72" y="270"/>
                      </a:moveTo>
                      <a:lnTo>
                        <a:pt x="82" y="289"/>
                      </a:lnTo>
                      <a:lnTo>
                        <a:pt x="85" y="302"/>
                      </a:lnTo>
                      <a:lnTo>
                        <a:pt x="87" y="316"/>
                      </a:lnTo>
                      <a:lnTo>
                        <a:pt x="93" y="336"/>
                      </a:lnTo>
                      <a:lnTo>
                        <a:pt x="107" y="376"/>
                      </a:lnTo>
                      <a:lnTo>
                        <a:pt x="124" y="417"/>
                      </a:lnTo>
                      <a:lnTo>
                        <a:pt x="141" y="455"/>
                      </a:lnTo>
                      <a:lnTo>
                        <a:pt x="157" y="494"/>
                      </a:lnTo>
                      <a:lnTo>
                        <a:pt x="175" y="533"/>
                      </a:lnTo>
                      <a:lnTo>
                        <a:pt x="193" y="572"/>
                      </a:lnTo>
                      <a:lnTo>
                        <a:pt x="210" y="611"/>
                      </a:lnTo>
                      <a:lnTo>
                        <a:pt x="229" y="649"/>
                      </a:lnTo>
                      <a:lnTo>
                        <a:pt x="248" y="687"/>
                      </a:lnTo>
                      <a:lnTo>
                        <a:pt x="267" y="726"/>
                      </a:lnTo>
                      <a:lnTo>
                        <a:pt x="287" y="763"/>
                      </a:lnTo>
                      <a:lnTo>
                        <a:pt x="307" y="802"/>
                      </a:lnTo>
                      <a:lnTo>
                        <a:pt x="326" y="839"/>
                      </a:lnTo>
                      <a:lnTo>
                        <a:pt x="347" y="878"/>
                      </a:lnTo>
                      <a:lnTo>
                        <a:pt x="367" y="915"/>
                      </a:lnTo>
                      <a:lnTo>
                        <a:pt x="388" y="954"/>
                      </a:lnTo>
                      <a:lnTo>
                        <a:pt x="391" y="957"/>
                      </a:lnTo>
                      <a:lnTo>
                        <a:pt x="397" y="958"/>
                      </a:lnTo>
                      <a:lnTo>
                        <a:pt x="404" y="960"/>
                      </a:lnTo>
                      <a:lnTo>
                        <a:pt x="413" y="960"/>
                      </a:lnTo>
                      <a:lnTo>
                        <a:pt x="420" y="960"/>
                      </a:lnTo>
                      <a:lnTo>
                        <a:pt x="427" y="958"/>
                      </a:lnTo>
                      <a:lnTo>
                        <a:pt x="433" y="957"/>
                      </a:lnTo>
                      <a:lnTo>
                        <a:pt x="436" y="954"/>
                      </a:lnTo>
                      <a:lnTo>
                        <a:pt x="439" y="948"/>
                      </a:lnTo>
                      <a:lnTo>
                        <a:pt x="439" y="943"/>
                      </a:lnTo>
                      <a:lnTo>
                        <a:pt x="436" y="937"/>
                      </a:lnTo>
                      <a:lnTo>
                        <a:pt x="432" y="932"/>
                      </a:lnTo>
                      <a:lnTo>
                        <a:pt x="414" y="902"/>
                      </a:lnTo>
                      <a:lnTo>
                        <a:pt x="398" y="874"/>
                      </a:lnTo>
                      <a:lnTo>
                        <a:pt x="380" y="843"/>
                      </a:lnTo>
                      <a:lnTo>
                        <a:pt x="364" y="813"/>
                      </a:lnTo>
                      <a:lnTo>
                        <a:pt x="348" y="784"/>
                      </a:lnTo>
                      <a:lnTo>
                        <a:pt x="332" y="754"/>
                      </a:lnTo>
                      <a:lnTo>
                        <a:pt x="314" y="724"/>
                      </a:lnTo>
                      <a:lnTo>
                        <a:pt x="298" y="694"/>
                      </a:lnTo>
                      <a:lnTo>
                        <a:pt x="269" y="638"/>
                      </a:lnTo>
                      <a:lnTo>
                        <a:pt x="242" y="585"/>
                      </a:lnTo>
                      <a:lnTo>
                        <a:pt x="216" y="532"/>
                      </a:lnTo>
                      <a:lnTo>
                        <a:pt x="193" y="477"/>
                      </a:lnTo>
                      <a:lnTo>
                        <a:pt x="169" y="424"/>
                      </a:lnTo>
                      <a:lnTo>
                        <a:pt x="149" y="369"/>
                      </a:lnTo>
                      <a:lnTo>
                        <a:pt x="128" y="312"/>
                      </a:lnTo>
                      <a:lnTo>
                        <a:pt x="107" y="253"/>
                      </a:lnTo>
                      <a:lnTo>
                        <a:pt x="91" y="220"/>
                      </a:lnTo>
                      <a:lnTo>
                        <a:pt x="75" y="181"/>
                      </a:lnTo>
                      <a:lnTo>
                        <a:pt x="60" y="139"/>
                      </a:lnTo>
                      <a:lnTo>
                        <a:pt x="47" y="99"/>
                      </a:lnTo>
                      <a:lnTo>
                        <a:pt x="35" y="62"/>
                      </a:lnTo>
                      <a:lnTo>
                        <a:pt x="25" y="31"/>
                      </a:lnTo>
                      <a:lnTo>
                        <a:pt x="15" y="10"/>
                      </a:lnTo>
                      <a:lnTo>
                        <a:pt x="8" y="0"/>
                      </a:lnTo>
                      <a:lnTo>
                        <a:pt x="5" y="1"/>
                      </a:lnTo>
                      <a:lnTo>
                        <a:pt x="2" y="4"/>
                      </a:lnTo>
                      <a:lnTo>
                        <a:pt x="0" y="10"/>
                      </a:lnTo>
                      <a:lnTo>
                        <a:pt x="0" y="14"/>
                      </a:lnTo>
                      <a:lnTo>
                        <a:pt x="6" y="47"/>
                      </a:lnTo>
                      <a:lnTo>
                        <a:pt x="11" y="82"/>
                      </a:lnTo>
                      <a:lnTo>
                        <a:pt x="16" y="115"/>
                      </a:lnTo>
                      <a:lnTo>
                        <a:pt x="24" y="146"/>
                      </a:lnTo>
                      <a:lnTo>
                        <a:pt x="33" y="179"/>
                      </a:lnTo>
                      <a:lnTo>
                        <a:pt x="43" y="211"/>
                      </a:lnTo>
                      <a:lnTo>
                        <a:pt x="56" y="241"/>
                      </a:lnTo>
                      <a:lnTo>
                        <a:pt x="72" y="2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5" name="Freeform 50"/>
                <p:cNvSpPr/>
                <p:nvPr/>
              </p:nvSpPr>
              <p:spPr bwMode="auto">
                <a:xfrm>
                  <a:off x="8416" y="4972"/>
                  <a:ext cx="128" cy="66"/>
                </a:xfrm>
                <a:custGeom>
                  <a:avLst/>
                  <a:gdLst>
                    <a:gd name="T0" fmla="*/ 0 w 382"/>
                    <a:gd name="T1" fmla="*/ 0 h 198"/>
                    <a:gd name="T2" fmla="*/ 0 w 382"/>
                    <a:gd name="T3" fmla="*/ 0 h 198"/>
                    <a:gd name="T4" fmla="*/ 0 w 382"/>
                    <a:gd name="T5" fmla="*/ 0 h 198"/>
                    <a:gd name="T6" fmla="*/ 0 w 382"/>
                    <a:gd name="T7" fmla="*/ 0 h 198"/>
                    <a:gd name="T8" fmla="*/ 0 w 382"/>
                    <a:gd name="T9" fmla="*/ 0 h 198"/>
                    <a:gd name="T10" fmla="*/ 0 w 382"/>
                    <a:gd name="T11" fmla="*/ 0 h 198"/>
                    <a:gd name="T12" fmla="*/ 0 w 382"/>
                    <a:gd name="T13" fmla="*/ 0 h 198"/>
                    <a:gd name="T14" fmla="*/ 0 w 382"/>
                    <a:gd name="T15" fmla="*/ 0 h 198"/>
                    <a:gd name="T16" fmla="*/ 0 w 382"/>
                    <a:gd name="T17" fmla="*/ 0 h 198"/>
                    <a:gd name="T18" fmla="*/ 0 w 382"/>
                    <a:gd name="T19" fmla="*/ 0 h 198"/>
                    <a:gd name="T20" fmla="*/ 0 w 382"/>
                    <a:gd name="T21" fmla="*/ 0 h 198"/>
                    <a:gd name="T22" fmla="*/ 0 w 382"/>
                    <a:gd name="T23" fmla="*/ 0 h 198"/>
                    <a:gd name="T24" fmla="*/ 0 w 382"/>
                    <a:gd name="T25" fmla="*/ 0 h 198"/>
                    <a:gd name="T26" fmla="*/ 0 w 382"/>
                    <a:gd name="T27" fmla="*/ 0 h 198"/>
                    <a:gd name="T28" fmla="*/ 0 w 382"/>
                    <a:gd name="T29" fmla="*/ 0 h 198"/>
                    <a:gd name="T30" fmla="*/ 0 w 382"/>
                    <a:gd name="T31" fmla="*/ 0 h 198"/>
                    <a:gd name="T32" fmla="*/ 0 w 382"/>
                    <a:gd name="T33" fmla="*/ 0 h 198"/>
                    <a:gd name="T34" fmla="*/ 0 w 382"/>
                    <a:gd name="T35" fmla="*/ 0 h 198"/>
                    <a:gd name="T36" fmla="*/ 0 w 382"/>
                    <a:gd name="T37" fmla="*/ 0 h 198"/>
                    <a:gd name="T38" fmla="*/ 0 w 382"/>
                    <a:gd name="T39" fmla="*/ 0 h 198"/>
                    <a:gd name="T40" fmla="*/ 0 w 382"/>
                    <a:gd name="T41" fmla="*/ 0 h 198"/>
                    <a:gd name="T42" fmla="*/ 0 w 382"/>
                    <a:gd name="T43" fmla="*/ 0 h 198"/>
                    <a:gd name="T44" fmla="*/ 0 w 382"/>
                    <a:gd name="T45" fmla="*/ 0 h 198"/>
                    <a:gd name="T46" fmla="*/ 0 w 382"/>
                    <a:gd name="T47" fmla="*/ 0 h 198"/>
                    <a:gd name="T48" fmla="*/ 0 w 382"/>
                    <a:gd name="T49" fmla="*/ 0 h 198"/>
                    <a:gd name="T50" fmla="*/ 0 w 382"/>
                    <a:gd name="T51" fmla="*/ 0 h 198"/>
                    <a:gd name="T52" fmla="*/ 0 w 382"/>
                    <a:gd name="T53" fmla="*/ 0 h 198"/>
                    <a:gd name="T54" fmla="*/ 0 w 382"/>
                    <a:gd name="T55" fmla="*/ 0 h 198"/>
                    <a:gd name="T56" fmla="*/ 0 w 382"/>
                    <a:gd name="T57" fmla="*/ 0 h 198"/>
                    <a:gd name="T58" fmla="*/ 0 w 382"/>
                    <a:gd name="T59" fmla="*/ 0 h 198"/>
                    <a:gd name="T60" fmla="*/ 0 w 382"/>
                    <a:gd name="T61" fmla="*/ 0 h 198"/>
                    <a:gd name="T62" fmla="*/ 0 w 382"/>
                    <a:gd name="T63" fmla="*/ 0 h 198"/>
                    <a:gd name="T64" fmla="*/ 0 w 382"/>
                    <a:gd name="T65" fmla="*/ 0 h 198"/>
                    <a:gd name="T66" fmla="*/ 0 w 382"/>
                    <a:gd name="T67" fmla="*/ 0 h 198"/>
                    <a:gd name="T68" fmla="*/ 0 w 382"/>
                    <a:gd name="T69" fmla="*/ 0 h 198"/>
                    <a:gd name="T70" fmla="*/ 0 w 382"/>
                    <a:gd name="T71" fmla="*/ 0 h 198"/>
                    <a:gd name="T72" fmla="*/ 0 w 382"/>
                    <a:gd name="T73" fmla="*/ 0 h 198"/>
                    <a:gd name="T74" fmla="*/ 0 w 382"/>
                    <a:gd name="T75" fmla="*/ 0 h 198"/>
                    <a:gd name="T76" fmla="*/ 0 w 382"/>
                    <a:gd name="T77" fmla="*/ 0 h 198"/>
                    <a:gd name="T78" fmla="*/ 0 w 382"/>
                    <a:gd name="T79" fmla="*/ 0 h 198"/>
                    <a:gd name="T80" fmla="*/ 0 w 382"/>
                    <a:gd name="T81" fmla="*/ 0 h 198"/>
                    <a:gd name="T82" fmla="*/ 0 w 382"/>
                    <a:gd name="T83" fmla="*/ 0 h 198"/>
                    <a:gd name="T84" fmla="*/ 0 w 382"/>
                    <a:gd name="T85" fmla="*/ 0 h 198"/>
                    <a:gd name="T86" fmla="*/ 0 w 382"/>
                    <a:gd name="T87" fmla="*/ 0 h 198"/>
                    <a:gd name="T88" fmla="*/ 0 w 382"/>
                    <a:gd name="T89" fmla="*/ 0 h 198"/>
                    <a:gd name="T90" fmla="*/ 0 w 382"/>
                    <a:gd name="T91" fmla="*/ 0 h 19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382"/>
                    <a:gd name="T139" fmla="*/ 0 h 198"/>
                    <a:gd name="T140" fmla="*/ 382 w 382"/>
                    <a:gd name="T141" fmla="*/ 198 h 19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382" h="198">
                      <a:moveTo>
                        <a:pt x="2" y="182"/>
                      </a:moveTo>
                      <a:lnTo>
                        <a:pt x="0" y="187"/>
                      </a:lnTo>
                      <a:lnTo>
                        <a:pt x="0" y="191"/>
                      </a:lnTo>
                      <a:lnTo>
                        <a:pt x="2" y="195"/>
                      </a:lnTo>
                      <a:lnTo>
                        <a:pt x="6" y="198"/>
                      </a:lnTo>
                      <a:lnTo>
                        <a:pt x="30" y="187"/>
                      </a:lnTo>
                      <a:lnTo>
                        <a:pt x="52" y="176"/>
                      </a:lnTo>
                      <a:lnTo>
                        <a:pt x="75" y="166"/>
                      </a:lnTo>
                      <a:lnTo>
                        <a:pt x="99" y="156"/>
                      </a:lnTo>
                      <a:lnTo>
                        <a:pt x="124" y="146"/>
                      </a:lnTo>
                      <a:lnTo>
                        <a:pt x="147" y="138"/>
                      </a:lnTo>
                      <a:lnTo>
                        <a:pt x="171" y="128"/>
                      </a:lnTo>
                      <a:lnTo>
                        <a:pt x="194" y="119"/>
                      </a:lnTo>
                      <a:lnTo>
                        <a:pt x="218" y="109"/>
                      </a:lnTo>
                      <a:lnTo>
                        <a:pt x="241" y="99"/>
                      </a:lnTo>
                      <a:lnTo>
                        <a:pt x="265" y="89"/>
                      </a:lnTo>
                      <a:lnTo>
                        <a:pt x="287" y="77"/>
                      </a:lnTo>
                      <a:lnTo>
                        <a:pt x="310" y="66"/>
                      </a:lnTo>
                      <a:lnTo>
                        <a:pt x="332" y="54"/>
                      </a:lnTo>
                      <a:lnTo>
                        <a:pt x="354" y="41"/>
                      </a:lnTo>
                      <a:lnTo>
                        <a:pt x="376" y="27"/>
                      </a:lnTo>
                      <a:lnTo>
                        <a:pt x="381" y="23"/>
                      </a:lnTo>
                      <a:lnTo>
                        <a:pt x="382" y="17"/>
                      </a:lnTo>
                      <a:lnTo>
                        <a:pt x="382" y="11"/>
                      </a:lnTo>
                      <a:lnTo>
                        <a:pt x="379" y="7"/>
                      </a:lnTo>
                      <a:lnTo>
                        <a:pt x="375" y="3"/>
                      </a:lnTo>
                      <a:lnTo>
                        <a:pt x="369" y="0"/>
                      </a:lnTo>
                      <a:lnTo>
                        <a:pt x="363" y="0"/>
                      </a:lnTo>
                      <a:lnTo>
                        <a:pt x="359" y="3"/>
                      </a:lnTo>
                      <a:lnTo>
                        <a:pt x="335" y="16"/>
                      </a:lnTo>
                      <a:lnTo>
                        <a:pt x="309" y="28"/>
                      </a:lnTo>
                      <a:lnTo>
                        <a:pt x="281" y="41"/>
                      </a:lnTo>
                      <a:lnTo>
                        <a:pt x="253" y="56"/>
                      </a:lnTo>
                      <a:lnTo>
                        <a:pt x="223" y="70"/>
                      </a:lnTo>
                      <a:lnTo>
                        <a:pt x="193" y="84"/>
                      </a:lnTo>
                      <a:lnTo>
                        <a:pt x="163" y="97"/>
                      </a:lnTo>
                      <a:lnTo>
                        <a:pt x="135" y="112"/>
                      </a:lnTo>
                      <a:lnTo>
                        <a:pt x="107" y="125"/>
                      </a:lnTo>
                      <a:lnTo>
                        <a:pt x="83" y="136"/>
                      </a:lnTo>
                      <a:lnTo>
                        <a:pt x="61" y="148"/>
                      </a:lnTo>
                      <a:lnTo>
                        <a:pt x="40" y="158"/>
                      </a:lnTo>
                      <a:lnTo>
                        <a:pt x="24" y="166"/>
                      </a:lnTo>
                      <a:lnTo>
                        <a:pt x="12" y="174"/>
                      </a:lnTo>
                      <a:lnTo>
                        <a:pt x="5" y="179"/>
                      </a:lnTo>
                      <a:lnTo>
                        <a:pt x="2" y="1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6" name="Freeform 51"/>
                <p:cNvSpPr/>
                <p:nvPr/>
              </p:nvSpPr>
              <p:spPr bwMode="auto">
                <a:xfrm>
                  <a:off x="8304" y="4693"/>
                  <a:ext cx="76" cy="80"/>
                </a:xfrm>
                <a:custGeom>
                  <a:avLst/>
                  <a:gdLst>
                    <a:gd name="T0" fmla="*/ 0 w 229"/>
                    <a:gd name="T1" fmla="*/ 0 h 240"/>
                    <a:gd name="T2" fmla="*/ 0 w 229"/>
                    <a:gd name="T3" fmla="*/ 0 h 240"/>
                    <a:gd name="T4" fmla="*/ 0 w 229"/>
                    <a:gd name="T5" fmla="*/ 0 h 240"/>
                    <a:gd name="T6" fmla="*/ 0 w 229"/>
                    <a:gd name="T7" fmla="*/ 0 h 240"/>
                    <a:gd name="T8" fmla="*/ 0 w 229"/>
                    <a:gd name="T9" fmla="*/ 0 h 240"/>
                    <a:gd name="T10" fmla="*/ 0 w 229"/>
                    <a:gd name="T11" fmla="*/ 0 h 240"/>
                    <a:gd name="T12" fmla="*/ 0 w 229"/>
                    <a:gd name="T13" fmla="*/ 0 h 240"/>
                    <a:gd name="T14" fmla="*/ 0 w 229"/>
                    <a:gd name="T15" fmla="*/ 0 h 240"/>
                    <a:gd name="T16" fmla="*/ 0 w 229"/>
                    <a:gd name="T17" fmla="*/ 0 h 240"/>
                    <a:gd name="T18" fmla="*/ 0 w 229"/>
                    <a:gd name="T19" fmla="*/ 0 h 240"/>
                    <a:gd name="T20" fmla="*/ 0 w 229"/>
                    <a:gd name="T21" fmla="*/ 0 h 240"/>
                    <a:gd name="T22" fmla="*/ 0 w 229"/>
                    <a:gd name="T23" fmla="*/ 0 h 240"/>
                    <a:gd name="T24" fmla="*/ 0 w 229"/>
                    <a:gd name="T25" fmla="*/ 0 h 240"/>
                    <a:gd name="T26" fmla="*/ 0 w 229"/>
                    <a:gd name="T27" fmla="*/ 0 h 240"/>
                    <a:gd name="T28" fmla="*/ 0 w 229"/>
                    <a:gd name="T29" fmla="*/ 0 h 240"/>
                    <a:gd name="T30" fmla="*/ 0 w 229"/>
                    <a:gd name="T31" fmla="*/ 0 h 240"/>
                    <a:gd name="T32" fmla="*/ 0 w 229"/>
                    <a:gd name="T33" fmla="*/ 0 h 240"/>
                    <a:gd name="T34" fmla="*/ 0 w 229"/>
                    <a:gd name="T35" fmla="*/ 0 h 240"/>
                    <a:gd name="T36" fmla="*/ 0 w 229"/>
                    <a:gd name="T37" fmla="*/ 0 h 240"/>
                    <a:gd name="T38" fmla="*/ 0 w 229"/>
                    <a:gd name="T39" fmla="*/ 0 h 240"/>
                    <a:gd name="T40" fmla="*/ 0 w 229"/>
                    <a:gd name="T41" fmla="*/ 0 h 240"/>
                    <a:gd name="T42" fmla="*/ 0 w 229"/>
                    <a:gd name="T43" fmla="*/ 0 h 240"/>
                    <a:gd name="T44" fmla="*/ 0 w 229"/>
                    <a:gd name="T45" fmla="*/ 0 h 240"/>
                    <a:gd name="T46" fmla="*/ 0 w 229"/>
                    <a:gd name="T47" fmla="*/ 0 h 240"/>
                    <a:gd name="T48" fmla="*/ 0 w 229"/>
                    <a:gd name="T49" fmla="*/ 0 h 240"/>
                    <a:gd name="T50" fmla="*/ 0 w 229"/>
                    <a:gd name="T51" fmla="*/ 0 h 240"/>
                    <a:gd name="T52" fmla="*/ 0 w 229"/>
                    <a:gd name="T53" fmla="*/ 0 h 240"/>
                    <a:gd name="T54" fmla="*/ 0 w 229"/>
                    <a:gd name="T55" fmla="*/ 0 h 240"/>
                    <a:gd name="T56" fmla="*/ 0 w 229"/>
                    <a:gd name="T57" fmla="*/ 0 h 240"/>
                    <a:gd name="T58" fmla="*/ 0 w 229"/>
                    <a:gd name="T59" fmla="*/ 0 h 240"/>
                    <a:gd name="T60" fmla="*/ 0 w 229"/>
                    <a:gd name="T61" fmla="*/ 0 h 240"/>
                    <a:gd name="T62" fmla="*/ 0 w 229"/>
                    <a:gd name="T63" fmla="*/ 0 h 240"/>
                    <a:gd name="T64" fmla="*/ 0 w 229"/>
                    <a:gd name="T65" fmla="*/ 0 h 240"/>
                    <a:gd name="T66" fmla="*/ 0 w 229"/>
                    <a:gd name="T67" fmla="*/ 0 h 240"/>
                    <a:gd name="T68" fmla="*/ 0 w 229"/>
                    <a:gd name="T69" fmla="*/ 0 h 240"/>
                    <a:gd name="T70" fmla="*/ 0 w 229"/>
                    <a:gd name="T71" fmla="*/ 0 h 240"/>
                    <a:gd name="T72" fmla="*/ 0 w 229"/>
                    <a:gd name="T73" fmla="*/ 0 h 240"/>
                    <a:gd name="T74" fmla="*/ 0 w 229"/>
                    <a:gd name="T75" fmla="*/ 0 h 2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29"/>
                    <a:gd name="T115" fmla="*/ 0 h 240"/>
                    <a:gd name="T116" fmla="*/ 229 w 229"/>
                    <a:gd name="T117" fmla="*/ 240 h 2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29" h="240">
                      <a:moveTo>
                        <a:pt x="126" y="4"/>
                      </a:moveTo>
                      <a:lnTo>
                        <a:pt x="119" y="3"/>
                      </a:lnTo>
                      <a:lnTo>
                        <a:pt x="111" y="3"/>
                      </a:lnTo>
                      <a:lnTo>
                        <a:pt x="105" y="1"/>
                      </a:lnTo>
                      <a:lnTo>
                        <a:pt x="102" y="1"/>
                      </a:lnTo>
                      <a:lnTo>
                        <a:pt x="94" y="0"/>
                      </a:lnTo>
                      <a:lnTo>
                        <a:pt x="83" y="0"/>
                      </a:lnTo>
                      <a:lnTo>
                        <a:pt x="75" y="1"/>
                      </a:lnTo>
                      <a:lnTo>
                        <a:pt x="66" y="3"/>
                      </a:lnTo>
                      <a:lnTo>
                        <a:pt x="57" y="4"/>
                      </a:lnTo>
                      <a:lnTo>
                        <a:pt x="48" y="9"/>
                      </a:lnTo>
                      <a:lnTo>
                        <a:pt x="41" y="13"/>
                      </a:lnTo>
                      <a:lnTo>
                        <a:pt x="33" y="17"/>
                      </a:lnTo>
                      <a:lnTo>
                        <a:pt x="17" y="34"/>
                      </a:lnTo>
                      <a:lnTo>
                        <a:pt x="6" y="55"/>
                      </a:lnTo>
                      <a:lnTo>
                        <a:pt x="1" y="76"/>
                      </a:lnTo>
                      <a:lnTo>
                        <a:pt x="0" y="98"/>
                      </a:lnTo>
                      <a:lnTo>
                        <a:pt x="3" y="121"/>
                      </a:lnTo>
                      <a:lnTo>
                        <a:pt x="8" y="144"/>
                      </a:lnTo>
                      <a:lnTo>
                        <a:pt x="16" y="167"/>
                      </a:lnTo>
                      <a:lnTo>
                        <a:pt x="26" y="187"/>
                      </a:lnTo>
                      <a:lnTo>
                        <a:pt x="35" y="200"/>
                      </a:lnTo>
                      <a:lnTo>
                        <a:pt x="45" y="213"/>
                      </a:lnTo>
                      <a:lnTo>
                        <a:pt x="57" y="223"/>
                      </a:lnTo>
                      <a:lnTo>
                        <a:pt x="70" y="230"/>
                      </a:lnTo>
                      <a:lnTo>
                        <a:pt x="85" y="236"/>
                      </a:lnTo>
                      <a:lnTo>
                        <a:pt x="101" y="240"/>
                      </a:lnTo>
                      <a:lnTo>
                        <a:pt x="116" y="240"/>
                      </a:lnTo>
                      <a:lnTo>
                        <a:pt x="132" y="237"/>
                      </a:lnTo>
                      <a:lnTo>
                        <a:pt x="154" y="228"/>
                      </a:lnTo>
                      <a:lnTo>
                        <a:pt x="174" y="218"/>
                      </a:lnTo>
                      <a:lnTo>
                        <a:pt x="192" y="204"/>
                      </a:lnTo>
                      <a:lnTo>
                        <a:pt x="208" y="188"/>
                      </a:lnTo>
                      <a:lnTo>
                        <a:pt x="218" y="171"/>
                      </a:lnTo>
                      <a:lnTo>
                        <a:pt x="226" y="151"/>
                      </a:lnTo>
                      <a:lnTo>
                        <a:pt x="229" y="131"/>
                      </a:lnTo>
                      <a:lnTo>
                        <a:pt x="226" y="109"/>
                      </a:lnTo>
                      <a:lnTo>
                        <a:pt x="224" y="103"/>
                      </a:lnTo>
                      <a:lnTo>
                        <a:pt x="221" y="98"/>
                      </a:lnTo>
                      <a:lnTo>
                        <a:pt x="215" y="95"/>
                      </a:lnTo>
                      <a:lnTo>
                        <a:pt x="210" y="93"/>
                      </a:lnTo>
                      <a:lnTo>
                        <a:pt x="204" y="95"/>
                      </a:lnTo>
                      <a:lnTo>
                        <a:pt x="198" y="99"/>
                      </a:lnTo>
                      <a:lnTo>
                        <a:pt x="195" y="105"/>
                      </a:lnTo>
                      <a:lnTo>
                        <a:pt x="195" y="111"/>
                      </a:lnTo>
                      <a:lnTo>
                        <a:pt x="193" y="126"/>
                      </a:lnTo>
                      <a:lnTo>
                        <a:pt x="189" y="142"/>
                      </a:lnTo>
                      <a:lnTo>
                        <a:pt x="183" y="158"/>
                      </a:lnTo>
                      <a:lnTo>
                        <a:pt x="174" y="171"/>
                      </a:lnTo>
                      <a:lnTo>
                        <a:pt x="164" y="181"/>
                      </a:lnTo>
                      <a:lnTo>
                        <a:pt x="149" y="190"/>
                      </a:lnTo>
                      <a:lnTo>
                        <a:pt x="133" y="195"/>
                      </a:lnTo>
                      <a:lnTo>
                        <a:pt x="113" y="198"/>
                      </a:lnTo>
                      <a:lnTo>
                        <a:pt x="92" y="197"/>
                      </a:lnTo>
                      <a:lnTo>
                        <a:pt x="76" y="188"/>
                      </a:lnTo>
                      <a:lnTo>
                        <a:pt x="63" y="177"/>
                      </a:lnTo>
                      <a:lnTo>
                        <a:pt x="54" y="161"/>
                      </a:lnTo>
                      <a:lnTo>
                        <a:pt x="47" y="142"/>
                      </a:lnTo>
                      <a:lnTo>
                        <a:pt x="41" y="124"/>
                      </a:lnTo>
                      <a:lnTo>
                        <a:pt x="36" y="103"/>
                      </a:lnTo>
                      <a:lnTo>
                        <a:pt x="35" y="85"/>
                      </a:lnTo>
                      <a:lnTo>
                        <a:pt x="35" y="73"/>
                      </a:lnTo>
                      <a:lnTo>
                        <a:pt x="36" y="62"/>
                      </a:lnTo>
                      <a:lnTo>
                        <a:pt x="41" y="50"/>
                      </a:lnTo>
                      <a:lnTo>
                        <a:pt x="48" y="40"/>
                      </a:lnTo>
                      <a:lnTo>
                        <a:pt x="55" y="33"/>
                      </a:lnTo>
                      <a:lnTo>
                        <a:pt x="66" y="26"/>
                      </a:lnTo>
                      <a:lnTo>
                        <a:pt x="77" y="21"/>
                      </a:lnTo>
                      <a:lnTo>
                        <a:pt x="92" y="19"/>
                      </a:lnTo>
                      <a:lnTo>
                        <a:pt x="97" y="19"/>
                      </a:lnTo>
                      <a:lnTo>
                        <a:pt x="105" y="19"/>
                      </a:lnTo>
                      <a:lnTo>
                        <a:pt x="120" y="19"/>
                      </a:lnTo>
                      <a:lnTo>
                        <a:pt x="135" y="21"/>
                      </a:lnTo>
                      <a:lnTo>
                        <a:pt x="139" y="20"/>
                      </a:lnTo>
                      <a:lnTo>
                        <a:pt x="139" y="14"/>
                      </a:lnTo>
                      <a:lnTo>
                        <a:pt x="133" y="9"/>
                      </a:lnTo>
                      <a:lnTo>
                        <a:pt x="12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7" name="Freeform 52"/>
                <p:cNvSpPr/>
                <p:nvPr/>
              </p:nvSpPr>
              <p:spPr bwMode="auto">
                <a:xfrm>
                  <a:off x="8401" y="4895"/>
                  <a:ext cx="93" cy="90"/>
                </a:xfrm>
                <a:custGeom>
                  <a:avLst/>
                  <a:gdLst>
                    <a:gd name="T0" fmla="*/ 0 w 281"/>
                    <a:gd name="T1" fmla="*/ 0 h 270"/>
                    <a:gd name="T2" fmla="*/ 0 w 281"/>
                    <a:gd name="T3" fmla="*/ 0 h 270"/>
                    <a:gd name="T4" fmla="*/ 0 w 281"/>
                    <a:gd name="T5" fmla="*/ 0 h 270"/>
                    <a:gd name="T6" fmla="*/ 0 w 281"/>
                    <a:gd name="T7" fmla="*/ 0 h 270"/>
                    <a:gd name="T8" fmla="*/ 0 w 281"/>
                    <a:gd name="T9" fmla="*/ 0 h 270"/>
                    <a:gd name="T10" fmla="*/ 0 w 281"/>
                    <a:gd name="T11" fmla="*/ 0 h 270"/>
                    <a:gd name="T12" fmla="*/ 0 w 281"/>
                    <a:gd name="T13" fmla="*/ 0 h 270"/>
                    <a:gd name="T14" fmla="*/ 0 w 281"/>
                    <a:gd name="T15" fmla="*/ 0 h 270"/>
                    <a:gd name="T16" fmla="*/ 0 w 281"/>
                    <a:gd name="T17" fmla="*/ 0 h 270"/>
                    <a:gd name="T18" fmla="*/ 0 w 281"/>
                    <a:gd name="T19" fmla="*/ 0 h 270"/>
                    <a:gd name="T20" fmla="*/ 0 w 281"/>
                    <a:gd name="T21" fmla="*/ 0 h 270"/>
                    <a:gd name="T22" fmla="*/ 0 w 281"/>
                    <a:gd name="T23" fmla="*/ 0 h 270"/>
                    <a:gd name="T24" fmla="*/ 0 w 281"/>
                    <a:gd name="T25" fmla="*/ 0 h 270"/>
                    <a:gd name="T26" fmla="*/ 0 w 281"/>
                    <a:gd name="T27" fmla="*/ 0 h 270"/>
                    <a:gd name="T28" fmla="*/ 0 w 281"/>
                    <a:gd name="T29" fmla="*/ 0 h 270"/>
                    <a:gd name="T30" fmla="*/ 0 w 281"/>
                    <a:gd name="T31" fmla="*/ 0 h 270"/>
                    <a:gd name="T32" fmla="*/ 0 w 281"/>
                    <a:gd name="T33" fmla="*/ 0 h 270"/>
                    <a:gd name="T34" fmla="*/ 0 w 281"/>
                    <a:gd name="T35" fmla="*/ 0 h 270"/>
                    <a:gd name="T36" fmla="*/ 0 w 281"/>
                    <a:gd name="T37" fmla="*/ 0 h 270"/>
                    <a:gd name="T38" fmla="*/ 0 w 281"/>
                    <a:gd name="T39" fmla="*/ 0 h 270"/>
                    <a:gd name="T40" fmla="*/ 0 w 281"/>
                    <a:gd name="T41" fmla="*/ 0 h 270"/>
                    <a:gd name="T42" fmla="*/ 0 w 281"/>
                    <a:gd name="T43" fmla="*/ 0 h 270"/>
                    <a:gd name="T44" fmla="*/ 0 w 281"/>
                    <a:gd name="T45" fmla="*/ 0 h 270"/>
                    <a:gd name="T46" fmla="*/ 0 w 281"/>
                    <a:gd name="T47" fmla="*/ 0 h 270"/>
                    <a:gd name="T48" fmla="*/ 0 w 281"/>
                    <a:gd name="T49" fmla="*/ 0 h 270"/>
                    <a:gd name="T50" fmla="*/ 0 w 281"/>
                    <a:gd name="T51" fmla="*/ 0 h 270"/>
                    <a:gd name="T52" fmla="*/ 0 w 281"/>
                    <a:gd name="T53" fmla="*/ 0 h 270"/>
                    <a:gd name="T54" fmla="*/ 0 w 281"/>
                    <a:gd name="T55" fmla="*/ 0 h 270"/>
                    <a:gd name="T56" fmla="*/ 0 w 281"/>
                    <a:gd name="T57" fmla="*/ 0 h 270"/>
                    <a:gd name="T58" fmla="*/ 0 w 281"/>
                    <a:gd name="T59" fmla="*/ 0 h 270"/>
                    <a:gd name="T60" fmla="*/ 0 w 281"/>
                    <a:gd name="T61" fmla="*/ 0 h 270"/>
                    <a:gd name="T62" fmla="*/ 0 w 281"/>
                    <a:gd name="T63" fmla="*/ 0 h 270"/>
                    <a:gd name="T64" fmla="*/ 0 w 281"/>
                    <a:gd name="T65" fmla="*/ 0 h 270"/>
                    <a:gd name="T66" fmla="*/ 0 w 281"/>
                    <a:gd name="T67" fmla="*/ 0 h 270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1"/>
                    <a:gd name="T103" fmla="*/ 0 h 270"/>
                    <a:gd name="T104" fmla="*/ 281 w 281"/>
                    <a:gd name="T105" fmla="*/ 270 h 270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1" h="270">
                      <a:moveTo>
                        <a:pt x="75" y="5"/>
                      </a:moveTo>
                      <a:lnTo>
                        <a:pt x="61" y="10"/>
                      </a:lnTo>
                      <a:lnTo>
                        <a:pt x="47" y="19"/>
                      </a:lnTo>
                      <a:lnTo>
                        <a:pt x="34" y="28"/>
                      </a:lnTo>
                      <a:lnTo>
                        <a:pt x="24" y="39"/>
                      </a:lnTo>
                      <a:lnTo>
                        <a:pt x="15" y="52"/>
                      </a:lnTo>
                      <a:lnTo>
                        <a:pt x="8" y="65"/>
                      </a:lnTo>
                      <a:lnTo>
                        <a:pt x="3" y="81"/>
                      </a:lnTo>
                      <a:lnTo>
                        <a:pt x="0" y="97"/>
                      </a:lnTo>
                      <a:lnTo>
                        <a:pt x="0" y="114"/>
                      </a:lnTo>
                      <a:lnTo>
                        <a:pt x="2" y="130"/>
                      </a:lnTo>
                      <a:lnTo>
                        <a:pt x="6" y="145"/>
                      </a:lnTo>
                      <a:lnTo>
                        <a:pt x="12" y="161"/>
                      </a:lnTo>
                      <a:lnTo>
                        <a:pt x="18" y="176"/>
                      </a:lnTo>
                      <a:lnTo>
                        <a:pt x="27" y="191"/>
                      </a:lnTo>
                      <a:lnTo>
                        <a:pt x="37" y="204"/>
                      </a:lnTo>
                      <a:lnTo>
                        <a:pt x="49" y="217"/>
                      </a:lnTo>
                      <a:lnTo>
                        <a:pt x="65" y="232"/>
                      </a:lnTo>
                      <a:lnTo>
                        <a:pt x="83" y="245"/>
                      </a:lnTo>
                      <a:lnTo>
                        <a:pt x="102" y="258"/>
                      </a:lnTo>
                      <a:lnTo>
                        <a:pt x="122" y="266"/>
                      </a:lnTo>
                      <a:lnTo>
                        <a:pt x="143" y="270"/>
                      </a:lnTo>
                      <a:lnTo>
                        <a:pt x="165" y="270"/>
                      </a:lnTo>
                      <a:lnTo>
                        <a:pt x="185" y="265"/>
                      </a:lnTo>
                      <a:lnTo>
                        <a:pt x="206" y="252"/>
                      </a:lnTo>
                      <a:lnTo>
                        <a:pt x="219" y="240"/>
                      </a:lnTo>
                      <a:lnTo>
                        <a:pt x="232" y="229"/>
                      </a:lnTo>
                      <a:lnTo>
                        <a:pt x="244" y="216"/>
                      </a:lnTo>
                      <a:lnTo>
                        <a:pt x="254" y="203"/>
                      </a:lnTo>
                      <a:lnTo>
                        <a:pt x="263" y="189"/>
                      </a:lnTo>
                      <a:lnTo>
                        <a:pt x="270" y="174"/>
                      </a:lnTo>
                      <a:lnTo>
                        <a:pt x="276" y="158"/>
                      </a:lnTo>
                      <a:lnTo>
                        <a:pt x="279" y="141"/>
                      </a:lnTo>
                      <a:lnTo>
                        <a:pt x="281" y="134"/>
                      </a:lnTo>
                      <a:lnTo>
                        <a:pt x="279" y="127"/>
                      </a:lnTo>
                      <a:lnTo>
                        <a:pt x="275" y="121"/>
                      </a:lnTo>
                      <a:lnTo>
                        <a:pt x="268" y="117"/>
                      </a:lnTo>
                      <a:lnTo>
                        <a:pt x="259" y="117"/>
                      </a:lnTo>
                      <a:lnTo>
                        <a:pt x="251" y="118"/>
                      </a:lnTo>
                      <a:lnTo>
                        <a:pt x="245" y="122"/>
                      </a:lnTo>
                      <a:lnTo>
                        <a:pt x="243" y="130"/>
                      </a:lnTo>
                      <a:lnTo>
                        <a:pt x="243" y="133"/>
                      </a:lnTo>
                      <a:lnTo>
                        <a:pt x="240" y="140"/>
                      </a:lnTo>
                      <a:lnTo>
                        <a:pt x="235" y="151"/>
                      </a:lnTo>
                      <a:lnTo>
                        <a:pt x="229" y="164"/>
                      </a:lnTo>
                      <a:lnTo>
                        <a:pt x="222" y="179"/>
                      </a:lnTo>
                      <a:lnTo>
                        <a:pt x="210" y="191"/>
                      </a:lnTo>
                      <a:lnTo>
                        <a:pt x="199" y="203"/>
                      </a:lnTo>
                      <a:lnTo>
                        <a:pt x="182" y="210"/>
                      </a:lnTo>
                      <a:lnTo>
                        <a:pt x="154" y="212"/>
                      </a:lnTo>
                      <a:lnTo>
                        <a:pt x="127" y="207"/>
                      </a:lnTo>
                      <a:lnTo>
                        <a:pt x="100" y="197"/>
                      </a:lnTo>
                      <a:lnTo>
                        <a:pt x="78" y="181"/>
                      </a:lnTo>
                      <a:lnTo>
                        <a:pt x="59" y="163"/>
                      </a:lnTo>
                      <a:lnTo>
                        <a:pt x="46" y="140"/>
                      </a:lnTo>
                      <a:lnTo>
                        <a:pt x="40" y="114"/>
                      </a:lnTo>
                      <a:lnTo>
                        <a:pt x="40" y="87"/>
                      </a:lnTo>
                      <a:lnTo>
                        <a:pt x="44" y="74"/>
                      </a:lnTo>
                      <a:lnTo>
                        <a:pt x="50" y="62"/>
                      </a:lnTo>
                      <a:lnTo>
                        <a:pt x="59" y="51"/>
                      </a:lnTo>
                      <a:lnTo>
                        <a:pt x="69" y="41"/>
                      </a:lnTo>
                      <a:lnTo>
                        <a:pt x="80" y="31"/>
                      </a:lnTo>
                      <a:lnTo>
                        <a:pt x="91" y="23"/>
                      </a:lnTo>
                      <a:lnTo>
                        <a:pt x="102" y="19"/>
                      </a:lnTo>
                      <a:lnTo>
                        <a:pt x="112" y="16"/>
                      </a:lnTo>
                      <a:lnTo>
                        <a:pt x="110" y="5"/>
                      </a:lnTo>
                      <a:lnTo>
                        <a:pt x="102" y="0"/>
                      </a:lnTo>
                      <a:lnTo>
                        <a:pt x="88" y="2"/>
                      </a:lnTo>
                      <a:lnTo>
                        <a:pt x="7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8" name="Freeform 53"/>
                <p:cNvSpPr/>
                <p:nvPr/>
              </p:nvSpPr>
              <p:spPr bwMode="auto">
                <a:xfrm>
                  <a:off x="8431" y="4921"/>
                  <a:ext cx="5" cy="4"/>
                </a:xfrm>
                <a:custGeom>
                  <a:avLst/>
                  <a:gdLst>
                    <a:gd name="T0" fmla="*/ 0 w 15"/>
                    <a:gd name="T1" fmla="*/ 0 h 13"/>
                    <a:gd name="T2" fmla="*/ 0 w 15"/>
                    <a:gd name="T3" fmla="*/ 0 h 13"/>
                    <a:gd name="T4" fmla="*/ 0 w 15"/>
                    <a:gd name="T5" fmla="*/ 0 h 13"/>
                    <a:gd name="T6" fmla="*/ 0 w 15"/>
                    <a:gd name="T7" fmla="*/ 0 h 13"/>
                    <a:gd name="T8" fmla="*/ 0 w 15"/>
                    <a:gd name="T9" fmla="*/ 0 h 13"/>
                    <a:gd name="T10" fmla="*/ 0 w 15"/>
                    <a:gd name="T11" fmla="*/ 0 h 13"/>
                    <a:gd name="T12" fmla="*/ 0 w 15"/>
                    <a:gd name="T13" fmla="*/ 0 h 13"/>
                    <a:gd name="T14" fmla="*/ 0 w 15"/>
                    <a:gd name="T15" fmla="*/ 0 h 13"/>
                    <a:gd name="T16" fmla="*/ 0 w 15"/>
                    <a:gd name="T17" fmla="*/ 0 h 13"/>
                    <a:gd name="T18" fmla="*/ 0 w 15"/>
                    <a:gd name="T19" fmla="*/ 0 h 13"/>
                    <a:gd name="T20" fmla="*/ 0 w 15"/>
                    <a:gd name="T21" fmla="*/ 0 h 13"/>
                    <a:gd name="T22" fmla="*/ 0 w 15"/>
                    <a:gd name="T23" fmla="*/ 0 h 13"/>
                    <a:gd name="T24" fmla="*/ 0 w 15"/>
                    <a:gd name="T25" fmla="*/ 0 h 13"/>
                    <a:gd name="T26" fmla="*/ 0 w 15"/>
                    <a:gd name="T27" fmla="*/ 0 h 13"/>
                    <a:gd name="T28" fmla="*/ 0 w 15"/>
                    <a:gd name="T29" fmla="*/ 0 h 13"/>
                    <a:gd name="T30" fmla="*/ 0 w 15"/>
                    <a:gd name="T31" fmla="*/ 0 h 13"/>
                    <a:gd name="T32" fmla="*/ 0 w 15"/>
                    <a:gd name="T33" fmla="*/ 0 h 13"/>
                    <a:gd name="T34" fmla="*/ 0 w 15"/>
                    <a:gd name="T35" fmla="*/ 0 h 13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5"/>
                    <a:gd name="T55" fmla="*/ 0 h 13"/>
                    <a:gd name="T56" fmla="*/ 15 w 15"/>
                    <a:gd name="T57" fmla="*/ 13 h 13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5" h="13">
                      <a:moveTo>
                        <a:pt x="0" y="6"/>
                      </a:moveTo>
                      <a:lnTo>
                        <a:pt x="2" y="9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11" y="13"/>
                      </a:lnTo>
                      <a:lnTo>
                        <a:pt x="14" y="11"/>
                      </a:lnTo>
                      <a:lnTo>
                        <a:pt x="15" y="9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4" y="1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1"/>
                      </a:lnTo>
                      <a:lnTo>
                        <a:pt x="2" y="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69" name="Freeform 54"/>
                <p:cNvSpPr/>
                <p:nvPr/>
              </p:nvSpPr>
              <p:spPr bwMode="auto">
                <a:xfrm>
                  <a:off x="8447" y="4911"/>
                  <a:ext cx="6" cy="6"/>
                </a:xfrm>
                <a:custGeom>
                  <a:avLst/>
                  <a:gdLst>
                    <a:gd name="T0" fmla="*/ 0 w 17"/>
                    <a:gd name="T1" fmla="*/ 0 h 17"/>
                    <a:gd name="T2" fmla="*/ 0 w 17"/>
                    <a:gd name="T3" fmla="*/ 0 h 17"/>
                    <a:gd name="T4" fmla="*/ 0 w 17"/>
                    <a:gd name="T5" fmla="*/ 0 h 17"/>
                    <a:gd name="T6" fmla="*/ 0 w 17"/>
                    <a:gd name="T7" fmla="*/ 0 h 17"/>
                    <a:gd name="T8" fmla="*/ 0 w 17"/>
                    <a:gd name="T9" fmla="*/ 0 h 17"/>
                    <a:gd name="T10" fmla="*/ 0 w 17"/>
                    <a:gd name="T11" fmla="*/ 0 h 17"/>
                    <a:gd name="T12" fmla="*/ 0 w 17"/>
                    <a:gd name="T13" fmla="*/ 0 h 17"/>
                    <a:gd name="T14" fmla="*/ 0 w 17"/>
                    <a:gd name="T15" fmla="*/ 0 h 17"/>
                    <a:gd name="T16" fmla="*/ 0 w 17"/>
                    <a:gd name="T17" fmla="*/ 0 h 17"/>
                    <a:gd name="T18" fmla="*/ 0 w 17"/>
                    <a:gd name="T19" fmla="*/ 0 h 17"/>
                    <a:gd name="T20" fmla="*/ 0 w 17"/>
                    <a:gd name="T21" fmla="*/ 0 h 17"/>
                    <a:gd name="T22" fmla="*/ 0 w 17"/>
                    <a:gd name="T23" fmla="*/ 0 h 17"/>
                    <a:gd name="T24" fmla="*/ 0 w 17"/>
                    <a:gd name="T25" fmla="*/ 0 h 17"/>
                    <a:gd name="T26" fmla="*/ 0 w 17"/>
                    <a:gd name="T27" fmla="*/ 0 h 17"/>
                    <a:gd name="T28" fmla="*/ 0 w 17"/>
                    <a:gd name="T29" fmla="*/ 0 h 17"/>
                    <a:gd name="T30" fmla="*/ 0 w 17"/>
                    <a:gd name="T31" fmla="*/ 0 h 17"/>
                    <a:gd name="T32" fmla="*/ 0 w 17"/>
                    <a:gd name="T33" fmla="*/ 0 h 17"/>
                    <a:gd name="T34" fmla="*/ 0 w 17"/>
                    <a:gd name="T35" fmla="*/ 0 h 1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7"/>
                    <a:gd name="T55" fmla="*/ 0 h 17"/>
                    <a:gd name="T56" fmla="*/ 17 w 17"/>
                    <a:gd name="T57" fmla="*/ 17 h 1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7" h="17">
                      <a:moveTo>
                        <a:pt x="0" y="9"/>
                      </a:moveTo>
                      <a:lnTo>
                        <a:pt x="1" y="13"/>
                      </a:lnTo>
                      <a:lnTo>
                        <a:pt x="3" y="15"/>
                      </a:lnTo>
                      <a:lnTo>
                        <a:pt x="6" y="17"/>
                      </a:lnTo>
                      <a:lnTo>
                        <a:pt x="9" y="17"/>
                      </a:lnTo>
                      <a:lnTo>
                        <a:pt x="13" y="17"/>
                      </a:lnTo>
                      <a:lnTo>
                        <a:pt x="16" y="15"/>
                      </a:lnTo>
                      <a:lnTo>
                        <a:pt x="17" y="13"/>
                      </a:lnTo>
                      <a:lnTo>
                        <a:pt x="17" y="9"/>
                      </a:lnTo>
                      <a:lnTo>
                        <a:pt x="17" y="6"/>
                      </a:lnTo>
                      <a:lnTo>
                        <a:pt x="16" y="3"/>
                      </a:lnTo>
                      <a:lnTo>
                        <a:pt x="13" y="2"/>
                      </a:lnTo>
                      <a:lnTo>
                        <a:pt x="9" y="0"/>
                      </a:lnTo>
                      <a:lnTo>
                        <a:pt x="6" y="2"/>
                      </a:lnTo>
                      <a:lnTo>
                        <a:pt x="3" y="3"/>
                      </a:lnTo>
                      <a:lnTo>
                        <a:pt x="1" y="6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0" name="Freeform 55"/>
                <p:cNvSpPr/>
                <p:nvPr/>
              </p:nvSpPr>
              <p:spPr bwMode="auto">
                <a:xfrm>
                  <a:off x="8468" y="4904"/>
                  <a:ext cx="3" cy="3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w 9"/>
                    <a:gd name="T9" fmla="*/ 0 h 9"/>
                    <a:gd name="T10" fmla="*/ 0 w 9"/>
                    <a:gd name="T11" fmla="*/ 0 h 9"/>
                    <a:gd name="T12" fmla="*/ 0 w 9"/>
                    <a:gd name="T13" fmla="*/ 0 h 9"/>
                    <a:gd name="T14" fmla="*/ 0 w 9"/>
                    <a:gd name="T15" fmla="*/ 0 h 9"/>
                    <a:gd name="T16" fmla="*/ 0 w 9"/>
                    <a:gd name="T17" fmla="*/ 0 h 9"/>
                    <a:gd name="T18" fmla="*/ 0 w 9"/>
                    <a:gd name="T19" fmla="*/ 0 h 9"/>
                    <a:gd name="T20" fmla="*/ 0 w 9"/>
                    <a:gd name="T21" fmla="*/ 0 h 9"/>
                    <a:gd name="T22" fmla="*/ 0 w 9"/>
                    <a:gd name="T23" fmla="*/ 0 h 9"/>
                    <a:gd name="T24" fmla="*/ 0 w 9"/>
                    <a:gd name="T25" fmla="*/ 0 h 9"/>
                    <a:gd name="T26" fmla="*/ 0 w 9"/>
                    <a:gd name="T27" fmla="*/ 0 h 9"/>
                    <a:gd name="T28" fmla="*/ 0 w 9"/>
                    <a:gd name="T29" fmla="*/ 0 h 9"/>
                    <a:gd name="T30" fmla="*/ 0 w 9"/>
                    <a:gd name="T31" fmla="*/ 0 h 9"/>
                    <a:gd name="T32" fmla="*/ 0 w 9"/>
                    <a:gd name="T33" fmla="*/ 0 h 9"/>
                    <a:gd name="T34" fmla="*/ 0 w 9"/>
                    <a:gd name="T35" fmla="*/ 0 h 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9"/>
                    <a:gd name="T55" fmla="*/ 0 h 9"/>
                    <a:gd name="T56" fmla="*/ 9 w 9"/>
                    <a:gd name="T57" fmla="*/ 9 h 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9" h="9">
                      <a:moveTo>
                        <a:pt x="0" y="4"/>
                      </a:move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6" y="9"/>
                      </a:lnTo>
                      <a:lnTo>
                        <a:pt x="7" y="7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9" y="3"/>
                      </a:lnTo>
                      <a:lnTo>
                        <a:pt x="7" y="2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1" name="Freeform 56"/>
                <p:cNvSpPr/>
                <p:nvPr/>
              </p:nvSpPr>
              <p:spPr bwMode="auto">
                <a:xfrm>
                  <a:off x="8459" y="4927"/>
                  <a:ext cx="2" cy="3"/>
                </a:xfrm>
                <a:custGeom>
                  <a:avLst/>
                  <a:gdLst>
                    <a:gd name="T0" fmla="*/ 0 w 7"/>
                    <a:gd name="T1" fmla="*/ 0 h 8"/>
                    <a:gd name="T2" fmla="*/ 0 w 7"/>
                    <a:gd name="T3" fmla="*/ 0 h 8"/>
                    <a:gd name="T4" fmla="*/ 0 w 7"/>
                    <a:gd name="T5" fmla="*/ 0 h 8"/>
                    <a:gd name="T6" fmla="*/ 0 w 7"/>
                    <a:gd name="T7" fmla="*/ 0 h 8"/>
                    <a:gd name="T8" fmla="*/ 0 w 7"/>
                    <a:gd name="T9" fmla="*/ 0 h 8"/>
                    <a:gd name="T10" fmla="*/ 0 w 7"/>
                    <a:gd name="T11" fmla="*/ 0 h 8"/>
                    <a:gd name="T12" fmla="*/ 0 w 7"/>
                    <a:gd name="T13" fmla="*/ 0 h 8"/>
                    <a:gd name="T14" fmla="*/ 0 w 7"/>
                    <a:gd name="T15" fmla="*/ 0 h 8"/>
                    <a:gd name="T16" fmla="*/ 0 w 7"/>
                    <a:gd name="T17" fmla="*/ 0 h 8"/>
                    <a:gd name="T18" fmla="*/ 0 w 7"/>
                    <a:gd name="T19" fmla="*/ 0 h 8"/>
                    <a:gd name="T20" fmla="*/ 0 w 7"/>
                    <a:gd name="T21" fmla="*/ 0 h 8"/>
                    <a:gd name="T22" fmla="*/ 0 w 7"/>
                    <a:gd name="T23" fmla="*/ 0 h 8"/>
                    <a:gd name="T24" fmla="*/ 0 w 7"/>
                    <a:gd name="T25" fmla="*/ 0 h 8"/>
                    <a:gd name="T26" fmla="*/ 0 w 7"/>
                    <a:gd name="T27" fmla="*/ 0 h 8"/>
                    <a:gd name="T28" fmla="*/ 0 w 7"/>
                    <a:gd name="T29" fmla="*/ 0 h 8"/>
                    <a:gd name="T30" fmla="*/ 0 w 7"/>
                    <a:gd name="T31" fmla="*/ 0 h 8"/>
                    <a:gd name="T32" fmla="*/ 0 w 7"/>
                    <a:gd name="T33" fmla="*/ 0 h 8"/>
                    <a:gd name="T34" fmla="*/ 0 w 7"/>
                    <a:gd name="T35" fmla="*/ 0 h 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"/>
                    <a:gd name="T55" fmla="*/ 0 h 8"/>
                    <a:gd name="T56" fmla="*/ 7 w 7"/>
                    <a:gd name="T57" fmla="*/ 8 h 8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" h="8">
                      <a:moveTo>
                        <a:pt x="0" y="4"/>
                      </a:moveTo>
                      <a:lnTo>
                        <a:pt x="0" y="5"/>
                      </a:lnTo>
                      <a:lnTo>
                        <a:pt x="1" y="7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6" y="7"/>
                      </a:lnTo>
                      <a:lnTo>
                        <a:pt x="7" y="5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2" name="Freeform 57"/>
                <p:cNvSpPr/>
                <p:nvPr/>
              </p:nvSpPr>
              <p:spPr bwMode="auto">
                <a:xfrm>
                  <a:off x="8443" y="4936"/>
                  <a:ext cx="2" cy="3"/>
                </a:xfrm>
                <a:custGeom>
                  <a:avLst/>
                  <a:gdLst>
                    <a:gd name="T0" fmla="*/ 0 w 7"/>
                    <a:gd name="T1" fmla="*/ 0 h 9"/>
                    <a:gd name="T2" fmla="*/ 0 w 7"/>
                    <a:gd name="T3" fmla="*/ 0 h 9"/>
                    <a:gd name="T4" fmla="*/ 0 w 7"/>
                    <a:gd name="T5" fmla="*/ 0 h 9"/>
                    <a:gd name="T6" fmla="*/ 0 w 7"/>
                    <a:gd name="T7" fmla="*/ 0 h 9"/>
                    <a:gd name="T8" fmla="*/ 0 w 7"/>
                    <a:gd name="T9" fmla="*/ 0 h 9"/>
                    <a:gd name="T10" fmla="*/ 0 w 7"/>
                    <a:gd name="T11" fmla="*/ 0 h 9"/>
                    <a:gd name="T12" fmla="*/ 0 w 7"/>
                    <a:gd name="T13" fmla="*/ 0 h 9"/>
                    <a:gd name="T14" fmla="*/ 0 w 7"/>
                    <a:gd name="T15" fmla="*/ 0 h 9"/>
                    <a:gd name="T16" fmla="*/ 0 w 7"/>
                    <a:gd name="T17" fmla="*/ 0 h 9"/>
                    <a:gd name="T18" fmla="*/ 0 w 7"/>
                    <a:gd name="T19" fmla="*/ 0 h 9"/>
                    <a:gd name="T20" fmla="*/ 0 w 7"/>
                    <a:gd name="T21" fmla="*/ 0 h 9"/>
                    <a:gd name="T22" fmla="*/ 0 w 7"/>
                    <a:gd name="T23" fmla="*/ 0 h 9"/>
                    <a:gd name="T24" fmla="*/ 0 w 7"/>
                    <a:gd name="T25" fmla="*/ 0 h 9"/>
                    <a:gd name="T26" fmla="*/ 0 w 7"/>
                    <a:gd name="T27" fmla="*/ 0 h 9"/>
                    <a:gd name="T28" fmla="*/ 0 w 7"/>
                    <a:gd name="T29" fmla="*/ 0 h 9"/>
                    <a:gd name="T30" fmla="*/ 0 w 7"/>
                    <a:gd name="T31" fmla="*/ 0 h 9"/>
                    <a:gd name="T32" fmla="*/ 0 w 7"/>
                    <a:gd name="T33" fmla="*/ 0 h 9"/>
                    <a:gd name="T34" fmla="*/ 0 w 7"/>
                    <a:gd name="T35" fmla="*/ 0 h 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"/>
                    <a:gd name="T55" fmla="*/ 0 h 9"/>
                    <a:gd name="T56" fmla="*/ 7 w 7"/>
                    <a:gd name="T57" fmla="*/ 9 h 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" h="9">
                      <a:moveTo>
                        <a:pt x="0" y="4"/>
                      </a:move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5" y="9"/>
                      </a:lnTo>
                      <a:lnTo>
                        <a:pt x="5" y="7"/>
                      </a:lnTo>
                      <a:lnTo>
                        <a:pt x="7" y="6"/>
                      </a:lnTo>
                      <a:lnTo>
                        <a:pt x="7" y="4"/>
                      </a:lnTo>
                      <a:lnTo>
                        <a:pt x="7" y="3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3" name="Freeform 58"/>
                <p:cNvSpPr/>
                <p:nvPr/>
              </p:nvSpPr>
              <p:spPr bwMode="auto">
                <a:xfrm>
                  <a:off x="8474" y="4919"/>
                  <a:ext cx="7" cy="6"/>
                </a:xfrm>
                <a:custGeom>
                  <a:avLst/>
                  <a:gdLst>
                    <a:gd name="T0" fmla="*/ 0 w 20"/>
                    <a:gd name="T1" fmla="*/ 0 h 20"/>
                    <a:gd name="T2" fmla="*/ 0 w 20"/>
                    <a:gd name="T3" fmla="*/ 0 h 20"/>
                    <a:gd name="T4" fmla="*/ 0 w 20"/>
                    <a:gd name="T5" fmla="*/ 0 h 20"/>
                    <a:gd name="T6" fmla="*/ 0 w 20"/>
                    <a:gd name="T7" fmla="*/ 0 h 20"/>
                    <a:gd name="T8" fmla="*/ 0 w 20"/>
                    <a:gd name="T9" fmla="*/ 0 h 20"/>
                    <a:gd name="T10" fmla="*/ 0 w 20"/>
                    <a:gd name="T11" fmla="*/ 0 h 20"/>
                    <a:gd name="T12" fmla="*/ 0 w 20"/>
                    <a:gd name="T13" fmla="*/ 0 h 20"/>
                    <a:gd name="T14" fmla="*/ 0 w 20"/>
                    <a:gd name="T15" fmla="*/ 0 h 20"/>
                    <a:gd name="T16" fmla="*/ 0 w 20"/>
                    <a:gd name="T17" fmla="*/ 0 h 20"/>
                    <a:gd name="T18" fmla="*/ 0 w 20"/>
                    <a:gd name="T19" fmla="*/ 0 h 20"/>
                    <a:gd name="T20" fmla="*/ 0 w 20"/>
                    <a:gd name="T21" fmla="*/ 0 h 20"/>
                    <a:gd name="T22" fmla="*/ 0 w 20"/>
                    <a:gd name="T23" fmla="*/ 0 h 20"/>
                    <a:gd name="T24" fmla="*/ 0 w 20"/>
                    <a:gd name="T25" fmla="*/ 0 h 20"/>
                    <a:gd name="T26" fmla="*/ 0 w 20"/>
                    <a:gd name="T27" fmla="*/ 0 h 20"/>
                    <a:gd name="T28" fmla="*/ 0 w 20"/>
                    <a:gd name="T29" fmla="*/ 0 h 20"/>
                    <a:gd name="T30" fmla="*/ 0 w 20"/>
                    <a:gd name="T31" fmla="*/ 0 h 20"/>
                    <a:gd name="T32" fmla="*/ 0 w 20"/>
                    <a:gd name="T33" fmla="*/ 0 h 20"/>
                    <a:gd name="T34" fmla="*/ 0 w 20"/>
                    <a:gd name="T35" fmla="*/ 0 h 20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20"/>
                    <a:gd name="T55" fmla="*/ 0 h 20"/>
                    <a:gd name="T56" fmla="*/ 20 w 20"/>
                    <a:gd name="T57" fmla="*/ 20 h 20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20" h="20">
                      <a:moveTo>
                        <a:pt x="0" y="10"/>
                      </a:moveTo>
                      <a:lnTo>
                        <a:pt x="0" y="15"/>
                      </a:lnTo>
                      <a:lnTo>
                        <a:pt x="2" y="17"/>
                      </a:lnTo>
                      <a:lnTo>
                        <a:pt x="5" y="20"/>
                      </a:lnTo>
                      <a:lnTo>
                        <a:pt x="10" y="20"/>
                      </a:lnTo>
                      <a:lnTo>
                        <a:pt x="14" y="20"/>
                      </a:lnTo>
                      <a:lnTo>
                        <a:pt x="17" y="17"/>
                      </a:lnTo>
                      <a:lnTo>
                        <a:pt x="20" y="15"/>
                      </a:lnTo>
                      <a:lnTo>
                        <a:pt x="20" y="10"/>
                      </a:lnTo>
                      <a:lnTo>
                        <a:pt x="20" y="6"/>
                      </a:lnTo>
                      <a:lnTo>
                        <a:pt x="17" y="3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4" name="Freeform 59"/>
                <p:cNvSpPr/>
                <p:nvPr/>
              </p:nvSpPr>
              <p:spPr bwMode="auto">
                <a:xfrm>
                  <a:off x="8332" y="4713"/>
                  <a:ext cx="4" cy="4"/>
                </a:xfrm>
                <a:custGeom>
                  <a:avLst/>
                  <a:gdLst>
                    <a:gd name="T0" fmla="*/ 0 w 12"/>
                    <a:gd name="T1" fmla="*/ 0 h 13"/>
                    <a:gd name="T2" fmla="*/ 0 w 12"/>
                    <a:gd name="T3" fmla="*/ 0 h 13"/>
                    <a:gd name="T4" fmla="*/ 0 w 12"/>
                    <a:gd name="T5" fmla="*/ 0 h 13"/>
                    <a:gd name="T6" fmla="*/ 0 w 12"/>
                    <a:gd name="T7" fmla="*/ 0 h 13"/>
                    <a:gd name="T8" fmla="*/ 0 w 12"/>
                    <a:gd name="T9" fmla="*/ 0 h 13"/>
                    <a:gd name="T10" fmla="*/ 0 w 12"/>
                    <a:gd name="T11" fmla="*/ 0 h 13"/>
                    <a:gd name="T12" fmla="*/ 0 w 12"/>
                    <a:gd name="T13" fmla="*/ 0 h 13"/>
                    <a:gd name="T14" fmla="*/ 0 w 12"/>
                    <a:gd name="T15" fmla="*/ 0 h 13"/>
                    <a:gd name="T16" fmla="*/ 0 w 12"/>
                    <a:gd name="T17" fmla="*/ 0 h 13"/>
                    <a:gd name="T18" fmla="*/ 0 w 12"/>
                    <a:gd name="T19" fmla="*/ 0 h 13"/>
                    <a:gd name="T20" fmla="*/ 0 w 12"/>
                    <a:gd name="T21" fmla="*/ 0 h 13"/>
                    <a:gd name="T22" fmla="*/ 0 w 12"/>
                    <a:gd name="T23" fmla="*/ 0 h 13"/>
                    <a:gd name="T24" fmla="*/ 0 w 12"/>
                    <a:gd name="T25" fmla="*/ 0 h 13"/>
                    <a:gd name="T26" fmla="*/ 0 w 12"/>
                    <a:gd name="T27" fmla="*/ 0 h 13"/>
                    <a:gd name="T28" fmla="*/ 0 w 12"/>
                    <a:gd name="T29" fmla="*/ 0 h 13"/>
                    <a:gd name="T30" fmla="*/ 0 w 12"/>
                    <a:gd name="T31" fmla="*/ 0 h 13"/>
                    <a:gd name="T32" fmla="*/ 0 w 12"/>
                    <a:gd name="T33" fmla="*/ 0 h 13"/>
                    <a:gd name="T34" fmla="*/ 0 w 12"/>
                    <a:gd name="T35" fmla="*/ 0 h 13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2"/>
                    <a:gd name="T55" fmla="*/ 0 h 13"/>
                    <a:gd name="T56" fmla="*/ 12 w 12"/>
                    <a:gd name="T57" fmla="*/ 13 h 13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2" h="13">
                      <a:moveTo>
                        <a:pt x="0" y="7"/>
                      </a:moveTo>
                      <a:lnTo>
                        <a:pt x="0" y="9"/>
                      </a:lnTo>
                      <a:lnTo>
                        <a:pt x="2" y="12"/>
                      </a:lnTo>
                      <a:lnTo>
                        <a:pt x="3" y="13"/>
                      </a:lnTo>
                      <a:lnTo>
                        <a:pt x="6" y="13"/>
                      </a:lnTo>
                      <a:lnTo>
                        <a:pt x="9" y="13"/>
                      </a:lnTo>
                      <a:lnTo>
                        <a:pt x="11" y="12"/>
                      </a:lnTo>
                      <a:lnTo>
                        <a:pt x="12" y="9"/>
                      </a:lnTo>
                      <a:lnTo>
                        <a:pt x="12" y="7"/>
                      </a:lnTo>
                      <a:lnTo>
                        <a:pt x="12" y="5"/>
                      </a:lnTo>
                      <a:lnTo>
                        <a:pt x="11" y="2"/>
                      </a:lnTo>
                      <a:lnTo>
                        <a:pt x="9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5" name="Freeform 60"/>
                <p:cNvSpPr/>
                <p:nvPr/>
              </p:nvSpPr>
              <p:spPr bwMode="auto">
                <a:xfrm>
                  <a:off x="8349" y="4708"/>
                  <a:ext cx="5" cy="4"/>
                </a:xfrm>
                <a:custGeom>
                  <a:avLst/>
                  <a:gdLst>
                    <a:gd name="T0" fmla="*/ 0 w 13"/>
                    <a:gd name="T1" fmla="*/ 0 h 12"/>
                    <a:gd name="T2" fmla="*/ 0 w 13"/>
                    <a:gd name="T3" fmla="*/ 0 h 12"/>
                    <a:gd name="T4" fmla="*/ 0 w 13"/>
                    <a:gd name="T5" fmla="*/ 0 h 12"/>
                    <a:gd name="T6" fmla="*/ 0 w 13"/>
                    <a:gd name="T7" fmla="*/ 0 h 12"/>
                    <a:gd name="T8" fmla="*/ 0 w 13"/>
                    <a:gd name="T9" fmla="*/ 0 h 12"/>
                    <a:gd name="T10" fmla="*/ 0 w 13"/>
                    <a:gd name="T11" fmla="*/ 0 h 12"/>
                    <a:gd name="T12" fmla="*/ 0 w 13"/>
                    <a:gd name="T13" fmla="*/ 0 h 12"/>
                    <a:gd name="T14" fmla="*/ 0 w 13"/>
                    <a:gd name="T15" fmla="*/ 0 h 12"/>
                    <a:gd name="T16" fmla="*/ 0 w 13"/>
                    <a:gd name="T17" fmla="*/ 0 h 12"/>
                    <a:gd name="T18" fmla="*/ 0 w 13"/>
                    <a:gd name="T19" fmla="*/ 0 h 12"/>
                    <a:gd name="T20" fmla="*/ 0 w 13"/>
                    <a:gd name="T21" fmla="*/ 0 h 12"/>
                    <a:gd name="T22" fmla="*/ 0 w 13"/>
                    <a:gd name="T23" fmla="*/ 0 h 12"/>
                    <a:gd name="T24" fmla="*/ 0 w 13"/>
                    <a:gd name="T25" fmla="*/ 0 h 12"/>
                    <a:gd name="T26" fmla="*/ 0 w 13"/>
                    <a:gd name="T27" fmla="*/ 0 h 12"/>
                    <a:gd name="T28" fmla="*/ 0 w 13"/>
                    <a:gd name="T29" fmla="*/ 0 h 12"/>
                    <a:gd name="T30" fmla="*/ 0 w 13"/>
                    <a:gd name="T31" fmla="*/ 0 h 12"/>
                    <a:gd name="T32" fmla="*/ 0 w 13"/>
                    <a:gd name="T33" fmla="*/ 0 h 12"/>
                    <a:gd name="T34" fmla="*/ 0 w 13"/>
                    <a:gd name="T35" fmla="*/ 0 h 1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3"/>
                    <a:gd name="T55" fmla="*/ 0 h 12"/>
                    <a:gd name="T56" fmla="*/ 13 w 13"/>
                    <a:gd name="T57" fmla="*/ 12 h 12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3" h="12">
                      <a:moveTo>
                        <a:pt x="0" y="6"/>
                      </a:moveTo>
                      <a:lnTo>
                        <a:pt x="0" y="8"/>
                      </a:lnTo>
                      <a:lnTo>
                        <a:pt x="2" y="10"/>
                      </a:lnTo>
                      <a:lnTo>
                        <a:pt x="5" y="12"/>
                      </a:lnTo>
                      <a:lnTo>
                        <a:pt x="8" y="12"/>
                      </a:lnTo>
                      <a:lnTo>
                        <a:pt x="9" y="12"/>
                      </a:lnTo>
                      <a:lnTo>
                        <a:pt x="12" y="10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3" y="3"/>
                      </a:lnTo>
                      <a:lnTo>
                        <a:pt x="12" y="2"/>
                      </a:ln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2"/>
                      </a:lnTo>
                      <a:lnTo>
                        <a:pt x="0" y="3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6" name="Freeform 61"/>
                <p:cNvSpPr/>
                <p:nvPr/>
              </p:nvSpPr>
              <p:spPr bwMode="auto">
                <a:xfrm>
                  <a:off x="8366" y="4704"/>
                  <a:ext cx="2" cy="2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0 h 7"/>
                    <a:gd name="T4" fmla="*/ 0 w 8"/>
                    <a:gd name="T5" fmla="*/ 0 h 7"/>
                    <a:gd name="T6" fmla="*/ 0 w 8"/>
                    <a:gd name="T7" fmla="*/ 0 h 7"/>
                    <a:gd name="T8" fmla="*/ 0 w 8"/>
                    <a:gd name="T9" fmla="*/ 0 h 7"/>
                    <a:gd name="T10" fmla="*/ 0 w 8"/>
                    <a:gd name="T11" fmla="*/ 0 h 7"/>
                    <a:gd name="T12" fmla="*/ 0 w 8"/>
                    <a:gd name="T13" fmla="*/ 0 h 7"/>
                    <a:gd name="T14" fmla="*/ 0 w 8"/>
                    <a:gd name="T15" fmla="*/ 0 h 7"/>
                    <a:gd name="T16" fmla="*/ 0 w 8"/>
                    <a:gd name="T17" fmla="*/ 0 h 7"/>
                    <a:gd name="T18" fmla="*/ 0 w 8"/>
                    <a:gd name="T19" fmla="*/ 0 h 7"/>
                    <a:gd name="T20" fmla="*/ 0 w 8"/>
                    <a:gd name="T21" fmla="*/ 0 h 7"/>
                    <a:gd name="T22" fmla="*/ 0 w 8"/>
                    <a:gd name="T23" fmla="*/ 0 h 7"/>
                    <a:gd name="T24" fmla="*/ 0 w 8"/>
                    <a:gd name="T25" fmla="*/ 0 h 7"/>
                    <a:gd name="T26" fmla="*/ 0 w 8"/>
                    <a:gd name="T27" fmla="*/ 0 h 7"/>
                    <a:gd name="T28" fmla="*/ 0 w 8"/>
                    <a:gd name="T29" fmla="*/ 0 h 7"/>
                    <a:gd name="T30" fmla="*/ 0 w 8"/>
                    <a:gd name="T31" fmla="*/ 0 h 7"/>
                    <a:gd name="T32" fmla="*/ 0 w 8"/>
                    <a:gd name="T33" fmla="*/ 0 h 7"/>
                    <a:gd name="T34" fmla="*/ 0 w 8"/>
                    <a:gd name="T35" fmla="*/ 0 h 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8"/>
                    <a:gd name="T55" fmla="*/ 0 h 7"/>
                    <a:gd name="T56" fmla="*/ 8 w 8"/>
                    <a:gd name="T57" fmla="*/ 7 h 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8" h="7">
                      <a:moveTo>
                        <a:pt x="0" y="3"/>
                      </a:moveTo>
                      <a:lnTo>
                        <a:pt x="0" y="4"/>
                      </a:lnTo>
                      <a:lnTo>
                        <a:pt x="1" y="6"/>
                      </a:lnTo>
                      <a:lnTo>
                        <a:pt x="3" y="7"/>
                      </a:lnTo>
                      <a:lnTo>
                        <a:pt x="4" y="7"/>
                      </a:lnTo>
                      <a:lnTo>
                        <a:pt x="6" y="7"/>
                      </a:lnTo>
                      <a:lnTo>
                        <a:pt x="7" y="6"/>
                      </a:lnTo>
                      <a:lnTo>
                        <a:pt x="8" y="4"/>
                      </a:lnTo>
                      <a:lnTo>
                        <a:pt x="8" y="3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7" name="Freeform 62"/>
                <p:cNvSpPr/>
                <p:nvPr/>
              </p:nvSpPr>
              <p:spPr bwMode="auto">
                <a:xfrm>
                  <a:off x="8338" y="4730"/>
                  <a:ext cx="2" cy="3"/>
                </a:xfrm>
                <a:custGeom>
                  <a:avLst/>
                  <a:gdLst>
                    <a:gd name="T0" fmla="*/ 0 w 7"/>
                    <a:gd name="T1" fmla="*/ 0 h 8"/>
                    <a:gd name="T2" fmla="*/ 0 w 7"/>
                    <a:gd name="T3" fmla="*/ 0 h 8"/>
                    <a:gd name="T4" fmla="*/ 0 w 7"/>
                    <a:gd name="T5" fmla="*/ 0 h 8"/>
                    <a:gd name="T6" fmla="*/ 0 w 7"/>
                    <a:gd name="T7" fmla="*/ 0 h 8"/>
                    <a:gd name="T8" fmla="*/ 0 w 7"/>
                    <a:gd name="T9" fmla="*/ 0 h 8"/>
                    <a:gd name="T10" fmla="*/ 0 w 7"/>
                    <a:gd name="T11" fmla="*/ 0 h 8"/>
                    <a:gd name="T12" fmla="*/ 0 w 7"/>
                    <a:gd name="T13" fmla="*/ 0 h 8"/>
                    <a:gd name="T14" fmla="*/ 0 w 7"/>
                    <a:gd name="T15" fmla="*/ 0 h 8"/>
                    <a:gd name="T16" fmla="*/ 0 w 7"/>
                    <a:gd name="T17" fmla="*/ 0 h 8"/>
                    <a:gd name="T18" fmla="*/ 0 w 7"/>
                    <a:gd name="T19" fmla="*/ 0 h 8"/>
                    <a:gd name="T20" fmla="*/ 0 w 7"/>
                    <a:gd name="T21" fmla="*/ 0 h 8"/>
                    <a:gd name="T22" fmla="*/ 0 w 7"/>
                    <a:gd name="T23" fmla="*/ 0 h 8"/>
                    <a:gd name="T24" fmla="*/ 0 w 7"/>
                    <a:gd name="T25" fmla="*/ 0 h 8"/>
                    <a:gd name="T26" fmla="*/ 0 w 7"/>
                    <a:gd name="T27" fmla="*/ 0 h 8"/>
                    <a:gd name="T28" fmla="*/ 0 w 7"/>
                    <a:gd name="T29" fmla="*/ 0 h 8"/>
                    <a:gd name="T30" fmla="*/ 0 w 7"/>
                    <a:gd name="T31" fmla="*/ 0 h 8"/>
                    <a:gd name="T32" fmla="*/ 0 w 7"/>
                    <a:gd name="T33" fmla="*/ 0 h 8"/>
                    <a:gd name="T34" fmla="*/ 0 w 7"/>
                    <a:gd name="T35" fmla="*/ 0 h 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"/>
                    <a:gd name="T55" fmla="*/ 0 h 8"/>
                    <a:gd name="T56" fmla="*/ 7 w 7"/>
                    <a:gd name="T57" fmla="*/ 8 h 8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" h="8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6" y="6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8" name="Freeform 63"/>
                <p:cNvSpPr/>
                <p:nvPr/>
              </p:nvSpPr>
              <p:spPr bwMode="auto">
                <a:xfrm>
                  <a:off x="8370" y="4713"/>
                  <a:ext cx="6" cy="6"/>
                </a:xfrm>
                <a:custGeom>
                  <a:avLst/>
                  <a:gdLst>
                    <a:gd name="T0" fmla="*/ 0 w 16"/>
                    <a:gd name="T1" fmla="*/ 0 h 17"/>
                    <a:gd name="T2" fmla="*/ 0 w 16"/>
                    <a:gd name="T3" fmla="*/ 0 h 17"/>
                    <a:gd name="T4" fmla="*/ 0 w 16"/>
                    <a:gd name="T5" fmla="*/ 0 h 17"/>
                    <a:gd name="T6" fmla="*/ 0 w 16"/>
                    <a:gd name="T7" fmla="*/ 0 h 17"/>
                    <a:gd name="T8" fmla="*/ 0 w 16"/>
                    <a:gd name="T9" fmla="*/ 0 h 17"/>
                    <a:gd name="T10" fmla="*/ 0 w 16"/>
                    <a:gd name="T11" fmla="*/ 0 h 17"/>
                    <a:gd name="T12" fmla="*/ 0 w 16"/>
                    <a:gd name="T13" fmla="*/ 0 h 17"/>
                    <a:gd name="T14" fmla="*/ 0 w 16"/>
                    <a:gd name="T15" fmla="*/ 0 h 17"/>
                    <a:gd name="T16" fmla="*/ 0 w 16"/>
                    <a:gd name="T17" fmla="*/ 0 h 17"/>
                    <a:gd name="T18" fmla="*/ 0 w 16"/>
                    <a:gd name="T19" fmla="*/ 0 h 17"/>
                    <a:gd name="T20" fmla="*/ 0 w 16"/>
                    <a:gd name="T21" fmla="*/ 0 h 17"/>
                    <a:gd name="T22" fmla="*/ 0 w 16"/>
                    <a:gd name="T23" fmla="*/ 0 h 17"/>
                    <a:gd name="T24" fmla="*/ 0 w 16"/>
                    <a:gd name="T25" fmla="*/ 0 h 17"/>
                    <a:gd name="T26" fmla="*/ 0 w 16"/>
                    <a:gd name="T27" fmla="*/ 0 h 17"/>
                    <a:gd name="T28" fmla="*/ 0 w 16"/>
                    <a:gd name="T29" fmla="*/ 0 h 17"/>
                    <a:gd name="T30" fmla="*/ 0 w 16"/>
                    <a:gd name="T31" fmla="*/ 0 h 17"/>
                    <a:gd name="T32" fmla="*/ 0 w 16"/>
                    <a:gd name="T33" fmla="*/ 0 h 17"/>
                    <a:gd name="T34" fmla="*/ 0 w 16"/>
                    <a:gd name="T35" fmla="*/ 0 h 1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6"/>
                    <a:gd name="T55" fmla="*/ 0 h 17"/>
                    <a:gd name="T56" fmla="*/ 16 w 16"/>
                    <a:gd name="T57" fmla="*/ 17 h 1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6" h="17">
                      <a:moveTo>
                        <a:pt x="0" y="8"/>
                      </a:moveTo>
                      <a:lnTo>
                        <a:pt x="0" y="11"/>
                      </a:lnTo>
                      <a:lnTo>
                        <a:pt x="3" y="14"/>
                      </a:lnTo>
                      <a:lnTo>
                        <a:pt x="5" y="16"/>
                      </a:lnTo>
                      <a:lnTo>
                        <a:pt x="9" y="17"/>
                      </a:lnTo>
                      <a:lnTo>
                        <a:pt x="12" y="16"/>
                      </a:lnTo>
                      <a:lnTo>
                        <a:pt x="15" y="14"/>
                      </a:lnTo>
                      <a:lnTo>
                        <a:pt x="16" y="11"/>
                      </a:lnTo>
                      <a:lnTo>
                        <a:pt x="16" y="8"/>
                      </a:lnTo>
                      <a:lnTo>
                        <a:pt x="16" y="5"/>
                      </a:lnTo>
                      <a:lnTo>
                        <a:pt x="15" y="3"/>
                      </a:lnTo>
                      <a:lnTo>
                        <a:pt x="12" y="1"/>
                      </a:lnTo>
                      <a:lnTo>
                        <a:pt x="9" y="0"/>
                      </a:lnTo>
                      <a:lnTo>
                        <a:pt x="5" y="1"/>
                      </a:ln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79" name="Freeform 64"/>
                <p:cNvSpPr/>
                <p:nvPr/>
              </p:nvSpPr>
              <p:spPr bwMode="auto">
                <a:xfrm>
                  <a:off x="8353" y="4721"/>
                  <a:ext cx="4" cy="4"/>
                </a:xfrm>
                <a:custGeom>
                  <a:avLst/>
                  <a:gdLst>
                    <a:gd name="T0" fmla="*/ 0 w 12"/>
                    <a:gd name="T1" fmla="*/ 0 h 12"/>
                    <a:gd name="T2" fmla="*/ 0 w 12"/>
                    <a:gd name="T3" fmla="*/ 0 h 12"/>
                    <a:gd name="T4" fmla="*/ 0 w 12"/>
                    <a:gd name="T5" fmla="*/ 0 h 12"/>
                    <a:gd name="T6" fmla="*/ 0 w 12"/>
                    <a:gd name="T7" fmla="*/ 0 h 12"/>
                    <a:gd name="T8" fmla="*/ 0 w 12"/>
                    <a:gd name="T9" fmla="*/ 0 h 12"/>
                    <a:gd name="T10" fmla="*/ 0 w 12"/>
                    <a:gd name="T11" fmla="*/ 0 h 12"/>
                    <a:gd name="T12" fmla="*/ 0 w 12"/>
                    <a:gd name="T13" fmla="*/ 0 h 12"/>
                    <a:gd name="T14" fmla="*/ 0 w 12"/>
                    <a:gd name="T15" fmla="*/ 0 h 12"/>
                    <a:gd name="T16" fmla="*/ 0 w 12"/>
                    <a:gd name="T17" fmla="*/ 0 h 12"/>
                    <a:gd name="T18" fmla="*/ 0 w 12"/>
                    <a:gd name="T19" fmla="*/ 0 h 12"/>
                    <a:gd name="T20" fmla="*/ 0 w 12"/>
                    <a:gd name="T21" fmla="*/ 0 h 12"/>
                    <a:gd name="T22" fmla="*/ 0 w 12"/>
                    <a:gd name="T23" fmla="*/ 0 h 12"/>
                    <a:gd name="T24" fmla="*/ 0 w 12"/>
                    <a:gd name="T25" fmla="*/ 0 h 12"/>
                    <a:gd name="T26" fmla="*/ 0 w 12"/>
                    <a:gd name="T27" fmla="*/ 0 h 12"/>
                    <a:gd name="T28" fmla="*/ 0 w 12"/>
                    <a:gd name="T29" fmla="*/ 0 h 12"/>
                    <a:gd name="T30" fmla="*/ 0 w 12"/>
                    <a:gd name="T31" fmla="*/ 0 h 12"/>
                    <a:gd name="T32" fmla="*/ 0 w 12"/>
                    <a:gd name="T33" fmla="*/ 0 h 12"/>
                    <a:gd name="T34" fmla="*/ 0 w 12"/>
                    <a:gd name="T35" fmla="*/ 0 h 1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2"/>
                    <a:gd name="T55" fmla="*/ 0 h 12"/>
                    <a:gd name="T56" fmla="*/ 12 w 12"/>
                    <a:gd name="T57" fmla="*/ 12 h 12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2" h="12">
                      <a:moveTo>
                        <a:pt x="0" y="6"/>
                      </a:moveTo>
                      <a:lnTo>
                        <a:pt x="0" y="7"/>
                      </a:lnTo>
                      <a:lnTo>
                        <a:pt x="1" y="10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2"/>
                      </a:lnTo>
                      <a:lnTo>
                        <a:pt x="10" y="10"/>
                      </a:lnTo>
                      <a:lnTo>
                        <a:pt x="12" y="7"/>
                      </a:lnTo>
                      <a:lnTo>
                        <a:pt x="12" y="6"/>
                      </a:lnTo>
                      <a:lnTo>
                        <a:pt x="12" y="4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1" y="2"/>
                      </a:lnTo>
                      <a:lnTo>
                        <a:pt x="0" y="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0" name="Freeform 65"/>
                <p:cNvSpPr/>
                <p:nvPr/>
              </p:nvSpPr>
              <p:spPr bwMode="auto">
                <a:xfrm>
                  <a:off x="8343" y="4794"/>
                  <a:ext cx="25" cy="25"/>
                </a:xfrm>
                <a:custGeom>
                  <a:avLst/>
                  <a:gdLst>
                    <a:gd name="T0" fmla="*/ 0 w 74"/>
                    <a:gd name="T1" fmla="*/ 0 h 75"/>
                    <a:gd name="T2" fmla="*/ 0 w 74"/>
                    <a:gd name="T3" fmla="*/ 0 h 75"/>
                    <a:gd name="T4" fmla="*/ 0 w 74"/>
                    <a:gd name="T5" fmla="*/ 0 h 75"/>
                    <a:gd name="T6" fmla="*/ 0 w 74"/>
                    <a:gd name="T7" fmla="*/ 0 h 75"/>
                    <a:gd name="T8" fmla="*/ 0 w 74"/>
                    <a:gd name="T9" fmla="*/ 0 h 75"/>
                    <a:gd name="T10" fmla="*/ 0 w 74"/>
                    <a:gd name="T11" fmla="*/ 0 h 75"/>
                    <a:gd name="T12" fmla="*/ 0 w 74"/>
                    <a:gd name="T13" fmla="*/ 0 h 75"/>
                    <a:gd name="T14" fmla="*/ 0 w 74"/>
                    <a:gd name="T15" fmla="*/ 0 h 75"/>
                    <a:gd name="T16" fmla="*/ 0 w 74"/>
                    <a:gd name="T17" fmla="*/ 0 h 75"/>
                    <a:gd name="T18" fmla="*/ 0 w 74"/>
                    <a:gd name="T19" fmla="*/ 0 h 75"/>
                    <a:gd name="T20" fmla="*/ 0 w 74"/>
                    <a:gd name="T21" fmla="*/ 0 h 75"/>
                    <a:gd name="T22" fmla="*/ 0 w 74"/>
                    <a:gd name="T23" fmla="*/ 0 h 75"/>
                    <a:gd name="T24" fmla="*/ 0 w 74"/>
                    <a:gd name="T25" fmla="*/ 0 h 75"/>
                    <a:gd name="T26" fmla="*/ 0 w 74"/>
                    <a:gd name="T27" fmla="*/ 0 h 75"/>
                    <a:gd name="T28" fmla="*/ 0 w 74"/>
                    <a:gd name="T29" fmla="*/ 0 h 75"/>
                    <a:gd name="T30" fmla="*/ 0 w 74"/>
                    <a:gd name="T31" fmla="*/ 0 h 75"/>
                    <a:gd name="T32" fmla="*/ 0 w 74"/>
                    <a:gd name="T33" fmla="*/ 0 h 75"/>
                    <a:gd name="T34" fmla="*/ 0 w 74"/>
                    <a:gd name="T35" fmla="*/ 0 h 75"/>
                    <a:gd name="T36" fmla="*/ 0 w 74"/>
                    <a:gd name="T37" fmla="*/ 0 h 75"/>
                    <a:gd name="T38" fmla="*/ 0 w 74"/>
                    <a:gd name="T39" fmla="*/ 0 h 75"/>
                    <a:gd name="T40" fmla="*/ 0 w 74"/>
                    <a:gd name="T41" fmla="*/ 0 h 75"/>
                    <a:gd name="T42" fmla="*/ 0 w 74"/>
                    <a:gd name="T43" fmla="*/ 0 h 75"/>
                    <a:gd name="T44" fmla="*/ 0 w 74"/>
                    <a:gd name="T45" fmla="*/ 0 h 75"/>
                    <a:gd name="T46" fmla="*/ 0 w 74"/>
                    <a:gd name="T47" fmla="*/ 0 h 75"/>
                    <a:gd name="T48" fmla="*/ 0 w 74"/>
                    <a:gd name="T49" fmla="*/ 0 h 7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74"/>
                    <a:gd name="T76" fmla="*/ 0 h 75"/>
                    <a:gd name="T77" fmla="*/ 74 w 74"/>
                    <a:gd name="T78" fmla="*/ 75 h 7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74" h="75">
                      <a:moveTo>
                        <a:pt x="7" y="65"/>
                      </a:moveTo>
                      <a:lnTo>
                        <a:pt x="15" y="72"/>
                      </a:lnTo>
                      <a:lnTo>
                        <a:pt x="25" y="75"/>
                      </a:lnTo>
                      <a:lnTo>
                        <a:pt x="32" y="75"/>
                      </a:lnTo>
                      <a:lnTo>
                        <a:pt x="37" y="73"/>
                      </a:lnTo>
                      <a:lnTo>
                        <a:pt x="38" y="73"/>
                      </a:lnTo>
                      <a:lnTo>
                        <a:pt x="44" y="71"/>
                      </a:lnTo>
                      <a:lnTo>
                        <a:pt x="50" y="69"/>
                      </a:lnTo>
                      <a:lnTo>
                        <a:pt x="59" y="65"/>
                      </a:lnTo>
                      <a:lnTo>
                        <a:pt x="65" y="60"/>
                      </a:lnTo>
                      <a:lnTo>
                        <a:pt x="71" y="56"/>
                      </a:lnTo>
                      <a:lnTo>
                        <a:pt x="74" y="50"/>
                      </a:lnTo>
                      <a:lnTo>
                        <a:pt x="72" y="45"/>
                      </a:lnTo>
                      <a:lnTo>
                        <a:pt x="59" y="35"/>
                      </a:lnTo>
                      <a:lnTo>
                        <a:pt x="46" y="39"/>
                      </a:lnTo>
                      <a:lnTo>
                        <a:pt x="35" y="48"/>
                      </a:lnTo>
                      <a:lnTo>
                        <a:pt x="31" y="52"/>
                      </a:lnTo>
                      <a:lnTo>
                        <a:pt x="29" y="43"/>
                      </a:lnTo>
                      <a:lnTo>
                        <a:pt x="24" y="26"/>
                      </a:lnTo>
                      <a:lnTo>
                        <a:pt x="13" y="7"/>
                      </a:lnTo>
                      <a:lnTo>
                        <a:pt x="2" y="0"/>
                      </a:lnTo>
                      <a:lnTo>
                        <a:pt x="0" y="19"/>
                      </a:lnTo>
                      <a:lnTo>
                        <a:pt x="3" y="40"/>
                      </a:lnTo>
                      <a:lnTo>
                        <a:pt x="6" y="58"/>
                      </a:lnTo>
                      <a:lnTo>
                        <a:pt x="7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1" name="Freeform 66"/>
                <p:cNvSpPr/>
                <p:nvPr/>
              </p:nvSpPr>
              <p:spPr bwMode="auto">
                <a:xfrm>
                  <a:off x="8367" y="4788"/>
                  <a:ext cx="23" cy="20"/>
                </a:xfrm>
                <a:custGeom>
                  <a:avLst/>
                  <a:gdLst>
                    <a:gd name="T0" fmla="*/ 0 w 69"/>
                    <a:gd name="T1" fmla="*/ 0 h 59"/>
                    <a:gd name="T2" fmla="*/ 0 w 69"/>
                    <a:gd name="T3" fmla="*/ 0 h 59"/>
                    <a:gd name="T4" fmla="*/ 0 w 69"/>
                    <a:gd name="T5" fmla="*/ 0 h 59"/>
                    <a:gd name="T6" fmla="*/ 0 w 69"/>
                    <a:gd name="T7" fmla="*/ 0 h 59"/>
                    <a:gd name="T8" fmla="*/ 0 w 69"/>
                    <a:gd name="T9" fmla="*/ 0 h 59"/>
                    <a:gd name="T10" fmla="*/ 0 w 69"/>
                    <a:gd name="T11" fmla="*/ 0 h 59"/>
                    <a:gd name="T12" fmla="*/ 0 w 69"/>
                    <a:gd name="T13" fmla="*/ 0 h 59"/>
                    <a:gd name="T14" fmla="*/ 0 w 69"/>
                    <a:gd name="T15" fmla="*/ 0 h 59"/>
                    <a:gd name="T16" fmla="*/ 0 w 69"/>
                    <a:gd name="T17" fmla="*/ 0 h 59"/>
                    <a:gd name="T18" fmla="*/ 0 w 69"/>
                    <a:gd name="T19" fmla="*/ 0 h 59"/>
                    <a:gd name="T20" fmla="*/ 0 w 69"/>
                    <a:gd name="T21" fmla="*/ 0 h 59"/>
                    <a:gd name="T22" fmla="*/ 0 w 69"/>
                    <a:gd name="T23" fmla="*/ 0 h 59"/>
                    <a:gd name="T24" fmla="*/ 0 w 69"/>
                    <a:gd name="T25" fmla="*/ 0 h 59"/>
                    <a:gd name="T26" fmla="*/ 0 w 69"/>
                    <a:gd name="T27" fmla="*/ 0 h 59"/>
                    <a:gd name="T28" fmla="*/ 0 w 69"/>
                    <a:gd name="T29" fmla="*/ 0 h 59"/>
                    <a:gd name="T30" fmla="*/ 0 w 69"/>
                    <a:gd name="T31" fmla="*/ 0 h 59"/>
                    <a:gd name="T32" fmla="*/ 0 w 69"/>
                    <a:gd name="T33" fmla="*/ 0 h 59"/>
                    <a:gd name="T34" fmla="*/ 0 w 69"/>
                    <a:gd name="T35" fmla="*/ 0 h 59"/>
                    <a:gd name="T36" fmla="*/ 0 w 69"/>
                    <a:gd name="T37" fmla="*/ 0 h 59"/>
                    <a:gd name="T38" fmla="*/ 0 w 69"/>
                    <a:gd name="T39" fmla="*/ 0 h 59"/>
                    <a:gd name="T40" fmla="*/ 0 w 69"/>
                    <a:gd name="T41" fmla="*/ 0 h 5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9"/>
                    <a:gd name="T64" fmla="*/ 0 h 59"/>
                    <a:gd name="T65" fmla="*/ 69 w 69"/>
                    <a:gd name="T66" fmla="*/ 59 h 5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9" h="59">
                      <a:moveTo>
                        <a:pt x="24" y="59"/>
                      </a:moveTo>
                      <a:lnTo>
                        <a:pt x="29" y="59"/>
                      </a:lnTo>
                      <a:lnTo>
                        <a:pt x="38" y="57"/>
                      </a:lnTo>
                      <a:lnTo>
                        <a:pt x="47" y="56"/>
                      </a:lnTo>
                      <a:lnTo>
                        <a:pt x="56" y="54"/>
                      </a:lnTo>
                      <a:lnTo>
                        <a:pt x="63" y="52"/>
                      </a:lnTo>
                      <a:lnTo>
                        <a:pt x="68" y="47"/>
                      </a:lnTo>
                      <a:lnTo>
                        <a:pt x="69" y="43"/>
                      </a:lnTo>
                      <a:lnTo>
                        <a:pt x="66" y="37"/>
                      </a:lnTo>
                      <a:lnTo>
                        <a:pt x="54" y="32"/>
                      </a:lnTo>
                      <a:lnTo>
                        <a:pt x="41" y="33"/>
                      </a:lnTo>
                      <a:lnTo>
                        <a:pt x="29" y="37"/>
                      </a:lnTo>
                      <a:lnTo>
                        <a:pt x="25" y="40"/>
                      </a:lnTo>
                      <a:lnTo>
                        <a:pt x="21" y="29"/>
                      </a:lnTo>
                      <a:lnTo>
                        <a:pt x="19" y="13"/>
                      </a:lnTo>
                      <a:lnTo>
                        <a:pt x="15" y="1"/>
                      </a:lnTo>
                      <a:lnTo>
                        <a:pt x="0" y="0"/>
                      </a:lnTo>
                      <a:lnTo>
                        <a:pt x="0" y="27"/>
                      </a:lnTo>
                      <a:lnTo>
                        <a:pt x="9" y="44"/>
                      </a:lnTo>
                      <a:lnTo>
                        <a:pt x="19" y="56"/>
                      </a:lnTo>
                      <a:lnTo>
                        <a:pt x="24" y="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2" name="Freeform 67"/>
                <p:cNvSpPr/>
                <p:nvPr/>
              </p:nvSpPr>
              <p:spPr bwMode="auto">
                <a:xfrm>
                  <a:off x="8386" y="4779"/>
                  <a:ext cx="23" cy="20"/>
                </a:xfrm>
                <a:custGeom>
                  <a:avLst/>
                  <a:gdLst>
                    <a:gd name="T0" fmla="*/ 0 w 69"/>
                    <a:gd name="T1" fmla="*/ 0 h 60"/>
                    <a:gd name="T2" fmla="*/ 0 w 69"/>
                    <a:gd name="T3" fmla="*/ 0 h 60"/>
                    <a:gd name="T4" fmla="*/ 0 w 69"/>
                    <a:gd name="T5" fmla="*/ 0 h 60"/>
                    <a:gd name="T6" fmla="*/ 0 w 69"/>
                    <a:gd name="T7" fmla="*/ 0 h 60"/>
                    <a:gd name="T8" fmla="*/ 0 w 69"/>
                    <a:gd name="T9" fmla="*/ 0 h 60"/>
                    <a:gd name="T10" fmla="*/ 0 w 69"/>
                    <a:gd name="T11" fmla="*/ 0 h 60"/>
                    <a:gd name="T12" fmla="*/ 0 w 69"/>
                    <a:gd name="T13" fmla="*/ 0 h 60"/>
                    <a:gd name="T14" fmla="*/ 0 w 69"/>
                    <a:gd name="T15" fmla="*/ 0 h 60"/>
                    <a:gd name="T16" fmla="*/ 0 w 69"/>
                    <a:gd name="T17" fmla="*/ 0 h 60"/>
                    <a:gd name="T18" fmla="*/ 0 w 69"/>
                    <a:gd name="T19" fmla="*/ 0 h 60"/>
                    <a:gd name="T20" fmla="*/ 0 w 69"/>
                    <a:gd name="T21" fmla="*/ 0 h 60"/>
                    <a:gd name="T22" fmla="*/ 0 w 69"/>
                    <a:gd name="T23" fmla="*/ 0 h 60"/>
                    <a:gd name="T24" fmla="*/ 0 w 69"/>
                    <a:gd name="T25" fmla="*/ 0 h 60"/>
                    <a:gd name="T26" fmla="*/ 0 w 69"/>
                    <a:gd name="T27" fmla="*/ 0 h 60"/>
                    <a:gd name="T28" fmla="*/ 0 w 69"/>
                    <a:gd name="T29" fmla="*/ 0 h 60"/>
                    <a:gd name="T30" fmla="*/ 0 w 69"/>
                    <a:gd name="T31" fmla="*/ 0 h 60"/>
                    <a:gd name="T32" fmla="*/ 0 w 69"/>
                    <a:gd name="T33" fmla="*/ 0 h 60"/>
                    <a:gd name="T34" fmla="*/ 0 w 69"/>
                    <a:gd name="T35" fmla="*/ 0 h 60"/>
                    <a:gd name="T36" fmla="*/ 0 w 69"/>
                    <a:gd name="T37" fmla="*/ 0 h 60"/>
                    <a:gd name="T38" fmla="*/ 0 w 69"/>
                    <a:gd name="T39" fmla="*/ 0 h 60"/>
                    <a:gd name="T40" fmla="*/ 0 w 69"/>
                    <a:gd name="T41" fmla="*/ 0 h 60"/>
                    <a:gd name="T42" fmla="*/ 0 w 69"/>
                    <a:gd name="T43" fmla="*/ 0 h 60"/>
                    <a:gd name="T44" fmla="*/ 0 w 69"/>
                    <a:gd name="T45" fmla="*/ 0 h 60"/>
                    <a:gd name="T46" fmla="*/ 0 w 69"/>
                    <a:gd name="T47" fmla="*/ 0 h 60"/>
                    <a:gd name="T48" fmla="*/ 0 w 69"/>
                    <a:gd name="T49" fmla="*/ 0 h 60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9"/>
                    <a:gd name="T76" fmla="*/ 0 h 60"/>
                    <a:gd name="T77" fmla="*/ 69 w 69"/>
                    <a:gd name="T78" fmla="*/ 60 h 60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9" h="60">
                      <a:moveTo>
                        <a:pt x="6" y="46"/>
                      </a:moveTo>
                      <a:lnTo>
                        <a:pt x="15" y="54"/>
                      </a:lnTo>
                      <a:lnTo>
                        <a:pt x="22" y="59"/>
                      </a:lnTo>
                      <a:lnTo>
                        <a:pt x="31" y="60"/>
                      </a:lnTo>
                      <a:lnTo>
                        <a:pt x="38" y="60"/>
                      </a:lnTo>
                      <a:lnTo>
                        <a:pt x="45" y="59"/>
                      </a:lnTo>
                      <a:lnTo>
                        <a:pt x="51" y="56"/>
                      </a:lnTo>
                      <a:lnTo>
                        <a:pt x="57" y="53"/>
                      </a:lnTo>
                      <a:lnTo>
                        <a:pt x="60" y="51"/>
                      </a:lnTo>
                      <a:lnTo>
                        <a:pt x="64" y="50"/>
                      </a:lnTo>
                      <a:lnTo>
                        <a:pt x="67" y="47"/>
                      </a:lnTo>
                      <a:lnTo>
                        <a:pt x="69" y="43"/>
                      </a:lnTo>
                      <a:lnTo>
                        <a:pt x="67" y="40"/>
                      </a:lnTo>
                      <a:lnTo>
                        <a:pt x="54" y="31"/>
                      </a:lnTo>
                      <a:lnTo>
                        <a:pt x="41" y="31"/>
                      </a:lnTo>
                      <a:lnTo>
                        <a:pt x="32" y="34"/>
                      </a:lnTo>
                      <a:lnTo>
                        <a:pt x="28" y="37"/>
                      </a:lnTo>
                      <a:lnTo>
                        <a:pt x="26" y="30"/>
                      </a:lnTo>
                      <a:lnTo>
                        <a:pt x="20" y="15"/>
                      </a:lnTo>
                      <a:lnTo>
                        <a:pt x="12" y="2"/>
                      </a:lnTo>
                      <a:lnTo>
                        <a:pt x="1" y="0"/>
                      </a:lnTo>
                      <a:lnTo>
                        <a:pt x="0" y="14"/>
                      </a:lnTo>
                      <a:lnTo>
                        <a:pt x="1" y="30"/>
                      </a:lnTo>
                      <a:lnTo>
                        <a:pt x="4" y="41"/>
                      </a:lnTo>
                      <a:lnTo>
                        <a:pt x="6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3" name="Freeform 68"/>
                <p:cNvSpPr/>
                <p:nvPr/>
              </p:nvSpPr>
              <p:spPr bwMode="auto">
                <a:xfrm>
                  <a:off x="8357" y="4833"/>
                  <a:ext cx="25" cy="16"/>
                </a:xfrm>
                <a:custGeom>
                  <a:avLst/>
                  <a:gdLst>
                    <a:gd name="T0" fmla="*/ 0 w 75"/>
                    <a:gd name="T1" fmla="*/ 0 h 48"/>
                    <a:gd name="T2" fmla="*/ 0 w 75"/>
                    <a:gd name="T3" fmla="*/ 0 h 48"/>
                    <a:gd name="T4" fmla="*/ 0 w 75"/>
                    <a:gd name="T5" fmla="*/ 0 h 48"/>
                    <a:gd name="T6" fmla="*/ 0 w 75"/>
                    <a:gd name="T7" fmla="*/ 0 h 48"/>
                    <a:gd name="T8" fmla="*/ 0 w 75"/>
                    <a:gd name="T9" fmla="*/ 0 h 48"/>
                    <a:gd name="T10" fmla="*/ 0 w 75"/>
                    <a:gd name="T11" fmla="*/ 0 h 48"/>
                    <a:gd name="T12" fmla="*/ 0 w 75"/>
                    <a:gd name="T13" fmla="*/ 0 h 48"/>
                    <a:gd name="T14" fmla="*/ 0 w 75"/>
                    <a:gd name="T15" fmla="*/ 0 h 48"/>
                    <a:gd name="T16" fmla="*/ 0 w 75"/>
                    <a:gd name="T17" fmla="*/ 0 h 48"/>
                    <a:gd name="T18" fmla="*/ 0 w 75"/>
                    <a:gd name="T19" fmla="*/ 0 h 48"/>
                    <a:gd name="T20" fmla="*/ 0 w 75"/>
                    <a:gd name="T21" fmla="*/ 0 h 48"/>
                    <a:gd name="T22" fmla="*/ 0 w 75"/>
                    <a:gd name="T23" fmla="*/ 0 h 48"/>
                    <a:gd name="T24" fmla="*/ 0 w 75"/>
                    <a:gd name="T25" fmla="*/ 0 h 48"/>
                    <a:gd name="T26" fmla="*/ 0 w 75"/>
                    <a:gd name="T27" fmla="*/ 0 h 48"/>
                    <a:gd name="T28" fmla="*/ 0 w 75"/>
                    <a:gd name="T29" fmla="*/ 0 h 48"/>
                    <a:gd name="T30" fmla="*/ 0 w 75"/>
                    <a:gd name="T31" fmla="*/ 0 h 48"/>
                    <a:gd name="T32" fmla="*/ 0 w 75"/>
                    <a:gd name="T33" fmla="*/ 0 h 48"/>
                    <a:gd name="T34" fmla="*/ 0 w 75"/>
                    <a:gd name="T35" fmla="*/ 0 h 48"/>
                    <a:gd name="T36" fmla="*/ 0 w 75"/>
                    <a:gd name="T37" fmla="*/ 0 h 48"/>
                    <a:gd name="T38" fmla="*/ 0 w 75"/>
                    <a:gd name="T39" fmla="*/ 0 h 48"/>
                    <a:gd name="T40" fmla="*/ 0 w 75"/>
                    <a:gd name="T41" fmla="*/ 0 h 48"/>
                    <a:gd name="T42" fmla="*/ 0 w 75"/>
                    <a:gd name="T43" fmla="*/ 0 h 48"/>
                    <a:gd name="T44" fmla="*/ 0 w 75"/>
                    <a:gd name="T45" fmla="*/ 0 h 48"/>
                    <a:gd name="T46" fmla="*/ 0 w 75"/>
                    <a:gd name="T47" fmla="*/ 0 h 48"/>
                    <a:gd name="T48" fmla="*/ 0 w 75"/>
                    <a:gd name="T49" fmla="*/ 0 h 48"/>
                    <a:gd name="T50" fmla="*/ 0 w 75"/>
                    <a:gd name="T51" fmla="*/ 0 h 48"/>
                    <a:gd name="T52" fmla="*/ 0 w 75"/>
                    <a:gd name="T53" fmla="*/ 0 h 48"/>
                    <a:gd name="T54" fmla="*/ 0 w 75"/>
                    <a:gd name="T55" fmla="*/ 0 h 48"/>
                    <a:gd name="T56" fmla="*/ 0 w 75"/>
                    <a:gd name="T57" fmla="*/ 0 h 48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5"/>
                    <a:gd name="T88" fmla="*/ 0 h 48"/>
                    <a:gd name="T89" fmla="*/ 75 w 75"/>
                    <a:gd name="T90" fmla="*/ 48 h 48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5" h="48">
                      <a:moveTo>
                        <a:pt x="12" y="44"/>
                      </a:moveTo>
                      <a:lnTo>
                        <a:pt x="19" y="46"/>
                      </a:lnTo>
                      <a:lnTo>
                        <a:pt x="31" y="48"/>
                      </a:lnTo>
                      <a:lnTo>
                        <a:pt x="43" y="48"/>
                      </a:lnTo>
                      <a:lnTo>
                        <a:pt x="56" y="46"/>
                      </a:lnTo>
                      <a:lnTo>
                        <a:pt x="66" y="42"/>
                      </a:lnTo>
                      <a:lnTo>
                        <a:pt x="74" y="36"/>
                      </a:lnTo>
                      <a:lnTo>
                        <a:pt x="75" y="29"/>
                      </a:lnTo>
                      <a:lnTo>
                        <a:pt x="71" y="19"/>
                      </a:lnTo>
                      <a:lnTo>
                        <a:pt x="66" y="16"/>
                      </a:lnTo>
                      <a:lnTo>
                        <a:pt x="59" y="15"/>
                      </a:lnTo>
                      <a:lnTo>
                        <a:pt x="52" y="15"/>
                      </a:lnTo>
                      <a:lnTo>
                        <a:pt x="43" y="18"/>
                      </a:lnTo>
                      <a:lnTo>
                        <a:pt x="35" y="19"/>
                      </a:lnTo>
                      <a:lnTo>
                        <a:pt x="30" y="22"/>
                      </a:lnTo>
                      <a:lnTo>
                        <a:pt x="25" y="23"/>
                      </a:lnTo>
                      <a:lnTo>
                        <a:pt x="24" y="25"/>
                      </a:lnTo>
                      <a:lnTo>
                        <a:pt x="22" y="21"/>
                      </a:lnTo>
                      <a:lnTo>
                        <a:pt x="19" y="13"/>
                      </a:lnTo>
                      <a:lnTo>
                        <a:pt x="16" y="5"/>
                      </a:lnTo>
                      <a:lnTo>
                        <a:pt x="15" y="2"/>
                      </a:lnTo>
                      <a:lnTo>
                        <a:pt x="12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13"/>
                      </a:lnTo>
                      <a:lnTo>
                        <a:pt x="5" y="26"/>
                      </a:lnTo>
                      <a:lnTo>
                        <a:pt x="9" y="38"/>
                      </a:lnTo>
                      <a:lnTo>
                        <a:pt x="12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4" name="Freeform 69"/>
                <p:cNvSpPr/>
                <p:nvPr/>
              </p:nvSpPr>
              <p:spPr bwMode="auto">
                <a:xfrm>
                  <a:off x="8385" y="4821"/>
                  <a:ext cx="21" cy="19"/>
                </a:xfrm>
                <a:custGeom>
                  <a:avLst/>
                  <a:gdLst>
                    <a:gd name="T0" fmla="*/ 0 w 63"/>
                    <a:gd name="T1" fmla="*/ 0 h 57"/>
                    <a:gd name="T2" fmla="*/ 0 w 63"/>
                    <a:gd name="T3" fmla="*/ 0 h 57"/>
                    <a:gd name="T4" fmla="*/ 0 w 63"/>
                    <a:gd name="T5" fmla="*/ 0 h 57"/>
                    <a:gd name="T6" fmla="*/ 0 w 63"/>
                    <a:gd name="T7" fmla="*/ 0 h 57"/>
                    <a:gd name="T8" fmla="*/ 0 w 63"/>
                    <a:gd name="T9" fmla="*/ 0 h 57"/>
                    <a:gd name="T10" fmla="*/ 0 w 63"/>
                    <a:gd name="T11" fmla="*/ 0 h 57"/>
                    <a:gd name="T12" fmla="*/ 0 w 63"/>
                    <a:gd name="T13" fmla="*/ 0 h 57"/>
                    <a:gd name="T14" fmla="*/ 0 w 63"/>
                    <a:gd name="T15" fmla="*/ 0 h 57"/>
                    <a:gd name="T16" fmla="*/ 0 w 63"/>
                    <a:gd name="T17" fmla="*/ 0 h 57"/>
                    <a:gd name="T18" fmla="*/ 0 w 63"/>
                    <a:gd name="T19" fmla="*/ 0 h 57"/>
                    <a:gd name="T20" fmla="*/ 0 w 63"/>
                    <a:gd name="T21" fmla="*/ 0 h 57"/>
                    <a:gd name="T22" fmla="*/ 0 w 63"/>
                    <a:gd name="T23" fmla="*/ 0 h 57"/>
                    <a:gd name="T24" fmla="*/ 0 w 63"/>
                    <a:gd name="T25" fmla="*/ 0 h 57"/>
                    <a:gd name="T26" fmla="*/ 0 w 63"/>
                    <a:gd name="T27" fmla="*/ 0 h 57"/>
                    <a:gd name="T28" fmla="*/ 0 w 63"/>
                    <a:gd name="T29" fmla="*/ 0 h 57"/>
                    <a:gd name="T30" fmla="*/ 0 w 63"/>
                    <a:gd name="T31" fmla="*/ 0 h 57"/>
                    <a:gd name="T32" fmla="*/ 0 w 63"/>
                    <a:gd name="T33" fmla="*/ 0 h 57"/>
                    <a:gd name="T34" fmla="*/ 0 w 63"/>
                    <a:gd name="T35" fmla="*/ 0 h 57"/>
                    <a:gd name="T36" fmla="*/ 0 w 63"/>
                    <a:gd name="T37" fmla="*/ 0 h 57"/>
                    <a:gd name="T38" fmla="*/ 0 w 63"/>
                    <a:gd name="T39" fmla="*/ 0 h 57"/>
                    <a:gd name="T40" fmla="*/ 0 w 63"/>
                    <a:gd name="T41" fmla="*/ 0 h 57"/>
                    <a:gd name="T42" fmla="*/ 0 w 63"/>
                    <a:gd name="T43" fmla="*/ 0 h 57"/>
                    <a:gd name="T44" fmla="*/ 0 w 63"/>
                    <a:gd name="T45" fmla="*/ 0 h 57"/>
                    <a:gd name="T46" fmla="*/ 0 w 63"/>
                    <a:gd name="T47" fmla="*/ 0 h 57"/>
                    <a:gd name="T48" fmla="*/ 0 w 63"/>
                    <a:gd name="T49" fmla="*/ 0 h 5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3"/>
                    <a:gd name="T76" fmla="*/ 0 h 57"/>
                    <a:gd name="T77" fmla="*/ 63 w 63"/>
                    <a:gd name="T78" fmla="*/ 57 h 5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3" h="57">
                      <a:moveTo>
                        <a:pt x="15" y="53"/>
                      </a:moveTo>
                      <a:lnTo>
                        <a:pt x="22" y="54"/>
                      </a:lnTo>
                      <a:lnTo>
                        <a:pt x="34" y="57"/>
                      </a:lnTo>
                      <a:lnTo>
                        <a:pt x="47" y="56"/>
                      </a:lnTo>
                      <a:lnTo>
                        <a:pt x="58" y="50"/>
                      </a:lnTo>
                      <a:lnTo>
                        <a:pt x="61" y="48"/>
                      </a:lnTo>
                      <a:lnTo>
                        <a:pt x="62" y="46"/>
                      </a:lnTo>
                      <a:lnTo>
                        <a:pt x="63" y="43"/>
                      </a:lnTo>
                      <a:lnTo>
                        <a:pt x="62" y="40"/>
                      </a:lnTo>
                      <a:lnTo>
                        <a:pt x="61" y="36"/>
                      </a:lnTo>
                      <a:lnTo>
                        <a:pt x="58" y="33"/>
                      </a:lnTo>
                      <a:lnTo>
                        <a:pt x="53" y="31"/>
                      </a:lnTo>
                      <a:lnTo>
                        <a:pt x="47" y="33"/>
                      </a:lnTo>
                      <a:lnTo>
                        <a:pt x="39" y="36"/>
                      </a:lnTo>
                      <a:lnTo>
                        <a:pt x="30" y="36"/>
                      </a:lnTo>
                      <a:lnTo>
                        <a:pt x="24" y="36"/>
                      </a:lnTo>
                      <a:lnTo>
                        <a:pt x="21" y="36"/>
                      </a:lnTo>
                      <a:lnTo>
                        <a:pt x="21" y="30"/>
                      </a:lnTo>
                      <a:lnTo>
                        <a:pt x="21" y="17"/>
                      </a:lnTo>
                      <a:lnTo>
                        <a:pt x="17" y="4"/>
                      </a:lnTo>
                      <a:lnTo>
                        <a:pt x="8" y="0"/>
                      </a:lnTo>
                      <a:lnTo>
                        <a:pt x="0" y="18"/>
                      </a:lnTo>
                      <a:lnTo>
                        <a:pt x="0" y="34"/>
                      </a:lnTo>
                      <a:lnTo>
                        <a:pt x="6" y="46"/>
                      </a:lnTo>
                      <a:lnTo>
                        <a:pt x="15" y="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5" name="Freeform 70"/>
                <p:cNvSpPr/>
                <p:nvPr/>
              </p:nvSpPr>
              <p:spPr bwMode="auto">
                <a:xfrm>
                  <a:off x="8406" y="4814"/>
                  <a:ext cx="21" cy="19"/>
                </a:xfrm>
                <a:custGeom>
                  <a:avLst/>
                  <a:gdLst>
                    <a:gd name="T0" fmla="*/ 0 w 65"/>
                    <a:gd name="T1" fmla="*/ 0 h 57"/>
                    <a:gd name="T2" fmla="*/ 0 w 65"/>
                    <a:gd name="T3" fmla="*/ 0 h 57"/>
                    <a:gd name="T4" fmla="*/ 0 w 65"/>
                    <a:gd name="T5" fmla="*/ 0 h 57"/>
                    <a:gd name="T6" fmla="*/ 0 w 65"/>
                    <a:gd name="T7" fmla="*/ 0 h 57"/>
                    <a:gd name="T8" fmla="*/ 0 w 65"/>
                    <a:gd name="T9" fmla="*/ 0 h 57"/>
                    <a:gd name="T10" fmla="*/ 0 w 65"/>
                    <a:gd name="T11" fmla="*/ 0 h 57"/>
                    <a:gd name="T12" fmla="*/ 0 w 65"/>
                    <a:gd name="T13" fmla="*/ 0 h 57"/>
                    <a:gd name="T14" fmla="*/ 0 w 65"/>
                    <a:gd name="T15" fmla="*/ 0 h 57"/>
                    <a:gd name="T16" fmla="*/ 0 w 65"/>
                    <a:gd name="T17" fmla="*/ 0 h 57"/>
                    <a:gd name="T18" fmla="*/ 0 w 65"/>
                    <a:gd name="T19" fmla="*/ 0 h 57"/>
                    <a:gd name="T20" fmla="*/ 0 w 65"/>
                    <a:gd name="T21" fmla="*/ 0 h 57"/>
                    <a:gd name="T22" fmla="*/ 0 w 65"/>
                    <a:gd name="T23" fmla="*/ 0 h 57"/>
                    <a:gd name="T24" fmla="*/ 0 w 65"/>
                    <a:gd name="T25" fmla="*/ 0 h 57"/>
                    <a:gd name="T26" fmla="*/ 0 w 65"/>
                    <a:gd name="T27" fmla="*/ 0 h 57"/>
                    <a:gd name="T28" fmla="*/ 0 w 65"/>
                    <a:gd name="T29" fmla="*/ 0 h 57"/>
                    <a:gd name="T30" fmla="*/ 0 w 65"/>
                    <a:gd name="T31" fmla="*/ 0 h 57"/>
                    <a:gd name="T32" fmla="*/ 0 w 65"/>
                    <a:gd name="T33" fmla="*/ 0 h 57"/>
                    <a:gd name="T34" fmla="*/ 0 w 65"/>
                    <a:gd name="T35" fmla="*/ 0 h 57"/>
                    <a:gd name="T36" fmla="*/ 0 w 65"/>
                    <a:gd name="T37" fmla="*/ 0 h 57"/>
                    <a:gd name="T38" fmla="*/ 0 w 65"/>
                    <a:gd name="T39" fmla="*/ 0 h 57"/>
                    <a:gd name="T40" fmla="*/ 0 w 65"/>
                    <a:gd name="T41" fmla="*/ 0 h 5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5"/>
                    <a:gd name="T64" fmla="*/ 0 h 57"/>
                    <a:gd name="T65" fmla="*/ 65 w 65"/>
                    <a:gd name="T66" fmla="*/ 57 h 5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5" h="57">
                      <a:moveTo>
                        <a:pt x="24" y="52"/>
                      </a:moveTo>
                      <a:lnTo>
                        <a:pt x="32" y="57"/>
                      </a:lnTo>
                      <a:lnTo>
                        <a:pt x="41" y="55"/>
                      </a:lnTo>
                      <a:lnTo>
                        <a:pt x="50" y="52"/>
                      </a:lnTo>
                      <a:lnTo>
                        <a:pt x="59" y="48"/>
                      </a:lnTo>
                      <a:lnTo>
                        <a:pt x="63" y="45"/>
                      </a:lnTo>
                      <a:lnTo>
                        <a:pt x="65" y="42"/>
                      </a:lnTo>
                      <a:lnTo>
                        <a:pt x="65" y="38"/>
                      </a:lnTo>
                      <a:lnTo>
                        <a:pt x="63" y="34"/>
                      </a:lnTo>
                      <a:lnTo>
                        <a:pt x="53" y="28"/>
                      </a:lnTo>
                      <a:lnTo>
                        <a:pt x="46" y="29"/>
                      </a:lnTo>
                      <a:lnTo>
                        <a:pt x="40" y="35"/>
                      </a:lnTo>
                      <a:lnTo>
                        <a:pt x="35" y="39"/>
                      </a:lnTo>
                      <a:lnTo>
                        <a:pt x="32" y="32"/>
                      </a:lnTo>
                      <a:lnTo>
                        <a:pt x="25" y="18"/>
                      </a:lnTo>
                      <a:lnTo>
                        <a:pt x="16" y="5"/>
                      </a:lnTo>
                      <a:lnTo>
                        <a:pt x="6" y="0"/>
                      </a:lnTo>
                      <a:lnTo>
                        <a:pt x="0" y="21"/>
                      </a:lnTo>
                      <a:lnTo>
                        <a:pt x="7" y="36"/>
                      </a:lnTo>
                      <a:lnTo>
                        <a:pt x="18" y="48"/>
                      </a:lnTo>
                      <a:lnTo>
                        <a:pt x="24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6" name="Freeform 71"/>
                <p:cNvSpPr/>
                <p:nvPr/>
              </p:nvSpPr>
              <p:spPr bwMode="auto">
                <a:xfrm>
                  <a:off x="8371" y="4865"/>
                  <a:ext cx="26" cy="26"/>
                </a:xfrm>
                <a:custGeom>
                  <a:avLst/>
                  <a:gdLst>
                    <a:gd name="T0" fmla="*/ 0 w 79"/>
                    <a:gd name="T1" fmla="*/ 0 h 80"/>
                    <a:gd name="T2" fmla="*/ 0 w 79"/>
                    <a:gd name="T3" fmla="*/ 0 h 80"/>
                    <a:gd name="T4" fmla="*/ 0 w 79"/>
                    <a:gd name="T5" fmla="*/ 0 h 80"/>
                    <a:gd name="T6" fmla="*/ 0 w 79"/>
                    <a:gd name="T7" fmla="*/ 0 h 80"/>
                    <a:gd name="T8" fmla="*/ 0 w 79"/>
                    <a:gd name="T9" fmla="*/ 0 h 80"/>
                    <a:gd name="T10" fmla="*/ 0 w 79"/>
                    <a:gd name="T11" fmla="*/ 0 h 80"/>
                    <a:gd name="T12" fmla="*/ 0 w 79"/>
                    <a:gd name="T13" fmla="*/ 0 h 80"/>
                    <a:gd name="T14" fmla="*/ 0 w 79"/>
                    <a:gd name="T15" fmla="*/ 0 h 80"/>
                    <a:gd name="T16" fmla="*/ 0 w 79"/>
                    <a:gd name="T17" fmla="*/ 0 h 80"/>
                    <a:gd name="T18" fmla="*/ 0 w 79"/>
                    <a:gd name="T19" fmla="*/ 0 h 80"/>
                    <a:gd name="T20" fmla="*/ 0 w 79"/>
                    <a:gd name="T21" fmla="*/ 0 h 80"/>
                    <a:gd name="T22" fmla="*/ 0 w 79"/>
                    <a:gd name="T23" fmla="*/ 0 h 80"/>
                    <a:gd name="T24" fmla="*/ 0 w 79"/>
                    <a:gd name="T25" fmla="*/ 0 h 80"/>
                    <a:gd name="T26" fmla="*/ 0 w 79"/>
                    <a:gd name="T27" fmla="*/ 0 h 80"/>
                    <a:gd name="T28" fmla="*/ 0 w 79"/>
                    <a:gd name="T29" fmla="*/ 0 h 80"/>
                    <a:gd name="T30" fmla="*/ 0 w 79"/>
                    <a:gd name="T31" fmla="*/ 0 h 80"/>
                    <a:gd name="T32" fmla="*/ 0 w 79"/>
                    <a:gd name="T33" fmla="*/ 0 h 80"/>
                    <a:gd name="T34" fmla="*/ 0 w 79"/>
                    <a:gd name="T35" fmla="*/ 0 h 80"/>
                    <a:gd name="T36" fmla="*/ 0 w 79"/>
                    <a:gd name="T37" fmla="*/ 0 h 80"/>
                    <a:gd name="T38" fmla="*/ 0 w 79"/>
                    <a:gd name="T39" fmla="*/ 0 h 80"/>
                    <a:gd name="T40" fmla="*/ 0 w 79"/>
                    <a:gd name="T41" fmla="*/ 0 h 80"/>
                    <a:gd name="T42" fmla="*/ 0 w 79"/>
                    <a:gd name="T43" fmla="*/ 0 h 80"/>
                    <a:gd name="T44" fmla="*/ 0 w 79"/>
                    <a:gd name="T45" fmla="*/ 0 h 80"/>
                    <a:gd name="T46" fmla="*/ 0 w 79"/>
                    <a:gd name="T47" fmla="*/ 0 h 80"/>
                    <a:gd name="T48" fmla="*/ 0 w 79"/>
                    <a:gd name="T49" fmla="*/ 0 h 80"/>
                    <a:gd name="T50" fmla="*/ 0 w 79"/>
                    <a:gd name="T51" fmla="*/ 0 h 80"/>
                    <a:gd name="T52" fmla="*/ 0 w 79"/>
                    <a:gd name="T53" fmla="*/ 0 h 80"/>
                    <a:gd name="T54" fmla="*/ 0 w 79"/>
                    <a:gd name="T55" fmla="*/ 0 h 80"/>
                    <a:gd name="T56" fmla="*/ 0 w 79"/>
                    <a:gd name="T57" fmla="*/ 0 h 8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9"/>
                    <a:gd name="T88" fmla="*/ 0 h 80"/>
                    <a:gd name="T89" fmla="*/ 79 w 79"/>
                    <a:gd name="T90" fmla="*/ 80 h 8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9" h="80">
                      <a:moveTo>
                        <a:pt x="16" y="67"/>
                      </a:moveTo>
                      <a:lnTo>
                        <a:pt x="19" y="70"/>
                      </a:lnTo>
                      <a:lnTo>
                        <a:pt x="23" y="73"/>
                      </a:lnTo>
                      <a:lnTo>
                        <a:pt x="31" y="77"/>
                      </a:lnTo>
                      <a:lnTo>
                        <a:pt x="38" y="79"/>
                      </a:lnTo>
                      <a:lnTo>
                        <a:pt x="47" y="80"/>
                      </a:lnTo>
                      <a:lnTo>
                        <a:pt x="57" y="77"/>
                      </a:lnTo>
                      <a:lnTo>
                        <a:pt x="66" y="70"/>
                      </a:lnTo>
                      <a:lnTo>
                        <a:pt x="73" y="59"/>
                      </a:lnTo>
                      <a:lnTo>
                        <a:pt x="76" y="54"/>
                      </a:lnTo>
                      <a:lnTo>
                        <a:pt x="78" y="50"/>
                      </a:lnTo>
                      <a:lnTo>
                        <a:pt x="79" y="46"/>
                      </a:lnTo>
                      <a:lnTo>
                        <a:pt x="78" y="43"/>
                      </a:lnTo>
                      <a:lnTo>
                        <a:pt x="70" y="39"/>
                      </a:lnTo>
                      <a:lnTo>
                        <a:pt x="61" y="37"/>
                      </a:lnTo>
                      <a:lnTo>
                        <a:pt x="53" y="39"/>
                      </a:lnTo>
                      <a:lnTo>
                        <a:pt x="45" y="40"/>
                      </a:lnTo>
                      <a:lnTo>
                        <a:pt x="39" y="44"/>
                      </a:lnTo>
                      <a:lnTo>
                        <a:pt x="34" y="47"/>
                      </a:lnTo>
                      <a:lnTo>
                        <a:pt x="31" y="50"/>
                      </a:lnTo>
                      <a:lnTo>
                        <a:pt x="29" y="52"/>
                      </a:lnTo>
                      <a:lnTo>
                        <a:pt x="28" y="43"/>
                      </a:lnTo>
                      <a:lnTo>
                        <a:pt x="22" y="24"/>
                      </a:lnTo>
                      <a:lnTo>
                        <a:pt x="13" y="6"/>
                      </a:lnTo>
                      <a:lnTo>
                        <a:pt x="1" y="0"/>
                      </a:lnTo>
                      <a:lnTo>
                        <a:pt x="0" y="24"/>
                      </a:lnTo>
                      <a:lnTo>
                        <a:pt x="6" y="46"/>
                      </a:lnTo>
                      <a:lnTo>
                        <a:pt x="13" y="62"/>
                      </a:lnTo>
                      <a:lnTo>
                        <a:pt x="16" y="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7" name="Freeform 72"/>
                <p:cNvSpPr/>
                <p:nvPr/>
              </p:nvSpPr>
              <p:spPr bwMode="auto">
                <a:xfrm>
                  <a:off x="8399" y="4855"/>
                  <a:ext cx="27" cy="22"/>
                </a:xfrm>
                <a:custGeom>
                  <a:avLst/>
                  <a:gdLst>
                    <a:gd name="T0" fmla="*/ 0 w 79"/>
                    <a:gd name="T1" fmla="*/ 0 h 67"/>
                    <a:gd name="T2" fmla="*/ 0 w 79"/>
                    <a:gd name="T3" fmla="*/ 0 h 67"/>
                    <a:gd name="T4" fmla="*/ 0 w 79"/>
                    <a:gd name="T5" fmla="*/ 0 h 67"/>
                    <a:gd name="T6" fmla="*/ 0 w 79"/>
                    <a:gd name="T7" fmla="*/ 0 h 67"/>
                    <a:gd name="T8" fmla="*/ 0 w 79"/>
                    <a:gd name="T9" fmla="*/ 0 h 67"/>
                    <a:gd name="T10" fmla="*/ 0 w 79"/>
                    <a:gd name="T11" fmla="*/ 0 h 67"/>
                    <a:gd name="T12" fmla="*/ 0 w 79"/>
                    <a:gd name="T13" fmla="*/ 0 h 67"/>
                    <a:gd name="T14" fmla="*/ 0 w 79"/>
                    <a:gd name="T15" fmla="*/ 0 h 67"/>
                    <a:gd name="T16" fmla="*/ 0 w 79"/>
                    <a:gd name="T17" fmla="*/ 0 h 67"/>
                    <a:gd name="T18" fmla="*/ 0 w 79"/>
                    <a:gd name="T19" fmla="*/ 0 h 67"/>
                    <a:gd name="T20" fmla="*/ 0 w 79"/>
                    <a:gd name="T21" fmla="*/ 0 h 67"/>
                    <a:gd name="T22" fmla="*/ 0 w 79"/>
                    <a:gd name="T23" fmla="*/ 0 h 67"/>
                    <a:gd name="T24" fmla="*/ 0 w 79"/>
                    <a:gd name="T25" fmla="*/ 0 h 67"/>
                    <a:gd name="T26" fmla="*/ 0 w 79"/>
                    <a:gd name="T27" fmla="*/ 0 h 67"/>
                    <a:gd name="T28" fmla="*/ 0 w 79"/>
                    <a:gd name="T29" fmla="*/ 0 h 67"/>
                    <a:gd name="T30" fmla="*/ 0 w 79"/>
                    <a:gd name="T31" fmla="*/ 0 h 67"/>
                    <a:gd name="T32" fmla="*/ 0 w 79"/>
                    <a:gd name="T33" fmla="*/ 0 h 67"/>
                    <a:gd name="T34" fmla="*/ 0 w 79"/>
                    <a:gd name="T35" fmla="*/ 0 h 67"/>
                    <a:gd name="T36" fmla="*/ 0 w 79"/>
                    <a:gd name="T37" fmla="*/ 0 h 67"/>
                    <a:gd name="T38" fmla="*/ 0 w 79"/>
                    <a:gd name="T39" fmla="*/ 0 h 67"/>
                    <a:gd name="T40" fmla="*/ 0 w 79"/>
                    <a:gd name="T41" fmla="*/ 0 h 67"/>
                    <a:gd name="T42" fmla="*/ 0 w 79"/>
                    <a:gd name="T43" fmla="*/ 0 h 67"/>
                    <a:gd name="T44" fmla="*/ 0 w 79"/>
                    <a:gd name="T45" fmla="*/ 0 h 67"/>
                    <a:gd name="T46" fmla="*/ 0 w 79"/>
                    <a:gd name="T47" fmla="*/ 0 h 67"/>
                    <a:gd name="T48" fmla="*/ 0 w 79"/>
                    <a:gd name="T49" fmla="*/ 0 h 67"/>
                    <a:gd name="T50" fmla="*/ 0 w 79"/>
                    <a:gd name="T51" fmla="*/ 0 h 67"/>
                    <a:gd name="T52" fmla="*/ 0 w 79"/>
                    <a:gd name="T53" fmla="*/ 0 h 67"/>
                    <a:gd name="T54" fmla="*/ 0 w 79"/>
                    <a:gd name="T55" fmla="*/ 0 h 67"/>
                    <a:gd name="T56" fmla="*/ 0 w 79"/>
                    <a:gd name="T57" fmla="*/ 0 h 6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9"/>
                    <a:gd name="T88" fmla="*/ 0 h 67"/>
                    <a:gd name="T89" fmla="*/ 79 w 79"/>
                    <a:gd name="T90" fmla="*/ 67 h 67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9" h="67">
                      <a:moveTo>
                        <a:pt x="13" y="54"/>
                      </a:moveTo>
                      <a:lnTo>
                        <a:pt x="16" y="56"/>
                      </a:lnTo>
                      <a:lnTo>
                        <a:pt x="20" y="59"/>
                      </a:lnTo>
                      <a:lnTo>
                        <a:pt x="26" y="61"/>
                      </a:lnTo>
                      <a:lnTo>
                        <a:pt x="34" y="64"/>
                      </a:lnTo>
                      <a:lnTo>
                        <a:pt x="41" y="67"/>
                      </a:lnTo>
                      <a:lnTo>
                        <a:pt x="50" y="67"/>
                      </a:lnTo>
                      <a:lnTo>
                        <a:pt x="59" y="67"/>
                      </a:lnTo>
                      <a:lnTo>
                        <a:pt x="66" y="64"/>
                      </a:lnTo>
                      <a:lnTo>
                        <a:pt x="72" y="61"/>
                      </a:lnTo>
                      <a:lnTo>
                        <a:pt x="76" y="57"/>
                      </a:lnTo>
                      <a:lnTo>
                        <a:pt x="79" y="53"/>
                      </a:lnTo>
                      <a:lnTo>
                        <a:pt x="78" y="47"/>
                      </a:lnTo>
                      <a:lnTo>
                        <a:pt x="72" y="41"/>
                      </a:lnTo>
                      <a:lnTo>
                        <a:pt x="65" y="37"/>
                      </a:lnTo>
                      <a:lnTo>
                        <a:pt x="56" y="36"/>
                      </a:lnTo>
                      <a:lnTo>
                        <a:pt x="48" y="36"/>
                      </a:lnTo>
                      <a:lnTo>
                        <a:pt x="40" y="37"/>
                      </a:lnTo>
                      <a:lnTo>
                        <a:pt x="34" y="38"/>
                      </a:lnTo>
                      <a:lnTo>
                        <a:pt x="29" y="40"/>
                      </a:lnTo>
                      <a:lnTo>
                        <a:pt x="28" y="40"/>
                      </a:lnTo>
                      <a:lnTo>
                        <a:pt x="26" y="33"/>
                      </a:lnTo>
                      <a:lnTo>
                        <a:pt x="22" y="17"/>
                      </a:lnTo>
                      <a:lnTo>
                        <a:pt x="15" y="4"/>
                      </a:lnTo>
                      <a:lnTo>
                        <a:pt x="3" y="0"/>
                      </a:lnTo>
                      <a:lnTo>
                        <a:pt x="0" y="21"/>
                      </a:lnTo>
                      <a:lnTo>
                        <a:pt x="4" y="38"/>
                      </a:lnTo>
                      <a:lnTo>
                        <a:pt x="10" y="50"/>
                      </a:lnTo>
                      <a:lnTo>
                        <a:pt x="13" y="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8" name="Freeform 73"/>
                <p:cNvSpPr/>
                <p:nvPr/>
              </p:nvSpPr>
              <p:spPr bwMode="auto">
                <a:xfrm>
                  <a:off x="8429" y="4851"/>
                  <a:ext cx="26" cy="20"/>
                </a:xfrm>
                <a:custGeom>
                  <a:avLst/>
                  <a:gdLst>
                    <a:gd name="T0" fmla="*/ 0 w 77"/>
                    <a:gd name="T1" fmla="*/ 0 h 62"/>
                    <a:gd name="T2" fmla="*/ 0 w 77"/>
                    <a:gd name="T3" fmla="*/ 0 h 62"/>
                    <a:gd name="T4" fmla="*/ 0 w 77"/>
                    <a:gd name="T5" fmla="*/ 0 h 62"/>
                    <a:gd name="T6" fmla="*/ 0 w 77"/>
                    <a:gd name="T7" fmla="*/ 0 h 62"/>
                    <a:gd name="T8" fmla="*/ 0 w 77"/>
                    <a:gd name="T9" fmla="*/ 0 h 62"/>
                    <a:gd name="T10" fmla="*/ 0 w 77"/>
                    <a:gd name="T11" fmla="*/ 0 h 62"/>
                    <a:gd name="T12" fmla="*/ 0 w 77"/>
                    <a:gd name="T13" fmla="*/ 0 h 62"/>
                    <a:gd name="T14" fmla="*/ 0 w 77"/>
                    <a:gd name="T15" fmla="*/ 0 h 62"/>
                    <a:gd name="T16" fmla="*/ 0 w 77"/>
                    <a:gd name="T17" fmla="*/ 0 h 62"/>
                    <a:gd name="T18" fmla="*/ 0 w 77"/>
                    <a:gd name="T19" fmla="*/ 0 h 62"/>
                    <a:gd name="T20" fmla="*/ 0 w 77"/>
                    <a:gd name="T21" fmla="*/ 0 h 62"/>
                    <a:gd name="T22" fmla="*/ 0 w 77"/>
                    <a:gd name="T23" fmla="*/ 0 h 62"/>
                    <a:gd name="T24" fmla="*/ 0 w 77"/>
                    <a:gd name="T25" fmla="*/ 0 h 62"/>
                    <a:gd name="T26" fmla="*/ 0 w 77"/>
                    <a:gd name="T27" fmla="*/ 0 h 62"/>
                    <a:gd name="T28" fmla="*/ 0 w 77"/>
                    <a:gd name="T29" fmla="*/ 0 h 62"/>
                    <a:gd name="T30" fmla="*/ 0 w 77"/>
                    <a:gd name="T31" fmla="*/ 0 h 62"/>
                    <a:gd name="T32" fmla="*/ 0 w 77"/>
                    <a:gd name="T33" fmla="*/ 0 h 62"/>
                    <a:gd name="T34" fmla="*/ 0 w 77"/>
                    <a:gd name="T35" fmla="*/ 0 h 62"/>
                    <a:gd name="T36" fmla="*/ 0 w 77"/>
                    <a:gd name="T37" fmla="*/ 0 h 62"/>
                    <a:gd name="T38" fmla="*/ 0 w 77"/>
                    <a:gd name="T39" fmla="*/ 0 h 62"/>
                    <a:gd name="T40" fmla="*/ 0 w 77"/>
                    <a:gd name="T41" fmla="*/ 0 h 62"/>
                    <a:gd name="T42" fmla="*/ 0 w 77"/>
                    <a:gd name="T43" fmla="*/ 0 h 62"/>
                    <a:gd name="T44" fmla="*/ 0 w 77"/>
                    <a:gd name="T45" fmla="*/ 0 h 62"/>
                    <a:gd name="T46" fmla="*/ 0 w 77"/>
                    <a:gd name="T47" fmla="*/ 0 h 62"/>
                    <a:gd name="T48" fmla="*/ 0 w 77"/>
                    <a:gd name="T49" fmla="*/ 0 h 6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77"/>
                    <a:gd name="T76" fmla="*/ 0 h 62"/>
                    <a:gd name="T77" fmla="*/ 77 w 77"/>
                    <a:gd name="T78" fmla="*/ 62 h 6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77" h="62">
                      <a:moveTo>
                        <a:pt x="9" y="58"/>
                      </a:moveTo>
                      <a:lnTo>
                        <a:pt x="17" y="60"/>
                      </a:lnTo>
                      <a:lnTo>
                        <a:pt x="27" y="62"/>
                      </a:lnTo>
                      <a:lnTo>
                        <a:pt x="40" y="62"/>
                      </a:lnTo>
                      <a:lnTo>
                        <a:pt x="53" y="60"/>
                      </a:lnTo>
                      <a:lnTo>
                        <a:pt x="65" y="58"/>
                      </a:lnTo>
                      <a:lnTo>
                        <a:pt x="72" y="55"/>
                      </a:lnTo>
                      <a:lnTo>
                        <a:pt x="77" y="49"/>
                      </a:lnTo>
                      <a:lnTo>
                        <a:pt x="75" y="42"/>
                      </a:lnTo>
                      <a:lnTo>
                        <a:pt x="69" y="36"/>
                      </a:lnTo>
                      <a:lnTo>
                        <a:pt x="62" y="33"/>
                      </a:lnTo>
                      <a:lnTo>
                        <a:pt x="53" y="32"/>
                      </a:lnTo>
                      <a:lnTo>
                        <a:pt x="46" y="32"/>
                      </a:lnTo>
                      <a:lnTo>
                        <a:pt x="39" y="33"/>
                      </a:lnTo>
                      <a:lnTo>
                        <a:pt x="33" y="35"/>
                      </a:lnTo>
                      <a:lnTo>
                        <a:pt x="28" y="37"/>
                      </a:lnTo>
                      <a:lnTo>
                        <a:pt x="27" y="37"/>
                      </a:lnTo>
                      <a:lnTo>
                        <a:pt x="25" y="30"/>
                      </a:lnTo>
                      <a:lnTo>
                        <a:pt x="21" y="16"/>
                      </a:lnTo>
                      <a:lnTo>
                        <a:pt x="14" y="3"/>
                      </a:lnTo>
                      <a:lnTo>
                        <a:pt x="2" y="0"/>
                      </a:lnTo>
                      <a:lnTo>
                        <a:pt x="0" y="17"/>
                      </a:lnTo>
                      <a:lnTo>
                        <a:pt x="3" y="36"/>
                      </a:lnTo>
                      <a:lnTo>
                        <a:pt x="8" y="52"/>
                      </a:lnTo>
                      <a:lnTo>
                        <a:pt x="9" y="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89" name="Freeform 74"/>
                <p:cNvSpPr/>
                <p:nvPr/>
              </p:nvSpPr>
              <p:spPr bwMode="auto">
                <a:xfrm>
                  <a:off x="8258" y="4730"/>
                  <a:ext cx="122" cy="281"/>
                </a:xfrm>
                <a:custGeom>
                  <a:avLst/>
                  <a:gdLst>
                    <a:gd name="T0" fmla="*/ 0 w 366"/>
                    <a:gd name="T1" fmla="*/ 0 h 845"/>
                    <a:gd name="T2" fmla="*/ 0 w 366"/>
                    <a:gd name="T3" fmla="*/ 0 h 845"/>
                    <a:gd name="T4" fmla="*/ 0 w 366"/>
                    <a:gd name="T5" fmla="*/ 0 h 845"/>
                    <a:gd name="T6" fmla="*/ 0 w 366"/>
                    <a:gd name="T7" fmla="*/ 0 h 845"/>
                    <a:gd name="T8" fmla="*/ 0 w 366"/>
                    <a:gd name="T9" fmla="*/ 0 h 845"/>
                    <a:gd name="T10" fmla="*/ 0 w 366"/>
                    <a:gd name="T11" fmla="*/ 0 h 845"/>
                    <a:gd name="T12" fmla="*/ 0 w 366"/>
                    <a:gd name="T13" fmla="*/ 0 h 845"/>
                    <a:gd name="T14" fmla="*/ 0 w 366"/>
                    <a:gd name="T15" fmla="*/ 0 h 845"/>
                    <a:gd name="T16" fmla="*/ 0 w 366"/>
                    <a:gd name="T17" fmla="*/ 0 h 845"/>
                    <a:gd name="T18" fmla="*/ 0 w 366"/>
                    <a:gd name="T19" fmla="*/ 0 h 845"/>
                    <a:gd name="T20" fmla="*/ 0 w 366"/>
                    <a:gd name="T21" fmla="*/ 0 h 845"/>
                    <a:gd name="T22" fmla="*/ 0 w 366"/>
                    <a:gd name="T23" fmla="*/ 0 h 845"/>
                    <a:gd name="T24" fmla="*/ 0 w 366"/>
                    <a:gd name="T25" fmla="*/ 0 h 845"/>
                    <a:gd name="T26" fmla="*/ 0 w 366"/>
                    <a:gd name="T27" fmla="*/ 0 h 845"/>
                    <a:gd name="T28" fmla="*/ 0 w 366"/>
                    <a:gd name="T29" fmla="*/ 0 h 845"/>
                    <a:gd name="T30" fmla="*/ 0 w 366"/>
                    <a:gd name="T31" fmla="*/ 0 h 845"/>
                    <a:gd name="T32" fmla="*/ 0 w 366"/>
                    <a:gd name="T33" fmla="*/ 0 h 845"/>
                    <a:gd name="T34" fmla="*/ 0 w 366"/>
                    <a:gd name="T35" fmla="*/ 0 h 845"/>
                    <a:gd name="T36" fmla="*/ 0 w 366"/>
                    <a:gd name="T37" fmla="*/ 0 h 845"/>
                    <a:gd name="T38" fmla="*/ 0 w 366"/>
                    <a:gd name="T39" fmla="*/ 0 h 845"/>
                    <a:gd name="T40" fmla="*/ 0 w 366"/>
                    <a:gd name="T41" fmla="*/ 0 h 845"/>
                    <a:gd name="T42" fmla="*/ 0 w 366"/>
                    <a:gd name="T43" fmla="*/ 0 h 845"/>
                    <a:gd name="T44" fmla="*/ 0 w 366"/>
                    <a:gd name="T45" fmla="*/ 0 h 845"/>
                    <a:gd name="T46" fmla="*/ 0 w 366"/>
                    <a:gd name="T47" fmla="*/ 0 h 845"/>
                    <a:gd name="T48" fmla="*/ 0 w 366"/>
                    <a:gd name="T49" fmla="*/ 0 h 845"/>
                    <a:gd name="T50" fmla="*/ 0 w 366"/>
                    <a:gd name="T51" fmla="*/ 0 h 845"/>
                    <a:gd name="T52" fmla="*/ 0 w 366"/>
                    <a:gd name="T53" fmla="*/ 0 h 845"/>
                    <a:gd name="T54" fmla="*/ 0 w 366"/>
                    <a:gd name="T55" fmla="*/ 0 h 845"/>
                    <a:gd name="T56" fmla="*/ 0 w 366"/>
                    <a:gd name="T57" fmla="*/ 0 h 845"/>
                    <a:gd name="T58" fmla="*/ 0 w 366"/>
                    <a:gd name="T59" fmla="*/ 0 h 845"/>
                    <a:gd name="T60" fmla="*/ 0 w 366"/>
                    <a:gd name="T61" fmla="*/ 0 h 845"/>
                    <a:gd name="T62" fmla="*/ 0 w 366"/>
                    <a:gd name="T63" fmla="*/ 0 h 845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66"/>
                    <a:gd name="T97" fmla="*/ 0 h 845"/>
                    <a:gd name="T98" fmla="*/ 366 w 366"/>
                    <a:gd name="T99" fmla="*/ 845 h 845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66" h="845">
                      <a:moveTo>
                        <a:pt x="15" y="104"/>
                      </a:moveTo>
                      <a:lnTo>
                        <a:pt x="12" y="150"/>
                      </a:lnTo>
                      <a:lnTo>
                        <a:pt x="12" y="196"/>
                      </a:lnTo>
                      <a:lnTo>
                        <a:pt x="16" y="241"/>
                      </a:lnTo>
                      <a:lnTo>
                        <a:pt x="27" y="286"/>
                      </a:lnTo>
                      <a:lnTo>
                        <a:pt x="46" y="346"/>
                      </a:lnTo>
                      <a:lnTo>
                        <a:pt x="65" y="406"/>
                      </a:lnTo>
                      <a:lnTo>
                        <a:pt x="84" y="465"/>
                      </a:lnTo>
                      <a:lnTo>
                        <a:pt x="103" y="524"/>
                      </a:lnTo>
                      <a:lnTo>
                        <a:pt x="122" y="583"/>
                      </a:lnTo>
                      <a:lnTo>
                        <a:pt x="143" y="640"/>
                      </a:lnTo>
                      <a:lnTo>
                        <a:pt x="163" y="699"/>
                      </a:lnTo>
                      <a:lnTo>
                        <a:pt x="185" y="758"/>
                      </a:lnTo>
                      <a:lnTo>
                        <a:pt x="195" y="778"/>
                      </a:lnTo>
                      <a:lnTo>
                        <a:pt x="210" y="796"/>
                      </a:lnTo>
                      <a:lnTo>
                        <a:pt x="228" y="810"/>
                      </a:lnTo>
                      <a:lnTo>
                        <a:pt x="247" y="822"/>
                      </a:lnTo>
                      <a:lnTo>
                        <a:pt x="269" y="830"/>
                      </a:lnTo>
                      <a:lnTo>
                        <a:pt x="292" y="837"/>
                      </a:lnTo>
                      <a:lnTo>
                        <a:pt x="316" y="842"/>
                      </a:lnTo>
                      <a:lnTo>
                        <a:pt x="339" y="845"/>
                      </a:lnTo>
                      <a:lnTo>
                        <a:pt x="348" y="843"/>
                      </a:lnTo>
                      <a:lnTo>
                        <a:pt x="355" y="840"/>
                      </a:lnTo>
                      <a:lnTo>
                        <a:pt x="361" y="833"/>
                      </a:lnTo>
                      <a:lnTo>
                        <a:pt x="366" y="824"/>
                      </a:lnTo>
                      <a:lnTo>
                        <a:pt x="366" y="816"/>
                      </a:lnTo>
                      <a:lnTo>
                        <a:pt x="361" y="809"/>
                      </a:lnTo>
                      <a:lnTo>
                        <a:pt x="354" y="803"/>
                      </a:lnTo>
                      <a:lnTo>
                        <a:pt x="345" y="800"/>
                      </a:lnTo>
                      <a:lnTo>
                        <a:pt x="329" y="796"/>
                      </a:lnTo>
                      <a:lnTo>
                        <a:pt x="313" y="793"/>
                      </a:lnTo>
                      <a:lnTo>
                        <a:pt x="295" y="788"/>
                      </a:lnTo>
                      <a:lnTo>
                        <a:pt x="279" y="784"/>
                      </a:lnTo>
                      <a:lnTo>
                        <a:pt x="264" y="778"/>
                      </a:lnTo>
                      <a:lnTo>
                        <a:pt x="251" y="768"/>
                      </a:lnTo>
                      <a:lnTo>
                        <a:pt x="239" y="757"/>
                      </a:lnTo>
                      <a:lnTo>
                        <a:pt x="231" y="741"/>
                      </a:lnTo>
                      <a:lnTo>
                        <a:pt x="217" y="708"/>
                      </a:lnTo>
                      <a:lnTo>
                        <a:pt x="206" y="676"/>
                      </a:lnTo>
                      <a:lnTo>
                        <a:pt x="194" y="643"/>
                      </a:lnTo>
                      <a:lnTo>
                        <a:pt x="184" y="610"/>
                      </a:lnTo>
                      <a:lnTo>
                        <a:pt x="172" y="577"/>
                      </a:lnTo>
                      <a:lnTo>
                        <a:pt x="162" y="544"/>
                      </a:lnTo>
                      <a:lnTo>
                        <a:pt x="151" y="511"/>
                      </a:lnTo>
                      <a:lnTo>
                        <a:pt x="141" y="478"/>
                      </a:lnTo>
                      <a:lnTo>
                        <a:pt x="126" y="435"/>
                      </a:lnTo>
                      <a:lnTo>
                        <a:pt x="110" y="392"/>
                      </a:lnTo>
                      <a:lnTo>
                        <a:pt x="94" y="349"/>
                      </a:lnTo>
                      <a:lnTo>
                        <a:pt x="79" y="306"/>
                      </a:lnTo>
                      <a:lnTo>
                        <a:pt x="65" y="263"/>
                      </a:lnTo>
                      <a:lnTo>
                        <a:pt x="54" y="219"/>
                      </a:lnTo>
                      <a:lnTo>
                        <a:pt x="49" y="175"/>
                      </a:lnTo>
                      <a:lnTo>
                        <a:pt x="47" y="129"/>
                      </a:lnTo>
                      <a:lnTo>
                        <a:pt x="46" y="110"/>
                      </a:lnTo>
                      <a:lnTo>
                        <a:pt x="41" y="89"/>
                      </a:lnTo>
                      <a:lnTo>
                        <a:pt x="35" y="67"/>
                      </a:lnTo>
                      <a:lnTo>
                        <a:pt x="28" y="46"/>
                      </a:lnTo>
                      <a:lnTo>
                        <a:pt x="21" y="27"/>
                      </a:lnTo>
                      <a:lnTo>
                        <a:pt x="13" y="11"/>
                      </a:lnTo>
                      <a:lnTo>
                        <a:pt x="6" y="1"/>
                      </a:lnTo>
                      <a:lnTo>
                        <a:pt x="0" y="0"/>
                      </a:lnTo>
                      <a:lnTo>
                        <a:pt x="5" y="17"/>
                      </a:lnTo>
                      <a:lnTo>
                        <a:pt x="10" y="44"/>
                      </a:lnTo>
                      <a:lnTo>
                        <a:pt x="13" y="76"/>
                      </a:lnTo>
                      <a:lnTo>
                        <a:pt x="15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0" name="Freeform 75"/>
                <p:cNvSpPr/>
                <p:nvPr/>
              </p:nvSpPr>
              <p:spPr bwMode="auto">
                <a:xfrm>
                  <a:off x="8517" y="4850"/>
                  <a:ext cx="29" cy="29"/>
                </a:xfrm>
                <a:custGeom>
                  <a:avLst/>
                  <a:gdLst>
                    <a:gd name="T0" fmla="*/ 0 w 88"/>
                    <a:gd name="T1" fmla="*/ 0 h 87"/>
                    <a:gd name="T2" fmla="*/ 0 w 88"/>
                    <a:gd name="T3" fmla="*/ 0 h 87"/>
                    <a:gd name="T4" fmla="*/ 0 w 88"/>
                    <a:gd name="T5" fmla="*/ 0 h 87"/>
                    <a:gd name="T6" fmla="*/ 0 w 88"/>
                    <a:gd name="T7" fmla="*/ 0 h 87"/>
                    <a:gd name="T8" fmla="*/ 0 w 88"/>
                    <a:gd name="T9" fmla="*/ 0 h 87"/>
                    <a:gd name="T10" fmla="*/ 0 w 88"/>
                    <a:gd name="T11" fmla="*/ 0 h 87"/>
                    <a:gd name="T12" fmla="*/ 0 w 88"/>
                    <a:gd name="T13" fmla="*/ 0 h 87"/>
                    <a:gd name="T14" fmla="*/ 0 w 88"/>
                    <a:gd name="T15" fmla="*/ 0 h 87"/>
                    <a:gd name="T16" fmla="*/ 0 w 88"/>
                    <a:gd name="T17" fmla="*/ 0 h 87"/>
                    <a:gd name="T18" fmla="*/ 0 w 88"/>
                    <a:gd name="T19" fmla="*/ 0 h 87"/>
                    <a:gd name="T20" fmla="*/ 0 w 88"/>
                    <a:gd name="T21" fmla="*/ 0 h 87"/>
                    <a:gd name="T22" fmla="*/ 0 w 88"/>
                    <a:gd name="T23" fmla="*/ 0 h 87"/>
                    <a:gd name="T24" fmla="*/ 0 w 88"/>
                    <a:gd name="T25" fmla="*/ 0 h 87"/>
                    <a:gd name="T26" fmla="*/ 0 w 88"/>
                    <a:gd name="T27" fmla="*/ 0 h 87"/>
                    <a:gd name="T28" fmla="*/ 0 w 88"/>
                    <a:gd name="T29" fmla="*/ 0 h 87"/>
                    <a:gd name="T30" fmla="*/ 0 w 88"/>
                    <a:gd name="T31" fmla="*/ 0 h 87"/>
                    <a:gd name="T32" fmla="*/ 0 w 88"/>
                    <a:gd name="T33" fmla="*/ 0 h 87"/>
                    <a:gd name="T34" fmla="*/ 0 w 88"/>
                    <a:gd name="T35" fmla="*/ 0 h 87"/>
                    <a:gd name="T36" fmla="*/ 0 w 88"/>
                    <a:gd name="T37" fmla="*/ 0 h 87"/>
                    <a:gd name="T38" fmla="*/ 0 w 88"/>
                    <a:gd name="T39" fmla="*/ 0 h 87"/>
                    <a:gd name="T40" fmla="*/ 0 w 88"/>
                    <a:gd name="T41" fmla="*/ 0 h 87"/>
                    <a:gd name="T42" fmla="*/ 0 w 88"/>
                    <a:gd name="T43" fmla="*/ 0 h 87"/>
                    <a:gd name="T44" fmla="*/ 0 w 88"/>
                    <a:gd name="T45" fmla="*/ 0 h 87"/>
                    <a:gd name="T46" fmla="*/ 0 w 88"/>
                    <a:gd name="T47" fmla="*/ 0 h 87"/>
                    <a:gd name="T48" fmla="*/ 0 w 88"/>
                    <a:gd name="T49" fmla="*/ 0 h 8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88"/>
                    <a:gd name="T76" fmla="*/ 0 h 87"/>
                    <a:gd name="T77" fmla="*/ 88 w 88"/>
                    <a:gd name="T78" fmla="*/ 87 h 8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88" h="87">
                      <a:moveTo>
                        <a:pt x="84" y="23"/>
                      </a:moveTo>
                      <a:lnTo>
                        <a:pt x="88" y="18"/>
                      </a:lnTo>
                      <a:lnTo>
                        <a:pt x="87" y="13"/>
                      </a:lnTo>
                      <a:lnTo>
                        <a:pt x="84" y="7"/>
                      </a:lnTo>
                      <a:lnTo>
                        <a:pt x="77" y="3"/>
                      </a:lnTo>
                      <a:lnTo>
                        <a:pt x="71" y="0"/>
                      </a:lnTo>
                      <a:lnTo>
                        <a:pt x="62" y="0"/>
                      </a:lnTo>
                      <a:lnTo>
                        <a:pt x="55" y="1"/>
                      </a:lnTo>
                      <a:lnTo>
                        <a:pt x="47" y="5"/>
                      </a:lnTo>
                      <a:lnTo>
                        <a:pt x="41" y="11"/>
                      </a:lnTo>
                      <a:lnTo>
                        <a:pt x="34" y="20"/>
                      </a:lnTo>
                      <a:lnTo>
                        <a:pt x="25" y="31"/>
                      </a:lnTo>
                      <a:lnTo>
                        <a:pt x="16" y="43"/>
                      </a:lnTo>
                      <a:lnTo>
                        <a:pt x="9" y="56"/>
                      </a:lnTo>
                      <a:lnTo>
                        <a:pt x="3" y="69"/>
                      </a:lnTo>
                      <a:lnTo>
                        <a:pt x="0" y="79"/>
                      </a:lnTo>
                      <a:lnTo>
                        <a:pt x="3" y="87"/>
                      </a:lnTo>
                      <a:lnTo>
                        <a:pt x="15" y="80"/>
                      </a:lnTo>
                      <a:lnTo>
                        <a:pt x="27" y="70"/>
                      </a:lnTo>
                      <a:lnTo>
                        <a:pt x="40" y="60"/>
                      </a:lnTo>
                      <a:lnTo>
                        <a:pt x="52" y="50"/>
                      </a:lnTo>
                      <a:lnTo>
                        <a:pt x="63" y="41"/>
                      </a:lnTo>
                      <a:lnTo>
                        <a:pt x="72" y="33"/>
                      </a:lnTo>
                      <a:lnTo>
                        <a:pt x="80" y="27"/>
                      </a:lnTo>
                      <a:lnTo>
                        <a:pt x="84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1" name="Freeform 76"/>
                <p:cNvSpPr/>
                <p:nvPr/>
              </p:nvSpPr>
              <p:spPr bwMode="auto">
                <a:xfrm>
                  <a:off x="8536" y="4890"/>
                  <a:ext cx="34" cy="9"/>
                </a:xfrm>
                <a:custGeom>
                  <a:avLst/>
                  <a:gdLst>
                    <a:gd name="T0" fmla="*/ 0 w 102"/>
                    <a:gd name="T1" fmla="*/ 0 h 28"/>
                    <a:gd name="T2" fmla="*/ 0 w 102"/>
                    <a:gd name="T3" fmla="*/ 0 h 28"/>
                    <a:gd name="T4" fmla="*/ 0 w 102"/>
                    <a:gd name="T5" fmla="*/ 0 h 28"/>
                    <a:gd name="T6" fmla="*/ 0 w 102"/>
                    <a:gd name="T7" fmla="*/ 0 h 28"/>
                    <a:gd name="T8" fmla="*/ 0 w 102"/>
                    <a:gd name="T9" fmla="*/ 0 h 28"/>
                    <a:gd name="T10" fmla="*/ 0 w 102"/>
                    <a:gd name="T11" fmla="*/ 0 h 28"/>
                    <a:gd name="T12" fmla="*/ 0 w 102"/>
                    <a:gd name="T13" fmla="*/ 0 h 28"/>
                    <a:gd name="T14" fmla="*/ 0 w 102"/>
                    <a:gd name="T15" fmla="*/ 0 h 28"/>
                    <a:gd name="T16" fmla="*/ 0 w 102"/>
                    <a:gd name="T17" fmla="*/ 0 h 28"/>
                    <a:gd name="T18" fmla="*/ 0 w 102"/>
                    <a:gd name="T19" fmla="*/ 0 h 28"/>
                    <a:gd name="T20" fmla="*/ 0 w 102"/>
                    <a:gd name="T21" fmla="*/ 0 h 28"/>
                    <a:gd name="T22" fmla="*/ 0 w 102"/>
                    <a:gd name="T23" fmla="*/ 0 h 28"/>
                    <a:gd name="T24" fmla="*/ 0 w 102"/>
                    <a:gd name="T25" fmla="*/ 0 h 28"/>
                    <a:gd name="T26" fmla="*/ 0 w 102"/>
                    <a:gd name="T27" fmla="*/ 0 h 28"/>
                    <a:gd name="T28" fmla="*/ 0 w 102"/>
                    <a:gd name="T29" fmla="*/ 0 h 28"/>
                    <a:gd name="T30" fmla="*/ 0 w 102"/>
                    <a:gd name="T31" fmla="*/ 0 h 28"/>
                    <a:gd name="T32" fmla="*/ 0 w 102"/>
                    <a:gd name="T33" fmla="*/ 0 h 28"/>
                    <a:gd name="T34" fmla="*/ 0 w 102"/>
                    <a:gd name="T35" fmla="*/ 0 h 28"/>
                    <a:gd name="T36" fmla="*/ 0 w 102"/>
                    <a:gd name="T37" fmla="*/ 0 h 28"/>
                    <a:gd name="T38" fmla="*/ 0 w 102"/>
                    <a:gd name="T39" fmla="*/ 0 h 28"/>
                    <a:gd name="T40" fmla="*/ 0 w 102"/>
                    <a:gd name="T41" fmla="*/ 0 h 28"/>
                    <a:gd name="T42" fmla="*/ 0 w 102"/>
                    <a:gd name="T43" fmla="*/ 0 h 28"/>
                    <a:gd name="T44" fmla="*/ 0 w 102"/>
                    <a:gd name="T45" fmla="*/ 0 h 28"/>
                    <a:gd name="T46" fmla="*/ 0 w 102"/>
                    <a:gd name="T47" fmla="*/ 0 h 28"/>
                    <a:gd name="T48" fmla="*/ 0 w 102"/>
                    <a:gd name="T49" fmla="*/ 0 h 2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02"/>
                    <a:gd name="T76" fmla="*/ 0 h 28"/>
                    <a:gd name="T77" fmla="*/ 102 w 102"/>
                    <a:gd name="T78" fmla="*/ 28 h 2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02" h="28">
                      <a:moveTo>
                        <a:pt x="92" y="23"/>
                      </a:moveTo>
                      <a:lnTo>
                        <a:pt x="96" y="21"/>
                      </a:lnTo>
                      <a:lnTo>
                        <a:pt x="99" y="18"/>
                      </a:lnTo>
                      <a:lnTo>
                        <a:pt x="101" y="14"/>
                      </a:lnTo>
                      <a:lnTo>
                        <a:pt x="102" y="10"/>
                      </a:lnTo>
                      <a:lnTo>
                        <a:pt x="101" y="5"/>
                      </a:lnTo>
                      <a:lnTo>
                        <a:pt x="98" y="1"/>
                      </a:lnTo>
                      <a:lnTo>
                        <a:pt x="93" y="0"/>
                      </a:lnTo>
                      <a:lnTo>
                        <a:pt x="88" y="0"/>
                      </a:lnTo>
                      <a:lnTo>
                        <a:pt x="76" y="2"/>
                      </a:lnTo>
                      <a:lnTo>
                        <a:pt x="61" y="7"/>
                      </a:lnTo>
                      <a:lnTo>
                        <a:pt x="46" y="10"/>
                      </a:lnTo>
                      <a:lnTo>
                        <a:pt x="33" y="11"/>
                      </a:lnTo>
                      <a:lnTo>
                        <a:pt x="20" y="15"/>
                      </a:lnTo>
                      <a:lnTo>
                        <a:pt x="10" y="18"/>
                      </a:lnTo>
                      <a:lnTo>
                        <a:pt x="2" y="23"/>
                      </a:lnTo>
                      <a:lnTo>
                        <a:pt x="0" y="28"/>
                      </a:lnTo>
                      <a:lnTo>
                        <a:pt x="10" y="28"/>
                      </a:lnTo>
                      <a:lnTo>
                        <a:pt x="20" y="28"/>
                      </a:lnTo>
                      <a:lnTo>
                        <a:pt x="32" y="27"/>
                      </a:lnTo>
                      <a:lnTo>
                        <a:pt x="44" y="27"/>
                      </a:lnTo>
                      <a:lnTo>
                        <a:pt x="55" y="25"/>
                      </a:lnTo>
                      <a:lnTo>
                        <a:pt x="67" y="24"/>
                      </a:lnTo>
                      <a:lnTo>
                        <a:pt x="80" y="24"/>
                      </a:lnTo>
                      <a:lnTo>
                        <a:pt x="92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2" name="Freeform 77"/>
                <p:cNvSpPr/>
                <p:nvPr/>
              </p:nvSpPr>
              <p:spPr bwMode="auto">
                <a:xfrm>
                  <a:off x="8550" y="4921"/>
                  <a:ext cx="47" cy="12"/>
                </a:xfrm>
                <a:custGeom>
                  <a:avLst/>
                  <a:gdLst>
                    <a:gd name="T0" fmla="*/ 0 w 142"/>
                    <a:gd name="T1" fmla="*/ 0 h 36"/>
                    <a:gd name="T2" fmla="*/ 0 w 142"/>
                    <a:gd name="T3" fmla="*/ 0 h 36"/>
                    <a:gd name="T4" fmla="*/ 0 w 142"/>
                    <a:gd name="T5" fmla="*/ 0 h 36"/>
                    <a:gd name="T6" fmla="*/ 0 w 142"/>
                    <a:gd name="T7" fmla="*/ 0 h 36"/>
                    <a:gd name="T8" fmla="*/ 0 w 142"/>
                    <a:gd name="T9" fmla="*/ 0 h 36"/>
                    <a:gd name="T10" fmla="*/ 0 w 142"/>
                    <a:gd name="T11" fmla="*/ 0 h 36"/>
                    <a:gd name="T12" fmla="*/ 0 w 142"/>
                    <a:gd name="T13" fmla="*/ 0 h 36"/>
                    <a:gd name="T14" fmla="*/ 0 w 142"/>
                    <a:gd name="T15" fmla="*/ 0 h 36"/>
                    <a:gd name="T16" fmla="*/ 0 w 142"/>
                    <a:gd name="T17" fmla="*/ 0 h 36"/>
                    <a:gd name="T18" fmla="*/ 0 w 142"/>
                    <a:gd name="T19" fmla="*/ 0 h 36"/>
                    <a:gd name="T20" fmla="*/ 0 w 142"/>
                    <a:gd name="T21" fmla="*/ 0 h 36"/>
                    <a:gd name="T22" fmla="*/ 0 w 142"/>
                    <a:gd name="T23" fmla="*/ 0 h 36"/>
                    <a:gd name="T24" fmla="*/ 0 w 142"/>
                    <a:gd name="T25" fmla="*/ 0 h 36"/>
                    <a:gd name="T26" fmla="*/ 0 w 142"/>
                    <a:gd name="T27" fmla="*/ 0 h 36"/>
                    <a:gd name="T28" fmla="*/ 0 w 142"/>
                    <a:gd name="T29" fmla="*/ 0 h 36"/>
                    <a:gd name="T30" fmla="*/ 0 w 142"/>
                    <a:gd name="T31" fmla="*/ 0 h 36"/>
                    <a:gd name="T32" fmla="*/ 0 w 142"/>
                    <a:gd name="T33" fmla="*/ 0 h 36"/>
                    <a:gd name="T34" fmla="*/ 0 w 142"/>
                    <a:gd name="T35" fmla="*/ 0 h 36"/>
                    <a:gd name="T36" fmla="*/ 0 w 142"/>
                    <a:gd name="T37" fmla="*/ 0 h 36"/>
                    <a:gd name="T38" fmla="*/ 0 w 142"/>
                    <a:gd name="T39" fmla="*/ 0 h 36"/>
                    <a:gd name="T40" fmla="*/ 0 w 142"/>
                    <a:gd name="T41" fmla="*/ 0 h 36"/>
                    <a:gd name="T42" fmla="*/ 0 w 142"/>
                    <a:gd name="T43" fmla="*/ 0 h 36"/>
                    <a:gd name="T44" fmla="*/ 0 w 142"/>
                    <a:gd name="T45" fmla="*/ 0 h 36"/>
                    <a:gd name="T46" fmla="*/ 0 w 142"/>
                    <a:gd name="T47" fmla="*/ 0 h 36"/>
                    <a:gd name="T48" fmla="*/ 0 w 142"/>
                    <a:gd name="T49" fmla="*/ 0 h 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2"/>
                    <a:gd name="T76" fmla="*/ 0 h 36"/>
                    <a:gd name="T77" fmla="*/ 142 w 142"/>
                    <a:gd name="T78" fmla="*/ 36 h 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2" h="36">
                      <a:moveTo>
                        <a:pt x="123" y="36"/>
                      </a:moveTo>
                      <a:lnTo>
                        <a:pt x="129" y="36"/>
                      </a:lnTo>
                      <a:lnTo>
                        <a:pt x="135" y="32"/>
                      </a:lnTo>
                      <a:lnTo>
                        <a:pt x="139" y="28"/>
                      </a:lnTo>
                      <a:lnTo>
                        <a:pt x="142" y="20"/>
                      </a:lnTo>
                      <a:lnTo>
                        <a:pt x="141" y="15"/>
                      </a:lnTo>
                      <a:lnTo>
                        <a:pt x="138" y="9"/>
                      </a:lnTo>
                      <a:lnTo>
                        <a:pt x="133" y="5"/>
                      </a:lnTo>
                      <a:lnTo>
                        <a:pt x="126" y="3"/>
                      </a:lnTo>
                      <a:lnTo>
                        <a:pt x="108" y="3"/>
                      </a:lnTo>
                      <a:lnTo>
                        <a:pt x="88" y="3"/>
                      </a:lnTo>
                      <a:lnTo>
                        <a:pt x="67" y="2"/>
                      </a:lnTo>
                      <a:lnTo>
                        <a:pt x="47" y="2"/>
                      </a:lnTo>
                      <a:lnTo>
                        <a:pt x="29" y="0"/>
                      </a:lnTo>
                      <a:lnTo>
                        <a:pt x="13" y="2"/>
                      </a:lnTo>
                      <a:lnTo>
                        <a:pt x="4" y="5"/>
                      </a:lnTo>
                      <a:lnTo>
                        <a:pt x="0" y="9"/>
                      </a:lnTo>
                      <a:lnTo>
                        <a:pt x="10" y="12"/>
                      </a:lnTo>
                      <a:lnTo>
                        <a:pt x="22" y="16"/>
                      </a:lnTo>
                      <a:lnTo>
                        <a:pt x="38" y="19"/>
                      </a:lnTo>
                      <a:lnTo>
                        <a:pt x="54" y="22"/>
                      </a:lnTo>
                      <a:lnTo>
                        <a:pt x="72" y="25"/>
                      </a:lnTo>
                      <a:lnTo>
                        <a:pt x="89" y="29"/>
                      </a:lnTo>
                      <a:lnTo>
                        <a:pt x="107" y="32"/>
                      </a:lnTo>
                      <a:lnTo>
                        <a:pt x="12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3" name="Freeform 78"/>
                <p:cNvSpPr/>
                <p:nvPr/>
              </p:nvSpPr>
              <p:spPr bwMode="auto">
                <a:xfrm>
                  <a:off x="8416" y="4751"/>
                  <a:ext cx="117" cy="200"/>
                </a:xfrm>
                <a:custGeom>
                  <a:avLst/>
                  <a:gdLst>
                    <a:gd name="T0" fmla="*/ 0 w 351"/>
                    <a:gd name="T1" fmla="*/ 0 h 601"/>
                    <a:gd name="T2" fmla="*/ 0 w 351"/>
                    <a:gd name="T3" fmla="*/ 0 h 601"/>
                    <a:gd name="T4" fmla="*/ 0 w 351"/>
                    <a:gd name="T5" fmla="*/ 0 h 601"/>
                    <a:gd name="T6" fmla="*/ 0 w 351"/>
                    <a:gd name="T7" fmla="*/ 0 h 601"/>
                    <a:gd name="T8" fmla="*/ 0 w 351"/>
                    <a:gd name="T9" fmla="*/ 0 h 601"/>
                    <a:gd name="T10" fmla="*/ 0 w 351"/>
                    <a:gd name="T11" fmla="*/ 0 h 601"/>
                    <a:gd name="T12" fmla="*/ 0 w 351"/>
                    <a:gd name="T13" fmla="*/ 0 h 601"/>
                    <a:gd name="T14" fmla="*/ 0 w 351"/>
                    <a:gd name="T15" fmla="*/ 0 h 601"/>
                    <a:gd name="T16" fmla="*/ 0 w 351"/>
                    <a:gd name="T17" fmla="*/ 0 h 601"/>
                    <a:gd name="T18" fmla="*/ 0 w 351"/>
                    <a:gd name="T19" fmla="*/ 0 h 601"/>
                    <a:gd name="T20" fmla="*/ 0 w 351"/>
                    <a:gd name="T21" fmla="*/ 0 h 601"/>
                    <a:gd name="T22" fmla="*/ 0 w 351"/>
                    <a:gd name="T23" fmla="*/ 0 h 601"/>
                    <a:gd name="T24" fmla="*/ 0 w 351"/>
                    <a:gd name="T25" fmla="*/ 0 h 601"/>
                    <a:gd name="T26" fmla="*/ 0 w 351"/>
                    <a:gd name="T27" fmla="*/ 0 h 601"/>
                    <a:gd name="T28" fmla="*/ 0 w 351"/>
                    <a:gd name="T29" fmla="*/ 0 h 601"/>
                    <a:gd name="T30" fmla="*/ 0 w 351"/>
                    <a:gd name="T31" fmla="*/ 0 h 601"/>
                    <a:gd name="T32" fmla="*/ 0 w 351"/>
                    <a:gd name="T33" fmla="*/ 0 h 601"/>
                    <a:gd name="T34" fmla="*/ 0 w 351"/>
                    <a:gd name="T35" fmla="*/ 0 h 601"/>
                    <a:gd name="T36" fmla="*/ 0 w 351"/>
                    <a:gd name="T37" fmla="*/ 0 h 601"/>
                    <a:gd name="T38" fmla="*/ 0 w 351"/>
                    <a:gd name="T39" fmla="*/ 0 h 601"/>
                    <a:gd name="T40" fmla="*/ 0 w 351"/>
                    <a:gd name="T41" fmla="*/ 0 h 601"/>
                    <a:gd name="T42" fmla="*/ 0 w 351"/>
                    <a:gd name="T43" fmla="*/ 0 h 601"/>
                    <a:gd name="T44" fmla="*/ 0 w 351"/>
                    <a:gd name="T45" fmla="*/ 0 h 601"/>
                    <a:gd name="T46" fmla="*/ 0 w 351"/>
                    <a:gd name="T47" fmla="*/ 0 h 601"/>
                    <a:gd name="T48" fmla="*/ 0 w 351"/>
                    <a:gd name="T49" fmla="*/ 0 h 601"/>
                    <a:gd name="T50" fmla="*/ 0 w 351"/>
                    <a:gd name="T51" fmla="*/ 0 h 601"/>
                    <a:gd name="T52" fmla="*/ 0 w 351"/>
                    <a:gd name="T53" fmla="*/ 0 h 601"/>
                    <a:gd name="T54" fmla="*/ 0 w 351"/>
                    <a:gd name="T55" fmla="*/ 0 h 601"/>
                    <a:gd name="T56" fmla="*/ 0 w 351"/>
                    <a:gd name="T57" fmla="*/ 0 h 601"/>
                    <a:gd name="T58" fmla="*/ 0 w 351"/>
                    <a:gd name="T59" fmla="*/ 0 h 601"/>
                    <a:gd name="T60" fmla="*/ 0 w 351"/>
                    <a:gd name="T61" fmla="*/ 0 h 601"/>
                    <a:gd name="T62" fmla="*/ 0 w 351"/>
                    <a:gd name="T63" fmla="*/ 0 h 601"/>
                    <a:gd name="T64" fmla="*/ 0 w 351"/>
                    <a:gd name="T65" fmla="*/ 0 h 601"/>
                    <a:gd name="T66" fmla="*/ 0 w 351"/>
                    <a:gd name="T67" fmla="*/ 0 h 601"/>
                    <a:gd name="T68" fmla="*/ 0 w 351"/>
                    <a:gd name="T69" fmla="*/ 0 h 601"/>
                    <a:gd name="T70" fmla="*/ 0 w 351"/>
                    <a:gd name="T71" fmla="*/ 0 h 601"/>
                    <a:gd name="T72" fmla="*/ 0 w 351"/>
                    <a:gd name="T73" fmla="*/ 0 h 601"/>
                    <a:gd name="T74" fmla="*/ 0 w 351"/>
                    <a:gd name="T75" fmla="*/ 0 h 601"/>
                    <a:gd name="T76" fmla="*/ 0 w 351"/>
                    <a:gd name="T77" fmla="*/ 0 h 601"/>
                    <a:gd name="T78" fmla="*/ 0 w 351"/>
                    <a:gd name="T79" fmla="*/ 0 h 601"/>
                    <a:gd name="T80" fmla="*/ 0 w 351"/>
                    <a:gd name="T81" fmla="*/ 0 h 601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351"/>
                    <a:gd name="T124" fmla="*/ 0 h 601"/>
                    <a:gd name="T125" fmla="*/ 351 w 351"/>
                    <a:gd name="T126" fmla="*/ 601 h 601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351" h="601">
                      <a:moveTo>
                        <a:pt x="108" y="298"/>
                      </a:moveTo>
                      <a:lnTo>
                        <a:pt x="132" y="338"/>
                      </a:lnTo>
                      <a:lnTo>
                        <a:pt x="157" y="377"/>
                      </a:lnTo>
                      <a:lnTo>
                        <a:pt x="182" y="414"/>
                      </a:lnTo>
                      <a:lnTo>
                        <a:pt x="208" y="451"/>
                      </a:lnTo>
                      <a:lnTo>
                        <a:pt x="235" y="487"/>
                      </a:lnTo>
                      <a:lnTo>
                        <a:pt x="263" y="523"/>
                      </a:lnTo>
                      <a:lnTo>
                        <a:pt x="292" y="559"/>
                      </a:lnTo>
                      <a:lnTo>
                        <a:pt x="321" y="594"/>
                      </a:lnTo>
                      <a:lnTo>
                        <a:pt x="326" y="598"/>
                      </a:lnTo>
                      <a:lnTo>
                        <a:pt x="332" y="601"/>
                      </a:lnTo>
                      <a:lnTo>
                        <a:pt x="337" y="601"/>
                      </a:lnTo>
                      <a:lnTo>
                        <a:pt x="343" y="598"/>
                      </a:lnTo>
                      <a:lnTo>
                        <a:pt x="349" y="594"/>
                      </a:lnTo>
                      <a:lnTo>
                        <a:pt x="351" y="588"/>
                      </a:lnTo>
                      <a:lnTo>
                        <a:pt x="351" y="582"/>
                      </a:lnTo>
                      <a:lnTo>
                        <a:pt x="349" y="576"/>
                      </a:lnTo>
                      <a:lnTo>
                        <a:pt x="327" y="538"/>
                      </a:lnTo>
                      <a:lnTo>
                        <a:pt x="304" y="499"/>
                      </a:lnTo>
                      <a:lnTo>
                        <a:pt x="279" y="463"/>
                      </a:lnTo>
                      <a:lnTo>
                        <a:pt x="252" y="427"/>
                      </a:lnTo>
                      <a:lnTo>
                        <a:pt x="224" y="391"/>
                      </a:lnTo>
                      <a:lnTo>
                        <a:pt x="198" y="355"/>
                      </a:lnTo>
                      <a:lnTo>
                        <a:pt x="172" y="319"/>
                      </a:lnTo>
                      <a:lnTo>
                        <a:pt x="147" y="280"/>
                      </a:lnTo>
                      <a:lnTo>
                        <a:pt x="125" y="242"/>
                      </a:lnTo>
                      <a:lnTo>
                        <a:pt x="101" y="197"/>
                      </a:lnTo>
                      <a:lnTo>
                        <a:pt x="79" y="150"/>
                      </a:lnTo>
                      <a:lnTo>
                        <a:pt x="59" y="104"/>
                      </a:lnTo>
                      <a:lnTo>
                        <a:pt x="38" y="62"/>
                      </a:lnTo>
                      <a:lnTo>
                        <a:pt x="22" y="29"/>
                      </a:lnTo>
                      <a:lnTo>
                        <a:pt x="9" y="7"/>
                      </a:lnTo>
                      <a:lnTo>
                        <a:pt x="0" y="0"/>
                      </a:lnTo>
                      <a:lnTo>
                        <a:pt x="4" y="17"/>
                      </a:lnTo>
                      <a:lnTo>
                        <a:pt x="13" y="45"/>
                      </a:lnTo>
                      <a:lnTo>
                        <a:pt x="23" y="82"/>
                      </a:lnTo>
                      <a:lnTo>
                        <a:pt x="38" y="124"/>
                      </a:lnTo>
                      <a:lnTo>
                        <a:pt x="54" y="170"/>
                      </a:lnTo>
                      <a:lnTo>
                        <a:pt x="70" y="216"/>
                      </a:lnTo>
                      <a:lnTo>
                        <a:pt x="89" y="259"/>
                      </a:lnTo>
                      <a:lnTo>
                        <a:pt x="108" y="2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969696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4" name="Freeform 79"/>
                <p:cNvSpPr/>
                <p:nvPr/>
              </p:nvSpPr>
              <p:spPr bwMode="auto">
                <a:xfrm>
                  <a:off x="8100" y="4623"/>
                  <a:ext cx="541" cy="495"/>
                </a:xfrm>
                <a:custGeom>
                  <a:avLst/>
                  <a:gdLst>
                    <a:gd name="T0" fmla="*/ 0 w 2164"/>
                    <a:gd name="T1" fmla="*/ 0 h 1979"/>
                    <a:gd name="T2" fmla="*/ 0 w 2164"/>
                    <a:gd name="T3" fmla="*/ 0 h 1979"/>
                    <a:gd name="T4" fmla="*/ 0 w 2164"/>
                    <a:gd name="T5" fmla="*/ 0 h 1979"/>
                    <a:gd name="T6" fmla="*/ 0 w 2164"/>
                    <a:gd name="T7" fmla="*/ 0 h 1979"/>
                    <a:gd name="T8" fmla="*/ 0 w 2164"/>
                    <a:gd name="T9" fmla="*/ 0 h 1979"/>
                    <a:gd name="T10" fmla="*/ 0 w 2164"/>
                    <a:gd name="T11" fmla="*/ 0 h 1979"/>
                    <a:gd name="T12" fmla="*/ 0 w 2164"/>
                    <a:gd name="T13" fmla="*/ 0 h 1979"/>
                    <a:gd name="T14" fmla="*/ 0 w 2164"/>
                    <a:gd name="T15" fmla="*/ 0 h 1979"/>
                    <a:gd name="T16" fmla="*/ 0 w 2164"/>
                    <a:gd name="T17" fmla="*/ 0 h 1979"/>
                    <a:gd name="T18" fmla="*/ 0 w 2164"/>
                    <a:gd name="T19" fmla="*/ 0 h 1979"/>
                    <a:gd name="T20" fmla="*/ 0 w 2164"/>
                    <a:gd name="T21" fmla="*/ 0 h 1979"/>
                    <a:gd name="T22" fmla="*/ 0 w 2164"/>
                    <a:gd name="T23" fmla="*/ 0 h 1979"/>
                    <a:gd name="T24" fmla="*/ 0 w 2164"/>
                    <a:gd name="T25" fmla="*/ 0 h 1979"/>
                    <a:gd name="T26" fmla="*/ 0 w 2164"/>
                    <a:gd name="T27" fmla="*/ 0 h 1979"/>
                    <a:gd name="T28" fmla="*/ 0 w 2164"/>
                    <a:gd name="T29" fmla="*/ 0 h 1979"/>
                    <a:gd name="T30" fmla="*/ 0 w 2164"/>
                    <a:gd name="T31" fmla="*/ 0 h 1979"/>
                    <a:gd name="T32" fmla="*/ 0 w 2164"/>
                    <a:gd name="T33" fmla="*/ 0 h 1979"/>
                    <a:gd name="T34" fmla="*/ 0 w 2164"/>
                    <a:gd name="T35" fmla="*/ 0 h 1979"/>
                    <a:gd name="T36" fmla="*/ 0 w 2164"/>
                    <a:gd name="T37" fmla="*/ 0 h 1979"/>
                    <a:gd name="T38" fmla="*/ 0 w 2164"/>
                    <a:gd name="T39" fmla="*/ 0 h 1979"/>
                    <a:gd name="T40" fmla="*/ 0 w 2164"/>
                    <a:gd name="T41" fmla="*/ 0 h 1979"/>
                    <a:gd name="T42" fmla="*/ 0 w 2164"/>
                    <a:gd name="T43" fmla="*/ 0 h 1979"/>
                    <a:gd name="T44" fmla="*/ 0 w 2164"/>
                    <a:gd name="T45" fmla="*/ 0 h 1979"/>
                    <a:gd name="T46" fmla="*/ 0 w 2164"/>
                    <a:gd name="T47" fmla="*/ 0 h 1979"/>
                    <a:gd name="T48" fmla="*/ 0 w 2164"/>
                    <a:gd name="T49" fmla="*/ 0 h 1979"/>
                    <a:gd name="T50" fmla="*/ 0 w 2164"/>
                    <a:gd name="T51" fmla="*/ 0 h 1979"/>
                    <a:gd name="T52" fmla="*/ 0 w 2164"/>
                    <a:gd name="T53" fmla="*/ 0 h 1979"/>
                    <a:gd name="T54" fmla="*/ 0 w 2164"/>
                    <a:gd name="T55" fmla="*/ 0 h 1979"/>
                    <a:gd name="T56" fmla="*/ 0 w 2164"/>
                    <a:gd name="T57" fmla="*/ 0 h 1979"/>
                    <a:gd name="T58" fmla="*/ 0 w 2164"/>
                    <a:gd name="T59" fmla="*/ 0 h 1979"/>
                    <a:gd name="T60" fmla="*/ 0 w 2164"/>
                    <a:gd name="T61" fmla="*/ 0 h 1979"/>
                    <a:gd name="T62" fmla="*/ 0 w 2164"/>
                    <a:gd name="T63" fmla="*/ 0 h 1979"/>
                    <a:gd name="T64" fmla="*/ 0 w 2164"/>
                    <a:gd name="T65" fmla="*/ 0 h 1979"/>
                    <a:gd name="T66" fmla="*/ 0 w 2164"/>
                    <a:gd name="T67" fmla="*/ 0 h 1979"/>
                    <a:gd name="T68" fmla="*/ 0 w 2164"/>
                    <a:gd name="T69" fmla="*/ 0 h 1979"/>
                    <a:gd name="T70" fmla="*/ 0 w 2164"/>
                    <a:gd name="T71" fmla="*/ 0 h 1979"/>
                    <a:gd name="T72" fmla="*/ 0 w 2164"/>
                    <a:gd name="T73" fmla="*/ 0 h 1979"/>
                    <a:gd name="T74" fmla="*/ 0 w 2164"/>
                    <a:gd name="T75" fmla="*/ 0 h 1979"/>
                    <a:gd name="T76" fmla="*/ 0 w 2164"/>
                    <a:gd name="T77" fmla="*/ 0 h 1979"/>
                    <a:gd name="T78" fmla="*/ 0 w 2164"/>
                    <a:gd name="T79" fmla="*/ 0 h 1979"/>
                    <a:gd name="T80" fmla="*/ 0 w 2164"/>
                    <a:gd name="T81" fmla="*/ 0 h 1979"/>
                    <a:gd name="T82" fmla="*/ 0 w 2164"/>
                    <a:gd name="T83" fmla="*/ 0 h 1979"/>
                    <a:gd name="T84" fmla="*/ 0 w 2164"/>
                    <a:gd name="T85" fmla="*/ 0 h 1979"/>
                    <a:gd name="T86" fmla="*/ 0 w 2164"/>
                    <a:gd name="T87" fmla="*/ 0 h 1979"/>
                    <a:gd name="T88" fmla="*/ 0 w 2164"/>
                    <a:gd name="T89" fmla="*/ 0 h 1979"/>
                    <a:gd name="T90" fmla="*/ 0 w 2164"/>
                    <a:gd name="T91" fmla="*/ 0 h 1979"/>
                    <a:gd name="T92" fmla="*/ 0 w 2164"/>
                    <a:gd name="T93" fmla="*/ 0 h 1979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2164"/>
                    <a:gd name="T142" fmla="*/ 0 h 1979"/>
                    <a:gd name="T143" fmla="*/ 2164 w 2164"/>
                    <a:gd name="T144" fmla="*/ 1979 h 1979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2164" h="1979">
                      <a:moveTo>
                        <a:pt x="743" y="0"/>
                      </a:moveTo>
                      <a:lnTo>
                        <a:pt x="746" y="0"/>
                      </a:lnTo>
                      <a:lnTo>
                        <a:pt x="753" y="0"/>
                      </a:lnTo>
                      <a:lnTo>
                        <a:pt x="763" y="0"/>
                      </a:lnTo>
                      <a:lnTo>
                        <a:pt x="778" y="0"/>
                      </a:lnTo>
                      <a:lnTo>
                        <a:pt x="798" y="1"/>
                      </a:lnTo>
                      <a:lnTo>
                        <a:pt x="822" y="1"/>
                      </a:lnTo>
                      <a:lnTo>
                        <a:pt x="848" y="2"/>
                      </a:lnTo>
                      <a:lnTo>
                        <a:pt x="878" y="3"/>
                      </a:lnTo>
                      <a:lnTo>
                        <a:pt x="912" y="5"/>
                      </a:lnTo>
                      <a:lnTo>
                        <a:pt x="949" y="7"/>
                      </a:lnTo>
                      <a:lnTo>
                        <a:pt x="987" y="10"/>
                      </a:lnTo>
                      <a:lnTo>
                        <a:pt x="1030" y="13"/>
                      </a:lnTo>
                      <a:lnTo>
                        <a:pt x="1074" y="16"/>
                      </a:lnTo>
                      <a:lnTo>
                        <a:pt x="1121" y="21"/>
                      </a:lnTo>
                      <a:lnTo>
                        <a:pt x="1171" y="27"/>
                      </a:lnTo>
                      <a:lnTo>
                        <a:pt x="1222" y="32"/>
                      </a:lnTo>
                      <a:lnTo>
                        <a:pt x="1275" y="39"/>
                      </a:lnTo>
                      <a:lnTo>
                        <a:pt x="1329" y="47"/>
                      </a:lnTo>
                      <a:lnTo>
                        <a:pt x="1386" y="56"/>
                      </a:lnTo>
                      <a:lnTo>
                        <a:pt x="1443" y="65"/>
                      </a:lnTo>
                      <a:lnTo>
                        <a:pt x="1502" y="75"/>
                      </a:lnTo>
                      <a:lnTo>
                        <a:pt x="1560" y="87"/>
                      </a:lnTo>
                      <a:lnTo>
                        <a:pt x="1620" y="100"/>
                      </a:lnTo>
                      <a:lnTo>
                        <a:pt x="1681" y="115"/>
                      </a:lnTo>
                      <a:lnTo>
                        <a:pt x="1742" y="129"/>
                      </a:lnTo>
                      <a:lnTo>
                        <a:pt x="1804" y="146"/>
                      </a:lnTo>
                      <a:lnTo>
                        <a:pt x="1865" y="164"/>
                      </a:lnTo>
                      <a:lnTo>
                        <a:pt x="1926" y="183"/>
                      </a:lnTo>
                      <a:lnTo>
                        <a:pt x="1987" y="204"/>
                      </a:lnTo>
                      <a:lnTo>
                        <a:pt x="2047" y="226"/>
                      </a:lnTo>
                      <a:lnTo>
                        <a:pt x="2105" y="250"/>
                      </a:lnTo>
                      <a:lnTo>
                        <a:pt x="2164" y="276"/>
                      </a:lnTo>
                      <a:lnTo>
                        <a:pt x="1975" y="1184"/>
                      </a:lnTo>
                      <a:lnTo>
                        <a:pt x="1980" y="1185"/>
                      </a:lnTo>
                      <a:lnTo>
                        <a:pt x="1990" y="1191"/>
                      </a:lnTo>
                      <a:lnTo>
                        <a:pt x="2005" y="1201"/>
                      </a:lnTo>
                      <a:lnTo>
                        <a:pt x="2020" y="1219"/>
                      </a:lnTo>
                      <a:lnTo>
                        <a:pt x="2031" y="1246"/>
                      </a:lnTo>
                      <a:lnTo>
                        <a:pt x="2035" y="1282"/>
                      </a:lnTo>
                      <a:lnTo>
                        <a:pt x="2030" y="1332"/>
                      </a:lnTo>
                      <a:lnTo>
                        <a:pt x="2011" y="1394"/>
                      </a:lnTo>
                      <a:lnTo>
                        <a:pt x="1681" y="1835"/>
                      </a:lnTo>
                      <a:lnTo>
                        <a:pt x="1636" y="1835"/>
                      </a:lnTo>
                      <a:lnTo>
                        <a:pt x="1512" y="1979"/>
                      </a:lnTo>
                      <a:lnTo>
                        <a:pt x="1510" y="1979"/>
                      </a:lnTo>
                      <a:lnTo>
                        <a:pt x="1502" y="1978"/>
                      </a:lnTo>
                      <a:lnTo>
                        <a:pt x="1490" y="1977"/>
                      </a:lnTo>
                      <a:lnTo>
                        <a:pt x="1474" y="1974"/>
                      </a:lnTo>
                      <a:lnTo>
                        <a:pt x="1451" y="1972"/>
                      </a:lnTo>
                      <a:lnTo>
                        <a:pt x="1427" y="1969"/>
                      </a:lnTo>
                      <a:lnTo>
                        <a:pt x="1397" y="1965"/>
                      </a:lnTo>
                      <a:lnTo>
                        <a:pt x="1364" y="1961"/>
                      </a:lnTo>
                      <a:lnTo>
                        <a:pt x="1328" y="1955"/>
                      </a:lnTo>
                      <a:lnTo>
                        <a:pt x="1288" y="1950"/>
                      </a:lnTo>
                      <a:lnTo>
                        <a:pt x="1246" y="1943"/>
                      </a:lnTo>
                      <a:lnTo>
                        <a:pt x="1200" y="1935"/>
                      </a:lnTo>
                      <a:lnTo>
                        <a:pt x="1152" y="1927"/>
                      </a:lnTo>
                      <a:lnTo>
                        <a:pt x="1101" y="1918"/>
                      </a:lnTo>
                      <a:lnTo>
                        <a:pt x="1049" y="1907"/>
                      </a:lnTo>
                      <a:lnTo>
                        <a:pt x="993" y="1896"/>
                      </a:lnTo>
                      <a:lnTo>
                        <a:pt x="937" y="1884"/>
                      </a:lnTo>
                      <a:lnTo>
                        <a:pt x="878" y="1871"/>
                      </a:lnTo>
                      <a:lnTo>
                        <a:pt x="818" y="1856"/>
                      </a:lnTo>
                      <a:lnTo>
                        <a:pt x="758" y="1841"/>
                      </a:lnTo>
                      <a:lnTo>
                        <a:pt x="696" y="1824"/>
                      </a:lnTo>
                      <a:lnTo>
                        <a:pt x="634" y="1806"/>
                      </a:lnTo>
                      <a:lnTo>
                        <a:pt x="572" y="1787"/>
                      </a:lnTo>
                      <a:lnTo>
                        <a:pt x="508" y="1768"/>
                      </a:lnTo>
                      <a:lnTo>
                        <a:pt x="445" y="1747"/>
                      </a:lnTo>
                      <a:lnTo>
                        <a:pt x="382" y="1724"/>
                      </a:lnTo>
                      <a:lnTo>
                        <a:pt x="319" y="1700"/>
                      </a:lnTo>
                      <a:lnTo>
                        <a:pt x="257" y="1674"/>
                      </a:lnTo>
                      <a:lnTo>
                        <a:pt x="196" y="1647"/>
                      </a:lnTo>
                      <a:lnTo>
                        <a:pt x="135" y="1620"/>
                      </a:lnTo>
                      <a:lnTo>
                        <a:pt x="76" y="1590"/>
                      </a:lnTo>
                      <a:lnTo>
                        <a:pt x="19" y="1559"/>
                      </a:lnTo>
                      <a:lnTo>
                        <a:pt x="18" y="1554"/>
                      </a:lnTo>
                      <a:lnTo>
                        <a:pt x="13" y="1538"/>
                      </a:lnTo>
                      <a:lnTo>
                        <a:pt x="8" y="1514"/>
                      </a:lnTo>
                      <a:lnTo>
                        <a:pt x="3" y="1486"/>
                      </a:lnTo>
                      <a:lnTo>
                        <a:pt x="0" y="1456"/>
                      </a:lnTo>
                      <a:lnTo>
                        <a:pt x="0" y="1424"/>
                      </a:lnTo>
                      <a:lnTo>
                        <a:pt x="3" y="1396"/>
                      </a:lnTo>
                      <a:lnTo>
                        <a:pt x="13" y="1371"/>
                      </a:lnTo>
                      <a:lnTo>
                        <a:pt x="443" y="1002"/>
                      </a:lnTo>
                      <a:lnTo>
                        <a:pt x="441" y="999"/>
                      </a:lnTo>
                      <a:lnTo>
                        <a:pt x="440" y="989"/>
                      </a:lnTo>
                      <a:lnTo>
                        <a:pt x="440" y="973"/>
                      </a:lnTo>
                      <a:lnTo>
                        <a:pt x="445" y="953"/>
                      </a:lnTo>
                      <a:lnTo>
                        <a:pt x="453" y="928"/>
                      </a:lnTo>
                      <a:lnTo>
                        <a:pt x="471" y="902"/>
                      </a:lnTo>
                      <a:lnTo>
                        <a:pt x="497" y="874"/>
                      </a:lnTo>
                      <a:lnTo>
                        <a:pt x="534" y="845"/>
                      </a:lnTo>
                      <a:lnTo>
                        <a:pt x="743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5" name="Freeform 80"/>
                <p:cNvSpPr/>
                <p:nvPr/>
              </p:nvSpPr>
              <p:spPr bwMode="auto">
                <a:xfrm>
                  <a:off x="8279" y="4656"/>
                  <a:ext cx="311" cy="233"/>
                </a:xfrm>
                <a:custGeom>
                  <a:avLst/>
                  <a:gdLst>
                    <a:gd name="T0" fmla="*/ 0 w 1244"/>
                    <a:gd name="T1" fmla="*/ 0 h 930"/>
                    <a:gd name="T2" fmla="*/ 0 w 1244"/>
                    <a:gd name="T3" fmla="*/ 0 h 930"/>
                    <a:gd name="T4" fmla="*/ 0 w 1244"/>
                    <a:gd name="T5" fmla="*/ 0 h 930"/>
                    <a:gd name="T6" fmla="*/ 0 w 1244"/>
                    <a:gd name="T7" fmla="*/ 0 h 930"/>
                    <a:gd name="T8" fmla="*/ 0 w 1244"/>
                    <a:gd name="T9" fmla="*/ 0 h 9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44"/>
                    <a:gd name="T16" fmla="*/ 0 h 930"/>
                    <a:gd name="T17" fmla="*/ 1244 w 1244"/>
                    <a:gd name="T18" fmla="*/ 930 h 93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44" h="930">
                      <a:moveTo>
                        <a:pt x="164" y="0"/>
                      </a:moveTo>
                      <a:lnTo>
                        <a:pt x="1244" y="214"/>
                      </a:lnTo>
                      <a:lnTo>
                        <a:pt x="1067" y="930"/>
                      </a:lnTo>
                      <a:lnTo>
                        <a:pt x="0" y="688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6" name="Freeform 81"/>
                <p:cNvSpPr/>
                <p:nvPr/>
              </p:nvSpPr>
              <p:spPr bwMode="auto">
                <a:xfrm>
                  <a:off x="8300" y="4672"/>
                  <a:ext cx="237" cy="91"/>
                </a:xfrm>
                <a:custGeom>
                  <a:avLst/>
                  <a:gdLst>
                    <a:gd name="T0" fmla="*/ 0 w 952"/>
                    <a:gd name="T1" fmla="*/ 0 h 366"/>
                    <a:gd name="T2" fmla="*/ 0 w 952"/>
                    <a:gd name="T3" fmla="*/ 0 h 366"/>
                    <a:gd name="T4" fmla="*/ 0 w 952"/>
                    <a:gd name="T5" fmla="*/ 0 h 366"/>
                    <a:gd name="T6" fmla="*/ 0 w 952"/>
                    <a:gd name="T7" fmla="*/ 0 h 366"/>
                    <a:gd name="T8" fmla="*/ 0 w 952"/>
                    <a:gd name="T9" fmla="*/ 0 h 3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52"/>
                    <a:gd name="T16" fmla="*/ 0 h 366"/>
                    <a:gd name="T17" fmla="*/ 952 w 952"/>
                    <a:gd name="T18" fmla="*/ 366 h 3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52" h="366">
                      <a:moveTo>
                        <a:pt x="112" y="0"/>
                      </a:moveTo>
                      <a:lnTo>
                        <a:pt x="952" y="153"/>
                      </a:lnTo>
                      <a:lnTo>
                        <a:pt x="200" y="108"/>
                      </a:lnTo>
                      <a:lnTo>
                        <a:pt x="0" y="366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7" name="Freeform 82"/>
                <p:cNvSpPr/>
                <p:nvPr/>
              </p:nvSpPr>
              <p:spPr bwMode="auto">
                <a:xfrm>
                  <a:off x="8222" y="4885"/>
                  <a:ext cx="315" cy="84"/>
                </a:xfrm>
                <a:custGeom>
                  <a:avLst/>
                  <a:gdLst>
                    <a:gd name="T0" fmla="*/ 0 w 1259"/>
                    <a:gd name="T1" fmla="*/ 0 h 337"/>
                    <a:gd name="T2" fmla="*/ 0 w 1259"/>
                    <a:gd name="T3" fmla="*/ 0 h 337"/>
                    <a:gd name="T4" fmla="*/ 0 w 1259"/>
                    <a:gd name="T5" fmla="*/ 0 h 337"/>
                    <a:gd name="T6" fmla="*/ 0 w 1259"/>
                    <a:gd name="T7" fmla="*/ 0 h 337"/>
                    <a:gd name="T8" fmla="*/ 0 w 1259"/>
                    <a:gd name="T9" fmla="*/ 0 h 3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59"/>
                    <a:gd name="T16" fmla="*/ 0 h 337"/>
                    <a:gd name="T17" fmla="*/ 1259 w 1259"/>
                    <a:gd name="T18" fmla="*/ 337 h 3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59" h="337">
                      <a:moveTo>
                        <a:pt x="40" y="0"/>
                      </a:moveTo>
                      <a:lnTo>
                        <a:pt x="1259" y="288"/>
                      </a:lnTo>
                      <a:lnTo>
                        <a:pt x="1226" y="337"/>
                      </a:lnTo>
                      <a:lnTo>
                        <a:pt x="0" y="32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8" name="Freeform 83"/>
                <p:cNvSpPr/>
                <p:nvPr/>
              </p:nvSpPr>
              <p:spPr bwMode="auto">
                <a:xfrm>
                  <a:off x="8193" y="4910"/>
                  <a:ext cx="316" cy="86"/>
                </a:xfrm>
                <a:custGeom>
                  <a:avLst/>
                  <a:gdLst>
                    <a:gd name="T0" fmla="*/ 0 w 1265"/>
                    <a:gd name="T1" fmla="*/ 0 h 342"/>
                    <a:gd name="T2" fmla="*/ 0 w 1265"/>
                    <a:gd name="T3" fmla="*/ 0 h 342"/>
                    <a:gd name="T4" fmla="*/ 0 w 1265"/>
                    <a:gd name="T5" fmla="*/ 0 h 342"/>
                    <a:gd name="T6" fmla="*/ 0 w 1265"/>
                    <a:gd name="T7" fmla="*/ 0 h 342"/>
                    <a:gd name="T8" fmla="*/ 0 w 1265"/>
                    <a:gd name="T9" fmla="*/ 0 h 3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65"/>
                    <a:gd name="T16" fmla="*/ 0 h 342"/>
                    <a:gd name="T17" fmla="*/ 1265 w 1265"/>
                    <a:gd name="T18" fmla="*/ 342 h 3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65" h="342">
                      <a:moveTo>
                        <a:pt x="46" y="0"/>
                      </a:moveTo>
                      <a:lnTo>
                        <a:pt x="1265" y="286"/>
                      </a:lnTo>
                      <a:lnTo>
                        <a:pt x="1226" y="342"/>
                      </a:lnTo>
                      <a:lnTo>
                        <a:pt x="0" y="37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99" name="Freeform 84"/>
                <p:cNvSpPr/>
                <p:nvPr/>
              </p:nvSpPr>
              <p:spPr bwMode="auto">
                <a:xfrm>
                  <a:off x="8165" y="4936"/>
                  <a:ext cx="316" cy="86"/>
                </a:xfrm>
                <a:custGeom>
                  <a:avLst/>
                  <a:gdLst>
                    <a:gd name="T0" fmla="*/ 0 w 1264"/>
                    <a:gd name="T1" fmla="*/ 0 h 344"/>
                    <a:gd name="T2" fmla="*/ 0 w 1264"/>
                    <a:gd name="T3" fmla="*/ 0 h 344"/>
                    <a:gd name="T4" fmla="*/ 0 w 1264"/>
                    <a:gd name="T5" fmla="*/ 0 h 344"/>
                    <a:gd name="T6" fmla="*/ 0 w 1264"/>
                    <a:gd name="T7" fmla="*/ 0 h 344"/>
                    <a:gd name="T8" fmla="*/ 0 w 1264"/>
                    <a:gd name="T9" fmla="*/ 0 h 3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64"/>
                    <a:gd name="T16" fmla="*/ 0 h 344"/>
                    <a:gd name="T17" fmla="*/ 1264 w 1264"/>
                    <a:gd name="T18" fmla="*/ 344 h 3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64" h="344">
                      <a:moveTo>
                        <a:pt x="45" y="0"/>
                      </a:moveTo>
                      <a:lnTo>
                        <a:pt x="1264" y="287"/>
                      </a:lnTo>
                      <a:lnTo>
                        <a:pt x="1224" y="344"/>
                      </a:lnTo>
                      <a:lnTo>
                        <a:pt x="0" y="37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0" name="Freeform 85"/>
                <p:cNvSpPr/>
                <p:nvPr/>
              </p:nvSpPr>
              <p:spPr bwMode="auto">
                <a:xfrm>
                  <a:off x="8243" y="4989"/>
                  <a:ext cx="48" cy="19"/>
                </a:xfrm>
                <a:custGeom>
                  <a:avLst/>
                  <a:gdLst>
                    <a:gd name="T0" fmla="*/ 0 w 190"/>
                    <a:gd name="T1" fmla="*/ 0 h 79"/>
                    <a:gd name="T2" fmla="*/ 0 w 190"/>
                    <a:gd name="T3" fmla="*/ 0 h 79"/>
                    <a:gd name="T4" fmla="*/ 0 w 190"/>
                    <a:gd name="T5" fmla="*/ 0 h 79"/>
                    <a:gd name="T6" fmla="*/ 0 w 190"/>
                    <a:gd name="T7" fmla="*/ 0 h 79"/>
                    <a:gd name="T8" fmla="*/ 0 w 190"/>
                    <a:gd name="T9" fmla="*/ 0 h 79"/>
                    <a:gd name="T10" fmla="*/ 0 w 190"/>
                    <a:gd name="T11" fmla="*/ 0 h 79"/>
                    <a:gd name="T12" fmla="*/ 0 w 190"/>
                    <a:gd name="T13" fmla="*/ 0 h 79"/>
                    <a:gd name="T14" fmla="*/ 0 w 190"/>
                    <a:gd name="T15" fmla="*/ 0 h 79"/>
                    <a:gd name="T16" fmla="*/ 0 w 190"/>
                    <a:gd name="T17" fmla="*/ 0 h 79"/>
                    <a:gd name="T18" fmla="*/ 0 w 190"/>
                    <a:gd name="T19" fmla="*/ 0 h 79"/>
                    <a:gd name="T20" fmla="*/ 0 w 190"/>
                    <a:gd name="T21" fmla="*/ 0 h 79"/>
                    <a:gd name="T22" fmla="*/ 0 w 190"/>
                    <a:gd name="T23" fmla="*/ 0 h 79"/>
                    <a:gd name="T24" fmla="*/ 0 w 190"/>
                    <a:gd name="T25" fmla="*/ 0 h 79"/>
                    <a:gd name="T26" fmla="*/ 0 w 190"/>
                    <a:gd name="T27" fmla="*/ 0 h 79"/>
                    <a:gd name="T28" fmla="*/ 0 w 190"/>
                    <a:gd name="T29" fmla="*/ 0 h 79"/>
                    <a:gd name="T30" fmla="*/ 0 w 190"/>
                    <a:gd name="T31" fmla="*/ 0 h 79"/>
                    <a:gd name="T32" fmla="*/ 0 w 190"/>
                    <a:gd name="T33" fmla="*/ 0 h 79"/>
                    <a:gd name="T34" fmla="*/ 0 w 190"/>
                    <a:gd name="T35" fmla="*/ 0 h 79"/>
                    <a:gd name="T36" fmla="*/ 0 w 190"/>
                    <a:gd name="T37" fmla="*/ 0 h 79"/>
                    <a:gd name="T38" fmla="*/ 0 w 190"/>
                    <a:gd name="T39" fmla="*/ 0 h 79"/>
                    <a:gd name="T40" fmla="*/ 0 w 190"/>
                    <a:gd name="T41" fmla="*/ 0 h 79"/>
                    <a:gd name="T42" fmla="*/ 0 w 190"/>
                    <a:gd name="T43" fmla="*/ 0 h 79"/>
                    <a:gd name="T44" fmla="*/ 0 w 190"/>
                    <a:gd name="T45" fmla="*/ 0 h 79"/>
                    <a:gd name="T46" fmla="*/ 0 w 190"/>
                    <a:gd name="T47" fmla="*/ 0 h 79"/>
                    <a:gd name="T48" fmla="*/ 0 w 190"/>
                    <a:gd name="T49" fmla="*/ 0 h 79"/>
                    <a:gd name="T50" fmla="*/ 0 w 190"/>
                    <a:gd name="T51" fmla="*/ 0 h 79"/>
                    <a:gd name="T52" fmla="*/ 0 w 190"/>
                    <a:gd name="T53" fmla="*/ 0 h 79"/>
                    <a:gd name="T54" fmla="*/ 0 w 190"/>
                    <a:gd name="T55" fmla="*/ 0 h 79"/>
                    <a:gd name="T56" fmla="*/ 0 w 190"/>
                    <a:gd name="T57" fmla="*/ 0 h 79"/>
                    <a:gd name="T58" fmla="*/ 0 w 190"/>
                    <a:gd name="T59" fmla="*/ 0 h 79"/>
                    <a:gd name="T60" fmla="*/ 0 w 190"/>
                    <a:gd name="T61" fmla="*/ 0 h 79"/>
                    <a:gd name="T62" fmla="*/ 0 w 190"/>
                    <a:gd name="T63" fmla="*/ 0 h 79"/>
                    <a:gd name="T64" fmla="*/ 0 w 190"/>
                    <a:gd name="T65" fmla="*/ 0 h 7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90"/>
                    <a:gd name="T100" fmla="*/ 0 h 79"/>
                    <a:gd name="T101" fmla="*/ 190 w 190"/>
                    <a:gd name="T102" fmla="*/ 79 h 7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90" h="79">
                      <a:moveTo>
                        <a:pt x="18" y="1"/>
                      </a:moveTo>
                      <a:lnTo>
                        <a:pt x="23" y="1"/>
                      </a:lnTo>
                      <a:lnTo>
                        <a:pt x="40" y="0"/>
                      </a:lnTo>
                      <a:lnTo>
                        <a:pt x="62" y="0"/>
                      </a:lnTo>
                      <a:lnTo>
                        <a:pt x="90" y="3"/>
                      </a:lnTo>
                      <a:lnTo>
                        <a:pt x="120" y="8"/>
                      </a:lnTo>
                      <a:lnTo>
                        <a:pt x="148" y="18"/>
                      </a:lnTo>
                      <a:lnTo>
                        <a:pt x="173" y="34"/>
                      </a:lnTo>
                      <a:lnTo>
                        <a:pt x="190" y="57"/>
                      </a:lnTo>
                      <a:lnTo>
                        <a:pt x="190" y="58"/>
                      </a:lnTo>
                      <a:lnTo>
                        <a:pt x="190" y="62"/>
                      </a:lnTo>
                      <a:lnTo>
                        <a:pt x="189" y="68"/>
                      </a:lnTo>
                      <a:lnTo>
                        <a:pt x="187" y="74"/>
                      </a:lnTo>
                      <a:lnTo>
                        <a:pt x="181" y="78"/>
                      </a:lnTo>
                      <a:lnTo>
                        <a:pt x="173" y="79"/>
                      </a:lnTo>
                      <a:lnTo>
                        <a:pt x="160" y="78"/>
                      </a:lnTo>
                      <a:lnTo>
                        <a:pt x="143" y="71"/>
                      </a:lnTo>
                      <a:lnTo>
                        <a:pt x="143" y="69"/>
                      </a:lnTo>
                      <a:lnTo>
                        <a:pt x="142" y="65"/>
                      </a:lnTo>
                      <a:lnTo>
                        <a:pt x="139" y="58"/>
                      </a:lnTo>
                      <a:lnTo>
                        <a:pt x="130" y="50"/>
                      </a:lnTo>
                      <a:lnTo>
                        <a:pt x="116" y="42"/>
                      </a:lnTo>
                      <a:lnTo>
                        <a:pt x="94" y="35"/>
                      </a:lnTo>
                      <a:lnTo>
                        <a:pt x="63" y="32"/>
                      </a:lnTo>
                      <a:lnTo>
                        <a:pt x="22" y="32"/>
                      </a:lnTo>
                      <a:lnTo>
                        <a:pt x="20" y="32"/>
                      </a:lnTo>
                      <a:lnTo>
                        <a:pt x="15" y="30"/>
                      </a:lnTo>
                      <a:lnTo>
                        <a:pt x="9" y="27"/>
                      </a:lnTo>
                      <a:lnTo>
                        <a:pt x="5" y="24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6" y="8"/>
                      </a:lnTo>
                      <a:lnTo>
                        <a:pt x="18" y="1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1" name="Freeform 86"/>
                <p:cNvSpPr/>
                <p:nvPr/>
              </p:nvSpPr>
              <p:spPr bwMode="auto">
                <a:xfrm>
                  <a:off x="8246" y="5003"/>
                  <a:ext cx="27" cy="15"/>
                </a:xfrm>
                <a:custGeom>
                  <a:avLst/>
                  <a:gdLst>
                    <a:gd name="T0" fmla="*/ 0 w 107"/>
                    <a:gd name="T1" fmla="*/ 0 h 63"/>
                    <a:gd name="T2" fmla="*/ 0 w 107"/>
                    <a:gd name="T3" fmla="*/ 0 h 63"/>
                    <a:gd name="T4" fmla="*/ 0 w 107"/>
                    <a:gd name="T5" fmla="*/ 0 h 63"/>
                    <a:gd name="T6" fmla="*/ 0 w 107"/>
                    <a:gd name="T7" fmla="*/ 0 h 63"/>
                    <a:gd name="T8" fmla="*/ 0 w 107"/>
                    <a:gd name="T9" fmla="*/ 0 h 63"/>
                    <a:gd name="T10" fmla="*/ 0 w 107"/>
                    <a:gd name="T11" fmla="*/ 0 h 63"/>
                    <a:gd name="T12" fmla="*/ 0 w 107"/>
                    <a:gd name="T13" fmla="*/ 0 h 63"/>
                    <a:gd name="T14" fmla="*/ 0 w 107"/>
                    <a:gd name="T15" fmla="*/ 0 h 63"/>
                    <a:gd name="T16" fmla="*/ 0 w 107"/>
                    <a:gd name="T17" fmla="*/ 0 h 63"/>
                    <a:gd name="T18" fmla="*/ 0 w 107"/>
                    <a:gd name="T19" fmla="*/ 0 h 63"/>
                    <a:gd name="T20" fmla="*/ 0 w 107"/>
                    <a:gd name="T21" fmla="*/ 0 h 63"/>
                    <a:gd name="T22" fmla="*/ 0 w 107"/>
                    <a:gd name="T23" fmla="*/ 0 h 63"/>
                    <a:gd name="T24" fmla="*/ 0 w 107"/>
                    <a:gd name="T25" fmla="*/ 0 h 63"/>
                    <a:gd name="T26" fmla="*/ 0 w 107"/>
                    <a:gd name="T27" fmla="*/ 0 h 63"/>
                    <a:gd name="T28" fmla="*/ 0 w 107"/>
                    <a:gd name="T29" fmla="*/ 0 h 63"/>
                    <a:gd name="T30" fmla="*/ 0 w 107"/>
                    <a:gd name="T31" fmla="*/ 0 h 63"/>
                    <a:gd name="T32" fmla="*/ 0 w 107"/>
                    <a:gd name="T33" fmla="*/ 0 h 63"/>
                    <a:gd name="T34" fmla="*/ 0 w 107"/>
                    <a:gd name="T35" fmla="*/ 0 h 63"/>
                    <a:gd name="T36" fmla="*/ 0 w 107"/>
                    <a:gd name="T37" fmla="*/ 0 h 63"/>
                    <a:gd name="T38" fmla="*/ 0 w 107"/>
                    <a:gd name="T39" fmla="*/ 0 h 63"/>
                    <a:gd name="T40" fmla="*/ 0 w 107"/>
                    <a:gd name="T41" fmla="*/ 0 h 63"/>
                    <a:gd name="T42" fmla="*/ 0 w 107"/>
                    <a:gd name="T43" fmla="*/ 0 h 63"/>
                    <a:gd name="T44" fmla="*/ 0 w 107"/>
                    <a:gd name="T45" fmla="*/ 0 h 63"/>
                    <a:gd name="T46" fmla="*/ 0 w 107"/>
                    <a:gd name="T47" fmla="*/ 0 h 63"/>
                    <a:gd name="T48" fmla="*/ 0 w 107"/>
                    <a:gd name="T49" fmla="*/ 0 h 63"/>
                    <a:gd name="T50" fmla="*/ 0 w 107"/>
                    <a:gd name="T51" fmla="*/ 0 h 63"/>
                    <a:gd name="T52" fmla="*/ 0 w 107"/>
                    <a:gd name="T53" fmla="*/ 0 h 63"/>
                    <a:gd name="T54" fmla="*/ 0 w 107"/>
                    <a:gd name="T55" fmla="*/ 0 h 63"/>
                    <a:gd name="T56" fmla="*/ 0 w 107"/>
                    <a:gd name="T57" fmla="*/ 0 h 63"/>
                    <a:gd name="T58" fmla="*/ 0 w 107"/>
                    <a:gd name="T59" fmla="*/ 0 h 63"/>
                    <a:gd name="T60" fmla="*/ 0 w 107"/>
                    <a:gd name="T61" fmla="*/ 0 h 63"/>
                    <a:gd name="T62" fmla="*/ 0 w 107"/>
                    <a:gd name="T63" fmla="*/ 0 h 63"/>
                    <a:gd name="T64" fmla="*/ 0 w 107"/>
                    <a:gd name="T65" fmla="*/ 0 h 6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7"/>
                    <a:gd name="T100" fmla="*/ 0 h 63"/>
                    <a:gd name="T101" fmla="*/ 107 w 107"/>
                    <a:gd name="T102" fmla="*/ 63 h 6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7" h="63">
                      <a:moveTo>
                        <a:pt x="43" y="58"/>
                      </a:moveTo>
                      <a:lnTo>
                        <a:pt x="54" y="61"/>
                      </a:lnTo>
                      <a:lnTo>
                        <a:pt x="64" y="63"/>
                      </a:lnTo>
                      <a:lnTo>
                        <a:pt x="74" y="63"/>
                      </a:lnTo>
                      <a:lnTo>
                        <a:pt x="83" y="63"/>
                      </a:lnTo>
                      <a:lnTo>
                        <a:pt x="91" y="61"/>
                      </a:lnTo>
                      <a:lnTo>
                        <a:pt x="97" y="57"/>
                      </a:lnTo>
                      <a:lnTo>
                        <a:pt x="102" y="54"/>
                      </a:lnTo>
                      <a:lnTo>
                        <a:pt x="106" y="48"/>
                      </a:lnTo>
                      <a:lnTo>
                        <a:pt x="107" y="43"/>
                      </a:lnTo>
                      <a:lnTo>
                        <a:pt x="106" y="37"/>
                      </a:lnTo>
                      <a:lnTo>
                        <a:pt x="102" y="30"/>
                      </a:lnTo>
                      <a:lnTo>
                        <a:pt x="97" y="24"/>
                      </a:lnTo>
                      <a:lnTo>
                        <a:pt x="90" y="19"/>
                      </a:lnTo>
                      <a:lnTo>
                        <a:pt x="82" y="13"/>
                      </a:lnTo>
                      <a:lnTo>
                        <a:pt x="74" y="9"/>
                      </a:lnTo>
                      <a:lnTo>
                        <a:pt x="63" y="4"/>
                      </a:lnTo>
                      <a:lnTo>
                        <a:pt x="53" y="2"/>
                      </a:lnTo>
                      <a:lnTo>
                        <a:pt x="42" y="0"/>
                      </a:lnTo>
                      <a:lnTo>
                        <a:pt x="32" y="0"/>
                      </a:lnTo>
                      <a:lnTo>
                        <a:pt x="23" y="1"/>
                      </a:lnTo>
                      <a:lnTo>
                        <a:pt x="15" y="2"/>
                      </a:lnTo>
                      <a:lnTo>
                        <a:pt x="8" y="5"/>
                      </a:lnTo>
                      <a:lnTo>
                        <a:pt x="3" y="10"/>
                      </a:lnTo>
                      <a:lnTo>
                        <a:pt x="1" y="14"/>
                      </a:lnTo>
                      <a:lnTo>
                        <a:pt x="0" y="20"/>
                      </a:lnTo>
                      <a:lnTo>
                        <a:pt x="1" y="26"/>
                      </a:lnTo>
                      <a:lnTo>
                        <a:pt x="5" y="32"/>
                      </a:lnTo>
                      <a:lnTo>
                        <a:pt x="9" y="38"/>
                      </a:lnTo>
                      <a:lnTo>
                        <a:pt x="16" y="44"/>
                      </a:lnTo>
                      <a:lnTo>
                        <a:pt x="25" y="49"/>
                      </a:lnTo>
                      <a:lnTo>
                        <a:pt x="33" y="54"/>
                      </a:lnTo>
                      <a:lnTo>
                        <a:pt x="43" y="58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2" name="Freeform 87"/>
                <p:cNvSpPr/>
                <p:nvPr/>
              </p:nvSpPr>
              <p:spPr bwMode="auto">
                <a:xfrm>
                  <a:off x="8113" y="4974"/>
                  <a:ext cx="367" cy="131"/>
                </a:xfrm>
                <a:custGeom>
                  <a:avLst/>
                  <a:gdLst>
                    <a:gd name="T0" fmla="*/ 0 w 1469"/>
                    <a:gd name="T1" fmla="*/ 0 h 525"/>
                    <a:gd name="T2" fmla="*/ 0 w 1469"/>
                    <a:gd name="T3" fmla="*/ 0 h 525"/>
                    <a:gd name="T4" fmla="*/ 0 w 1469"/>
                    <a:gd name="T5" fmla="*/ 0 h 525"/>
                    <a:gd name="T6" fmla="*/ 0 w 1469"/>
                    <a:gd name="T7" fmla="*/ 0 h 525"/>
                    <a:gd name="T8" fmla="*/ 0 w 1469"/>
                    <a:gd name="T9" fmla="*/ 0 h 525"/>
                    <a:gd name="T10" fmla="*/ 0 w 1469"/>
                    <a:gd name="T11" fmla="*/ 0 h 525"/>
                    <a:gd name="T12" fmla="*/ 0 w 1469"/>
                    <a:gd name="T13" fmla="*/ 0 h 525"/>
                    <a:gd name="T14" fmla="*/ 0 w 1469"/>
                    <a:gd name="T15" fmla="*/ 0 h 525"/>
                    <a:gd name="T16" fmla="*/ 0 w 1469"/>
                    <a:gd name="T17" fmla="*/ 0 h 525"/>
                    <a:gd name="T18" fmla="*/ 0 w 1469"/>
                    <a:gd name="T19" fmla="*/ 0 h 525"/>
                    <a:gd name="T20" fmla="*/ 0 w 1469"/>
                    <a:gd name="T21" fmla="*/ 0 h 525"/>
                    <a:gd name="T22" fmla="*/ 0 w 1469"/>
                    <a:gd name="T23" fmla="*/ 0 h 525"/>
                    <a:gd name="T24" fmla="*/ 0 w 1469"/>
                    <a:gd name="T25" fmla="*/ 0 h 525"/>
                    <a:gd name="T26" fmla="*/ 0 w 1469"/>
                    <a:gd name="T27" fmla="*/ 0 h 525"/>
                    <a:gd name="T28" fmla="*/ 0 w 1469"/>
                    <a:gd name="T29" fmla="*/ 0 h 525"/>
                    <a:gd name="T30" fmla="*/ 0 w 1469"/>
                    <a:gd name="T31" fmla="*/ 0 h 525"/>
                    <a:gd name="T32" fmla="*/ 0 w 1469"/>
                    <a:gd name="T33" fmla="*/ 0 h 525"/>
                    <a:gd name="T34" fmla="*/ 0 w 1469"/>
                    <a:gd name="T35" fmla="*/ 0 h 525"/>
                    <a:gd name="T36" fmla="*/ 0 w 1469"/>
                    <a:gd name="T37" fmla="*/ 0 h 525"/>
                    <a:gd name="T38" fmla="*/ 0 w 1469"/>
                    <a:gd name="T39" fmla="*/ 0 h 525"/>
                    <a:gd name="T40" fmla="*/ 0 w 1469"/>
                    <a:gd name="T41" fmla="*/ 0 h 525"/>
                    <a:gd name="T42" fmla="*/ 0 w 1469"/>
                    <a:gd name="T43" fmla="*/ 0 h 525"/>
                    <a:gd name="T44" fmla="*/ 0 w 1469"/>
                    <a:gd name="T45" fmla="*/ 0 h 525"/>
                    <a:gd name="T46" fmla="*/ 0 w 1469"/>
                    <a:gd name="T47" fmla="*/ 0 h 525"/>
                    <a:gd name="T48" fmla="*/ 0 w 1469"/>
                    <a:gd name="T49" fmla="*/ 0 h 525"/>
                    <a:gd name="T50" fmla="*/ 0 w 1469"/>
                    <a:gd name="T51" fmla="*/ 0 h 525"/>
                    <a:gd name="T52" fmla="*/ 0 w 1469"/>
                    <a:gd name="T53" fmla="*/ 0 h 525"/>
                    <a:gd name="T54" fmla="*/ 0 w 1469"/>
                    <a:gd name="T55" fmla="*/ 0 h 525"/>
                    <a:gd name="T56" fmla="*/ 0 w 1469"/>
                    <a:gd name="T57" fmla="*/ 0 h 525"/>
                    <a:gd name="T58" fmla="*/ 0 w 1469"/>
                    <a:gd name="T59" fmla="*/ 0 h 525"/>
                    <a:gd name="T60" fmla="*/ 0 w 1469"/>
                    <a:gd name="T61" fmla="*/ 0 h 525"/>
                    <a:gd name="T62" fmla="*/ 0 w 1469"/>
                    <a:gd name="T63" fmla="*/ 0 h 525"/>
                    <a:gd name="T64" fmla="*/ 0 w 1469"/>
                    <a:gd name="T65" fmla="*/ 0 h 525"/>
                    <a:gd name="T66" fmla="*/ 0 w 1469"/>
                    <a:gd name="T67" fmla="*/ 0 h 525"/>
                    <a:gd name="T68" fmla="*/ 0 w 1469"/>
                    <a:gd name="T69" fmla="*/ 0 h 525"/>
                    <a:gd name="T70" fmla="*/ 0 w 1469"/>
                    <a:gd name="T71" fmla="*/ 0 h 525"/>
                    <a:gd name="T72" fmla="*/ 0 w 1469"/>
                    <a:gd name="T73" fmla="*/ 0 h 525"/>
                    <a:gd name="T74" fmla="*/ 0 w 1469"/>
                    <a:gd name="T75" fmla="*/ 0 h 525"/>
                    <a:gd name="T76" fmla="*/ 0 w 1469"/>
                    <a:gd name="T77" fmla="*/ 0 h 525"/>
                    <a:gd name="T78" fmla="*/ 0 w 1469"/>
                    <a:gd name="T79" fmla="*/ 0 h 525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469"/>
                    <a:gd name="T121" fmla="*/ 0 h 525"/>
                    <a:gd name="T122" fmla="*/ 1469 w 1469"/>
                    <a:gd name="T123" fmla="*/ 525 h 525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469" h="525">
                      <a:moveTo>
                        <a:pt x="1468" y="407"/>
                      </a:moveTo>
                      <a:lnTo>
                        <a:pt x="1466" y="407"/>
                      </a:lnTo>
                      <a:lnTo>
                        <a:pt x="1458" y="406"/>
                      </a:lnTo>
                      <a:lnTo>
                        <a:pt x="1446" y="405"/>
                      </a:lnTo>
                      <a:lnTo>
                        <a:pt x="1429" y="402"/>
                      </a:lnTo>
                      <a:lnTo>
                        <a:pt x="1408" y="400"/>
                      </a:lnTo>
                      <a:lnTo>
                        <a:pt x="1382" y="397"/>
                      </a:lnTo>
                      <a:lnTo>
                        <a:pt x="1353" y="393"/>
                      </a:lnTo>
                      <a:lnTo>
                        <a:pt x="1321" y="389"/>
                      </a:lnTo>
                      <a:lnTo>
                        <a:pt x="1285" y="383"/>
                      </a:lnTo>
                      <a:lnTo>
                        <a:pt x="1245" y="376"/>
                      </a:lnTo>
                      <a:lnTo>
                        <a:pt x="1203" y="370"/>
                      </a:lnTo>
                      <a:lnTo>
                        <a:pt x="1158" y="363"/>
                      </a:lnTo>
                      <a:lnTo>
                        <a:pt x="1110" y="354"/>
                      </a:lnTo>
                      <a:lnTo>
                        <a:pt x="1060" y="345"/>
                      </a:lnTo>
                      <a:lnTo>
                        <a:pt x="1008" y="335"/>
                      </a:lnTo>
                      <a:lnTo>
                        <a:pt x="954" y="323"/>
                      </a:lnTo>
                      <a:lnTo>
                        <a:pt x="898" y="311"/>
                      </a:lnTo>
                      <a:lnTo>
                        <a:pt x="841" y="299"/>
                      </a:lnTo>
                      <a:lnTo>
                        <a:pt x="782" y="284"/>
                      </a:lnTo>
                      <a:lnTo>
                        <a:pt x="723" y="269"/>
                      </a:lnTo>
                      <a:lnTo>
                        <a:pt x="663" y="253"/>
                      </a:lnTo>
                      <a:lnTo>
                        <a:pt x="602" y="236"/>
                      </a:lnTo>
                      <a:lnTo>
                        <a:pt x="541" y="217"/>
                      </a:lnTo>
                      <a:lnTo>
                        <a:pt x="480" y="198"/>
                      </a:lnTo>
                      <a:lnTo>
                        <a:pt x="417" y="178"/>
                      </a:lnTo>
                      <a:lnTo>
                        <a:pt x="356" y="156"/>
                      </a:lnTo>
                      <a:lnTo>
                        <a:pt x="296" y="133"/>
                      </a:lnTo>
                      <a:lnTo>
                        <a:pt x="236" y="109"/>
                      </a:lnTo>
                      <a:lnTo>
                        <a:pt x="178" y="84"/>
                      </a:lnTo>
                      <a:lnTo>
                        <a:pt x="120" y="57"/>
                      </a:lnTo>
                      <a:lnTo>
                        <a:pt x="64" y="29"/>
                      </a:lnTo>
                      <a:lnTo>
                        <a:pt x="9" y="0"/>
                      </a:lnTo>
                      <a:lnTo>
                        <a:pt x="7" y="4"/>
                      </a:lnTo>
                      <a:lnTo>
                        <a:pt x="5" y="15"/>
                      </a:lnTo>
                      <a:lnTo>
                        <a:pt x="3" y="33"/>
                      </a:lnTo>
                      <a:lnTo>
                        <a:pt x="0" y="55"/>
                      </a:lnTo>
                      <a:lnTo>
                        <a:pt x="0" y="79"/>
                      </a:lnTo>
                      <a:lnTo>
                        <a:pt x="3" y="102"/>
                      </a:lnTo>
                      <a:lnTo>
                        <a:pt x="10" y="125"/>
                      </a:lnTo>
                      <a:lnTo>
                        <a:pt x="22" y="143"/>
                      </a:lnTo>
                      <a:lnTo>
                        <a:pt x="23" y="144"/>
                      </a:lnTo>
                      <a:lnTo>
                        <a:pt x="26" y="146"/>
                      </a:lnTo>
                      <a:lnTo>
                        <a:pt x="33" y="150"/>
                      </a:lnTo>
                      <a:lnTo>
                        <a:pt x="43" y="154"/>
                      </a:lnTo>
                      <a:lnTo>
                        <a:pt x="54" y="161"/>
                      </a:lnTo>
                      <a:lnTo>
                        <a:pt x="69" y="169"/>
                      </a:lnTo>
                      <a:lnTo>
                        <a:pt x="86" y="177"/>
                      </a:lnTo>
                      <a:lnTo>
                        <a:pt x="106" y="187"/>
                      </a:lnTo>
                      <a:lnTo>
                        <a:pt x="128" y="197"/>
                      </a:lnTo>
                      <a:lnTo>
                        <a:pt x="154" y="208"/>
                      </a:lnTo>
                      <a:lnTo>
                        <a:pt x="182" y="221"/>
                      </a:lnTo>
                      <a:lnTo>
                        <a:pt x="213" y="234"/>
                      </a:lnTo>
                      <a:lnTo>
                        <a:pt x="247" y="248"/>
                      </a:lnTo>
                      <a:lnTo>
                        <a:pt x="283" y="262"/>
                      </a:lnTo>
                      <a:lnTo>
                        <a:pt x="322" y="277"/>
                      </a:lnTo>
                      <a:lnTo>
                        <a:pt x="364" y="292"/>
                      </a:lnTo>
                      <a:lnTo>
                        <a:pt x="410" y="308"/>
                      </a:lnTo>
                      <a:lnTo>
                        <a:pt x="457" y="323"/>
                      </a:lnTo>
                      <a:lnTo>
                        <a:pt x="508" y="339"/>
                      </a:lnTo>
                      <a:lnTo>
                        <a:pt x="562" y="355"/>
                      </a:lnTo>
                      <a:lnTo>
                        <a:pt x="618" y="371"/>
                      </a:lnTo>
                      <a:lnTo>
                        <a:pt x="678" y="387"/>
                      </a:lnTo>
                      <a:lnTo>
                        <a:pt x="740" y="402"/>
                      </a:lnTo>
                      <a:lnTo>
                        <a:pt x="805" y="418"/>
                      </a:lnTo>
                      <a:lnTo>
                        <a:pt x="874" y="433"/>
                      </a:lnTo>
                      <a:lnTo>
                        <a:pt x="945" y="449"/>
                      </a:lnTo>
                      <a:lnTo>
                        <a:pt x="1018" y="462"/>
                      </a:lnTo>
                      <a:lnTo>
                        <a:pt x="1096" y="477"/>
                      </a:lnTo>
                      <a:lnTo>
                        <a:pt x="1176" y="490"/>
                      </a:lnTo>
                      <a:lnTo>
                        <a:pt x="1259" y="503"/>
                      </a:lnTo>
                      <a:lnTo>
                        <a:pt x="1346" y="514"/>
                      </a:lnTo>
                      <a:lnTo>
                        <a:pt x="1435" y="525"/>
                      </a:lnTo>
                      <a:lnTo>
                        <a:pt x="1436" y="523"/>
                      </a:lnTo>
                      <a:lnTo>
                        <a:pt x="1441" y="516"/>
                      </a:lnTo>
                      <a:lnTo>
                        <a:pt x="1447" y="506"/>
                      </a:lnTo>
                      <a:lnTo>
                        <a:pt x="1454" y="491"/>
                      </a:lnTo>
                      <a:lnTo>
                        <a:pt x="1461" y="474"/>
                      </a:lnTo>
                      <a:lnTo>
                        <a:pt x="1466" y="454"/>
                      </a:lnTo>
                      <a:lnTo>
                        <a:pt x="1469" y="432"/>
                      </a:lnTo>
                      <a:lnTo>
                        <a:pt x="1468" y="407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3" name="Freeform 88"/>
                <p:cNvSpPr/>
                <p:nvPr/>
              </p:nvSpPr>
              <p:spPr bwMode="auto">
                <a:xfrm>
                  <a:off x="8253" y="4846"/>
                  <a:ext cx="42" cy="29"/>
                </a:xfrm>
                <a:custGeom>
                  <a:avLst/>
                  <a:gdLst>
                    <a:gd name="T0" fmla="*/ 0 w 170"/>
                    <a:gd name="T1" fmla="*/ 0 h 120"/>
                    <a:gd name="T2" fmla="*/ 0 w 170"/>
                    <a:gd name="T3" fmla="*/ 0 h 120"/>
                    <a:gd name="T4" fmla="*/ 0 w 170"/>
                    <a:gd name="T5" fmla="*/ 0 h 120"/>
                    <a:gd name="T6" fmla="*/ 0 w 170"/>
                    <a:gd name="T7" fmla="*/ 0 h 120"/>
                    <a:gd name="T8" fmla="*/ 0 w 170"/>
                    <a:gd name="T9" fmla="*/ 0 h 120"/>
                    <a:gd name="T10" fmla="*/ 0 w 170"/>
                    <a:gd name="T11" fmla="*/ 0 h 120"/>
                    <a:gd name="T12" fmla="*/ 0 w 170"/>
                    <a:gd name="T13" fmla="*/ 0 h 120"/>
                    <a:gd name="T14" fmla="*/ 0 w 170"/>
                    <a:gd name="T15" fmla="*/ 0 h 120"/>
                    <a:gd name="T16" fmla="*/ 0 w 170"/>
                    <a:gd name="T17" fmla="*/ 0 h 120"/>
                    <a:gd name="T18" fmla="*/ 0 w 170"/>
                    <a:gd name="T19" fmla="*/ 0 h 120"/>
                    <a:gd name="T20" fmla="*/ 0 w 170"/>
                    <a:gd name="T21" fmla="*/ 0 h 120"/>
                    <a:gd name="T22" fmla="*/ 0 w 170"/>
                    <a:gd name="T23" fmla="*/ 0 h 120"/>
                    <a:gd name="T24" fmla="*/ 0 w 170"/>
                    <a:gd name="T25" fmla="*/ 0 h 120"/>
                    <a:gd name="T26" fmla="*/ 0 w 170"/>
                    <a:gd name="T27" fmla="*/ 0 h 120"/>
                    <a:gd name="T28" fmla="*/ 0 w 170"/>
                    <a:gd name="T29" fmla="*/ 0 h 120"/>
                    <a:gd name="T30" fmla="*/ 0 w 170"/>
                    <a:gd name="T31" fmla="*/ 0 h 120"/>
                    <a:gd name="T32" fmla="*/ 0 w 170"/>
                    <a:gd name="T33" fmla="*/ 0 h 120"/>
                    <a:gd name="T34" fmla="*/ 0 w 170"/>
                    <a:gd name="T35" fmla="*/ 0 h 120"/>
                    <a:gd name="T36" fmla="*/ 0 w 170"/>
                    <a:gd name="T37" fmla="*/ 0 h 12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70"/>
                    <a:gd name="T58" fmla="*/ 0 h 120"/>
                    <a:gd name="T59" fmla="*/ 170 w 170"/>
                    <a:gd name="T60" fmla="*/ 120 h 12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70" h="120">
                      <a:moveTo>
                        <a:pt x="53" y="0"/>
                      </a:moveTo>
                      <a:lnTo>
                        <a:pt x="49" y="0"/>
                      </a:lnTo>
                      <a:lnTo>
                        <a:pt x="41" y="3"/>
                      </a:lnTo>
                      <a:lnTo>
                        <a:pt x="30" y="7"/>
                      </a:lnTo>
                      <a:lnTo>
                        <a:pt x="17" y="15"/>
                      </a:lnTo>
                      <a:lnTo>
                        <a:pt x="7" y="26"/>
                      </a:lnTo>
                      <a:lnTo>
                        <a:pt x="1" y="43"/>
                      </a:lnTo>
                      <a:lnTo>
                        <a:pt x="0" y="65"/>
                      </a:lnTo>
                      <a:lnTo>
                        <a:pt x="7" y="94"/>
                      </a:lnTo>
                      <a:lnTo>
                        <a:pt x="98" y="120"/>
                      </a:lnTo>
                      <a:lnTo>
                        <a:pt x="97" y="114"/>
                      </a:lnTo>
                      <a:lnTo>
                        <a:pt x="97" y="102"/>
                      </a:lnTo>
                      <a:lnTo>
                        <a:pt x="97" y="84"/>
                      </a:lnTo>
                      <a:lnTo>
                        <a:pt x="101" y="64"/>
                      </a:lnTo>
                      <a:lnTo>
                        <a:pt x="108" y="44"/>
                      </a:lnTo>
                      <a:lnTo>
                        <a:pt x="121" y="30"/>
                      </a:lnTo>
                      <a:lnTo>
                        <a:pt x="141" y="22"/>
                      </a:lnTo>
                      <a:lnTo>
                        <a:pt x="170" y="25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4" name="Freeform 89"/>
                <p:cNvSpPr/>
                <p:nvPr/>
              </p:nvSpPr>
              <p:spPr bwMode="auto">
                <a:xfrm>
                  <a:off x="8494" y="4901"/>
                  <a:ext cx="43" cy="29"/>
                </a:xfrm>
                <a:custGeom>
                  <a:avLst/>
                  <a:gdLst>
                    <a:gd name="T0" fmla="*/ 0 w 170"/>
                    <a:gd name="T1" fmla="*/ 0 h 119"/>
                    <a:gd name="T2" fmla="*/ 0 w 170"/>
                    <a:gd name="T3" fmla="*/ 0 h 119"/>
                    <a:gd name="T4" fmla="*/ 0 w 170"/>
                    <a:gd name="T5" fmla="*/ 0 h 119"/>
                    <a:gd name="T6" fmla="*/ 0 w 170"/>
                    <a:gd name="T7" fmla="*/ 0 h 119"/>
                    <a:gd name="T8" fmla="*/ 0 w 170"/>
                    <a:gd name="T9" fmla="*/ 0 h 119"/>
                    <a:gd name="T10" fmla="*/ 0 w 170"/>
                    <a:gd name="T11" fmla="*/ 0 h 119"/>
                    <a:gd name="T12" fmla="*/ 0 w 170"/>
                    <a:gd name="T13" fmla="*/ 0 h 119"/>
                    <a:gd name="T14" fmla="*/ 0 w 170"/>
                    <a:gd name="T15" fmla="*/ 0 h 119"/>
                    <a:gd name="T16" fmla="*/ 0 w 170"/>
                    <a:gd name="T17" fmla="*/ 0 h 119"/>
                    <a:gd name="T18" fmla="*/ 0 w 170"/>
                    <a:gd name="T19" fmla="*/ 0 h 119"/>
                    <a:gd name="T20" fmla="*/ 0 w 170"/>
                    <a:gd name="T21" fmla="*/ 0 h 119"/>
                    <a:gd name="T22" fmla="*/ 0 w 170"/>
                    <a:gd name="T23" fmla="*/ 0 h 119"/>
                    <a:gd name="T24" fmla="*/ 0 w 170"/>
                    <a:gd name="T25" fmla="*/ 0 h 119"/>
                    <a:gd name="T26" fmla="*/ 0 w 170"/>
                    <a:gd name="T27" fmla="*/ 0 h 119"/>
                    <a:gd name="T28" fmla="*/ 0 w 170"/>
                    <a:gd name="T29" fmla="*/ 0 h 119"/>
                    <a:gd name="T30" fmla="*/ 0 w 170"/>
                    <a:gd name="T31" fmla="*/ 0 h 119"/>
                    <a:gd name="T32" fmla="*/ 0 w 170"/>
                    <a:gd name="T33" fmla="*/ 0 h 119"/>
                    <a:gd name="T34" fmla="*/ 0 w 170"/>
                    <a:gd name="T35" fmla="*/ 0 h 119"/>
                    <a:gd name="T36" fmla="*/ 0 w 170"/>
                    <a:gd name="T37" fmla="*/ 0 h 11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70"/>
                    <a:gd name="T58" fmla="*/ 0 h 119"/>
                    <a:gd name="T59" fmla="*/ 170 w 170"/>
                    <a:gd name="T60" fmla="*/ 119 h 11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70" h="119">
                      <a:moveTo>
                        <a:pt x="53" y="0"/>
                      </a:moveTo>
                      <a:lnTo>
                        <a:pt x="49" y="0"/>
                      </a:lnTo>
                      <a:lnTo>
                        <a:pt x="41" y="3"/>
                      </a:lnTo>
                      <a:lnTo>
                        <a:pt x="29" y="7"/>
                      </a:lnTo>
                      <a:lnTo>
                        <a:pt x="18" y="14"/>
                      </a:lnTo>
                      <a:lnTo>
                        <a:pt x="7" y="25"/>
                      </a:lnTo>
                      <a:lnTo>
                        <a:pt x="0" y="42"/>
                      </a:lnTo>
                      <a:lnTo>
                        <a:pt x="0" y="65"/>
                      </a:lnTo>
                      <a:lnTo>
                        <a:pt x="7" y="94"/>
                      </a:lnTo>
                      <a:lnTo>
                        <a:pt x="97" y="119"/>
                      </a:lnTo>
                      <a:lnTo>
                        <a:pt x="96" y="114"/>
                      </a:lnTo>
                      <a:lnTo>
                        <a:pt x="96" y="101"/>
                      </a:lnTo>
                      <a:lnTo>
                        <a:pt x="96" y="83"/>
                      </a:lnTo>
                      <a:lnTo>
                        <a:pt x="100" y="62"/>
                      </a:lnTo>
                      <a:lnTo>
                        <a:pt x="107" y="44"/>
                      </a:lnTo>
                      <a:lnTo>
                        <a:pt x="120" y="30"/>
                      </a:lnTo>
                      <a:lnTo>
                        <a:pt x="141" y="22"/>
                      </a:lnTo>
                      <a:lnTo>
                        <a:pt x="170" y="25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5" name="Freeform 90"/>
                <p:cNvSpPr/>
                <p:nvPr/>
              </p:nvSpPr>
              <p:spPr bwMode="auto">
                <a:xfrm>
                  <a:off x="8299" y="4855"/>
                  <a:ext cx="182" cy="50"/>
                </a:xfrm>
                <a:custGeom>
                  <a:avLst/>
                  <a:gdLst>
                    <a:gd name="T0" fmla="*/ 0 w 730"/>
                    <a:gd name="T1" fmla="*/ 0 h 200"/>
                    <a:gd name="T2" fmla="*/ 0 w 730"/>
                    <a:gd name="T3" fmla="*/ 0 h 200"/>
                    <a:gd name="T4" fmla="*/ 0 w 730"/>
                    <a:gd name="T5" fmla="*/ 0 h 200"/>
                    <a:gd name="T6" fmla="*/ 0 w 730"/>
                    <a:gd name="T7" fmla="*/ 0 h 200"/>
                    <a:gd name="T8" fmla="*/ 0 w 730"/>
                    <a:gd name="T9" fmla="*/ 0 h 2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30"/>
                    <a:gd name="T16" fmla="*/ 0 h 200"/>
                    <a:gd name="T17" fmla="*/ 730 w 730"/>
                    <a:gd name="T18" fmla="*/ 200 h 2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30" h="200">
                      <a:moveTo>
                        <a:pt x="0" y="44"/>
                      </a:moveTo>
                      <a:lnTo>
                        <a:pt x="697" y="200"/>
                      </a:lnTo>
                      <a:lnTo>
                        <a:pt x="730" y="156"/>
                      </a:lnTo>
                      <a:lnTo>
                        <a:pt x="33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6" name="Freeform 91"/>
                <p:cNvSpPr/>
                <p:nvPr/>
              </p:nvSpPr>
              <p:spPr bwMode="auto">
                <a:xfrm>
                  <a:off x="8297" y="4875"/>
                  <a:ext cx="176" cy="47"/>
                </a:xfrm>
                <a:custGeom>
                  <a:avLst/>
                  <a:gdLst>
                    <a:gd name="T0" fmla="*/ 0 w 703"/>
                    <a:gd name="T1" fmla="*/ 0 h 187"/>
                    <a:gd name="T2" fmla="*/ 0 w 703"/>
                    <a:gd name="T3" fmla="*/ 0 h 187"/>
                    <a:gd name="T4" fmla="*/ 0 w 703"/>
                    <a:gd name="T5" fmla="*/ 0 h 187"/>
                    <a:gd name="T6" fmla="*/ 0 w 703"/>
                    <a:gd name="T7" fmla="*/ 0 h 187"/>
                    <a:gd name="T8" fmla="*/ 0 w 703"/>
                    <a:gd name="T9" fmla="*/ 0 h 1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3"/>
                    <a:gd name="T16" fmla="*/ 0 h 187"/>
                    <a:gd name="T17" fmla="*/ 703 w 703"/>
                    <a:gd name="T18" fmla="*/ 187 h 1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3" h="187">
                      <a:moveTo>
                        <a:pt x="0" y="30"/>
                      </a:moveTo>
                      <a:lnTo>
                        <a:pt x="696" y="187"/>
                      </a:lnTo>
                      <a:lnTo>
                        <a:pt x="703" y="157"/>
                      </a:lnTo>
                      <a:lnTo>
                        <a:pt x="6" y="0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7" name="Freeform 92"/>
                <p:cNvSpPr/>
                <p:nvPr/>
              </p:nvSpPr>
              <p:spPr bwMode="auto">
                <a:xfrm>
                  <a:off x="8486" y="4969"/>
                  <a:ext cx="106" cy="127"/>
                </a:xfrm>
                <a:custGeom>
                  <a:avLst/>
                  <a:gdLst>
                    <a:gd name="T0" fmla="*/ 0 w 424"/>
                    <a:gd name="T1" fmla="*/ 0 h 508"/>
                    <a:gd name="T2" fmla="*/ 0 w 424"/>
                    <a:gd name="T3" fmla="*/ 0 h 508"/>
                    <a:gd name="T4" fmla="*/ 0 w 424"/>
                    <a:gd name="T5" fmla="*/ 0 h 508"/>
                    <a:gd name="T6" fmla="*/ 0 w 424"/>
                    <a:gd name="T7" fmla="*/ 0 h 508"/>
                    <a:gd name="T8" fmla="*/ 0 w 424"/>
                    <a:gd name="T9" fmla="*/ 0 h 508"/>
                    <a:gd name="T10" fmla="*/ 0 w 424"/>
                    <a:gd name="T11" fmla="*/ 0 h 508"/>
                    <a:gd name="T12" fmla="*/ 0 w 424"/>
                    <a:gd name="T13" fmla="*/ 0 h 508"/>
                    <a:gd name="T14" fmla="*/ 0 w 424"/>
                    <a:gd name="T15" fmla="*/ 0 h 50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24"/>
                    <a:gd name="T25" fmla="*/ 0 h 508"/>
                    <a:gd name="T26" fmla="*/ 424 w 424"/>
                    <a:gd name="T27" fmla="*/ 508 h 50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24" h="508">
                      <a:moveTo>
                        <a:pt x="0" y="508"/>
                      </a:moveTo>
                      <a:lnTo>
                        <a:pt x="86" y="388"/>
                      </a:lnTo>
                      <a:lnTo>
                        <a:pt x="124" y="388"/>
                      </a:lnTo>
                      <a:lnTo>
                        <a:pt x="424" y="0"/>
                      </a:lnTo>
                      <a:lnTo>
                        <a:pt x="130" y="282"/>
                      </a:lnTo>
                      <a:lnTo>
                        <a:pt x="66" y="289"/>
                      </a:lnTo>
                      <a:lnTo>
                        <a:pt x="0" y="358"/>
                      </a:lnTo>
                      <a:lnTo>
                        <a:pt x="0" y="508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8" name="Freeform 93"/>
                <p:cNvSpPr/>
                <p:nvPr/>
              </p:nvSpPr>
              <p:spPr bwMode="auto">
                <a:xfrm>
                  <a:off x="8312" y="4637"/>
                  <a:ext cx="296" cy="61"/>
                </a:xfrm>
                <a:custGeom>
                  <a:avLst/>
                  <a:gdLst>
                    <a:gd name="T0" fmla="*/ 0 w 1186"/>
                    <a:gd name="T1" fmla="*/ 0 h 245"/>
                    <a:gd name="T2" fmla="*/ 0 w 1186"/>
                    <a:gd name="T3" fmla="*/ 0 h 245"/>
                    <a:gd name="T4" fmla="*/ 0 w 1186"/>
                    <a:gd name="T5" fmla="*/ 0 h 245"/>
                    <a:gd name="T6" fmla="*/ 0 w 1186"/>
                    <a:gd name="T7" fmla="*/ 0 h 245"/>
                    <a:gd name="T8" fmla="*/ 0 w 1186"/>
                    <a:gd name="T9" fmla="*/ 0 h 245"/>
                    <a:gd name="T10" fmla="*/ 0 w 1186"/>
                    <a:gd name="T11" fmla="*/ 0 h 245"/>
                    <a:gd name="T12" fmla="*/ 0 w 1186"/>
                    <a:gd name="T13" fmla="*/ 0 h 245"/>
                    <a:gd name="T14" fmla="*/ 0 w 1186"/>
                    <a:gd name="T15" fmla="*/ 0 h 245"/>
                    <a:gd name="T16" fmla="*/ 0 w 1186"/>
                    <a:gd name="T17" fmla="*/ 0 h 245"/>
                    <a:gd name="T18" fmla="*/ 0 w 1186"/>
                    <a:gd name="T19" fmla="*/ 0 h 245"/>
                    <a:gd name="T20" fmla="*/ 0 w 1186"/>
                    <a:gd name="T21" fmla="*/ 0 h 245"/>
                    <a:gd name="T22" fmla="*/ 0 w 1186"/>
                    <a:gd name="T23" fmla="*/ 0 h 245"/>
                    <a:gd name="T24" fmla="*/ 0 w 1186"/>
                    <a:gd name="T25" fmla="*/ 0 h 245"/>
                    <a:gd name="T26" fmla="*/ 0 w 1186"/>
                    <a:gd name="T27" fmla="*/ 0 h 245"/>
                    <a:gd name="T28" fmla="*/ 0 w 1186"/>
                    <a:gd name="T29" fmla="*/ 0 h 245"/>
                    <a:gd name="T30" fmla="*/ 0 w 1186"/>
                    <a:gd name="T31" fmla="*/ 0 h 245"/>
                    <a:gd name="T32" fmla="*/ 0 w 1186"/>
                    <a:gd name="T33" fmla="*/ 0 h 245"/>
                    <a:gd name="T34" fmla="*/ 0 w 1186"/>
                    <a:gd name="T35" fmla="*/ 0 h 245"/>
                    <a:gd name="T36" fmla="*/ 0 w 1186"/>
                    <a:gd name="T37" fmla="*/ 0 h 245"/>
                    <a:gd name="T38" fmla="*/ 0 w 1186"/>
                    <a:gd name="T39" fmla="*/ 0 h 245"/>
                    <a:gd name="T40" fmla="*/ 0 w 1186"/>
                    <a:gd name="T41" fmla="*/ 0 h 245"/>
                    <a:gd name="T42" fmla="*/ 0 w 1186"/>
                    <a:gd name="T43" fmla="*/ 0 h 245"/>
                    <a:gd name="T44" fmla="*/ 0 w 1186"/>
                    <a:gd name="T45" fmla="*/ 0 h 245"/>
                    <a:gd name="T46" fmla="*/ 0 w 1186"/>
                    <a:gd name="T47" fmla="*/ 0 h 245"/>
                    <a:gd name="T48" fmla="*/ 0 w 1186"/>
                    <a:gd name="T49" fmla="*/ 0 h 245"/>
                    <a:gd name="T50" fmla="*/ 0 w 1186"/>
                    <a:gd name="T51" fmla="*/ 0 h 245"/>
                    <a:gd name="T52" fmla="*/ 0 w 1186"/>
                    <a:gd name="T53" fmla="*/ 0 h 245"/>
                    <a:gd name="T54" fmla="*/ 0 w 1186"/>
                    <a:gd name="T55" fmla="*/ 0 h 245"/>
                    <a:gd name="T56" fmla="*/ 0 w 1186"/>
                    <a:gd name="T57" fmla="*/ 0 h 245"/>
                    <a:gd name="T58" fmla="*/ 0 w 1186"/>
                    <a:gd name="T59" fmla="*/ 0 h 245"/>
                    <a:gd name="T60" fmla="*/ 0 w 1186"/>
                    <a:gd name="T61" fmla="*/ 0 h 245"/>
                    <a:gd name="T62" fmla="*/ 0 w 1186"/>
                    <a:gd name="T63" fmla="*/ 0 h 245"/>
                    <a:gd name="T64" fmla="*/ 0 w 1186"/>
                    <a:gd name="T65" fmla="*/ 0 h 245"/>
                    <a:gd name="T66" fmla="*/ 0 w 1186"/>
                    <a:gd name="T67" fmla="*/ 0 h 245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186"/>
                    <a:gd name="T103" fmla="*/ 0 h 245"/>
                    <a:gd name="T104" fmla="*/ 1186 w 1186"/>
                    <a:gd name="T105" fmla="*/ 245 h 245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186" h="245">
                      <a:moveTo>
                        <a:pt x="0" y="0"/>
                      </a:moveTo>
                      <a:lnTo>
                        <a:pt x="1186" y="245"/>
                      </a:lnTo>
                      <a:lnTo>
                        <a:pt x="1184" y="244"/>
                      </a:lnTo>
                      <a:lnTo>
                        <a:pt x="1180" y="242"/>
                      </a:lnTo>
                      <a:lnTo>
                        <a:pt x="1172" y="239"/>
                      </a:lnTo>
                      <a:lnTo>
                        <a:pt x="1161" y="233"/>
                      </a:lnTo>
                      <a:lnTo>
                        <a:pt x="1147" y="228"/>
                      </a:lnTo>
                      <a:lnTo>
                        <a:pt x="1130" y="222"/>
                      </a:lnTo>
                      <a:lnTo>
                        <a:pt x="1112" y="214"/>
                      </a:lnTo>
                      <a:lnTo>
                        <a:pt x="1091" y="205"/>
                      </a:lnTo>
                      <a:lnTo>
                        <a:pt x="1066" y="196"/>
                      </a:lnTo>
                      <a:lnTo>
                        <a:pt x="1039" y="187"/>
                      </a:lnTo>
                      <a:lnTo>
                        <a:pt x="1010" y="177"/>
                      </a:lnTo>
                      <a:lnTo>
                        <a:pt x="979" y="166"/>
                      </a:lnTo>
                      <a:lnTo>
                        <a:pt x="945" y="154"/>
                      </a:lnTo>
                      <a:lnTo>
                        <a:pt x="910" y="143"/>
                      </a:lnTo>
                      <a:lnTo>
                        <a:pt x="871" y="132"/>
                      </a:lnTo>
                      <a:lnTo>
                        <a:pt x="832" y="121"/>
                      </a:lnTo>
                      <a:lnTo>
                        <a:pt x="790" y="108"/>
                      </a:lnTo>
                      <a:lnTo>
                        <a:pt x="747" y="97"/>
                      </a:lnTo>
                      <a:lnTo>
                        <a:pt x="702" y="86"/>
                      </a:lnTo>
                      <a:lnTo>
                        <a:pt x="655" y="74"/>
                      </a:lnTo>
                      <a:lnTo>
                        <a:pt x="607" y="64"/>
                      </a:lnTo>
                      <a:lnTo>
                        <a:pt x="557" y="54"/>
                      </a:lnTo>
                      <a:lnTo>
                        <a:pt x="506" y="45"/>
                      </a:lnTo>
                      <a:lnTo>
                        <a:pt x="454" y="36"/>
                      </a:lnTo>
                      <a:lnTo>
                        <a:pt x="400" y="28"/>
                      </a:lnTo>
                      <a:lnTo>
                        <a:pt x="346" y="20"/>
                      </a:lnTo>
                      <a:lnTo>
                        <a:pt x="290" y="15"/>
                      </a:lnTo>
                      <a:lnTo>
                        <a:pt x="233" y="9"/>
                      </a:lnTo>
                      <a:lnTo>
                        <a:pt x="176" y="4"/>
                      </a:lnTo>
                      <a:lnTo>
                        <a:pt x="118" y="2"/>
                      </a:lnTo>
                      <a:lnTo>
                        <a:pt x="6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09" name="Freeform 94"/>
                <p:cNvSpPr/>
                <p:nvPr/>
              </p:nvSpPr>
              <p:spPr bwMode="auto">
                <a:xfrm>
                  <a:off x="8250" y="4639"/>
                  <a:ext cx="60" cy="185"/>
                </a:xfrm>
                <a:custGeom>
                  <a:avLst/>
                  <a:gdLst>
                    <a:gd name="T0" fmla="*/ 0 w 241"/>
                    <a:gd name="T1" fmla="*/ 0 h 738"/>
                    <a:gd name="T2" fmla="*/ 0 w 241"/>
                    <a:gd name="T3" fmla="*/ 0 h 738"/>
                    <a:gd name="T4" fmla="*/ 0 w 241"/>
                    <a:gd name="T5" fmla="*/ 0 h 738"/>
                    <a:gd name="T6" fmla="*/ 0 w 241"/>
                    <a:gd name="T7" fmla="*/ 0 h 738"/>
                    <a:gd name="T8" fmla="*/ 0 w 241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1"/>
                    <a:gd name="T16" fmla="*/ 0 h 738"/>
                    <a:gd name="T17" fmla="*/ 241 w 241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1" h="738">
                      <a:moveTo>
                        <a:pt x="241" y="0"/>
                      </a:moveTo>
                      <a:lnTo>
                        <a:pt x="52" y="738"/>
                      </a:lnTo>
                      <a:lnTo>
                        <a:pt x="0" y="726"/>
                      </a:lnTo>
                      <a:lnTo>
                        <a:pt x="169" y="0"/>
                      </a:lnTo>
                      <a:lnTo>
                        <a:pt x="241" y="0"/>
                      </a:lnTo>
                      <a:close/>
                    </a:path>
                  </a:pathLst>
                </a:custGeom>
                <a:solidFill>
                  <a:srgbClr val="F2E5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9" name="Freeform 95"/>
            <p:cNvSpPr/>
            <p:nvPr/>
          </p:nvSpPr>
          <p:spPr bwMode="auto">
            <a:xfrm>
              <a:off x="4040" y="1566"/>
              <a:ext cx="1158" cy="1078"/>
            </a:xfrm>
            <a:custGeom>
              <a:avLst/>
              <a:gdLst>
                <a:gd name="T0" fmla="*/ 0 w 2894"/>
                <a:gd name="T1" fmla="*/ 0 h 2693"/>
                <a:gd name="T2" fmla="*/ 0 w 2894"/>
                <a:gd name="T3" fmla="*/ 0 h 2693"/>
                <a:gd name="T4" fmla="*/ 0 w 2894"/>
                <a:gd name="T5" fmla="*/ 0 h 2693"/>
                <a:gd name="T6" fmla="*/ 0 w 2894"/>
                <a:gd name="T7" fmla="*/ 0 h 2693"/>
                <a:gd name="T8" fmla="*/ 0 w 2894"/>
                <a:gd name="T9" fmla="*/ 0 h 2693"/>
                <a:gd name="T10" fmla="*/ 0 w 2894"/>
                <a:gd name="T11" fmla="*/ 0 h 2693"/>
                <a:gd name="T12" fmla="*/ 0 w 2894"/>
                <a:gd name="T13" fmla="*/ 0 h 2693"/>
                <a:gd name="T14" fmla="*/ 0 w 2894"/>
                <a:gd name="T15" fmla="*/ 0 h 2693"/>
                <a:gd name="T16" fmla="*/ 0 w 2894"/>
                <a:gd name="T17" fmla="*/ 0 h 2693"/>
                <a:gd name="T18" fmla="*/ 0 w 2894"/>
                <a:gd name="T19" fmla="*/ 0 h 2693"/>
                <a:gd name="T20" fmla="*/ 0 w 2894"/>
                <a:gd name="T21" fmla="*/ 0 h 26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94"/>
                <a:gd name="T34" fmla="*/ 0 h 2693"/>
                <a:gd name="T35" fmla="*/ 2894 w 2894"/>
                <a:gd name="T36" fmla="*/ 2693 h 269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94" h="2693">
                  <a:moveTo>
                    <a:pt x="4" y="1331"/>
                  </a:moveTo>
                  <a:cubicBezTo>
                    <a:pt x="4" y="1049"/>
                    <a:pt x="119" y="673"/>
                    <a:pt x="349" y="509"/>
                  </a:cubicBezTo>
                  <a:cubicBezTo>
                    <a:pt x="579" y="345"/>
                    <a:pt x="1010" y="400"/>
                    <a:pt x="1384" y="344"/>
                  </a:cubicBezTo>
                  <a:cubicBezTo>
                    <a:pt x="1758" y="288"/>
                    <a:pt x="2346" y="0"/>
                    <a:pt x="2596" y="170"/>
                  </a:cubicBezTo>
                  <a:cubicBezTo>
                    <a:pt x="2846" y="340"/>
                    <a:pt x="2874" y="1035"/>
                    <a:pt x="2884" y="1364"/>
                  </a:cubicBezTo>
                  <a:cubicBezTo>
                    <a:pt x="2894" y="1693"/>
                    <a:pt x="2789" y="1954"/>
                    <a:pt x="2659" y="2144"/>
                  </a:cubicBezTo>
                  <a:cubicBezTo>
                    <a:pt x="2529" y="2334"/>
                    <a:pt x="2274" y="2432"/>
                    <a:pt x="2104" y="2504"/>
                  </a:cubicBezTo>
                  <a:cubicBezTo>
                    <a:pt x="1934" y="2576"/>
                    <a:pt x="1816" y="2558"/>
                    <a:pt x="1639" y="2579"/>
                  </a:cubicBezTo>
                  <a:cubicBezTo>
                    <a:pt x="1462" y="2600"/>
                    <a:pt x="1259" y="2693"/>
                    <a:pt x="1044" y="2630"/>
                  </a:cubicBezTo>
                  <a:cubicBezTo>
                    <a:pt x="829" y="2567"/>
                    <a:pt x="520" y="2418"/>
                    <a:pt x="346" y="2201"/>
                  </a:cubicBezTo>
                  <a:cubicBezTo>
                    <a:pt x="173" y="1985"/>
                    <a:pt x="0" y="1682"/>
                    <a:pt x="4" y="1331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0" name="Group 96"/>
            <p:cNvGrpSpPr/>
            <p:nvPr/>
          </p:nvGrpSpPr>
          <p:grpSpPr bwMode="auto">
            <a:xfrm>
              <a:off x="4214" y="2326"/>
              <a:ext cx="316" cy="147"/>
              <a:chOff x="3600" y="219"/>
              <a:chExt cx="360" cy="175"/>
            </a:xfrm>
          </p:grpSpPr>
          <p:sp>
            <p:nvSpPr>
              <p:cNvPr id="27" name="Oval 97"/>
              <p:cNvSpPr>
                <a:spLocks noChangeArrowheads="1"/>
              </p:cNvSpPr>
              <p:nvPr/>
            </p:nvSpPr>
            <p:spPr bwMode="auto">
              <a:xfrm>
                <a:off x="3603" y="297"/>
                <a:ext cx="357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28" name="Line 98"/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29" name="Line 99"/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30" name="Rectangle 100"/>
              <p:cNvSpPr>
                <a:spLocks noChangeArrowheads="1"/>
              </p:cNvSpPr>
              <p:nvPr/>
            </p:nvSpPr>
            <p:spPr bwMode="auto">
              <a:xfrm>
                <a:off x="3603" y="284"/>
                <a:ext cx="231" cy="6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+mn-ea"/>
                </a:endParaRPr>
              </a:p>
            </p:txBody>
          </p:sp>
          <p:sp>
            <p:nvSpPr>
              <p:cNvPr id="31" name="Oval 101"/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7" cy="1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32" name="Group 102"/>
              <p:cNvGrpSpPr/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37" name="Line 103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38" name="Line 104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39" name="Line 105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33" name="Group 106"/>
              <p:cNvGrpSpPr/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34" name="Line 107"/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35" name="Line 108"/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36" name="Line 109"/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1" name="Line 110"/>
            <p:cNvSpPr>
              <a:spLocks noChangeShapeType="1"/>
            </p:cNvSpPr>
            <p:nvPr/>
          </p:nvSpPr>
          <p:spPr bwMode="auto">
            <a:xfrm>
              <a:off x="4243" y="2238"/>
              <a:ext cx="84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2" name="Line 111"/>
            <p:cNvSpPr>
              <a:spLocks noChangeShapeType="1"/>
            </p:cNvSpPr>
            <p:nvPr/>
          </p:nvSpPr>
          <p:spPr bwMode="auto">
            <a:xfrm>
              <a:off x="4375" y="2238"/>
              <a:ext cx="1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3" name="Line 112"/>
            <p:cNvSpPr>
              <a:spLocks noChangeShapeType="1"/>
            </p:cNvSpPr>
            <p:nvPr/>
          </p:nvSpPr>
          <p:spPr bwMode="auto">
            <a:xfrm>
              <a:off x="4912" y="2133"/>
              <a:ext cx="1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4" name="Group 113"/>
            <p:cNvGrpSpPr/>
            <p:nvPr/>
          </p:nvGrpSpPr>
          <p:grpSpPr bwMode="auto">
            <a:xfrm>
              <a:off x="4624" y="1836"/>
              <a:ext cx="576" cy="372"/>
              <a:chOff x="10665" y="3225"/>
              <a:chExt cx="1440" cy="930"/>
            </a:xfrm>
          </p:grpSpPr>
          <p:sp>
            <p:nvSpPr>
              <p:cNvPr id="23" name="Oval 114"/>
              <p:cNvSpPr>
                <a:spLocks noChangeArrowheads="1"/>
              </p:cNvSpPr>
              <p:nvPr/>
            </p:nvSpPr>
            <p:spPr bwMode="auto">
              <a:xfrm>
                <a:off x="10665" y="3225"/>
                <a:ext cx="1440" cy="930"/>
              </a:xfrm>
              <a:prstGeom prst="ellipse">
                <a:avLst/>
              </a:prstGeom>
              <a:gradFill rotWithShape="1">
                <a:gsLst>
                  <a:gs pos="0">
                    <a:srgbClr val="FF0000"/>
                  </a:gs>
                  <a:gs pos="100000">
                    <a:srgbClr val="FFFFFF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24" name="Group 115"/>
              <p:cNvGrpSpPr/>
              <p:nvPr/>
            </p:nvGrpSpPr>
            <p:grpSpPr bwMode="auto">
              <a:xfrm>
                <a:off x="11031" y="3335"/>
                <a:ext cx="565" cy="643"/>
                <a:chOff x="2870" y="1518"/>
                <a:chExt cx="292" cy="320"/>
              </a:xfrm>
            </p:grpSpPr>
            <p:graphicFrame>
              <p:nvGraphicFramePr>
                <p:cNvPr id="25" name="Object 116"/>
                <p:cNvGraphicFramePr>
                  <a:graphicFrameLocks noChangeAspect="1"/>
                </p:cNvGraphicFramePr>
                <p:nvPr/>
              </p:nvGraphicFramePr>
              <p:xfrm>
                <a:off x="2870" y="1518"/>
                <a:ext cx="272" cy="282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83128" r:id="rId3" imgW="826770" imgH="840105" progId="">
                        <p:embed/>
                      </p:oleObj>
                    </mc:Choice>
                    <mc:Fallback>
                      <p:oleObj r:id="rId3" imgW="826770" imgH="840105" progId="">
                        <p:embed/>
                        <p:pic>
                          <p:nvPicPr>
                            <p:cNvPr id="25" name="Object 116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4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870" y="1518"/>
                              <a:ext cx="272" cy="282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  <p:graphicFrame>
              <p:nvGraphicFramePr>
                <p:cNvPr id="26" name="Object 117"/>
                <p:cNvGraphicFramePr>
                  <a:graphicFrameLocks noChangeAspect="1"/>
                </p:cNvGraphicFramePr>
                <p:nvPr/>
              </p:nvGraphicFramePr>
              <p:xfrm>
                <a:off x="2913" y="1602"/>
                <a:ext cx="249" cy="236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383129" r:id="rId5" imgW="1268095" imgH="1199515" progId="">
                        <p:embed/>
                      </p:oleObj>
                    </mc:Choice>
                    <mc:Fallback>
                      <p:oleObj r:id="rId5" imgW="1268095" imgH="1199515" progId="">
                        <p:embed/>
                        <p:pic>
                          <p:nvPicPr>
                            <p:cNvPr id="26" name="Object 117"/>
                            <p:cNvPicPr>
                              <a:picLocks noChangeAspect="1" noChangeArrowheads="1"/>
                            </p:cNvPicPr>
                            <p:nvPr/>
                          </p:nvPicPr>
                          <p:blipFill>
                            <a:blip r:embed="rId6">
                              <a:extLst>
                                <a:ext uri="{28A0092B-C50C-407E-A947-70E740481C1C}">
                                  <a14:useLocalDpi xmlns:a14="http://schemas.microsoft.com/office/drawing/2010/main" val="0"/>
                                </a:ext>
                              </a:extLst>
                            </a:blip>
                            <a:srcRect/>
                            <a:stretch>
                              <a:fillRect/>
                            </a:stretch>
                          </p:blipFill>
                          <p:spPr bwMode="auto">
                            <a:xfrm>
                              <a:off x="2913" y="1602"/>
                              <a:ext cx="249" cy="236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ffectLst/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  <a:ext uri="{AF507438-7753-43E0-B8FC-AC1667EBCBE1}">
                                <a14:hiddenEffects xmlns:a14="http://schemas.microsoft.com/office/drawing/2010/main">
                                  <a:effectLst>
                                    <a:outerShdw dist="35921" dir="2700000" algn="ctr" rotWithShape="0">
                                      <a:srgbClr val="808080"/>
                                    </a:outerShdw>
                                  </a:effectLst>
                                </a14:hiddenEffects>
                              </a:ext>
                            </a:extLst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</p:grpSp>
        <p:sp>
          <p:nvSpPr>
            <p:cNvPr id="15" name="Freeform 118"/>
            <p:cNvSpPr/>
            <p:nvPr/>
          </p:nvSpPr>
          <p:spPr bwMode="auto">
            <a:xfrm>
              <a:off x="2491" y="2162"/>
              <a:ext cx="1329" cy="788"/>
            </a:xfrm>
            <a:custGeom>
              <a:avLst/>
              <a:gdLst>
                <a:gd name="T0" fmla="*/ 0 w 3324"/>
                <a:gd name="T1" fmla="*/ 0 h 1971"/>
                <a:gd name="T2" fmla="*/ 0 w 3324"/>
                <a:gd name="T3" fmla="*/ 0 h 1971"/>
                <a:gd name="T4" fmla="*/ 0 w 3324"/>
                <a:gd name="T5" fmla="*/ 0 h 1971"/>
                <a:gd name="T6" fmla="*/ 0 w 3324"/>
                <a:gd name="T7" fmla="*/ 0 h 1971"/>
                <a:gd name="T8" fmla="*/ 0 w 3324"/>
                <a:gd name="T9" fmla="*/ 0 h 1971"/>
                <a:gd name="T10" fmla="*/ 0 w 3324"/>
                <a:gd name="T11" fmla="*/ 0 h 1971"/>
                <a:gd name="T12" fmla="*/ 0 w 3324"/>
                <a:gd name="T13" fmla="*/ 0 h 1971"/>
                <a:gd name="T14" fmla="*/ 0 w 3324"/>
                <a:gd name="T15" fmla="*/ 0 h 1971"/>
                <a:gd name="T16" fmla="*/ 0 w 3324"/>
                <a:gd name="T17" fmla="*/ 0 h 1971"/>
                <a:gd name="T18" fmla="*/ 0 w 3324"/>
                <a:gd name="T19" fmla="*/ 0 h 1971"/>
                <a:gd name="T20" fmla="*/ 0 w 3324"/>
                <a:gd name="T21" fmla="*/ 0 h 1971"/>
                <a:gd name="T22" fmla="*/ 0 w 3324"/>
                <a:gd name="T23" fmla="*/ 0 h 1971"/>
                <a:gd name="T24" fmla="*/ 0 w 3324"/>
                <a:gd name="T25" fmla="*/ 0 h 19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24"/>
                <a:gd name="T40" fmla="*/ 0 h 1971"/>
                <a:gd name="T41" fmla="*/ 3324 w 3324"/>
                <a:gd name="T42" fmla="*/ 1971 h 19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24" h="1971">
                  <a:moveTo>
                    <a:pt x="596" y="15"/>
                  </a:moveTo>
                  <a:cubicBezTo>
                    <a:pt x="335" y="29"/>
                    <a:pt x="248" y="155"/>
                    <a:pt x="149" y="330"/>
                  </a:cubicBezTo>
                  <a:cubicBezTo>
                    <a:pt x="50" y="505"/>
                    <a:pt x="0" y="853"/>
                    <a:pt x="3" y="1066"/>
                  </a:cubicBezTo>
                  <a:cubicBezTo>
                    <a:pt x="6" y="1279"/>
                    <a:pt x="67" y="1478"/>
                    <a:pt x="168" y="1606"/>
                  </a:cubicBezTo>
                  <a:cubicBezTo>
                    <a:pt x="269" y="1734"/>
                    <a:pt x="457" y="1811"/>
                    <a:pt x="609" y="1831"/>
                  </a:cubicBezTo>
                  <a:cubicBezTo>
                    <a:pt x="761" y="1851"/>
                    <a:pt x="927" y="1719"/>
                    <a:pt x="1083" y="1726"/>
                  </a:cubicBezTo>
                  <a:cubicBezTo>
                    <a:pt x="1239" y="1733"/>
                    <a:pt x="1333" y="1844"/>
                    <a:pt x="1548" y="1876"/>
                  </a:cubicBezTo>
                  <a:cubicBezTo>
                    <a:pt x="1763" y="1908"/>
                    <a:pt x="2091" y="1971"/>
                    <a:pt x="2373" y="1921"/>
                  </a:cubicBezTo>
                  <a:cubicBezTo>
                    <a:pt x="2655" y="1871"/>
                    <a:pt x="3162" y="1740"/>
                    <a:pt x="3243" y="1576"/>
                  </a:cubicBezTo>
                  <a:cubicBezTo>
                    <a:pt x="3324" y="1412"/>
                    <a:pt x="2947" y="1124"/>
                    <a:pt x="2859" y="935"/>
                  </a:cubicBezTo>
                  <a:cubicBezTo>
                    <a:pt x="2771" y="746"/>
                    <a:pt x="2905" y="559"/>
                    <a:pt x="2714" y="444"/>
                  </a:cubicBezTo>
                  <a:cubicBezTo>
                    <a:pt x="2523" y="328"/>
                    <a:pt x="2063" y="315"/>
                    <a:pt x="1714" y="242"/>
                  </a:cubicBezTo>
                  <a:cubicBezTo>
                    <a:pt x="1366" y="168"/>
                    <a:pt x="857" y="0"/>
                    <a:pt x="596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" name="Freeform 119"/>
            <p:cNvSpPr/>
            <p:nvPr/>
          </p:nvSpPr>
          <p:spPr bwMode="auto">
            <a:xfrm>
              <a:off x="2053" y="3147"/>
              <a:ext cx="1855" cy="574"/>
            </a:xfrm>
            <a:custGeom>
              <a:avLst/>
              <a:gdLst>
                <a:gd name="T0" fmla="*/ 0 w 4636"/>
                <a:gd name="T1" fmla="*/ 0 h 1435"/>
                <a:gd name="T2" fmla="*/ 0 w 4636"/>
                <a:gd name="T3" fmla="*/ 0 h 1435"/>
                <a:gd name="T4" fmla="*/ 0 w 4636"/>
                <a:gd name="T5" fmla="*/ 0 h 1435"/>
                <a:gd name="T6" fmla="*/ 0 w 4636"/>
                <a:gd name="T7" fmla="*/ 0 h 1435"/>
                <a:gd name="T8" fmla="*/ 0 w 4636"/>
                <a:gd name="T9" fmla="*/ 0 h 1435"/>
                <a:gd name="T10" fmla="*/ 0 w 4636"/>
                <a:gd name="T11" fmla="*/ 0 h 1435"/>
                <a:gd name="T12" fmla="*/ 0 w 4636"/>
                <a:gd name="T13" fmla="*/ 0 h 1435"/>
                <a:gd name="T14" fmla="*/ 0 w 4636"/>
                <a:gd name="T15" fmla="*/ 0 h 1435"/>
                <a:gd name="T16" fmla="*/ 0 w 4636"/>
                <a:gd name="T17" fmla="*/ 0 h 1435"/>
                <a:gd name="T18" fmla="*/ 0 w 4636"/>
                <a:gd name="T19" fmla="*/ 0 h 14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636"/>
                <a:gd name="T31" fmla="*/ 0 h 1435"/>
                <a:gd name="T32" fmla="*/ 4636 w 4636"/>
                <a:gd name="T33" fmla="*/ 1435 h 14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636" h="1435">
                  <a:moveTo>
                    <a:pt x="339" y="15"/>
                  </a:moveTo>
                  <a:cubicBezTo>
                    <a:pt x="0" y="110"/>
                    <a:pt x="112" y="438"/>
                    <a:pt x="189" y="645"/>
                  </a:cubicBezTo>
                  <a:cubicBezTo>
                    <a:pt x="266" y="852"/>
                    <a:pt x="509" y="1130"/>
                    <a:pt x="804" y="1260"/>
                  </a:cubicBezTo>
                  <a:cubicBezTo>
                    <a:pt x="1099" y="1390"/>
                    <a:pt x="1507" y="1415"/>
                    <a:pt x="1959" y="1425"/>
                  </a:cubicBezTo>
                  <a:cubicBezTo>
                    <a:pt x="2411" y="1435"/>
                    <a:pt x="3192" y="1395"/>
                    <a:pt x="3519" y="1320"/>
                  </a:cubicBezTo>
                  <a:cubicBezTo>
                    <a:pt x="3846" y="1245"/>
                    <a:pt x="3753" y="1067"/>
                    <a:pt x="3924" y="975"/>
                  </a:cubicBezTo>
                  <a:cubicBezTo>
                    <a:pt x="4095" y="883"/>
                    <a:pt x="4489" y="885"/>
                    <a:pt x="4543" y="769"/>
                  </a:cubicBezTo>
                  <a:cubicBezTo>
                    <a:pt x="4597" y="653"/>
                    <a:pt x="4636" y="393"/>
                    <a:pt x="4249" y="278"/>
                  </a:cubicBezTo>
                  <a:cubicBezTo>
                    <a:pt x="3863" y="162"/>
                    <a:pt x="2874" y="120"/>
                    <a:pt x="2222" y="76"/>
                  </a:cubicBezTo>
                  <a:cubicBezTo>
                    <a:pt x="1570" y="32"/>
                    <a:pt x="868" y="0"/>
                    <a:pt x="339" y="15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aphicFrame>
          <p:nvGraphicFramePr>
            <p:cNvPr id="17" name="Object 120"/>
            <p:cNvGraphicFramePr>
              <a:graphicFrameLocks noChangeAspect="1"/>
            </p:cNvGraphicFramePr>
            <p:nvPr/>
          </p:nvGraphicFramePr>
          <p:xfrm>
            <a:off x="2767" y="3262"/>
            <a:ext cx="262" cy="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83130" r:id="rId7" imgW="1307465" imgH="1083945" progId="">
                    <p:embed/>
                  </p:oleObj>
                </mc:Choice>
                <mc:Fallback>
                  <p:oleObj r:id="rId7" imgW="1307465" imgH="1083945" progId="">
                    <p:embed/>
                    <p:pic>
                      <p:nvPicPr>
                        <p:cNvPr id="17" name="Object 12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767" y="3262"/>
                          <a:ext cx="262" cy="2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8" name="Line 121"/>
            <p:cNvSpPr>
              <a:spLocks noChangeShapeType="1"/>
            </p:cNvSpPr>
            <p:nvPr/>
          </p:nvSpPr>
          <p:spPr bwMode="auto">
            <a:xfrm flipV="1">
              <a:off x="4445" y="2106"/>
              <a:ext cx="350" cy="19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9" name="Freeform 122"/>
            <p:cNvSpPr/>
            <p:nvPr/>
          </p:nvSpPr>
          <p:spPr bwMode="auto">
            <a:xfrm>
              <a:off x="2004" y="2418"/>
              <a:ext cx="826" cy="780"/>
            </a:xfrm>
            <a:custGeom>
              <a:avLst/>
              <a:gdLst>
                <a:gd name="T0" fmla="*/ 0 w 826"/>
                <a:gd name="T1" fmla="*/ 0 h 780"/>
                <a:gd name="T2" fmla="*/ 826 w 826"/>
                <a:gd name="T3" fmla="*/ 780 h 780"/>
                <a:gd name="T4" fmla="*/ 0 60000 65536"/>
                <a:gd name="T5" fmla="*/ 0 60000 65536"/>
                <a:gd name="T6" fmla="*/ 0 w 826"/>
                <a:gd name="T7" fmla="*/ 0 h 780"/>
                <a:gd name="T8" fmla="*/ 826 w 826"/>
                <a:gd name="T9" fmla="*/ 780 h 7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26" h="780">
                  <a:moveTo>
                    <a:pt x="0" y="0"/>
                  </a:moveTo>
                  <a:cubicBezTo>
                    <a:pt x="138" y="130"/>
                    <a:pt x="654" y="618"/>
                    <a:pt x="826" y="78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20" name="Freeform 123"/>
            <p:cNvSpPr/>
            <p:nvPr/>
          </p:nvSpPr>
          <p:spPr bwMode="auto">
            <a:xfrm>
              <a:off x="3040" y="2157"/>
              <a:ext cx="1955" cy="1270"/>
            </a:xfrm>
            <a:custGeom>
              <a:avLst/>
              <a:gdLst>
                <a:gd name="T0" fmla="*/ 1955 w 1955"/>
                <a:gd name="T1" fmla="*/ 0 h 1270"/>
                <a:gd name="T2" fmla="*/ 634 w 1955"/>
                <a:gd name="T3" fmla="*/ 653 h 1270"/>
                <a:gd name="T4" fmla="*/ 0 w 1955"/>
                <a:gd name="T5" fmla="*/ 1270 h 1270"/>
                <a:gd name="T6" fmla="*/ 0 60000 65536"/>
                <a:gd name="T7" fmla="*/ 0 60000 65536"/>
                <a:gd name="T8" fmla="*/ 0 60000 65536"/>
                <a:gd name="T9" fmla="*/ 0 w 1955"/>
                <a:gd name="T10" fmla="*/ 0 h 1270"/>
                <a:gd name="T11" fmla="*/ 1955 w 1955"/>
                <a:gd name="T12" fmla="*/ 1270 h 12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55" h="1270">
                  <a:moveTo>
                    <a:pt x="1955" y="0"/>
                  </a:moveTo>
                  <a:cubicBezTo>
                    <a:pt x="1735" y="109"/>
                    <a:pt x="982" y="424"/>
                    <a:pt x="634" y="653"/>
                  </a:cubicBezTo>
                  <a:cubicBezTo>
                    <a:pt x="286" y="882"/>
                    <a:pt x="132" y="1142"/>
                    <a:pt x="0" y="127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21" name="Line 124"/>
            <p:cNvSpPr>
              <a:spLocks noChangeShapeType="1"/>
            </p:cNvSpPr>
            <p:nvPr/>
          </p:nvSpPr>
          <p:spPr bwMode="auto">
            <a:xfrm flipH="1" flipV="1">
              <a:off x="1881" y="2450"/>
              <a:ext cx="855" cy="81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22" name="Freeform 125"/>
            <p:cNvSpPr/>
            <p:nvPr/>
          </p:nvSpPr>
          <p:spPr bwMode="auto">
            <a:xfrm>
              <a:off x="2958" y="2413"/>
              <a:ext cx="1203" cy="892"/>
            </a:xfrm>
            <a:custGeom>
              <a:avLst/>
              <a:gdLst>
                <a:gd name="T0" fmla="*/ 0 w 1203"/>
                <a:gd name="T1" fmla="*/ 892 h 892"/>
                <a:gd name="T2" fmla="*/ 548 w 1203"/>
                <a:gd name="T3" fmla="*/ 358 h 892"/>
                <a:gd name="T4" fmla="*/ 1203 w 1203"/>
                <a:gd name="T5" fmla="*/ 0 h 892"/>
                <a:gd name="T6" fmla="*/ 0 60000 65536"/>
                <a:gd name="T7" fmla="*/ 0 60000 65536"/>
                <a:gd name="T8" fmla="*/ 0 60000 65536"/>
                <a:gd name="T9" fmla="*/ 0 w 1203"/>
                <a:gd name="T10" fmla="*/ 0 h 892"/>
                <a:gd name="T11" fmla="*/ 1203 w 1203"/>
                <a:gd name="T12" fmla="*/ 892 h 8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03" h="892">
                  <a:moveTo>
                    <a:pt x="0" y="892"/>
                  </a:moveTo>
                  <a:cubicBezTo>
                    <a:pt x="91" y="803"/>
                    <a:pt x="348" y="507"/>
                    <a:pt x="548" y="358"/>
                  </a:cubicBezTo>
                  <a:cubicBezTo>
                    <a:pt x="816" y="202"/>
                    <a:pt x="1067" y="75"/>
                    <a:pt x="1203" y="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26" name="Freeform 123"/>
          <p:cNvSpPr/>
          <p:nvPr/>
        </p:nvSpPr>
        <p:spPr bwMode="auto">
          <a:xfrm>
            <a:off x="7224863" y="4080608"/>
            <a:ext cx="1838325" cy="1406525"/>
          </a:xfrm>
          <a:custGeom>
            <a:avLst/>
            <a:gdLst>
              <a:gd name="T0" fmla="*/ 2147483646 w 2894"/>
              <a:gd name="T1" fmla="*/ 2147483646 h 2693"/>
              <a:gd name="T2" fmla="*/ 2147483646 w 2894"/>
              <a:gd name="T3" fmla="*/ 2147483646 h 2693"/>
              <a:gd name="T4" fmla="*/ 2147483646 w 2894"/>
              <a:gd name="T5" fmla="*/ 2147483646 h 2693"/>
              <a:gd name="T6" fmla="*/ 2147483646 w 2894"/>
              <a:gd name="T7" fmla="*/ 2147483646 h 2693"/>
              <a:gd name="T8" fmla="*/ 2147483646 w 2894"/>
              <a:gd name="T9" fmla="*/ 2147483646 h 2693"/>
              <a:gd name="T10" fmla="*/ 2147483646 w 2894"/>
              <a:gd name="T11" fmla="*/ 2147483646 h 2693"/>
              <a:gd name="T12" fmla="*/ 2147483646 w 2894"/>
              <a:gd name="T13" fmla="*/ 2147483646 h 2693"/>
              <a:gd name="T14" fmla="*/ 2147483646 w 2894"/>
              <a:gd name="T15" fmla="*/ 2147483646 h 2693"/>
              <a:gd name="T16" fmla="*/ 2147483646 w 2894"/>
              <a:gd name="T17" fmla="*/ 2147483646 h 2693"/>
              <a:gd name="T18" fmla="*/ 2147483646 w 2894"/>
              <a:gd name="T19" fmla="*/ 2147483646 h 2693"/>
              <a:gd name="T20" fmla="*/ 2147483646 w 2894"/>
              <a:gd name="T21" fmla="*/ 2147483646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894"/>
              <a:gd name="T34" fmla="*/ 0 h 2693"/>
              <a:gd name="T35" fmla="*/ 2894 w 2894"/>
              <a:gd name="T36" fmla="*/ 2693 h 269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27" name="Text Box 230"/>
          <p:cNvSpPr txBox="1">
            <a:spLocks noChangeArrowheads="1"/>
          </p:cNvSpPr>
          <p:nvPr/>
        </p:nvSpPr>
        <p:spPr bwMode="auto">
          <a:xfrm>
            <a:off x="7057381" y="5432247"/>
            <a:ext cx="1570038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new foreign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agent</a:t>
            </a:r>
          </a:p>
        </p:txBody>
      </p:sp>
      <p:sp>
        <p:nvSpPr>
          <p:cNvPr id="128" name="Text Box 254"/>
          <p:cNvSpPr txBox="1">
            <a:spLocks noChangeArrowheads="1"/>
          </p:cNvSpPr>
          <p:nvPr/>
        </p:nvSpPr>
        <p:spPr bwMode="auto">
          <a:xfrm>
            <a:off x="8763228" y="5165425"/>
            <a:ext cx="909638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new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foreign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network</a:t>
            </a:r>
          </a:p>
        </p:txBody>
      </p:sp>
      <p:grpSp>
        <p:nvGrpSpPr>
          <p:cNvPr id="129" name="Group 124"/>
          <p:cNvGrpSpPr/>
          <p:nvPr/>
        </p:nvGrpSpPr>
        <p:grpSpPr bwMode="auto">
          <a:xfrm>
            <a:off x="7545742" y="5096840"/>
            <a:ext cx="501650" cy="233362"/>
            <a:chOff x="3600" y="219"/>
            <a:chExt cx="360" cy="175"/>
          </a:xfrm>
        </p:grpSpPr>
        <p:sp>
          <p:nvSpPr>
            <p:cNvPr id="130" name="Oval 125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31" name="Line 126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32" name="Line 127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33" name="Rectangle 128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34" name="Oval 129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35" name="Group 130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40" name="Line 131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1" name="Line 132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42" name="Line 133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36" name="Group 134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37" name="Line 135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8" name="Line 136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39" name="Line 137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43" name="Line 138"/>
          <p:cNvSpPr>
            <a:spLocks noChangeShapeType="1"/>
          </p:cNvSpPr>
          <p:nvPr/>
        </p:nvSpPr>
        <p:spPr bwMode="auto">
          <a:xfrm>
            <a:off x="7591780" y="4957140"/>
            <a:ext cx="13335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44" name="Group 141"/>
          <p:cNvGrpSpPr/>
          <p:nvPr/>
        </p:nvGrpSpPr>
        <p:grpSpPr bwMode="auto">
          <a:xfrm>
            <a:off x="8196617" y="4318965"/>
            <a:ext cx="914400" cy="590550"/>
            <a:chOff x="10665" y="3225"/>
            <a:chExt cx="1440" cy="930"/>
          </a:xfrm>
        </p:grpSpPr>
        <p:sp>
          <p:nvSpPr>
            <p:cNvPr id="145" name="Oval 142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46" name="Group 143"/>
            <p:cNvGrpSpPr/>
            <p:nvPr/>
          </p:nvGrpSpPr>
          <p:grpSpPr bwMode="auto">
            <a:xfrm>
              <a:off x="11031" y="3335"/>
              <a:ext cx="565" cy="643"/>
              <a:chOff x="2870" y="1518"/>
              <a:chExt cx="292" cy="320"/>
            </a:xfrm>
          </p:grpSpPr>
          <p:graphicFrame>
            <p:nvGraphicFramePr>
              <p:cNvPr id="147" name="Object 144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83131" r:id="rId9" imgW="826770" imgH="840105" progId="">
                      <p:embed/>
                    </p:oleObj>
                  </mc:Choice>
                  <mc:Fallback>
                    <p:oleObj r:id="rId9" imgW="826770" imgH="840105" progId="">
                      <p:embed/>
                      <p:pic>
                        <p:nvPicPr>
                          <p:cNvPr id="147" name="Object 14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48" name="Object 145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83132" r:id="rId10" imgW="1268095" imgH="1199515" progId="">
                      <p:embed/>
                    </p:oleObj>
                  </mc:Choice>
                  <mc:Fallback>
                    <p:oleObj r:id="rId10" imgW="1268095" imgH="1199515" progId="">
                      <p:embed/>
                      <p:pic>
                        <p:nvPicPr>
                          <p:cNvPr id="148" name="Object 14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cxnSp>
        <p:nvCxnSpPr>
          <p:cNvPr id="150" name="直接连接符 149"/>
          <p:cNvCxnSpPr>
            <a:stCxn id="139" idx="1"/>
          </p:cNvCxnSpPr>
          <p:nvPr/>
        </p:nvCxnSpPr>
        <p:spPr bwMode="auto">
          <a:xfrm flipH="1" flipV="1">
            <a:off x="7834709" y="4957140"/>
            <a:ext cx="3524" cy="17170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9" name="灯片编号占位符 148">
            <a:extLst>
              <a:ext uri="{FF2B5EF4-FFF2-40B4-BE49-F238E27FC236}">
                <a16:creationId xmlns:a16="http://schemas.microsoft.com/office/drawing/2014/main" id="{4B7D4095-F1DA-4E7B-A80A-38BEC1475F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88</a:t>
            </a:fld>
            <a:endParaRPr lang="en-US" altLang="zh-CN" dirty="0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4" name="Freeform 92"/>
          <p:cNvSpPr/>
          <p:nvPr/>
        </p:nvSpPr>
        <p:spPr bwMode="auto">
          <a:xfrm>
            <a:off x="5743576" y="3071814"/>
            <a:ext cx="1838325" cy="1406525"/>
          </a:xfrm>
          <a:custGeom>
            <a:avLst/>
            <a:gdLst>
              <a:gd name="T0" fmla="*/ 2147483646 w 2894"/>
              <a:gd name="T1" fmla="*/ 2147483646 h 2693"/>
              <a:gd name="T2" fmla="*/ 2147483646 w 2894"/>
              <a:gd name="T3" fmla="*/ 2147483646 h 2693"/>
              <a:gd name="T4" fmla="*/ 2147483646 w 2894"/>
              <a:gd name="T5" fmla="*/ 2147483646 h 2693"/>
              <a:gd name="T6" fmla="*/ 2147483646 w 2894"/>
              <a:gd name="T7" fmla="*/ 2147483646 h 2693"/>
              <a:gd name="T8" fmla="*/ 2147483646 w 2894"/>
              <a:gd name="T9" fmla="*/ 2147483646 h 2693"/>
              <a:gd name="T10" fmla="*/ 2147483646 w 2894"/>
              <a:gd name="T11" fmla="*/ 2147483646 h 2693"/>
              <a:gd name="T12" fmla="*/ 2147483646 w 2894"/>
              <a:gd name="T13" fmla="*/ 2147483646 h 2693"/>
              <a:gd name="T14" fmla="*/ 2147483646 w 2894"/>
              <a:gd name="T15" fmla="*/ 2147483646 h 2693"/>
              <a:gd name="T16" fmla="*/ 2147483646 w 2894"/>
              <a:gd name="T17" fmla="*/ 2147483646 h 2693"/>
              <a:gd name="T18" fmla="*/ 2147483646 w 2894"/>
              <a:gd name="T19" fmla="*/ 2147483646 h 2693"/>
              <a:gd name="T20" fmla="*/ 2147483646 w 2894"/>
              <a:gd name="T21" fmla="*/ 2147483646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894"/>
              <a:gd name="T34" fmla="*/ 0 h 2693"/>
              <a:gd name="T35" fmla="*/ 2894 w 2894"/>
              <a:gd name="T36" fmla="*/ 2693 h 269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53605" name="Group 93"/>
          <p:cNvGrpSpPr/>
          <p:nvPr/>
        </p:nvGrpSpPr>
        <p:grpSpPr bwMode="auto">
          <a:xfrm>
            <a:off x="6019800" y="4062413"/>
            <a:ext cx="501650" cy="233362"/>
            <a:chOff x="3600" y="219"/>
            <a:chExt cx="360" cy="175"/>
          </a:xfrm>
        </p:grpSpPr>
        <p:sp>
          <p:nvSpPr>
            <p:cNvPr id="153754" name="Oval 94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53755" name="Line 95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3756" name="Line 96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3757" name="Rectangle 97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53758" name="Oval 98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53759" name="Group 99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53764" name="Line 100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65" name="Line 101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66" name="Line 102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53760" name="Group 103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53761" name="Line 104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62" name="Line 105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63" name="Line 106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53606" name="Line 107"/>
          <p:cNvSpPr>
            <a:spLocks noChangeShapeType="1"/>
          </p:cNvSpPr>
          <p:nvPr/>
        </p:nvSpPr>
        <p:spPr bwMode="auto">
          <a:xfrm>
            <a:off x="6065838" y="3922713"/>
            <a:ext cx="13335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53607" name="Line 108"/>
          <p:cNvSpPr>
            <a:spLocks noChangeShapeType="1"/>
          </p:cNvSpPr>
          <p:nvPr/>
        </p:nvSpPr>
        <p:spPr bwMode="auto">
          <a:xfrm>
            <a:off x="6275388" y="3922713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53608" name="Line 109"/>
          <p:cNvSpPr>
            <a:spLocks noChangeShapeType="1"/>
          </p:cNvSpPr>
          <p:nvPr/>
        </p:nvSpPr>
        <p:spPr bwMode="auto">
          <a:xfrm>
            <a:off x="7127875" y="3756025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53609" name="Freeform 110"/>
          <p:cNvSpPr/>
          <p:nvPr/>
        </p:nvSpPr>
        <p:spPr bwMode="auto">
          <a:xfrm>
            <a:off x="3284539" y="3802063"/>
            <a:ext cx="2109787" cy="1250950"/>
          </a:xfrm>
          <a:custGeom>
            <a:avLst/>
            <a:gdLst>
              <a:gd name="T0" fmla="*/ 2147483646 w 3324"/>
              <a:gd name="T1" fmla="*/ 2147483646 h 1971"/>
              <a:gd name="T2" fmla="*/ 2147483646 w 3324"/>
              <a:gd name="T3" fmla="*/ 2147483646 h 1971"/>
              <a:gd name="T4" fmla="*/ 2147483646 w 3324"/>
              <a:gd name="T5" fmla="*/ 2147483646 h 1971"/>
              <a:gd name="T6" fmla="*/ 2147483646 w 3324"/>
              <a:gd name="T7" fmla="*/ 2147483646 h 1971"/>
              <a:gd name="T8" fmla="*/ 2147483646 w 3324"/>
              <a:gd name="T9" fmla="*/ 2147483646 h 1971"/>
              <a:gd name="T10" fmla="*/ 2147483646 w 3324"/>
              <a:gd name="T11" fmla="*/ 2147483646 h 1971"/>
              <a:gd name="T12" fmla="*/ 2147483646 w 3324"/>
              <a:gd name="T13" fmla="*/ 2147483646 h 1971"/>
              <a:gd name="T14" fmla="*/ 2147483646 w 3324"/>
              <a:gd name="T15" fmla="*/ 2147483646 h 1971"/>
              <a:gd name="T16" fmla="*/ 2147483646 w 3324"/>
              <a:gd name="T17" fmla="*/ 2147483646 h 1971"/>
              <a:gd name="T18" fmla="*/ 2147483646 w 3324"/>
              <a:gd name="T19" fmla="*/ 2147483646 h 1971"/>
              <a:gd name="T20" fmla="*/ 2147483646 w 3324"/>
              <a:gd name="T21" fmla="*/ 2147483646 h 1971"/>
              <a:gd name="T22" fmla="*/ 2147483646 w 3324"/>
              <a:gd name="T23" fmla="*/ 2147483646 h 1971"/>
              <a:gd name="T24" fmla="*/ 2147483646 w 3324"/>
              <a:gd name="T25" fmla="*/ 2147483646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24"/>
              <a:gd name="T40" fmla="*/ 0 h 1971"/>
              <a:gd name="T41" fmla="*/ 3324 w 3324"/>
              <a:gd name="T42" fmla="*/ 1971 h 197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53610" name="Text Box 111"/>
          <p:cNvSpPr txBox="1">
            <a:spLocks noChangeArrowheads="1"/>
          </p:cNvSpPr>
          <p:nvPr/>
        </p:nvSpPr>
        <p:spPr bwMode="auto">
          <a:xfrm>
            <a:off x="3459163" y="4098926"/>
            <a:ext cx="14478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600" dirty="0">
                <a:solidFill>
                  <a:schemeClr val="bg1"/>
                </a:solidFill>
                <a:latin typeface="+mn-lt"/>
                <a:ea typeface="+mn-ea"/>
              </a:rPr>
              <a:t>wide area network</a:t>
            </a:r>
          </a:p>
        </p:txBody>
      </p:sp>
      <p:sp>
        <p:nvSpPr>
          <p:cNvPr id="153611" name="Freeform 112"/>
          <p:cNvSpPr/>
          <p:nvPr/>
        </p:nvSpPr>
        <p:spPr bwMode="auto">
          <a:xfrm>
            <a:off x="2589213" y="5365751"/>
            <a:ext cx="2944812" cy="911225"/>
          </a:xfrm>
          <a:custGeom>
            <a:avLst/>
            <a:gdLst>
              <a:gd name="T0" fmla="*/ 2147483646 w 4636"/>
              <a:gd name="T1" fmla="*/ 2147483646 h 1435"/>
              <a:gd name="T2" fmla="*/ 2147483646 w 4636"/>
              <a:gd name="T3" fmla="*/ 2147483646 h 1435"/>
              <a:gd name="T4" fmla="*/ 2147483646 w 4636"/>
              <a:gd name="T5" fmla="*/ 2147483646 h 1435"/>
              <a:gd name="T6" fmla="*/ 2147483646 w 4636"/>
              <a:gd name="T7" fmla="*/ 2147483646 h 1435"/>
              <a:gd name="T8" fmla="*/ 2147483646 w 4636"/>
              <a:gd name="T9" fmla="*/ 2147483646 h 1435"/>
              <a:gd name="T10" fmla="*/ 2147483646 w 4636"/>
              <a:gd name="T11" fmla="*/ 2147483646 h 1435"/>
              <a:gd name="T12" fmla="*/ 2147483646 w 4636"/>
              <a:gd name="T13" fmla="*/ 2147483646 h 1435"/>
              <a:gd name="T14" fmla="*/ 2147483646 w 4636"/>
              <a:gd name="T15" fmla="*/ 2147483646 h 1435"/>
              <a:gd name="T16" fmla="*/ 2147483646 w 4636"/>
              <a:gd name="T17" fmla="*/ 2147483646 h 1435"/>
              <a:gd name="T18" fmla="*/ 2147483646 w 4636"/>
              <a:gd name="T19" fmla="*/ 2147483646 h 143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636"/>
              <a:gd name="T31" fmla="*/ 0 h 1435"/>
              <a:gd name="T32" fmla="*/ 4636 w 4636"/>
              <a:gd name="T33" fmla="*/ 1435 h 143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636" h="1435">
                <a:moveTo>
                  <a:pt x="339" y="15"/>
                </a:moveTo>
                <a:cubicBezTo>
                  <a:pt x="0" y="110"/>
                  <a:pt x="112" y="438"/>
                  <a:pt x="189" y="645"/>
                </a:cubicBezTo>
                <a:cubicBezTo>
                  <a:pt x="266" y="852"/>
                  <a:pt x="509" y="1130"/>
                  <a:pt x="804" y="1260"/>
                </a:cubicBezTo>
                <a:cubicBezTo>
                  <a:pt x="1099" y="1390"/>
                  <a:pt x="1507" y="1415"/>
                  <a:pt x="1959" y="1425"/>
                </a:cubicBezTo>
                <a:cubicBezTo>
                  <a:pt x="2411" y="1435"/>
                  <a:pt x="3192" y="1395"/>
                  <a:pt x="3519" y="1320"/>
                </a:cubicBezTo>
                <a:cubicBezTo>
                  <a:pt x="3846" y="1245"/>
                  <a:pt x="3753" y="1067"/>
                  <a:pt x="3924" y="975"/>
                </a:cubicBezTo>
                <a:cubicBezTo>
                  <a:pt x="4095" y="883"/>
                  <a:pt x="4489" y="885"/>
                  <a:pt x="4543" y="769"/>
                </a:cubicBezTo>
                <a:cubicBezTo>
                  <a:pt x="4597" y="653"/>
                  <a:pt x="4636" y="393"/>
                  <a:pt x="4249" y="278"/>
                </a:cubicBezTo>
                <a:cubicBezTo>
                  <a:pt x="3863" y="162"/>
                  <a:pt x="2874" y="120"/>
                  <a:pt x="2222" y="76"/>
                </a:cubicBezTo>
                <a:cubicBezTo>
                  <a:pt x="1570" y="32"/>
                  <a:pt x="868" y="0"/>
                  <a:pt x="339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aphicFrame>
        <p:nvGraphicFramePr>
          <p:cNvPr id="153612" name="Object 11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3120150"/>
              </p:ext>
            </p:extLst>
          </p:nvPr>
        </p:nvGraphicFramePr>
        <p:xfrm>
          <a:off x="3227389" y="5700713"/>
          <a:ext cx="415925" cy="31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84092" r:id="rId4" imgW="1307465" imgH="1083945" progId="">
                  <p:embed/>
                </p:oleObj>
              </mc:Choice>
              <mc:Fallback>
                <p:oleObj r:id="rId4" imgW="1307465" imgH="1083945" progId="">
                  <p:embed/>
                  <p:pic>
                    <p:nvPicPr>
                      <p:cNvPr id="153612" name="Object 1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27389" y="5700713"/>
                        <a:ext cx="415925" cy="31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3613" name="Freeform 115"/>
          <p:cNvSpPr/>
          <p:nvPr/>
        </p:nvSpPr>
        <p:spPr bwMode="auto">
          <a:xfrm>
            <a:off x="6569076" y="3789364"/>
            <a:ext cx="512763" cy="301625"/>
          </a:xfrm>
          <a:custGeom>
            <a:avLst/>
            <a:gdLst>
              <a:gd name="T0" fmla="*/ 0 w 235"/>
              <a:gd name="T1" fmla="*/ 2147483646 h 238"/>
              <a:gd name="T2" fmla="*/ 2147483646 w 235"/>
              <a:gd name="T3" fmla="*/ 0 h 238"/>
              <a:gd name="T4" fmla="*/ 0 60000 65536"/>
              <a:gd name="T5" fmla="*/ 0 60000 65536"/>
              <a:gd name="T6" fmla="*/ 0 w 235"/>
              <a:gd name="T7" fmla="*/ 0 h 238"/>
              <a:gd name="T8" fmla="*/ 235 w 235"/>
              <a:gd name="T9" fmla="*/ 238 h 23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35" h="238">
                <a:moveTo>
                  <a:pt x="0" y="238"/>
                </a:moveTo>
                <a:lnTo>
                  <a:pt x="235" y="0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53614" name="Freeform 116"/>
          <p:cNvSpPr/>
          <p:nvPr/>
        </p:nvSpPr>
        <p:spPr bwMode="auto">
          <a:xfrm>
            <a:off x="4025901" y="4319589"/>
            <a:ext cx="2047875" cy="1296987"/>
          </a:xfrm>
          <a:custGeom>
            <a:avLst/>
            <a:gdLst>
              <a:gd name="T0" fmla="*/ 0 w 1290"/>
              <a:gd name="T1" fmla="*/ 2147483646 h 817"/>
              <a:gd name="T2" fmla="*/ 2147483646 w 1290"/>
              <a:gd name="T3" fmla="*/ 2147483646 h 817"/>
              <a:gd name="T4" fmla="*/ 2147483646 w 1290"/>
              <a:gd name="T5" fmla="*/ 0 h 817"/>
              <a:gd name="T6" fmla="*/ 0 60000 65536"/>
              <a:gd name="T7" fmla="*/ 0 60000 65536"/>
              <a:gd name="T8" fmla="*/ 0 60000 65536"/>
              <a:gd name="T9" fmla="*/ 0 w 1290"/>
              <a:gd name="T10" fmla="*/ 0 h 817"/>
              <a:gd name="T11" fmla="*/ 1290 w 1290"/>
              <a:gd name="T12" fmla="*/ 817 h 81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290" h="817">
                <a:moveTo>
                  <a:pt x="0" y="817"/>
                </a:moveTo>
                <a:cubicBezTo>
                  <a:pt x="91" y="728"/>
                  <a:pt x="333" y="419"/>
                  <a:pt x="548" y="283"/>
                </a:cubicBezTo>
                <a:cubicBezTo>
                  <a:pt x="816" y="127"/>
                  <a:pt x="1136" y="59"/>
                  <a:pt x="1290" y="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53615" name="Group 117"/>
          <p:cNvGrpSpPr/>
          <p:nvPr/>
        </p:nvGrpSpPr>
        <p:grpSpPr bwMode="auto">
          <a:xfrm>
            <a:off x="4686302" y="4557715"/>
            <a:ext cx="354013" cy="461962"/>
            <a:chOff x="618" y="3500"/>
            <a:chExt cx="223" cy="291"/>
          </a:xfrm>
        </p:grpSpPr>
        <p:sp>
          <p:nvSpPr>
            <p:cNvPr id="153752" name="Oval 118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53753" name="Text Box 119"/>
            <p:cNvSpPr txBox="1">
              <a:spLocks noChangeArrowheads="1"/>
            </p:cNvSpPr>
            <p:nvPr/>
          </p:nvSpPr>
          <p:spPr bwMode="auto">
            <a:xfrm>
              <a:off x="628" y="3500"/>
              <a:ext cx="21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solidFill>
                    <a:srgbClr val="FF0000"/>
                  </a:solidFill>
                  <a:latin typeface="+mn-lt"/>
                  <a:ea typeface="+mn-ea"/>
                </a:rPr>
                <a:t>1</a:t>
              </a:r>
            </a:p>
          </p:txBody>
        </p:sp>
      </p:grpSp>
      <p:sp>
        <p:nvSpPr>
          <p:cNvPr id="153616" name="Text Box 121"/>
          <p:cNvSpPr txBox="1">
            <a:spLocks noChangeArrowheads="1"/>
          </p:cNvSpPr>
          <p:nvPr/>
        </p:nvSpPr>
        <p:spPr bwMode="auto">
          <a:xfrm>
            <a:off x="7580314" y="3221038"/>
            <a:ext cx="164782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foreign net  visited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at session start</a:t>
            </a:r>
          </a:p>
        </p:txBody>
      </p:sp>
      <p:sp>
        <p:nvSpPr>
          <p:cNvPr id="153617" name="Text Box 122"/>
          <p:cNvSpPr txBox="1">
            <a:spLocks noChangeArrowheads="1"/>
          </p:cNvSpPr>
          <p:nvPr/>
        </p:nvSpPr>
        <p:spPr bwMode="auto">
          <a:xfrm>
            <a:off x="4990368" y="3470357"/>
            <a:ext cx="985838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anchor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foreign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agent</a:t>
            </a:r>
          </a:p>
        </p:txBody>
      </p:sp>
      <p:sp>
        <p:nvSpPr>
          <p:cNvPr id="153618" name="Freeform 123"/>
          <p:cNvSpPr/>
          <p:nvPr/>
        </p:nvSpPr>
        <p:spPr bwMode="auto">
          <a:xfrm>
            <a:off x="6670676" y="4430714"/>
            <a:ext cx="1838325" cy="1406525"/>
          </a:xfrm>
          <a:custGeom>
            <a:avLst/>
            <a:gdLst>
              <a:gd name="T0" fmla="*/ 2147483646 w 2894"/>
              <a:gd name="T1" fmla="*/ 2147483646 h 2693"/>
              <a:gd name="T2" fmla="*/ 2147483646 w 2894"/>
              <a:gd name="T3" fmla="*/ 2147483646 h 2693"/>
              <a:gd name="T4" fmla="*/ 2147483646 w 2894"/>
              <a:gd name="T5" fmla="*/ 2147483646 h 2693"/>
              <a:gd name="T6" fmla="*/ 2147483646 w 2894"/>
              <a:gd name="T7" fmla="*/ 2147483646 h 2693"/>
              <a:gd name="T8" fmla="*/ 2147483646 w 2894"/>
              <a:gd name="T9" fmla="*/ 2147483646 h 2693"/>
              <a:gd name="T10" fmla="*/ 2147483646 w 2894"/>
              <a:gd name="T11" fmla="*/ 2147483646 h 2693"/>
              <a:gd name="T12" fmla="*/ 2147483646 w 2894"/>
              <a:gd name="T13" fmla="*/ 2147483646 h 2693"/>
              <a:gd name="T14" fmla="*/ 2147483646 w 2894"/>
              <a:gd name="T15" fmla="*/ 2147483646 h 2693"/>
              <a:gd name="T16" fmla="*/ 2147483646 w 2894"/>
              <a:gd name="T17" fmla="*/ 2147483646 h 2693"/>
              <a:gd name="T18" fmla="*/ 2147483646 w 2894"/>
              <a:gd name="T19" fmla="*/ 2147483646 h 2693"/>
              <a:gd name="T20" fmla="*/ 2147483646 w 2894"/>
              <a:gd name="T21" fmla="*/ 2147483646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894"/>
              <a:gd name="T34" fmla="*/ 0 h 2693"/>
              <a:gd name="T35" fmla="*/ 2894 w 2894"/>
              <a:gd name="T36" fmla="*/ 2693 h 269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53619" name="Group 124"/>
          <p:cNvGrpSpPr/>
          <p:nvPr/>
        </p:nvGrpSpPr>
        <p:grpSpPr bwMode="auto">
          <a:xfrm>
            <a:off x="6946900" y="5408613"/>
            <a:ext cx="501650" cy="233362"/>
            <a:chOff x="3600" y="219"/>
            <a:chExt cx="360" cy="175"/>
          </a:xfrm>
        </p:grpSpPr>
        <p:sp>
          <p:nvSpPr>
            <p:cNvPr id="153739" name="Oval 125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53740" name="Line 126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3741" name="Line 127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3742" name="Rectangle 128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53743" name="Oval 129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53744" name="Group 130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53749" name="Line 131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50" name="Line 132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51" name="Line 133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53745" name="Group 134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53746" name="Line 135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47" name="Line 136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48" name="Line 137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53620" name="Line 138"/>
          <p:cNvSpPr>
            <a:spLocks noChangeShapeType="1"/>
          </p:cNvSpPr>
          <p:nvPr/>
        </p:nvSpPr>
        <p:spPr bwMode="auto">
          <a:xfrm>
            <a:off x="6992938" y="5268913"/>
            <a:ext cx="13335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53621" name="Line 139"/>
          <p:cNvSpPr>
            <a:spLocks noChangeShapeType="1"/>
          </p:cNvSpPr>
          <p:nvPr/>
        </p:nvSpPr>
        <p:spPr bwMode="auto">
          <a:xfrm>
            <a:off x="7202488" y="5268913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53622" name="Line 140"/>
          <p:cNvSpPr>
            <a:spLocks noChangeShapeType="1"/>
          </p:cNvSpPr>
          <p:nvPr/>
        </p:nvSpPr>
        <p:spPr bwMode="auto">
          <a:xfrm>
            <a:off x="8054975" y="5102225"/>
            <a:ext cx="0" cy="1714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53623" name="Group 141"/>
          <p:cNvGrpSpPr/>
          <p:nvPr/>
        </p:nvGrpSpPr>
        <p:grpSpPr bwMode="auto">
          <a:xfrm>
            <a:off x="7597775" y="4630738"/>
            <a:ext cx="914400" cy="590550"/>
            <a:chOff x="10665" y="3225"/>
            <a:chExt cx="1440" cy="930"/>
          </a:xfrm>
        </p:grpSpPr>
        <p:sp>
          <p:nvSpPr>
            <p:cNvPr id="153735" name="Oval 142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53736" name="Group 143"/>
            <p:cNvGrpSpPr/>
            <p:nvPr/>
          </p:nvGrpSpPr>
          <p:grpSpPr bwMode="auto">
            <a:xfrm>
              <a:off x="11031" y="3335"/>
              <a:ext cx="565" cy="643"/>
              <a:chOff x="2870" y="1518"/>
              <a:chExt cx="292" cy="320"/>
            </a:xfrm>
          </p:grpSpPr>
          <p:graphicFrame>
            <p:nvGraphicFramePr>
              <p:cNvPr id="153737" name="Object 144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84093" r:id="rId6" imgW="826770" imgH="840105" progId="">
                      <p:embed/>
                    </p:oleObj>
                  </mc:Choice>
                  <mc:Fallback>
                    <p:oleObj r:id="rId6" imgW="826770" imgH="840105" progId="">
                      <p:embed/>
                      <p:pic>
                        <p:nvPicPr>
                          <p:cNvPr id="153737" name="Object 144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53738" name="Object 145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84094" r:id="rId8" imgW="1268095" imgH="1199515" progId="">
                      <p:embed/>
                    </p:oleObj>
                  </mc:Choice>
                  <mc:Fallback>
                    <p:oleObj r:id="rId8" imgW="1268095" imgH="1199515" progId="">
                      <p:embed/>
                      <p:pic>
                        <p:nvPicPr>
                          <p:cNvPr id="153738" name="Object 14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53624" name="Freeform 146"/>
          <p:cNvSpPr/>
          <p:nvPr/>
        </p:nvSpPr>
        <p:spPr bwMode="auto">
          <a:xfrm>
            <a:off x="6416675" y="4332288"/>
            <a:ext cx="596900" cy="1054100"/>
          </a:xfrm>
          <a:custGeom>
            <a:avLst/>
            <a:gdLst>
              <a:gd name="T0" fmla="*/ 2147483646 w 376"/>
              <a:gd name="T1" fmla="*/ 2147483646 h 664"/>
              <a:gd name="T2" fmla="*/ 0 w 376"/>
              <a:gd name="T3" fmla="*/ 0 h 664"/>
              <a:gd name="T4" fmla="*/ 0 60000 65536"/>
              <a:gd name="T5" fmla="*/ 0 60000 65536"/>
              <a:gd name="T6" fmla="*/ 0 w 376"/>
              <a:gd name="T7" fmla="*/ 0 h 664"/>
              <a:gd name="T8" fmla="*/ 376 w 376"/>
              <a:gd name="T9" fmla="*/ 664 h 6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6" h="664">
                <a:moveTo>
                  <a:pt x="376" y="664"/>
                </a:moveTo>
                <a:lnTo>
                  <a:pt x="0" y="0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53625" name="Group 147"/>
          <p:cNvGrpSpPr/>
          <p:nvPr/>
        </p:nvGrpSpPr>
        <p:grpSpPr bwMode="auto">
          <a:xfrm>
            <a:off x="7086600" y="3649663"/>
            <a:ext cx="914400" cy="590550"/>
            <a:chOff x="10665" y="3225"/>
            <a:chExt cx="1440" cy="930"/>
          </a:xfrm>
        </p:grpSpPr>
        <p:sp>
          <p:nvSpPr>
            <p:cNvPr id="153665" name="Oval 148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53666" name="Group 149"/>
            <p:cNvGrpSpPr/>
            <p:nvPr/>
          </p:nvGrpSpPr>
          <p:grpSpPr bwMode="auto">
            <a:xfrm>
              <a:off x="11038" y="3281"/>
              <a:ext cx="618" cy="667"/>
              <a:chOff x="8023" y="4451"/>
              <a:chExt cx="618" cy="667"/>
            </a:xfrm>
          </p:grpSpPr>
          <p:sp>
            <p:nvSpPr>
              <p:cNvPr id="153667" name="Freeform 150"/>
              <p:cNvSpPr/>
              <p:nvPr/>
            </p:nvSpPr>
            <p:spPr bwMode="auto">
              <a:xfrm>
                <a:off x="8279" y="4653"/>
                <a:ext cx="263" cy="380"/>
              </a:xfrm>
              <a:custGeom>
                <a:avLst/>
                <a:gdLst>
                  <a:gd name="T0" fmla="*/ 0 w 788"/>
                  <a:gd name="T1" fmla="*/ 0 h 1138"/>
                  <a:gd name="T2" fmla="*/ 0 w 788"/>
                  <a:gd name="T3" fmla="*/ 0 h 1138"/>
                  <a:gd name="T4" fmla="*/ 0 w 788"/>
                  <a:gd name="T5" fmla="*/ 0 h 1138"/>
                  <a:gd name="T6" fmla="*/ 0 w 788"/>
                  <a:gd name="T7" fmla="*/ 0 h 1138"/>
                  <a:gd name="T8" fmla="*/ 0 w 788"/>
                  <a:gd name="T9" fmla="*/ 0 h 1138"/>
                  <a:gd name="T10" fmla="*/ 0 w 788"/>
                  <a:gd name="T11" fmla="*/ 0 h 1138"/>
                  <a:gd name="T12" fmla="*/ 0 w 788"/>
                  <a:gd name="T13" fmla="*/ 0 h 1138"/>
                  <a:gd name="T14" fmla="*/ 0 w 788"/>
                  <a:gd name="T15" fmla="*/ 0 h 1138"/>
                  <a:gd name="T16" fmla="*/ 0 w 788"/>
                  <a:gd name="T17" fmla="*/ 0 h 1138"/>
                  <a:gd name="T18" fmla="*/ 0 w 788"/>
                  <a:gd name="T19" fmla="*/ 0 h 1138"/>
                  <a:gd name="T20" fmla="*/ 0 w 788"/>
                  <a:gd name="T21" fmla="*/ 0 h 1138"/>
                  <a:gd name="T22" fmla="*/ 0 w 788"/>
                  <a:gd name="T23" fmla="*/ 0 h 1138"/>
                  <a:gd name="T24" fmla="*/ 0 w 788"/>
                  <a:gd name="T25" fmla="*/ 0 h 1138"/>
                  <a:gd name="T26" fmla="*/ 0 w 788"/>
                  <a:gd name="T27" fmla="*/ 0 h 1138"/>
                  <a:gd name="T28" fmla="*/ 0 w 788"/>
                  <a:gd name="T29" fmla="*/ 0 h 1138"/>
                  <a:gd name="T30" fmla="*/ 0 w 788"/>
                  <a:gd name="T31" fmla="*/ 0 h 1138"/>
                  <a:gd name="T32" fmla="*/ 0 w 788"/>
                  <a:gd name="T33" fmla="*/ 0 h 1138"/>
                  <a:gd name="T34" fmla="*/ 0 w 788"/>
                  <a:gd name="T35" fmla="*/ 0 h 1138"/>
                  <a:gd name="T36" fmla="*/ 0 w 788"/>
                  <a:gd name="T37" fmla="*/ 0 h 1138"/>
                  <a:gd name="T38" fmla="*/ 0 w 788"/>
                  <a:gd name="T39" fmla="*/ 0 h 1138"/>
                  <a:gd name="T40" fmla="*/ 0 w 788"/>
                  <a:gd name="T41" fmla="*/ 0 h 1138"/>
                  <a:gd name="T42" fmla="*/ 0 w 788"/>
                  <a:gd name="T43" fmla="*/ 0 h 1138"/>
                  <a:gd name="T44" fmla="*/ 0 w 788"/>
                  <a:gd name="T45" fmla="*/ 0 h 1138"/>
                  <a:gd name="T46" fmla="*/ 0 w 788"/>
                  <a:gd name="T47" fmla="*/ 0 h 1138"/>
                  <a:gd name="T48" fmla="*/ 0 w 788"/>
                  <a:gd name="T49" fmla="*/ 0 h 1138"/>
                  <a:gd name="T50" fmla="*/ 0 w 788"/>
                  <a:gd name="T51" fmla="*/ 0 h 1138"/>
                  <a:gd name="T52" fmla="*/ 0 w 788"/>
                  <a:gd name="T53" fmla="*/ 0 h 1138"/>
                  <a:gd name="T54" fmla="*/ 0 w 788"/>
                  <a:gd name="T55" fmla="*/ 0 h 1138"/>
                  <a:gd name="T56" fmla="*/ 0 w 788"/>
                  <a:gd name="T57" fmla="*/ 0 h 1138"/>
                  <a:gd name="T58" fmla="*/ 0 w 788"/>
                  <a:gd name="T59" fmla="*/ 0 h 1138"/>
                  <a:gd name="T60" fmla="*/ 0 w 788"/>
                  <a:gd name="T61" fmla="*/ 0 h 1138"/>
                  <a:gd name="T62" fmla="*/ 0 w 788"/>
                  <a:gd name="T63" fmla="*/ 0 h 1138"/>
                  <a:gd name="T64" fmla="*/ 0 w 788"/>
                  <a:gd name="T65" fmla="*/ 0 h 1138"/>
                  <a:gd name="T66" fmla="*/ 0 w 788"/>
                  <a:gd name="T67" fmla="*/ 0 h 1138"/>
                  <a:gd name="T68" fmla="*/ 0 w 788"/>
                  <a:gd name="T69" fmla="*/ 0 h 1138"/>
                  <a:gd name="T70" fmla="*/ 0 w 788"/>
                  <a:gd name="T71" fmla="*/ 0 h 11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788"/>
                  <a:gd name="T109" fmla="*/ 0 h 1138"/>
                  <a:gd name="T110" fmla="*/ 788 w 788"/>
                  <a:gd name="T111" fmla="*/ 1138 h 113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788" h="1138">
                    <a:moveTo>
                      <a:pt x="310" y="2"/>
                    </a:moveTo>
                    <a:lnTo>
                      <a:pt x="298" y="0"/>
                    </a:lnTo>
                    <a:lnTo>
                      <a:pt x="282" y="0"/>
                    </a:lnTo>
                    <a:lnTo>
                      <a:pt x="263" y="0"/>
                    </a:lnTo>
                    <a:lnTo>
                      <a:pt x="242" y="2"/>
                    </a:lnTo>
                    <a:lnTo>
                      <a:pt x="219" y="4"/>
                    </a:lnTo>
                    <a:lnTo>
                      <a:pt x="192" y="7"/>
                    </a:lnTo>
                    <a:lnTo>
                      <a:pt x="167" y="12"/>
                    </a:lnTo>
                    <a:lnTo>
                      <a:pt x="141" y="17"/>
                    </a:lnTo>
                    <a:lnTo>
                      <a:pt x="116" y="25"/>
                    </a:lnTo>
                    <a:lnTo>
                      <a:pt x="91" y="35"/>
                    </a:lnTo>
                    <a:lnTo>
                      <a:pt x="67" y="45"/>
                    </a:lnTo>
                    <a:lnTo>
                      <a:pt x="47" y="58"/>
                    </a:lnTo>
                    <a:lnTo>
                      <a:pt x="29" y="73"/>
                    </a:lnTo>
                    <a:lnTo>
                      <a:pt x="16" y="91"/>
                    </a:lnTo>
                    <a:lnTo>
                      <a:pt x="6" y="109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1" y="144"/>
                    </a:lnTo>
                    <a:lnTo>
                      <a:pt x="3" y="152"/>
                    </a:lnTo>
                    <a:lnTo>
                      <a:pt x="4" y="162"/>
                    </a:lnTo>
                    <a:lnTo>
                      <a:pt x="13" y="197"/>
                    </a:lnTo>
                    <a:lnTo>
                      <a:pt x="25" y="240"/>
                    </a:lnTo>
                    <a:lnTo>
                      <a:pt x="39" y="290"/>
                    </a:lnTo>
                    <a:lnTo>
                      <a:pt x="57" y="348"/>
                    </a:lnTo>
                    <a:lnTo>
                      <a:pt x="76" y="410"/>
                    </a:lnTo>
                    <a:lnTo>
                      <a:pt x="100" y="474"/>
                    </a:lnTo>
                    <a:lnTo>
                      <a:pt x="123" y="543"/>
                    </a:lnTo>
                    <a:lnTo>
                      <a:pt x="150" y="612"/>
                    </a:lnTo>
                    <a:lnTo>
                      <a:pt x="176" y="684"/>
                    </a:lnTo>
                    <a:lnTo>
                      <a:pt x="205" y="753"/>
                    </a:lnTo>
                    <a:lnTo>
                      <a:pt x="235" y="822"/>
                    </a:lnTo>
                    <a:lnTo>
                      <a:pt x="264" y="887"/>
                    </a:lnTo>
                    <a:lnTo>
                      <a:pt x="293" y="949"/>
                    </a:lnTo>
                    <a:lnTo>
                      <a:pt x="323" y="1005"/>
                    </a:lnTo>
                    <a:lnTo>
                      <a:pt x="352" y="1055"/>
                    </a:lnTo>
                    <a:lnTo>
                      <a:pt x="381" y="1098"/>
                    </a:lnTo>
                    <a:lnTo>
                      <a:pt x="389" y="1109"/>
                    </a:lnTo>
                    <a:lnTo>
                      <a:pt x="398" y="1120"/>
                    </a:lnTo>
                    <a:lnTo>
                      <a:pt x="406" y="1130"/>
                    </a:lnTo>
                    <a:lnTo>
                      <a:pt x="414" y="1138"/>
                    </a:lnTo>
                    <a:lnTo>
                      <a:pt x="436" y="1130"/>
                    </a:lnTo>
                    <a:lnTo>
                      <a:pt x="461" y="1121"/>
                    </a:lnTo>
                    <a:lnTo>
                      <a:pt x="487" y="1111"/>
                    </a:lnTo>
                    <a:lnTo>
                      <a:pt x="517" y="1099"/>
                    </a:lnTo>
                    <a:lnTo>
                      <a:pt x="547" y="1088"/>
                    </a:lnTo>
                    <a:lnTo>
                      <a:pt x="578" y="1075"/>
                    </a:lnTo>
                    <a:lnTo>
                      <a:pt x="609" y="1062"/>
                    </a:lnTo>
                    <a:lnTo>
                      <a:pt x="640" y="1049"/>
                    </a:lnTo>
                    <a:lnTo>
                      <a:pt x="669" y="1036"/>
                    </a:lnTo>
                    <a:lnTo>
                      <a:pt x="697" y="1023"/>
                    </a:lnTo>
                    <a:lnTo>
                      <a:pt x="722" y="1012"/>
                    </a:lnTo>
                    <a:lnTo>
                      <a:pt x="744" y="999"/>
                    </a:lnTo>
                    <a:lnTo>
                      <a:pt x="762" y="987"/>
                    </a:lnTo>
                    <a:lnTo>
                      <a:pt x="775" y="977"/>
                    </a:lnTo>
                    <a:lnTo>
                      <a:pt x="785" y="967"/>
                    </a:lnTo>
                    <a:lnTo>
                      <a:pt x="788" y="959"/>
                    </a:lnTo>
                    <a:lnTo>
                      <a:pt x="756" y="915"/>
                    </a:lnTo>
                    <a:lnTo>
                      <a:pt x="722" y="868"/>
                    </a:lnTo>
                    <a:lnTo>
                      <a:pt x="687" y="813"/>
                    </a:lnTo>
                    <a:lnTo>
                      <a:pt x="650" y="755"/>
                    </a:lnTo>
                    <a:lnTo>
                      <a:pt x="612" y="693"/>
                    </a:lnTo>
                    <a:lnTo>
                      <a:pt x="575" y="627"/>
                    </a:lnTo>
                    <a:lnTo>
                      <a:pt x="537" y="561"/>
                    </a:lnTo>
                    <a:lnTo>
                      <a:pt x="500" y="492"/>
                    </a:lnTo>
                    <a:lnTo>
                      <a:pt x="467" y="423"/>
                    </a:lnTo>
                    <a:lnTo>
                      <a:pt x="433" y="354"/>
                    </a:lnTo>
                    <a:lnTo>
                      <a:pt x="404" y="287"/>
                    </a:lnTo>
                    <a:lnTo>
                      <a:pt x="376" y="223"/>
                    </a:lnTo>
                    <a:lnTo>
                      <a:pt x="352" y="161"/>
                    </a:lnTo>
                    <a:lnTo>
                      <a:pt x="333" y="102"/>
                    </a:lnTo>
                    <a:lnTo>
                      <a:pt x="318" y="49"/>
                    </a:lnTo>
                    <a:lnTo>
                      <a:pt x="310" y="2"/>
                    </a:lnTo>
                    <a:close/>
                  </a:path>
                </a:pathLst>
              </a:custGeom>
              <a:solidFill>
                <a:srgbClr val="F4FCEA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68" name="Freeform 151"/>
              <p:cNvSpPr/>
              <p:nvPr/>
            </p:nvSpPr>
            <p:spPr bwMode="auto">
              <a:xfrm>
                <a:off x="8264" y="4707"/>
                <a:ext cx="142" cy="312"/>
              </a:xfrm>
              <a:custGeom>
                <a:avLst/>
                <a:gdLst>
                  <a:gd name="T0" fmla="*/ 0 w 425"/>
                  <a:gd name="T1" fmla="*/ 0 h 936"/>
                  <a:gd name="T2" fmla="*/ 0 w 425"/>
                  <a:gd name="T3" fmla="*/ 0 h 936"/>
                  <a:gd name="T4" fmla="*/ 0 w 425"/>
                  <a:gd name="T5" fmla="*/ 0 h 936"/>
                  <a:gd name="T6" fmla="*/ 0 w 425"/>
                  <a:gd name="T7" fmla="*/ 0 h 936"/>
                  <a:gd name="T8" fmla="*/ 0 w 425"/>
                  <a:gd name="T9" fmla="*/ 0 h 936"/>
                  <a:gd name="T10" fmla="*/ 0 w 425"/>
                  <a:gd name="T11" fmla="*/ 0 h 936"/>
                  <a:gd name="T12" fmla="*/ 0 w 425"/>
                  <a:gd name="T13" fmla="*/ 0 h 936"/>
                  <a:gd name="T14" fmla="*/ 0 w 425"/>
                  <a:gd name="T15" fmla="*/ 0 h 936"/>
                  <a:gd name="T16" fmla="*/ 0 w 425"/>
                  <a:gd name="T17" fmla="*/ 0 h 936"/>
                  <a:gd name="T18" fmla="*/ 0 w 425"/>
                  <a:gd name="T19" fmla="*/ 0 h 936"/>
                  <a:gd name="T20" fmla="*/ 0 w 425"/>
                  <a:gd name="T21" fmla="*/ 0 h 936"/>
                  <a:gd name="T22" fmla="*/ 0 w 425"/>
                  <a:gd name="T23" fmla="*/ 0 h 936"/>
                  <a:gd name="T24" fmla="*/ 0 w 425"/>
                  <a:gd name="T25" fmla="*/ 0 h 936"/>
                  <a:gd name="T26" fmla="*/ 0 w 425"/>
                  <a:gd name="T27" fmla="*/ 0 h 936"/>
                  <a:gd name="T28" fmla="*/ 0 w 425"/>
                  <a:gd name="T29" fmla="*/ 0 h 936"/>
                  <a:gd name="T30" fmla="*/ 0 w 425"/>
                  <a:gd name="T31" fmla="*/ 0 h 936"/>
                  <a:gd name="T32" fmla="*/ 0 w 425"/>
                  <a:gd name="T33" fmla="*/ 0 h 936"/>
                  <a:gd name="T34" fmla="*/ 0 w 425"/>
                  <a:gd name="T35" fmla="*/ 0 h 936"/>
                  <a:gd name="T36" fmla="*/ 0 w 425"/>
                  <a:gd name="T37" fmla="*/ 0 h 936"/>
                  <a:gd name="T38" fmla="*/ 0 w 425"/>
                  <a:gd name="T39" fmla="*/ 0 h 936"/>
                  <a:gd name="T40" fmla="*/ 0 w 425"/>
                  <a:gd name="T41" fmla="*/ 0 h 936"/>
                  <a:gd name="T42" fmla="*/ 0 w 425"/>
                  <a:gd name="T43" fmla="*/ 0 h 936"/>
                  <a:gd name="T44" fmla="*/ 0 w 425"/>
                  <a:gd name="T45" fmla="*/ 0 h 936"/>
                  <a:gd name="T46" fmla="*/ 0 w 425"/>
                  <a:gd name="T47" fmla="*/ 0 h 936"/>
                  <a:gd name="T48" fmla="*/ 0 w 425"/>
                  <a:gd name="T49" fmla="*/ 0 h 936"/>
                  <a:gd name="T50" fmla="*/ 0 w 425"/>
                  <a:gd name="T51" fmla="*/ 0 h 936"/>
                  <a:gd name="T52" fmla="*/ 0 w 425"/>
                  <a:gd name="T53" fmla="*/ 0 h 936"/>
                  <a:gd name="T54" fmla="*/ 0 w 425"/>
                  <a:gd name="T55" fmla="*/ 0 h 936"/>
                  <a:gd name="T56" fmla="*/ 0 w 425"/>
                  <a:gd name="T57" fmla="*/ 0 h 936"/>
                  <a:gd name="T58" fmla="*/ 0 w 425"/>
                  <a:gd name="T59" fmla="*/ 0 h 936"/>
                  <a:gd name="T60" fmla="*/ 0 w 425"/>
                  <a:gd name="T61" fmla="*/ 0 h 936"/>
                  <a:gd name="T62" fmla="*/ 0 w 425"/>
                  <a:gd name="T63" fmla="*/ 0 h 936"/>
                  <a:gd name="T64" fmla="*/ 0 w 425"/>
                  <a:gd name="T65" fmla="*/ 0 h 936"/>
                  <a:gd name="T66" fmla="*/ 0 w 425"/>
                  <a:gd name="T67" fmla="*/ 0 h 936"/>
                  <a:gd name="T68" fmla="*/ 0 w 425"/>
                  <a:gd name="T69" fmla="*/ 0 h 936"/>
                  <a:gd name="T70" fmla="*/ 0 w 425"/>
                  <a:gd name="T71" fmla="*/ 0 h 936"/>
                  <a:gd name="T72" fmla="*/ 0 w 425"/>
                  <a:gd name="T73" fmla="*/ 0 h 936"/>
                  <a:gd name="T74" fmla="*/ 0 w 425"/>
                  <a:gd name="T75" fmla="*/ 0 h 936"/>
                  <a:gd name="T76" fmla="*/ 0 w 425"/>
                  <a:gd name="T77" fmla="*/ 0 h 936"/>
                  <a:gd name="T78" fmla="*/ 0 w 425"/>
                  <a:gd name="T79" fmla="*/ 0 h 936"/>
                  <a:gd name="T80" fmla="*/ 0 w 425"/>
                  <a:gd name="T81" fmla="*/ 0 h 936"/>
                  <a:gd name="T82" fmla="*/ 0 w 425"/>
                  <a:gd name="T83" fmla="*/ 0 h 936"/>
                  <a:gd name="T84" fmla="*/ 0 w 425"/>
                  <a:gd name="T85" fmla="*/ 0 h 936"/>
                  <a:gd name="T86" fmla="*/ 0 w 425"/>
                  <a:gd name="T87" fmla="*/ 0 h 936"/>
                  <a:gd name="T88" fmla="*/ 0 w 425"/>
                  <a:gd name="T89" fmla="*/ 0 h 936"/>
                  <a:gd name="T90" fmla="*/ 0 w 425"/>
                  <a:gd name="T91" fmla="*/ 0 h 936"/>
                  <a:gd name="T92" fmla="*/ 0 w 425"/>
                  <a:gd name="T93" fmla="*/ 0 h 936"/>
                  <a:gd name="T94" fmla="*/ 0 w 425"/>
                  <a:gd name="T95" fmla="*/ 0 h 936"/>
                  <a:gd name="T96" fmla="*/ 0 w 425"/>
                  <a:gd name="T97" fmla="*/ 0 h 9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5"/>
                  <a:gd name="T148" fmla="*/ 0 h 936"/>
                  <a:gd name="T149" fmla="*/ 425 w 425"/>
                  <a:gd name="T150" fmla="*/ 936 h 9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5" h="936">
                    <a:moveTo>
                      <a:pt x="48" y="0"/>
                    </a:moveTo>
                    <a:lnTo>
                      <a:pt x="48" y="2"/>
                    </a:lnTo>
                    <a:lnTo>
                      <a:pt x="48" y="5"/>
                    </a:lnTo>
                    <a:lnTo>
                      <a:pt x="47" y="11"/>
                    </a:lnTo>
                    <a:lnTo>
                      <a:pt x="44" y="19"/>
                    </a:lnTo>
                    <a:lnTo>
                      <a:pt x="39" y="35"/>
                    </a:lnTo>
                    <a:lnTo>
                      <a:pt x="32" y="55"/>
                    </a:lnTo>
                    <a:lnTo>
                      <a:pt x="20" y="82"/>
                    </a:lnTo>
                    <a:lnTo>
                      <a:pt x="6" y="117"/>
                    </a:lnTo>
                    <a:lnTo>
                      <a:pt x="0" y="141"/>
                    </a:lnTo>
                    <a:lnTo>
                      <a:pt x="0" y="177"/>
                    </a:lnTo>
                    <a:lnTo>
                      <a:pt x="4" y="220"/>
                    </a:lnTo>
                    <a:lnTo>
                      <a:pt x="13" y="271"/>
                    </a:lnTo>
                    <a:lnTo>
                      <a:pt x="26" y="325"/>
                    </a:lnTo>
                    <a:lnTo>
                      <a:pt x="41" y="386"/>
                    </a:lnTo>
                    <a:lnTo>
                      <a:pt x="58" y="446"/>
                    </a:lnTo>
                    <a:lnTo>
                      <a:pt x="78" y="509"/>
                    </a:lnTo>
                    <a:lnTo>
                      <a:pt x="98" y="570"/>
                    </a:lnTo>
                    <a:lnTo>
                      <a:pt x="119" y="628"/>
                    </a:lnTo>
                    <a:lnTo>
                      <a:pt x="138" y="683"/>
                    </a:lnTo>
                    <a:lnTo>
                      <a:pt x="157" y="733"/>
                    </a:lnTo>
                    <a:lnTo>
                      <a:pt x="174" y="775"/>
                    </a:lnTo>
                    <a:lnTo>
                      <a:pt x="189" y="808"/>
                    </a:lnTo>
                    <a:lnTo>
                      <a:pt x="201" y="831"/>
                    </a:lnTo>
                    <a:lnTo>
                      <a:pt x="210" y="843"/>
                    </a:lnTo>
                    <a:lnTo>
                      <a:pt x="223" y="853"/>
                    </a:lnTo>
                    <a:lnTo>
                      <a:pt x="239" y="861"/>
                    </a:lnTo>
                    <a:lnTo>
                      <a:pt x="258" y="873"/>
                    </a:lnTo>
                    <a:lnTo>
                      <a:pt x="282" y="883"/>
                    </a:lnTo>
                    <a:lnTo>
                      <a:pt x="310" y="896"/>
                    </a:lnTo>
                    <a:lnTo>
                      <a:pt x="342" y="907"/>
                    </a:lnTo>
                    <a:lnTo>
                      <a:pt x="380" y="922"/>
                    </a:lnTo>
                    <a:lnTo>
                      <a:pt x="425" y="936"/>
                    </a:lnTo>
                    <a:lnTo>
                      <a:pt x="396" y="893"/>
                    </a:lnTo>
                    <a:lnTo>
                      <a:pt x="367" y="843"/>
                    </a:lnTo>
                    <a:lnTo>
                      <a:pt x="337" y="787"/>
                    </a:lnTo>
                    <a:lnTo>
                      <a:pt x="308" y="725"/>
                    </a:lnTo>
                    <a:lnTo>
                      <a:pt x="279" y="660"/>
                    </a:lnTo>
                    <a:lnTo>
                      <a:pt x="249" y="591"/>
                    </a:lnTo>
                    <a:lnTo>
                      <a:pt x="220" y="522"/>
                    </a:lnTo>
                    <a:lnTo>
                      <a:pt x="194" y="450"/>
                    </a:lnTo>
                    <a:lnTo>
                      <a:pt x="167" y="381"/>
                    </a:lnTo>
                    <a:lnTo>
                      <a:pt x="144" y="312"/>
                    </a:lnTo>
                    <a:lnTo>
                      <a:pt x="120" y="248"/>
                    </a:lnTo>
                    <a:lnTo>
                      <a:pt x="101" y="186"/>
                    </a:lnTo>
                    <a:lnTo>
                      <a:pt x="83" y="128"/>
                    </a:lnTo>
                    <a:lnTo>
                      <a:pt x="69" y="78"/>
                    </a:lnTo>
                    <a:lnTo>
                      <a:pt x="57" y="35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69" name="Freeform 152"/>
              <p:cNvSpPr/>
              <p:nvPr/>
            </p:nvSpPr>
            <p:spPr bwMode="auto">
              <a:xfrm>
                <a:off x="8310" y="4696"/>
                <a:ext cx="64" cy="69"/>
              </a:xfrm>
              <a:custGeom>
                <a:avLst/>
                <a:gdLst>
                  <a:gd name="T0" fmla="*/ 0 w 192"/>
                  <a:gd name="T1" fmla="*/ 0 h 208"/>
                  <a:gd name="T2" fmla="*/ 0 w 192"/>
                  <a:gd name="T3" fmla="*/ 0 h 208"/>
                  <a:gd name="T4" fmla="*/ 0 w 192"/>
                  <a:gd name="T5" fmla="*/ 0 h 208"/>
                  <a:gd name="T6" fmla="*/ 0 w 192"/>
                  <a:gd name="T7" fmla="*/ 0 h 208"/>
                  <a:gd name="T8" fmla="*/ 0 w 192"/>
                  <a:gd name="T9" fmla="*/ 0 h 208"/>
                  <a:gd name="T10" fmla="*/ 0 w 192"/>
                  <a:gd name="T11" fmla="*/ 0 h 208"/>
                  <a:gd name="T12" fmla="*/ 0 w 192"/>
                  <a:gd name="T13" fmla="*/ 0 h 208"/>
                  <a:gd name="T14" fmla="*/ 0 w 192"/>
                  <a:gd name="T15" fmla="*/ 0 h 208"/>
                  <a:gd name="T16" fmla="*/ 0 w 192"/>
                  <a:gd name="T17" fmla="*/ 0 h 208"/>
                  <a:gd name="T18" fmla="*/ 0 w 192"/>
                  <a:gd name="T19" fmla="*/ 0 h 208"/>
                  <a:gd name="T20" fmla="*/ 0 w 192"/>
                  <a:gd name="T21" fmla="*/ 0 h 208"/>
                  <a:gd name="T22" fmla="*/ 0 w 192"/>
                  <a:gd name="T23" fmla="*/ 0 h 208"/>
                  <a:gd name="T24" fmla="*/ 0 w 192"/>
                  <a:gd name="T25" fmla="*/ 0 h 208"/>
                  <a:gd name="T26" fmla="*/ 0 w 192"/>
                  <a:gd name="T27" fmla="*/ 0 h 208"/>
                  <a:gd name="T28" fmla="*/ 0 w 192"/>
                  <a:gd name="T29" fmla="*/ 0 h 208"/>
                  <a:gd name="T30" fmla="*/ 0 w 192"/>
                  <a:gd name="T31" fmla="*/ 0 h 208"/>
                  <a:gd name="T32" fmla="*/ 0 w 192"/>
                  <a:gd name="T33" fmla="*/ 0 h 208"/>
                  <a:gd name="T34" fmla="*/ 0 w 192"/>
                  <a:gd name="T35" fmla="*/ 0 h 208"/>
                  <a:gd name="T36" fmla="*/ 0 w 192"/>
                  <a:gd name="T37" fmla="*/ 0 h 208"/>
                  <a:gd name="T38" fmla="*/ 0 w 192"/>
                  <a:gd name="T39" fmla="*/ 0 h 208"/>
                  <a:gd name="T40" fmla="*/ 0 w 192"/>
                  <a:gd name="T41" fmla="*/ 0 h 208"/>
                  <a:gd name="T42" fmla="*/ 0 w 192"/>
                  <a:gd name="T43" fmla="*/ 0 h 208"/>
                  <a:gd name="T44" fmla="*/ 0 w 192"/>
                  <a:gd name="T45" fmla="*/ 0 h 208"/>
                  <a:gd name="T46" fmla="*/ 0 w 192"/>
                  <a:gd name="T47" fmla="*/ 0 h 208"/>
                  <a:gd name="T48" fmla="*/ 0 w 192"/>
                  <a:gd name="T49" fmla="*/ 0 h 208"/>
                  <a:gd name="T50" fmla="*/ 0 w 192"/>
                  <a:gd name="T51" fmla="*/ 0 h 208"/>
                  <a:gd name="T52" fmla="*/ 0 w 192"/>
                  <a:gd name="T53" fmla="*/ 0 h 208"/>
                  <a:gd name="T54" fmla="*/ 0 w 192"/>
                  <a:gd name="T55" fmla="*/ 0 h 208"/>
                  <a:gd name="T56" fmla="*/ 0 w 192"/>
                  <a:gd name="T57" fmla="*/ 0 h 2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92"/>
                  <a:gd name="T88" fmla="*/ 0 h 208"/>
                  <a:gd name="T89" fmla="*/ 192 w 192"/>
                  <a:gd name="T90" fmla="*/ 208 h 20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92" h="208">
                    <a:moveTo>
                      <a:pt x="26" y="11"/>
                    </a:moveTo>
                    <a:lnTo>
                      <a:pt x="13" y="24"/>
                    </a:lnTo>
                    <a:lnTo>
                      <a:pt x="4" y="43"/>
                    </a:lnTo>
                    <a:lnTo>
                      <a:pt x="0" y="67"/>
                    </a:lnTo>
                    <a:lnTo>
                      <a:pt x="0" y="93"/>
                    </a:lnTo>
                    <a:lnTo>
                      <a:pt x="3" y="120"/>
                    </a:lnTo>
                    <a:lnTo>
                      <a:pt x="10" y="148"/>
                    </a:lnTo>
                    <a:lnTo>
                      <a:pt x="20" y="171"/>
                    </a:lnTo>
                    <a:lnTo>
                      <a:pt x="35" y="189"/>
                    </a:lnTo>
                    <a:lnTo>
                      <a:pt x="51" y="201"/>
                    </a:lnTo>
                    <a:lnTo>
                      <a:pt x="70" y="206"/>
                    </a:lnTo>
                    <a:lnTo>
                      <a:pt x="91" y="208"/>
                    </a:lnTo>
                    <a:lnTo>
                      <a:pt x="111" y="204"/>
                    </a:lnTo>
                    <a:lnTo>
                      <a:pt x="130" y="196"/>
                    </a:lnTo>
                    <a:lnTo>
                      <a:pt x="148" y="186"/>
                    </a:lnTo>
                    <a:lnTo>
                      <a:pt x="163" y="176"/>
                    </a:lnTo>
                    <a:lnTo>
                      <a:pt x="174" y="163"/>
                    </a:lnTo>
                    <a:lnTo>
                      <a:pt x="189" y="130"/>
                    </a:lnTo>
                    <a:lnTo>
                      <a:pt x="192" y="89"/>
                    </a:lnTo>
                    <a:lnTo>
                      <a:pt x="185" y="50"/>
                    </a:lnTo>
                    <a:lnTo>
                      <a:pt x="166" y="27"/>
                    </a:lnTo>
                    <a:lnTo>
                      <a:pt x="152" y="21"/>
                    </a:lnTo>
                    <a:lnTo>
                      <a:pt x="138" y="14"/>
                    </a:lnTo>
                    <a:lnTo>
                      <a:pt x="122" y="8"/>
                    </a:lnTo>
                    <a:lnTo>
                      <a:pt x="104" y="2"/>
                    </a:lnTo>
                    <a:lnTo>
                      <a:pt x="85" y="0"/>
                    </a:lnTo>
                    <a:lnTo>
                      <a:pt x="66" y="0"/>
                    </a:lnTo>
                    <a:lnTo>
                      <a:pt x="47" y="2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70" name="Freeform 153"/>
              <p:cNvSpPr/>
              <p:nvPr/>
            </p:nvSpPr>
            <p:spPr bwMode="auto">
              <a:xfrm>
                <a:off x="8406" y="4895"/>
                <a:ext cx="82" cy="84"/>
              </a:xfrm>
              <a:custGeom>
                <a:avLst/>
                <a:gdLst>
                  <a:gd name="T0" fmla="*/ 0 w 247"/>
                  <a:gd name="T1" fmla="*/ 0 h 251"/>
                  <a:gd name="T2" fmla="*/ 0 w 247"/>
                  <a:gd name="T3" fmla="*/ 0 h 251"/>
                  <a:gd name="T4" fmla="*/ 0 w 247"/>
                  <a:gd name="T5" fmla="*/ 0 h 251"/>
                  <a:gd name="T6" fmla="*/ 0 w 247"/>
                  <a:gd name="T7" fmla="*/ 0 h 251"/>
                  <a:gd name="T8" fmla="*/ 0 w 247"/>
                  <a:gd name="T9" fmla="*/ 0 h 251"/>
                  <a:gd name="T10" fmla="*/ 0 w 247"/>
                  <a:gd name="T11" fmla="*/ 0 h 251"/>
                  <a:gd name="T12" fmla="*/ 0 w 247"/>
                  <a:gd name="T13" fmla="*/ 0 h 251"/>
                  <a:gd name="T14" fmla="*/ 0 w 247"/>
                  <a:gd name="T15" fmla="*/ 0 h 251"/>
                  <a:gd name="T16" fmla="*/ 0 w 247"/>
                  <a:gd name="T17" fmla="*/ 0 h 251"/>
                  <a:gd name="T18" fmla="*/ 0 w 247"/>
                  <a:gd name="T19" fmla="*/ 0 h 251"/>
                  <a:gd name="T20" fmla="*/ 0 w 247"/>
                  <a:gd name="T21" fmla="*/ 0 h 251"/>
                  <a:gd name="T22" fmla="*/ 0 w 247"/>
                  <a:gd name="T23" fmla="*/ 0 h 251"/>
                  <a:gd name="T24" fmla="*/ 0 w 247"/>
                  <a:gd name="T25" fmla="*/ 0 h 251"/>
                  <a:gd name="T26" fmla="*/ 0 w 247"/>
                  <a:gd name="T27" fmla="*/ 0 h 251"/>
                  <a:gd name="T28" fmla="*/ 0 w 247"/>
                  <a:gd name="T29" fmla="*/ 0 h 251"/>
                  <a:gd name="T30" fmla="*/ 0 w 247"/>
                  <a:gd name="T31" fmla="*/ 0 h 251"/>
                  <a:gd name="T32" fmla="*/ 0 w 247"/>
                  <a:gd name="T33" fmla="*/ 0 h 251"/>
                  <a:gd name="T34" fmla="*/ 0 w 247"/>
                  <a:gd name="T35" fmla="*/ 0 h 251"/>
                  <a:gd name="T36" fmla="*/ 0 w 247"/>
                  <a:gd name="T37" fmla="*/ 0 h 251"/>
                  <a:gd name="T38" fmla="*/ 0 w 247"/>
                  <a:gd name="T39" fmla="*/ 0 h 251"/>
                  <a:gd name="T40" fmla="*/ 0 w 247"/>
                  <a:gd name="T41" fmla="*/ 0 h 251"/>
                  <a:gd name="T42" fmla="*/ 0 w 247"/>
                  <a:gd name="T43" fmla="*/ 0 h 251"/>
                  <a:gd name="T44" fmla="*/ 0 w 247"/>
                  <a:gd name="T45" fmla="*/ 0 h 251"/>
                  <a:gd name="T46" fmla="*/ 0 w 247"/>
                  <a:gd name="T47" fmla="*/ 0 h 251"/>
                  <a:gd name="T48" fmla="*/ 0 w 247"/>
                  <a:gd name="T49" fmla="*/ 0 h 251"/>
                  <a:gd name="T50" fmla="*/ 0 w 247"/>
                  <a:gd name="T51" fmla="*/ 0 h 251"/>
                  <a:gd name="T52" fmla="*/ 0 w 247"/>
                  <a:gd name="T53" fmla="*/ 0 h 251"/>
                  <a:gd name="T54" fmla="*/ 0 w 247"/>
                  <a:gd name="T55" fmla="*/ 0 h 251"/>
                  <a:gd name="T56" fmla="*/ 0 w 247"/>
                  <a:gd name="T57" fmla="*/ 0 h 251"/>
                  <a:gd name="T58" fmla="*/ 0 w 247"/>
                  <a:gd name="T59" fmla="*/ 0 h 251"/>
                  <a:gd name="T60" fmla="*/ 0 w 247"/>
                  <a:gd name="T61" fmla="*/ 0 h 251"/>
                  <a:gd name="T62" fmla="*/ 0 w 247"/>
                  <a:gd name="T63" fmla="*/ 0 h 251"/>
                  <a:gd name="T64" fmla="*/ 0 w 247"/>
                  <a:gd name="T65" fmla="*/ 0 h 251"/>
                  <a:gd name="T66" fmla="*/ 0 w 247"/>
                  <a:gd name="T67" fmla="*/ 0 h 251"/>
                  <a:gd name="T68" fmla="*/ 0 w 247"/>
                  <a:gd name="T69" fmla="*/ 0 h 251"/>
                  <a:gd name="T70" fmla="*/ 0 w 247"/>
                  <a:gd name="T71" fmla="*/ 0 h 251"/>
                  <a:gd name="T72" fmla="*/ 0 w 247"/>
                  <a:gd name="T73" fmla="*/ 0 h 251"/>
                  <a:gd name="T74" fmla="*/ 0 w 247"/>
                  <a:gd name="T75" fmla="*/ 0 h 251"/>
                  <a:gd name="T76" fmla="*/ 0 w 247"/>
                  <a:gd name="T77" fmla="*/ 0 h 251"/>
                  <a:gd name="T78" fmla="*/ 0 w 247"/>
                  <a:gd name="T79" fmla="*/ 0 h 251"/>
                  <a:gd name="T80" fmla="*/ 0 w 247"/>
                  <a:gd name="T81" fmla="*/ 0 h 2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47"/>
                  <a:gd name="T124" fmla="*/ 0 h 251"/>
                  <a:gd name="T125" fmla="*/ 247 w 247"/>
                  <a:gd name="T126" fmla="*/ 251 h 25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47" h="251">
                    <a:moveTo>
                      <a:pt x="33" y="29"/>
                    </a:moveTo>
                    <a:lnTo>
                      <a:pt x="21" y="44"/>
                    </a:lnTo>
                    <a:lnTo>
                      <a:pt x="12" y="60"/>
                    </a:lnTo>
                    <a:lnTo>
                      <a:pt x="5" y="79"/>
                    </a:lnTo>
                    <a:lnTo>
                      <a:pt x="0" y="97"/>
                    </a:lnTo>
                    <a:lnTo>
                      <a:pt x="0" y="116"/>
                    </a:lnTo>
                    <a:lnTo>
                      <a:pt x="5" y="135"/>
                    </a:lnTo>
                    <a:lnTo>
                      <a:pt x="12" y="152"/>
                    </a:lnTo>
                    <a:lnTo>
                      <a:pt x="25" y="169"/>
                    </a:lnTo>
                    <a:lnTo>
                      <a:pt x="42" y="187"/>
                    </a:lnTo>
                    <a:lnTo>
                      <a:pt x="58" y="202"/>
                    </a:lnTo>
                    <a:lnTo>
                      <a:pt x="77" y="220"/>
                    </a:lnTo>
                    <a:lnTo>
                      <a:pt x="96" y="233"/>
                    </a:lnTo>
                    <a:lnTo>
                      <a:pt x="114" y="244"/>
                    </a:lnTo>
                    <a:lnTo>
                      <a:pt x="133" y="251"/>
                    </a:lnTo>
                    <a:lnTo>
                      <a:pt x="149" y="251"/>
                    </a:lnTo>
                    <a:lnTo>
                      <a:pt x="165" y="246"/>
                    </a:lnTo>
                    <a:lnTo>
                      <a:pt x="180" y="237"/>
                    </a:lnTo>
                    <a:lnTo>
                      <a:pt x="196" y="228"/>
                    </a:lnTo>
                    <a:lnTo>
                      <a:pt x="209" y="220"/>
                    </a:lnTo>
                    <a:lnTo>
                      <a:pt x="222" y="212"/>
                    </a:lnTo>
                    <a:lnTo>
                      <a:pt x="232" y="202"/>
                    </a:lnTo>
                    <a:lnTo>
                      <a:pt x="240" y="191"/>
                    </a:lnTo>
                    <a:lnTo>
                      <a:pt x="246" y="178"/>
                    </a:lnTo>
                    <a:lnTo>
                      <a:pt x="247" y="162"/>
                    </a:lnTo>
                    <a:lnTo>
                      <a:pt x="244" y="142"/>
                    </a:lnTo>
                    <a:lnTo>
                      <a:pt x="238" y="120"/>
                    </a:lnTo>
                    <a:lnTo>
                      <a:pt x="228" y="96"/>
                    </a:lnTo>
                    <a:lnTo>
                      <a:pt x="215" y="72"/>
                    </a:lnTo>
                    <a:lnTo>
                      <a:pt x="200" y="50"/>
                    </a:lnTo>
                    <a:lnTo>
                      <a:pt x="184" y="30"/>
                    </a:lnTo>
                    <a:lnTo>
                      <a:pt x="165" y="16"/>
                    </a:lnTo>
                    <a:lnTo>
                      <a:pt x="147" y="7"/>
                    </a:lnTo>
                    <a:lnTo>
                      <a:pt x="130" y="3"/>
                    </a:lnTo>
                    <a:lnTo>
                      <a:pt x="112" y="0"/>
                    </a:lnTo>
                    <a:lnTo>
                      <a:pt x="94" y="1"/>
                    </a:lnTo>
                    <a:lnTo>
                      <a:pt x="80" y="3"/>
                    </a:lnTo>
                    <a:lnTo>
                      <a:pt x="65" y="7"/>
                    </a:lnTo>
                    <a:lnTo>
                      <a:pt x="52" y="13"/>
                    </a:lnTo>
                    <a:lnTo>
                      <a:pt x="42" y="20"/>
                    </a:lnTo>
                    <a:lnTo>
                      <a:pt x="33" y="29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71" name="Freeform 154"/>
              <p:cNvSpPr/>
              <p:nvPr/>
            </p:nvSpPr>
            <p:spPr bwMode="auto">
              <a:xfrm>
                <a:off x="8313" y="4687"/>
                <a:ext cx="75" cy="80"/>
              </a:xfrm>
              <a:custGeom>
                <a:avLst/>
                <a:gdLst>
                  <a:gd name="T0" fmla="*/ 0 w 226"/>
                  <a:gd name="T1" fmla="*/ 0 h 240"/>
                  <a:gd name="T2" fmla="*/ 0 w 226"/>
                  <a:gd name="T3" fmla="*/ 0 h 240"/>
                  <a:gd name="T4" fmla="*/ 0 w 226"/>
                  <a:gd name="T5" fmla="*/ 0 h 240"/>
                  <a:gd name="T6" fmla="*/ 0 w 226"/>
                  <a:gd name="T7" fmla="*/ 0 h 240"/>
                  <a:gd name="T8" fmla="*/ 0 w 226"/>
                  <a:gd name="T9" fmla="*/ 0 h 240"/>
                  <a:gd name="T10" fmla="*/ 0 w 226"/>
                  <a:gd name="T11" fmla="*/ 0 h 240"/>
                  <a:gd name="T12" fmla="*/ 0 w 226"/>
                  <a:gd name="T13" fmla="*/ 0 h 240"/>
                  <a:gd name="T14" fmla="*/ 0 w 226"/>
                  <a:gd name="T15" fmla="*/ 0 h 240"/>
                  <a:gd name="T16" fmla="*/ 0 w 226"/>
                  <a:gd name="T17" fmla="*/ 0 h 240"/>
                  <a:gd name="T18" fmla="*/ 0 w 226"/>
                  <a:gd name="T19" fmla="*/ 0 h 240"/>
                  <a:gd name="T20" fmla="*/ 0 w 226"/>
                  <a:gd name="T21" fmla="*/ 0 h 240"/>
                  <a:gd name="T22" fmla="*/ 0 w 226"/>
                  <a:gd name="T23" fmla="*/ 0 h 240"/>
                  <a:gd name="T24" fmla="*/ 0 w 226"/>
                  <a:gd name="T25" fmla="*/ 0 h 240"/>
                  <a:gd name="T26" fmla="*/ 0 w 226"/>
                  <a:gd name="T27" fmla="*/ 0 h 240"/>
                  <a:gd name="T28" fmla="*/ 0 w 226"/>
                  <a:gd name="T29" fmla="*/ 0 h 240"/>
                  <a:gd name="T30" fmla="*/ 0 w 226"/>
                  <a:gd name="T31" fmla="*/ 0 h 240"/>
                  <a:gd name="T32" fmla="*/ 0 w 226"/>
                  <a:gd name="T33" fmla="*/ 0 h 240"/>
                  <a:gd name="T34" fmla="*/ 0 w 226"/>
                  <a:gd name="T35" fmla="*/ 0 h 240"/>
                  <a:gd name="T36" fmla="*/ 0 w 226"/>
                  <a:gd name="T37" fmla="*/ 0 h 240"/>
                  <a:gd name="T38" fmla="*/ 0 w 226"/>
                  <a:gd name="T39" fmla="*/ 0 h 240"/>
                  <a:gd name="T40" fmla="*/ 0 w 226"/>
                  <a:gd name="T41" fmla="*/ 0 h 240"/>
                  <a:gd name="T42" fmla="*/ 0 w 226"/>
                  <a:gd name="T43" fmla="*/ 0 h 240"/>
                  <a:gd name="T44" fmla="*/ 0 w 226"/>
                  <a:gd name="T45" fmla="*/ 0 h 240"/>
                  <a:gd name="T46" fmla="*/ 0 w 226"/>
                  <a:gd name="T47" fmla="*/ 0 h 240"/>
                  <a:gd name="T48" fmla="*/ 0 w 226"/>
                  <a:gd name="T49" fmla="*/ 0 h 240"/>
                  <a:gd name="T50" fmla="*/ 0 w 226"/>
                  <a:gd name="T51" fmla="*/ 0 h 240"/>
                  <a:gd name="T52" fmla="*/ 0 w 226"/>
                  <a:gd name="T53" fmla="*/ 0 h 240"/>
                  <a:gd name="T54" fmla="*/ 0 w 226"/>
                  <a:gd name="T55" fmla="*/ 0 h 240"/>
                  <a:gd name="T56" fmla="*/ 0 w 226"/>
                  <a:gd name="T57" fmla="*/ 0 h 240"/>
                  <a:gd name="T58" fmla="*/ 0 w 226"/>
                  <a:gd name="T59" fmla="*/ 0 h 240"/>
                  <a:gd name="T60" fmla="*/ 0 w 226"/>
                  <a:gd name="T61" fmla="*/ 0 h 240"/>
                  <a:gd name="T62" fmla="*/ 0 w 226"/>
                  <a:gd name="T63" fmla="*/ 0 h 240"/>
                  <a:gd name="T64" fmla="*/ 0 w 226"/>
                  <a:gd name="T65" fmla="*/ 0 h 240"/>
                  <a:gd name="T66" fmla="*/ 0 w 226"/>
                  <a:gd name="T67" fmla="*/ 0 h 240"/>
                  <a:gd name="T68" fmla="*/ 0 w 226"/>
                  <a:gd name="T69" fmla="*/ 0 h 240"/>
                  <a:gd name="T70" fmla="*/ 0 w 226"/>
                  <a:gd name="T71" fmla="*/ 0 h 2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26"/>
                  <a:gd name="T109" fmla="*/ 0 h 240"/>
                  <a:gd name="T110" fmla="*/ 226 w 226"/>
                  <a:gd name="T111" fmla="*/ 240 h 2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26" h="240">
                    <a:moveTo>
                      <a:pt x="125" y="6"/>
                    </a:moveTo>
                    <a:lnTo>
                      <a:pt x="115" y="3"/>
                    </a:lnTo>
                    <a:lnTo>
                      <a:pt x="104" y="0"/>
                    </a:lnTo>
                    <a:lnTo>
                      <a:pt x="93" y="0"/>
                    </a:lnTo>
                    <a:lnTo>
                      <a:pt x="79" y="0"/>
                    </a:lnTo>
                    <a:lnTo>
                      <a:pt x="66" y="2"/>
                    </a:lnTo>
                    <a:lnTo>
                      <a:pt x="54" y="6"/>
                    </a:lnTo>
                    <a:lnTo>
                      <a:pt x="43" y="12"/>
                    </a:lnTo>
                    <a:lnTo>
                      <a:pt x="32" y="19"/>
                    </a:lnTo>
                    <a:lnTo>
                      <a:pt x="16" y="37"/>
                    </a:lnTo>
                    <a:lnTo>
                      <a:pt x="6" y="58"/>
                    </a:lnTo>
                    <a:lnTo>
                      <a:pt x="0" y="79"/>
                    </a:lnTo>
                    <a:lnTo>
                      <a:pt x="0" y="101"/>
                    </a:lnTo>
                    <a:lnTo>
                      <a:pt x="2" y="124"/>
                    </a:lnTo>
                    <a:lnTo>
                      <a:pt x="7" y="145"/>
                    </a:lnTo>
                    <a:lnTo>
                      <a:pt x="15" y="168"/>
                    </a:lnTo>
                    <a:lnTo>
                      <a:pt x="24" y="188"/>
                    </a:lnTo>
                    <a:lnTo>
                      <a:pt x="32" y="201"/>
                    </a:lnTo>
                    <a:lnTo>
                      <a:pt x="43" y="213"/>
                    </a:lnTo>
                    <a:lnTo>
                      <a:pt x="56" y="223"/>
                    </a:lnTo>
                    <a:lnTo>
                      <a:pt x="69" y="231"/>
                    </a:lnTo>
                    <a:lnTo>
                      <a:pt x="84" y="237"/>
                    </a:lnTo>
                    <a:lnTo>
                      <a:pt x="98" y="240"/>
                    </a:lnTo>
                    <a:lnTo>
                      <a:pt x="113" y="240"/>
                    </a:lnTo>
                    <a:lnTo>
                      <a:pt x="129" y="237"/>
                    </a:lnTo>
                    <a:lnTo>
                      <a:pt x="151" y="229"/>
                    </a:lnTo>
                    <a:lnTo>
                      <a:pt x="172" y="219"/>
                    </a:lnTo>
                    <a:lnTo>
                      <a:pt x="189" y="204"/>
                    </a:lnTo>
                    <a:lnTo>
                      <a:pt x="206" y="188"/>
                    </a:lnTo>
                    <a:lnTo>
                      <a:pt x="216" y="171"/>
                    </a:lnTo>
                    <a:lnTo>
                      <a:pt x="223" y="152"/>
                    </a:lnTo>
                    <a:lnTo>
                      <a:pt x="226" y="131"/>
                    </a:lnTo>
                    <a:lnTo>
                      <a:pt x="223" y="109"/>
                    </a:lnTo>
                    <a:lnTo>
                      <a:pt x="222" y="104"/>
                    </a:lnTo>
                    <a:lnTo>
                      <a:pt x="219" y="98"/>
                    </a:lnTo>
                    <a:lnTo>
                      <a:pt x="213" y="95"/>
                    </a:lnTo>
                    <a:lnTo>
                      <a:pt x="207" y="95"/>
                    </a:lnTo>
                    <a:lnTo>
                      <a:pt x="201" y="96"/>
                    </a:lnTo>
                    <a:lnTo>
                      <a:pt x="197" y="99"/>
                    </a:lnTo>
                    <a:lnTo>
                      <a:pt x="194" y="105"/>
                    </a:lnTo>
                    <a:lnTo>
                      <a:pt x="192" y="111"/>
                    </a:lnTo>
                    <a:lnTo>
                      <a:pt x="191" y="127"/>
                    </a:lnTo>
                    <a:lnTo>
                      <a:pt x="188" y="142"/>
                    </a:lnTo>
                    <a:lnTo>
                      <a:pt x="182" y="158"/>
                    </a:lnTo>
                    <a:lnTo>
                      <a:pt x="173" y="171"/>
                    </a:lnTo>
                    <a:lnTo>
                      <a:pt x="162" y="183"/>
                    </a:lnTo>
                    <a:lnTo>
                      <a:pt x="147" y="191"/>
                    </a:lnTo>
                    <a:lnTo>
                      <a:pt x="131" y="197"/>
                    </a:lnTo>
                    <a:lnTo>
                      <a:pt x="110" y="200"/>
                    </a:lnTo>
                    <a:lnTo>
                      <a:pt x="90" y="197"/>
                    </a:lnTo>
                    <a:lnTo>
                      <a:pt x="74" y="190"/>
                    </a:lnTo>
                    <a:lnTo>
                      <a:pt x="60" y="177"/>
                    </a:lnTo>
                    <a:lnTo>
                      <a:pt x="51" y="161"/>
                    </a:lnTo>
                    <a:lnTo>
                      <a:pt x="44" y="144"/>
                    </a:lnTo>
                    <a:lnTo>
                      <a:pt x="38" y="124"/>
                    </a:lnTo>
                    <a:lnTo>
                      <a:pt x="34" y="105"/>
                    </a:lnTo>
                    <a:lnTo>
                      <a:pt x="32" y="86"/>
                    </a:lnTo>
                    <a:lnTo>
                      <a:pt x="32" y="76"/>
                    </a:lnTo>
                    <a:lnTo>
                      <a:pt x="35" y="66"/>
                    </a:lnTo>
                    <a:lnTo>
                      <a:pt x="41" y="56"/>
                    </a:lnTo>
                    <a:lnTo>
                      <a:pt x="47" y="46"/>
                    </a:lnTo>
                    <a:lnTo>
                      <a:pt x="54" y="39"/>
                    </a:lnTo>
                    <a:lnTo>
                      <a:pt x="63" y="32"/>
                    </a:lnTo>
                    <a:lnTo>
                      <a:pt x="74" y="26"/>
                    </a:lnTo>
                    <a:lnTo>
                      <a:pt x="84" y="25"/>
                    </a:lnTo>
                    <a:lnTo>
                      <a:pt x="87" y="25"/>
                    </a:lnTo>
                    <a:lnTo>
                      <a:pt x="94" y="23"/>
                    </a:lnTo>
                    <a:lnTo>
                      <a:pt x="106" y="25"/>
                    </a:lnTo>
                    <a:lnTo>
                      <a:pt x="119" y="26"/>
                    </a:lnTo>
                    <a:lnTo>
                      <a:pt x="126" y="25"/>
                    </a:lnTo>
                    <a:lnTo>
                      <a:pt x="131" y="19"/>
                    </a:lnTo>
                    <a:lnTo>
                      <a:pt x="129" y="12"/>
                    </a:lnTo>
                    <a:lnTo>
                      <a:pt x="1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72" name="Freeform 155"/>
              <p:cNvSpPr/>
              <p:nvPr/>
            </p:nvSpPr>
            <p:spPr bwMode="auto">
              <a:xfrm>
                <a:off x="8412" y="4892"/>
                <a:ext cx="93" cy="90"/>
              </a:xfrm>
              <a:custGeom>
                <a:avLst/>
                <a:gdLst>
                  <a:gd name="T0" fmla="*/ 0 w 279"/>
                  <a:gd name="T1" fmla="*/ 0 h 270"/>
                  <a:gd name="T2" fmla="*/ 0 w 279"/>
                  <a:gd name="T3" fmla="*/ 0 h 270"/>
                  <a:gd name="T4" fmla="*/ 0 w 279"/>
                  <a:gd name="T5" fmla="*/ 0 h 270"/>
                  <a:gd name="T6" fmla="*/ 0 w 279"/>
                  <a:gd name="T7" fmla="*/ 0 h 270"/>
                  <a:gd name="T8" fmla="*/ 0 w 279"/>
                  <a:gd name="T9" fmla="*/ 0 h 270"/>
                  <a:gd name="T10" fmla="*/ 0 w 279"/>
                  <a:gd name="T11" fmla="*/ 0 h 270"/>
                  <a:gd name="T12" fmla="*/ 0 w 279"/>
                  <a:gd name="T13" fmla="*/ 0 h 270"/>
                  <a:gd name="T14" fmla="*/ 0 w 279"/>
                  <a:gd name="T15" fmla="*/ 0 h 270"/>
                  <a:gd name="T16" fmla="*/ 0 w 279"/>
                  <a:gd name="T17" fmla="*/ 0 h 270"/>
                  <a:gd name="T18" fmla="*/ 0 w 279"/>
                  <a:gd name="T19" fmla="*/ 0 h 270"/>
                  <a:gd name="T20" fmla="*/ 0 w 279"/>
                  <a:gd name="T21" fmla="*/ 0 h 270"/>
                  <a:gd name="T22" fmla="*/ 0 w 279"/>
                  <a:gd name="T23" fmla="*/ 0 h 270"/>
                  <a:gd name="T24" fmla="*/ 0 w 279"/>
                  <a:gd name="T25" fmla="*/ 0 h 270"/>
                  <a:gd name="T26" fmla="*/ 0 w 279"/>
                  <a:gd name="T27" fmla="*/ 0 h 270"/>
                  <a:gd name="T28" fmla="*/ 0 w 279"/>
                  <a:gd name="T29" fmla="*/ 0 h 270"/>
                  <a:gd name="T30" fmla="*/ 0 w 279"/>
                  <a:gd name="T31" fmla="*/ 0 h 270"/>
                  <a:gd name="T32" fmla="*/ 0 w 279"/>
                  <a:gd name="T33" fmla="*/ 0 h 270"/>
                  <a:gd name="T34" fmla="*/ 0 w 279"/>
                  <a:gd name="T35" fmla="*/ 0 h 270"/>
                  <a:gd name="T36" fmla="*/ 0 w 279"/>
                  <a:gd name="T37" fmla="*/ 0 h 270"/>
                  <a:gd name="T38" fmla="*/ 0 w 279"/>
                  <a:gd name="T39" fmla="*/ 0 h 270"/>
                  <a:gd name="T40" fmla="*/ 0 w 279"/>
                  <a:gd name="T41" fmla="*/ 0 h 270"/>
                  <a:gd name="T42" fmla="*/ 0 w 279"/>
                  <a:gd name="T43" fmla="*/ 0 h 270"/>
                  <a:gd name="T44" fmla="*/ 0 w 279"/>
                  <a:gd name="T45" fmla="*/ 0 h 270"/>
                  <a:gd name="T46" fmla="*/ 0 w 279"/>
                  <a:gd name="T47" fmla="*/ 0 h 270"/>
                  <a:gd name="T48" fmla="*/ 0 w 279"/>
                  <a:gd name="T49" fmla="*/ 0 h 270"/>
                  <a:gd name="T50" fmla="*/ 0 w 279"/>
                  <a:gd name="T51" fmla="*/ 0 h 270"/>
                  <a:gd name="T52" fmla="*/ 0 w 279"/>
                  <a:gd name="T53" fmla="*/ 0 h 270"/>
                  <a:gd name="T54" fmla="*/ 0 w 279"/>
                  <a:gd name="T55" fmla="*/ 0 h 270"/>
                  <a:gd name="T56" fmla="*/ 0 w 279"/>
                  <a:gd name="T57" fmla="*/ 0 h 270"/>
                  <a:gd name="T58" fmla="*/ 0 w 279"/>
                  <a:gd name="T59" fmla="*/ 0 h 270"/>
                  <a:gd name="T60" fmla="*/ 0 w 279"/>
                  <a:gd name="T61" fmla="*/ 0 h 270"/>
                  <a:gd name="T62" fmla="*/ 0 w 279"/>
                  <a:gd name="T63" fmla="*/ 0 h 270"/>
                  <a:gd name="T64" fmla="*/ 0 w 279"/>
                  <a:gd name="T65" fmla="*/ 0 h 270"/>
                  <a:gd name="T66" fmla="*/ 0 w 279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9"/>
                  <a:gd name="T103" fmla="*/ 0 h 270"/>
                  <a:gd name="T104" fmla="*/ 279 w 279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9" h="270">
                    <a:moveTo>
                      <a:pt x="75" y="3"/>
                    </a:moveTo>
                    <a:lnTo>
                      <a:pt x="60" y="8"/>
                    </a:lnTo>
                    <a:lnTo>
                      <a:pt x="47" y="17"/>
                    </a:lnTo>
                    <a:lnTo>
                      <a:pt x="34" y="27"/>
                    </a:lnTo>
                    <a:lnTo>
                      <a:pt x="24" y="39"/>
                    </a:lnTo>
                    <a:lnTo>
                      <a:pt x="15" y="50"/>
                    </a:lnTo>
                    <a:lnTo>
                      <a:pt x="7" y="64"/>
                    </a:lnTo>
                    <a:lnTo>
                      <a:pt x="3" y="80"/>
                    </a:lnTo>
                    <a:lnTo>
                      <a:pt x="0" y="96"/>
                    </a:lnTo>
                    <a:lnTo>
                      <a:pt x="0" y="112"/>
                    </a:lnTo>
                    <a:lnTo>
                      <a:pt x="2" y="129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5"/>
                    </a:lnTo>
                    <a:lnTo>
                      <a:pt x="27" y="189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1"/>
                    </a:lnTo>
                    <a:lnTo>
                      <a:pt x="82" y="244"/>
                    </a:lnTo>
                    <a:lnTo>
                      <a:pt x="101" y="257"/>
                    </a:lnTo>
                    <a:lnTo>
                      <a:pt x="122" y="266"/>
                    </a:lnTo>
                    <a:lnTo>
                      <a:pt x="142" y="270"/>
                    </a:lnTo>
                    <a:lnTo>
                      <a:pt x="165" y="270"/>
                    </a:lnTo>
                    <a:lnTo>
                      <a:pt x="185" y="263"/>
                    </a:lnTo>
                    <a:lnTo>
                      <a:pt x="206" y="250"/>
                    </a:lnTo>
                    <a:lnTo>
                      <a:pt x="219" y="240"/>
                    </a:lnTo>
                    <a:lnTo>
                      <a:pt x="232" y="228"/>
                    </a:lnTo>
                    <a:lnTo>
                      <a:pt x="244" y="215"/>
                    </a:lnTo>
                    <a:lnTo>
                      <a:pt x="254" y="202"/>
                    </a:lnTo>
                    <a:lnTo>
                      <a:pt x="263" y="188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79" y="133"/>
                    </a:lnTo>
                    <a:lnTo>
                      <a:pt x="278" y="126"/>
                    </a:lnTo>
                    <a:lnTo>
                      <a:pt x="273" y="120"/>
                    </a:lnTo>
                    <a:lnTo>
                      <a:pt x="266" y="116"/>
                    </a:lnTo>
                    <a:lnTo>
                      <a:pt x="258" y="116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1" y="129"/>
                    </a:lnTo>
                    <a:lnTo>
                      <a:pt x="241" y="132"/>
                    </a:lnTo>
                    <a:lnTo>
                      <a:pt x="238" y="139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0" y="176"/>
                    </a:lnTo>
                    <a:lnTo>
                      <a:pt x="210" y="191"/>
                    </a:lnTo>
                    <a:lnTo>
                      <a:pt x="198" y="201"/>
                    </a:lnTo>
                    <a:lnTo>
                      <a:pt x="182" y="210"/>
                    </a:lnTo>
                    <a:lnTo>
                      <a:pt x="154" y="211"/>
                    </a:lnTo>
                    <a:lnTo>
                      <a:pt x="126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2"/>
                    </a:lnTo>
                    <a:lnTo>
                      <a:pt x="46" y="139"/>
                    </a:lnTo>
                    <a:lnTo>
                      <a:pt x="40" y="113"/>
                    </a:lnTo>
                    <a:lnTo>
                      <a:pt x="40" y="86"/>
                    </a:lnTo>
                    <a:lnTo>
                      <a:pt x="44" y="73"/>
                    </a:lnTo>
                    <a:lnTo>
                      <a:pt x="50" y="62"/>
                    </a:lnTo>
                    <a:lnTo>
                      <a:pt x="60" y="50"/>
                    </a:lnTo>
                    <a:lnTo>
                      <a:pt x="71" y="39"/>
                    </a:lnTo>
                    <a:lnTo>
                      <a:pt x="81" y="30"/>
                    </a:lnTo>
                    <a:lnTo>
                      <a:pt x="93" y="21"/>
                    </a:lnTo>
                    <a:lnTo>
                      <a:pt x="103" y="16"/>
                    </a:lnTo>
                    <a:lnTo>
                      <a:pt x="112" y="11"/>
                    </a:lnTo>
                    <a:lnTo>
                      <a:pt x="109" y="4"/>
                    </a:lnTo>
                    <a:lnTo>
                      <a:pt x="100" y="0"/>
                    </a:lnTo>
                    <a:lnTo>
                      <a:pt x="88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73" name="Freeform 156"/>
              <p:cNvSpPr/>
              <p:nvPr/>
            </p:nvSpPr>
            <p:spPr bwMode="auto">
              <a:xfrm>
                <a:off x="8347" y="4786"/>
                <a:ext cx="24" cy="25"/>
              </a:xfrm>
              <a:custGeom>
                <a:avLst/>
                <a:gdLst>
                  <a:gd name="T0" fmla="*/ 0 w 72"/>
                  <a:gd name="T1" fmla="*/ 0 h 75"/>
                  <a:gd name="T2" fmla="*/ 0 w 72"/>
                  <a:gd name="T3" fmla="*/ 0 h 75"/>
                  <a:gd name="T4" fmla="*/ 0 w 72"/>
                  <a:gd name="T5" fmla="*/ 0 h 75"/>
                  <a:gd name="T6" fmla="*/ 0 w 72"/>
                  <a:gd name="T7" fmla="*/ 0 h 75"/>
                  <a:gd name="T8" fmla="*/ 0 w 72"/>
                  <a:gd name="T9" fmla="*/ 0 h 75"/>
                  <a:gd name="T10" fmla="*/ 0 w 72"/>
                  <a:gd name="T11" fmla="*/ 0 h 75"/>
                  <a:gd name="T12" fmla="*/ 0 w 72"/>
                  <a:gd name="T13" fmla="*/ 0 h 75"/>
                  <a:gd name="T14" fmla="*/ 0 w 72"/>
                  <a:gd name="T15" fmla="*/ 0 h 75"/>
                  <a:gd name="T16" fmla="*/ 0 w 72"/>
                  <a:gd name="T17" fmla="*/ 0 h 75"/>
                  <a:gd name="T18" fmla="*/ 0 w 72"/>
                  <a:gd name="T19" fmla="*/ 0 h 75"/>
                  <a:gd name="T20" fmla="*/ 0 w 72"/>
                  <a:gd name="T21" fmla="*/ 0 h 75"/>
                  <a:gd name="T22" fmla="*/ 0 w 72"/>
                  <a:gd name="T23" fmla="*/ 0 h 75"/>
                  <a:gd name="T24" fmla="*/ 0 w 72"/>
                  <a:gd name="T25" fmla="*/ 0 h 75"/>
                  <a:gd name="T26" fmla="*/ 0 w 72"/>
                  <a:gd name="T27" fmla="*/ 0 h 75"/>
                  <a:gd name="T28" fmla="*/ 0 w 72"/>
                  <a:gd name="T29" fmla="*/ 0 h 75"/>
                  <a:gd name="T30" fmla="*/ 0 w 72"/>
                  <a:gd name="T31" fmla="*/ 0 h 75"/>
                  <a:gd name="T32" fmla="*/ 0 w 72"/>
                  <a:gd name="T33" fmla="*/ 0 h 75"/>
                  <a:gd name="T34" fmla="*/ 0 w 72"/>
                  <a:gd name="T35" fmla="*/ 0 h 75"/>
                  <a:gd name="T36" fmla="*/ 0 w 72"/>
                  <a:gd name="T37" fmla="*/ 0 h 75"/>
                  <a:gd name="T38" fmla="*/ 0 w 72"/>
                  <a:gd name="T39" fmla="*/ 0 h 75"/>
                  <a:gd name="T40" fmla="*/ 0 w 72"/>
                  <a:gd name="T41" fmla="*/ 0 h 75"/>
                  <a:gd name="T42" fmla="*/ 0 w 72"/>
                  <a:gd name="T43" fmla="*/ 0 h 75"/>
                  <a:gd name="T44" fmla="*/ 0 w 72"/>
                  <a:gd name="T45" fmla="*/ 0 h 75"/>
                  <a:gd name="T46" fmla="*/ 0 w 72"/>
                  <a:gd name="T47" fmla="*/ 0 h 75"/>
                  <a:gd name="T48" fmla="*/ 0 w 72"/>
                  <a:gd name="T49" fmla="*/ 0 h 75"/>
                  <a:gd name="T50" fmla="*/ 0 w 72"/>
                  <a:gd name="T51" fmla="*/ 0 h 75"/>
                  <a:gd name="T52" fmla="*/ 0 w 72"/>
                  <a:gd name="T53" fmla="*/ 0 h 75"/>
                  <a:gd name="T54" fmla="*/ 0 w 72"/>
                  <a:gd name="T55" fmla="*/ 0 h 75"/>
                  <a:gd name="T56" fmla="*/ 0 w 72"/>
                  <a:gd name="T57" fmla="*/ 0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2"/>
                  <a:gd name="T88" fmla="*/ 0 h 75"/>
                  <a:gd name="T89" fmla="*/ 72 w 72"/>
                  <a:gd name="T90" fmla="*/ 75 h 7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2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7" y="71"/>
                    </a:lnTo>
                    <a:lnTo>
                      <a:pt x="56" y="66"/>
                    </a:lnTo>
                    <a:lnTo>
                      <a:pt x="64" y="60"/>
                    </a:lnTo>
                    <a:lnTo>
                      <a:pt x="69" y="56"/>
                    </a:lnTo>
                    <a:lnTo>
                      <a:pt x="72" y="52"/>
                    </a:lnTo>
                    <a:lnTo>
                      <a:pt x="72" y="49"/>
                    </a:lnTo>
                    <a:lnTo>
                      <a:pt x="70" y="45"/>
                    </a:lnTo>
                    <a:lnTo>
                      <a:pt x="67" y="40"/>
                    </a:lnTo>
                    <a:lnTo>
                      <a:pt x="63" y="39"/>
                    </a:lnTo>
                    <a:lnTo>
                      <a:pt x="59" y="38"/>
                    </a:lnTo>
                    <a:lnTo>
                      <a:pt x="54" y="39"/>
                    </a:lnTo>
                    <a:lnTo>
                      <a:pt x="48" y="42"/>
                    </a:lnTo>
                    <a:lnTo>
                      <a:pt x="39" y="46"/>
                    </a:lnTo>
                    <a:lnTo>
                      <a:pt x="32" y="50"/>
                    </a:lnTo>
                    <a:lnTo>
                      <a:pt x="29" y="52"/>
                    </a:lnTo>
                    <a:lnTo>
                      <a:pt x="26" y="43"/>
                    </a:lnTo>
                    <a:lnTo>
                      <a:pt x="20" y="25"/>
                    </a:lnTo>
                    <a:lnTo>
                      <a:pt x="12" y="7"/>
                    </a:lnTo>
                    <a:lnTo>
                      <a:pt x="1" y="0"/>
                    </a:lnTo>
                    <a:lnTo>
                      <a:pt x="0" y="17"/>
                    </a:lnTo>
                    <a:lnTo>
                      <a:pt x="3" y="39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74" name="Freeform 157"/>
              <p:cNvSpPr/>
              <p:nvPr/>
            </p:nvSpPr>
            <p:spPr bwMode="auto">
              <a:xfrm>
                <a:off x="8370" y="4780"/>
                <a:ext cx="23" cy="20"/>
              </a:xfrm>
              <a:custGeom>
                <a:avLst/>
                <a:gdLst>
                  <a:gd name="T0" fmla="*/ 0 w 70"/>
                  <a:gd name="T1" fmla="*/ 0 h 59"/>
                  <a:gd name="T2" fmla="*/ 0 w 70"/>
                  <a:gd name="T3" fmla="*/ 0 h 59"/>
                  <a:gd name="T4" fmla="*/ 0 w 70"/>
                  <a:gd name="T5" fmla="*/ 0 h 59"/>
                  <a:gd name="T6" fmla="*/ 0 w 70"/>
                  <a:gd name="T7" fmla="*/ 0 h 59"/>
                  <a:gd name="T8" fmla="*/ 0 w 70"/>
                  <a:gd name="T9" fmla="*/ 0 h 59"/>
                  <a:gd name="T10" fmla="*/ 0 w 70"/>
                  <a:gd name="T11" fmla="*/ 0 h 59"/>
                  <a:gd name="T12" fmla="*/ 0 w 70"/>
                  <a:gd name="T13" fmla="*/ 0 h 59"/>
                  <a:gd name="T14" fmla="*/ 0 w 70"/>
                  <a:gd name="T15" fmla="*/ 0 h 59"/>
                  <a:gd name="T16" fmla="*/ 0 w 70"/>
                  <a:gd name="T17" fmla="*/ 0 h 59"/>
                  <a:gd name="T18" fmla="*/ 0 w 70"/>
                  <a:gd name="T19" fmla="*/ 0 h 59"/>
                  <a:gd name="T20" fmla="*/ 0 w 70"/>
                  <a:gd name="T21" fmla="*/ 0 h 59"/>
                  <a:gd name="T22" fmla="*/ 0 w 70"/>
                  <a:gd name="T23" fmla="*/ 0 h 59"/>
                  <a:gd name="T24" fmla="*/ 0 w 70"/>
                  <a:gd name="T25" fmla="*/ 0 h 59"/>
                  <a:gd name="T26" fmla="*/ 0 w 70"/>
                  <a:gd name="T27" fmla="*/ 0 h 59"/>
                  <a:gd name="T28" fmla="*/ 0 w 70"/>
                  <a:gd name="T29" fmla="*/ 0 h 59"/>
                  <a:gd name="T30" fmla="*/ 0 w 70"/>
                  <a:gd name="T31" fmla="*/ 0 h 59"/>
                  <a:gd name="T32" fmla="*/ 0 w 70"/>
                  <a:gd name="T33" fmla="*/ 0 h 59"/>
                  <a:gd name="T34" fmla="*/ 0 w 70"/>
                  <a:gd name="T35" fmla="*/ 0 h 59"/>
                  <a:gd name="T36" fmla="*/ 0 w 70"/>
                  <a:gd name="T37" fmla="*/ 0 h 59"/>
                  <a:gd name="T38" fmla="*/ 0 w 70"/>
                  <a:gd name="T39" fmla="*/ 0 h 59"/>
                  <a:gd name="T40" fmla="*/ 0 w 70"/>
                  <a:gd name="T41" fmla="*/ 0 h 59"/>
                  <a:gd name="T42" fmla="*/ 0 w 70"/>
                  <a:gd name="T43" fmla="*/ 0 h 59"/>
                  <a:gd name="T44" fmla="*/ 0 w 70"/>
                  <a:gd name="T45" fmla="*/ 0 h 59"/>
                  <a:gd name="T46" fmla="*/ 0 w 70"/>
                  <a:gd name="T47" fmla="*/ 0 h 59"/>
                  <a:gd name="T48" fmla="*/ 0 w 70"/>
                  <a:gd name="T49" fmla="*/ 0 h 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0"/>
                  <a:gd name="T76" fmla="*/ 0 h 59"/>
                  <a:gd name="T77" fmla="*/ 70 w 70"/>
                  <a:gd name="T78" fmla="*/ 59 h 5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0" h="59">
                    <a:moveTo>
                      <a:pt x="15" y="53"/>
                    </a:moveTo>
                    <a:lnTo>
                      <a:pt x="16" y="55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35" y="59"/>
                    </a:lnTo>
                    <a:lnTo>
                      <a:pt x="45" y="56"/>
                    </a:lnTo>
                    <a:lnTo>
                      <a:pt x="54" y="55"/>
                    </a:lnTo>
                    <a:lnTo>
                      <a:pt x="63" y="50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0" y="40"/>
                    </a:lnTo>
                    <a:lnTo>
                      <a:pt x="69" y="37"/>
                    </a:lnTo>
                    <a:lnTo>
                      <a:pt x="56" y="32"/>
                    </a:lnTo>
                    <a:lnTo>
                      <a:pt x="42" y="33"/>
                    </a:lnTo>
                    <a:lnTo>
                      <a:pt x="32" y="37"/>
                    </a:lnTo>
                    <a:lnTo>
                      <a:pt x="28" y="40"/>
                    </a:lnTo>
                    <a:lnTo>
                      <a:pt x="20" y="30"/>
                    </a:lnTo>
                    <a:lnTo>
                      <a:pt x="16" y="14"/>
                    </a:lnTo>
                    <a:lnTo>
                      <a:pt x="10" y="3"/>
                    </a:lnTo>
                    <a:lnTo>
                      <a:pt x="3" y="0"/>
                    </a:lnTo>
                    <a:lnTo>
                      <a:pt x="0" y="19"/>
                    </a:lnTo>
                    <a:lnTo>
                      <a:pt x="4" y="36"/>
                    </a:lnTo>
                    <a:lnTo>
                      <a:pt x="12" y="49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75" name="Freeform 158"/>
              <p:cNvSpPr/>
              <p:nvPr/>
            </p:nvSpPr>
            <p:spPr bwMode="auto">
              <a:xfrm>
                <a:off x="8390" y="4771"/>
                <a:ext cx="22" cy="20"/>
              </a:xfrm>
              <a:custGeom>
                <a:avLst/>
                <a:gdLst>
                  <a:gd name="T0" fmla="*/ 0 w 65"/>
                  <a:gd name="T1" fmla="*/ 0 h 60"/>
                  <a:gd name="T2" fmla="*/ 0 w 65"/>
                  <a:gd name="T3" fmla="*/ 0 h 60"/>
                  <a:gd name="T4" fmla="*/ 0 w 65"/>
                  <a:gd name="T5" fmla="*/ 0 h 60"/>
                  <a:gd name="T6" fmla="*/ 0 w 65"/>
                  <a:gd name="T7" fmla="*/ 0 h 60"/>
                  <a:gd name="T8" fmla="*/ 0 w 65"/>
                  <a:gd name="T9" fmla="*/ 0 h 60"/>
                  <a:gd name="T10" fmla="*/ 0 w 65"/>
                  <a:gd name="T11" fmla="*/ 0 h 60"/>
                  <a:gd name="T12" fmla="*/ 0 w 65"/>
                  <a:gd name="T13" fmla="*/ 0 h 60"/>
                  <a:gd name="T14" fmla="*/ 0 w 65"/>
                  <a:gd name="T15" fmla="*/ 0 h 60"/>
                  <a:gd name="T16" fmla="*/ 0 w 65"/>
                  <a:gd name="T17" fmla="*/ 0 h 60"/>
                  <a:gd name="T18" fmla="*/ 0 w 65"/>
                  <a:gd name="T19" fmla="*/ 0 h 60"/>
                  <a:gd name="T20" fmla="*/ 0 w 65"/>
                  <a:gd name="T21" fmla="*/ 0 h 60"/>
                  <a:gd name="T22" fmla="*/ 0 w 65"/>
                  <a:gd name="T23" fmla="*/ 0 h 60"/>
                  <a:gd name="T24" fmla="*/ 0 w 65"/>
                  <a:gd name="T25" fmla="*/ 0 h 60"/>
                  <a:gd name="T26" fmla="*/ 0 w 65"/>
                  <a:gd name="T27" fmla="*/ 0 h 60"/>
                  <a:gd name="T28" fmla="*/ 0 w 65"/>
                  <a:gd name="T29" fmla="*/ 0 h 60"/>
                  <a:gd name="T30" fmla="*/ 0 w 65"/>
                  <a:gd name="T31" fmla="*/ 0 h 60"/>
                  <a:gd name="T32" fmla="*/ 0 w 65"/>
                  <a:gd name="T33" fmla="*/ 0 h 60"/>
                  <a:gd name="T34" fmla="*/ 0 w 65"/>
                  <a:gd name="T35" fmla="*/ 0 h 60"/>
                  <a:gd name="T36" fmla="*/ 0 w 65"/>
                  <a:gd name="T37" fmla="*/ 0 h 60"/>
                  <a:gd name="T38" fmla="*/ 0 w 65"/>
                  <a:gd name="T39" fmla="*/ 0 h 60"/>
                  <a:gd name="T40" fmla="*/ 0 w 65"/>
                  <a:gd name="T41" fmla="*/ 0 h 60"/>
                  <a:gd name="T42" fmla="*/ 0 w 65"/>
                  <a:gd name="T43" fmla="*/ 0 h 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5"/>
                  <a:gd name="T67" fmla="*/ 0 h 60"/>
                  <a:gd name="T68" fmla="*/ 65 w 65"/>
                  <a:gd name="T69" fmla="*/ 60 h 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5" h="60">
                    <a:moveTo>
                      <a:pt x="4" y="46"/>
                    </a:moveTo>
                    <a:lnTo>
                      <a:pt x="9" y="56"/>
                    </a:lnTo>
                    <a:lnTo>
                      <a:pt x="21" y="60"/>
                    </a:lnTo>
                    <a:lnTo>
                      <a:pt x="31" y="60"/>
                    </a:lnTo>
                    <a:lnTo>
                      <a:pt x="35" y="60"/>
                    </a:lnTo>
                    <a:lnTo>
                      <a:pt x="44" y="57"/>
                    </a:lnTo>
                    <a:lnTo>
                      <a:pt x="54" y="51"/>
                    </a:lnTo>
                    <a:lnTo>
                      <a:pt x="62" y="46"/>
                    </a:lnTo>
                    <a:lnTo>
                      <a:pt x="65" y="40"/>
                    </a:lnTo>
                    <a:lnTo>
                      <a:pt x="63" y="36"/>
                    </a:lnTo>
                    <a:lnTo>
                      <a:pt x="60" y="34"/>
                    </a:lnTo>
                    <a:lnTo>
                      <a:pt x="56" y="33"/>
                    </a:lnTo>
                    <a:lnTo>
                      <a:pt x="51" y="33"/>
                    </a:lnTo>
                    <a:lnTo>
                      <a:pt x="26" y="37"/>
                    </a:lnTo>
                    <a:lnTo>
                      <a:pt x="24" y="30"/>
                    </a:lnTo>
                    <a:lnTo>
                      <a:pt x="18" y="15"/>
                    </a:lnTo>
                    <a:lnTo>
                      <a:pt x="9" y="2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2" y="30"/>
                    </a:lnTo>
                    <a:lnTo>
                      <a:pt x="3" y="41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76" name="Freeform 159"/>
              <p:cNvSpPr/>
              <p:nvPr/>
            </p:nvSpPr>
            <p:spPr bwMode="auto">
              <a:xfrm>
                <a:off x="8362" y="4825"/>
                <a:ext cx="23" cy="16"/>
              </a:xfrm>
              <a:custGeom>
                <a:avLst/>
                <a:gdLst>
                  <a:gd name="T0" fmla="*/ 0 w 69"/>
                  <a:gd name="T1" fmla="*/ 0 h 47"/>
                  <a:gd name="T2" fmla="*/ 0 w 69"/>
                  <a:gd name="T3" fmla="*/ 0 h 47"/>
                  <a:gd name="T4" fmla="*/ 0 w 69"/>
                  <a:gd name="T5" fmla="*/ 0 h 47"/>
                  <a:gd name="T6" fmla="*/ 0 w 69"/>
                  <a:gd name="T7" fmla="*/ 0 h 47"/>
                  <a:gd name="T8" fmla="*/ 0 w 69"/>
                  <a:gd name="T9" fmla="*/ 0 h 47"/>
                  <a:gd name="T10" fmla="*/ 0 w 69"/>
                  <a:gd name="T11" fmla="*/ 0 h 47"/>
                  <a:gd name="T12" fmla="*/ 0 w 69"/>
                  <a:gd name="T13" fmla="*/ 0 h 47"/>
                  <a:gd name="T14" fmla="*/ 0 w 69"/>
                  <a:gd name="T15" fmla="*/ 0 h 47"/>
                  <a:gd name="T16" fmla="*/ 0 w 69"/>
                  <a:gd name="T17" fmla="*/ 0 h 47"/>
                  <a:gd name="T18" fmla="*/ 0 w 69"/>
                  <a:gd name="T19" fmla="*/ 0 h 47"/>
                  <a:gd name="T20" fmla="*/ 0 w 69"/>
                  <a:gd name="T21" fmla="*/ 0 h 47"/>
                  <a:gd name="T22" fmla="*/ 0 w 69"/>
                  <a:gd name="T23" fmla="*/ 0 h 47"/>
                  <a:gd name="T24" fmla="*/ 0 w 69"/>
                  <a:gd name="T25" fmla="*/ 0 h 47"/>
                  <a:gd name="T26" fmla="*/ 0 w 69"/>
                  <a:gd name="T27" fmla="*/ 0 h 47"/>
                  <a:gd name="T28" fmla="*/ 0 w 69"/>
                  <a:gd name="T29" fmla="*/ 0 h 47"/>
                  <a:gd name="T30" fmla="*/ 0 w 69"/>
                  <a:gd name="T31" fmla="*/ 0 h 47"/>
                  <a:gd name="T32" fmla="*/ 0 w 69"/>
                  <a:gd name="T33" fmla="*/ 0 h 47"/>
                  <a:gd name="T34" fmla="*/ 0 w 69"/>
                  <a:gd name="T35" fmla="*/ 0 h 47"/>
                  <a:gd name="T36" fmla="*/ 0 w 69"/>
                  <a:gd name="T37" fmla="*/ 0 h 47"/>
                  <a:gd name="T38" fmla="*/ 0 w 69"/>
                  <a:gd name="T39" fmla="*/ 0 h 47"/>
                  <a:gd name="T40" fmla="*/ 0 w 69"/>
                  <a:gd name="T41" fmla="*/ 0 h 47"/>
                  <a:gd name="T42" fmla="*/ 0 w 69"/>
                  <a:gd name="T43" fmla="*/ 0 h 47"/>
                  <a:gd name="T44" fmla="*/ 0 w 69"/>
                  <a:gd name="T45" fmla="*/ 0 h 47"/>
                  <a:gd name="T46" fmla="*/ 0 w 69"/>
                  <a:gd name="T47" fmla="*/ 0 h 47"/>
                  <a:gd name="T48" fmla="*/ 0 w 69"/>
                  <a:gd name="T49" fmla="*/ 0 h 47"/>
                  <a:gd name="T50" fmla="*/ 0 w 69"/>
                  <a:gd name="T51" fmla="*/ 0 h 47"/>
                  <a:gd name="T52" fmla="*/ 0 w 69"/>
                  <a:gd name="T53" fmla="*/ 0 h 47"/>
                  <a:gd name="T54" fmla="*/ 0 w 69"/>
                  <a:gd name="T55" fmla="*/ 0 h 47"/>
                  <a:gd name="T56" fmla="*/ 0 w 69"/>
                  <a:gd name="T57" fmla="*/ 0 h 47"/>
                  <a:gd name="T58" fmla="*/ 0 w 69"/>
                  <a:gd name="T59" fmla="*/ 0 h 47"/>
                  <a:gd name="T60" fmla="*/ 0 w 69"/>
                  <a:gd name="T61" fmla="*/ 0 h 47"/>
                  <a:gd name="T62" fmla="*/ 0 w 69"/>
                  <a:gd name="T63" fmla="*/ 0 h 47"/>
                  <a:gd name="T64" fmla="*/ 0 w 69"/>
                  <a:gd name="T65" fmla="*/ 0 h 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9"/>
                  <a:gd name="T100" fmla="*/ 0 h 47"/>
                  <a:gd name="T101" fmla="*/ 69 w 69"/>
                  <a:gd name="T102" fmla="*/ 47 h 4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9" h="47">
                    <a:moveTo>
                      <a:pt x="9" y="46"/>
                    </a:moveTo>
                    <a:lnTo>
                      <a:pt x="12" y="47"/>
                    </a:lnTo>
                    <a:lnTo>
                      <a:pt x="16" y="47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31" y="46"/>
                    </a:lnTo>
                    <a:lnTo>
                      <a:pt x="40" y="45"/>
                    </a:lnTo>
                    <a:lnTo>
                      <a:pt x="48" y="42"/>
                    </a:lnTo>
                    <a:lnTo>
                      <a:pt x="56" y="37"/>
                    </a:lnTo>
                    <a:lnTo>
                      <a:pt x="63" y="34"/>
                    </a:lnTo>
                    <a:lnTo>
                      <a:pt x="67" y="30"/>
                    </a:lnTo>
                    <a:lnTo>
                      <a:pt x="69" y="26"/>
                    </a:lnTo>
                    <a:lnTo>
                      <a:pt x="66" y="20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48" y="17"/>
                    </a:lnTo>
                    <a:lnTo>
                      <a:pt x="40" y="19"/>
                    </a:lnTo>
                    <a:lnTo>
                      <a:pt x="32" y="22"/>
                    </a:lnTo>
                    <a:lnTo>
                      <a:pt x="26" y="23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9" y="22"/>
                    </a:lnTo>
                    <a:lnTo>
                      <a:pt x="16" y="14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1"/>
                    </a:lnTo>
                    <a:lnTo>
                      <a:pt x="3" y="26"/>
                    </a:lnTo>
                    <a:lnTo>
                      <a:pt x="7" y="40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77" name="Freeform 160"/>
              <p:cNvSpPr/>
              <p:nvPr/>
            </p:nvSpPr>
            <p:spPr bwMode="auto">
              <a:xfrm>
                <a:off x="8390" y="4813"/>
                <a:ext cx="20" cy="20"/>
              </a:xfrm>
              <a:custGeom>
                <a:avLst/>
                <a:gdLst>
                  <a:gd name="T0" fmla="*/ 0 w 60"/>
                  <a:gd name="T1" fmla="*/ 0 h 58"/>
                  <a:gd name="T2" fmla="*/ 0 w 60"/>
                  <a:gd name="T3" fmla="*/ 0 h 58"/>
                  <a:gd name="T4" fmla="*/ 0 w 60"/>
                  <a:gd name="T5" fmla="*/ 0 h 58"/>
                  <a:gd name="T6" fmla="*/ 0 w 60"/>
                  <a:gd name="T7" fmla="*/ 0 h 58"/>
                  <a:gd name="T8" fmla="*/ 0 w 60"/>
                  <a:gd name="T9" fmla="*/ 0 h 58"/>
                  <a:gd name="T10" fmla="*/ 0 w 60"/>
                  <a:gd name="T11" fmla="*/ 0 h 58"/>
                  <a:gd name="T12" fmla="*/ 0 w 60"/>
                  <a:gd name="T13" fmla="*/ 0 h 58"/>
                  <a:gd name="T14" fmla="*/ 0 w 60"/>
                  <a:gd name="T15" fmla="*/ 0 h 58"/>
                  <a:gd name="T16" fmla="*/ 0 w 60"/>
                  <a:gd name="T17" fmla="*/ 0 h 58"/>
                  <a:gd name="T18" fmla="*/ 0 w 60"/>
                  <a:gd name="T19" fmla="*/ 0 h 58"/>
                  <a:gd name="T20" fmla="*/ 0 w 60"/>
                  <a:gd name="T21" fmla="*/ 0 h 58"/>
                  <a:gd name="T22" fmla="*/ 0 w 60"/>
                  <a:gd name="T23" fmla="*/ 0 h 58"/>
                  <a:gd name="T24" fmla="*/ 0 w 60"/>
                  <a:gd name="T25" fmla="*/ 0 h 58"/>
                  <a:gd name="T26" fmla="*/ 0 w 60"/>
                  <a:gd name="T27" fmla="*/ 0 h 58"/>
                  <a:gd name="T28" fmla="*/ 0 w 60"/>
                  <a:gd name="T29" fmla="*/ 0 h 58"/>
                  <a:gd name="T30" fmla="*/ 0 w 60"/>
                  <a:gd name="T31" fmla="*/ 0 h 58"/>
                  <a:gd name="T32" fmla="*/ 0 w 60"/>
                  <a:gd name="T33" fmla="*/ 0 h 58"/>
                  <a:gd name="T34" fmla="*/ 0 w 60"/>
                  <a:gd name="T35" fmla="*/ 0 h 58"/>
                  <a:gd name="T36" fmla="*/ 0 w 60"/>
                  <a:gd name="T37" fmla="*/ 0 h 58"/>
                  <a:gd name="T38" fmla="*/ 0 w 60"/>
                  <a:gd name="T39" fmla="*/ 0 h 58"/>
                  <a:gd name="T40" fmla="*/ 0 w 60"/>
                  <a:gd name="T41" fmla="*/ 0 h 58"/>
                  <a:gd name="T42" fmla="*/ 0 w 60"/>
                  <a:gd name="T43" fmla="*/ 0 h 58"/>
                  <a:gd name="T44" fmla="*/ 0 w 60"/>
                  <a:gd name="T45" fmla="*/ 0 h 58"/>
                  <a:gd name="T46" fmla="*/ 0 w 60"/>
                  <a:gd name="T47" fmla="*/ 0 h 58"/>
                  <a:gd name="T48" fmla="*/ 0 w 60"/>
                  <a:gd name="T49" fmla="*/ 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0"/>
                  <a:gd name="T76" fmla="*/ 0 h 58"/>
                  <a:gd name="T77" fmla="*/ 60 w 60"/>
                  <a:gd name="T78" fmla="*/ 58 h 5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0" h="58">
                    <a:moveTo>
                      <a:pt x="13" y="52"/>
                    </a:moveTo>
                    <a:lnTo>
                      <a:pt x="20" y="55"/>
                    </a:lnTo>
                    <a:lnTo>
                      <a:pt x="32" y="58"/>
                    </a:lnTo>
                    <a:lnTo>
                      <a:pt x="45" y="56"/>
                    </a:lnTo>
                    <a:lnTo>
                      <a:pt x="55" y="50"/>
                    </a:lnTo>
                    <a:lnTo>
                      <a:pt x="58" y="49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60" y="39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9" y="32"/>
                    </a:lnTo>
                    <a:lnTo>
                      <a:pt x="45" y="32"/>
                    </a:lnTo>
                    <a:lnTo>
                      <a:pt x="36" y="35"/>
                    </a:lnTo>
                    <a:lnTo>
                      <a:pt x="27" y="36"/>
                    </a:lnTo>
                    <a:lnTo>
                      <a:pt x="20" y="35"/>
                    </a:lnTo>
                    <a:lnTo>
                      <a:pt x="17" y="35"/>
                    </a:lnTo>
                    <a:lnTo>
                      <a:pt x="17" y="29"/>
                    </a:lnTo>
                    <a:lnTo>
                      <a:pt x="17" y="16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1" y="12"/>
                    </a:lnTo>
                    <a:lnTo>
                      <a:pt x="0" y="26"/>
                    </a:lnTo>
                    <a:lnTo>
                      <a:pt x="3" y="40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78" name="Freeform 161"/>
              <p:cNvSpPr/>
              <p:nvPr/>
            </p:nvSpPr>
            <p:spPr bwMode="auto">
              <a:xfrm>
                <a:off x="8411" y="4806"/>
                <a:ext cx="20" cy="18"/>
              </a:xfrm>
              <a:custGeom>
                <a:avLst/>
                <a:gdLst>
                  <a:gd name="T0" fmla="*/ 0 w 59"/>
                  <a:gd name="T1" fmla="*/ 0 h 55"/>
                  <a:gd name="T2" fmla="*/ 0 w 59"/>
                  <a:gd name="T3" fmla="*/ 0 h 55"/>
                  <a:gd name="T4" fmla="*/ 0 w 59"/>
                  <a:gd name="T5" fmla="*/ 0 h 55"/>
                  <a:gd name="T6" fmla="*/ 0 w 59"/>
                  <a:gd name="T7" fmla="*/ 0 h 55"/>
                  <a:gd name="T8" fmla="*/ 0 w 59"/>
                  <a:gd name="T9" fmla="*/ 0 h 55"/>
                  <a:gd name="T10" fmla="*/ 0 w 59"/>
                  <a:gd name="T11" fmla="*/ 0 h 55"/>
                  <a:gd name="T12" fmla="*/ 0 w 59"/>
                  <a:gd name="T13" fmla="*/ 0 h 55"/>
                  <a:gd name="T14" fmla="*/ 0 w 59"/>
                  <a:gd name="T15" fmla="*/ 0 h 55"/>
                  <a:gd name="T16" fmla="*/ 0 w 59"/>
                  <a:gd name="T17" fmla="*/ 0 h 55"/>
                  <a:gd name="T18" fmla="*/ 0 w 59"/>
                  <a:gd name="T19" fmla="*/ 0 h 55"/>
                  <a:gd name="T20" fmla="*/ 0 w 59"/>
                  <a:gd name="T21" fmla="*/ 0 h 55"/>
                  <a:gd name="T22" fmla="*/ 0 w 59"/>
                  <a:gd name="T23" fmla="*/ 0 h 55"/>
                  <a:gd name="T24" fmla="*/ 0 w 59"/>
                  <a:gd name="T25" fmla="*/ 0 h 55"/>
                  <a:gd name="T26" fmla="*/ 0 w 59"/>
                  <a:gd name="T27" fmla="*/ 0 h 55"/>
                  <a:gd name="T28" fmla="*/ 0 w 59"/>
                  <a:gd name="T29" fmla="*/ 0 h 55"/>
                  <a:gd name="T30" fmla="*/ 0 w 59"/>
                  <a:gd name="T31" fmla="*/ 0 h 55"/>
                  <a:gd name="T32" fmla="*/ 0 w 59"/>
                  <a:gd name="T33" fmla="*/ 0 h 55"/>
                  <a:gd name="T34" fmla="*/ 0 w 59"/>
                  <a:gd name="T35" fmla="*/ 0 h 55"/>
                  <a:gd name="T36" fmla="*/ 0 w 59"/>
                  <a:gd name="T37" fmla="*/ 0 h 55"/>
                  <a:gd name="T38" fmla="*/ 0 w 59"/>
                  <a:gd name="T39" fmla="*/ 0 h 55"/>
                  <a:gd name="T40" fmla="*/ 0 w 59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9"/>
                  <a:gd name="T64" fmla="*/ 0 h 55"/>
                  <a:gd name="T65" fmla="*/ 59 w 59"/>
                  <a:gd name="T66" fmla="*/ 55 h 5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9" h="55">
                    <a:moveTo>
                      <a:pt x="19" y="52"/>
                    </a:moveTo>
                    <a:lnTo>
                      <a:pt x="31" y="55"/>
                    </a:lnTo>
                    <a:lnTo>
                      <a:pt x="43" y="54"/>
                    </a:lnTo>
                    <a:lnTo>
                      <a:pt x="53" y="46"/>
                    </a:lnTo>
                    <a:lnTo>
                      <a:pt x="59" y="35"/>
                    </a:lnTo>
                    <a:lnTo>
                      <a:pt x="57" y="31"/>
                    </a:lnTo>
                    <a:lnTo>
                      <a:pt x="54" y="29"/>
                    </a:lnTo>
                    <a:lnTo>
                      <a:pt x="49" y="28"/>
                    </a:lnTo>
                    <a:lnTo>
                      <a:pt x="44" y="29"/>
                    </a:lnTo>
                    <a:lnTo>
                      <a:pt x="41" y="32"/>
                    </a:lnTo>
                    <a:lnTo>
                      <a:pt x="38" y="35"/>
                    </a:lnTo>
                    <a:lnTo>
                      <a:pt x="34" y="36"/>
                    </a:lnTo>
                    <a:lnTo>
                      <a:pt x="31" y="39"/>
                    </a:lnTo>
                    <a:lnTo>
                      <a:pt x="28" y="32"/>
                    </a:lnTo>
                    <a:lnTo>
                      <a:pt x="21" y="18"/>
                    </a:lnTo>
                    <a:lnTo>
                      <a:pt x="10" y="5"/>
                    </a:lnTo>
                    <a:lnTo>
                      <a:pt x="0" y="0"/>
                    </a:lnTo>
                    <a:lnTo>
                      <a:pt x="2" y="18"/>
                    </a:lnTo>
                    <a:lnTo>
                      <a:pt x="9" y="35"/>
                    </a:lnTo>
                    <a:lnTo>
                      <a:pt x="16" y="46"/>
                    </a:lnTo>
                    <a:lnTo>
                      <a:pt x="19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79" name="Freeform 162"/>
              <p:cNvSpPr/>
              <p:nvPr/>
            </p:nvSpPr>
            <p:spPr bwMode="auto">
              <a:xfrm>
                <a:off x="8374" y="4857"/>
                <a:ext cx="27" cy="25"/>
              </a:xfrm>
              <a:custGeom>
                <a:avLst/>
                <a:gdLst>
                  <a:gd name="T0" fmla="*/ 0 w 82"/>
                  <a:gd name="T1" fmla="*/ 0 h 76"/>
                  <a:gd name="T2" fmla="*/ 0 w 82"/>
                  <a:gd name="T3" fmla="*/ 0 h 76"/>
                  <a:gd name="T4" fmla="*/ 0 w 82"/>
                  <a:gd name="T5" fmla="*/ 0 h 76"/>
                  <a:gd name="T6" fmla="*/ 0 w 82"/>
                  <a:gd name="T7" fmla="*/ 0 h 76"/>
                  <a:gd name="T8" fmla="*/ 0 w 82"/>
                  <a:gd name="T9" fmla="*/ 0 h 76"/>
                  <a:gd name="T10" fmla="*/ 0 w 82"/>
                  <a:gd name="T11" fmla="*/ 0 h 76"/>
                  <a:gd name="T12" fmla="*/ 0 w 82"/>
                  <a:gd name="T13" fmla="*/ 0 h 76"/>
                  <a:gd name="T14" fmla="*/ 0 w 82"/>
                  <a:gd name="T15" fmla="*/ 0 h 76"/>
                  <a:gd name="T16" fmla="*/ 0 w 82"/>
                  <a:gd name="T17" fmla="*/ 0 h 76"/>
                  <a:gd name="T18" fmla="*/ 0 w 82"/>
                  <a:gd name="T19" fmla="*/ 0 h 76"/>
                  <a:gd name="T20" fmla="*/ 0 w 82"/>
                  <a:gd name="T21" fmla="*/ 0 h 76"/>
                  <a:gd name="T22" fmla="*/ 0 w 82"/>
                  <a:gd name="T23" fmla="*/ 0 h 76"/>
                  <a:gd name="T24" fmla="*/ 0 w 82"/>
                  <a:gd name="T25" fmla="*/ 0 h 76"/>
                  <a:gd name="T26" fmla="*/ 0 w 82"/>
                  <a:gd name="T27" fmla="*/ 0 h 76"/>
                  <a:gd name="T28" fmla="*/ 0 w 82"/>
                  <a:gd name="T29" fmla="*/ 0 h 76"/>
                  <a:gd name="T30" fmla="*/ 0 w 82"/>
                  <a:gd name="T31" fmla="*/ 0 h 76"/>
                  <a:gd name="T32" fmla="*/ 0 w 82"/>
                  <a:gd name="T33" fmla="*/ 0 h 76"/>
                  <a:gd name="T34" fmla="*/ 0 w 82"/>
                  <a:gd name="T35" fmla="*/ 0 h 76"/>
                  <a:gd name="T36" fmla="*/ 0 w 82"/>
                  <a:gd name="T37" fmla="*/ 0 h 76"/>
                  <a:gd name="T38" fmla="*/ 0 w 82"/>
                  <a:gd name="T39" fmla="*/ 0 h 76"/>
                  <a:gd name="T40" fmla="*/ 0 w 82"/>
                  <a:gd name="T41" fmla="*/ 0 h 76"/>
                  <a:gd name="T42" fmla="*/ 0 w 82"/>
                  <a:gd name="T43" fmla="*/ 0 h 76"/>
                  <a:gd name="T44" fmla="*/ 0 w 82"/>
                  <a:gd name="T45" fmla="*/ 0 h 76"/>
                  <a:gd name="T46" fmla="*/ 0 w 82"/>
                  <a:gd name="T47" fmla="*/ 0 h 76"/>
                  <a:gd name="T48" fmla="*/ 0 w 82"/>
                  <a:gd name="T49" fmla="*/ 0 h 76"/>
                  <a:gd name="T50" fmla="*/ 0 w 82"/>
                  <a:gd name="T51" fmla="*/ 0 h 76"/>
                  <a:gd name="T52" fmla="*/ 0 w 82"/>
                  <a:gd name="T53" fmla="*/ 0 h 76"/>
                  <a:gd name="T54" fmla="*/ 0 w 82"/>
                  <a:gd name="T55" fmla="*/ 0 h 76"/>
                  <a:gd name="T56" fmla="*/ 0 w 82"/>
                  <a:gd name="T57" fmla="*/ 0 h 76"/>
                  <a:gd name="T58" fmla="*/ 0 w 82"/>
                  <a:gd name="T59" fmla="*/ 0 h 76"/>
                  <a:gd name="T60" fmla="*/ 0 w 82"/>
                  <a:gd name="T61" fmla="*/ 0 h 76"/>
                  <a:gd name="T62" fmla="*/ 0 w 82"/>
                  <a:gd name="T63" fmla="*/ 0 h 76"/>
                  <a:gd name="T64" fmla="*/ 0 w 82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2"/>
                  <a:gd name="T100" fmla="*/ 0 h 76"/>
                  <a:gd name="T101" fmla="*/ 82 w 82"/>
                  <a:gd name="T102" fmla="*/ 76 h 7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2" h="76">
                    <a:moveTo>
                      <a:pt x="32" y="75"/>
                    </a:moveTo>
                    <a:lnTo>
                      <a:pt x="38" y="76"/>
                    </a:lnTo>
                    <a:lnTo>
                      <a:pt x="44" y="76"/>
                    </a:lnTo>
                    <a:lnTo>
                      <a:pt x="50" y="76"/>
                    </a:lnTo>
                    <a:lnTo>
                      <a:pt x="57" y="75"/>
                    </a:lnTo>
                    <a:lnTo>
                      <a:pt x="61" y="72"/>
                    </a:lnTo>
                    <a:lnTo>
                      <a:pt x="67" y="67"/>
                    </a:lnTo>
                    <a:lnTo>
                      <a:pt x="72" y="64"/>
                    </a:lnTo>
                    <a:lnTo>
                      <a:pt x="76" y="59"/>
                    </a:lnTo>
                    <a:lnTo>
                      <a:pt x="80" y="56"/>
                    </a:lnTo>
                    <a:lnTo>
                      <a:pt x="82" y="52"/>
                    </a:lnTo>
                    <a:lnTo>
                      <a:pt x="82" y="47"/>
                    </a:lnTo>
                    <a:lnTo>
                      <a:pt x="79" y="43"/>
                    </a:lnTo>
                    <a:lnTo>
                      <a:pt x="70" y="39"/>
                    </a:lnTo>
                    <a:lnTo>
                      <a:pt x="63" y="37"/>
                    </a:lnTo>
                    <a:lnTo>
                      <a:pt x="54" y="39"/>
                    </a:lnTo>
                    <a:lnTo>
                      <a:pt x="47" y="41"/>
                    </a:lnTo>
                    <a:lnTo>
                      <a:pt x="39" y="44"/>
                    </a:lnTo>
                    <a:lnTo>
                      <a:pt x="35" y="49"/>
                    </a:lnTo>
                    <a:lnTo>
                      <a:pt x="32" y="50"/>
                    </a:lnTo>
                    <a:lnTo>
                      <a:pt x="30" y="52"/>
                    </a:lnTo>
                    <a:lnTo>
                      <a:pt x="29" y="43"/>
                    </a:lnTo>
                    <a:lnTo>
                      <a:pt x="23" y="23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0" y="17"/>
                    </a:lnTo>
                    <a:lnTo>
                      <a:pt x="0" y="31"/>
                    </a:lnTo>
                    <a:lnTo>
                      <a:pt x="4" y="44"/>
                    </a:lnTo>
                    <a:lnTo>
                      <a:pt x="11" y="54"/>
                    </a:lnTo>
                    <a:lnTo>
                      <a:pt x="19" y="63"/>
                    </a:lnTo>
                    <a:lnTo>
                      <a:pt x="25" y="70"/>
                    </a:lnTo>
                    <a:lnTo>
                      <a:pt x="30" y="73"/>
                    </a:lnTo>
                    <a:lnTo>
                      <a:pt x="32" y="7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80" name="Freeform 163"/>
              <p:cNvSpPr/>
              <p:nvPr/>
            </p:nvSpPr>
            <p:spPr bwMode="auto">
              <a:xfrm>
                <a:off x="8404" y="4847"/>
                <a:ext cx="25" cy="22"/>
              </a:xfrm>
              <a:custGeom>
                <a:avLst/>
                <a:gdLst>
                  <a:gd name="T0" fmla="*/ 0 w 75"/>
                  <a:gd name="T1" fmla="*/ 0 h 66"/>
                  <a:gd name="T2" fmla="*/ 0 w 75"/>
                  <a:gd name="T3" fmla="*/ 0 h 66"/>
                  <a:gd name="T4" fmla="*/ 0 w 75"/>
                  <a:gd name="T5" fmla="*/ 0 h 66"/>
                  <a:gd name="T6" fmla="*/ 0 w 75"/>
                  <a:gd name="T7" fmla="*/ 0 h 66"/>
                  <a:gd name="T8" fmla="*/ 0 w 75"/>
                  <a:gd name="T9" fmla="*/ 0 h 66"/>
                  <a:gd name="T10" fmla="*/ 0 w 75"/>
                  <a:gd name="T11" fmla="*/ 0 h 66"/>
                  <a:gd name="T12" fmla="*/ 0 w 75"/>
                  <a:gd name="T13" fmla="*/ 0 h 66"/>
                  <a:gd name="T14" fmla="*/ 0 w 75"/>
                  <a:gd name="T15" fmla="*/ 0 h 66"/>
                  <a:gd name="T16" fmla="*/ 0 w 75"/>
                  <a:gd name="T17" fmla="*/ 0 h 66"/>
                  <a:gd name="T18" fmla="*/ 0 w 75"/>
                  <a:gd name="T19" fmla="*/ 0 h 66"/>
                  <a:gd name="T20" fmla="*/ 0 w 75"/>
                  <a:gd name="T21" fmla="*/ 0 h 66"/>
                  <a:gd name="T22" fmla="*/ 0 w 75"/>
                  <a:gd name="T23" fmla="*/ 0 h 66"/>
                  <a:gd name="T24" fmla="*/ 0 w 75"/>
                  <a:gd name="T25" fmla="*/ 0 h 66"/>
                  <a:gd name="T26" fmla="*/ 0 w 75"/>
                  <a:gd name="T27" fmla="*/ 0 h 66"/>
                  <a:gd name="T28" fmla="*/ 0 w 75"/>
                  <a:gd name="T29" fmla="*/ 0 h 66"/>
                  <a:gd name="T30" fmla="*/ 0 w 75"/>
                  <a:gd name="T31" fmla="*/ 0 h 66"/>
                  <a:gd name="T32" fmla="*/ 0 w 75"/>
                  <a:gd name="T33" fmla="*/ 0 h 66"/>
                  <a:gd name="T34" fmla="*/ 0 w 75"/>
                  <a:gd name="T35" fmla="*/ 0 h 66"/>
                  <a:gd name="T36" fmla="*/ 0 w 75"/>
                  <a:gd name="T37" fmla="*/ 0 h 66"/>
                  <a:gd name="T38" fmla="*/ 0 w 75"/>
                  <a:gd name="T39" fmla="*/ 0 h 66"/>
                  <a:gd name="T40" fmla="*/ 0 w 75"/>
                  <a:gd name="T41" fmla="*/ 0 h 66"/>
                  <a:gd name="T42" fmla="*/ 0 w 75"/>
                  <a:gd name="T43" fmla="*/ 0 h 66"/>
                  <a:gd name="T44" fmla="*/ 0 w 75"/>
                  <a:gd name="T45" fmla="*/ 0 h 66"/>
                  <a:gd name="T46" fmla="*/ 0 w 75"/>
                  <a:gd name="T47" fmla="*/ 0 h 66"/>
                  <a:gd name="T48" fmla="*/ 0 w 75"/>
                  <a:gd name="T49" fmla="*/ 0 h 66"/>
                  <a:gd name="T50" fmla="*/ 0 w 75"/>
                  <a:gd name="T51" fmla="*/ 0 h 66"/>
                  <a:gd name="T52" fmla="*/ 0 w 75"/>
                  <a:gd name="T53" fmla="*/ 0 h 66"/>
                  <a:gd name="T54" fmla="*/ 0 w 75"/>
                  <a:gd name="T55" fmla="*/ 0 h 66"/>
                  <a:gd name="T56" fmla="*/ 0 w 75"/>
                  <a:gd name="T57" fmla="*/ 0 h 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6"/>
                  <a:gd name="T89" fmla="*/ 75 w 75"/>
                  <a:gd name="T90" fmla="*/ 66 h 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6">
                    <a:moveTo>
                      <a:pt x="12" y="53"/>
                    </a:moveTo>
                    <a:lnTo>
                      <a:pt x="15" y="56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27" y="63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9" y="66"/>
                    </a:lnTo>
                    <a:lnTo>
                      <a:pt x="57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5" y="55"/>
                    </a:lnTo>
                    <a:lnTo>
                      <a:pt x="75" y="46"/>
                    </a:lnTo>
                    <a:lnTo>
                      <a:pt x="72" y="39"/>
                    </a:lnTo>
                    <a:lnTo>
                      <a:pt x="66" y="35"/>
                    </a:lnTo>
                    <a:lnTo>
                      <a:pt x="59" y="33"/>
                    </a:lnTo>
                    <a:lnTo>
                      <a:pt x="50" y="33"/>
                    </a:lnTo>
                    <a:lnTo>
                      <a:pt x="41" y="35"/>
                    </a:lnTo>
                    <a:lnTo>
                      <a:pt x="34" y="36"/>
                    </a:lnTo>
                    <a:lnTo>
                      <a:pt x="28" y="39"/>
                    </a:lnTo>
                    <a:lnTo>
                      <a:pt x="27" y="39"/>
                    </a:lnTo>
                    <a:lnTo>
                      <a:pt x="25" y="32"/>
                    </a:lnTo>
                    <a:lnTo>
                      <a:pt x="19" y="16"/>
                    </a:lnTo>
                    <a:lnTo>
                      <a:pt x="10" y="3"/>
                    </a:lnTo>
                    <a:lnTo>
                      <a:pt x="0" y="0"/>
                    </a:lnTo>
                    <a:lnTo>
                      <a:pt x="0" y="22"/>
                    </a:lnTo>
                    <a:lnTo>
                      <a:pt x="5" y="39"/>
                    </a:lnTo>
                    <a:lnTo>
                      <a:pt x="9" y="49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81" name="Freeform 164"/>
              <p:cNvSpPr/>
              <p:nvPr/>
            </p:nvSpPr>
            <p:spPr bwMode="auto">
              <a:xfrm>
                <a:off x="8434" y="4844"/>
                <a:ext cx="25" cy="21"/>
              </a:xfrm>
              <a:custGeom>
                <a:avLst/>
                <a:gdLst>
                  <a:gd name="T0" fmla="*/ 0 w 75"/>
                  <a:gd name="T1" fmla="*/ 0 h 63"/>
                  <a:gd name="T2" fmla="*/ 0 w 75"/>
                  <a:gd name="T3" fmla="*/ 0 h 63"/>
                  <a:gd name="T4" fmla="*/ 0 w 75"/>
                  <a:gd name="T5" fmla="*/ 0 h 63"/>
                  <a:gd name="T6" fmla="*/ 0 w 75"/>
                  <a:gd name="T7" fmla="*/ 0 h 63"/>
                  <a:gd name="T8" fmla="*/ 0 w 75"/>
                  <a:gd name="T9" fmla="*/ 0 h 63"/>
                  <a:gd name="T10" fmla="*/ 0 w 75"/>
                  <a:gd name="T11" fmla="*/ 0 h 63"/>
                  <a:gd name="T12" fmla="*/ 0 w 75"/>
                  <a:gd name="T13" fmla="*/ 0 h 63"/>
                  <a:gd name="T14" fmla="*/ 0 w 75"/>
                  <a:gd name="T15" fmla="*/ 0 h 63"/>
                  <a:gd name="T16" fmla="*/ 0 w 75"/>
                  <a:gd name="T17" fmla="*/ 0 h 63"/>
                  <a:gd name="T18" fmla="*/ 0 w 75"/>
                  <a:gd name="T19" fmla="*/ 0 h 63"/>
                  <a:gd name="T20" fmla="*/ 0 w 75"/>
                  <a:gd name="T21" fmla="*/ 0 h 63"/>
                  <a:gd name="T22" fmla="*/ 0 w 75"/>
                  <a:gd name="T23" fmla="*/ 0 h 63"/>
                  <a:gd name="T24" fmla="*/ 0 w 75"/>
                  <a:gd name="T25" fmla="*/ 0 h 63"/>
                  <a:gd name="T26" fmla="*/ 0 w 75"/>
                  <a:gd name="T27" fmla="*/ 0 h 63"/>
                  <a:gd name="T28" fmla="*/ 0 w 75"/>
                  <a:gd name="T29" fmla="*/ 0 h 63"/>
                  <a:gd name="T30" fmla="*/ 0 w 75"/>
                  <a:gd name="T31" fmla="*/ 0 h 63"/>
                  <a:gd name="T32" fmla="*/ 0 w 75"/>
                  <a:gd name="T33" fmla="*/ 0 h 63"/>
                  <a:gd name="T34" fmla="*/ 0 w 75"/>
                  <a:gd name="T35" fmla="*/ 0 h 63"/>
                  <a:gd name="T36" fmla="*/ 0 w 75"/>
                  <a:gd name="T37" fmla="*/ 0 h 63"/>
                  <a:gd name="T38" fmla="*/ 0 w 75"/>
                  <a:gd name="T39" fmla="*/ 0 h 63"/>
                  <a:gd name="T40" fmla="*/ 0 w 75"/>
                  <a:gd name="T41" fmla="*/ 0 h 63"/>
                  <a:gd name="T42" fmla="*/ 0 w 75"/>
                  <a:gd name="T43" fmla="*/ 0 h 63"/>
                  <a:gd name="T44" fmla="*/ 0 w 75"/>
                  <a:gd name="T45" fmla="*/ 0 h 63"/>
                  <a:gd name="T46" fmla="*/ 0 w 75"/>
                  <a:gd name="T47" fmla="*/ 0 h 63"/>
                  <a:gd name="T48" fmla="*/ 0 w 75"/>
                  <a:gd name="T49" fmla="*/ 0 h 63"/>
                  <a:gd name="T50" fmla="*/ 0 w 75"/>
                  <a:gd name="T51" fmla="*/ 0 h 63"/>
                  <a:gd name="T52" fmla="*/ 0 w 75"/>
                  <a:gd name="T53" fmla="*/ 0 h 63"/>
                  <a:gd name="T54" fmla="*/ 0 w 75"/>
                  <a:gd name="T55" fmla="*/ 0 h 63"/>
                  <a:gd name="T56" fmla="*/ 0 w 75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3"/>
                  <a:gd name="T89" fmla="*/ 75 w 75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3">
                    <a:moveTo>
                      <a:pt x="3" y="41"/>
                    </a:moveTo>
                    <a:lnTo>
                      <a:pt x="4" y="46"/>
                    </a:lnTo>
                    <a:lnTo>
                      <a:pt x="10" y="50"/>
                    </a:lnTo>
                    <a:lnTo>
                      <a:pt x="14" y="56"/>
                    </a:lnTo>
                    <a:lnTo>
                      <a:pt x="16" y="57"/>
                    </a:lnTo>
                    <a:lnTo>
                      <a:pt x="23" y="60"/>
                    </a:lnTo>
                    <a:lnTo>
                      <a:pt x="32" y="63"/>
                    </a:lnTo>
                    <a:lnTo>
                      <a:pt x="42" y="63"/>
                    </a:lnTo>
                    <a:lnTo>
                      <a:pt x="54" y="61"/>
                    </a:lnTo>
                    <a:lnTo>
                      <a:pt x="64" y="58"/>
                    </a:lnTo>
                    <a:lnTo>
                      <a:pt x="72" y="54"/>
                    </a:lnTo>
                    <a:lnTo>
                      <a:pt x="75" y="47"/>
                    </a:lnTo>
                    <a:lnTo>
                      <a:pt x="73" y="40"/>
                    </a:lnTo>
                    <a:lnTo>
                      <a:pt x="67" y="34"/>
                    </a:lnTo>
                    <a:lnTo>
                      <a:pt x="60" y="30"/>
                    </a:lnTo>
                    <a:lnTo>
                      <a:pt x="53" y="28"/>
                    </a:lnTo>
                    <a:lnTo>
                      <a:pt x="45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6" y="36"/>
                    </a:lnTo>
                    <a:lnTo>
                      <a:pt x="25" y="36"/>
                    </a:lnTo>
                    <a:lnTo>
                      <a:pt x="23" y="30"/>
                    </a:lnTo>
                    <a:lnTo>
                      <a:pt x="17" y="1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" y="28"/>
                    </a:lnTo>
                    <a:lnTo>
                      <a:pt x="3" y="38"/>
                    </a:ln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82" name="Freeform 165"/>
              <p:cNvSpPr/>
              <p:nvPr/>
            </p:nvSpPr>
            <p:spPr bwMode="auto">
              <a:xfrm>
                <a:off x="8126" y="4482"/>
                <a:ext cx="83" cy="97"/>
              </a:xfrm>
              <a:custGeom>
                <a:avLst/>
                <a:gdLst>
                  <a:gd name="T0" fmla="*/ 0 w 250"/>
                  <a:gd name="T1" fmla="*/ 0 h 290"/>
                  <a:gd name="T2" fmla="*/ 0 w 250"/>
                  <a:gd name="T3" fmla="*/ 0 h 290"/>
                  <a:gd name="T4" fmla="*/ 0 w 250"/>
                  <a:gd name="T5" fmla="*/ 0 h 290"/>
                  <a:gd name="T6" fmla="*/ 0 w 250"/>
                  <a:gd name="T7" fmla="*/ 0 h 290"/>
                  <a:gd name="T8" fmla="*/ 0 w 250"/>
                  <a:gd name="T9" fmla="*/ 0 h 290"/>
                  <a:gd name="T10" fmla="*/ 0 w 250"/>
                  <a:gd name="T11" fmla="*/ 0 h 290"/>
                  <a:gd name="T12" fmla="*/ 0 w 250"/>
                  <a:gd name="T13" fmla="*/ 0 h 290"/>
                  <a:gd name="T14" fmla="*/ 0 w 250"/>
                  <a:gd name="T15" fmla="*/ 0 h 290"/>
                  <a:gd name="T16" fmla="*/ 0 w 250"/>
                  <a:gd name="T17" fmla="*/ 0 h 290"/>
                  <a:gd name="T18" fmla="*/ 0 w 250"/>
                  <a:gd name="T19" fmla="*/ 0 h 290"/>
                  <a:gd name="T20" fmla="*/ 0 w 250"/>
                  <a:gd name="T21" fmla="*/ 0 h 290"/>
                  <a:gd name="T22" fmla="*/ 0 w 250"/>
                  <a:gd name="T23" fmla="*/ 0 h 290"/>
                  <a:gd name="T24" fmla="*/ 0 w 250"/>
                  <a:gd name="T25" fmla="*/ 0 h 290"/>
                  <a:gd name="T26" fmla="*/ 0 w 250"/>
                  <a:gd name="T27" fmla="*/ 0 h 290"/>
                  <a:gd name="T28" fmla="*/ 0 w 250"/>
                  <a:gd name="T29" fmla="*/ 0 h 290"/>
                  <a:gd name="T30" fmla="*/ 0 w 250"/>
                  <a:gd name="T31" fmla="*/ 0 h 290"/>
                  <a:gd name="T32" fmla="*/ 0 w 250"/>
                  <a:gd name="T33" fmla="*/ 0 h 290"/>
                  <a:gd name="T34" fmla="*/ 0 w 250"/>
                  <a:gd name="T35" fmla="*/ 0 h 290"/>
                  <a:gd name="T36" fmla="*/ 0 w 250"/>
                  <a:gd name="T37" fmla="*/ 0 h 290"/>
                  <a:gd name="T38" fmla="*/ 0 w 250"/>
                  <a:gd name="T39" fmla="*/ 0 h 290"/>
                  <a:gd name="T40" fmla="*/ 0 w 250"/>
                  <a:gd name="T41" fmla="*/ 0 h 290"/>
                  <a:gd name="T42" fmla="*/ 0 w 250"/>
                  <a:gd name="T43" fmla="*/ 0 h 290"/>
                  <a:gd name="T44" fmla="*/ 0 w 250"/>
                  <a:gd name="T45" fmla="*/ 0 h 290"/>
                  <a:gd name="T46" fmla="*/ 0 w 250"/>
                  <a:gd name="T47" fmla="*/ 0 h 290"/>
                  <a:gd name="T48" fmla="*/ 0 w 250"/>
                  <a:gd name="T49" fmla="*/ 0 h 290"/>
                  <a:gd name="T50" fmla="*/ 0 w 250"/>
                  <a:gd name="T51" fmla="*/ 0 h 290"/>
                  <a:gd name="T52" fmla="*/ 0 w 250"/>
                  <a:gd name="T53" fmla="*/ 0 h 290"/>
                  <a:gd name="T54" fmla="*/ 0 w 250"/>
                  <a:gd name="T55" fmla="*/ 0 h 290"/>
                  <a:gd name="T56" fmla="*/ 0 w 250"/>
                  <a:gd name="T57" fmla="*/ 0 h 290"/>
                  <a:gd name="T58" fmla="*/ 0 w 250"/>
                  <a:gd name="T59" fmla="*/ 0 h 290"/>
                  <a:gd name="T60" fmla="*/ 0 w 250"/>
                  <a:gd name="T61" fmla="*/ 0 h 290"/>
                  <a:gd name="T62" fmla="*/ 0 w 250"/>
                  <a:gd name="T63" fmla="*/ 0 h 290"/>
                  <a:gd name="T64" fmla="*/ 0 w 250"/>
                  <a:gd name="T65" fmla="*/ 0 h 290"/>
                  <a:gd name="T66" fmla="*/ 0 w 250"/>
                  <a:gd name="T67" fmla="*/ 0 h 290"/>
                  <a:gd name="T68" fmla="*/ 0 w 250"/>
                  <a:gd name="T69" fmla="*/ 0 h 290"/>
                  <a:gd name="T70" fmla="*/ 0 w 250"/>
                  <a:gd name="T71" fmla="*/ 0 h 290"/>
                  <a:gd name="T72" fmla="*/ 0 w 250"/>
                  <a:gd name="T73" fmla="*/ 0 h 290"/>
                  <a:gd name="T74" fmla="*/ 0 w 250"/>
                  <a:gd name="T75" fmla="*/ 0 h 290"/>
                  <a:gd name="T76" fmla="*/ 0 w 250"/>
                  <a:gd name="T77" fmla="*/ 0 h 290"/>
                  <a:gd name="T78" fmla="*/ 0 w 250"/>
                  <a:gd name="T79" fmla="*/ 0 h 290"/>
                  <a:gd name="T80" fmla="*/ 0 w 250"/>
                  <a:gd name="T81" fmla="*/ 0 h 290"/>
                  <a:gd name="T82" fmla="*/ 0 w 250"/>
                  <a:gd name="T83" fmla="*/ 0 h 290"/>
                  <a:gd name="T84" fmla="*/ 0 w 250"/>
                  <a:gd name="T85" fmla="*/ 0 h 290"/>
                  <a:gd name="T86" fmla="*/ 0 w 250"/>
                  <a:gd name="T87" fmla="*/ 0 h 290"/>
                  <a:gd name="T88" fmla="*/ 0 w 250"/>
                  <a:gd name="T89" fmla="*/ 0 h 290"/>
                  <a:gd name="T90" fmla="*/ 0 w 250"/>
                  <a:gd name="T91" fmla="*/ 0 h 290"/>
                  <a:gd name="T92" fmla="*/ 0 w 250"/>
                  <a:gd name="T93" fmla="*/ 0 h 290"/>
                  <a:gd name="T94" fmla="*/ 0 w 250"/>
                  <a:gd name="T95" fmla="*/ 0 h 290"/>
                  <a:gd name="T96" fmla="*/ 0 w 250"/>
                  <a:gd name="T97" fmla="*/ 0 h 29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50"/>
                  <a:gd name="T148" fmla="*/ 0 h 290"/>
                  <a:gd name="T149" fmla="*/ 250 w 250"/>
                  <a:gd name="T150" fmla="*/ 290 h 29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50" h="290">
                    <a:moveTo>
                      <a:pt x="88" y="37"/>
                    </a:moveTo>
                    <a:lnTo>
                      <a:pt x="69" y="49"/>
                    </a:lnTo>
                    <a:lnTo>
                      <a:pt x="53" y="63"/>
                    </a:lnTo>
                    <a:lnTo>
                      <a:pt x="39" y="79"/>
                    </a:lnTo>
                    <a:lnTo>
                      <a:pt x="25" y="96"/>
                    </a:lnTo>
                    <a:lnTo>
                      <a:pt x="15" y="115"/>
                    </a:lnTo>
                    <a:lnTo>
                      <a:pt x="8" y="135"/>
                    </a:lnTo>
                    <a:lnTo>
                      <a:pt x="3" y="157"/>
                    </a:lnTo>
                    <a:lnTo>
                      <a:pt x="0" y="178"/>
                    </a:lnTo>
                    <a:lnTo>
                      <a:pt x="3" y="208"/>
                    </a:lnTo>
                    <a:lnTo>
                      <a:pt x="15" y="233"/>
                    </a:lnTo>
                    <a:lnTo>
                      <a:pt x="33" y="254"/>
                    </a:lnTo>
                    <a:lnTo>
                      <a:pt x="56" y="270"/>
                    </a:lnTo>
                    <a:lnTo>
                      <a:pt x="83" y="283"/>
                    </a:lnTo>
                    <a:lnTo>
                      <a:pt x="110" y="289"/>
                    </a:lnTo>
                    <a:lnTo>
                      <a:pt x="140" y="290"/>
                    </a:lnTo>
                    <a:lnTo>
                      <a:pt x="168" y="286"/>
                    </a:lnTo>
                    <a:lnTo>
                      <a:pt x="174" y="286"/>
                    </a:lnTo>
                    <a:lnTo>
                      <a:pt x="179" y="283"/>
                    </a:lnTo>
                    <a:lnTo>
                      <a:pt x="184" y="279"/>
                    </a:lnTo>
                    <a:lnTo>
                      <a:pt x="185" y="273"/>
                    </a:lnTo>
                    <a:lnTo>
                      <a:pt x="182" y="266"/>
                    </a:lnTo>
                    <a:lnTo>
                      <a:pt x="176" y="260"/>
                    </a:lnTo>
                    <a:lnTo>
                      <a:pt x="169" y="254"/>
                    </a:lnTo>
                    <a:lnTo>
                      <a:pt x="162" y="252"/>
                    </a:lnTo>
                    <a:lnTo>
                      <a:pt x="147" y="247"/>
                    </a:lnTo>
                    <a:lnTo>
                      <a:pt x="132" y="244"/>
                    </a:lnTo>
                    <a:lnTo>
                      <a:pt x="118" y="242"/>
                    </a:lnTo>
                    <a:lnTo>
                      <a:pt x="105" y="239"/>
                    </a:lnTo>
                    <a:lnTo>
                      <a:pt x="91" y="234"/>
                    </a:lnTo>
                    <a:lnTo>
                      <a:pt x="78" y="229"/>
                    </a:lnTo>
                    <a:lnTo>
                      <a:pt x="66" y="221"/>
                    </a:lnTo>
                    <a:lnTo>
                      <a:pt x="55" y="210"/>
                    </a:lnTo>
                    <a:lnTo>
                      <a:pt x="50" y="161"/>
                    </a:lnTo>
                    <a:lnTo>
                      <a:pt x="62" y="121"/>
                    </a:lnTo>
                    <a:lnTo>
                      <a:pt x="85" y="89"/>
                    </a:lnTo>
                    <a:lnTo>
                      <a:pt x="118" y="63"/>
                    </a:lnTo>
                    <a:lnTo>
                      <a:pt x="153" y="43"/>
                    </a:lnTo>
                    <a:lnTo>
                      <a:pt x="190" y="27"/>
                    </a:lnTo>
                    <a:lnTo>
                      <a:pt x="223" y="16"/>
                    </a:lnTo>
                    <a:lnTo>
                      <a:pt x="250" y="6"/>
                    </a:lnTo>
                    <a:lnTo>
                      <a:pt x="234" y="2"/>
                    </a:lnTo>
                    <a:lnTo>
                      <a:pt x="216" y="0"/>
                    </a:lnTo>
                    <a:lnTo>
                      <a:pt x="196" y="3"/>
                    </a:lnTo>
                    <a:lnTo>
                      <a:pt x="174" y="6"/>
                    </a:lnTo>
                    <a:lnTo>
                      <a:pt x="152" y="13"/>
                    </a:lnTo>
                    <a:lnTo>
                      <a:pt x="130" y="20"/>
                    </a:lnTo>
                    <a:lnTo>
                      <a:pt x="107" y="29"/>
                    </a:lnTo>
                    <a:lnTo>
                      <a:pt x="88" y="3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83" name="Freeform 166"/>
              <p:cNvSpPr/>
              <p:nvPr/>
            </p:nvSpPr>
            <p:spPr bwMode="auto">
              <a:xfrm>
                <a:off x="8268" y="4481"/>
                <a:ext cx="53" cy="75"/>
              </a:xfrm>
              <a:custGeom>
                <a:avLst/>
                <a:gdLst>
                  <a:gd name="T0" fmla="*/ 0 w 160"/>
                  <a:gd name="T1" fmla="*/ 0 h 225"/>
                  <a:gd name="T2" fmla="*/ 0 w 160"/>
                  <a:gd name="T3" fmla="*/ 0 h 225"/>
                  <a:gd name="T4" fmla="*/ 0 w 160"/>
                  <a:gd name="T5" fmla="*/ 0 h 225"/>
                  <a:gd name="T6" fmla="*/ 0 w 160"/>
                  <a:gd name="T7" fmla="*/ 0 h 225"/>
                  <a:gd name="T8" fmla="*/ 0 w 160"/>
                  <a:gd name="T9" fmla="*/ 0 h 225"/>
                  <a:gd name="T10" fmla="*/ 0 w 160"/>
                  <a:gd name="T11" fmla="*/ 0 h 225"/>
                  <a:gd name="T12" fmla="*/ 0 w 160"/>
                  <a:gd name="T13" fmla="*/ 0 h 225"/>
                  <a:gd name="T14" fmla="*/ 0 w 160"/>
                  <a:gd name="T15" fmla="*/ 0 h 225"/>
                  <a:gd name="T16" fmla="*/ 0 w 160"/>
                  <a:gd name="T17" fmla="*/ 0 h 225"/>
                  <a:gd name="T18" fmla="*/ 0 w 160"/>
                  <a:gd name="T19" fmla="*/ 0 h 225"/>
                  <a:gd name="T20" fmla="*/ 0 w 160"/>
                  <a:gd name="T21" fmla="*/ 0 h 225"/>
                  <a:gd name="T22" fmla="*/ 0 w 160"/>
                  <a:gd name="T23" fmla="*/ 0 h 225"/>
                  <a:gd name="T24" fmla="*/ 0 w 160"/>
                  <a:gd name="T25" fmla="*/ 0 h 225"/>
                  <a:gd name="T26" fmla="*/ 0 w 160"/>
                  <a:gd name="T27" fmla="*/ 0 h 225"/>
                  <a:gd name="T28" fmla="*/ 0 w 160"/>
                  <a:gd name="T29" fmla="*/ 0 h 225"/>
                  <a:gd name="T30" fmla="*/ 0 w 160"/>
                  <a:gd name="T31" fmla="*/ 0 h 225"/>
                  <a:gd name="T32" fmla="*/ 0 w 160"/>
                  <a:gd name="T33" fmla="*/ 0 h 225"/>
                  <a:gd name="T34" fmla="*/ 0 w 160"/>
                  <a:gd name="T35" fmla="*/ 0 h 225"/>
                  <a:gd name="T36" fmla="*/ 0 w 160"/>
                  <a:gd name="T37" fmla="*/ 0 h 225"/>
                  <a:gd name="T38" fmla="*/ 0 w 160"/>
                  <a:gd name="T39" fmla="*/ 0 h 225"/>
                  <a:gd name="T40" fmla="*/ 0 w 160"/>
                  <a:gd name="T41" fmla="*/ 0 h 225"/>
                  <a:gd name="T42" fmla="*/ 0 w 160"/>
                  <a:gd name="T43" fmla="*/ 0 h 225"/>
                  <a:gd name="T44" fmla="*/ 0 w 160"/>
                  <a:gd name="T45" fmla="*/ 0 h 225"/>
                  <a:gd name="T46" fmla="*/ 0 w 160"/>
                  <a:gd name="T47" fmla="*/ 0 h 225"/>
                  <a:gd name="T48" fmla="*/ 0 w 160"/>
                  <a:gd name="T49" fmla="*/ 0 h 225"/>
                  <a:gd name="T50" fmla="*/ 0 w 160"/>
                  <a:gd name="T51" fmla="*/ 0 h 225"/>
                  <a:gd name="T52" fmla="*/ 0 w 160"/>
                  <a:gd name="T53" fmla="*/ 0 h 225"/>
                  <a:gd name="T54" fmla="*/ 0 w 160"/>
                  <a:gd name="T55" fmla="*/ 0 h 225"/>
                  <a:gd name="T56" fmla="*/ 0 w 160"/>
                  <a:gd name="T57" fmla="*/ 0 h 225"/>
                  <a:gd name="T58" fmla="*/ 0 w 160"/>
                  <a:gd name="T59" fmla="*/ 0 h 225"/>
                  <a:gd name="T60" fmla="*/ 0 w 160"/>
                  <a:gd name="T61" fmla="*/ 0 h 225"/>
                  <a:gd name="T62" fmla="*/ 0 w 160"/>
                  <a:gd name="T63" fmla="*/ 0 h 225"/>
                  <a:gd name="T64" fmla="*/ 0 w 160"/>
                  <a:gd name="T65" fmla="*/ 0 h 225"/>
                  <a:gd name="T66" fmla="*/ 0 w 160"/>
                  <a:gd name="T67" fmla="*/ 0 h 225"/>
                  <a:gd name="T68" fmla="*/ 0 w 160"/>
                  <a:gd name="T69" fmla="*/ 0 h 225"/>
                  <a:gd name="T70" fmla="*/ 0 w 160"/>
                  <a:gd name="T71" fmla="*/ 0 h 225"/>
                  <a:gd name="T72" fmla="*/ 0 w 160"/>
                  <a:gd name="T73" fmla="*/ 0 h 225"/>
                  <a:gd name="T74" fmla="*/ 0 w 160"/>
                  <a:gd name="T75" fmla="*/ 0 h 225"/>
                  <a:gd name="T76" fmla="*/ 0 w 160"/>
                  <a:gd name="T77" fmla="*/ 0 h 225"/>
                  <a:gd name="T78" fmla="*/ 0 w 160"/>
                  <a:gd name="T79" fmla="*/ 0 h 225"/>
                  <a:gd name="T80" fmla="*/ 0 w 160"/>
                  <a:gd name="T81" fmla="*/ 0 h 22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60"/>
                  <a:gd name="T124" fmla="*/ 0 h 225"/>
                  <a:gd name="T125" fmla="*/ 160 w 160"/>
                  <a:gd name="T126" fmla="*/ 225 h 22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60" h="225">
                    <a:moveTo>
                      <a:pt x="135" y="73"/>
                    </a:moveTo>
                    <a:lnTo>
                      <a:pt x="141" y="96"/>
                    </a:lnTo>
                    <a:lnTo>
                      <a:pt x="140" y="118"/>
                    </a:lnTo>
                    <a:lnTo>
                      <a:pt x="129" y="135"/>
                    </a:lnTo>
                    <a:lnTo>
                      <a:pt x="115" y="151"/>
                    </a:lnTo>
                    <a:lnTo>
                      <a:pt x="97" y="165"/>
                    </a:lnTo>
                    <a:lnTo>
                      <a:pt x="76" y="179"/>
                    </a:lnTo>
                    <a:lnTo>
                      <a:pt x="56" y="192"/>
                    </a:lnTo>
                    <a:lnTo>
                      <a:pt x="38" y="205"/>
                    </a:lnTo>
                    <a:lnTo>
                      <a:pt x="35" y="210"/>
                    </a:lnTo>
                    <a:lnTo>
                      <a:pt x="34" y="212"/>
                    </a:lnTo>
                    <a:lnTo>
                      <a:pt x="34" y="217"/>
                    </a:lnTo>
                    <a:lnTo>
                      <a:pt x="35" y="221"/>
                    </a:lnTo>
                    <a:lnTo>
                      <a:pt x="40" y="224"/>
                    </a:lnTo>
                    <a:lnTo>
                      <a:pt x="44" y="225"/>
                    </a:lnTo>
                    <a:lnTo>
                      <a:pt x="47" y="225"/>
                    </a:lnTo>
                    <a:lnTo>
                      <a:pt x="51" y="224"/>
                    </a:lnTo>
                    <a:lnTo>
                      <a:pt x="75" y="211"/>
                    </a:lnTo>
                    <a:lnTo>
                      <a:pt x="97" y="197"/>
                    </a:lnTo>
                    <a:lnTo>
                      <a:pt x="117" y="181"/>
                    </a:lnTo>
                    <a:lnTo>
                      <a:pt x="137" y="162"/>
                    </a:lnTo>
                    <a:lnTo>
                      <a:pt x="150" y="142"/>
                    </a:lnTo>
                    <a:lnTo>
                      <a:pt x="159" y="119"/>
                    </a:lnTo>
                    <a:lnTo>
                      <a:pt x="160" y="95"/>
                    </a:lnTo>
                    <a:lnTo>
                      <a:pt x="154" y="69"/>
                    </a:lnTo>
                    <a:lnTo>
                      <a:pt x="141" y="49"/>
                    </a:lnTo>
                    <a:lnTo>
                      <a:pt x="122" y="31"/>
                    </a:lnTo>
                    <a:lnTo>
                      <a:pt x="98" y="18"/>
                    </a:lnTo>
                    <a:lnTo>
                      <a:pt x="72" y="8"/>
                    </a:lnTo>
                    <a:lnTo>
                      <a:pt x="46" y="3"/>
                    </a:lnTo>
                    <a:lnTo>
                      <a:pt x="24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8" y="11"/>
                    </a:lnTo>
                    <a:lnTo>
                      <a:pt x="37" y="17"/>
                    </a:lnTo>
                    <a:lnTo>
                      <a:pt x="57" y="23"/>
                    </a:lnTo>
                    <a:lnTo>
                      <a:pt x="76" y="29"/>
                    </a:lnTo>
                    <a:lnTo>
                      <a:pt x="95" y="36"/>
                    </a:lnTo>
                    <a:lnTo>
                      <a:pt x="112" y="46"/>
                    </a:lnTo>
                    <a:lnTo>
                      <a:pt x="125" y="57"/>
                    </a:lnTo>
                    <a:lnTo>
                      <a:pt x="135" y="7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84" name="Freeform 167"/>
              <p:cNvSpPr/>
              <p:nvPr/>
            </p:nvSpPr>
            <p:spPr bwMode="auto">
              <a:xfrm>
                <a:off x="8073" y="4463"/>
                <a:ext cx="135" cy="158"/>
              </a:xfrm>
              <a:custGeom>
                <a:avLst/>
                <a:gdLst>
                  <a:gd name="T0" fmla="*/ 0 w 404"/>
                  <a:gd name="T1" fmla="*/ 0 h 472"/>
                  <a:gd name="T2" fmla="*/ 0 w 404"/>
                  <a:gd name="T3" fmla="*/ 0 h 472"/>
                  <a:gd name="T4" fmla="*/ 0 w 404"/>
                  <a:gd name="T5" fmla="*/ 0 h 472"/>
                  <a:gd name="T6" fmla="*/ 0 w 404"/>
                  <a:gd name="T7" fmla="*/ 0 h 472"/>
                  <a:gd name="T8" fmla="*/ 0 w 404"/>
                  <a:gd name="T9" fmla="*/ 0 h 472"/>
                  <a:gd name="T10" fmla="*/ 0 w 404"/>
                  <a:gd name="T11" fmla="*/ 0 h 472"/>
                  <a:gd name="T12" fmla="*/ 0 w 404"/>
                  <a:gd name="T13" fmla="*/ 0 h 472"/>
                  <a:gd name="T14" fmla="*/ 0 w 404"/>
                  <a:gd name="T15" fmla="*/ 0 h 472"/>
                  <a:gd name="T16" fmla="*/ 0 w 404"/>
                  <a:gd name="T17" fmla="*/ 0 h 472"/>
                  <a:gd name="T18" fmla="*/ 0 w 404"/>
                  <a:gd name="T19" fmla="*/ 0 h 472"/>
                  <a:gd name="T20" fmla="*/ 0 w 404"/>
                  <a:gd name="T21" fmla="*/ 0 h 472"/>
                  <a:gd name="T22" fmla="*/ 0 w 404"/>
                  <a:gd name="T23" fmla="*/ 0 h 472"/>
                  <a:gd name="T24" fmla="*/ 0 w 404"/>
                  <a:gd name="T25" fmla="*/ 0 h 472"/>
                  <a:gd name="T26" fmla="*/ 0 w 404"/>
                  <a:gd name="T27" fmla="*/ 0 h 472"/>
                  <a:gd name="T28" fmla="*/ 0 w 404"/>
                  <a:gd name="T29" fmla="*/ 0 h 472"/>
                  <a:gd name="T30" fmla="*/ 0 w 404"/>
                  <a:gd name="T31" fmla="*/ 0 h 472"/>
                  <a:gd name="T32" fmla="*/ 0 w 404"/>
                  <a:gd name="T33" fmla="*/ 0 h 472"/>
                  <a:gd name="T34" fmla="*/ 0 w 404"/>
                  <a:gd name="T35" fmla="*/ 0 h 472"/>
                  <a:gd name="T36" fmla="*/ 0 w 404"/>
                  <a:gd name="T37" fmla="*/ 0 h 472"/>
                  <a:gd name="T38" fmla="*/ 0 w 404"/>
                  <a:gd name="T39" fmla="*/ 0 h 472"/>
                  <a:gd name="T40" fmla="*/ 0 w 404"/>
                  <a:gd name="T41" fmla="*/ 0 h 472"/>
                  <a:gd name="T42" fmla="*/ 0 w 404"/>
                  <a:gd name="T43" fmla="*/ 0 h 472"/>
                  <a:gd name="T44" fmla="*/ 0 w 404"/>
                  <a:gd name="T45" fmla="*/ 0 h 472"/>
                  <a:gd name="T46" fmla="*/ 0 w 404"/>
                  <a:gd name="T47" fmla="*/ 0 h 472"/>
                  <a:gd name="T48" fmla="*/ 0 w 404"/>
                  <a:gd name="T49" fmla="*/ 0 h 472"/>
                  <a:gd name="T50" fmla="*/ 0 w 404"/>
                  <a:gd name="T51" fmla="*/ 0 h 472"/>
                  <a:gd name="T52" fmla="*/ 0 w 404"/>
                  <a:gd name="T53" fmla="*/ 0 h 472"/>
                  <a:gd name="T54" fmla="*/ 0 w 404"/>
                  <a:gd name="T55" fmla="*/ 0 h 472"/>
                  <a:gd name="T56" fmla="*/ 0 w 404"/>
                  <a:gd name="T57" fmla="*/ 0 h 472"/>
                  <a:gd name="T58" fmla="*/ 0 w 404"/>
                  <a:gd name="T59" fmla="*/ 0 h 472"/>
                  <a:gd name="T60" fmla="*/ 0 w 404"/>
                  <a:gd name="T61" fmla="*/ 0 h 472"/>
                  <a:gd name="T62" fmla="*/ 0 w 404"/>
                  <a:gd name="T63" fmla="*/ 0 h 472"/>
                  <a:gd name="T64" fmla="*/ 0 w 404"/>
                  <a:gd name="T65" fmla="*/ 0 h 472"/>
                  <a:gd name="T66" fmla="*/ 0 w 404"/>
                  <a:gd name="T67" fmla="*/ 0 h 472"/>
                  <a:gd name="T68" fmla="*/ 0 w 404"/>
                  <a:gd name="T69" fmla="*/ 0 h 472"/>
                  <a:gd name="T70" fmla="*/ 0 w 404"/>
                  <a:gd name="T71" fmla="*/ 0 h 472"/>
                  <a:gd name="T72" fmla="*/ 0 w 404"/>
                  <a:gd name="T73" fmla="*/ 0 h 472"/>
                  <a:gd name="T74" fmla="*/ 0 w 404"/>
                  <a:gd name="T75" fmla="*/ 0 h 472"/>
                  <a:gd name="T76" fmla="*/ 0 w 404"/>
                  <a:gd name="T77" fmla="*/ 0 h 472"/>
                  <a:gd name="T78" fmla="*/ 0 w 404"/>
                  <a:gd name="T79" fmla="*/ 0 h 472"/>
                  <a:gd name="T80" fmla="*/ 0 w 404"/>
                  <a:gd name="T81" fmla="*/ 0 h 472"/>
                  <a:gd name="T82" fmla="*/ 0 w 404"/>
                  <a:gd name="T83" fmla="*/ 0 h 472"/>
                  <a:gd name="T84" fmla="*/ 0 w 404"/>
                  <a:gd name="T85" fmla="*/ 0 h 472"/>
                  <a:gd name="T86" fmla="*/ 0 w 404"/>
                  <a:gd name="T87" fmla="*/ 0 h 4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04"/>
                  <a:gd name="T133" fmla="*/ 0 h 472"/>
                  <a:gd name="T134" fmla="*/ 404 w 404"/>
                  <a:gd name="T135" fmla="*/ 472 h 47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04" h="472">
                    <a:moveTo>
                      <a:pt x="157" y="61"/>
                    </a:moveTo>
                    <a:lnTo>
                      <a:pt x="127" y="87"/>
                    </a:lnTo>
                    <a:lnTo>
                      <a:pt x="96" y="113"/>
                    </a:lnTo>
                    <a:lnTo>
                      <a:pt x="68" y="143"/>
                    </a:lnTo>
                    <a:lnTo>
                      <a:pt x="43" y="175"/>
                    </a:lnTo>
                    <a:lnTo>
                      <a:pt x="22" y="208"/>
                    </a:lnTo>
                    <a:lnTo>
                      <a:pt x="8" y="244"/>
                    </a:lnTo>
                    <a:lnTo>
                      <a:pt x="0" y="283"/>
                    </a:lnTo>
                    <a:lnTo>
                      <a:pt x="2" y="323"/>
                    </a:lnTo>
                    <a:lnTo>
                      <a:pt x="5" y="333"/>
                    </a:lnTo>
                    <a:lnTo>
                      <a:pt x="8" y="344"/>
                    </a:lnTo>
                    <a:lnTo>
                      <a:pt x="12" y="353"/>
                    </a:lnTo>
                    <a:lnTo>
                      <a:pt x="18" y="363"/>
                    </a:lnTo>
                    <a:lnTo>
                      <a:pt x="25" y="372"/>
                    </a:lnTo>
                    <a:lnTo>
                      <a:pt x="34" y="380"/>
                    </a:lnTo>
                    <a:lnTo>
                      <a:pt x="41" y="388"/>
                    </a:lnTo>
                    <a:lnTo>
                      <a:pt x="52" y="393"/>
                    </a:lnTo>
                    <a:lnTo>
                      <a:pt x="71" y="405"/>
                    </a:lnTo>
                    <a:lnTo>
                      <a:pt x="90" y="415"/>
                    </a:lnTo>
                    <a:lnTo>
                      <a:pt x="109" y="424"/>
                    </a:lnTo>
                    <a:lnTo>
                      <a:pt x="129" y="431"/>
                    </a:lnTo>
                    <a:lnTo>
                      <a:pt x="150" y="438"/>
                    </a:lnTo>
                    <a:lnTo>
                      <a:pt x="171" y="444"/>
                    </a:lnTo>
                    <a:lnTo>
                      <a:pt x="191" y="449"/>
                    </a:lnTo>
                    <a:lnTo>
                      <a:pt x="212" y="454"/>
                    </a:lnTo>
                    <a:lnTo>
                      <a:pt x="234" y="458"/>
                    </a:lnTo>
                    <a:lnTo>
                      <a:pt x="254" y="461"/>
                    </a:lnTo>
                    <a:lnTo>
                      <a:pt x="276" y="464"/>
                    </a:lnTo>
                    <a:lnTo>
                      <a:pt x="298" y="467"/>
                    </a:lnTo>
                    <a:lnTo>
                      <a:pt x="319" y="468"/>
                    </a:lnTo>
                    <a:lnTo>
                      <a:pt x="341" y="470"/>
                    </a:lnTo>
                    <a:lnTo>
                      <a:pt x="363" y="471"/>
                    </a:lnTo>
                    <a:lnTo>
                      <a:pt x="383" y="472"/>
                    </a:lnTo>
                    <a:lnTo>
                      <a:pt x="391" y="472"/>
                    </a:lnTo>
                    <a:lnTo>
                      <a:pt x="397" y="470"/>
                    </a:lnTo>
                    <a:lnTo>
                      <a:pt x="401" y="464"/>
                    </a:lnTo>
                    <a:lnTo>
                      <a:pt x="404" y="458"/>
                    </a:lnTo>
                    <a:lnTo>
                      <a:pt x="404" y="451"/>
                    </a:lnTo>
                    <a:lnTo>
                      <a:pt x="401" y="445"/>
                    </a:lnTo>
                    <a:lnTo>
                      <a:pt x="395" y="441"/>
                    </a:lnTo>
                    <a:lnTo>
                      <a:pt x="388" y="438"/>
                    </a:lnTo>
                    <a:lnTo>
                      <a:pt x="369" y="434"/>
                    </a:lnTo>
                    <a:lnTo>
                      <a:pt x="350" y="431"/>
                    </a:lnTo>
                    <a:lnTo>
                      <a:pt x="331" y="426"/>
                    </a:lnTo>
                    <a:lnTo>
                      <a:pt x="310" y="424"/>
                    </a:lnTo>
                    <a:lnTo>
                      <a:pt x="291" y="421"/>
                    </a:lnTo>
                    <a:lnTo>
                      <a:pt x="272" y="418"/>
                    </a:lnTo>
                    <a:lnTo>
                      <a:pt x="251" y="415"/>
                    </a:lnTo>
                    <a:lnTo>
                      <a:pt x="232" y="411"/>
                    </a:lnTo>
                    <a:lnTo>
                      <a:pt x="213" y="408"/>
                    </a:lnTo>
                    <a:lnTo>
                      <a:pt x="194" y="403"/>
                    </a:lnTo>
                    <a:lnTo>
                      <a:pt x="175" y="398"/>
                    </a:lnTo>
                    <a:lnTo>
                      <a:pt x="156" y="393"/>
                    </a:lnTo>
                    <a:lnTo>
                      <a:pt x="138" y="386"/>
                    </a:lnTo>
                    <a:lnTo>
                      <a:pt x="119" y="379"/>
                    </a:lnTo>
                    <a:lnTo>
                      <a:pt x="102" y="372"/>
                    </a:lnTo>
                    <a:lnTo>
                      <a:pt x="84" y="362"/>
                    </a:lnTo>
                    <a:lnTo>
                      <a:pt x="69" y="352"/>
                    </a:lnTo>
                    <a:lnTo>
                      <a:pt x="58" y="339"/>
                    </a:lnTo>
                    <a:lnTo>
                      <a:pt x="49" y="324"/>
                    </a:lnTo>
                    <a:lnTo>
                      <a:pt x="44" y="307"/>
                    </a:lnTo>
                    <a:lnTo>
                      <a:pt x="43" y="290"/>
                    </a:lnTo>
                    <a:lnTo>
                      <a:pt x="44" y="270"/>
                    </a:lnTo>
                    <a:lnTo>
                      <a:pt x="49" y="250"/>
                    </a:lnTo>
                    <a:lnTo>
                      <a:pt x="55" y="234"/>
                    </a:lnTo>
                    <a:lnTo>
                      <a:pt x="65" y="212"/>
                    </a:lnTo>
                    <a:lnTo>
                      <a:pt x="77" y="191"/>
                    </a:lnTo>
                    <a:lnTo>
                      <a:pt x="90" y="172"/>
                    </a:lnTo>
                    <a:lnTo>
                      <a:pt x="104" y="155"/>
                    </a:lnTo>
                    <a:lnTo>
                      <a:pt x="119" y="138"/>
                    </a:lnTo>
                    <a:lnTo>
                      <a:pt x="135" y="120"/>
                    </a:lnTo>
                    <a:lnTo>
                      <a:pt x="154" y="103"/>
                    </a:lnTo>
                    <a:lnTo>
                      <a:pt x="173" y="86"/>
                    </a:lnTo>
                    <a:lnTo>
                      <a:pt x="193" y="71"/>
                    </a:lnTo>
                    <a:lnTo>
                      <a:pt x="218" y="59"/>
                    </a:lnTo>
                    <a:lnTo>
                      <a:pt x="245" y="47"/>
                    </a:lnTo>
                    <a:lnTo>
                      <a:pt x="273" y="36"/>
                    </a:lnTo>
                    <a:lnTo>
                      <a:pt x="298" y="25"/>
                    </a:lnTo>
                    <a:lnTo>
                      <a:pt x="319" y="17"/>
                    </a:lnTo>
                    <a:lnTo>
                      <a:pt x="332" y="8"/>
                    </a:lnTo>
                    <a:lnTo>
                      <a:pt x="336" y="2"/>
                    </a:lnTo>
                    <a:lnTo>
                      <a:pt x="322" y="0"/>
                    </a:lnTo>
                    <a:lnTo>
                      <a:pt x="301" y="1"/>
                    </a:lnTo>
                    <a:lnTo>
                      <a:pt x="278" y="5"/>
                    </a:lnTo>
                    <a:lnTo>
                      <a:pt x="253" y="13"/>
                    </a:lnTo>
                    <a:lnTo>
                      <a:pt x="226" y="23"/>
                    </a:lnTo>
                    <a:lnTo>
                      <a:pt x="201" y="34"/>
                    </a:lnTo>
                    <a:lnTo>
                      <a:pt x="178" y="47"/>
                    </a:lnTo>
                    <a:lnTo>
                      <a:pt x="157" y="61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85" name="Freeform 168"/>
              <p:cNvSpPr/>
              <p:nvPr/>
            </p:nvSpPr>
            <p:spPr bwMode="auto">
              <a:xfrm>
                <a:off x="8263" y="4458"/>
                <a:ext cx="118" cy="105"/>
              </a:xfrm>
              <a:custGeom>
                <a:avLst/>
                <a:gdLst>
                  <a:gd name="T0" fmla="*/ 0 w 354"/>
                  <a:gd name="T1" fmla="*/ 0 h 315"/>
                  <a:gd name="T2" fmla="*/ 0 w 354"/>
                  <a:gd name="T3" fmla="*/ 0 h 315"/>
                  <a:gd name="T4" fmla="*/ 0 w 354"/>
                  <a:gd name="T5" fmla="*/ 0 h 315"/>
                  <a:gd name="T6" fmla="*/ 0 w 354"/>
                  <a:gd name="T7" fmla="*/ 0 h 315"/>
                  <a:gd name="T8" fmla="*/ 0 w 354"/>
                  <a:gd name="T9" fmla="*/ 0 h 315"/>
                  <a:gd name="T10" fmla="*/ 0 w 354"/>
                  <a:gd name="T11" fmla="*/ 0 h 315"/>
                  <a:gd name="T12" fmla="*/ 0 w 354"/>
                  <a:gd name="T13" fmla="*/ 0 h 315"/>
                  <a:gd name="T14" fmla="*/ 0 w 354"/>
                  <a:gd name="T15" fmla="*/ 0 h 315"/>
                  <a:gd name="T16" fmla="*/ 0 w 354"/>
                  <a:gd name="T17" fmla="*/ 0 h 315"/>
                  <a:gd name="T18" fmla="*/ 0 w 354"/>
                  <a:gd name="T19" fmla="*/ 0 h 315"/>
                  <a:gd name="T20" fmla="*/ 0 w 354"/>
                  <a:gd name="T21" fmla="*/ 0 h 315"/>
                  <a:gd name="T22" fmla="*/ 0 w 354"/>
                  <a:gd name="T23" fmla="*/ 0 h 315"/>
                  <a:gd name="T24" fmla="*/ 0 w 354"/>
                  <a:gd name="T25" fmla="*/ 0 h 315"/>
                  <a:gd name="T26" fmla="*/ 0 w 354"/>
                  <a:gd name="T27" fmla="*/ 0 h 315"/>
                  <a:gd name="T28" fmla="*/ 0 w 354"/>
                  <a:gd name="T29" fmla="*/ 0 h 315"/>
                  <a:gd name="T30" fmla="*/ 0 w 354"/>
                  <a:gd name="T31" fmla="*/ 0 h 315"/>
                  <a:gd name="T32" fmla="*/ 0 w 354"/>
                  <a:gd name="T33" fmla="*/ 0 h 315"/>
                  <a:gd name="T34" fmla="*/ 0 w 354"/>
                  <a:gd name="T35" fmla="*/ 0 h 315"/>
                  <a:gd name="T36" fmla="*/ 0 w 354"/>
                  <a:gd name="T37" fmla="*/ 0 h 315"/>
                  <a:gd name="T38" fmla="*/ 0 w 354"/>
                  <a:gd name="T39" fmla="*/ 0 h 315"/>
                  <a:gd name="T40" fmla="*/ 0 w 354"/>
                  <a:gd name="T41" fmla="*/ 0 h 315"/>
                  <a:gd name="T42" fmla="*/ 0 w 354"/>
                  <a:gd name="T43" fmla="*/ 0 h 315"/>
                  <a:gd name="T44" fmla="*/ 0 w 354"/>
                  <a:gd name="T45" fmla="*/ 0 h 315"/>
                  <a:gd name="T46" fmla="*/ 0 w 354"/>
                  <a:gd name="T47" fmla="*/ 0 h 315"/>
                  <a:gd name="T48" fmla="*/ 0 w 354"/>
                  <a:gd name="T49" fmla="*/ 0 h 315"/>
                  <a:gd name="T50" fmla="*/ 0 w 354"/>
                  <a:gd name="T51" fmla="*/ 0 h 315"/>
                  <a:gd name="T52" fmla="*/ 0 w 354"/>
                  <a:gd name="T53" fmla="*/ 0 h 315"/>
                  <a:gd name="T54" fmla="*/ 0 w 354"/>
                  <a:gd name="T55" fmla="*/ 0 h 315"/>
                  <a:gd name="T56" fmla="*/ 0 w 354"/>
                  <a:gd name="T57" fmla="*/ 0 h 315"/>
                  <a:gd name="T58" fmla="*/ 0 w 354"/>
                  <a:gd name="T59" fmla="*/ 0 h 315"/>
                  <a:gd name="T60" fmla="*/ 0 w 354"/>
                  <a:gd name="T61" fmla="*/ 0 h 315"/>
                  <a:gd name="T62" fmla="*/ 0 w 354"/>
                  <a:gd name="T63" fmla="*/ 0 h 315"/>
                  <a:gd name="T64" fmla="*/ 0 w 354"/>
                  <a:gd name="T65" fmla="*/ 0 h 315"/>
                  <a:gd name="T66" fmla="*/ 0 w 354"/>
                  <a:gd name="T67" fmla="*/ 0 h 315"/>
                  <a:gd name="T68" fmla="*/ 0 w 354"/>
                  <a:gd name="T69" fmla="*/ 0 h 315"/>
                  <a:gd name="T70" fmla="*/ 0 w 354"/>
                  <a:gd name="T71" fmla="*/ 0 h 315"/>
                  <a:gd name="T72" fmla="*/ 0 w 354"/>
                  <a:gd name="T73" fmla="*/ 0 h 315"/>
                  <a:gd name="T74" fmla="*/ 0 w 354"/>
                  <a:gd name="T75" fmla="*/ 0 h 315"/>
                  <a:gd name="T76" fmla="*/ 0 w 354"/>
                  <a:gd name="T77" fmla="*/ 0 h 315"/>
                  <a:gd name="T78" fmla="*/ 0 w 354"/>
                  <a:gd name="T79" fmla="*/ 0 h 315"/>
                  <a:gd name="T80" fmla="*/ 0 w 354"/>
                  <a:gd name="T81" fmla="*/ 0 h 315"/>
                  <a:gd name="T82" fmla="*/ 0 w 354"/>
                  <a:gd name="T83" fmla="*/ 0 h 315"/>
                  <a:gd name="T84" fmla="*/ 0 w 354"/>
                  <a:gd name="T85" fmla="*/ 0 h 315"/>
                  <a:gd name="T86" fmla="*/ 0 w 354"/>
                  <a:gd name="T87" fmla="*/ 0 h 315"/>
                  <a:gd name="T88" fmla="*/ 0 w 354"/>
                  <a:gd name="T89" fmla="*/ 0 h 315"/>
                  <a:gd name="T90" fmla="*/ 0 w 354"/>
                  <a:gd name="T91" fmla="*/ 0 h 315"/>
                  <a:gd name="T92" fmla="*/ 0 w 354"/>
                  <a:gd name="T93" fmla="*/ 0 h 315"/>
                  <a:gd name="T94" fmla="*/ 0 w 354"/>
                  <a:gd name="T95" fmla="*/ 0 h 315"/>
                  <a:gd name="T96" fmla="*/ 0 w 354"/>
                  <a:gd name="T97" fmla="*/ 0 h 315"/>
                  <a:gd name="T98" fmla="*/ 0 w 354"/>
                  <a:gd name="T99" fmla="*/ 0 h 315"/>
                  <a:gd name="T100" fmla="*/ 0 w 354"/>
                  <a:gd name="T101" fmla="*/ 0 h 315"/>
                  <a:gd name="T102" fmla="*/ 0 w 354"/>
                  <a:gd name="T103" fmla="*/ 0 h 315"/>
                  <a:gd name="T104" fmla="*/ 0 w 354"/>
                  <a:gd name="T105" fmla="*/ 0 h 315"/>
                  <a:gd name="T106" fmla="*/ 0 w 354"/>
                  <a:gd name="T107" fmla="*/ 0 h 315"/>
                  <a:gd name="T108" fmla="*/ 0 w 354"/>
                  <a:gd name="T109" fmla="*/ 0 h 315"/>
                  <a:gd name="T110" fmla="*/ 0 w 354"/>
                  <a:gd name="T111" fmla="*/ 0 h 315"/>
                  <a:gd name="T112" fmla="*/ 0 w 354"/>
                  <a:gd name="T113" fmla="*/ 0 h 315"/>
                  <a:gd name="T114" fmla="*/ 0 w 354"/>
                  <a:gd name="T115" fmla="*/ 0 h 315"/>
                  <a:gd name="T116" fmla="*/ 0 w 354"/>
                  <a:gd name="T117" fmla="*/ 0 h 315"/>
                  <a:gd name="T118" fmla="*/ 0 w 354"/>
                  <a:gd name="T119" fmla="*/ 0 h 315"/>
                  <a:gd name="T120" fmla="*/ 0 w 354"/>
                  <a:gd name="T121" fmla="*/ 0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4"/>
                  <a:gd name="T184" fmla="*/ 0 h 315"/>
                  <a:gd name="T185" fmla="*/ 354 w 354"/>
                  <a:gd name="T186" fmla="*/ 315 h 31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4" h="315">
                    <a:moveTo>
                      <a:pt x="294" y="96"/>
                    </a:moveTo>
                    <a:lnTo>
                      <a:pt x="310" y="113"/>
                    </a:lnTo>
                    <a:lnTo>
                      <a:pt x="320" y="133"/>
                    </a:lnTo>
                    <a:lnTo>
                      <a:pt x="325" y="155"/>
                    </a:lnTo>
                    <a:lnTo>
                      <a:pt x="325" y="178"/>
                    </a:lnTo>
                    <a:lnTo>
                      <a:pt x="322" y="197"/>
                    </a:lnTo>
                    <a:lnTo>
                      <a:pt x="316" y="212"/>
                    </a:lnTo>
                    <a:lnTo>
                      <a:pt x="306" y="228"/>
                    </a:lnTo>
                    <a:lnTo>
                      <a:pt x="295" y="241"/>
                    </a:lnTo>
                    <a:lnTo>
                      <a:pt x="282" y="256"/>
                    </a:lnTo>
                    <a:lnTo>
                      <a:pt x="269" y="267"/>
                    </a:lnTo>
                    <a:lnTo>
                      <a:pt x="256" y="280"/>
                    </a:lnTo>
                    <a:lnTo>
                      <a:pt x="243" y="293"/>
                    </a:lnTo>
                    <a:lnTo>
                      <a:pt x="240" y="297"/>
                    </a:lnTo>
                    <a:lnTo>
                      <a:pt x="240" y="302"/>
                    </a:lnTo>
                    <a:lnTo>
                      <a:pt x="240" y="306"/>
                    </a:lnTo>
                    <a:lnTo>
                      <a:pt x="243" y="310"/>
                    </a:lnTo>
                    <a:lnTo>
                      <a:pt x="247" y="313"/>
                    </a:lnTo>
                    <a:lnTo>
                      <a:pt x="253" y="315"/>
                    </a:lnTo>
                    <a:lnTo>
                      <a:pt x="257" y="313"/>
                    </a:lnTo>
                    <a:lnTo>
                      <a:pt x="262" y="310"/>
                    </a:lnTo>
                    <a:lnTo>
                      <a:pt x="291" y="292"/>
                    </a:lnTo>
                    <a:lnTo>
                      <a:pt x="316" y="267"/>
                    </a:lnTo>
                    <a:lnTo>
                      <a:pt x="335" y="240"/>
                    </a:lnTo>
                    <a:lnTo>
                      <a:pt x="348" y="208"/>
                    </a:lnTo>
                    <a:lnTo>
                      <a:pt x="354" y="177"/>
                    </a:lnTo>
                    <a:lnTo>
                      <a:pt x="351" y="143"/>
                    </a:lnTo>
                    <a:lnTo>
                      <a:pt x="339" y="113"/>
                    </a:lnTo>
                    <a:lnTo>
                      <a:pt x="316" y="86"/>
                    </a:lnTo>
                    <a:lnTo>
                      <a:pt x="298" y="72"/>
                    </a:lnTo>
                    <a:lnTo>
                      <a:pt x="278" y="60"/>
                    </a:lnTo>
                    <a:lnTo>
                      <a:pt x="256" y="49"/>
                    </a:lnTo>
                    <a:lnTo>
                      <a:pt x="231" y="39"/>
                    </a:lnTo>
                    <a:lnTo>
                      <a:pt x="206" y="29"/>
                    </a:lnTo>
                    <a:lnTo>
                      <a:pt x="181" y="21"/>
                    </a:lnTo>
                    <a:lnTo>
                      <a:pt x="155" y="16"/>
                    </a:lnTo>
                    <a:lnTo>
                      <a:pt x="130" y="10"/>
                    </a:lnTo>
                    <a:lnTo>
                      <a:pt x="105" y="6"/>
                    </a:lnTo>
                    <a:lnTo>
                      <a:pt x="83" y="3"/>
                    </a:lnTo>
                    <a:lnTo>
                      <a:pt x="61" y="0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0" y="6"/>
                    </a:lnTo>
                    <a:lnTo>
                      <a:pt x="15" y="8"/>
                    </a:lnTo>
                    <a:lnTo>
                      <a:pt x="30" y="10"/>
                    </a:lnTo>
                    <a:lnTo>
                      <a:pt x="47" y="13"/>
                    </a:lnTo>
                    <a:lnTo>
                      <a:pt x="65" y="16"/>
                    </a:lnTo>
                    <a:lnTo>
                      <a:pt x="83" y="20"/>
                    </a:lnTo>
                    <a:lnTo>
                      <a:pt x="103" y="23"/>
                    </a:lnTo>
                    <a:lnTo>
                      <a:pt x="122" y="27"/>
                    </a:lnTo>
                    <a:lnTo>
                      <a:pt x="143" y="31"/>
                    </a:lnTo>
                    <a:lnTo>
                      <a:pt x="162" y="37"/>
                    </a:lnTo>
                    <a:lnTo>
                      <a:pt x="182" y="43"/>
                    </a:lnTo>
                    <a:lnTo>
                      <a:pt x="203" y="49"/>
                    </a:lnTo>
                    <a:lnTo>
                      <a:pt x="222" y="56"/>
                    </a:lnTo>
                    <a:lnTo>
                      <a:pt x="241" y="64"/>
                    </a:lnTo>
                    <a:lnTo>
                      <a:pt x="260" y="75"/>
                    </a:lnTo>
                    <a:lnTo>
                      <a:pt x="278" y="85"/>
                    </a:lnTo>
                    <a:lnTo>
                      <a:pt x="294" y="9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86" name="Freeform 169"/>
              <p:cNvSpPr/>
              <p:nvPr/>
            </p:nvSpPr>
            <p:spPr bwMode="auto">
              <a:xfrm>
                <a:off x="8023" y="4506"/>
                <a:ext cx="47" cy="99"/>
              </a:xfrm>
              <a:custGeom>
                <a:avLst/>
                <a:gdLst>
                  <a:gd name="T0" fmla="*/ 0 w 143"/>
                  <a:gd name="T1" fmla="*/ 0 h 297"/>
                  <a:gd name="T2" fmla="*/ 0 w 143"/>
                  <a:gd name="T3" fmla="*/ 0 h 297"/>
                  <a:gd name="T4" fmla="*/ 0 w 143"/>
                  <a:gd name="T5" fmla="*/ 0 h 297"/>
                  <a:gd name="T6" fmla="*/ 0 w 143"/>
                  <a:gd name="T7" fmla="*/ 0 h 297"/>
                  <a:gd name="T8" fmla="*/ 0 w 143"/>
                  <a:gd name="T9" fmla="*/ 0 h 297"/>
                  <a:gd name="T10" fmla="*/ 0 w 143"/>
                  <a:gd name="T11" fmla="*/ 0 h 297"/>
                  <a:gd name="T12" fmla="*/ 0 w 143"/>
                  <a:gd name="T13" fmla="*/ 0 h 297"/>
                  <a:gd name="T14" fmla="*/ 0 w 143"/>
                  <a:gd name="T15" fmla="*/ 0 h 297"/>
                  <a:gd name="T16" fmla="*/ 0 w 143"/>
                  <a:gd name="T17" fmla="*/ 0 h 297"/>
                  <a:gd name="T18" fmla="*/ 0 w 143"/>
                  <a:gd name="T19" fmla="*/ 0 h 297"/>
                  <a:gd name="T20" fmla="*/ 0 w 143"/>
                  <a:gd name="T21" fmla="*/ 0 h 297"/>
                  <a:gd name="T22" fmla="*/ 0 w 143"/>
                  <a:gd name="T23" fmla="*/ 0 h 297"/>
                  <a:gd name="T24" fmla="*/ 0 w 143"/>
                  <a:gd name="T25" fmla="*/ 0 h 297"/>
                  <a:gd name="T26" fmla="*/ 0 w 143"/>
                  <a:gd name="T27" fmla="*/ 0 h 297"/>
                  <a:gd name="T28" fmla="*/ 0 w 143"/>
                  <a:gd name="T29" fmla="*/ 0 h 297"/>
                  <a:gd name="T30" fmla="*/ 0 w 143"/>
                  <a:gd name="T31" fmla="*/ 0 h 297"/>
                  <a:gd name="T32" fmla="*/ 0 w 143"/>
                  <a:gd name="T33" fmla="*/ 0 h 297"/>
                  <a:gd name="T34" fmla="*/ 0 w 143"/>
                  <a:gd name="T35" fmla="*/ 0 h 297"/>
                  <a:gd name="T36" fmla="*/ 0 w 143"/>
                  <a:gd name="T37" fmla="*/ 0 h 297"/>
                  <a:gd name="T38" fmla="*/ 0 w 143"/>
                  <a:gd name="T39" fmla="*/ 0 h 297"/>
                  <a:gd name="T40" fmla="*/ 0 w 143"/>
                  <a:gd name="T41" fmla="*/ 0 h 297"/>
                  <a:gd name="T42" fmla="*/ 0 w 143"/>
                  <a:gd name="T43" fmla="*/ 0 h 297"/>
                  <a:gd name="T44" fmla="*/ 0 w 143"/>
                  <a:gd name="T45" fmla="*/ 0 h 297"/>
                  <a:gd name="T46" fmla="*/ 0 w 143"/>
                  <a:gd name="T47" fmla="*/ 0 h 297"/>
                  <a:gd name="T48" fmla="*/ 0 w 143"/>
                  <a:gd name="T49" fmla="*/ 0 h 297"/>
                  <a:gd name="T50" fmla="*/ 0 w 143"/>
                  <a:gd name="T51" fmla="*/ 0 h 297"/>
                  <a:gd name="T52" fmla="*/ 0 w 143"/>
                  <a:gd name="T53" fmla="*/ 0 h 297"/>
                  <a:gd name="T54" fmla="*/ 0 w 143"/>
                  <a:gd name="T55" fmla="*/ 0 h 297"/>
                  <a:gd name="T56" fmla="*/ 0 w 143"/>
                  <a:gd name="T57" fmla="*/ 0 h 297"/>
                  <a:gd name="T58" fmla="*/ 0 w 143"/>
                  <a:gd name="T59" fmla="*/ 0 h 297"/>
                  <a:gd name="T60" fmla="*/ 0 w 143"/>
                  <a:gd name="T61" fmla="*/ 0 h 297"/>
                  <a:gd name="T62" fmla="*/ 0 w 143"/>
                  <a:gd name="T63" fmla="*/ 0 h 297"/>
                  <a:gd name="T64" fmla="*/ 0 w 143"/>
                  <a:gd name="T65" fmla="*/ 0 h 297"/>
                  <a:gd name="T66" fmla="*/ 0 w 143"/>
                  <a:gd name="T67" fmla="*/ 0 h 297"/>
                  <a:gd name="T68" fmla="*/ 0 w 143"/>
                  <a:gd name="T69" fmla="*/ 0 h 297"/>
                  <a:gd name="T70" fmla="*/ 0 w 143"/>
                  <a:gd name="T71" fmla="*/ 0 h 297"/>
                  <a:gd name="T72" fmla="*/ 0 w 143"/>
                  <a:gd name="T73" fmla="*/ 0 h 297"/>
                  <a:gd name="T74" fmla="*/ 0 w 143"/>
                  <a:gd name="T75" fmla="*/ 0 h 297"/>
                  <a:gd name="T76" fmla="*/ 0 w 143"/>
                  <a:gd name="T77" fmla="*/ 0 h 297"/>
                  <a:gd name="T78" fmla="*/ 0 w 143"/>
                  <a:gd name="T79" fmla="*/ 0 h 297"/>
                  <a:gd name="T80" fmla="*/ 0 w 143"/>
                  <a:gd name="T81" fmla="*/ 0 h 2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3"/>
                  <a:gd name="T124" fmla="*/ 0 h 297"/>
                  <a:gd name="T125" fmla="*/ 143 w 143"/>
                  <a:gd name="T126" fmla="*/ 297 h 29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3" h="297">
                    <a:moveTo>
                      <a:pt x="0" y="162"/>
                    </a:moveTo>
                    <a:lnTo>
                      <a:pt x="0" y="187"/>
                    </a:lnTo>
                    <a:lnTo>
                      <a:pt x="5" y="210"/>
                    </a:lnTo>
                    <a:lnTo>
                      <a:pt x="16" y="231"/>
                    </a:lnTo>
                    <a:lnTo>
                      <a:pt x="30" y="250"/>
                    </a:lnTo>
                    <a:lnTo>
                      <a:pt x="48" y="266"/>
                    </a:lnTo>
                    <a:lnTo>
                      <a:pt x="69" y="280"/>
                    </a:lnTo>
                    <a:lnTo>
                      <a:pt x="92" y="290"/>
                    </a:lnTo>
                    <a:lnTo>
                      <a:pt x="116" y="296"/>
                    </a:lnTo>
                    <a:lnTo>
                      <a:pt x="123" y="297"/>
                    </a:lnTo>
                    <a:lnTo>
                      <a:pt x="130" y="295"/>
                    </a:lnTo>
                    <a:lnTo>
                      <a:pt x="136" y="290"/>
                    </a:lnTo>
                    <a:lnTo>
                      <a:pt x="139" y="284"/>
                    </a:lnTo>
                    <a:lnTo>
                      <a:pt x="139" y="277"/>
                    </a:lnTo>
                    <a:lnTo>
                      <a:pt x="138" y="270"/>
                    </a:lnTo>
                    <a:lnTo>
                      <a:pt x="133" y="264"/>
                    </a:lnTo>
                    <a:lnTo>
                      <a:pt x="126" y="261"/>
                    </a:lnTo>
                    <a:lnTo>
                      <a:pt x="102" y="253"/>
                    </a:lnTo>
                    <a:lnTo>
                      <a:pt x="80" y="241"/>
                    </a:lnTo>
                    <a:lnTo>
                      <a:pt x="63" y="226"/>
                    </a:lnTo>
                    <a:lnTo>
                      <a:pt x="50" y="208"/>
                    </a:lnTo>
                    <a:lnTo>
                      <a:pt x="41" y="187"/>
                    </a:lnTo>
                    <a:lnTo>
                      <a:pt x="36" y="164"/>
                    </a:lnTo>
                    <a:lnTo>
                      <a:pt x="36" y="139"/>
                    </a:lnTo>
                    <a:lnTo>
                      <a:pt x="44" y="113"/>
                    </a:lnTo>
                    <a:lnTo>
                      <a:pt x="52" y="95"/>
                    </a:lnTo>
                    <a:lnTo>
                      <a:pt x="64" y="78"/>
                    </a:lnTo>
                    <a:lnTo>
                      <a:pt x="77" y="62"/>
                    </a:lnTo>
                    <a:lnTo>
                      <a:pt x="92" y="47"/>
                    </a:lnTo>
                    <a:lnTo>
                      <a:pt x="105" y="34"/>
                    </a:lnTo>
                    <a:lnTo>
                      <a:pt x="120" y="23"/>
                    </a:lnTo>
                    <a:lnTo>
                      <a:pt x="133" y="11"/>
                    </a:lnTo>
                    <a:lnTo>
                      <a:pt x="143" y="1"/>
                    </a:lnTo>
                    <a:lnTo>
                      <a:pt x="133" y="0"/>
                    </a:lnTo>
                    <a:lnTo>
                      <a:pt x="117" y="7"/>
                    </a:lnTo>
                    <a:lnTo>
                      <a:pt x="95" y="23"/>
                    </a:lnTo>
                    <a:lnTo>
                      <a:pt x="70" y="44"/>
                    </a:lnTo>
                    <a:lnTo>
                      <a:pt x="47" y="72"/>
                    </a:lnTo>
                    <a:lnTo>
                      <a:pt x="25" y="101"/>
                    </a:lnTo>
                    <a:lnTo>
                      <a:pt x="8" y="132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87" name="Freeform 170"/>
              <p:cNvSpPr/>
              <p:nvPr/>
            </p:nvSpPr>
            <p:spPr bwMode="auto">
              <a:xfrm>
                <a:off x="8360" y="4451"/>
                <a:ext cx="103" cy="129"/>
              </a:xfrm>
              <a:custGeom>
                <a:avLst/>
                <a:gdLst>
                  <a:gd name="T0" fmla="*/ 0 w 309"/>
                  <a:gd name="T1" fmla="*/ 0 h 388"/>
                  <a:gd name="T2" fmla="*/ 0 w 309"/>
                  <a:gd name="T3" fmla="*/ 0 h 388"/>
                  <a:gd name="T4" fmla="*/ 0 w 309"/>
                  <a:gd name="T5" fmla="*/ 0 h 388"/>
                  <a:gd name="T6" fmla="*/ 0 w 309"/>
                  <a:gd name="T7" fmla="*/ 0 h 388"/>
                  <a:gd name="T8" fmla="*/ 0 w 309"/>
                  <a:gd name="T9" fmla="*/ 0 h 388"/>
                  <a:gd name="T10" fmla="*/ 0 w 309"/>
                  <a:gd name="T11" fmla="*/ 0 h 388"/>
                  <a:gd name="T12" fmla="*/ 0 w 309"/>
                  <a:gd name="T13" fmla="*/ 0 h 388"/>
                  <a:gd name="T14" fmla="*/ 0 w 309"/>
                  <a:gd name="T15" fmla="*/ 0 h 388"/>
                  <a:gd name="T16" fmla="*/ 0 w 309"/>
                  <a:gd name="T17" fmla="*/ 0 h 388"/>
                  <a:gd name="T18" fmla="*/ 0 w 309"/>
                  <a:gd name="T19" fmla="*/ 0 h 388"/>
                  <a:gd name="T20" fmla="*/ 0 w 309"/>
                  <a:gd name="T21" fmla="*/ 0 h 388"/>
                  <a:gd name="T22" fmla="*/ 0 w 309"/>
                  <a:gd name="T23" fmla="*/ 0 h 388"/>
                  <a:gd name="T24" fmla="*/ 0 w 309"/>
                  <a:gd name="T25" fmla="*/ 0 h 388"/>
                  <a:gd name="T26" fmla="*/ 0 w 309"/>
                  <a:gd name="T27" fmla="*/ 0 h 388"/>
                  <a:gd name="T28" fmla="*/ 0 w 309"/>
                  <a:gd name="T29" fmla="*/ 0 h 388"/>
                  <a:gd name="T30" fmla="*/ 0 w 309"/>
                  <a:gd name="T31" fmla="*/ 0 h 388"/>
                  <a:gd name="T32" fmla="*/ 0 w 309"/>
                  <a:gd name="T33" fmla="*/ 0 h 388"/>
                  <a:gd name="T34" fmla="*/ 0 w 309"/>
                  <a:gd name="T35" fmla="*/ 0 h 388"/>
                  <a:gd name="T36" fmla="*/ 0 w 309"/>
                  <a:gd name="T37" fmla="*/ 0 h 388"/>
                  <a:gd name="T38" fmla="*/ 0 w 309"/>
                  <a:gd name="T39" fmla="*/ 0 h 388"/>
                  <a:gd name="T40" fmla="*/ 0 w 309"/>
                  <a:gd name="T41" fmla="*/ 0 h 388"/>
                  <a:gd name="T42" fmla="*/ 0 w 309"/>
                  <a:gd name="T43" fmla="*/ 0 h 388"/>
                  <a:gd name="T44" fmla="*/ 0 w 309"/>
                  <a:gd name="T45" fmla="*/ 0 h 388"/>
                  <a:gd name="T46" fmla="*/ 0 w 309"/>
                  <a:gd name="T47" fmla="*/ 0 h 388"/>
                  <a:gd name="T48" fmla="*/ 0 w 309"/>
                  <a:gd name="T49" fmla="*/ 0 h 388"/>
                  <a:gd name="T50" fmla="*/ 0 w 309"/>
                  <a:gd name="T51" fmla="*/ 0 h 388"/>
                  <a:gd name="T52" fmla="*/ 0 w 309"/>
                  <a:gd name="T53" fmla="*/ 0 h 388"/>
                  <a:gd name="T54" fmla="*/ 0 w 309"/>
                  <a:gd name="T55" fmla="*/ 0 h 388"/>
                  <a:gd name="T56" fmla="*/ 0 w 309"/>
                  <a:gd name="T57" fmla="*/ 0 h 388"/>
                  <a:gd name="T58" fmla="*/ 0 w 309"/>
                  <a:gd name="T59" fmla="*/ 0 h 388"/>
                  <a:gd name="T60" fmla="*/ 0 w 309"/>
                  <a:gd name="T61" fmla="*/ 0 h 388"/>
                  <a:gd name="T62" fmla="*/ 0 w 309"/>
                  <a:gd name="T63" fmla="*/ 0 h 388"/>
                  <a:gd name="T64" fmla="*/ 0 w 309"/>
                  <a:gd name="T65" fmla="*/ 0 h 388"/>
                  <a:gd name="T66" fmla="*/ 0 w 309"/>
                  <a:gd name="T67" fmla="*/ 0 h 388"/>
                  <a:gd name="T68" fmla="*/ 0 w 309"/>
                  <a:gd name="T69" fmla="*/ 0 h 388"/>
                  <a:gd name="T70" fmla="*/ 0 w 309"/>
                  <a:gd name="T71" fmla="*/ 0 h 388"/>
                  <a:gd name="T72" fmla="*/ 0 w 309"/>
                  <a:gd name="T73" fmla="*/ 0 h 388"/>
                  <a:gd name="T74" fmla="*/ 0 w 309"/>
                  <a:gd name="T75" fmla="*/ 0 h 3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9"/>
                  <a:gd name="T115" fmla="*/ 0 h 388"/>
                  <a:gd name="T116" fmla="*/ 309 w 309"/>
                  <a:gd name="T117" fmla="*/ 388 h 38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9" h="388">
                    <a:moveTo>
                      <a:pt x="250" y="145"/>
                    </a:moveTo>
                    <a:lnTo>
                      <a:pt x="260" y="155"/>
                    </a:lnTo>
                    <a:lnTo>
                      <a:pt x="269" y="167"/>
                    </a:lnTo>
                    <a:lnTo>
                      <a:pt x="275" y="180"/>
                    </a:lnTo>
                    <a:lnTo>
                      <a:pt x="281" y="193"/>
                    </a:lnTo>
                    <a:lnTo>
                      <a:pt x="282" y="206"/>
                    </a:lnTo>
                    <a:lnTo>
                      <a:pt x="282" y="220"/>
                    </a:lnTo>
                    <a:lnTo>
                      <a:pt x="278" y="234"/>
                    </a:lnTo>
                    <a:lnTo>
                      <a:pt x="272" y="247"/>
                    </a:lnTo>
                    <a:lnTo>
                      <a:pt x="262" y="262"/>
                    </a:lnTo>
                    <a:lnTo>
                      <a:pt x="250" y="275"/>
                    </a:lnTo>
                    <a:lnTo>
                      <a:pt x="237" y="286"/>
                    </a:lnTo>
                    <a:lnTo>
                      <a:pt x="222" y="298"/>
                    </a:lnTo>
                    <a:lnTo>
                      <a:pt x="209" y="308"/>
                    </a:lnTo>
                    <a:lnTo>
                      <a:pt x="194" y="319"/>
                    </a:lnTo>
                    <a:lnTo>
                      <a:pt x="180" y="331"/>
                    </a:lnTo>
                    <a:lnTo>
                      <a:pt x="166" y="344"/>
                    </a:lnTo>
                    <a:lnTo>
                      <a:pt x="162" y="348"/>
                    </a:lnTo>
                    <a:lnTo>
                      <a:pt x="159" y="354"/>
                    </a:lnTo>
                    <a:lnTo>
                      <a:pt x="156" y="359"/>
                    </a:lnTo>
                    <a:lnTo>
                      <a:pt x="153" y="365"/>
                    </a:lnTo>
                    <a:lnTo>
                      <a:pt x="152" y="371"/>
                    </a:lnTo>
                    <a:lnTo>
                      <a:pt x="152" y="377"/>
                    </a:lnTo>
                    <a:lnTo>
                      <a:pt x="153" y="382"/>
                    </a:lnTo>
                    <a:lnTo>
                      <a:pt x="158" y="387"/>
                    </a:lnTo>
                    <a:lnTo>
                      <a:pt x="163" y="388"/>
                    </a:lnTo>
                    <a:lnTo>
                      <a:pt x="169" y="388"/>
                    </a:lnTo>
                    <a:lnTo>
                      <a:pt x="175" y="387"/>
                    </a:lnTo>
                    <a:lnTo>
                      <a:pt x="180" y="382"/>
                    </a:lnTo>
                    <a:lnTo>
                      <a:pt x="194" y="367"/>
                    </a:lnTo>
                    <a:lnTo>
                      <a:pt x="210" y="351"/>
                    </a:lnTo>
                    <a:lnTo>
                      <a:pt x="227" y="337"/>
                    </a:lnTo>
                    <a:lnTo>
                      <a:pt x="244" y="322"/>
                    </a:lnTo>
                    <a:lnTo>
                      <a:pt x="260" y="308"/>
                    </a:lnTo>
                    <a:lnTo>
                      <a:pt x="275" y="292"/>
                    </a:lnTo>
                    <a:lnTo>
                      <a:pt x="290" y="275"/>
                    </a:lnTo>
                    <a:lnTo>
                      <a:pt x="300" y="256"/>
                    </a:lnTo>
                    <a:lnTo>
                      <a:pt x="307" y="234"/>
                    </a:lnTo>
                    <a:lnTo>
                      <a:pt x="309" y="213"/>
                    </a:lnTo>
                    <a:lnTo>
                      <a:pt x="304" y="191"/>
                    </a:lnTo>
                    <a:lnTo>
                      <a:pt x="297" y="171"/>
                    </a:lnTo>
                    <a:lnTo>
                      <a:pt x="285" y="151"/>
                    </a:lnTo>
                    <a:lnTo>
                      <a:pt x="271" y="134"/>
                    </a:lnTo>
                    <a:lnTo>
                      <a:pt x="253" y="118"/>
                    </a:lnTo>
                    <a:lnTo>
                      <a:pt x="235" y="104"/>
                    </a:lnTo>
                    <a:lnTo>
                      <a:pt x="222" y="94"/>
                    </a:lnTo>
                    <a:lnTo>
                      <a:pt x="207" y="85"/>
                    </a:lnTo>
                    <a:lnTo>
                      <a:pt x="191" y="75"/>
                    </a:lnTo>
                    <a:lnTo>
                      <a:pt x="175" y="65"/>
                    </a:lnTo>
                    <a:lnTo>
                      <a:pt x="159" y="55"/>
                    </a:lnTo>
                    <a:lnTo>
                      <a:pt x="141" y="45"/>
                    </a:lnTo>
                    <a:lnTo>
                      <a:pt x="124" y="36"/>
                    </a:lnTo>
                    <a:lnTo>
                      <a:pt x="108" y="28"/>
                    </a:lnTo>
                    <a:lnTo>
                      <a:pt x="92" y="20"/>
                    </a:lnTo>
                    <a:lnTo>
                      <a:pt x="75" y="13"/>
                    </a:lnTo>
                    <a:lnTo>
                      <a:pt x="59" y="9"/>
                    </a:lnTo>
                    <a:lnTo>
                      <a:pt x="45" y="5"/>
                    </a:lnTo>
                    <a:lnTo>
                      <a:pt x="31" y="2"/>
                    </a:lnTo>
                    <a:lnTo>
                      <a:pt x="20" y="0"/>
                    </a:lnTo>
                    <a:lnTo>
                      <a:pt x="9" y="2"/>
                    </a:lnTo>
                    <a:lnTo>
                      <a:pt x="0" y="5"/>
                    </a:lnTo>
                    <a:lnTo>
                      <a:pt x="11" y="7"/>
                    </a:lnTo>
                    <a:lnTo>
                      <a:pt x="23" y="12"/>
                    </a:lnTo>
                    <a:lnTo>
                      <a:pt x="36" y="17"/>
                    </a:lnTo>
                    <a:lnTo>
                      <a:pt x="49" y="23"/>
                    </a:lnTo>
                    <a:lnTo>
                      <a:pt x="65" y="30"/>
                    </a:lnTo>
                    <a:lnTo>
                      <a:pt x="81" y="38"/>
                    </a:lnTo>
                    <a:lnTo>
                      <a:pt x="99" y="46"/>
                    </a:lnTo>
                    <a:lnTo>
                      <a:pt x="116" y="55"/>
                    </a:lnTo>
                    <a:lnTo>
                      <a:pt x="134" y="65"/>
                    </a:lnTo>
                    <a:lnTo>
                      <a:pt x="152" y="75"/>
                    </a:lnTo>
                    <a:lnTo>
                      <a:pt x="169" y="86"/>
                    </a:lnTo>
                    <a:lnTo>
                      <a:pt x="187" y="98"/>
                    </a:lnTo>
                    <a:lnTo>
                      <a:pt x="205" y="109"/>
                    </a:lnTo>
                    <a:lnTo>
                      <a:pt x="221" y="121"/>
                    </a:lnTo>
                    <a:lnTo>
                      <a:pt x="235" y="132"/>
                    </a:lnTo>
                    <a:lnTo>
                      <a:pt x="250" y="145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88" name="Freeform 171"/>
              <p:cNvSpPr/>
              <p:nvPr/>
            </p:nvSpPr>
            <p:spPr bwMode="auto">
              <a:xfrm>
                <a:off x="8279" y="4648"/>
                <a:ext cx="135" cy="97"/>
              </a:xfrm>
              <a:custGeom>
                <a:avLst/>
                <a:gdLst>
                  <a:gd name="T0" fmla="*/ 0 w 406"/>
                  <a:gd name="T1" fmla="*/ 0 h 292"/>
                  <a:gd name="T2" fmla="*/ 0 w 406"/>
                  <a:gd name="T3" fmla="*/ 0 h 292"/>
                  <a:gd name="T4" fmla="*/ 0 w 406"/>
                  <a:gd name="T5" fmla="*/ 0 h 292"/>
                  <a:gd name="T6" fmla="*/ 0 w 406"/>
                  <a:gd name="T7" fmla="*/ 0 h 292"/>
                  <a:gd name="T8" fmla="*/ 0 w 406"/>
                  <a:gd name="T9" fmla="*/ 0 h 292"/>
                  <a:gd name="T10" fmla="*/ 0 w 406"/>
                  <a:gd name="T11" fmla="*/ 0 h 292"/>
                  <a:gd name="T12" fmla="*/ 0 w 406"/>
                  <a:gd name="T13" fmla="*/ 0 h 292"/>
                  <a:gd name="T14" fmla="*/ 0 w 406"/>
                  <a:gd name="T15" fmla="*/ 0 h 292"/>
                  <a:gd name="T16" fmla="*/ 0 w 406"/>
                  <a:gd name="T17" fmla="*/ 0 h 292"/>
                  <a:gd name="T18" fmla="*/ 0 w 406"/>
                  <a:gd name="T19" fmla="*/ 0 h 292"/>
                  <a:gd name="T20" fmla="*/ 0 w 406"/>
                  <a:gd name="T21" fmla="*/ 0 h 292"/>
                  <a:gd name="T22" fmla="*/ 0 w 406"/>
                  <a:gd name="T23" fmla="*/ 0 h 292"/>
                  <a:gd name="T24" fmla="*/ 0 w 406"/>
                  <a:gd name="T25" fmla="*/ 0 h 292"/>
                  <a:gd name="T26" fmla="*/ 0 w 406"/>
                  <a:gd name="T27" fmla="*/ 0 h 292"/>
                  <a:gd name="T28" fmla="*/ 0 w 406"/>
                  <a:gd name="T29" fmla="*/ 0 h 292"/>
                  <a:gd name="T30" fmla="*/ 0 w 406"/>
                  <a:gd name="T31" fmla="*/ 0 h 292"/>
                  <a:gd name="T32" fmla="*/ 0 w 406"/>
                  <a:gd name="T33" fmla="*/ 0 h 292"/>
                  <a:gd name="T34" fmla="*/ 0 w 406"/>
                  <a:gd name="T35" fmla="*/ 0 h 292"/>
                  <a:gd name="T36" fmla="*/ 0 w 406"/>
                  <a:gd name="T37" fmla="*/ 0 h 292"/>
                  <a:gd name="T38" fmla="*/ 0 w 406"/>
                  <a:gd name="T39" fmla="*/ 0 h 292"/>
                  <a:gd name="T40" fmla="*/ 0 w 406"/>
                  <a:gd name="T41" fmla="*/ 0 h 292"/>
                  <a:gd name="T42" fmla="*/ 0 w 406"/>
                  <a:gd name="T43" fmla="*/ 0 h 292"/>
                  <a:gd name="T44" fmla="*/ 0 w 406"/>
                  <a:gd name="T45" fmla="*/ 0 h 292"/>
                  <a:gd name="T46" fmla="*/ 0 w 406"/>
                  <a:gd name="T47" fmla="*/ 0 h 292"/>
                  <a:gd name="T48" fmla="*/ 0 w 406"/>
                  <a:gd name="T49" fmla="*/ 0 h 292"/>
                  <a:gd name="T50" fmla="*/ 0 w 406"/>
                  <a:gd name="T51" fmla="*/ 0 h 292"/>
                  <a:gd name="T52" fmla="*/ 0 w 406"/>
                  <a:gd name="T53" fmla="*/ 0 h 292"/>
                  <a:gd name="T54" fmla="*/ 0 w 406"/>
                  <a:gd name="T55" fmla="*/ 0 h 292"/>
                  <a:gd name="T56" fmla="*/ 0 w 406"/>
                  <a:gd name="T57" fmla="*/ 0 h 292"/>
                  <a:gd name="T58" fmla="*/ 0 w 406"/>
                  <a:gd name="T59" fmla="*/ 0 h 292"/>
                  <a:gd name="T60" fmla="*/ 0 w 406"/>
                  <a:gd name="T61" fmla="*/ 0 h 292"/>
                  <a:gd name="T62" fmla="*/ 0 w 406"/>
                  <a:gd name="T63" fmla="*/ 0 h 2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06"/>
                  <a:gd name="T97" fmla="*/ 0 h 292"/>
                  <a:gd name="T98" fmla="*/ 406 w 406"/>
                  <a:gd name="T99" fmla="*/ 292 h 29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06" h="292">
                    <a:moveTo>
                      <a:pt x="326" y="36"/>
                    </a:moveTo>
                    <a:lnTo>
                      <a:pt x="332" y="65"/>
                    </a:lnTo>
                    <a:lnTo>
                      <a:pt x="340" y="93"/>
                    </a:lnTo>
                    <a:lnTo>
                      <a:pt x="351" y="123"/>
                    </a:lnTo>
                    <a:lnTo>
                      <a:pt x="361" y="152"/>
                    </a:lnTo>
                    <a:lnTo>
                      <a:pt x="373" y="181"/>
                    </a:lnTo>
                    <a:lnTo>
                      <a:pt x="384" y="210"/>
                    </a:lnTo>
                    <a:lnTo>
                      <a:pt x="395" y="237"/>
                    </a:lnTo>
                    <a:lnTo>
                      <a:pt x="405" y="266"/>
                    </a:lnTo>
                    <a:lnTo>
                      <a:pt x="406" y="273"/>
                    </a:lnTo>
                    <a:lnTo>
                      <a:pt x="406" y="279"/>
                    </a:lnTo>
                    <a:lnTo>
                      <a:pt x="404" y="284"/>
                    </a:lnTo>
                    <a:lnTo>
                      <a:pt x="399" y="289"/>
                    </a:lnTo>
                    <a:lnTo>
                      <a:pt x="393" y="292"/>
                    </a:lnTo>
                    <a:lnTo>
                      <a:pt x="387" y="292"/>
                    </a:lnTo>
                    <a:lnTo>
                      <a:pt x="381" y="289"/>
                    </a:lnTo>
                    <a:lnTo>
                      <a:pt x="377" y="283"/>
                    </a:lnTo>
                    <a:lnTo>
                      <a:pt x="364" y="251"/>
                    </a:lnTo>
                    <a:lnTo>
                      <a:pt x="352" y="213"/>
                    </a:lnTo>
                    <a:lnTo>
                      <a:pt x="339" y="171"/>
                    </a:lnTo>
                    <a:lnTo>
                      <a:pt x="329" y="131"/>
                    </a:lnTo>
                    <a:lnTo>
                      <a:pt x="318" y="93"/>
                    </a:lnTo>
                    <a:lnTo>
                      <a:pt x="311" y="63"/>
                    </a:lnTo>
                    <a:lnTo>
                      <a:pt x="307" y="42"/>
                    </a:lnTo>
                    <a:lnTo>
                      <a:pt x="305" y="34"/>
                    </a:lnTo>
                    <a:lnTo>
                      <a:pt x="283" y="34"/>
                    </a:lnTo>
                    <a:lnTo>
                      <a:pt x="261" y="36"/>
                    </a:lnTo>
                    <a:lnTo>
                      <a:pt x="239" y="39"/>
                    </a:lnTo>
                    <a:lnTo>
                      <a:pt x="216" y="43"/>
                    </a:lnTo>
                    <a:lnTo>
                      <a:pt x="192" y="50"/>
                    </a:lnTo>
                    <a:lnTo>
                      <a:pt x="170" y="57"/>
                    </a:lnTo>
                    <a:lnTo>
                      <a:pt x="148" y="65"/>
                    </a:lnTo>
                    <a:lnTo>
                      <a:pt x="126" y="73"/>
                    </a:lnTo>
                    <a:lnTo>
                      <a:pt x="106" y="83"/>
                    </a:lnTo>
                    <a:lnTo>
                      <a:pt x="85" y="93"/>
                    </a:lnTo>
                    <a:lnTo>
                      <a:pt x="67" y="103"/>
                    </a:lnTo>
                    <a:lnTo>
                      <a:pt x="50" y="113"/>
                    </a:lnTo>
                    <a:lnTo>
                      <a:pt x="34" y="122"/>
                    </a:lnTo>
                    <a:lnTo>
                      <a:pt x="20" y="132"/>
                    </a:lnTo>
                    <a:lnTo>
                      <a:pt x="9" y="141"/>
                    </a:lnTo>
                    <a:lnTo>
                      <a:pt x="0" y="148"/>
                    </a:lnTo>
                    <a:lnTo>
                      <a:pt x="0" y="133"/>
                    </a:lnTo>
                    <a:lnTo>
                      <a:pt x="7" y="118"/>
                    </a:lnTo>
                    <a:lnTo>
                      <a:pt x="19" y="102"/>
                    </a:lnTo>
                    <a:lnTo>
                      <a:pt x="35" y="86"/>
                    </a:lnTo>
                    <a:lnTo>
                      <a:pt x="53" y="70"/>
                    </a:lnTo>
                    <a:lnTo>
                      <a:pt x="73" y="54"/>
                    </a:lnTo>
                    <a:lnTo>
                      <a:pt x="92" y="43"/>
                    </a:lnTo>
                    <a:lnTo>
                      <a:pt x="111" y="33"/>
                    </a:lnTo>
                    <a:lnTo>
                      <a:pt x="139" y="23"/>
                    </a:lnTo>
                    <a:lnTo>
                      <a:pt x="173" y="14"/>
                    </a:lnTo>
                    <a:lnTo>
                      <a:pt x="210" y="8"/>
                    </a:lnTo>
                    <a:lnTo>
                      <a:pt x="245" y="4"/>
                    </a:lnTo>
                    <a:lnTo>
                      <a:pt x="277" y="1"/>
                    </a:lnTo>
                    <a:lnTo>
                      <a:pt x="304" y="0"/>
                    </a:lnTo>
                    <a:lnTo>
                      <a:pt x="321" y="0"/>
                    </a:lnTo>
                    <a:lnTo>
                      <a:pt x="329" y="0"/>
                    </a:lnTo>
                    <a:lnTo>
                      <a:pt x="336" y="1"/>
                    </a:lnTo>
                    <a:lnTo>
                      <a:pt x="342" y="6"/>
                    </a:lnTo>
                    <a:lnTo>
                      <a:pt x="345" y="11"/>
                    </a:lnTo>
                    <a:lnTo>
                      <a:pt x="346" y="19"/>
                    </a:lnTo>
                    <a:lnTo>
                      <a:pt x="345" y="26"/>
                    </a:lnTo>
                    <a:lnTo>
                      <a:pt x="340" y="31"/>
                    </a:lnTo>
                    <a:lnTo>
                      <a:pt x="335" y="34"/>
                    </a:lnTo>
                    <a:lnTo>
                      <a:pt x="326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89" name="Freeform 172"/>
              <p:cNvSpPr/>
              <p:nvPr/>
            </p:nvSpPr>
            <p:spPr bwMode="auto">
              <a:xfrm>
                <a:off x="8272" y="4697"/>
                <a:ext cx="146" cy="320"/>
              </a:xfrm>
              <a:custGeom>
                <a:avLst/>
                <a:gdLst>
                  <a:gd name="T0" fmla="*/ 0 w 439"/>
                  <a:gd name="T1" fmla="*/ 0 h 960"/>
                  <a:gd name="T2" fmla="*/ 0 w 439"/>
                  <a:gd name="T3" fmla="*/ 0 h 960"/>
                  <a:gd name="T4" fmla="*/ 0 w 439"/>
                  <a:gd name="T5" fmla="*/ 0 h 960"/>
                  <a:gd name="T6" fmla="*/ 0 w 439"/>
                  <a:gd name="T7" fmla="*/ 0 h 960"/>
                  <a:gd name="T8" fmla="*/ 0 w 439"/>
                  <a:gd name="T9" fmla="*/ 0 h 960"/>
                  <a:gd name="T10" fmla="*/ 0 w 439"/>
                  <a:gd name="T11" fmla="*/ 0 h 960"/>
                  <a:gd name="T12" fmla="*/ 0 w 439"/>
                  <a:gd name="T13" fmla="*/ 0 h 960"/>
                  <a:gd name="T14" fmla="*/ 0 w 439"/>
                  <a:gd name="T15" fmla="*/ 0 h 960"/>
                  <a:gd name="T16" fmla="*/ 0 w 439"/>
                  <a:gd name="T17" fmla="*/ 0 h 960"/>
                  <a:gd name="T18" fmla="*/ 0 w 439"/>
                  <a:gd name="T19" fmla="*/ 0 h 960"/>
                  <a:gd name="T20" fmla="*/ 0 w 439"/>
                  <a:gd name="T21" fmla="*/ 0 h 960"/>
                  <a:gd name="T22" fmla="*/ 0 w 439"/>
                  <a:gd name="T23" fmla="*/ 0 h 960"/>
                  <a:gd name="T24" fmla="*/ 0 w 439"/>
                  <a:gd name="T25" fmla="*/ 0 h 960"/>
                  <a:gd name="T26" fmla="*/ 0 w 439"/>
                  <a:gd name="T27" fmla="*/ 0 h 960"/>
                  <a:gd name="T28" fmla="*/ 0 w 439"/>
                  <a:gd name="T29" fmla="*/ 0 h 960"/>
                  <a:gd name="T30" fmla="*/ 0 w 439"/>
                  <a:gd name="T31" fmla="*/ 0 h 960"/>
                  <a:gd name="T32" fmla="*/ 0 w 439"/>
                  <a:gd name="T33" fmla="*/ 0 h 960"/>
                  <a:gd name="T34" fmla="*/ 0 w 439"/>
                  <a:gd name="T35" fmla="*/ 0 h 960"/>
                  <a:gd name="T36" fmla="*/ 0 w 439"/>
                  <a:gd name="T37" fmla="*/ 0 h 960"/>
                  <a:gd name="T38" fmla="*/ 0 w 439"/>
                  <a:gd name="T39" fmla="*/ 0 h 960"/>
                  <a:gd name="T40" fmla="*/ 0 w 439"/>
                  <a:gd name="T41" fmla="*/ 0 h 960"/>
                  <a:gd name="T42" fmla="*/ 0 w 439"/>
                  <a:gd name="T43" fmla="*/ 0 h 960"/>
                  <a:gd name="T44" fmla="*/ 0 w 439"/>
                  <a:gd name="T45" fmla="*/ 0 h 960"/>
                  <a:gd name="T46" fmla="*/ 0 w 439"/>
                  <a:gd name="T47" fmla="*/ 0 h 960"/>
                  <a:gd name="T48" fmla="*/ 0 w 439"/>
                  <a:gd name="T49" fmla="*/ 0 h 960"/>
                  <a:gd name="T50" fmla="*/ 0 w 439"/>
                  <a:gd name="T51" fmla="*/ 0 h 960"/>
                  <a:gd name="T52" fmla="*/ 0 w 439"/>
                  <a:gd name="T53" fmla="*/ 0 h 960"/>
                  <a:gd name="T54" fmla="*/ 0 w 439"/>
                  <a:gd name="T55" fmla="*/ 0 h 960"/>
                  <a:gd name="T56" fmla="*/ 0 w 439"/>
                  <a:gd name="T57" fmla="*/ 0 h 960"/>
                  <a:gd name="T58" fmla="*/ 0 w 439"/>
                  <a:gd name="T59" fmla="*/ 0 h 960"/>
                  <a:gd name="T60" fmla="*/ 0 w 439"/>
                  <a:gd name="T61" fmla="*/ 0 h 960"/>
                  <a:gd name="T62" fmla="*/ 0 w 439"/>
                  <a:gd name="T63" fmla="*/ 0 h 960"/>
                  <a:gd name="T64" fmla="*/ 0 w 439"/>
                  <a:gd name="T65" fmla="*/ 0 h 960"/>
                  <a:gd name="T66" fmla="*/ 0 w 439"/>
                  <a:gd name="T67" fmla="*/ 0 h 9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39"/>
                  <a:gd name="T103" fmla="*/ 0 h 960"/>
                  <a:gd name="T104" fmla="*/ 439 w 439"/>
                  <a:gd name="T105" fmla="*/ 960 h 9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39" h="960">
                    <a:moveTo>
                      <a:pt x="72" y="270"/>
                    </a:moveTo>
                    <a:lnTo>
                      <a:pt x="82" y="289"/>
                    </a:lnTo>
                    <a:lnTo>
                      <a:pt x="85" y="302"/>
                    </a:lnTo>
                    <a:lnTo>
                      <a:pt x="87" y="316"/>
                    </a:lnTo>
                    <a:lnTo>
                      <a:pt x="93" y="336"/>
                    </a:lnTo>
                    <a:lnTo>
                      <a:pt x="107" y="376"/>
                    </a:lnTo>
                    <a:lnTo>
                      <a:pt x="124" y="417"/>
                    </a:lnTo>
                    <a:lnTo>
                      <a:pt x="141" y="455"/>
                    </a:lnTo>
                    <a:lnTo>
                      <a:pt x="157" y="494"/>
                    </a:lnTo>
                    <a:lnTo>
                      <a:pt x="175" y="533"/>
                    </a:lnTo>
                    <a:lnTo>
                      <a:pt x="193" y="572"/>
                    </a:lnTo>
                    <a:lnTo>
                      <a:pt x="210" y="611"/>
                    </a:lnTo>
                    <a:lnTo>
                      <a:pt x="229" y="649"/>
                    </a:lnTo>
                    <a:lnTo>
                      <a:pt x="248" y="687"/>
                    </a:lnTo>
                    <a:lnTo>
                      <a:pt x="267" y="726"/>
                    </a:lnTo>
                    <a:lnTo>
                      <a:pt x="287" y="763"/>
                    </a:lnTo>
                    <a:lnTo>
                      <a:pt x="307" y="802"/>
                    </a:lnTo>
                    <a:lnTo>
                      <a:pt x="326" y="839"/>
                    </a:lnTo>
                    <a:lnTo>
                      <a:pt x="347" y="878"/>
                    </a:lnTo>
                    <a:lnTo>
                      <a:pt x="367" y="915"/>
                    </a:lnTo>
                    <a:lnTo>
                      <a:pt x="388" y="954"/>
                    </a:lnTo>
                    <a:lnTo>
                      <a:pt x="391" y="957"/>
                    </a:lnTo>
                    <a:lnTo>
                      <a:pt x="397" y="958"/>
                    </a:lnTo>
                    <a:lnTo>
                      <a:pt x="404" y="960"/>
                    </a:lnTo>
                    <a:lnTo>
                      <a:pt x="413" y="960"/>
                    </a:lnTo>
                    <a:lnTo>
                      <a:pt x="420" y="960"/>
                    </a:lnTo>
                    <a:lnTo>
                      <a:pt x="427" y="958"/>
                    </a:lnTo>
                    <a:lnTo>
                      <a:pt x="433" y="957"/>
                    </a:lnTo>
                    <a:lnTo>
                      <a:pt x="436" y="954"/>
                    </a:lnTo>
                    <a:lnTo>
                      <a:pt x="439" y="948"/>
                    </a:lnTo>
                    <a:lnTo>
                      <a:pt x="439" y="943"/>
                    </a:lnTo>
                    <a:lnTo>
                      <a:pt x="436" y="937"/>
                    </a:lnTo>
                    <a:lnTo>
                      <a:pt x="432" y="932"/>
                    </a:lnTo>
                    <a:lnTo>
                      <a:pt x="414" y="902"/>
                    </a:lnTo>
                    <a:lnTo>
                      <a:pt x="398" y="874"/>
                    </a:lnTo>
                    <a:lnTo>
                      <a:pt x="380" y="843"/>
                    </a:lnTo>
                    <a:lnTo>
                      <a:pt x="364" y="813"/>
                    </a:lnTo>
                    <a:lnTo>
                      <a:pt x="348" y="784"/>
                    </a:lnTo>
                    <a:lnTo>
                      <a:pt x="332" y="754"/>
                    </a:lnTo>
                    <a:lnTo>
                      <a:pt x="314" y="724"/>
                    </a:lnTo>
                    <a:lnTo>
                      <a:pt x="298" y="694"/>
                    </a:lnTo>
                    <a:lnTo>
                      <a:pt x="269" y="638"/>
                    </a:lnTo>
                    <a:lnTo>
                      <a:pt x="242" y="585"/>
                    </a:lnTo>
                    <a:lnTo>
                      <a:pt x="216" y="532"/>
                    </a:lnTo>
                    <a:lnTo>
                      <a:pt x="193" y="477"/>
                    </a:lnTo>
                    <a:lnTo>
                      <a:pt x="169" y="424"/>
                    </a:lnTo>
                    <a:lnTo>
                      <a:pt x="149" y="369"/>
                    </a:lnTo>
                    <a:lnTo>
                      <a:pt x="128" y="312"/>
                    </a:lnTo>
                    <a:lnTo>
                      <a:pt x="107" y="253"/>
                    </a:lnTo>
                    <a:lnTo>
                      <a:pt x="91" y="220"/>
                    </a:lnTo>
                    <a:lnTo>
                      <a:pt x="75" y="181"/>
                    </a:lnTo>
                    <a:lnTo>
                      <a:pt x="60" y="139"/>
                    </a:lnTo>
                    <a:lnTo>
                      <a:pt x="47" y="99"/>
                    </a:lnTo>
                    <a:lnTo>
                      <a:pt x="35" y="62"/>
                    </a:lnTo>
                    <a:lnTo>
                      <a:pt x="25" y="31"/>
                    </a:lnTo>
                    <a:lnTo>
                      <a:pt x="15" y="1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47"/>
                    </a:lnTo>
                    <a:lnTo>
                      <a:pt x="11" y="82"/>
                    </a:lnTo>
                    <a:lnTo>
                      <a:pt x="16" y="115"/>
                    </a:lnTo>
                    <a:lnTo>
                      <a:pt x="24" y="146"/>
                    </a:lnTo>
                    <a:lnTo>
                      <a:pt x="33" y="179"/>
                    </a:lnTo>
                    <a:lnTo>
                      <a:pt x="43" y="211"/>
                    </a:lnTo>
                    <a:lnTo>
                      <a:pt x="56" y="241"/>
                    </a:lnTo>
                    <a:lnTo>
                      <a:pt x="72" y="2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90" name="Freeform 173"/>
              <p:cNvSpPr/>
              <p:nvPr/>
            </p:nvSpPr>
            <p:spPr bwMode="auto">
              <a:xfrm>
                <a:off x="8416" y="4972"/>
                <a:ext cx="128" cy="66"/>
              </a:xfrm>
              <a:custGeom>
                <a:avLst/>
                <a:gdLst>
                  <a:gd name="T0" fmla="*/ 0 w 382"/>
                  <a:gd name="T1" fmla="*/ 0 h 198"/>
                  <a:gd name="T2" fmla="*/ 0 w 382"/>
                  <a:gd name="T3" fmla="*/ 0 h 198"/>
                  <a:gd name="T4" fmla="*/ 0 w 382"/>
                  <a:gd name="T5" fmla="*/ 0 h 198"/>
                  <a:gd name="T6" fmla="*/ 0 w 382"/>
                  <a:gd name="T7" fmla="*/ 0 h 198"/>
                  <a:gd name="T8" fmla="*/ 0 w 382"/>
                  <a:gd name="T9" fmla="*/ 0 h 198"/>
                  <a:gd name="T10" fmla="*/ 0 w 382"/>
                  <a:gd name="T11" fmla="*/ 0 h 198"/>
                  <a:gd name="T12" fmla="*/ 0 w 382"/>
                  <a:gd name="T13" fmla="*/ 0 h 198"/>
                  <a:gd name="T14" fmla="*/ 0 w 382"/>
                  <a:gd name="T15" fmla="*/ 0 h 198"/>
                  <a:gd name="T16" fmla="*/ 0 w 382"/>
                  <a:gd name="T17" fmla="*/ 0 h 198"/>
                  <a:gd name="T18" fmla="*/ 0 w 382"/>
                  <a:gd name="T19" fmla="*/ 0 h 198"/>
                  <a:gd name="T20" fmla="*/ 0 w 382"/>
                  <a:gd name="T21" fmla="*/ 0 h 198"/>
                  <a:gd name="T22" fmla="*/ 0 w 382"/>
                  <a:gd name="T23" fmla="*/ 0 h 198"/>
                  <a:gd name="T24" fmla="*/ 0 w 382"/>
                  <a:gd name="T25" fmla="*/ 0 h 198"/>
                  <a:gd name="T26" fmla="*/ 0 w 382"/>
                  <a:gd name="T27" fmla="*/ 0 h 198"/>
                  <a:gd name="T28" fmla="*/ 0 w 382"/>
                  <a:gd name="T29" fmla="*/ 0 h 198"/>
                  <a:gd name="T30" fmla="*/ 0 w 382"/>
                  <a:gd name="T31" fmla="*/ 0 h 198"/>
                  <a:gd name="T32" fmla="*/ 0 w 382"/>
                  <a:gd name="T33" fmla="*/ 0 h 198"/>
                  <a:gd name="T34" fmla="*/ 0 w 382"/>
                  <a:gd name="T35" fmla="*/ 0 h 198"/>
                  <a:gd name="T36" fmla="*/ 0 w 382"/>
                  <a:gd name="T37" fmla="*/ 0 h 198"/>
                  <a:gd name="T38" fmla="*/ 0 w 382"/>
                  <a:gd name="T39" fmla="*/ 0 h 198"/>
                  <a:gd name="T40" fmla="*/ 0 w 382"/>
                  <a:gd name="T41" fmla="*/ 0 h 198"/>
                  <a:gd name="T42" fmla="*/ 0 w 382"/>
                  <a:gd name="T43" fmla="*/ 0 h 198"/>
                  <a:gd name="T44" fmla="*/ 0 w 382"/>
                  <a:gd name="T45" fmla="*/ 0 h 198"/>
                  <a:gd name="T46" fmla="*/ 0 w 382"/>
                  <a:gd name="T47" fmla="*/ 0 h 198"/>
                  <a:gd name="T48" fmla="*/ 0 w 382"/>
                  <a:gd name="T49" fmla="*/ 0 h 198"/>
                  <a:gd name="T50" fmla="*/ 0 w 382"/>
                  <a:gd name="T51" fmla="*/ 0 h 198"/>
                  <a:gd name="T52" fmla="*/ 0 w 382"/>
                  <a:gd name="T53" fmla="*/ 0 h 198"/>
                  <a:gd name="T54" fmla="*/ 0 w 382"/>
                  <a:gd name="T55" fmla="*/ 0 h 198"/>
                  <a:gd name="T56" fmla="*/ 0 w 382"/>
                  <a:gd name="T57" fmla="*/ 0 h 198"/>
                  <a:gd name="T58" fmla="*/ 0 w 382"/>
                  <a:gd name="T59" fmla="*/ 0 h 198"/>
                  <a:gd name="T60" fmla="*/ 0 w 382"/>
                  <a:gd name="T61" fmla="*/ 0 h 198"/>
                  <a:gd name="T62" fmla="*/ 0 w 382"/>
                  <a:gd name="T63" fmla="*/ 0 h 198"/>
                  <a:gd name="T64" fmla="*/ 0 w 382"/>
                  <a:gd name="T65" fmla="*/ 0 h 198"/>
                  <a:gd name="T66" fmla="*/ 0 w 382"/>
                  <a:gd name="T67" fmla="*/ 0 h 198"/>
                  <a:gd name="T68" fmla="*/ 0 w 382"/>
                  <a:gd name="T69" fmla="*/ 0 h 198"/>
                  <a:gd name="T70" fmla="*/ 0 w 382"/>
                  <a:gd name="T71" fmla="*/ 0 h 198"/>
                  <a:gd name="T72" fmla="*/ 0 w 382"/>
                  <a:gd name="T73" fmla="*/ 0 h 198"/>
                  <a:gd name="T74" fmla="*/ 0 w 382"/>
                  <a:gd name="T75" fmla="*/ 0 h 198"/>
                  <a:gd name="T76" fmla="*/ 0 w 382"/>
                  <a:gd name="T77" fmla="*/ 0 h 198"/>
                  <a:gd name="T78" fmla="*/ 0 w 382"/>
                  <a:gd name="T79" fmla="*/ 0 h 198"/>
                  <a:gd name="T80" fmla="*/ 0 w 382"/>
                  <a:gd name="T81" fmla="*/ 0 h 198"/>
                  <a:gd name="T82" fmla="*/ 0 w 382"/>
                  <a:gd name="T83" fmla="*/ 0 h 198"/>
                  <a:gd name="T84" fmla="*/ 0 w 382"/>
                  <a:gd name="T85" fmla="*/ 0 h 198"/>
                  <a:gd name="T86" fmla="*/ 0 w 382"/>
                  <a:gd name="T87" fmla="*/ 0 h 198"/>
                  <a:gd name="T88" fmla="*/ 0 w 382"/>
                  <a:gd name="T89" fmla="*/ 0 h 198"/>
                  <a:gd name="T90" fmla="*/ 0 w 382"/>
                  <a:gd name="T91" fmla="*/ 0 h 19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82"/>
                  <a:gd name="T139" fmla="*/ 0 h 198"/>
                  <a:gd name="T140" fmla="*/ 382 w 382"/>
                  <a:gd name="T141" fmla="*/ 198 h 19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82" h="198">
                    <a:moveTo>
                      <a:pt x="2" y="182"/>
                    </a:moveTo>
                    <a:lnTo>
                      <a:pt x="0" y="187"/>
                    </a:lnTo>
                    <a:lnTo>
                      <a:pt x="0" y="191"/>
                    </a:lnTo>
                    <a:lnTo>
                      <a:pt x="2" y="195"/>
                    </a:lnTo>
                    <a:lnTo>
                      <a:pt x="6" y="198"/>
                    </a:lnTo>
                    <a:lnTo>
                      <a:pt x="30" y="187"/>
                    </a:lnTo>
                    <a:lnTo>
                      <a:pt x="52" y="176"/>
                    </a:lnTo>
                    <a:lnTo>
                      <a:pt x="75" y="166"/>
                    </a:lnTo>
                    <a:lnTo>
                      <a:pt x="99" y="156"/>
                    </a:lnTo>
                    <a:lnTo>
                      <a:pt x="124" y="146"/>
                    </a:lnTo>
                    <a:lnTo>
                      <a:pt x="147" y="138"/>
                    </a:lnTo>
                    <a:lnTo>
                      <a:pt x="171" y="128"/>
                    </a:lnTo>
                    <a:lnTo>
                      <a:pt x="194" y="119"/>
                    </a:lnTo>
                    <a:lnTo>
                      <a:pt x="218" y="109"/>
                    </a:lnTo>
                    <a:lnTo>
                      <a:pt x="241" y="99"/>
                    </a:lnTo>
                    <a:lnTo>
                      <a:pt x="265" y="89"/>
                    </a:lnTo>
                    <a:lnTo>
                      <a:pt x="287" y="77"/>
                    </a:lnTo>
                    <a:lnTo>
                      <a:pt x="310" y="66"/>
                    </a:lnTo>
                    <a:lnTo>
                      <a:pt x="332" y="54"/>
                    </a:lnTo>
                    <a:lnTo>
                      <a:pt x="354" y="41"/>
                    </a:lnTo>
                    <a:lnTo>
                      <a:pt x="376" y="27"/>
                    </a:lnTo>
                    <a:lnTo>
                      <a:pt x="381" y="23"/>
                    </a:lnTo>
                    <a:lnTo>
                      <a:pt x="382" y="17"/>
                    </a:lnTo>
                    <a:lnTo>
                      <a:pt x="382" y="11"/>
                    </a:lnTo>
                    <a:lnTo>
                      <a:pt x="379" y="7"/>
                    </a:lnTo>
                    <a:lnTo>
                      <a:pt x="375" y="3"/>
                    </a:lnTo>
                    <a:lnTo>
                      <a:pt x="369" y="0"/>
                    </a:lnTo>
                    <a:lnTo>
                      <a:pt x="363" y="0"/>
                    </a:lnTo>
                    <a:lnTo>
                      <a:pt x="359" y="3"/>
                    </a:lnTo>
                    <a:lnTo>
                      <a:pt x="335" y="16"/>
                    </a:lnTo>
                    <a:lnTo>
                      <a:pt x="309" y="28"/>
                    </a:lnTo>
                    <a:lnTo>
                      <a:pt x="281" y="41"/>
                    </a:lnTo>
                    <a:lnTo>
                      <a:pt x="253" y="56"/>
                    </a:lnTo>
                    <a:lnTo>
                      <a:pt x="223" y="70"/>
                    </a:lnTo>
                    <a:lnTo>
                      <a:pt x="193" y="84"/>
                    </a:lnTo>
                    <a:lnTo>
                      <a:pt x="163" y="97"/>
                    </a:lnTo>
                    <a:lnTo>
                      <a:pt x="135" y="112"/>
                    </a:lnTo>
                    <a:lnTo>
                      <a:pt x="107" y="125"/>
                    </a:lnTo>
                    <a:lnTo>
                      <a:pt x="83" y="136"/>
                    </a:lnTo>
                    <a:lnTo>
                      <a:pt x="61" y="148"/>
                    </a:lnTo>
                    <a:lnTo>
                      <a:pt x="40" y="158"/>
                    </a:lnTo>
                    <a:lnTo>
                      <a:pt x="24" y="166"/>
                    </a:lnTo>
                    <a:lnTo>
                      <a:pt x="12" y="174"/>
                    </a:lnTo>
                    <a:lnTo>
                      <a:pt x="5" y="179"/>
                    </a:lnTo>
                    <a:lnTo>
                      <a:pt x="2" y="1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91" name="Freeform 174"/>
              <p:cNvSpPr/>
              <p:nvPr/>
            </p:nvSpPr>
            <p:spPr bwMode="auto">
              <a:xfrm>
                <a:off x="8304" y="4693"/>
                <a:ext cx="76" cy="80"/>
              </a:xfrm>
              <a:custGeom>
                <a:avLst/>
                <a:gdLst>
                  <a:gd name="T0" fmla="*/ 0 w 229"/>
                  <a:gd name="T1" fmla="*/ 0 h 240"/>
                  <a:gd name="T2" fmla="*/ 0 w 229"/>
                  <a:gd name="T3" fmla="*/ 0 h 240"/>
                  <a:gd name="T4" fmla="*/ 0 w 229"/>
                  <a:gd name="T5" fmla="*/ 0 h 240"/>
                  <a:gd name="T6" fmla="*/ 0 w 229"/>
                  <a:gd name="T7" fmla="*/ 0 h 240"/>
                  <a:gd name="T8" fmla="*/ 0 w 229"/>
                  <a:gd name="T9" fmla="*/ 0 h 240"/>
                  <a:gd name="T10" fmla="*/ 0 w 229"/>
                  <a:gd name="T11" fmla="*/ 0 h 240"/>
                  <a:gd name="T12" fmla="*/ 0 w 229"/>
                  <a:gd name="T13" fmla="*/ 0 h 240"/>
                  <a:gd name="T14" fmla="*/ 0 w 229"/>
                  <a:gd name="T15" fmla="*/ 0 h 240"/>
                  <a:gd name="T16" fmla="*/ 0 w 229"/>
                  <a:gd name="T17" fmla="*/ 0 h 240"/>
                  <a:gd name="T18" fmla="*/ 0 w 229"/>
                  <a:gd name="T19" fmla="*/ 0 h 240"/>
                  <a:gd name="T20" fmla="*/ 0 w 229"/>
                  <a:gd name="T21" fmla="*/ 0 h 240"/>
                  <a:gd name="T22" fmla="*/ 0 w 229"/>
                  <a:gd name="T23" fmla="*/ 0 h 240"/>
                  <a:gd name="T24" fmla="*/ 0 w 229"/>
                  <a:gd name="T25" fmla="*/ 0 h 240"/>
                  <a:gd name="T26" fmla="*/ 0 w 229"/>
                  <a:gd name="T27" fmla="*/ 0 h 240"/>
                  <a:gd name="T28" fmla="*/ 0 w 229"/>
                  <a:gd name="T29" fmla="*/ 0 h 240"/>
                  <a:gd name="T30" fmla="*/ 0 w 229"/>
                  <a:gd name="T31" fmla="*/ 0 h 240"/>
                  <a:gd name="T32" fmla="*/ 0 w 229"/>
                  <a:gd name="T33" fmla="*/ 0 h 240"/>
                  <a:gd name="T34" fmla="*/ 0 w 229"/>
                  <a:gd name="T35" fmla="*/ 0 h 240"/>
                  <a:gd name="T36" fmla="*/ 0 w 229"/>
                  <a:gd name="T37" fmla="*/ 0 h 240"/>
                  <a:gd name="T38" fmla="*/ 0 w 229"/>
                  <a:gd name="T39" fmla="*/ 0 h 240"/>
                  <a:gd name="T40" fmla="*/ 0 w 229"/>
                  <a:gd name="T41" fmla="*/ 0 h 240"/>
                  <a:gd name="T42" fmla="*/ 0 w 229"/>
                  <a:gd name="T43" fmla="*/ 0 h 240"/>
                  <a:gd name="T44" fmla="*/ 0 w 229"/>
                  <a:gd name="T45" fmla="*/ 0 h 240"/>
                  <a:gd name="T46" fmla="*/ 0 w 229"/>
                  <a:gd name="T47" fmla="*/ 0 h 240"/>
                  <a:gd name="T48" fmla="*/ 0 w 229"/>
                  <a:gd name="T49" fmla="*/ 0 h 240"/>
                  <a:gd name="T50" fmla="*/ 0 w 229"/>
                  <a:gd name="T51" fmla="*/ 0 h 240"/>
                  <a:gd name="T52" fmla="*/ 0 w 229"/>
                  <a:gd name="T53" fmla="*/ 0 h 240"/>
                  <a:gd name="T54" fmla="*/ 0 w 229"/>
                  <a:gd name="T55" fmla="*/ 0 h 240"/>
                  <a:gd name="T56" fmla="*/ 0 w 229"/>
                  <a:gd name="T57" fmla="*/ 0 h 240"/>
                  <a:gd name="T58" fmla="*/ 0 w 229"/>
                  <a:gd name="T59" fmla="*/ 0 h 240"/>
                  <a:gd name="T60" fmla="*/ 0 w 229"/>
                  <a:gd name="T61" fmla="*/ 0 h 240"/>
                  <a:gd name="T62" fmla="*/ 0 w 229"/>
                  <a:gd name="T63" fmla="*/ 0 h 240"/>
                  <a:gd name="T64" fmla="*/ 0 w 229"/>
                  <a:gd name="T65" fmla="*/ 0 h 240"/>
                  <a:gd name="T66" fmla="*/ 0 w 229"/>
                  <a:gd name="T67" fmla="*/ 0 h 240"/>
                  <a:gd name="T68" fmla="*/ 0 w 229"/>
                  <a:gd name="T69" fmla="*/ 0 h 240"/>
                  <a:gd name="T70" fmla="*/ 0 w 229"/>
                  <a:gd name="T71" fmla="*/ 0 h 240"/>
                  <a:gd name="T72" fmla="*/ 0 w 229"/>
                  <a:gd name="T73" fmla="*/ 0 h 240"/>
                  <a:gd name="T74" fmla="*/ 0 w 229"/>
                  <a:gd name="T75" fmla="*/ 0 h 2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29"/>
                  <a:gd name="T115" fmla="*/ 0 h 240"/>
                  <a:gd name="T116" fmla="*/ 229 w 229"/>
                  <a:gd name="T117" fmla="*/ 240 h 2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29" h="240">
                    <a:moveTo>
                      <a:pt x="126" y="4"/>
                    </a:moveTo>
                    <a:lnTo>
                      <a:pt x="119" y="3"/>
                    </a:lnTo>
                    <a:lnTo>
                      <a:pt x="111" y="3"/>
                    </a:lnTo>
                    <a:lnTo>
                      <a:pt x="105" y="1"/>
                    </a:lnTo>
                    <a:lnTo>
                      <a:pt x="102" y="1"/>
                    </a:lnTo>
                    <a:lnTo>
                      <a:pt x="94" y="0"/>
                    </a:lnTo>
                    <a:lnTo>
                      <a:pt x="83" y="0"/>
                    </a:lnTo>
                    <a:lnTo>
                      <a:pt x="75" y="1"/>
                    </a:lnTo>
                    <a:lnTo>
                      <a:pt x="66" y="3"/>
                    </a:lnTo>
                    <a:lnTo>
                      <a:pt x="57" y="4"/>
                    </a:lnTo>
                    <a:lnTo>
                      <a:pt x="48" y="9"/>
                    </a:lnTo>
                    <a:lnTo>
                      <a:pt x="41" y="13"/>
                    </a:lnTo>
                    <a:lnTo>
                      <a:pt x="33" y="17"/>
                    </a:lnTo>
                    <a:lnTo>
                      <a:pt x="17" y="34"/>
                    </a:lnTo>
                    <a:lnTo>
                      <a:pt x="6" y="55"/>
                    </a:lnTo>
                    <a:lnTo>
                      <a:pt x="1" y="76"/>
                    </a:lnTo>
                    <a:lnTo>
                      <a:pt x="0" y="98"/>
                    </a:lnTo>
                    <a:lnTo>
                      <a:pt x="3" y="121"/>
                    </a:lnTo>
                    <a:lnTo>
                      <a:pt x="8" y="144"/>
                    </a:lnTo>
                    <a:lnTo>
                      <a:pt x="16" y="167"/>
                    </a:lnTo>
                    <a:lnTo>
                      <a:pt x="26" y="187"/>
                    </a:lnTo>
                    <a:lnTo>
                      <a:pt x="35" y="200"/>
                    </a:lnTo>
                    <a:lnTo>
                      <a:pt x="45" y="213"/>
                    </a:lnTo>
                    <a:lnTo>
                      <a:pt x="57" y="223"/>
                    </a:lnTo>
                    <a:lnTo>
                      <a:pt x="70" y="230"/>
                    </a:lnTo>
                    <a:lnTo>
                      <a:pt x="85" y="236"/>
                    </a:lnTo>
                    <a:lnTo>
                      <a:pt x="101" y="240"/>
                    </a:lnTo>
                    <a:lnTo>
                      <a:pt x="116" y="240"/>
                    </a:lnTo>
                    <a:lnTo>
                      <a:pt x="132" y="237"/>
                    </a:lnTo>
                    <a:lnTo>
                      <a:pt x="154" y="228"/>
                    </a:lnTo>
                    <a:lnTo>
                      <a:pt x="174" y="218"/>
                    </a:lnTo>
                    <a:lnTo>
                      <a:pt x="192" y="204"/>
                    </a:lnTo>
                    <a:lnTo>
                      <a:pt x="208" y="188"/>
                    </a:lnTo>
                    <a:lnTo>
                      <a:pt x="218" y="171"/>
                    </a:lnTo>
                    <a:lnTo>
                      <a:pt x="226" y="151"/>
                    </a:lnTo>
                    <a:lnTo>
                      <a:pt x="229" y="131"/>
                    </a:lnTo>
                    <a:lnTo>
                      <a:pt x="226" y="109"/>
                    </a:lnTo>
                    <a:lnTo>
                      <a:pt x="224" y="103"/>
                    </a:lnTo>
                    <a:lnTo>
                      <a:pt x="221" y="98"/>
                    </a:lnTo>
                    <a:lnTo>
                      <a:pt x="215" y="95"/>
                    </a:lnTo>
                    <a:lnTo>
                      <a:pt x="210" y="93"/>
                    </a:lnTo>
                    <a:lnTo>
                      <a:pt x="204" y="95"/>
                    </a:lnTo>
                    <a:lnTo>
                      <a:pt x="198" y="99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93" y="126"/>
                    </a:lnTo>
                    <a:lnTo>
                      <a:pt x="189" y="142"/>
                    </a:lnTo>
                    <a:lnTo>
                      <a:pt x="183" y="158"/>
                    </a:lnTo>
                    <a:lnTo>
                      <a:pt x="174" y="171"/>
                    </a:lnTo>
                    <a:lnTo>
                      <a:pt x="164" y="181"/>
                    </a:lnTo>
                    <a:lnTo>
                      <a:pt x="149" y="190"/>
                    </a:lnTo>
                    <a:lnTo>
                      <a:pt x="133" y="195"/>
                    </a:lnTo>
                    <a:lnTo>
                      <a:pt x="113" y="198"/>
                    </a:lnTo>
                    <a:lnTo>
                      <a:pt x="92" y="197"/>
                    </a:lnTo>
                    <a:lnTo>
                      <a:pt x="76" y="188"/>
                    </a:lnTo>
                    <a:lnTo>
                      <a:pt x="63" y="177"/>
                    </a:lnTo>
                    <a:lnTo>
                      <a:pt x="54" y="161"/>
                    </a:lnTo>
                    <a:lnTo>
                      <a:pt x="47" y="142"/>
                    </a:lnTo>
                    <a:lnTo>
                      <a:pt x="41" y="124"/>
                    </a:lnTo>
                    <a:lnTo>
                      <a:pt x="36" y="103"/>
                    </a:lnTo>
                    <a:lnTo>
                      <a:pt x="35" y="85"/>
                    </a:lnTo>
                    <a:lnTo>
                      <a:pt x="35" y="73"/>
                    </a:lnTo>
                    <a:lnTo>
                      <a:pt x="36" y="62"/>
                    </a:lnTo>
                    <a:lnTo>
                      <a:pt x="41" y="50"/>
                    </a:lnTo>
                    <a:lnTo>
                      <a:pt x="48" y="40"/>
                    </a:lnTo>
                    <a:lnTo>
                      <a:pt x="55" y="33"/>
                    </a:lnTo>
                    <a:lnTo>
                      <a:pt x="66" y="26"/>
                    </a:lnTo>
                    <a:lnTo>
                      <a:pt x="77" y="21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5" y="19"/>
                    </a:lnTo>
                    <a:lnTo>
                      <a:pt x="120" y="19"/>
                    </a:lnTo>
                    <a:lnTo>
                      <a:pt x="135" y="21"/>
                    </a:lnTo>
                    <a:lnTo>
                      <a:pt x="139" y="20"/>
                    </a:lnTo>
                    <a:lnTo>
                      <a:pt x="139" y="14"/>
                    </a:lnTo>
                    <a:lnTo>
                      <a:pt x="133" y="9"/>
                    </a:lnTo>
                    <a:lnTo>
                      <a:pt x="126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92" name="Freeform 175"/>
              <p:cNvSpPr/>
              <p:nvPr/>
            </p:nvSpPr>
            <p:spPr bwMode="auto">
              <a:xfrm>
                <a:off x="8401" y="4895"/>
                <a:ext cx="93" cy="90"/>
              </a:xfrm>
              <a:custGeom>
                <a:avLst/>
                <a:gdLst>
                  <a:gd name="T0" fmla="*/ 0 w 281"/>
                  <a:gd name="T1" fmla="*/ 0 h 270"/>
                  <a:gd name="T2" fmla="*/ 0 w 281"/>
                  <a:gd name="T3" fmla="*/ 0 h 270"/>
                  <a:gd name="T4" fmla="*/ 0 w 281"/>
                  <a:gd name="T5" fmla="*/ 0 h 270"/>
                  <a:gd name="T6" fmla="*/ 0 w 281"/>
                  <a:gd name="T7" fmla="*/ 0 h 270"/>
                  <a:gd name="T8" fmla="*/ 0 w 281"/>
                  <a:gd name="T9" fmla="*/ 0 h 270"/>
                  <a:gd name="T10" fmla="*/ 0 w 281"/>
                  <a:gd name="T11" fmla="*/ 0 h 270"/>
                  <a:gd name="T12" fmla="*/ 0 w 281"/>
                  <a:gd name="T13" fmla="*/ 0 h 270"/>
                  <a:gd name="T14" fmla="*/ 0 w 281"/>
                  <a:gd name="T15" fmla="*/ 0 h 270"/>
                  <a:gd name="T16" fmla="*/ 0 w 281"/>
                  <a:gd name="T17" fmla="*/ 0 h 270"/>
                  <a:gd name="T18" fmla="*/ 0 w 281"/>
                  <a:gd name="T19" fmla="*/ 0 h 270"/>
                  <a:gd name="T20" fmla="*/ 0 w 281"/>
                  <a:gd name="T21" fmla="*/ 0 h 270"/>
                  <a:gd name="T22" fmla="*/ 0 w 281"/>
                  <a:gd name="T23" fmla="*/ 0 h 270"/>
                  <a:gd name="T24" fmla="*/ 0 w 281"/>
                  <a:gd name="T25" fmla="*/ 0 h 270"/>
                  <a:gd name="T26" fmla="*/ 0 w 281"/>
                  <a:gd name="T27" fmla="*/ 0 h 270"/>
                  <a:gd name="T28" fmla="*/ 0 w 281"/>
                  <a:gd name="T29" fmla="*/ 0 h 270"/>
                  <a:gd name="T30" fmla="*/ 0 w 281"/>
                  <a:gd name="T31" fmla="*/ 0 h 270"/>
                  <a:gd name="T32" fmla="*/ 0 w 281"/>
                  <a:gd name="T33" fmla="*/ 0 h 270"/>
                  <a:gd name="T34" fmla="*/ 0 w 281"/>
                  <a:gd name="T35" fmla="*/ 0 h 270"/>
                  <a:gd name="T36" fmla="*/ 0 w 281"/>
                  <a:gd name="T37" fmla="*/ 0 h 270"/>
                  <a:gd name="T38" fmla="*/ 0 w 281"/>
                  <a:gd name="T39" fmla="*/ 0 h 270"/>
                  <a:gd name="T40" fmla="*/ 0 w 281"/>
                  <a:gd name="T41" fmla="*/ 0 h 270"/>
                  <a:gd name="T42" fmla="*/ 0 w 281"/>
                  <a:gd name="T43" fmla="*/ 0 h 270"/>
                  <a:gd name="T44" fmla="*/ 0 w 281"/>
                  <a:gd name="T45" fmla="*/ 0 h 270"/>
                  <a:gd name="T46" fmla="*/ 0 w 281"/>
                  <a:gd name="T47" fmla="*/ 0 h 270"/>
                  <a:gd name="T48" fmla="*/ 0 w 281"/>
                  <a:gd name="T49" fmla="*/ 0 h 270"/>
                  <a:gd name="T50" fmla="*/ 0 w 281"/>
                  <a:gd name="T51" fmla="*/ 0 h 270"/>
                  <a:gd name="T52" fmla="*/ 0 w 281"/>
                  <a:gd name="T53" fmla="*/ 0 h 270"/>
                  <a:gd name="T54" fmla="*/ 0 w 281"/>
                  <a:gd name="T55" fmla="*/ 0 h 270"/>
                  <a:gd name="T56" fmla="*/ 0 w 281"/>
                  <a:gd name="T57" fmla="*/ 0 h 270"/>
                  <a:gd name="T58" fmla="*/ 0 w 281"/>
                  <a:gd name="T59" fmla="*/ 0 h 270"/>
                  <a:gd name="T60" fmla="*/ 0 w 281"/>
                  <a:gd name="T61" fmla="*/ 0 h 270"/>
                  <a:gd name="T62" fmla="*/ 0 w 281"/>
                  <a:gd name="T63" fmla="*/ 0 h 270"/>
                  <a:gd name="T64" fmla="*/ 0 w 281"/>
                  <a:gd name="T65" fmla="*/ 0 h 270"/>
                  <a:gd name="T66" fmla="*/ 0 w 281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1"/>
                  <a:gd name="T103" fmla="*/ 0 h 270"/>
                  <a:gd name="T104" fmla="*/ 281 w 281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1" h="270">
                    <a:moveTo>
                      <a:pt x="75" y="5"/>
                    </a:moveTo>
                    <a:lnTo>
                      <a:pt x="61" y="10"/>
                    </a:lnTo>
                    <a:lnTo>
                      <a:pt x="47" y="19"/>
                    </a:lnTo>
                    <a:lnTo>
                      <a:pt x="34" y="28"/>
                    </a:lnTo>
                    <a:lnTo>
                      <a:pt x="24" y="39"/>
                    </a:lnTo>
                    <a:lnTo>
                      <a:pt x="15" y="52"/>
                    </a:lnTo>
                    <a:lnTo>
                      <a:pt x="8" y="65"/>
                    </a:lnTo>
                    <a:lnTo>
                      <a:pt x="3" y="81"/>
                    </a:lnTo>
                    <a:lnTo>
                      <a:pt x="0" y="97"/>
                    </a:lnTo>
                    <a:lnTo>
                      <a:pt x="0" y="114"/>
                    </a:lnTo>
                    <a:lnTo>
                      <a:pt x="2" y="130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6"/>
                    </a:lnTo>
                    <a:lnTo>
                      <a:pt x="27" y="191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2"/>
                    </a:lnTo>
                    <a:lnTo>
                      <a:pt x="83" y="245"/>
                    </a:lnTo>
                    <a:lnTo>
                      <a:pt x="102" y="258"/>
                    </a:lnTo>
                    <a:lnTo>
                      <a:pt x="122" y="266"/>
                    </a:lnTo>
                    <a:lnTo>
                      <a:pt x="143" y="270"/>
                    </a:lnTo>
                    <a:lnTo>
                      <a:pt x="165" y="270"/>
                    </a:lnTo>
                    <a:lnTo>
                      <a:pt x="185" y="265"/>
                    </a:lnTo>
                    <a:lnTo>
                      <a:pt x="206" y="252"/>
                    </a:lnTo>
                    <a:lnTo>
                      <a:pt x="219" y="240"/>
                    </a:lnTo>
                    <a:lnTo>
                      <a:pt x="232" y="229"/>
                    </a:lnTo>
                    <a:lnTo>
                      <a:pt x="244" y="216"/>
                    </a:lnTo>
                    <a:lnTo>
                      <a:pt x="254" y="203"/>
                    </a:lnTo>
                    <a:lnTo>
                      <a:pt x="263" y="189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81" y="134"/>
                    </a:lnTo>
                    <a:lnTo>
                      <a:pt x="279" y="127"/>
                    </a:lnTo>
                    <a:lnTo>
                      <a:pt x="275" y="121"/>
                    </a:lnTo>
                    <a:lnTo>
                      <a:pt x="268" y="117"/>
                    </a:lnTo>
                    <a:lnTo>
                      <a:pt x="259" y="117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3" y="130"/>
                    </a:lnTo>
                    <a:lnTo>
                      <a:pt x="243" y="133"/>
                    </a:lnTo>
                    <a:lnTo>
                      <a:pt x="240" y="140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2" y="179"/>
                    </a:lnTo>
                    <a:lnTo>
                      <a:pt x="210" y="191"/>
                    </a:lnTo>
                    <a:lnTo>
                      <a:pt x="199" y="203"/>
                    </a:lnTo>
                    <a:lnTo>
                      <a:pt x="182" y="210"/>
                    </a:lnTo>
                    <a:lnTo>
                      <a:pt x="154" y="212"/>
                    </a:lnTo>
                    <a:lnTo>
                      <a:pt x="127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3"/>
                    </a:lnTo>
                    <a:lnTo>
                      <a:pt x="46" y="140"/>
                    </a:lnTo>
                    <a:lnTo>
                      <a:pt x="40" y="114"/>
                    </a:lnTo>
                    <a:lnTo>
                      <a:pt x="40" y="87"/>
                    </a:lnTo>
                    <a:lnTo>
                      <a:pt x="44" y="74"/>
                    </a:lnTo>
                    <a:lnTo>
                      <a:pt x="50" y="62"/>
                    </a:lnTo>
                    <a:lnTo>
                      <a:pt x="59" y="51"/>
                    </a:lnTo>
                    <a:lnTo>
                      <a:pt x="69" y="41"/>
                    </a:lnTo>
                    <a:lnTo>
                      <a:pt x="80" y="31"/>
                    </a:lnTo>
                    <a:lnTo>
                      <a:pt x="91" y="23"/>
                    </a:lnTo>
                    <a:lnTo>
                      <a:pt x="102" y="19"/>
                    </a:lnTo>
                    <a:lnTo>
                      <a:pt x="112" y="16"/>
                    </a:lnTo>
                    <a:lnTo>
                      <a:pt x="110" y="5"/>
                    </a:lnTo>
                    <a:lnTo>
                      <a:pt x="102" y="0"/>
                    </a:lnTo>
                    <a:lnTo>
                      <a:pt x="88" y="2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93" name="Freeform 176"/>
              <p:cNvSpPr/>
              <p:nvPr/>
            </p:nvSpPr>
            <p:spPr bwMode="auto">
              <a:xfrm>
                <a:off x="8431" y="4921"/>
                <a:ext cx="5" cy="4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w 15"/>
                  <a:gd name="T9" fmla="*/ 0 h 13"/>
                  <a:gd name="T10" fmla="*/ 0 w 15"/>
                  <a:gd name="T11" fmla="*/ 0 h 13"/>
                  <a:gd name="T12" fmla="*/ 0 w 15"/>
                  <a:gd name="T13" fmla="*/ 0 h 13"/>
                  <a:gd name="T14" fmla="*/ 0 w 15"/>
                  <a:gd name="T15" fmla="*/ 0 h 13"/>
                  <a:gd name="T16" fmla="*/ 0 w 15"/>
                  <a:gd name="T17" fmla="*/ 0 h 13"/>
                  <a:gd name="T18" fmla="*/ 0 w 15"/>
                  <a:gd name="T19" fmla="*/ 0 h 13"/>
                  <a:gd name="T20" fmla="*/ 0 w 15"/>
                  <a:gd name="T21" fmla="*/ 0 h 13"/>
                  <a:gd name="T22" fmla="*/ 0 w 15"/>
                  <a:gd name="T23" fmla="*/ 0 h 13"/>
                  <a:gd name="T24" fmla="*/ 0 w 15"/>
                  <a:gd name="T25" fmla="*/ 0 h 13"/>
                  <a:gd name="T26" fmla="*/ 0 w 15"/>
                  <a:gd name="T27" fmla="*/ 0 h 13"/>
                  <a:gd name="T28" fmla="*/ 0 w 15"/>
                  <a:gd name="T29" fmla="*/ 0 h 13"/>
                  <a:gd name="T30" fmla="*/ 0 w 15"/>
                  <a:gd name="T31" fmla="*/ 0 h 13"/>
                  <a:gd name="T32" fmla="*/ 0 w 15"/>
                  <a:gd name="T33" fmla="*/ 0 h 13"/>
                  <a:gd name="T34" fmla="*/ 0 w 15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5"/>
                  <a:gd name="T55" fmla="*/ 0 h 13"/>
                  <a:gd name="T56" fmla="*/ 15 w 15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5" h="13">
                    <a:moveTo>
                      <a:pt x="0" y="6"/>
                    </a:moveTo>
                    <a:lnTo>
                      <a:pt x="2" y="9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94" name="Freeform 177"/>
              <p:cNvSpPr/>
              <p:nvPr/>
            </p:nvSpPr>
            <p:spPr bwMode="auto">
              <a:xfrm>
                <a:off x="8447" y="4911"/>
                <a:ext cx="6" cy="6"/>
              </a:xfrm>
              <a:custGeom>
                <a:avLst/>
                <a:gdLst>
                  <a:gd name="T0" fmla="*/ 0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0 w 17"/>
                  <a:gd name="T7" fmla="*/ 0 h 17"/>
                  <a:gd name="T8" fmla="*/ 0 w 17"/>
                  <a:gd name="T9" fmla="*/ 0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0 w 17"/>
                  <a:gd name="T19" fmla="*/ 0 h 17"/>
                  <a:gd name="T20" fmla="*/ 0 w 17"/>
                  <a:gd name="T21" fmla="*/ 0 h 17"/>
                  <a:gd name="T22" fmla="*/ 0 w 17"/>
                  <a:gd name="T23" fmla="*/ 0 h 17"/>
                  <a:gd name="T24" fmla="*/ 0 w 17"/>
                  <a:gd name="T25" fmla="*/ 0 h 17"/>
                  <a:gd name="T26" fmla="*/ 0 w 17"/>
                  <a:gd name="T27" fmla="*/ 0 h 17"/>
                  <a:gd name="T28" fmla="*/ 0 w 17"/>
                  <a:gd name="T29" fmla="*/ 0 h 17"/>
                  <a:gd name="T30" fmla="*/ 0 w 17"/>
                  <a:gd name="T31" fmla="*/ 0 h 17"/>
                  <a:gd name="T32" fmla="*/ 0 w 17"/>
                  <a:gd name="T33" fmla="*/ 0 h 17"/>
                  <a:gd name="T34" fmla="*/ 0 w 17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7"/>
                  <a:gd name="T55" fmla="*/ 0 h 17"/>
                  <a:gd name="T56" fmla="*/ 17 w 17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7" h="17">
                    <a:moveTo>
                      <a:pt x="0" y="9"/>
                    </a:moveTo>
                    <a:lnTo>
                      <a:pt x="1" y="13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95" name="Freeform 178"/>
              <p:cNvSpPr/>
              <p:nvPr/>
            </p:nvSpPr>
            <p:spPr bwMode="auto">
              <a:xfrm>
                <a:off x="8468" y="4904"/>
                <a:ext cx="3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  <a:gd name="T18" fmla="*/ 0 w 9"/>
                  <a:gd name="T19" fmla="*/ 0 h 9"/>
                  <a:gd name="T20" fmla="*/ 0 w 9"/>
                  <a:gd name="T21" fmla="*/ 0 h 9"/>
                  <a:gd name="T22" fmla="*/ 0 w 9"/>
                  <a:gd name="T23" fmla="*/ 0 h 9"/>
                  <a:gd name="T24" fmla="*/ 0 w 9"/>
                  <a:gd name="T25" fmla="*/ 0 h 9"/>
                  <a:gd name="T26" fmla="*/ 0 w 9"/>
                  <a:gd name="T27" fmla="*/ 0 h 9"/>
                  <a:gd name="T28" fmla="*/ 0 w 9"/>
                  <a:gd name="T29" fmla="*/ 0 h 9"/>
                  <a:gd name="T30" fmla="*/ 0 w 9"/>
                  <a:gd name="T31" fmla="*/ 0 h 9"/>
                  <a:gd name="T32" fmla="*/ 0 w 9"/>
                  <a:gd name="T33" fmla="*/ 0 h 9"/>
                  <a:gd name="T34" fmla="*/ 0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9"/>
                  <a:gd name="T56" fmla="*/ 9 w 9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96" name="Freeform 179"/>
              <p:cNvSpPr/>
              <p:nvPr/>
            </p:nvSpPr>
            <p:spPr bwMode="auto">
              <a:xfrm>
                <a:off x="8459" y="4927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4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97" name="Freeform 180"/>
              <p:cNvSpPr/>
              <p:nvPr/>
            </p:nvSpPr>
            <p:spPr bwMode="auto">
              <a:xfrm>
                <a:off x="8443" y="4936"/>
                <a:ext cx="2" cy="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w 7"/>
                  <a:gd name="T15" fmla="*/ 0 h 9"/>
                  <a:gd name="T16" fmla="*/ 0 w 7"/>
                  <a:gd name="T17" fmla="*/ 0 h 9"/>
                  <a:gd name="T18" fmla="*/ 0 w 7"/>
                  <a:gd name="T19" fmla="*/ 0 h 9"/>
                  <a:gd name="T20" fmla="*/ 0 w 7"/>
                  <a:gd name="T21" fmla="*/ 0 h 9"/>
                  <a:gd name="T22" fmla="*/ 0 w 7"/>
                  <a:gd name="T23" fmla="*/ 0 h 9"/>
                  <a:gd name="T24" fmla="*/ 0 w 7"/>
                  <a:gd name="T25" fmla="*/ 0 h 9"/>
                  <a:gd name="T26" fmla="*/ 0 w 7"/>
                  <a:gd name="T27" fmla="*/ 0 h 9"/>
                  <a:gd name="T28" fmla="*/ 0 w 7"/>
                  <a:gd name="T29" fmla="*/ 0 h 9"/>
                  <a:gd name="T30" fmla="*/ 0 w 7"/>
                  <a:gd name="T31" fmla="*/ 0 h 9"/>
                  <a:gd name="T32" fmla="*/ 0 w 7"/>
                  <a:gd name="T33" fmla="*/ 0 h 9"/>
                  <a:gd name="T34" fmla="*/ 0 w 7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9"/>
                  <a:gd name="T56" fmla="*/ 7 w 7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98" name="Freeform 181"/>
              <p:cNvSpPr/>
              <p:nvPr/>
            </p:nvSpPr>
            <p:spPr bwMode="auto">
              <a:xfrm>
                <a:off x="8474" y="4919"/>
                <a:ext cx="7" cy="6"/>
              </a:xfrm>
              <a:custGeom>
                <a:avLst/>
                <a:gdLst>
                  <a:gd name="T0" fmla="*/ 0 w 20"/>
                  <a:gd name="T1" fmla="*/ 0 h 20"/>
                  <a:gd name="T2" fmla="*/ 0 w 20"/>
                  <a:gd name="T3" fmla="*/ 0 h 20"/>
                  <a:gd name="T4" fmla="*/ 0 w 20"/>
                  <a:gd name="T5" fmla="*/ 0 h 20"/>
                  <a:gd name="T6" fmla="*/ 0 w 20"/>
                  <a:gd name="T7" fmla="*/ 0 h 20"/>
                  <a:gd name="T8" fmla="*/ 0 w 20"/>
                  <a:gd name="T9" fmla="*/ 0 h 20"/>
                  <a:gd name="T10" fmla="*/ 0 w 20"/>
                  <a:gd name="T11" fmla="*/ 0 h 20"/>
                  <a:gd name="T12" fmla="*/ 0 w 20"/>
                  <a:gd name="T13" fmla="*/ 0 h 20"/>
                  <a:gd name="T14" fmla="*/ 0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w 20"/>
                  <a:gd name="T23" fmla="*/ 0 h 20"/>
                  <a:gd name="T24" fmla="*/ 0 w 20"/>
                  <a:gd name="T25" fmla="*/ 0 h 20"/>
                  <a:gd name="T26" fmla="*/ 0 w 20"/>
                  <a:gd name="T27" fmla="*/ 0 h 20"/>
                  <a:gd name="T28" fmla="*/ 0 w 20"/>
                  <a:gd name="T29" fmla="*/ 0 h 20"/>
                  <a:gd name="T30" fmla="*/ 0 w 20"/>
                  <a:gd name="T31" fmla="*/ 0 h 20"/>
                  <a:gd name="T32" fmla="*/ 0 w 20"/>
                  <a:gd name="T33" fmla="*/ 0 h 20"/>
                  <a:gd name="T34" fmla="*/ 0 w 20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0"/>
                  <a:gd name="T55" fmla="*/ 0 h 20"/>
                  <a:gd name="T56" fmla="*/ 20 w 20"/>
                  <a:gd name="T57" fmla="*/ 20 h 2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0" h="20">
                    <a:moveTo>
                      <a:pt x="0" y="1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7" y="17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99" name="Freeform 182"/>
              <p:cNvSpPr/>
              <p:nvPr/>
            </p:nvSpPr>
            <p:spPr bwMode="auto">
              <a:xfrm>
                <a:off x="8332" y="4713"/>
                <a:ext cx="4" cy="4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0 h 13"/>
                  <a:gd name="T4" fmla="*/ 0 w 12"/>
                  <a:gd name="T5" fmla="*/ 0 h 13"/>
                  <a:gd name="T6" fmla="*/ 0 w 12"/>
                  <a:gd name="T7" fmla="*/ 0 h 13"/>
                  <a:gd name="T8" fmla="*/ 0 w 12"/>
                  <a:gd name="T9" fmla="*/ 0 h 13"/>
                  <a:gd name="T10" fmla="*/ 0 w 12"/>
                  <a:gd name="T11" fmla="*/ 0 h 13"/>
                  <a:gd name="T12" fmla="*/ 0 w 12"/>
                  <a:gd name="T13" fmla="*/ 0 h 13"/>
                  <a:gd name="T14" fmla="*/ 0 w 12"/>
                  <a:gd name="T15" fmla="*/ 0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  <a:gd name="T24" fmla="*/ 0 w 12"/>
                  <a:gd name="T25" fmla="*/ 0 h 13"/>
                  <a:gd name="T26" fmla="*/ 0 w 12"/>
                  <a:gd name="T27" fmla="*/ 0 h 13"/>
                  <a:gd name="T28" fmla="*/ 0 w 12"/>
                  <a:gd name="T29" fmla="*/ 0 h 13"/>
                  <a:gd name="T30" fmla="*/ 0 w 12"/>
                  <a:gd name="T31" fmla="*/ 0 h 13"/>
                  <a:gd name="T32" fmla="*/ 0 w 12"/>
                  <a:gd name="T33" fmla="*/ 0 h 13"/>
                  <a:gd name="T34" fmla="*/ 0 w 12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3"/>
                  <a:gd name="T56" fmla="*/ 12 w 12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3">
                    <a:moveTo>
                      <a:pt x="0" y="7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00" name="Freeform 183"/>
              <p:cNvSpPr/>
              <p:nvPr/>
            </p:nvSpPr>
            <p:spPr bwMode="auto">
              <a:xfrm>
                <a:off x="8349" y="4708"/>
                <a:ext cx="5" cy="4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0 w 13"/>
                  <a:gd name="T7" fmla="*/ 0 h 12"/>
                  <a:gd name="T8" fmla="*/ 0 w 13"/>
                  <a:gd name="T9" fmla="*/ 0 h 12"/>
                  <a:gd name="T10" fmla="*/ 0 w 13"/>
                  <a:gd name="T11" fmla="*/ 0 h 12"/>
                  <a:gd name="T12" fmla="*/ 0 w 13"/>
                  <a:gd name="T13" fmla="*/ 0 h 12"/>
                  <a:gd name="T14" fmla="*/ 0 w 13"/>
                  <a:gd name="T15" fmla="*/ 0 h 12"/>
                  <a:gd name="T16" fmla="*/ 0 w 13"/>
                  <a:gd name="T17" fmla="*/ 0 h 12"/>
                  <a:gd name="T18" fmla="*/ 0 w 13"/>
                  <a:gd name="T19" fmla="*/ 0 h 12"/>
                  <a:gd name="T20" fmla="*/ 0 w 13"/>
                  <a:gd name="T21" fmla="*/ 0 h 12"/>
                  <a:gd name="T22" fmla="*/ 0 w 13"/>
                  <a:gd name="T23" fmla="*/ 0 h 12"/>
                  <a:gd name="T24" fmla="*/ 0 w 13"/>
                  <a:gd name="T25" fmla="*/ 0 h 12"/>
                  <a:gd name="T26" fmla="*/ 0 w 13"/>
                  <a:gd name="T27" fmla="*/ 0 h 12"/>
                  <a:gd name="T28" fmla="*/ 0 w 13"/>
                  <a:gd name="T29" fmla="*/ 0 h 12"/>
                  <a:gd name="T30" fmla="*/ 0 w 13"/>
                  <a:gd name="T31" fmla="*/ 0 h 12"/>
                  <a:gd name="T32" fmla="*/ 0 w 13"/>
                  <a:gd name="T33" fmla="*/ 0 h 12"/>
                  <a:gd name="T34" fmla="*/ 0 w 13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2"/>
                  <a:gd name="T56" fmla="*/ 13 w 13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2">
                    <a:moveTo>
                      <a:pt x="0" y="6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01" name="Freeform 184"/>
              <p:cNvSpPr/>
              <p:nvPr/>
            </p:nvSpPr>
            <p:spPr bwMode="auto">
              <a:xfrm>
                <a:off x="8366" y="4704"/>
                <a:ext cx="2" cy="2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0 w 8"/>
                  <a:gd name="T5" fmla="*/ 0 h 7"/>
                  <a:gd name="T6" fmla="*/ 0 w 8"/>
                  <a:gd name="T7" fmla="*/ 0 h 7"/>
                  <a:gd name="T8" fmla="*/ 0 w 8"/>
                  <a:gd name="T9" fmla="*/ 0 h 7"/>
                  <a:gd name="T10" fmla="*/ 0 w 8"/>
                  <a:gd name="T11" fmla="*/ 0 h 7"/>
                  <a:gd name="T12" fmla="*/ 0 w 8"/>
                  <a:gd name="T13" fmla="*/ 0 h 7"/>
                  <a:gd name="T14" fmla="*/ 0 w 8"/>
                  <a:gd name="T15" fmla="*/ 0 h 7"/>
                  <a:gd name="T16" fmla="*/ 0 w 8"/>
                  <a:gd name="T17" fmla="*/ 0 h 7"/>
                  <a:gd name="T18" fmla="*/ 0 w 8"/>
                  <a:gd name="T19" fmla="*/ 0 h 7"/>
                  <a:gd name="T20" fmla="*/ 0 w 8"/>
                  <a:gd name="T21" fmla="*/ 0 h 7"/>
                  <a:gd name="T22" fmla="*/ 0 w 8"/>
                  <a:gd name="T23" fmla="*/ 0 h 7"/>
                  <a:gd name="T24" fmla="*/ 0 w 8"/>
                  <a:gd name="T25" fmla="*/ 0 h 7"/>
                  <a:gd name="T26" fmla="*/ 0 w 8"/>
                  <a:gd name="T27" fmla="*/ 0 h 7"/>
                  <a:gd name="T28" fmla="*/ 0 w 8"/>
                  <a:gd name="T29" fmla="*/ 0 h 7"/>
                  <a:gd name="T30" fmla="*/ 0 w 8"/>
                  <a:gd name="T31" fmla="*/ 0 h 7"/>
                  <a:gd name="T32" fmla="*/ 0 w 8"/>
                  <a:gd name="T33" fmla="*/ 0 h 7"/>
                  <a:gd name="T34" fmla="*/ 0 w 8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"/>
                  <a:gd name="T55" fmla="*/ 0 h 7"/>
                  <a:gd name="T56" fmla="*/ 8 w 8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" h="7">
                    <a:moveTo>
                      <a:pt x="0" y="3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02" name="Freeform 185"/>
              <p:cNvSpPr/>
              <p:nvPr/>
            </p:nvSpPr>
            <p:spPr bwMode="auto">
              <a:xfrm>
                <a:off x="8338" y="4730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03" name="Freeform 186"/>
              <p:cNvSpPr/>
              <p:nvPr/>
            </p:nvSpPr>
            <p:spPr bwMode="auto">
              <a:xfrm>
                <a:off x="8370" y="4713"/>
                <a:ext cx="6" cy="6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0 w 16"/>
                  <a:gd name="T5" fmla="*/ 0 h 17"/>
                  <a:gd name="T6" fmla="*/ 0 w 16"/>
                  <a:gd name="T7" fmla="*/ 0 h 17"/>
                  <a:gd name="T8" fmla="*/ 0 w 16"/>
                  <a:gd name="T9" fmla="*/ 0 h 17"/>
                  <a:gd name="T10" fmla="*/ 0 w 16"/>
                  <a:gd name="T11" fmla="*/ 0 h 17"/>
                  <a:gd name="T12" fmla="*/ 0 w 16"/>
                  <a:gd name="T13" fmla="*/ 0 h 17"/>
                  <a:gd name="T14" fmla="*/ 0 w 16"/>
                  <a:gd name="T15" fmla="*/ 0 h 17"/>
                  <a:gd name="T16" fmla="*/ 0 w 16"/>
                  <a:gd name="T17" fmla="*/ 0 h 17"/>
                  <a:gd name="T18" fmla="*/ 0 w 16"/>
                  <a:gd name="T19" fmla="*/ 0 h 17"/>
                  <a:gd name="T20" fmla="*/ 0 w 16"/>
                  <a:gd name="T21" fmla="*/ 0 h 17"/>
                  <a:gd name="T22" fmla="*/ 0 w 16"/>
                  <a:gd name="T23" fmla="*/ 0 h 17"/>
                  <a:gd name="T24" fmla="*/ 0 w 16"/>
                  <a:gd name="T25" fmla="*/ 0 h 17"/>
                  <a:gd name="T26" fmla="*/ 0 w 16"/>
                  <a:gd name="T27" fmla="*/ 0 h 17"/>
                  <a:gd name="T28" fmla="*/ 0 w 16"/>
                  <a:gd name="T29" fmla="*/ 0 h 17"/>
                  <a:gd name="T30" fmla="*/ 0 w 16"/>
                  <a:gd name="T31" fmla="*/ 0 h 17"/>
                  <a:gd name="T32" fmla="*/ 0 w 16"/>
                  <a:gd name="T33" fmla="*/ 0 h 17"/>
                  <a:gd name="T34" fmla="*/ 0 w 16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17"/>
                  <a:gd name="T56" fmla="*/ 16 w 16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17">
                    <a:moveTo>
                      <a:pt x="0" y="8"/>
                    </a:moveTo>
                    <a:lnTo>
                      <a:pt x="0" y="11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9" y="17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04" name="Freeform 187"/>
              <p:cNvSpPr/>
              <p:nvPr/>
            </p:nvSpPr>
            <p:spPr bwMode="auto">
              <a:xfrm>
                <a:off x="8353" y="4721"/>
                <a:ext cx="4" cy="4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0 w 12"/>
                  <a:gd name="T5" fmla="*/ 0 h 12"/>
                  <a:gd name="T6" fmla="*/ 0 w 12"/>
                  <a:gd name="T7" fmla="*/ 0 h 12"/>
                  <a:gd name="T8" fmla="*/ 0 w 12"/>
                  <a:gd name="T9" fmla="*/ 0 h 12"/>
                  <a:gd name="T10" fmla="*/ 0 w 12"/>
                  <a:gd name="T11" fmla="*/ 0 h 12"/>
                  <a:gd name="T12" fmla="*/ 0 w 12"/>
                  <a:gd name="T13" fmla="*/ 0 h 12"/>
                  <a:gd name="T14" fmla="*/ 0 w 12"/>
                  <a:gd name="T15" fmla="*/ 0 h 12"/>
                  <a:gd name="T16" fmla="*/ 0 w 12"/>
                  <a:gd name="T17" fmla="*/ 0 h 12"/>
                  <a:gd name="T18" fmla="*/ 0 w 12"/>
                  <a:gd name="T19" fmla="*/ 0 h 12"/>
                  <a:gd name="T20" fmla="*/ 0 w 12"/>
                  <a:gd name="T21" fmla="*/ 0 h 12"/>
                  <a:gd name="T22" fmla="*/ 0 w 12"/>
                  <a:gd name="T23" fmla="*/ 0 h 12"/>
                  <a:gd name="T24" fmla="*/ 0 w 12"/>
                  <a:gd name="T25" fmla="*/ 0 h 12"/>
                  <a:gd name="T26" fmla="*/ 0 w 12"/>
                  <a:gd name="T27" fmla="*/ 0 h 12"/>
                  <a:gd name="T28" fmla="*/ 0 w 12"/>
                  <a:gd name="T29" fmla="*/ 0 h 12"/>
                  <a:gd name="T30" fmla="*/ 0 w 12"/>
                  <a:gd name="T31" fmla="*/ 0 h 12"/>
                  <a:gd name="T32" fmla="*/ 0 w 12"/>
                  <a:gd name="T33" fmla="*/ 0 h 12"/>
                  <a:gd name="T34" fmla="*/ 0 w 12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2"/>
                  <a:gd name="T56" fmla="*/ 12 w 12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2">
                    <a:moveTo>
                      <a:pt x="0" y="6"/>
                    </a:moveTo>
                    <a:lnTo>
                      <a:pt x="0" y="7"/>
                    </a:lnTo>
                    <a:lnTo>
                      <a:pt x="1" y="10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05" name="Freeform 188"/>
              <p:cNvSpPr/>
              <p:nvPr/>
            </p:nvSpPr>
            <p:spPr bwMode="auto">
              <a:xfrm>
                <a:off x="8343" y="4794"/>
                <a:ext cx="25" cy="25"/>
              </a:xfrm>
              <a:custGeom>
                <a:avLst/>
                <a:gdLst>
                  <a:gd name="T0" fmla="*/ 0 w 74"/>
                  <a:gd name="T1" fmla="*/ 0 h 75"/>
                  <a:gd name="T2" fmla="*/ 0 w 74"/>
                  <a:gd name="T3" fmla="*/ 0 h 75"/>
                  <a:gd name="T4" fmla="*/ 0 w 74"/>
                  <a:gd name="T5" fmla="*/ 0 h 75"/>
                  <a:gd name="T6" fmla="*/ 0 w 74"/>
                  <a:gd name="T7" fmla="*/ 0 h 75"/>
                  <a:gd name="T8" fmla="*/ 0 w 74"/>
                  <a:gd name="T9" fmla="*/ 0 h 75"/>
                  <a:gd name="T10" fmla="*/ 0 w 74"/>
                  <a:gd name="T11" fmla="*/ 0 h 75"/>
                  <a:gd name="T12" fmla="*/ 0 w 74"/>
                  <a:gd name="T13" fmla="*/ 0 h 75"/>
                  <a:gd name="T14" fmla="*/ 0 w 74"/>
                  <a:gd name="T15" fmla="*/ 0 h 75"/>
                  <a:gd name="T16" fmla="*/ 0 w 74"/>
                  <a:gd name="T17" fmla="*/ 0 h 75"/>
                  <a:gd name="T18" fmla="*/ 0 w 74"/>
                  <a:gd name="T19" fmla="*/ 0 h 75"/>
                  <a:gd name="T20" fmla="*/ 0 w 74"/>
                  <a:gd name="T21" fmla="*/ 0 h 75"/>
                  <a:gd name="T22" fmla="*/ 0 w 74"/>
                  <a:gd name="T23" fmla="*/ 0 h 75"/>
                  <a:gd name="T24" fmla="*/ 0 w 74"/>
                  <a:gd name="T25" fmla="*/ 0 h 75"/>
                  <a:gd name="T26" fmla="*/ 0 w 74"/>
                  <a:gd name="T27" fmla="*/ 0 h 75"/>
                  <a:gd name="T28" fmla="*/ 0 w 74"/>
                  <a:gd name="T29" fmla="*/ 0 h 75"/>
                  <a:gd name="T30" fmla="*/ 0 w 74"/>
                  <a:gd name="T31" fmla="*/ 0 h 75"/>
                  <a:gd name="T32" fmla="*/ 0 w 74"/>
                  <a:gd name="T33" fmla="*/ 0 h 75"/>
                  <a:gd name="T34" fmla="*/ 0 w 74"/>
                  <a:gd name="T35" fmla="*/ 0 h 75"/>
                  <a:gd name="T36" fmla="*/ 0 w 74"/>
                  <a:gd name="T37" fmla="*/ 0 h 75"/>
                  <a:gd name="T38" fmla="*/ 0 w 74"/>
                  <a:gd name="T39" fmla="*/ 0 h 75"/>
                  <a:gd name="T40" fmla="*/ 0 w 74"/>
                  <a:gd name="T41" fmla="*/ 0 h 75"/>
                  <a:gd name="T42" fmla="*/ 0 w 74"/>
                  <a:gd name="T43" fmla="*/ 0 h 75"/>
                  <a:gd name="T44" fmla="*/ 0 w 74"/>
                  <a:gd name="T45" fmla="*/ 0 h 75"/>
                  <a:gd name="T46" fmla="*/ 0 w 74"/>
                  <a:gd name="T47" fmla="*/ 0 h 75"/>
                  <a:gd name="T48" fmla="*/ 0 w 74"/>
                  <a:gd name="T49" fmla="*/ 0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4"/>
                  <a:gd name="T76" fmla="*/ 0 h 75"/>
                  <a:gd name="T77" fmla="*/ 74 w 74"/>
                  <a:gd name="T78" fmla="*/ 75 h 7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4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8" y="73"/>
                    </a:lnTo>
                    <a:lnTo>
                      <a:pt x="44" y="71"/>
                    </a:lnTo>
                    <a:lnTo>
                      <a:pt x="50" y="69"/>
                    </a:lnTo>
                    <a:lnTo>
                      <a:pt x="59" y="65"/>
                    </a:lnTo>
                    <a:lnTo>
                      <a:pt x="65" y="60"/>
                    </a:lnTo>
                    <a:lnTo>
                      <a:pt x="71" y="56"/>
                    </a:lnTo>
                    <a:lnTo>
                      <a:pt x="74" y="50"/>
                    </a:lnTo>
                    <a:lnTo>
                      <a:pt x="72" y="45"/>
                    </a:lnTo>
                    <a:lnTo>
                      <a:pt x="59" y="35"/>
                    </a:lnTo>
                    <a:lnTo>
                      <a:pt x="46" y="39"/>
                    </a:lnTo>
                    <a:lnTo>
                      <a:pt x="35" y="48"/>
                    </a:lnTo>
                    <a:lnTo>
                      <a:pt x="31" y="52"/>
                    </a:lnTo>
                    <a:lnTo>
                      <a:pt x="29" y="43"/>
                    </a:lnTo>
                    <a:lnTo>
                      <a:pt x="24" y="26"/>
                    </a:lnTo>
                    <a:lnTo>
                      <a:pt x="13" y="7"/>
                    </a:lnTo>
                    <a:lnTo>
                      <a:pt x="2" y="0"/>
                    </a:lnTo>
                    <a:lnTo>
                      <a:pt x="0" y="19"/>
                    </a:lnTo>
                    <a:lnTo>
                      <a:pt x="3" y="40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06" name="Freeform 189"/>
              <p:cNvSpPr/>
              <p:nvPr/>
            </p:nvSpPr>
            <p:spPr bwMode="auto">
              <a:xfrm>
                <a:off x="8367" y="4788"/>
                <a:ext cx="23" cy="20"/>
              </a:xfrm>
              <a:custGeom>
                <a:avLst/>
                <a:gdLst>
                  <a:gd name="T0" fmla="*/ 0 w 69"/>
                  <a:gd name="T1" fmla="*/ 0 h 59"/>
                  <a:gd name="T2" fmla="*/ 0 w 69"/>
                  <a:gd name="T3" fmla="*/ 0 h 59"/>
                  <a:gd name="T4" fmla="*/ 0 w 69"/>
                  <a:gd name="T5" fmla="*/ 0 h 59"/>
                  <a:gd name="T6" fmla="*/ 0 w 69"/>
                  <a:gd name="T7" fmla="*/ 0 h 59"/>
                  <a:gd name="T8" fmla="*/ 0 w 69"/>
                  <a:gd name="T9" fmla="*/ 0 h 59"/>
                  <a:gd name="T10" fmla="*/ 0 w 69"/>
                  <a:gd name="T11" fmla="*/ 0 h 59"/>
                  <a:gd name="T12" fmla="*/ 0 w 69"/>
                  <a:gd name="T13" fmla="*/ 0 h 59"/>
                  <a:gd name="T14" fmla="*/ 0 w 69"/>
                  <a:gd name="T15" fmla="*/ 0 h 59"/>
                  <a:gd name="T16" fmla="*/ 0 w 69"/>
                  <a:gd name="T17" fmla="*/ 0 h 59"/>
                  <a:gd name="T18" fmla="*/ 0 w 69"/>
                  <a:gd name="T19" fmla="*/ 0 h 59"/>
                  <a:gd name="T20" fmla="*/ 0 w 69"/>
                  <a:gd name="T21" fmla="*/ 0 h 59"/>
                  <a:gd name="T22" fmla="*/ 0 w 69"/>
                  <a:gd name="T23" fmla="*/ 0 h 59"/>
                  <a:gd name="T24" fmla="*/ 0 w 69"/>
                  <a:gd name="T25" fmla="*/ 0 h 59"/>
                  <a:gd name="T26" fmla="*/ 0 w 69"/>
                  <a:gd name="T27" fmla="*/ 0 h 59"/>
                  <a:gd name="T28" fmla="*/ 0 w 69"/>
                  <a:gd name="T29" fmla="*/ 0 h 59"/>
                  <a:gd name="T30" fmla="*/ 0 w 69"/>
                  <a:gd name="T31" fmla="*/ 0 h 59"/>
                  <a:gd name="T32" fmla="*/ 0 w 69"/>
                  <a:gd name="T33" fmla="*/ 0 h 59"/>
                  <a:gd name="T34" fmla="*/ 0 w 69"/>
                  <a:gd name="T35" fmla="*/ 0 h 59"/>
                  <a:gd name="T36" fmla="*/ 0 w 69"/>
                  <a:gd name="T37" fmla="*/ 0 h 59"/>
                  <a:gd name="T38" fmla="*/ 0 w 69"/>
                  <a:gd name="T39" fmla="*/ 0 h 59"/>
                  <a:gd name="T40" fmla="*/ 0 w 69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9"/>
                  <a:gd name="T64" fmla="*/ 0 h 59"/>
                  <a:gd name="T65" fmla="*/ 69 w 69"/>
                  <a:gd name="T66" fmla="*/ 59 h 5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9" h="59">
                    <a:moveTo>
                      <a:pt x="24" y="59"/>
                    </a:moveTo>
                    <a:lnTo>
                      <a:pt x="29" y="59"/>
                    </a:lnTo>
                    <a:lnTo>
                      <a:pt x="38" y="57"/>
                    </a:lnTo>
                    <a:lnTo>
                      <a:pt x="47" y="56"/>
                    </a:lnTo>
                    <a:lnTo>
                      <a:pt x="56" y="54"/>
                    </a:lnTo>
                    <a:lnTo>
                      <a:pt x="63" y="52"/>
                    </a:lnTo>
                    <a:lnTo>
                      <a:pt x="68" y="47"/>
                    </a:lnTo>
                    <a:lnTo>
                      <a:pt x="69" y="43"/>
                    </a:lnTo>
                    <a:lnTo>
                      <a:pt x="66" y="37"/>
                    </a:lnTo>
                    <a:lnTo>
                      <a:pt x="54" y="32"/>
                    </a:lnTo>
                    <a:lnTo>
                      <a:pt x="41" y="33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21" y="29"/>
                    </a:lnTo>
                    <a:lnTo>
                      <a:pt x="19" y="1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9" y="44"/>
                    </a:lnTo>
                    <a:lnTo>
                      <a:pt x="19" y="56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07" name="Freeform 190"/>
              <p:cNvSpPr/>
              <p:nvPr/>
            </p:nvSpPr>
            <p:spPr bwMode="auto">
              <a:xfrm>
                <a:off x="8386" y="4779"/>
                <a:ext cx="23" cy="20"/>
              </a:xfrm>
              <a:custGeom>
                <a:avLst/>
                <a:gdLst>
                  <a:gd name="T0" fmla="*/ 0 w 69"/>
                  <a:gd name="T1" fmla="*/ 0 h 60"/>
                  <a:gd name="T2" fmla="*/ 0 w 69"/>
                  <a:gd name="T3" fmla="*/ 0 h 60"/>
                  <a:gd name="T4" fmla="*/ 0 w 69"/>
                  <a:gd name="T5" fmla="*/ 0 h 60"/>
                  <a:gd name="T6" fmla="*/ 0 w 69"/>
                  <a:gd name="T7" fmla="*/ 0 h 60"/>
                  <a:gd name="T8" fmla="*/ 0 w 69"/>
                  <a:gd name="T9" fmla="*/ 0 h 60"/>
                  <a:gd name="T10" fmla="*/ 0 w 69"/>
                  <a:gd name="T11" fmla="*/ 0 h 60"/>
                  <a:gd name="T12" fmla="*/ 0 w 69"/>
                  <a:gd name="T13" fmla="*/ 0 h 60"/>
                  <a:gd name="T14" fmla="*/ 0 w 69"/>
                  <a:gd name="T15" fmla="*/ 0 h 60"/>
                  <a:gd name="T16" fmla="*/ 0 w 69"/>
                  <a:gd name="T17" fmla="*/ 0 h 60"/>
                  <a:gd name="T18" fmla="*/ 0 w 69"/>
                  <a:gd name="T19" fmla="*/ 0 h 60"/>
                  <a:gd name="T20" fmla="*/ 0 w 69"/>
                  <a:gd name="T21" fmla="*/ 0 h 60"/>
                  <a:gd name="T22" fmla="*/ 0 w 69"/>
                  <a:gd name="T23" fmla="*/ 0 h 60"/>
                  <a:gd name="T24" fmla="*/ 0 w 69"/>
                  <a:gd name="T25" fmla="*/ 0 h 60"/>
                  <a:gd name="T26" fmla="*/ 0 w 69"/>
                  <a:gd name="T27" fmla="*/ 0 h 60"/>
                  <a:gd name="T28" fmla="*/ 0 w 69"/>
                  <a:gd name="T29" fmla="*/ 0 h 60"/>
                  <a:gd name="T30" fmla="*/ 0 w 69"/>
                  <a:gd name="T31" fmla="*/ 0 h 60"/>
                  <a:gd name="T32" fmla="*/ 0 w 69"/>
                  <a:gd name="T33" fmla="*/ 0 h 60"/>
                  <a:gd name="T34" fmla="*/ 0 w 69"/>
                  <a:gd name="T35" fmla="*/ 0 h 60"/>
                  <a:gd name="T36" fmla="*/ 0 w 69"/>
                  <a:gd name="T37" fmla="*/ 0 h 60"/>
                  <a:gd name="T38" fmla="*/ 0 w 69"/>
                  <a:gd name="T39" fmla="*/ 0 h 60"/>
                  <a:gd name="T40" fmla="*/ 0 w 69"/>
                  <a:gd name="T41" fmla="*/ 0 h 60"/>
                  <a:gd name="T42" fmla="*/ 0 w 69"/>
                  <a:gd name="T43" fmla="*/ 0 h 60"/>
                  <a:gd name="T44" fmla="*/ 0 w 69"/>
                  <a:gd name="T45" fmla="*/ 0 h 60"/>
                  <a:gd name="T46" fmla="*/ 0 w 69"/>
                  <a:gd name="T47" fmla="*/ 0 h 60"/>
                  <a:gd name="T48" fmla="*/ 0 w 69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9"/>
                  <a:gd name="T76" fmla="*/ 0 h 60"/>
                  <a:gd name="T77" fmla="*/ 69 w 69"/>
                  <a:gd name="T78" fmla="*/ 60 h 6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9" h="60">
                    <a:moveTo>
                      <a:pt x="6" y="46"/>
                    </a:moveTo>
                    <a:lnTo>
                      <a:pt x="15" y="54"/>
                    </a:lnTo>
                    <a:lnTo>
                      <a:pt x="22" y="59"/>
                    </a:lnTo>
                    <a:lnTo>
                      <a:pt x="31" y="60"/>
                    </a:lnTo>
                    <a:lnTo>
                      <a:pt x="38" y="60"/>
                    </a:lnTo>
                    <a:lnTo>
                      <a:pt x="45" y="59"/>
                    </a:lnTo>
                    <a:lnTo>
                      <a:pt x="51" y="56"/>
                    </a:lnTo>
                    <a:lnTo>
                      <a:pt x="57" y="53"/>
                    </a:lnTo>
                    <a:lnTo>
                      <a:pt x="60" y="51"/>
                    </a:lnTo>
                    <a:lnTo>
                      <a:pt x="64" y="50"/>
                    </a:lnTo>
                    <a:lnTo>
                      <a:pt x="67" y="47"/>
                    </a:lnTo>
                    <a:lnTo>
                      <a:pt x="69" y="43"/>
                    </a:lnTo>
                    <a:lnTo>
                      <a:pt x="67" y="40"/>
                    </a:lnTo>
                    <a:lnTo>
                      <a:pt x="54" y="31"/>
                    </a:lnTo>
                    <a:lnTo>
                      <a:pt x="41" y="31"/>
                    </a:lnTo>
                    <a:lnTo>
                      <a:pt x="32" y="34"/>
                    </a:lnTo>
                    <a:lnTo>
                      <a:pt x="28" y="37"/>
                    </a:lnTo>
                    <a:lnTo>
                      <a:pt x="26" y="30"/>
                    </a:lnTo>
                    <a:lnTo>
                      <a:pt x="20" y="1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14"/>
                    </a:lnTo>
                    <a:lnTo>
                      <a:pt x="1" y="30"/>
                    </a:lnTo>
                    <a:lnTo>
                      <a:pt x="4" y="41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08" name="Freeform 191"/>
              <p:cNvSpPr/>
              <p:nvPr/>
            </p:nvSpPr>
            <p:spPr bwMode="auto">
              <a:xfrm>
                <a:off x="8357" y="4833"/>
                <a:ext cx="25" cy="16"/>
              </a:xfrm>
              <a:custGeom>
                <a:avLst/>
                <a:gdLst>
                  <a:gd name="T0" fmla="*/ 0 w 75"/>
                  <a:gd name="T1" fmla="*/ 0 h 48"/>
                  <a:gd name="T2" fmla="*/ 0 w 75"/>
                  <a:gd name="T3" fmla="*/ 0 h 48"/>
                  <a:gd name="T4" fmla="*/ 0 w 75"/>
                  <a:gd name="T5" fmla="*/ 0 h 48"/>
                  <a:gd name="T6" fmla="*/ 0 w 75"/>
                  <a:gd name="T7" fmla="*/ 0 h 48"/>
                  <a:gd name="T8" fmla="*/ 0 w 75"/>
                  <a:gd name="T9" fmla="*/ 0 h 48"/>
                  <a:gd name="T10" fmla="*/ 0 w 75"/>
                  <a:gd name="T11" fmla="*/ 0 h 48"/>
                  <a:gd name="T12" fmla="*/ 0 w 75"/>
                  <a:gd name="T13" fmla="*/ 0 h 48"/>
                  <a:gd name="T14" fmla="*/ 0 w 75"/>
                  <a:gd name="T15" fmla="*/ 0 h 48"/>
                  <a:gd name="T16" fmla="*/ 0 w 75"/>
                  <a:gd name="T17" fmla="*/ 0 h 48"/>
                  <a:gd name="T18" fmla="*/ 0 w 75"/>
                  <a:gd name="T19" fmla="*/ 0 h 48"/>
                  <a:gd name="T20" fmla="*/ 0 w 75"/>
                  <a:gd name="T21" fmla="*/ 0 h 48"/>
                  <a:gd name="T22" fmla="*/ 0 w 75"/>
                  <a:gd name="T23" fmla="*/ 0 h 48"/>
                  <a:gd name="T24" fmla="*/ 0 w 75"/>
                  <a:gd name="T25" fmla="*/ 0 h 48"/>
                  <a:gd name="T26" fmla="*/ 0 w 75"/>
                  <a:gd name="T27" fmla="*/ 0 h 48"/>
                  <a:gd name="T28" fmla="*/ 0 w 75"/>
                  <a:gd name="T29" fmla="*/ 0 h 48"/>
                  <a:gd name="T30" fmla="*/ 0 w 75"/>
                  <a:gd name="T31" fmla="*/ 0 h 48"/>
                  <a:gd name="T32" fmla="*/ 0 w 75"/>
                  <a:gd name="T33" fmla="*/ 0 h 48"/>
                  <a:gd name="T34" fmla="*/ 0 w 75"/>
                  <a:gd name="T35" fmla="*/ 0 h 48"/>
                  <a:gd name="T36" fmla="*/ 0 w 75"/>
                  <a:gd name="T37" fmla="*/ 0 h 48"/>
                  <a:gd name="T38" fmla="*/ 0 w 75"/>
                  <a:gd name="T39" fmla="*/ 0 h 48"/>
                  <a:gd name="T40" fmla="*/ 0 w 75"/>
                  <a:gd name="T41" fmla="*/ 0 h 48"/>
                  <a:gd name="T42" fmla="*/ 0 w 75"/>
                  <a:gd name="T43" fmla="*/ 0 h 48"/>
                  <a:gd name="T44" fmla="*/ 0 w 75"/>
                  <a:gd name="T45" fmla="*/ 0 h 48"/>
                  <a:gd name="T46" fmla="*/ 0 w 75"/>
                  <a:gd name="T47" fmla="*/ 0 h 48"/>
                  <a:gd name="T48" fmla="*/ 0 w 75"/>
                  <a:gd name="T49" fmla="*/ 0 h 48"/>
                  <a:gd name="T50" fmla="*/ 0 w 75"/>
                  <a:gd name="T51" fmla="*/ 0 h 48"/>
                  <a:gd name="T52" fmla="*/ 0 w 75"/>
                  <a:gd name="T53" fmla="*/ 0 h 48"/>
                  <a:gd name="T54" fmla="*/ 0 w 75"/>
                  <a:gd name="T55" fmla="*/ 0 h 48"/>
                  <a:gd name="T56" fmla="*/ 0 w 75"/>
                  <a:gd name="T57" fmla="*/ 0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48"/>
                  <a:gd name="T89" fmla="*/ 75 w 75"/>
                  <a:gd name="T90" fmla="*/ 48 h 4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48">
                    <a:moveTo>
                      <a:pt x="12" y="44"/>
                    </a:moveTo>
                    <a:lnTo>
                      <a:pt x="19" y="46"/>
                    </a:lnTo>
                    <a:lnTo>
                      <a:pt x="31" y="48"/>
                    </a:lnTo>
                    <a:lnTo>
                      <a:pt x="43" y="48"/>
                    </a:lnTo>
                    <a:lnTo>
                      <a:pt x="56" y="46"/>
                    </a:lnTo>
                    <a:lnTo>
                      <a:pt x="66" y="42"/>
                    </a:lnTo>
                    <a:lnTo>
                      <a:pt x="74" y="36"/>
                    </a:lnTo>
                    <a:lnTo>
                      <a:pt x="75" y="29"/>
                    </a:lnTo>
                    <a:lnTo>
                      <a:pt x="71" y="19"/>
                    </a:lnTo>
                    <a:lnTo>
                      <a:pt x="66" y="16"/>
                    </a:lnTo>
                    <a:lnTo>
                      <a:pt x="59" y="15"/>
                    </a:lnTo>
                    <a:lnTo>
                      <a:pt x="52" y="15"/>
                    </a:lnTo>
                    <a:lnTo>
                      <a:pt x="43" y="18"/>
                    </a:lnTo>
                    <a:lnTo>
                      <a:pt x="35" y="19"/>
                    </a:lnTo>
                    <a:lnTo>
                      <a:pt x="30" y="22"/>
                    </a:lnTo>
                    <a:lnTo>
                      <a:pt x="25" y="23"/>
                    </a:lnTo>
                    <a:lnTo>
                      <a:pt x="24" y="25"/>
                    </a:lnTo>
                    <a:lnTo>
                      <a:pt x="22" y="21"/>
                    </a:lnTo>
                    <a:lnTo>
                      <a:pt x="19" y="13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3"/>
                    </a:lnTo>
                    <a:lnTo>
                      <a:pt x="5" y="26"/>
                    </a:lnTo>
                    <a:lnTo>
                      <a:pt x="9" y="38"/>
                    </a:lnTo>
                    <a:lnTo>
                      <a:pt x="12" y="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09" name="Freeform 192"/>
              <p:cNvSpPr/>
              <p:nvPr/>
            </p:nvSpPr>
            <p:spPr bwMode="auto">
              <a:xfrm>
                <a:off x="8385" y="4821"/>
                <a:ext cx="21" cy="19"/>
              </a:xfrm>
              <a:custGeom>
                <a:avLst/>
                <a:gdLst>
                  <a:gd name="T0" fmla="*/ 0 w 63"/>
                  <a:gd name="T1" fmla="*/ 0 h 57"/>
                  <a:gd name="T2" fmla="*/ 0 w 63"/>
                  <a:gd name="T3" fmla="*/ 0 h 57"/>
                  <a:gd name="T4" fmla="*/ 0 w 63"/>
                  <a:gd name="T5" fmla="*/ 0 h 57"/>
                  <a:gd name="T6" fmla="*/ 0 w 63"/>
                  <a:gd name="T7" fmla="*/ 0 h 57"/>
                  <a:gd name="T8" fmla="*/ 0 w 63"/>
                  <a:gd name="T9" fmla="*/ 0 h 57"/>
                  <a:gd name="T10" fmla="*/ 0 w 63"/>
                  <a:gd name="T11" fmla="*/ 0 h 57"/>
                  <a:gd name="T12" fmla="*/ 0 w 63"/>
                  <a:gd name="T13" fmla="*/ 0 h 57"/>
                  <a:gd name="T14" fmla="*/ 0 w 63"/>
                  <a:gd name="T15" fmla="*/ 0 h 57"/>
                  <a:gd name="T16" fmla="*/ 0 w 63"/>
                  <a:gd name="T17" fmla="*/ 0 h 57"/>
                  <a:gd name="T18" fmla="*/ 0 w 63"/>
                  <a:gd name="T19" fmla="*/ 0 h 57"/>
                  <a:gd name="T20" fmla="*/ 0 w 63"/>
                  <a:gd name="T21" fmla="*/ 0 h 57"/>
                  <a:gd name="T22" fmla="*/ 0 w 63"/>
                  <a:gd name="T23" fmla="*/ 0 h 57"/>
                  <a:gd name="T24" fmla="*/ 0 w 63"/>
                  <a:gd name="T25" fmla="*/ 0 h 57"/>
                  <a:gd name="T26" fmla="*/ 0 w 63"/>
                  <a:gd name="T27" fmla="*/ 0 h 57"/>
                  <a:gd name="T28" fmla="*/ 0 w 63"/>
                  <a:gd name="T29" fmla="*/ 0 h 57"/>
                  <a:gd name="T30" fmla="*/ 0 w 63"/>
                  <a:gd name="T31" fmla="*/ 0 h 57"/>
                  <a:gd name="T32" fmla="*/ 0 w 63"/>
                  <a:gd name="T33" fmla="*/ 0 h 57"/>
                  <a:gd name="T34" fmla="*/ 0 w 63"/>
                  <a:gd name="T35" fmla="*/ 0 h 57"/>
                  <a:gd name="T36" fmla="*/ 0 w 63"/>
                  <a:gd name="T37" fmla="*/ 0 h 57"/>
                  <a:gd name="T38" fmla="*/ 0 w 63"/>
                  <a:gd name="T39" fmla="*/ 0 h 57"/>
                  <a:gd name="T40" fmla="*/ 0 w 63"/>
                  <a:gd name="T41" fmla="*/ 0 h 57"/>
                  <a:gd name="T42" fmla="*/ 0 w 63"/>
                  <a:gd name="T43" fmla="*/ 0 h 57"/>
                  <a:gd name="T44" fmla="*/ 0 w 63"/>
                  <a:gd name="T45" fmla="*/ 0 h 57"/>
                  <a:gd name="T46" fmla="*/ 0 w 63"/>
                  <a:gd name="T47" fmla="*/ 0 h 57"/>
                  <a:gd name="T48" fmla="*/ 0 w 63"/>
                  <a:gd name="T49" fmla="*/ 0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57"/>
                  <a:gd name="T77" fmla="*/ 63 w 63"/>
                  <a:gd name="T78" fmla="*/ 57 h 5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57">
                    <a:moveTo>
                      <a:pt x="15" y="53"/>
                    </a:moveTo>
                    <a:lnTo>
                      <a:pt x="22" y="54"/>
                    </a:lnTo>
                    <a:lnTo>
                      <a:pt x="34" y="57"/>
                    </a:lnTo>
                    <a:lnTo>
                      <a:pt x="47" y="56"/>
                    </a:lnTo>
                    <a:lnTo>
                      <a:pt x="58" y="50"/>
                    </a:lnTo>
                    <a:lnTo>
                      <a:pt x="61" y="48"/>
                    </a:lnTo>
                    <a:lnTo>
                      <a:pt x="62" y="46"/>
                    </a:lnTo>
                    <a:lnTo>
                      <a:pt x="63" y="43"/>
                    </a:lnTo>
                    <a:lnTo>
                      <a:pt x="62" y="40"/>
                    </a:lnTo>
                    <a:lnTo>
                      <a:pt x="61" y="36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33"/>
                    </a:lnTo>
                    <a:lnTo>
                      <a:pt x="39" y="36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21" y="17"/>
                    </a:lnTo>
                    <a:lnTo>
                      <a:pt x="17" y="4"/>
                    </a:lnTo>
                    <a:lnTo>
                      <a:pt x="8" y="0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10" name="Freeform 193"/>
              <p:cNvSpPr/>
              <p:nvPr/>
            </p:nvSpPr>
            <p:spPr bwMode="auto">
              <a:xfrm>
                <a:off x="8406" y="4814"/>
                <a:ext cx="21" cy="19"/>
              </a:xfrm>
              <a:custGeom>
                <a:avLst/>
                <a:gdLst>
                  <a:gd name="T0" fmla="*/ 0 w 65"/>
                  <a:gd name="T1" fmla="*/ 0 h 57"/>
                  <a:gd name="T2" fmla="*/ 0 w 65"/>
                  <a:gd name="T3" fmla="*/ 0 h 57"/>
                  <a:gd name="T4" fmla="*/ 0 w 65"/>
                  <a:gd name="T5" fmla="*/ 0 h 57"/>
                  <a:gd name="T6" fmla="*/ 0 w 65"/>
                  <a:gd name="T7" fmla="*/ 0 h 57"/>
                  <a:gd name="T8" fmla="*/ 0 w 65"/>
                  <a:gd name="T9" fmla="*/ 0 h 57"/>
                  <a:gd name="T10" fmla="*/ 0 w 65"/>
                  <a:gd name="T11" fmla="*/ 0 h 57"/>
                  <a:gd name="T12" fmla="*/ 0 w 65"/>
                  <a:gd name="T13" fmla="*/ 0 h 57"/>
                  <a:gd name="T14" fmla="*/ 0 w 65"/>
                  <a:gd name="T15" fmla="*/ 0 h 57"/>
                  <a:gd name="T16" fmla="*/ 0 w 65"/>
                  <a:gd name="T17" fmla="*/ 0 h 57"/>
                  <a:gd name="T18" fmla="*/ 0 w 65"/>
                  <a:gd name="T19" fmla="*/ 0 h 57"/>
                  <a:gd name="T20" fmla="*/ 0 w 65"/>
                  <a:gd name="T21" fmla="*/ 0 h 57"/>
                  <a:gd name="T22" fmla="*/ 0 w 65"/>
                  <a:gd name="T23" fmla="*/ 0 h 57"/>
                  <a:gd name="T24" fmla="*/ 0 w 65"/>
                  <a:gd name="T25" fmla="*/ 0 h 57"/>
                  <a:gd name="T26" fmla="*/ 0 w 65"/>
                  <a:gd name="T27" fmla="*/ 0 h 57"/>
                  <a:gd name="T28" fmla="*/ 0 w 65"/>
                  <a:gd name="T29" fmla="*/ 0 h 57"/>
                  <a:gd name="T30" fmla="*/ 0 w 65"/>
                  <a:gd name="T31" fmla="*/ 0 h 57"/>
                  <a:gd name="T32" fmla="*/ 0 w 65"/>
                  <a:gd name="T33" fmla="*/ 0 h 57"/>
                  <a:gd name="T34" fmla="*/ 0 w 65"/>
                  <a:gd name="T35" fmla="*/ 0 h 57"/>
                  <a:gd name="T36" fmla="*/ 0 w 65"/>
                  <a:gd name="T37" fmla="*/ 0 h 57"/>
                  <a:gd name="T38" fmla="*/ 0 w 65"/>
                  <a:gd name="T39" fmla="*/ 0 h 57"/>
                  <a:gd name="T40" fmla="*/ 0 w 65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5"/>
                  <a:gd name="T64" fmla="*/ 0 h 57"/>
                  <a:gd name="T65" fmla="*/ 65 w 65"/>
                  <a:gd name="T66" fmla="*/ 57 h 5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5" h="57">
                    <a:moveTo>
                      <a:pt x="24" y="52"/>
                    </a:moveTo>
                    <a:lnTo>
                      <a:pt x="32" y="57"/>
                    </a:lnTo>
                    <a:lnTo>
                      <a:pt x="41" y="55"/>
                    </a:lnTo>
                    <a:lnTo>
                      <a:pt x="50" y="52"/>
                    </a:lnTo>
                    <a:lnTo>
                      <a:pt x="59" y="48"/>
                    </a:lnTo>
                    <a:lnTo>
                      <a:pt x="63" y="45"/>
                    </a:lnTo>
                    <a:lnTo>
                      <a:pt x="65" y="42"/>
                    </a:lnTo>
                    <a:lnTo>
                      <a:pt x="65" y="38"/>
                    </a:lnTo>
                    <a:lnTo>
                      <a:pt x="63" y="34"/>
                    </a:lnTo>
                    <a:lnTo>
                      <a:pt x="53" y="28"/>
                    </a:lnTo>
                    <a:lnTo>
                      <a:pt x="46" y="29"/>
                    </a:lnTo>
                    <a:lnTo>
                      <a:pt x="40" y="35"/>
                    </a:lnTo>
                    <a:lnTo>
                      <a:pt x="35" y="39"/>
                    </a:lnTo>
                    <a:lnTo>
                      <a:pt x="32" y="32"/>
                    </a:lnTo>
                    <a:lnTo>
                      <a:pt x="25" y="18"/>
                    </a:lnTo>
                    <a:lnTo>
                      <a:pt x="16" y="5"/>
                    </a:lnTo>
                    <a:lnTo>
                      <a:pt x="6" y="0"/>
                    </a:lnTo>
                    <a:lnTo>
                      <a:pt x="0" y="21"/>
                    </a:lnTo>
                    <a:lnTo>
                      <a:pt x="7" y="36"/>
                    </a:lnTo>
                    <a:lnTo>
                      <a:pt x="18" y="48"/>
                    </a:ln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11" name="Freeform 194"/>
              <p:cNvSpPr/>
              <p:nvPr/>
            </p:nvSpPr>
            <p:spPr bwMode="auto">
              <a:xfrm>
                <a:off x="8371" y="4865"/>
                <a:ext cx="26" cy="26"/>
              </a:xfrm>
              <a:custGeom>
                <a:avLst/>
                <a:gdLst>
                  <a:gd name="T0" fmla="*/ 0 w 79"/>
                  <a:gd name="T1" fmla="*/ 0 h 80"/>
                  <a:gd name="T2" fmla="*/ 0 w 79"/>
                  <a:gd name="T3" fmla="*/ 0 h 80"/>
                  <a:gd name="T4" fmla="*/ 0 w 79"/>
                  <a:gd name="T5" fmla="*/ 0 h 80"/>
                  <a:gd name="T6" fmla="*/ 0 w 79"/>
                  <a:gd name="T7" fmla="*/ 0 h 80"/>
                  <a:gd name="T8" fmla="*/ 0 w 79"/>
                  <a:gd name="T9" fmla="*/ 0 h 80"/>
                  <a:gd name="T10" fmla="*/ 0 w 79"/>
                  <a:gd name="T11" fmla="*/ 0 h 80"/>
                  <a:gd name="T12" fmla="*/ 0 w 79"/>
                  <a:gd name="T13" fmla="*/ 0 h 80"/>
                  <a:gd name="T14" fmla="*/ 0 w 79"/>
                  <a:gd name="T15" fmla="*/ 0 h 80"/>
                  <a:gd name="T16" fmla="*/ 0 w 79"/>
                  <a:gd name="T17" fmla="*/ 0 h 80"/>
                  <a:gd name="T18" fmla="*/ 0 w 79"/>
                  <a:gd name="T19" fmla="*/ 0 h 80"/>
                  <a:gd name="T20" fmla="*/ 0 w 79"/>
                  <a:gd name="T21" fmla="*/ 0 h 80"/>
                  <a:gd name="T22" fmla="*/ 0 w 79"/>
                  <a:gd name="T23" fmla="*/ 0 h 80"/>
                  <a:gd name="T24" fmla="*/ 0 w 79"/>
                  <a:gd name="T25" fmla="*/ 0 h 80"/>
                  <a:gd name="T26" fmla="*/ 0 w 79"/>
                  <a:gd name="T27" fmla="*/ 0 h 80"/>
                  <a:gd name="T28" fmla="*/ 0 w 79"/>
                  <a:gd name="T29" fmla="*/ 0 h 80"/>
                  <a:gd name="T30" fmla="*/ 0 w 79"/>
                  <a:gd name="T31" fmla="*/ 0 h 80"/>
                  <a:gd name="T32" fmla="*/ 0 w 79"/>
                  <a:gd name="T33" fmla="*/ 0 h 80"/>
                  <a:gd name="T34" fmla="*/ 0 w 79"/>
                  <a:gd name="T35" fmla="*/ 0 h 80"/>
                  <a:gd name="T36" fmla="*/ 0 w 79"/>
                  <a:gd name="T37" fmla="*/ 0 h 80"/>
                  <a:gd name="T38" fmla="*/ 0 w 79"/>
                  <a:gd name="T39" fmla="*/ 0 h 80"/>
                  <a:gd name="T40" fmla="*/ 0 w 79"/>
                  <a:gd name="T41" fmla="*/ 0 h 80"/>
                  <a:gd name="T42" fmla="*/ 0 w 79"/>
                  <a:gd name="T43" fmla="*/ 0 h 80"/>
                  <a:gd name="T44" fmla="*/ 0 w 79"/>
                  <a:gd name="T45" fmla="*/ 0 h 80"/>
                  <a:gd name="T46" fmla="*/ 0 w 79"/>
                  <a:gd name="T47" fmla="*/ 0 h 80"/>
                  <a:gd name="T48" fmla="*/ 0 w 79"/>
                  <a:gd name="T49" fmla="*/ 0 h 80"/>
                  <a:gd name="T50" fmla="*/ 0 w 79"/>
                  <a:gd name="T51" fmla="*/ 0 h 80"/>
                  <a:gd name="T52" fmla="*/ 0 w 79"/>
                  <a:gd name="T53" fmla="*/ 0 h 80"/>
                  <a:gd name="T54" fmla="*/ 0 w 79"/>
                  <a:gd name="T55" fmla="*/ 0 h 80"/>
                  <a:gd name="T56" fmla="*/ 0 w 79"/>
                  <a:gd name="T57" fmla="*/ 0 h 8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80"/>
                  <a:gd name="T89" fmla="*/ 79 w 79"/>
                  <a:gd name="T90" fmla="*/ 80 h 8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80">
                    <a:moveTo>
                      <a:pt x="16" y="67"/>
                    </a:moveTo>
                    <a:lnTo>
                      <a:pt x="19" y="70"/>
                    </a:lnTo>
                    <a:lnTo>
                      <a:pt x="23" y="73"/>
                    </a:lnTo>
                    <a:lnTo>
                      <a:pt x="31" y="77"/>
                    </a:lnTo>
                    <a:lnTo>
                      <a:pt x="38" y="79"/>
                    </a:lnTo>
                    <a:lnTo>
                      <a:pt x="47" y="80"/>
                    </a:lnTo>
                    <a:lnTo>
                      <a:pt x="57" y="77"/>
                    </a:lnTo>
                    <a:lnTo>
                      <a:pt x="66" y="70"/>
                    </a:lnTo>
                    <a:lnTo>
                      <a:pt x="73" y="59"/>
                    </a:lnTo>
                    <a:lnTo>
                      <a:pt x="76" y="54"/>
                    </a:lnTo>
                    <a:lnTo>
                      <a:pt x="78" y="50"/>
                    </a:lnTo>
                    <a:lnTo>
                      <a:pt x="79" y="46"/>
                    </a:lnTo>
                    <a:lnTo>
                      <a:pt x="78" y="43"/>
                    </a:lnTo>
                    <a:lnTo>
                      <a:pt x="70" y="39"/>
                    </a:lnTo>
                    <a:lnTo>
                      <a:pt x="61" y="37"/>
                    </a:lnTo>
                    <a:lnTo>
                      <a:pt x="53" y="39"/>
                    </a:lnTo>
                    <a:lnTo>
                      <a:pt x="45" y="40"/>
                    </a:lnTo>
                    <a:lnTo>
                      <a:pt x="39" y="44"/>
                    </a:lnTo>
                    <a:lnTo>
                      <a:pt x="34" y="47"/>
                    </a:lnTo>
                    <a:lnTo>
                      <a:pt x="31" y="50"/>
                    </a:lnTo>
                    <a:lnTo>
                      <a:pt x="29" y="52"/>
                    </a:lnTo>
                    <a:lnTo>
                      <a:pt x="28" y="43"/>
                    </a:lnTo>
                    <a:lnTo>
                      <a:pt x="22" y="24"/>
                    </a:lnTo>
                    <a:lnTo>
                      <a:pt x="13" y="6"/>
                    </a:lnTo>
                    <a:lnTo>
                      <a:pt x="1" y="0"/>
                    </a:lnTo>
                    <a:lnTo>
                      <a:pt x="0" y="24"/>
                    </a:lnTo>
                    <a:lnTo>
                      <a:pt x="6" y="46"/>
                    </a:lnTo>
                    <a:lnTo>
                      <a:pt x="13" y="62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12" name="Freeform 195"/>
              <p:cNvSpPr/>
              <p:nvPr/>
            </p:nvSpPr>
            <p:spPr bwMode="auto">
              <a:xfrm>
                <a:off x="8399" y="4855"/>
                <a:ext cx="27" cy="22"/>
              </a:xfrm>
              <a:custGeom>
                <a:avLst/>
                <a:gdLst>
                  <a:gd name="T0" fmla="*/ 0 w 79"/>
                  <a:gd name="T1" fmla="*/ 0 h 67"/>
                  <a:gd name="T2" fmla="*/ 0 w 79"/>
                  <a:gd name="T3" fmla="*/ 0 h 67"/>
                  <a:gd name="T4" fmla="*/ 0 w 79"/>
                  <a:gd name="T5" fmla="*/ 0 h 67"/>
                  <a:gd name="T6" fmla="*/ 0 w 79"/>
                  <a:gd name="T7" fmla="*/ 0 h 67"/>
                  <a:gd name="T8" fmla="*/ 0 w 79"/>
                  <a:gd name="T9" fmla="*/ 0 h 67"/>
                  <a:gd name="T10" fmla="*/ 0 w 79"/>
                  <a:gd name="T11" fmla="*/ 0 h 67"/>
                  <a:gd name="T12" fmla="*/ 0 w 79"/>
                  <a:gd name="T13" fmla="*/ 0 h 67"/>
                  <a:gd name="T14" fmla="*/ 0 w 79"/>
                  <a:gd name="T15" fmla="*/ 0 h 67"/>
                  <a:gd name="T16" fmla="*/ 0 w 79"/>
                  <a:gd name="T17" fmla="*/ 0 h 67"/>
                  <a:gd name="T18" fmla="*/ 0 w 79"/>
                  <a:gd name="T19" fmla="*/ 0 h 67"/>
                  <a:gd name="T20" fmla="*/ 0 w 79"/>
                  <a:gd name="T21" fmla="*/ 0 h 67"/>
                  <a:gd name="T22" fmla="*/ 0 w 79"/>
                  <a:gd name="T23" fmla="*/ 0 h 67"/>
                  <a:gd name="T24" fmla="*/ 0 w 79"/>
                  <a:gd name="T25" fmla="*/ 0 h 67"/>
                  <a:gd name="T26" fmla="*/ 0 w 79"/>
                  <a:gd name="T27" fmla="*/ 0 h 67"/>
                  <a:gd name="T28" fmla="*/ 0 w 79"/>
                  <a:gd name="T29" fmla="*/ 0 h 67"/>
                  <a:gd name="T30" fmla="*/ 0 w 79"/>
                  <a:gd name="T31" fmla="*/ 0 h 67"/>
                  <a:gd name="T32" fmla="*/ 0 w 79"/>
                  <a:gd name="T33" fmla="*/ 0 h 67"/>
                  <a:gd name="T34" fmla="*/ 0 w 79"/>
                  <a:gd name="T35" fmla="*/ 0 h 67"/>
                  <a:gd name="T36" fmla="*/ 0 w 79"/>
                  <a:gd name="T37" fmla="*/ 0 h 67"/>
                  <a:gd name="T38" fmla="*/ 0 w 79"/>
                  <a:gd name="T39" fmla="*/ 0 h 67"/>
                  <a:gd name="T40" fmla="*/ 0 w 79"/>
                  <a:gd name="T41" fmla="*/ 0 h 67"/>
                  <a:gd name="T42" fmla="*/ 0 w 79"/>
                  <a:gd name="T43" fmla="*/ 0 h 67"/>
                  <a:gd name="T44" fmla="*/ 0 w 79"/>
                  <a:gd name="T45" fmla="*/ 0 h 67"/>
                  <a:gd name="T46" fmla="*/ 0 w 79"/>
                  <a:gd name="T47" fmla="*/ 0 h 67"/>
                  <a:gd name="T48" fmla="*/ 0 w 79"/>
                  <a:gd name="T49" fmla="*/ 0 h 67"/>
                  <a:gd name="T50" fmla="*/ 0 w 79"/>
                  <a:gd name="T51" fmla="*/ 0 h 67"/>
                  <a:gd name="T52" fmla="*/ 0 w 79"/>
                  <a:gd name="T53" fmla="*/ 0 h 67"/>
                  <a:gd name="T54" fmla="*/ 0 w 79"/>
                  <a:gd name="T55" fmla="*/ 0 h 67"/>
                  <a:gd name="T56" fmla="*/ 0 w 79"/>
                  <a:gd name="T57" fmla="*/ 0 h 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67"/>
                  <a:gd name="T89" fmla="*/ 79 w 79"/>
                  <a:gd name="T90" fmla="*/ 67 h 6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67">
                    <a:moveTo>
                      <a:pt x="13" y="54"/>
                    </a:moveTo>
                    <a:lnTo>
                      <a:pt x="16" y="56"/>
                    </a:lnTo>
                    <a:lnTo>
                      <a:pt x="20" y="59"/>
                    </a:lnTo>
                    <a:lnTo>
                      <a:pt x="26" y="61"/>
                    </a:lnTo>
                    <a:lnTo>
                      <a:pt x="34" y="64"/>
                    </a:lnTo>
                    <a:lnTo>
                      <a:pt x="41" y="67"/>
                    </a:lnTo>
                    <a:lnTo>
                      <a:pt x="50" y="67"/>
                    </a:lnTo>
                    <a:lnTo>
                      <a:pt x="59" y="67"/>
                    </a:lnTo>
                    <a:lnTo>
                      <a:pt x="66" y="64"/>
                    </a:lnTo>
                    <a:lnTo>
                      <a:pt x="72" y="61"/>
                    </a:lnTo>
                    <a:lnTo>
                      <a:pt x="76" y="57"/>
                    </a:lnTo>
                    <a:lnTo>
                      <a:pt x="79" y="53"/>
                    </a:lnTo>
                    <a:lnTo>
                      <a:pt x="78" y="47"/>
                    </a:lnTo>
                    <a:lnTo>
                      <a:pt x="72" y="41"/>
                    </a:lnTo>
                    <a:lnTo>
                      <a:pt x="65" y="37"/>
                    </a:lnTo>
                    <a:lnTo>
                      <a:pt x="56" y="36"/>
                    </a:lnTo>
                    <a:lnTo>
                      <a:pt x="48" y="36"/>
                    </a:lnTo>
                    <a:lnTo>
                      <a:pt x="40" y="37"/>
                    </a:lnTo>
                    <a:lnTo>
                      <a:pt x="34" y="38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33"/>
                    </a:lnTo>
                    <a:lnTo>
                      <a:pt x="22" y="17"/>
                    </a:lnTo>
                    <a:lnTo>
                      <a:pt x="15" y="4"/>
                    </a:lnTo>
                    <a:lnTo>
                      <a:pt x="3" y="0"/>
                    </a:lnTo>
                    <a:lnTo>
                      <a:pt x="0" y="21"/>
                    </a:lnTo>
                    <a:lnTo>
                      <a:pt x="4" y="38"/>
                    </a:lnTo>
                    <a:lnTo>
                      <a:pt x="10" y="50"/>
                    </a:lnTo>
                    <a:lnTo>
                      <a:pt x="13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13" name="Freeform 196"/>
              <p:cNvSpPr/>
              <p:nvPr/>
            </p:nvSpPr>
            <p:spPr bwMode="auto">
              <a:xfrm>
                <a:off x="8429" y="4851"/>
                <a:ext cx="26" cy="20"/>
              </a:xfrm>
              <a:custGeom>
                <a:avLst/>
                <a:gdLst>
                  <a:gd name="T0" fmla="*/ 0 w 77"/>
                  <a:gd name="T1" fmla="*/ 0 h 62"/>
                  <a:gd name="T2" fmla="*/ 0 w 77"/>
                  <a:gd name="T3" fmla="*/ 0 h 62"/>
                  <a:gd name="T4" fmla="*/ 0 w 77"/>
                  <a:gd name="T5" fmla="*/ 0 h 62"/>
                  <a:gd name="T6" fmla="*/ 0 w 77"/>
                  <a:gd name="T7" fmla="*/ 0 h 62"/>
                  <a:gd name="T8" fmla="*/ 0 w 77"/>
                  <a:gd name="T9" fmla="*/ 0 h 62"/>
                  <a:gd name="T10" fmla="*/ 0 w 77"/>
                  <a:gd name="T11" fmla="*/ 0 h 62"/>
                  <a:gd name="T12" fmla="*/ 0 w 77"/>
                  <a:gd name="T13" fmla="*/ 0 h 62"/>
                  <a:gd name="T14" fmla="*/ 0 w 77"/>
                  <a:gd name="T15" fmla="*/ 0 h 62"/>
                  <a:gd name="T16" fmla="*/ 0 w 77"/>
                  <a:gd name="T17" fmla="*/ 0 h 62"/>
                  <a:gd name="T18" fmla="*/ 0 w 77"/>
                  <a:gd name="T19" fmla="*/ 0 h 62"/>
                  <a:gd name="T20" fmla="*/ 0 w 77"/>
                  <a:gd name="T21" fmla="*/ 0 h 62"/>
                  <a:gd name="T22" fmla="*/ 0 w 77"/>
                  <a:gd name="T23" fmla="*/ 0 h 62"/>
                  <a:gd name="T24" fmla="*/ 0 w 77"/>
                  <a:gd name="T25" fmla="*/ 0 h 62"/>
                  <a:gd name="T26" fmla="*/ 0 w 77"/>
                  <a:gd name="T27" fmla="*/ 0 h 62"/>
                  <a:gd name="T28" fmla="*/ 0 w 77"/>
                  <a:gd name="T29" fmla="*/ 0 h 62"/>
                  <a:gd name="T30" fmla="*/ 0 w 77"/>
                  <a:gd name="T31" fmla="*/ 0 h 62"/>
                  <a:gd name="T32" fmla="*/ 0 w 77"/>
                  <a:gd name="T33" fmla="*/ 0 h 62"/>
                  <a:gd name="T34" fmla="*/ 0 w 77"/>
                  <a:gd name="T35" fmla="*/ 0 h 62"/>
                  <a:gd name="T36" fmla="*/ 0 w 77"/>
                  <a:gd name="T37" fmla="*/ 0 h 62"/>
                  <a:gd name="T38" fmla="*/ 0 w 77"/>
                  <a:gd name="T39" fmla="*/ 0 h 62"/>
                  <a:gd name="T40" fmla="*/ 0 w 77"/>
                  <a:gd name="T41" fmla="*/ 0 h 62"/>
                  <a:gd name="T42" fmla="*/ 0 w 77"/>
                  <a:gd name="T43" fmla="*/ 0 h 62"/>
                  <a:gd name="T44" fmla="*/ 0 w 77"/>
                  <a:gd name="T45" fmla="*/ 0 h 62"/>
                  <a:gd name="T46" fmla="*/ 0 w 77"/>
                  <a:gd name="T47" fmla="*/ 0 h 62"/>
                  <a:gd name="T48" fmla="*/ 0 w 77"/>
                  <a:gd name="T49" fmla="*/ 0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7"/>
                  <a:gd name="T76" fmla="*/ 0 h 62"/>
                  <a:gd name="T77" fmla="*/ 77 w 77"/>
                  <a:gd name="T78" fmla="*/ 62 h 6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7" h="62">
                    <a:moveTo>
                      <a:pt x="9" y="58"/>
                    </a:moveTo>
                    <a:lnTo>
                      <a:pt x="17" y="60"/>
                    </a:lnTo>
                    <a:lnTo>
                      <a:pt x="27" y="62"/>
                    </a:lnTo>
                    <a:lnTo>
                      <a:pt x="40" y="62"/>
                    </a:lnTo>
                    <a:lnTo>
                      <a:pt x="53" y="60"/>
                    </a:lnTo>
                    <a:lnTo>
                      <a:pt x="65" y="58"/>
                    </a:lnTo>
                    <a:lnTo>
                      <a:pt x="72" y="55"/>
                    </a:lnTo>
                    <a:lnTo>
                      <a:pt x="77" y="49"/>
                    </a:lnTo>
                    <a:lnTo>
                      <a:pt x="75" y="42"/>
                    </a:lnTo>
                    <a:lnTo>
                      <a:pt x="69" y="36"/>
                    </a:lnTo>
                    <a:lnTo>
                      <a:pt x="62" y="33"/>
                    </a:lnTo>
                    <a:lnTo>
                      <a:pt x="53" y="32"/>
                    </a:lnTo>
                    <a:lnTo>
                      <a:pt x="46" y="32"/>
                    </a:lnTo>
                    <a:lnTo>
                      <a:pt x="39" y="33"/>
                    </a:lnTo>
                    <a:lnTo>
                      <a:pt x="33" y="35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5" y="30"/>
                    </a:lnTo>
                    <a:lnTo>
                      <a:pt x="21" y="16"/>
                    </a:lnTo>
                    <a:lnTo>
                      <a:pt x="14" y="3"/>
                    </a:lnTo>
                    <a:lnTo>
                      <a:pt x="2" y="0"/>
                    </a:lnTo>
                    <a:lnTo>
                      <a:pt x="0" y="17"/>
                    </a:lnTo>
                    <a:lnTo>
                      <a:pt x="3" y="36"/>
                    </a:lnTo>
                    <a:lnTo>
                      <a:pt x="8" y="52"/>
                    </a:ln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14" name="Freeform 197"/>
              <p:cNvSpPr/>
              <p:nvPr/>
            </p:nvSpPr>
            <p:spPr bwMode="auto">
              <a:xfrm>
                <a:off x="8258" y="4730"/>
                <a:ext cx="122" cy="281"/>
              </a:xfrm>
              <a:custGeom>
                <a:avLst/>
                <a:gdLst>
                  <a:gd name="T0" fmla="*/ 0 w 366"/>
                  <a:gd name="T1" fmla="*/ 0 h 845"/>
                  <a:gd name="T2" fmla="*/ 0 w 366"/>
                  <a:gd name="T3" fmla="*/ 0 h 845"/>
                  <a:gd name="T4" fmla="*/ 0 w 366"/>
                  <a:gd name="T5" fmla="*/ 0 h 845"/>
                  <a:gd name="T6" fmla="*/ 0 w 366"/>
                  <a:gd name="T7" fmla="*/ 0 h 845"/>
                  <a:gd name="T8" fmla="*/ 0 w 366"/>
                  <a:gd name="T9" fmla="*/ 0 h 845"/>
                  <a:gd name="T10" fmla="*/ 0 w 366"/>
                  <a:gd name="T11" fmla="*/ 0 h 845"/>
                  <a:gd name="T12" fmla="*/ 0 w 366"/>
                  <a:gd name="T13" fmla="*/ 0 h 845"/>
                  <a:gd name="T14" fmla="*/ 0 w 366"/>
                  <a:gd name="T15" fmla="*/ 0 h 845"/>
                  <a:gd name="T16" fmla="*/ 0 w 366"/>
                  <a:gd name="T17" fmla="*/ 0 h 845"/>
                  <a:gd name="T18" fmla="*/ 0 w 366"/>
                  <a:gd name="T19" fmla="*/ 0 h 845"/>
                  <a:gd name="T20" fmla="*/ 0 w 366"/>
                  <a:gd name="T21" fmla="*/ 0 h 845"/>
                  <a:gd name="T22" fmla="*/ 0 w 366"/>
                  <a:gd name="T23" fmla="*/ 0 h 845"/>
                  <a:gd name="T24" fmla="*/ 0 w 366"/>
                  <a:gd name="T25" fmla="*/ 0 h 845"/>
                  <a:gd name="T26" fmla="*/ 0 w 366"/>
                  <a:gd name="T27" fmla="*/ 0 h 845"/>
                  <a:gd name="T28" fmla="*/ 0 w 366"/>
                  <a:gd name="T29" fmla="*/ 0 h 845"/>
                  <a:gd name="T30" fmla="*/ 0 w 366"/>
                  <a:gd name="T31" fmla="*/ 0 h 845"/>
                  <a:gd name="T32" fmla="*/ 0 w 366"/>
                  <a:gd name="T33" fmla="*/ 0 h 845"/>
                  <a:gd name="T34" fmla="*/ 0 w 366"/>
                  <a:gd name="T35" fmla="*/ 0 h 845"/>
                  <a:gd name="T36" fmla="*/ 0 w 366"/>
                  <a:gd name="T37" fmla="*/ 0 h 845"/>
                  <a:gd name="T38" fmla="*/ 0 w 366"/>
                  <a:gd name="T39" fmla="*/ 0 h 845"/>
                  <a:gd name="T40" fmla="*/ 0 w 366"/>
                  <a:gd name="T41" fmla="*/ 0 h 845"/>
                  <a:gd name="T42" fmla="*/ 0 w 366"/>
                  <a:gd name="T43" fmla="*/ 0 h 845"/>
                  <a:gd name="T44" fmla="*/ 0 w 366"/>
                  <a:gd name="T45" fmla="*/ 0 h 845"/>
                  <a:gd name="T46" fmla="*/ 0 w 366"/>
                  <a:gd name="T47" fmla="*/ 0 h 845"/>
                  <a:gd name="T48" fmla="*/ 0 w 366"/>
                  <a:gd name="T49" fmla="*/ 0 h 845"/>
                  <a:gd name="T50" fmla="*/ 0 w 366"/>
                  <a:gd name="T51" fmla="*/ 0 h 845"/>
                  <a:gd name="T52" fmla="*/ 0 w 366"/>
                  <a:gd name="T53" fmla="*/ 0 h 845"/>
                  <a:gd name="T54" fmla="*/ 0 w 366"/>
                  <a:gd name="T55" fmla="*/ 0 h 845"/>
                  <a:gd name="T56" fmla="*/ 0 w 366"/>
                  <a:gd name="T57" fmla="*/ 0 h 845"/>
                  <a:gd name="T58" fmla="*/ 0 w 366"/>
                  <a:gd name="T59" fmla="*/ 0 h 845"/>
                  <a:gd name="T60" fmla="*/ 0 w 366"/>
                  <a:gd name="T61" fmla="*/ 0 h 845"/>
                  <a:gd name="T62" fmla="*/ 0 w 366"/>
                  <a:gd name="T63" fmla="*/ 0 h 8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845"/>
                  <a:gd name="T98" fmla="*/ 366 w 366"/>
                  <a:gd name="T99" fmla="*/ 845 h 84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845">
                    <a:moveTo>
                      <a:pt x="15" y="104"/>
                    </a:moveTo>
                    <a:lnTo>
                      <a:pt x="12" y="150"/>
                    </a:lnTo>
                    <a:lnTo>
                      <a:pt x="12" y="196"/>
                    </a:lnTo>
                    <a:lnTo>
                      <a:pt x="16" y="241"/>
                    </a:lnTo>
                    <a:lnTo>
                      <a:pt x="27" y="286"/>
                    </a:lnTo>
                    <a:lnTo>
                      <a:pt x="46" y="346"/>
                    </a:lnTo>
                    <a:lnTo>
                      <a:pt x="65" y="406"/>
                    </a:lnTo>
                    <a:lnTo>
                      <a:pt x="84" y="465"/>
                    </a:lnTo>
                    <a:lnTo>
                      <a:pt x="103" y="524"/>
                    </a:lnTo>
                    <a:lnTo>
                      <a:pt x="122" y="583"/>
                    </a:lnTo>
                    <a:lnTo>
                      <a:pt x="143" y="640"/>
                    </a:lnTo>
                    <a:lnTo>
                      <a:pt x="163" y="699"/>
                    </a:lnTo>
                    <a:lnTo>
                      <a:pt x="185" y="758"/>
                    </a:lnTo>
                    <a:lnTo>
                      <a:pt x="195" y="778"/>
                    </a:lnTo>
                    <a:lnTo>
                      <a:pt x="210" y="796"/>
                    </a:lnTo>
                    <a:lnTo>
                      <a:pt x="228" y="810"/>
                    </a:lnTo>
                    <a:lnTo>
                      <a:pt x="247" y="822"/>
                    </a:lnTo>
                    <a:lnTo>
                      <a:pt x="269" y="830"/>
                    </a:lnTo>
                    <a:lnTo>
                      <a:pt x="292" y="837"/>
                    </a:lnTo>
                    <a:lnTo>
                      <a:pt x="316" y="842"/>
                    </a:lnTo>
                    <a:lnTo>
                      <a:pt x="339" y="845"/>
                    </a:lnTo>
                    <a:lnTo>
                      <a:pt x="348" y="843"/>
                    </a:lnTo>
                    <a:lnTo>
                      <a:pt x="355" y="840"/>
                    </a:lnTo>
                    <a:lnTo>
                      <a:pt x="361" y="833"/>
                    </a:lnTo>
                    <a:lnTo>
                      <a:pt x="366" y="824"/>
                    </a:lnTo>
                    <a:lnTo>
                      <a:pt x="366" y="816"/>
                    </a:lnTo>
                    <a:lnTo>
                      <a:pt x="361" y="809"/>
                    </a:lnTo>
                    <a:lnTo>
                      <a:pt x="354" y="803"/>
                    </a:lnTo>
                    <a:lnTo>
                      <a:pt x="345" y="800"/>
                    </a:lnTo>
                    <a:lnTo>
                      <a:pt x="329" y="796"/>
                    </a:lnTo>
                    <a:lnTo>
                      <a:pt x="313" y="793"/>
                    </a:lnTo>
                    <a:lnTo>
                      <a:pt x="295" y="788"/>
                    </a:lnTo>
                    <a:lnTo>
                      <a:pt x="279" y="784"/>
                    </a:lnTo>
                    <a:lnTo>
                      <a:pt x="264" y="778"/>
                    </a:lnTo>
                    <a:lnTo>
                      <a:pt x="251" y="768"/>
                    </a:lnTo>
                    <a:lnTo>
                      <a:pt x="239" y="757"/>
                    </a:lnTo>
                    <a:lnTo>
                      <a:pt x="231" y="741"/>
                    </a:lnTo>
                    <a:lnTo>
                      <a:pt x="217" y="708"/>
                    </a:lnTo>
                    <a:lnTo>
                      <a:pt x="206" y="676"/>
                    </a:lnTo>
                    <a:lnTo>
                      <a:pt x="194" y="643"/>
                    </a:lnTo>
                    <a:lnTo>
                      <a:pt x="184" y="610"/>
                    </a:lnTo>
                    <a:lnTo>
                      <a:pt x="172" y="577"/>
                    </a:lnTo>
                    <a:lnTo>
                      <a:pt x="162" y="544"/>
                    </a:lnTo>
                    <a:lnTo>
                      <a:pt x="151" y="511"/>
                    </a:lnTo>
                    <a:lnTo>
                      <a:pt x="141" y="478"/>
                    </a:lnTo>
                    <a:lnTo>
                      <a:pt x="126" y="435"/>
                    </a:lnTo>
                    <a:lnTo>
                      <a:pt x="110" y="392"/>
                    </a:lnTo>
                    <a:lnTo>
                      <a:pt x="94" y="349"/>
                    </a:lnTo>
                    <a:lnTo>
                      <a:pt x="79" y="306"/>
                    </a:lnTo>
                    <a:lnTo>
                      <a:pt x="65" y="263"/>
                    </a:lnTo>
                    <a:lnTo>
                      <a:pt x="54" y="219"/>
                    </a:lnTo>
                    <a:lnTo>
                      <a:pt x="49" y="175"/>
                    </a:lnTo>
                    <a:lnTo>
                      <a:pt x="47" y="129"/>
                    </a:lnTo>
                    <a:lnTo>
                      <a:pt x="46" y="110"/>
                    </a:lnTo>
                    <a:lnTo>
                      <a:pt x="41" y="89"/>
                    </a:lnTo>
                    <a:lnTo>
                      <a:pt x="35" y="67"/>
                    </a:lnTo>
                    <a:lnTo>
                      <a:pt x="28" y="46"/>
                    </a:lnTo>
                    <a:lnTo>
                      <a:pt x="21" y="27"/>
                    </a:lnTo>
                    <a:lnTo>
                      <a:pt x="13" y="11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5" y="17"/>
                    </a:lnTo>
                    <a:lnTo>
                      <a:pt x="10" y="44"/>
                    </a:lnTo>
                    <a:lnTo>
                      <a:pt x="13" y="76"/>
                    </a:lnTo>
                    <a:lnTo>
                      <a:pt x="15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15" name="Freeform 198"/>
              <p:cNvSpPr/>
              <p:nvPr/>
            </p:nvSpPr>
            <p:spPr bwMode="auto">
              <a:xfrm>
                <a:off x="8517" y="4850"/>
                <a:ext cx="29" cy="29"/>
              </a:xfrm>
              <a:custGeom>
                <a:avLst/>
                <a:gdLst>
                  <a:gd name="T0" fmla="*/ 0 w 88"/>
                  <a:gd name="T1" fmla="*/ 0 h 87"/>
                  <a:gd name="T2" fmla="*/ 0 w 88"/>
                  <a:gd name="T3" fmla="*/ 0 h 87"/>
                  <a:gd name="T4" fmla="*/ 0 w 88"/>
                  <a:gd name="T5" fmla="*/ 0 h 87"/>
                  <a:gd name="T6" fmla="*/ 0 w 88"/>
                  <a:gd name="T7" fmla="*/ 0 h 87"/>
                  <a:gd name="T8" fmla="*/ 0 w 88"/>
                  <a:gd name="T9" fmla="*/ 0 h 87"/>
                  <a:gd name="T10" fmla="*/ 0 w 88"/>
                  <a:gd name="T11" fmla="*/ 0 h 87"/>
                  <a:gd name="T12" fmla="*/ 0 w 88"/>
                  <a:gd name="T13" fmla="*/ 0 h 87"/>
                  <a:gd name="T14" fmla="*/ 0 w 88"/>
                  <a:gd name="T15" fmla="*/ 0 h 87"/>
                  <a:gd name="T16" fmla="*/ 0 w 88"/>
                  <a:gd name="T17" fmla="*/ 0 h 87"/>
                  <a:gd name="T18" fmla="*/ 0 w 88"/>
                  <a:gd name="T19" fmla="*/ 0 h 87"/>
                  <a:gd name="T20" fmla="*/ 0 w 88"/>
                  <a:gd name="T21" fmla="*/ 0 h 87"/>
                  <a:gd name="T22" fmla="*/ 0 w 88"/>
                  <a:gd name="T23" fmla="*/ 0 h 87"/>
                  <a:gd name="T24" fmla="*/ 0 w 88"/>
                  <a:gd name="T25" fmla="*/ 0 h 87"/>
                  <a:gd name="T26" fmla="*/ 0 w 88"/>
                  <a:gd name="T27" fmla="*/ 0 h 87"/>
                  <a:gd name="T28" fmla="*/ 0 w 88"/>
                  <a:gd name="T29" fmla="*/ 0 h 87"/>
                  <a:gd name="T30" fmla="*/ 0 w 88"/>
                  <a:gd name="T31" fmla="*/ 0 h 87"/>
                  <a:gd name="T32" fmla="*/ 0 w 88"/>
                  <a:gd name="T33" fmla="*/ 0 h 87"/>
                  <a:gd name="T34" fmla="*/ 0 w 88"/>
                  <a:gd name="T35" fmla="*/ 0 h 87"/>
                  <a:gd name="T36" fmla="*/ 0 w 88"/>
                  <a:gd name="T37" fmla="*/ 0 h 87"/>
                  <a:gd name="T38" fmla="*/ 0 w 88"/>
                  <a:gd name="T39" fmla="*/ 0 h 87"/>
                  <a:gd name="T40" fmla="*/ 0 w 88"/>
                  <a:gd name="T41" fmla="*/ 0 h 87"/>
                  <a:gd name="T42" fmla="*/ 0 w 88"/>
                  <a:gd name="T43" fmla="*/ 0 h 87"/>
                  <a:gd name="T44" fmla="*/ 0 w 88"/>
                  <a:gd name="T45" fmla="*/ 0 h 87"/>
                  <a:gd name="T46" fmla="*/ 0 w 88"/>
                  <a:gd name="T47" fmla="*/ 0 h 87"/>
                  <a:gd name="T48" fmla="*/ 0 w 88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8"/>
                  <a:gd name="T76" fmla="*/ 0 h 87"/>
                  <a:gd name="T77" fmla="*/ 88 w 88"/>
                  <a:gd name="T78" fmla="*/ 87 h 8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8" h="87">
                    <a:moveTo>
                      <a:pt x="84" y="23"/>
                    </a:moveTo>
                    <a:lnTo>
                      <a:pt x="88" y="18"/>
                    </a:lnTo>
                    <a:lnTo>
                      <a:pt x="87" y="13"/>
                    </a:lnTo>
                    <a:lnTo>
                      <a:pt x="84" y="7"/>
                    </a:lnTo>
                    <a:lnTo>
                      <a:pt x="77" y="3"/>
                    </a:lnTo>
                    <a:lnTo>
                      <a:pt x="71" y="0"/>
                    </a:lnTo>
                    <a:lnTo>
                      <a:pt x="62" y="0"/>
                    </a:lnTo>
                    <a:lnTo>
                      <a:pt x="55" y="1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5" y="31"/>
                    </a:lnTo>
                    <a:lnTo>
                      <a:pt x="16" y="43"/>
                    </a:lnTo>
                    <a:lnTo>
                      <a:pt x="9" y="56"/>
                    </a:lnTo>
                    <a:lnTo>
                      <a:pt x="3" y="69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15" y="80"/>
                    </a:lnTo>
                    <a:lnTo>
                      <a:pt x="27" y="70"/>
                    </a:lnTo>
                    <a:lnTo>
                      <a:pt x="40" y="60"/>
                    </a:lnTo>
                    <a:lnTo>
                      <a:pt x="52" y="50"/>
                    </a:lnTo>
                    <a:lnTo>
                      <a:pt x="63" y="41"/>
                    </a:lnTo>
                    <a:lnTo>
                      <a:pt x="72" y="33"/>
                    </a:lnTo>
                    <a:lnTo>
                      <a:pt x="80" y="27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16" name="Freeform 199"/>
              <p:cNvSpPr/>
              <p:nvPr/>
            </p:nvSpPr>
            <p:spPr bwMode="auto">
              <a:xfrm>
                <a:off x="8536" y="4890"/>
                <a:ext cx="34" cy="9"/>
              </a:xfrm>
              <a:custGeom>
                <a:avLst/>
                <a:gdLst>
                  <a:gd name="T0" fmla="*/ 0 w 102"/>
                  <a:gd name="T1" fmla="*/ 0 h 28"/>
                  <a:gd name="T2" fmla="*/ 0 w 102"/>
                  <a:gd name="T3" fmla="*/ 0 h 28"/>
                  <a:gd name="T4" fmla="*/ 0 w 102"/>
                  <a:gd name="T5" fmla="*/ 0 h 28"/>
                  <a:gd name="T6" fmla="*/ 0 w 102"/>
                  <a:gd name="T7" fmla="*/ 0 h 28"/>
                  <a:gd name="T8" fmla="*/ 0 w 102"/>
                  <a:gd name="T9" fmla="*/ 0 h 28"/>
                  <a:gd name="T10" fmla="*/ 0 w 102"/>
                  <a:gd name="T11" fmla="*/ 0 h 28"/>
                  <a:gd name="T12" fmla="*/ 0 w 102"/>
                  <a:gd name="T13" fmla="*/ 0 h 28"/>
                  <a:gd name="T14" fmla="*/ 0 w 102"/>
                  <a:gd name="T15" fmla="*/ 0 h 28"/>
                  <a:gd name="T16" fmla="*/ 0 w 102"/>
                  <a:gd name="T17" fmla="*/ 0 h 28"/>
                  <a:gd name="T18" fmla="*/ 0 w 102"/>
                  <a:gd name="T19" fmla="*/ 0 h 28"/>
                  <a:gd name="T20" fmla="*/ 0 w 102"/>
                  <a:gd name="T21" fmla="*/ 0 h 28"/>
                  <a:gd name="T22" fmla="*/ 0 w 102"/>
                  <a:gd name="T23" fmla="*/ 0 h 28"/>
                  <a:gd name="T24" fmla="*/ 0 w 102"/>
                  <a:gd name="T25" fmla="*/ 0 h 28"/>
                  <a:gd name="T26" fmla="*/ 0 w 102"/>
                  <a:gd name="T27" fmla="*/ 0 h 28"/>
                  <a:gd name="T28" fmla="*/ 0 w 102"/>
                  <a:gd name="T29" fmla="*/ 0 h 28"/>
                  <a:gd name="T30" fmla="*/ 0 w 102"/>
                  <a:gd name="T31" fmla="*/ 0 h 28"/>
                  <a:gd name="T32" fmla="*/ 0 w 102"/>
                  <a:gd name="T33" fmla="*/ 0 h 28"/>
                  <a:gd name="T34" fmla="*/ 0 w 102"/>
                  <a:gd name="T35" fmla="*/ 0 h 28"/>
                  <a:gd name="T36" fmla="*/ 0 w 102"/>
                  <a:gd name="T37" fmla="*/ 0 h 28"/>
                  <a:gd name="T38" fmla="*/ 0 w 102"/>
                  <a:gd name="T39" fmla="*/ 0 h 28"/>
                  <a:gd name="T40" fmla="*/ 0 w 102"/>
                  <a:gd name="T41" fmla="*/ 0 h 28"/>
                  <a:gd name="T42" fmla="*/ 0 w 102"/>
                  <a:gd name="T43" fmla="*/ 0 h 28"/>
                  <a:gd name="T44" fmla="*/ 0 w 102"/>
                  <a:gd name="T45" fmla="*/ 0 h 28"/>
                  <a:gd name="T46" fmla="*/ 0 w 102"/>
                  <a:gd name="T47" fmla="*/ 0 h 28"/>
                  <a:gd name="T48" fmla="*/ 0 w 102"/>
                  <a:gd name="T49" fmla="*/ 0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2"/>
                  <a:gd name="T76" fmla="*/ 0 h 28"/>
                  <a:gd name="T77" fmla="*/ 102 w 102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2" h="28">
                    <a:moveTo>
                      <a:pt x="92" y="23"/>
                    </a:moveTo>
                    <a:lnTo>
                      <a:pt x="96" y="21"/>
                    </a:lnTo>
                    <a:lnTo>
                      <a:pt x="99" y="18"/>
                    </a:lnTo>
                    <a:lnTo>
                      <a:pt x="101" y="14"/>
                    </a:lnTo>
                    <a:lnTo>
                      <a:pt x="102" y="10"/>
                    </a:lnTo>
                    <a:lnTo>
                      <a:pt x="101" y="5"/>
                    </a:lnTo>
                    <a:lnTo>
                      <a:pt x="98" y="1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76" y="2"/>
                    </a:lnTo>
                    <a:lnTo>
                      <a:pt x="61" y="7"/>
                    </a:lnTo>
                    <a:lnTo>
                      <a:pt x="46" y="10"/>
                    </a:lnTo>
                    <a:lnTo>
                      <a:pt x="33" y="11"/>
                    </a:lnTo>
                    <a:lnTo>
                      <a:pt x="20" y="15"/>
                    </a:lnTo>
                    <a:lnTo>
                      <a:pt x="10" y="18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20" y="28"/>
                    </a:lnTo>
                    <a:lnTo>
                      <a:pt x="32" y="27"/>
                    </a:lnTo>
                    <a:lnTo>
                      <a:pt x="44" y="27"/>
                    </a:lnTo>
                    <a:lnTo>
                      <a:pt x="55" y="25"/>
                    </a:lnTo>
                    <a:lnTo>
                      <a:pt x="67" y="24"/>
                    </a:lnTo>
                    <a:lnTo>
                      <a:pt x="80" y="24"/>
                    </a:lnTo>
                    <a:lnTo>
                      <a:pt x="9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17" name="Freeform 200"/>
              <p:cNvSpPr/>
              <p:nvPr/>
            </p:nvSpPr>
            <p:spPr bwMode="auto">
              <a:xfrm>
                <a:off x="8550" y="4921"/>
                <a:ext cx="47" cy="12"/>
              </a:xfrm>
              <a:custGeom>
                <a:avLst/>
                <a:gdLst>
                  <a:gd name="T0" fmla="*/ 0 w 142"/>
                  <a:gd name="T1" fmla="*/ 0 h 36"/>
                  <a:gd name="T2" fmla="*/ 0 w 142"/>
                  <a:gd name="T3" fmla="*/ 0 h 36"/>
                  <a:gd name="T4" fmla="*/ 0 w 142"/>
                  <a:gd name="T5" fmla="*/ 0 h 36"/>
                  <a:gd name="T6" fmla="*/ 0 w 142"/>
                  <a:gd name="T7" fmla="*/ 0 h 36"/>
                  <a:gd name="T8" fmla="*/ 0 w 142"/>
                  <a:gd name="T9" fmla="*/ 0 h 36"/>
                  <a:gd name="T10" fmla="*/ 0 w 142"/>
                  <a:gd name="T11" fmla="*/ 0 h 36"/>
                  <a:gd name="T12" fmla="*/ 0 w 142"/>
                  <a:gd name="T13" fmla="*/ 0 h 36"/>
                  <a:gd name="T14" fmla="*/ 0 w 142"/>
                  <a:gd name="T15" fmla="*/ 0 h 36"/>
                  <a:gd name="T16" fmla="*/ 0 w 142"/>
                  <a:gd name="T17" fmla="*/ 0 h 36"/>
                  <a:gd name="T18" fmla="*/ 0 w 142"/>
                  <a:gd name="T19" fmla="*/ 0 h 36"/>
                  <a:gd name="T20" fmla="*/ 0 w 142"/>
                  <a:gd name="T21" fmla="*/ 0 h 36"/>
                  <a:gd name="T22" fmla="*/ 0 w 142"/>
                  <a:gd name="T23" fmla="*/ 0 h 36"/>
                  <a:gd name="T24" fmla="*/ 0 w 142"/>
                  <a:gd name="T25" fmla="*/ 0 h 36"/>
                  <a:gd name="T26" fmla="*/ 0 w 142"/>
                  <a:gd name="T27" fmla="*/ 0 h 36"/>
                  <a:gd name="T28" fmla="*/ 0 w 142"/>
                  <a:gd name="T29" fmla="*/ 0 h 36"/>
                  <a:gd name="T30" fmla="*/ 0 w 142"/>
                  <a:gd name="T31" fmla="*/ 0 h 36"/>
                  <a:gd name="T32" fmla="*/ 0 w 142"/>
                  <a:gd name="T33" fmla="*/ 0 h 36"/>
                  <a:gd name="T34" fmla="*/ 0 w 142"/>
                  <a:gd name="T35" fmla="*/ 0 h 36"/>
                  <a:gd name="T36" fmla="*/ 0 w 142"/>
                  <a:gd name="T37" fmla="*/ 0 h 36"/>
                  <a:gd name="T38" fmla="*/ 0 w 142"/>
                  <a:gd name="T39" fmla="*/ 0 h 36"/>
                  <a:gd name="T40" fmla="*/ 0 w 142"/>
                  <a:gd name="T41" fmla="*/ 0 h 36"/>
                  <a:gd name="T42" fmla="*/ 0 w 142"/>
                  <a:gd name="T43" fmla="*/ 0 h 36"/>
                  <a:gd name="T44" fmla="*/ 0 w 142"/>
                  <a:gd name="T45" fmla="*/ 0 h 36"/>
                  <a:gd name="T46" fmla="*/ 0 w 142"/>
                  <a:gd name="T47" fmla="*/ 0 h 36"/>
                  <a:gd name="T48" fmla="*/ 0 w 14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2"/>
                  <a:gd name="T76" fmla="*/ 0 h 36"/>
                  <a:gd name="T77" fmla="*/ 142 w 142"/>
                  <a:gd name="T78" fmla="*/ 36 h 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2" h="36">
                    <a:moveTo>
                      <a:pt x="123" y="36"/>
                    </a:moveTo>
                    <a:lnTo>
                      <a:pt x="129" y="36"/>
                    </a:lnTo>
                    <a:lnTo>
                      <a:pt x="135" y="32"/>
                    </a:lnTo>
                    <a:lnTo>
                      <a:pt x="139" y="28"/>
                    </a:lnTo>
                    <a:lnTo>
                      <a:pt x="142" y="20"/>
                    </a:lnTo>
                    <a:lnTo>
                      <a:pt x="141" y="15"/>
                    </a:lnTo>
                    <a:lnTo>
                      <a:pt x="138" y="9"/>
                    </a:lnTo>
                    <a:lnTo>
                      <a:pt x="133" y="5"/>
                    </a:lnTo>
                    <a:lnTo>
                      <a:pt x="126" y="3"/>
                    </a:lnTo>
                    <a:lnTo>
                      <a:pt x="108" y="3"/>
                    </a:lnTo>
                    <a:lnTo>
                      <a:pt x="88" y="3"/>
                    </a:lnTo>
                    <a:lnTo>
                      <a:pt x="67" y="2"/>
                    </a:lnTo>
                    <a:lnTo>
                      <a:pt x="47" y="2"/>
                    </a:lnTo>
                    <a:lnTo>
                      <a:pt x="29" y="0"/>
                    </a:lnTo>
                    <a:lnTo>
                      <a:pt x="13" y="2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10" y="12"/>
                    </a:lnTo>
                    <a:lnTo>
                      <a:pt x="22" y="16"/>
                    </a:lnTo>
                    <a:lnTo>
                      <a:pt x="38" y="19"/>
                    </a:lnTo>
                    <a:lnTo>
                      <a:pt x="54" y="22"/>
                    </a:lnTo>
                    <a:lnTo>
                      <a:pt x="72" y="25"/>
                    </a:lnTo>
                    <a:lnTo>
                      <a:pt x="89" y="29"/>
                    </a:lnTo>
                    <a:lnTo>
                      <a:pt x="107" y="32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18" name="Freeform 201"/>
              <p:cNvSpPr/>
              <p:nvPr/>
            </p:nvSpPr>
            <p:spPr bwMode="auto">
              <a:xfrm>
                <a:off x="8416" y="4751"/>
                <a:ext cx="117" cy="200"/>
              </a:xfrm>
              <a:custGeom>
                <a:avLst/>
                <a:gdLst>
                  <a:gd name="T0" fmla="*/ 0 w 351"/>
                  <a:gd name="T1" fmla="*/ 0 h 601"/>
                  <a:gd name="T2" fmla="*/ 0 w 351"/>
                  <a:gd name="T3" fmla="*/ 0 h 601"/>
                  <a:gd name="T4" fmla="*/ 0 w 351"/>
                  <a:gd name="T5" fmla="*/ 0 h 601"/>
                  <a:gd name="T6" fmla="*/ 0 w 351"/>
                  <a:gd name="T7" fmla="*/ 0 h 601"/>
                  <a:gd name="T8" fmla="*/ 0 w 351"/>
                  <a:gd name="T9" fmla="*/ 0 h 601"/>
                  <a:gd name="T10" fmla="*/ 0 w 351"/>
                  <a:gd name="T11" fmla="*/ 0 h 601"/>
                  <a:gd name="T12" fmla="*/ 0 w 351"/>
                  <a:gd name="T13" fmla="*/ 0 h 601"/>
                  <a:gd name="T14" fmla="*/ 0 w 351"/>
                  <a:gd name="T15" fmla="*/ 0 h 601"/>
                  <a:gd name="T16" fmla="*/ 0 w 351"/>
                  <a:gd name="T17" fmla="*/ 0 h 601"/>
                  <a:gd name="T18" fmla="*/ 0 w 351"/>
                  <a:gd name="T19" fmla="*/ 0 h 601"/>
                  <a:gd name="T20" fmla="*/ 0 w 351"/>
                  <a:gd name="T21" fmla="*/ 0 h 601"/>
                  <a:gd name="T22" fmla="*/ 0 w 351"/>
                  <a:gd name="T23" fmla="*/ 0 h 601"/>
                  <a:gd name="T24" fmla="*/ 0 w 351"/>
                  <a:gd name="T25" fmla="*/ 0 h 601"/>
                  <a:gd name="T26" fmla="*/ 0 w 351"/>
                  <a:gd name="T27" fmla="*/ 0 h 601"/>
                  <a:gd name="T28" fmla="*/ 0 w 351"/>
                  <a:gd name="T29" fmla="*/ 0 h 601"/>
                  <a:gd name="T30" fmla="*/ 0 w 351"/>
                  <a:gd name="T31" fmla="*/ 0 h 601"/>
                  <a:gd name="T32" fmla="*/ 0 w 351"/>
                  <a:gd name="T33" fmla="*/ 0 h 601"/>
                  <a:gd name="T34" fmla="*/ 0 w 351"/>
                  <a:gd name="T35" fmla="*/ 0 h 601"/>
                  <a:gd name="T36" fmla="*/ 0 w 351"/>
                  <a:gd name="T37" fmla="*/ 0 h 601"/>
                  <a:gd name="T38" fmla="*/ 0 w 351"/>
                  <a:gd name="T39" fmla="*/ 0 h 601"/>
                  <a:gd name="T40" fmla="*/ 0 w 351"/>
                  <a:gd name="T41" fmla="*/ 0 h 601"/>
                  <a:gd name="T42" fmla="*/ 0 w 351"/>
                  <a:gd name="T43" fmla="*/ 0 h 601"/>
                  <a:gd name="T44" fmla="*/ 0 w 351"/>
                  <a:gd name="T45" fmla="*/ 0 h 601"/>
                  <a:gd name="T46" fmla="*/ 0 w 351"/>
                  <a:gd name="T47" fmla="*/ 0 h 601"/>
                  <a:gd name="T48" fmla="*/ 0 w 351"/>
                  <a:gd name="T49" fmla="*/ 0 h 601"/>
                  <a:gd name="T50" fmla="*/ 0 w 351"/>
                  <a:gd name="T51" fmla="*/ 0 h 601"/>
                  <a:gd name="T52" fmla="*/ 0 w 351"/>
                  <a:gd name="T53" fmla="*/ 0 h 601"/>
                  <a:gd name="T54" fmla="*/ 0 w 351"/>
                  <a:gd name="T55" fmla="*/ 0 h 601"/>
                  <a:gd name="T56" fmla="*/ 0 w 351"/>
                  <a:gd name="T57" fmla="*/ 0 h 601"/>
                  <a:gd name="T58" fmla="*/ 0 w 351"/>
                  <a:gd name="T59" fmla="*/ 0 h 601"/>
                  <a:gd name="T60" fmla="*/ 0 w 351"/>
                  <a:gd name="T61" fmla="*/ 0 h 601"/>
                  <a:gd name="T62" fmla="*/ 0 w 351"/>
                  <a:gd name="T63" fmla="*/ 0 h 601"/>
                  <a:gd name="T64" fmla="*/ 0 w 351"/>
                  <a:gd name="T65" fmla="*/ 0 h 601"/>
                  <a:gd name="T66" fmla="*/ 0 w 351"/>
                  <a:gd name="T67" fmla="*/ 0 h 601"/>
                  <a:gd name="T68" fmla="*/ 0 w 351"/>
                  <a:gd name="T69" fmla="*/ 0 h 601"/>
                  <a:gd name="T70" fmla="*/ 0 w 351"/>
                  <a:gd name="T71" fmla="*/ 0 h 601"/>
                  <a:gd name="T72" fmla="*/ 0 w 351"/>
                  <a:gd name="T73" fmla="*/ 0 h 601"/>
                  <a:gd name="T74" fmla="*/ 0 w 351"/>
                  <a:gd name="T75" fmla="*/ 0 h 601"/>
                  <a:gd name="T76" fmla="*/ 0 w 351"/>
                  <a:gd name="T77" fmla="*/ 0 h 601"/>
                  <a:gd name="T78" fmla="*/ 0 w 351"/>
                  <a:gd name="T79" fmla="*/ 0 h 601"/>
                  <a:gd name="T80" fmla="*/ 0 w 351"/>
                  <a:gd name="T81" fmla="*/ 0 h 60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51"/>
                  <a:gd name="T124" fmla="*/ 0 h 601"/>
                  <a:gd name="T125" fmla="*/ 351 w 351"/>
                  <a:gd name="T126" fmla="*/ 601 h 60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51" h="601">
                    <a:moveTo>
                      <a:pt x="108" y="298"/>
                    </a:moveTo>
                    <a:lnTo>
                      <a:pt x="132" y="338"/>
                    </a:lnTo>
                    <a:lnTo>
                      <a:pt x="157" y="377"/>
                    </a:lnTo>
                    <a:lnTo>
                      <a:pt x="182" y="414"/>
                    </a:lnTo>
                    <a:lnTo>
                      <a:pt x="208" y="451"/>
                    </a:lnTo>
                    <a:lnTo>
                      <a:pt x="235" y="487"/>
                    </a:lnTo>
                    <a:lnTo>
                      <a:pt x="263" y="523"/>
                    </a:lnTo>
                    <a:lnTo>
                      <a:pt x="292" y="559"/>
                    </a:lnTo>
                    <a:lnTo>
                      <a:pt x="321" y="594"/>
                    </a:lnTo>
                    <a:lnTo>
                      <a:pt x="326" y="598"/>
                    </a:lnTo>
                    <a:lnTo>
                      <a:pt x="332" y="601"/>
                    </a:lnTo>
                    <a:lnTo>
                      <a:pt x="337" y="601"/>
                    </a:lnTo>
                    <a:lnTo>
                      <a:pt x="343" y="598"/>
                    </a:lnTo>
                    <a:lnTo>
                      <a:pt x="349" y="594"/>
                    </a:lnTo>
                    <a:lnTo>
                      <a:pt x="351" y="588"/>
                    </a:lnTo>
                    <a:lnTo>
                      <a:pt x="351" y="582"/>
                    </a:lnTo>
                    <a:lnTo>
                      <a:pt x="349" y="576"/>
                    </a:lnTo>
                    <a:lnTo>
                      <a:pt x="327" y="538"/>
                    </a:lnTo>
                    <a:lnTo>
                      <a:pt x="304" y="499"/>
                    </a:lnTo>
                    <a:lnTo>
                      <a:pt x="279" y="463"/>
                    </a:lnTo>
                    <a:lnTo>
                      <a:pt x="252" y="427"/>
                    </a:lnTo>
                    <a:lnTo>
                      <a:pt x="224" y="391"/>
                    </a:lnTo>
                    <a:lnTo>
                      <a:pt x="198" y="355"/>
                    </a:lnTo>
                    <a:lnTo>
                      <a:pt x="172" y="319"/>
                    </a:lnTo>
                    <a:lnTo>
                      <a:pt x="147" y="280"/>
                    </a:lnTo>
                    <a:lnTo>
                      <a:pt x="125" y="242"/>
                    </a:lnTo>
                    <a:lnTo>
                      <a:pt x="101" y="197"/>
                    </a:lnTo>
                    <a:lnTo>
                      <a:pt x="79" y="150"/>
                    </a:lnTo>
                    <a:lnTo>
                      <a:pt x="59" y="104"/>
                    </a:lnTo>
                    <a:lnTo>
                      <a:pt x="38" y="62"/>
                    </a:lnTo>
                    <a:lnTo>
                      <a:pt x="22" y="29"/>
                    </a:lnTo>
                    <a:lnTo>
                      <a:pt x="9" y="7"/>
                    </a:lnTo>
                    <a:lnTo>
                      <a:pt x="0" y="0"/>
                    </a:lnTo>
                    <a:lnTo>
                      <a:pt x="4" y="17"/>
                    </a:lnTo>
                    <a:lnTo>
                      <a:pt x="13" y="45"/>
                    </a:lnTo>
                    <a:lnTo>
                      <a:pt x="23" y="82"/>
                    </a:lnTo>
                    <a:lnTo>
                      <a:pt x="38" y="124"/>
                    </a:lnTo>
                    <a:lnTo>
                      <a:pt x="54" y="170"/>
                    </a:lnTo>
                    <a:lnTo>
                      <a:pt x="70" y="216"/>
                    </a:lnTo>
                    <a:lnTo>
                      <a:pt x="89" y="259"/>
                    </a:lnTo>
                    <a:lnTo>
                      <a:pt x="108" y="2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19" name="Freeform 202"/>
              <p:cNvSpPr/>
              <p:nvPr/>
            </p:nvSpPr>
            <p:spPr bwMode="auto">
              <a:xfrm>
                <a:off x="8100" y="4623"/>
                <a:ext cx="541" cy="495"/>
              </a:xfrm>
              <a:custGeom>
                <a:avLst/>
                <a:gdLst>
                  <a:gd name="T0" fmla="*/ 0 w 2164"/>
                  <a:gd name="T1" fmla="*/ 0 h 1979"/>
                  <a:gd name="T2" fmla="*/ 0 w 2164"/>
                  <a:gd name="T3" fmla="*/ 0 h 1979"/>
                  <a:gd name="T4" fmla="*/ 0 w 2164"/>
                  <a:gd name="T5" fmla="*/ 0 h 1979"/>
                  <a:gd name="T6" fmla="*/ 0 w 2164"/>
                  <a:gd name="T7" fmla="*/ 0 h 1979"/>
                  <a:gd name="T8" fmla="*/ 0 w 2164"/>
                  <a:gd name="T9" fmla="*/ 0 h 1979"/>
                  <a:gd name="T10" fmla="*/ 0 w 2164"/>
                  <a:gd name="T11" fmla="*/ 0 h 1979"/>
                  <a:gd name="T12" fmla="*/ 0 w 2164"/>
                  <a:gd name="T13" fmla="*/ 0 h 1979"/>
                  <a:gd name="T14" fmla="*/ 0 w 2164"/>
                  <a:gd name="T15" fmla="*/ 0 h 1979"/>
                  <a:gd name="T16" fmla="*/ 0 w 2164"/>
                  <a:gd name="T17" fmla="*/ 0 h 1979"/>
                  <a:gd name="T18" fmla="*/ 0 w 2164"/>
                  <a:gd name="T19" fmla="*/ 0 h 1979"/>
                  <a:gd name="T20" fmla="*/ 0 w 2164"/>
                  <a:gd name="T21" fmla="*/ 0 h 1979"/>
                  <a:gd name="T22" fmla="*/ 0 w 2164"/>
                  <a:gd name="T23" fmla="*/ 0 h 1979"/>
                  <a:gd name="T24" fmla="*/ 0 w 2164"/>
                  <a:gd name="T25" fmla="*/ 0 h 1979"/>
                  <a:gd name="T26" fmla="*/ 0 w 2164"/>
                  <a:gd name="T27" fmla="*/ 0 h 1979"/>
                  <a:gd name="T28" fmla="*/ 0 w 2164"/>
                  <a:gd name="T29" fmla="*/ 0 h 1979"/>
                  <a:gd name="T30" fmla="*/ 0 w 2164"/>
                  <a:gd name="T31" fmla="*/ 0 h 1979"/>
                  <a:gd name="T32" fmla="*/ 0 w 2164"/>
                  <a:gd name="T33" fmla="*/ 0 h 1979"/>
                  <a:gd name="T34" fmla="*/ 0 w 2164"/>
                  <a:gd name="T35" fmla="*/ 0 h 1979"/>
                  <a:gd name="T36" fmla="*/ 0 w 2164"/>
                  <a:gd name="T37" fmla="*/ 0 h 1979"/>
                  <a:gd name="T38" fmla="*/ 0 w 2164"/>
                  <a:gd name="T39" fmla="*/ 0 h 1979"/>
                  <a:gd name="T40" fmla="*/ 0 w 2164"/>
                  <a:gd name="T41" fmla="*/ 0 h 1979"/>
                  <a:gd name="T42" fmla="*/ 0 w 2164"/>
                  <a:gd name="T43" fmla="*/ 0 h 1979"/>
                  <a:gd name="T44" fmla="*/ 0 w 2164"/>
                  <a:gd name="T45" fmla="*/ 0 h 1979"/>
                  <a:gd name="T46" fmla="*/ 0 w 2164"/>
                  <a:gd name="T47" fmla="*/ 0 h 1979"/>
                  <a:gd name="T48" fmla="*/ 0 w 2164"/>
                  <a:gd name="T49" fmla="*/ 0 h 1979"/>
                  <a:gd name="T50" fmla="*/ 0 w 2164"/>
                  <a:gd name="T51" fmla="*/ 0 h 1979"/>
                  <a:gd name="T52" fmla="*/ 0 w 2164"/>
                  <a:gd name="T53" fmla="*/ 0 h 1979"/>
                  <a:gd name="T54" fmla="*/ 0 w 2164"/>
                  <a:gd name="T55" fmla="*/ 0 h 1979"/>
                  <a:gd name="T56" fmla="*/ 0 w 2164"/>
                  <a:gd name="T57" fmla="*/ 0 h 1979"/>
                  <a:gd name="T58" fmla="*/ 0 w 2164"/>
                  <a:gd name="T59" fmla="*/ 0 h 1979"/>
                  <a:gd name="T60" fmla="*/ 0 w 2164"/>
                  <a:gd name="T61" fmla="*/ 0 h 1979"/>
                  <a:gd name="T62" fmla="*/ 0 w 2164"/>
                  <a:gd name="T63" fmla="*/ 0 h 1979"/>
                  <a:gd name="T64" fmla="*/ 0 w 2164"/>
                  <a:gd name="T65" fmla="*/ 0 h 1979"/>
                  <a:gd name="T66" fmla="*/ 0 w 2164"/>
                  <a:gd name="T67" fmla="*/ 0 h 1979"/>
                  <a:gd name="T68" fmla="*/ 0 w 2164"/>
                  <a:gd name="T69" fmla="*/ 0 h 1979"/>
                  <a:gd name="T70" fmla="*/ 0 w 2164"/>
                  <a:gd name="T71" fmla="*/ 0 h 1979"/>
                  <a:gd name="T72" fmla="*/ 0 w 2164"/>
                  <a:gd name="T73" fmla="*/ 0 h 1979"/>
                  <a:gd name="T74" fmla="*/ 0 w 2164"/>
                  <a:gd name="T75" fmla="*/ 0 h 1979"/>
                  <a:gd name="T76" fmla="*/ 0 w 2164"/>
                  <a:gd name="T77" fmla="*/ 0 h 1979"/>
                  <a:gd name="T78" fmla="*/ 0 w 2164"/>
                  <a:gd name="T79" fmla="*/ 0 h 1979"/>
                  <a:gd name="T80" fmla="*/ 0 w 2164"/>
                  <a:gd name="T81" fmla="*/ 0 h 1979"/>
                  <a:gd name="T82" fmla="*/ 0 w 2164"/>
                  <a:gd name="T83" fmla="*/ 0 h 1979"/>
                  <a:gd name="T84" fmla="*/ 0 w 2164"/>
                  <a:gd name="T85" fmla="*/ 0 h 1979"/>
                  <a:gd name="T86" fmla="*/ 0 w 2164"/>
                  <a:gd name="T87" fmla="*/ 0 h 1979"/>
                  <a:gd name="T88" fmla="*/ 0 w 2164"/>
                  <a:gd name="T89" fmla="*/ 0 h 1979"/>
                  <a:gd name="T90" fmla="*/ 0 w 2164"/>
                  <a:gd name="T91" fmla="*/ 0 h 1979"/>
                  <a:gd name="T92" fmla="*/ 0 w 2164"/>
                  <a:gd name="T93" fmla="*/ 0 h 197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164"/>
                  <a:gd name="T142" fmla="*/ 0 h 1979"/>
                  <a:gd name="T143" fmla="*/ 2164 w 2164"/>
                  <a:gd name="T144" fmla="*/ 1979 h 197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164" h="1979">
                    <a:moveTo>
                      <a:pt x="743" y="0"/>
                    </a:moveTo>
                    <a:lnTo>
                      <a:pt x="746" y="0"/>
                    </a:lnTo>
                    <a:lnTo>
                      <a:pt x="753" y="0"/>
                    </a:lnTo>
                    <a:lnTo>
                      <a:pt x="763" y="0"/>
                    </a:lnTo>
                    <a:lnTo>
                      <a:pt x="778" y="0"/>
                    </a:lnTo>
                    <a:lnTo>
                      <a:pt x="798" y="1"/>
                    </a:lnTo>
                    <a:lnTo>
                      <a:pt x="822" y="1"/>
                    </a:lnTo>
                    <a:lnTo>
                      <a:pt x="848" y="2"/>
                    </a:lnTo>
                    <a:lnTo>
                      <a:pt x="878" y="3"/>
                    </a:lnTo>
                    <a:lnTo>
                      <a:pt x="912" y="5"/>
                    </a:lnTo>
                    <a:lnTo>
                      <a:pt x="949" y="7"/>
                    </a:lnTo>
                    <a:lnTo>
                      <a:pt x="987" y="10"/>
                    </a:lnTo>
                    <a:lnTo>
                      <a:pt x="1030" y="13"/>
                    </a:lnTo>
                    <a:lnTo>
                      <a:pt x="1074" y="16"/>
                    </a:lnTo>
                    <a:lnTo>
                      <a:pt x="1121" y="21"/>
                    </a:lnTo>
                    <a:lnTo>
                      <a:pt x="1171" y="27"/>
                    </a:lnTo>
                    <a:lnTo>
                      <a:pt x="1222" y="32"/>
                    </a:lnTo>
                    <a:lnTo>
                      <a:pt x="1275" y="39"/>
                    </a:lnTo>
                    <a:lnTo>
                      <a:pt x="1329" y="47"/>
                    </a:lnTo>
                    <a:lnTo>
                      <a:pt x="1386" y="56"/>
                    </a:lnTo>
                    <a:lnTo>
                      <a:pt x="1443" y="65"/>
                    </a:lnTo>
                    <a:lnTo>
                      <a:pt x="1502" y="75"/>
                    </a:lnTo>
                    <a:lnTo>
                      <a:pt x="1560" y="87"/>
                    </a:lnTo>
                    <a:lnTo>
                      <a:pt x="1620" y="100"/>
                    </a:lnTo>
                    <a:lnTo>
                      <a:pt x="1681" y="115"/>
                    </a:lnTo>
                    <a:lnTo>
                      <a:pt x="1742" y="129"/>
                    </a:lnTo>
                    <a:lnTo>
                      <a:pt x="1804" y="146"/>
                    </a:lnTo>
                    <a:lnTo>
                      <a:pt x="1865" y="164"/>
                    </a:lnTo>
                    <a:lnTo>
                      <a:pt x="1926" y="183"/>
                    </a:lnTo>
                    <a:lnTo>
                      <a:pt x="1987" y="204"/>
                    </a:lnTo>
                    <a:lnTo>
                      <a:pt x="2047" y="226"/>
                    </a:lnTo>
                    <a:lnTo>
                      <a:pt x="2105" y="250"/>
                    </a:lnTo>
                    <a:lnTo>
                      <a:pt x="2164" y="276"/>
                    </a:lnTo>
                    <a:lnTo>
                      <a:pt x="1975" y="1184"/>
                    </a:lnTo>
                    <a:lnTo>
                      <a:pt x="1980" y="1185"/>
                    </a:lnTo>
                    <a:lnTo>
                      <a:pt x="1990" y="1191"/>
                    </a:lnTo>
                    <a:lnTo>
                      <a:pt x="2005" y="1201"/>
                    </a:lnTo>
                    <a:lnTo>
                      <a:pt x="2020" y="1219"/>
                    </a:lnTo>
                    <a:lnTo>
                      <a:pt x="2031" y="1246"/>
                    </a:lnTo>
                    <a:lnTo>
                      <a:pt x="2035" y="1282"/>
                    </a:lnTo>
                    <a:lnTo>
                      <a:pt x="2030" y="1332"/>
                    </a:lnTo>
                    <a:lnTo>
                      <a:pt x="2011" y="1394"/>
                    </a:lnTo>
                    <a:lnTo>
                      <a:pt x="1681" y="1835"/>
                    </a:lnTo>
                    <a:lnTo>
                      <a:pt x="1636" y="1835"/>
                    </a:lnTo>
                    <a:lnTo>
                      <a:pt x="1512" y="1979"/>
                    </a:lnTo>
                    <a:lnTo>
                      <a:pt x="1510" y="1979"/>
                    </a:lnTo>
                    <a:lnTo>
                      <a:pt x="1502" y="1978"/>
                    </a:lnTo>
                    <a:lnTo>
                      <a:pt x="1490" y="1977"/>
                    </a:lnTo>
                    <a:lnTo>
                      <a:pt x="1474" y="1974"/>
                    </a:lnTo>
                    <a:lnTo>
                      <a:pt x="1451" y="1972"/>
                    </a:lnTo>
                    <a:lnTo>
                      <a:pt x="1427" y="1969"/>
                    </a:lnTo>
                    <a:lnTo>
                      <a:pt x="1397" y="1965"/>
                    </a:lnTo>
                    <a:lnTo>
                      <a:pt x="1364" y="1961"/>
                    </a:lnTo>
                    <a:lnTo>
                      <a:pt x="1328" y="1955"/>
                    </a:lnTo>
                    <a:lnTo>
                      <a:pt x="1288" y="1950"/>
                    </a:lnTo>
                    <a:lnTo>
                      <a:pt x="1246" y="1943"/>
                    </a:lnTo>
                    <a:lnTo>
                      <a:pt x="1200" y="1935"/>
                    </a:lnTo>
                    <a:lnTo>
                      <a:pt x="1152" y="1927"/>
                    </a:lnTo>
                    <a:lnTo>
                      <a:pt x="1101" y="1918"/>
                    </a:lnTo>
                    <a:lnTo>
                      <a:pt x="1049" y="1907"/>
                    </a:lnTo>
                    <a:lnTo>
                      <a:pt x="993" y="1896"/>
                    </a:lnTo>
                    <a:lnTo>
                      <a:pt x="937" y="1884"/>
                    </a:lnTo>
                    <a:lnTo>
                      <a:pt x="878" y="1871"/>
                    </a:lnTo>
                    <a:lnTo>
                      <a:pt x="818" y="1856"/>
                    </a:lnTo>
                    <a:lnTo>
                      <a:pt x="758" y="1841"/>
                    </a:lnTo>
                    <a:lnTo>
                      <a:pt x="696" y="1824"/>
                    </a:lnTo>
                    <a:lnTo>
                      <a:pt x="634" y="1806"/>
                    </a:lnTo>
                    <a:lnTo>
                      <a:pt x="572" y="1787"/>
                    </a:lnTo>
                    <a:lnTo>
                      <a:pt x="508" y="1768"/>
                    </a:lnTo>
                    <a:lnTo>
                      <a:pt x="445" y="1747"/>
                    </a:lnTo>
                    <a:lnTo>
                      <a:pt x="382" y="1724"/>
                    </a:lnTo>
                    <a:lnTo>
                      <a:pt x="319" y="1700"/>
                    </a:lnTo>
                    <a:lnTo>
                      <a:pt x="257" y="1674"/>
                    </a:lnTo>
                    <a:lnTo>
                      <a:pt x="196" y="1647"/>
                    </a:lnTo>
                    <a:lnTo>
                      <a:pt x="135" y="1620"/>
                    </a:lnTo>
                    <a:lnTo>
                      <a:pt x="76" y="1590"/>
                    </a:lnTo>
                    <a:lnTo>
                      <a:pt x="19" y="1559"/>
                    </a:lnTo>
                    <a:lnTo>
                      <a:pt x="18" y="1554"/>
                    </a:lnTo>
                    <a:lnTo>
                      <a:pt x="13" y="1538"/>
                    </a:lnTo>
                    <a:lnTo>
                      <a:pt x="8" y="1514"/>
                    </a:lnTo>
                    <a:lnTo>
                      <a:pt x="3" y="1486"/>
                    </a:lnTo>
                    <a:lnTo>
                      <a:pt x="0" y="1456"/>
                    </a:lnTo>
                    <a:lnTo>
                      <a:pt x="0" y="1424"/>
                    </a:lnTo>
                    <a:lnTo>
                      <a:pt x="3" y="1396"/>
                    </a:lnTo>
                    <a:lnTo>
                      <a:pt x="13" y="1371"/>
                    </a:lnTo>
                    <a:lnTo>
                      <a:pt x="443" y="1002"/>
                    </a:lnTo>
                    <a:lnTo>
                      <a:pt x="441" y="999"/>
                    </a:lnTo>
                    <a:lnTo>
                      <a:pt x="440" y="989"/>
                    </a:lnTo>
                    <a:lnTo>
                      <a:pt x="440" y="973"/>
                    </a:lnTo>
                    <a:lnTo>
                      <a:pt x="445" y="953"/>
                    </a:lnTo>
                    <a:lnTo>
                      <a:pt x="453" y="928"/>
                    </a:lnTo>
                    <a:lnTo>
                      <a:pt x="471" y="902"/>
                    </a:lnTo>
                    <a:lnTo>
                      <a:pt x="497" y="874"/>
                    </a:lnTo>
                    <a:lnTo>
                      <a:pt x="534" y="845"/>
                    </a:lnTo>
                    <a:lnTo>
                      <a:pt x="743" y="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20" name="Freeform 203"/>
              <p:cNvSpPr/>
              <p:nvPr/>
            </p:nvSpPr>
            <p:spPr bwMode="auto">
              <a:xfrm>
                <a:off x="8279" y="4656"/>
                <a:ext cx="311" cy="233"/>
              </a:xfrm>
              <a:custGeom>
                <a:avLst/>
                <a:gdLst>
                  <a:gd name="T0" fmla="*/ 0 w 1244"/>
                  <a:gd name="T1" fmla="*/ 0 h 930"/>
                  <a:gd name="T2" fmla="*/ 0 w 1244"/>
                  <a:gd name="T3" fmla="*/ 0 h 930"/>
                  <a:gd name="T4" fmla="*/ 0 w 1244"/>
                  <a:gd name="T5" fmla="*/ 0 h 930"/>
                  <a:gd name="T6" fmla="*/ 0 w 1244"/>
                  <a:gd name="T7" fmla="*/ 0 h 930"/>
                  <a:gd name="T8" fmla="*/ 0 w 1244"/>
                  <a:gd name="T9" fmla="*/ 0 h 9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44"/>
                  <a:gd name="T16" fmla="*/ 0 h 930"/>
                  <a:gd name="T17" fmla="*/ 1244 w 1244"/>
                  <a:gd name="T18" fmla="*/ 930 h 9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44" h="930">
                    <a:moveTo>
                      <a:pt x="164" y="0"/>
                    </a:moveTo>
                    <a:lnTo>
                      <a:pt x="1244" y="214"/>
                    </a:lnTo>
                    <a:lnTo>
                      <a:pt x="1067" y="930"/>
                    </a:lnTo>
                    <a:lnTo>
                      <a:pt x="0" y="688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21" name="Freeform 204"/>
              <p:cNvSpPr/>
              <p:nvPr/>
            </p:nvSpPr>
            <p:spPr bwMode="auto">
              <a:xfrm>
                <a:off x="8300" y="4672"/>
                <a:ext cx="237" cy="91"/>
              </a:xfrm>
              <a:custGeom>
                <a:avLst/>
                <a:gdLst>
                  <a:gd name="T0" fmla="*/ 0 w 952"/>
                  <a:gd name="T1" fmla="*/ 0 h 366"/>
                  <a:gd name="T2" fmla="*/ 0 w 952"/>
                  <a:gd name="T3" fmla="*/ 0 h 366"/>
                  <a:gd name="T4" fmla="*/ 0 w 952"/>
                  <a:gd name="T5" fmla="*/ 0 h 366"/>
                  <a:gd name="T6" fmla="*/ 0 w 952"/>
                  <a:gd name="T7" fmla="*/ 0 h 366"/>
                  <a:gd name="T8" fmla="*/ 0 w 952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2"/>
                  <a:gd name="T16" fmla="*/ 0 h 366"/>
                  <a:gd name="T17" fmla="*/ 952 w 952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2" h="366">
                    <a:moveTo>
                      <a:pt x="112" y="0"/>
                    </a:moveTo>
                    <a:lnTo>
                      <a:pt x="952" y="153"/>
                    </a:lnTo>
                    <a:lnTo>
                      <a:pt x="200" y="108"/>
                    </a:lnTo>
                    <a:lnTo>
                      <a:pt x="0" y="36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22" name="Freeform 205"/>
              <p:cNvSpPr/>
              <p:nvPr/>
            </p:nvSpPr>
            <p:spPr bwMode="auto">
              <a:xfrm>
                <a:off x="8222" y="4885"/>
                <a:ext cx="315" cy="84"/>
              </a:xfrm>
              <a:custGeom>
                <a:avLst/>
                <a:gdLst>
                  <a:gd name="T0" fmla="*/ 0 w 1259"/>
                  <a:gd name="T1" fmla="*/ 0 h 337"/>
                  <a:gd name="T2" fmla="*/ 0 w 1259"/>
                  <a:gd name="T3" fmla="*/ 0 h 337"/>
                  <a:gd name="T4" fmla="*/ 0 w 1259"/>
                  <a:gd name="T5" fmla="*/ 0 h 337"/>
                  <a:gd name="T6" fmla="*/ 0 w 1259"/>
                  <a:gd name="T7" fmla="*/ 0 h 337"/>
                  <a:gd name="T8" fmla="*/ 0 w 1259"/>
                  <a:gd name="T9" fmla="*/ 0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9"/>
                  <a:gd name="T16" fmla="*/ 0 h 337"/>
                  <a:gd name="T17" fmla="*/ 1259 w 1259"/>
                  <a:gd name="T18" fmla="*/ 337 h 3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9" h="337">
                    <a:moveTo>
                      <a:pt x="40" y="0"/>
                    </a:moveTo>
                    <a:lnTo>
                      <a:pt x="1259" y="288"/>
                    </a:lnTo>
                    <a:lnTo>
                      <a:pt x="1226" y="337"/>
                    </a:lnTo>
                    <a:lnTo>
                      <a:pt x="0" y="3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23" name="Freeform 206"/>
              <p:cNvSpPr/>
              <p:nvPr/>
            </p:nvSpPr>
            <p:spPr bwMode="auto">
              <a:xfrm>
                <a:off x="8193" y="4910"/>
                <a:ext cx="316" cy="86"/>
              </a:xfrm>
              <a:custGeom>
                <a:avLst/>
                <a:gdLst>
                  <a:gd name="T0" fmla="*/ 0 w 1265"/>
                  <a:gd name="T1" fmla="*/ 0 h 342"/>
                  <a:gd name="T2" fmla="*/ 0 w 1265"/>
                  <a:gd name="T3" fmla="*/ 0 h 342"/>
                  <a:gd name="T4" fmla="*/ 0 w 1265"/>
                  <a:gd name="T5" fmla="*/ 0 h 342"/>
                  <a:gd name="T6" fmla="*/ 0 w 1265"/>
                  <a:gd name="T7" fmla="*/ 0 h 342"/>
                  <a:gd name="T8" fmla="*/ 0 w 1265"/>
                  <a:gd name="T9" fmla="*/ 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342"/>
                  <a:gd name="T17" fmla="*/ 1265 w 1265"/>
                  <a:gd name="T18" fmla="*/ 342 h 3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342">
                    <a:moveTo>
                      <a:pt x="46" y="0"/>
                    </a:moveTo>
                    <a:lnTo>
                      <a:pt x="1265" y="286"/>
                    </a:lnTo>
                    <a:lnTo>
                      <a:pt x="1226" y="342"/>
                    </a:lnTo>
                    <a:lnTo>
                      <a:pt x="0" y="3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24" name="Freeform 207"/>
              <p:cNvSpPr/>
              <p:nvPr/>
            </p:nvSpPr>
            <p:spPr bwMode="auto">
              <a:xfrm>
                <a:off x="8165" y="4936"/>
                <a:ext cx="316" cy="86"/>
              </a:xfrm>
              <a:custGeom>
                <a:avLst/>
                <a:gdLst>
                  <a:gd name="T0" fmla="*/ 0 w 1264"/>
                  <a:gd name="T1" fmla="*/ 0 h 344"/>
                  <a:gd name="T2" fmla="*/ 0 w 1264"/>
                  <a:gd name="T3" fmla="*/ 0 h 344"/>
                  <a:gd name="T4" fmla="*/ 0 w 1264"/>
                  <a:gd name="T5" fmla="*/ 0 h 344"/>
                  <a:gd name="T6" fmla="*/ 0 w 1264"/>
                  <a:gd name="T7" fmla="*/ 0 h 344"/>
                  <a:gd name="T8" fmla="*/ 0 w 126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4"/>
                  <a:gd name="T16" fmla="*/ 0 h 344"/>
                  <a:gd name="T17" fmla="*/ 1264 w 1264"/>
                  <a:gd name="T18" fmla="*/ 344 h 3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4" h="344">
                    <a:moveTo>
                      <a:pt x="45" y="0"/>
                    </a:moveTo>
                    <a:lnTo>
                      <a:pt x="1264" y="287"/>
                    </a:lnTo>
                    <a:lnTo>
                      <a:pt x="1224" y="344"/>
                    </a:lnTo>
                    <a:lnTo>
                      <a:pt x="0" y="37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25" name="Freeform 208"/>
              <p:cNvSpPr/>
              <p:nvPr/>
            </p:nvSpPr>
            <p:spPr bwMode="auto">
              <a:xfrm>
                <a:off x="8243" y="4989"/>
                <a:ext cx="48" cy="19"/>
              </a:xfrm>
              <a:custGeom>
                <a:avLst/>
                <a:gdLst>
                  <a:gd name="T0" fmla="*/ 0 w 190"/>
                  <a:gd name="T1" fmla="*/ 0 h 79"/>
                  <a:gd name="T2" fmla="*/ 0 w 190"/>
                  <a:gd name="T3" fmla="*/ 0 h 79"/>
                  <a:gd name="T4" fmla="*/ 0 w 190"/>
                  <a:gd name="T5" fmla="*/ 0 h 79"/>
                  <a:gd name="T6" fmla="*/ 0 w 190"/>
                  <a:gd name="T7" fmla="*/ 0 h 79"/>
                  <a:gd name="T8" fmla="*/ 0 w 190"/>
                  <a:gd name="T9" fmla="*/ 0 h 79"/>
                  <a:gd name="T10" fmla="*/ 0 w 190"/>
                  <a:gd name="T11" fmla="*/ 0 h 79"/>
                  <a:gd name="T12" fmla="*/ 0 w 190"/>
                  <a:gd name="T13" fmla="*/ 0 h 79"/>
                  <a:gd name="T14" fmla="*/ 0 w 190"/>
                  <a:gd name="T15" fmla="*/ 0 h 79"/>
                  <a:gd name="T16" fmla="*/ 0 w 190"/>
                  <a:gd name="T17" fmla="*/ 0 h 79"/>
                  <a:gd name="T18" fmla="*/ 0 w 190"/>
                  <a:gd name="T19" fmla="*/ 0 h 79"/>
                  <a:gd name="T20" fmla="*/ 0 w 190"/>
                  <a:gd name="T21" fmla="*/ 0 h 79"/>
                  <a:gd name="T22" fmla="*/ 0 w 190"/>
                  <a:gd name="T23" fmla="*/ 0 h 79"/>
                  <a:gd name="T24" fmla="*/ 0 w 190"/>
                  <a:gd name="T25" fmla="*/ 0 h 79"/>
                  <a:gd name="T26" fmla="*/ 0 w 190"/>
                  <a:gd name="T27" fmla="*/ 0 h 79"/>
                  <a:gd name="T28" fmla="*/ 0 w 190"/>
                  <a:gd name="T29" fmla="*/ 0 h 79"/>
                  <a:gd name="T30" fmla="*/ 0 w 190"/>
                  <a:gd name="T31" fmla="*/ 0 h 79"/>
                  <a:gd name="T32" fmla="*/ 0 w 190"/>
                  <a:gd name="T33" fmla="*/ 0 h 79"/>
                  <a:gd name="T34" fmla="*/ 0 w 190"/>
                  <a:gd name="T35" fmla="*/ 0 h 79"/>
                  <a:gd name="T36" fmla="*/ 0 w 190"/>
                  <a:gd name="T37" fmla="*/ 0 h 79"/>
                  <a:gd name="T38" fmla="*/ 0 w 190"/>
                  <a:gd name="T39" fmla="*/ 0 h 79"/>
                  <a:gd name="T40" fmla="*/ 0 w 190"/>
                  <a:gd name="T41" fmla="*/ 0 h 79"/>
                  <a:gd name="T42" fmla="*/ 0 w 190"/>
                  <a:gd name="T43" fmla="*/ 0 h 79"/>
                  <a:gd name="T44" fmla="*/ 0 w 190"/>
                  <a:gd name="T45" fmla="*/ 0 h 79"/>
                  <a:gd name="T46" fmla="*/ 0 w 190"/>
                  <a:gd name="T47" fmla="*/ 0 h 79"/>
                  <a:gd name="T48" fmla="*/ 0 w 190"/>
                  <a:gd name="T49" fmla="*/ 0 h 79"/>
                  <a:gd name="T50" fmla="*/ 0 w 190"/>
                  <a:gd name="T51" fmla="*/ 0 h 79"/>
                  <a:gd name="T52" fmla="*/ 0 w 190"/>
                  <a:gd name="T53" fmla="*/ 0 h 79"/>
                  <a:gd name="T54" fmla="*/ 0 w 190"/>
                  <a:gd name="T55" fmla="*/ 0 h 79"/>
                  <a:gd name="T56" fmla="*/ 0 w 190"/>
                  <a:gd name="T57" fmla="*/ 0 h 79"/>
                  <a:gd name="T58" fmla="*/ 0 w 190"/>
                  <a:gd name="T59" fmla="*/ 0 h 79"/>
                  <a:gd name="T60" fmla="*/ 0 w 190"/>
                  <a:gd name="T61" fmla="*/ 0 h 79"/>
                  <a:gd name="T62" fmla="*/ 0 w 190"/>
                  <a:gd name="T63" fmla="*/ 0 h 79"/>
                  <a:gd name="T64" fmla="*/ 0 w 190"/>
                  <a:gd name="T65" fmla="*/ 0 h 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0"/>
                  <a:gd name="T100" fmla="*/ 0 h 79"/>
                  <a:gd name="T101" fmla="*/ 190 w 190"/>
                  <a:gd name="T102" fmla="*/ 79 h 7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0" h="79">
                    <a:moveTo>
                      <a:pt x="18" y="1"/>
                    </a:moveTo>
                    <a:lnTo>
                      <a:pt x="23" y="1"/>
                    </a:lnTo>
                    <a:lnTo>
                      <a:pt x="40" y="0"/>
                    </a:lnTo>
                    <a:lnTo>
                      <a:pt x="62" y="0"/>
                    </a:lnTo>
                    <a:lnTo>
                      <a:pt x="90" y="3"/>
                    </a:lnTo>
                    <a:lnTo>
                      <a:pt x="120" y="8"/>
                    </a:lnTo>
                    <a:lnTo>
                      <a:pt x="148" y="18"/>
                    </a:lnTo>
                    <a:lnTo>
                      <a:pt x="173" y="34"/>
                    </a:lnTo>
                    <a:lnTo>
                      <a:pt x="190" y="57"/>
                    </a:lnTo>
                    <a:lnTo>
                      <a:pt x="190" y="58"/>
                    </a:lnTo>
                    <a:lnTo>
                      <a:pt x="190" y="62"/>
                    </a:lnTo>
                    <a:lnTo>
                      <a:pt x="189" y="68"/>
                    </a:lnTo>
                    <a:lnTo>
                      <a:pt x="187" y="74"/>
                    </a:lnTo>
                    <a:lnTo>
                      <a:pt x="181" y="78"/>
                    </a:lnTo>
                    <a:lnTo>
                      <a:pt x="173" y="79"/>
                    </a:lnTo>
                    <a:lnTo>
                      <a:pt x="160" y="78"/>
                    </a:lnTo>
                    <a:lnTo>
                      <a:pt x="143" y="71"/>
                    </a:lnTo>
                    <a:lnTo>
                      <a:pt x="143" y="69"/>
                    </a:lnTo>
                    <a:lnTo>
                      <a:pt x="142" y="65"/>
                    </a:lnTo>
                    <a:lnTo>
                      <a:pt x="139" y="58"/>
                    </a:lnTo>
                    <a:lnTo>
                      <a:pt x="130" y="50"/>
                    </a:lnTo>
                    <a:lnTo>
                      <a:pt x="116" y="42"/>
                    </a:lnTo>
                    <a:lnTo>
                      <a:pt x="94" y="35"/>
                    </a:lnTo>
                    <a:lnTo>
                      <a:pt x="63" y="32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5" y="30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6" y="8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26" name="Freeform 209"/>
              <p:cNvSpPr/>
              <p:nvPr/>
            </p:nvSpPr>
            <p:spPr bwMode="auto">
              <a:xfrm>
                <a:off x="8246" y="5003"/>
                <a:ext cx="27" cy="15"/>
              </a:xfrm>
              <a:custGeom>
                <a:avLst/>
                <a:gdLst>
                  <a:gd name="T0" fmla="*/ 0 w 107"/>
                  <a:gd name="T1" fmla="*/ 0 h 63"/>
                  <a:gd name="T2" fmla="*/ 0 w 107"/>
                  <a:gd name="T3" fmla="*/ 0 h 63"/>
                  <a:gd name="T4" fmla="*/ 0 w 107"/>
                  <a:gd name="T5" fmla="*/ 0 h 63"/>
                  <a:gd name="T6" fmla="*/ 0 w 107"/>
                  <a:gd name="T7" fmla="*/ 0 h 63"/>
                  <a:gd name="T8" fmla="*/ 0 w 107"/>
                  <a:gd name="T9" fmla="*/ 0 h 63"/>
                  <a:gd name="T10" fmla="*/ 0 w 107"/>
                  <a:gd name="T11" fmla="*/ 0 h 63"/>
                  <a:gd name="T12" fmla="*/ 0 w 107"/>
                  <a:gd name="T13" fmla="*/ 0 h 63"/>
                  <a:gd name="T14" fmla="*/ 0 w 107"/>
                  <a:gd name="T15" fmla="*/ 0 h 63"/>
                  <a:gd name="T16" fmla="*/ 0 w 107"/>
                  <a:gd name="T17" fmla="*/ 0 h 63"/>
                  <a:gd name="T18" fmla="*/ 0 w 107"/>
                  <a:gd name="T19" fmla="*/ 0 h 63"/>
                  <a:gd name="T20" fmla="*/ 0 w 107"/>
                  <a:gd name="T21" fmla="*/ 0 h 63"/>
                  <a:gd name="T22" fmla="*/ 0 w 107"/>
                  <a:gd name="T23" fmla="*/ 0 h 63"/>
                  <a:gd name="T24" fmla="*/ 0 w 107"/>
                  <a:gd name="T25" fmla="*/ 0 h 63"/>
                  <a:gd name="T26" fmla="*/ 0 w 107"/>
                  <a:gd name="T27" fmla="*/ 0 h 63"/>
                  <a:gd name="T28" fmla="*/ 0 w 107"/>
                  <a:gd name="T29" fmla="*/ 0 h 63"/>
                  <a:gd name="T30" fmla="*/ 0 w 107"/>
                  <a:gd name="T31" fmla="*/ 0 h 63"/>
                  <a:gd name="T32" fmla="*/ 0 w 107"/>
                  <a:gd name="T33" fmla="*/ 0 h 63"/>
                  <a:gd name="T34" fmla="*/ 0 w 107"/>
                  <a:gd name="T35" fmla="*/ 0 h 63"/>
                  <a:gd name="T36" fmla="*/ 0 w 107"/>
                  <a:gd name="T37" fmla="*/ 0 h 63"/>
                  <a:gd name="T38" fmla="*/ 0 w 107"/>
                  <a:gd name="T39" fmla="*/ 0 h 63"/>
                  <a:gd name="T40" fmla="*/ 0 w 107"/>
                  <a:gd name="T41" fmla="*/ 0 h 63"/>
                  <a:gd name="T42" fmla="*/ 0 w 107"/>
                  <a:gd name="T43" fmla="*/ 0 h 63"/>
                  <a:gd name="T44" fmla="*/ 0 w 107"/>
                  <a:gd name="T45" fmla="*/ 0 h 63"/>
                  <a:gd name="T46" fmla="*/ 0 w 107"/>
                  <a:gd name="T47" fmla="*/ 0 h 63"/>
                  <a:gd name="T48" fmla="*/ 0 w 107"/>
                  <a:gd name="T49" fmla="*/ 0 h 63"/>
                  <a:gd name="T50" fmla="*/ 0 w 107"/>
                  <a:gd name="T51" fmla="*/ 0 h 63"/>
                  <a:gd name="T52" fmla="*/ 0 w 107"/>
                  <a:gd name="T53" fmla="*/ 0 h 63"/>
                  <a:gd name="T54" fmla="*/ 0 w 107"/>
                  <a:gd name="T55" fmla="*/ 0 h 63"/>
                  <a:gd name="T56" fmla="*/ 0 w 107"/>
                  <a:gd name="T57" fmla="*/ 0 h 63"/>
                  <a:gd name="T58" fmla="*/ 0 w 107"/>
                  <a:gd name="T59" fmla="*/ 0 h 63"/>
                  <a:gd name="T60" fmla="*/ 0 w 107"/>
                  <a:gd name="T61" fmla="*/ 0 h 63"/>
                  <a:gd name="T62" fmla="*/ 0 w 107"/>
                  <a:gd name="T63" fmla="*/ 0 h 63"/>
                  <a:gd name="T64" fmla="*/ 0 w 107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63"/>
                  <a:gd name="T101" fmla="*/ 107 w 107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63">
                    <a:moveTo>
                      <a:pt x="43" y="58"/>
                    </a:moveTo>
                    <a:lnTo>
                      <a:pt x="54" y="61"/>
                    </a:lnTo>
                    <a:lnTo>
                      <a:pt x="64" y="63"/>
                    </a:lnTo>
                    <a:lnTo>
                      <a:pt x="74" y="63"/>
                    </a:lnTo>
                    <a:lnTo>
                      <a:pt x="83" y="63"/>
                    </a:lnTo>
                    <a:lnTo>
                      <a:pt x="91" y="61"/>
                    </a:lnTo>
                    <a:lnTo>
                      <a:pt x="97" y="57"/>
                    </a:lnTo>
                    <a:lnTo>
                      <a:pt x="102" y="54"/>
                    </a:lnTo>
                    <a:lnTo>
                      <a:pt x="106" y="48"/>
                    </a:lnTo>
                    <a:lnTo>
                      <a:pt x="107" y="43"/>
                    </a:lnTo>
                    <a:lnTo>
                      <a:pt x="106" y="37"/>
                    </a:lnTo>
                    <a:lnTo>
                      <a:pt x="102" y="30"/>
                    </a:lnTo>
                    <a:lnTo>
                      <a:pt x="97" y="24"/>
                    </a:lnTo>
                    <a:lnTo>
                      <a:pt x="90" y="19"/>
                    </a:lnTo>
                    <a:lnTo>
                      <a:pt x="82" y="13"/>
                    </a:lnTo>
                    <a:lnTo>
                      <a:pt x="74" y="9"/>
                    </a:lnTo>
                    <a:lnTo>
                      <a:pt x="63" y="4"/>
                    </a:lnTo>
                    <a:lnTo>
                      <a:pt x="53" y="2"/>
                    </a:lnTo>
                    <a:lnTo>
                      <a:pt x="42" y="0"/>
                    </a:lnTo>
                    <a:lnTo>
                      <a:pt x="32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3" y="10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5" y="32"/>
                    </a:lnTo>
                    <a:lnTo>
                      <a:pt x="9" y="38"/>
                    </a:lnTo>
                    <a:lnTo>
                      <a:pt x="16" y="44"/>
                    </a:lnTo>
                    <a:lnTo>
                      <a:pt x="25" y="49"/>
                    </a:lnTo>
                    <a:lnTo>
                      <a:pt x="33" y="54"/>
                    </a:lnTo>
                    <a:lnTo>
                      <a:pt x="43" y="58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27" name="Freeform 210"/>
              <p:cNvSpPr/>
              <p:nvPr/>
            </p:nvSpPr>
            <p:spPr bwMode="auto">
              <a:xfrm>
                <a:off x="8113" y="4974"/>
                <a:ext cx="367" cy="131"/>
              </a:xfrm>
              <a:custGeom>
                <a:avLst/>
                <a:gdLst>
                  <a:gd name="T0" fmla="*/ 0 w 1469"/>
                  <a:gd name="T1" fmla="*/ 0 h 525"/>
                  <a:gd name="T2" fmla="*/ 0 w 1469"/>
                  <a:gd name="T3" fmla="*/ 0 h 525"/>
                  <a:gd name="T4" fmla="*/ 0 w 1469"/>
                  <a:gd name="T5" fmla="*/ 0 h 525"/>
                  <a:gd name="T6" fmla="*/ 0 w 1469"/>
                  <a:gd name="T7" fmla="*/ 0 h 525"/>
                  <a:gd name="T8" fmla="*/ 0 w 1469"/>
                  <a:gd name="T9" fmla="*/ 0 h 525"/>
                  <a:gd name="T10" fmla="*/ 0 w 1469"/>
                  <a:gd name="T11" fmla="*/ 0 h 525"/>
                  <a:gd name="T12" fmla="*/ 0 w 1469"/>
                  <a:gd name="T13" fmla="*/ 0 h 525"/>
                  <a:gd name="T14" fmla="*/ 0 w 1469"/>
                  <a:gd name="T15" fmla="*/ 0 h 525"/>
                  <a:gd name="T16" fmla="*/ 0 w 1469"/>
                  <a:gd name="T17" fmla="*/ 0 h 525"/>
                  <a:gd name="T18" fmla="*/ 0 w 1469"/>
                  <a:gd name="T19" fmla="*/ 0 h 525"/>
                  <a:gd name="T20" fmla="*/ 0 w 1469"/>
                  <a:gd name="T21" fmla="*/ 0 h 525"/>
                  <a:gd name="T22" fmla="*/ 0 w 1469"/>
                  <a:gd name="T23" fmla="*/ 0 h 525"/>
                  <a:gd name="T24" fmla="*/ 0 w 1469"/>
                  <a:gd name="T25" fmla="*/ 0 h 525"/>
                  <a:gd name="T26" fmla="*/ 0 w 1469"/>
                  <a:gd name="T27" fmla="*/ 0 h 525"/>
                  <a:gd name="T28" fmla="*/ 0 w 1469"/>
                  <a:gd name="T29" fmla="*/ 0 h 525"/>
                  <a:gd name="T30" fmla="*/ 0 w 1469"/>
                  <a:gd name="T31" fmla="*/ 0 h 525"/>
                  <a:gd name="T32" fmla="*/ 0 w 1469"/>
                  <a:gd name="T33" fmla="*/ 0 h 525"/>
                  <a:gd name="T34" fmla="*/ 0 w 1469"/>
                  <a:gd name="T35" fmla="*/ 0 h 525"/>
                  <a:gd name="T36" fmla="*/ 0 w 1469"/>
                  <a:gd name="T37" fmla="*/ 0 h 525"/>
                  <a:gd name="T38" fmla="*/ 0 w 1469"/>
                  <a:gd name="T39" fmla="*/ 0 h 525"/>
                  <a:gd name="T40" fmla="*/ 0 w 1469"/>
                  <a:gd name="T41" fmla="*/ 0 h 525"/>
                  <a:gd name="T42" fmla="*/ 0 w 1469"/>
                  <a:gd name="T43" fmla="*/ 0 h 525"/>
                  <a:gd name="T44" fmla="*/ 0 w 1469"/>
                  <a:gd name="T45" fmla="*/ 0 h 525"/>
                  <a:gd name="T46" fmla="*/ 0 w 1469"/>
                  <a:gd name="T47" fmla="*/ 0 h 525"/>
                  <a:gd name="T48" fmla="*/ 0 w 1469"/>
                  <a:gd name="T49" fmla="*/ 0 h 525"/>
                  <a:gd name="T50" fmla="*/ 0 w 1469"/>
                  <a:gd name="T51" fmla="*/ 0 h 525"/>
                  <a:gd name="T52" fmla="*/ 0 w 1469"/>
                  <a:gd name="T53" fmla="*/ 0 h 525"/>
                  <a:gd name="T54" fmla="*/ 0 w 1469"/>
                  <a:gd name="T55" fmla="*/ 0 h 525"/>
                  <a:gd name="T56" fmla="*/ 0 w 1469"/>
                  <a:gd name="T57" fmla="*/ 0 h 525"/>
                  <a:gd name="T58" fmla="*/ 0 w 1469"/>
                  <a:gd name="T59" fmla="*/ 0 h 525"/>
                  <a:gd name="T60" fmla="*/ 0 w 1469"/>
                  <a:gd name="T61" fmla="*/ 0 h 525"/>
                  <a:gd name="T62" fmla="*/ 0 w 1469"/>
                  <a:gd name="T63" fmla="*/ 0 h 525"/>
                  <a:gd name="T64" fmla="*/ 0 w 1469"/>
                  <a:gd name="T65" fmla="*/ 0 h 525"/>
                  <a:gd name="T66" fmla="*/ 0 w 1469"/>
                  <a:gd name="T67" fmla="*/ 0 h 525"/>
                  <a:gd name="T68" fmla="*/ 0 w 1469"/>
                  <a:gd name="T69" fmla="*/ 0 h 525"/>
                  <a:gd name="T70" fmla="*/ 0 w 1469"/>
                  <a:gd name="T71" fmla="*/ 0 h 525"/>
                  <a:gd name="T72" fmla="*/ 0 w 1469"/>
                  <a:gd name="T73" fmla="*/ 0 h 525"/>
                  <a:gd name="T74" fmla="*/ 0 w 1469"/>
                  <a:gd name="T75" fmla="*/ 0 h 525"/>
                  <a:gd name="T76" fmla="*/ 0 w 1469"/>
                  <a:gd name="T77" fmla="*/ 0 h 525"/>
                  <a:gd name="T78" fmla="*/ 0 w 1469"/>
                  <a:gd name="T79" fmla="*/ 0 h 5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469"/>
                  <a:gd name="T121" fmla="*/ 0 h 525"/>
                  <a:gd name="T122" fmla="*/ 1469 w 1469"/>
                  <a:gd name="T123" fmla="*/ 525 h 5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469" h="525">
                    <a:moveTo>
                      <a:pt x="1468" y="407"/>
                    </a:moveTo>
                    <a:lnTo>
                      <a:pt x="1466" y="407"/>
                    </a:lnTo>
                    <a:lnTo>
                      <a:pt x="1458" y="406"/>
                    </a:lnTo>
                    <a:lnTo>
                      <a:pt x="1446" y="405"/>
                    </a:lnTo>
                    <a:lnTo>
                      <a:pt x="1429" y="402"/>
                    </a:lnTo>
                    <a:lnTo>
                      <a:pt x="1408" y="400"/>
                    </a:lnTo>
                    <a:lnTo>
                      <a:pt x="1382" y="397"/>
                    </a:lnTo>
                    <a:lnTo>
                      <a:pt x="1353" y="393"/>
                    </a:lnTo>
                    <a:lnTo>
                      <a:pt x="1321" y="389"/>
                    </a:lnTo>
                    <a:lnTo>
                      <a:pt x="1285" y="383"/>
                    </a:lnTo>
                    <a:lnTo>
                      <a:pt x="1245" y="376"/>
                    </a:lnTo>
                    <a:lnTo>
                      <a:pt x="1203" y="370"/>
                    </a:lnTo>
                    <a:lnTo>
                      <a:pt x="1158" y="363"/>
                    </a:lnTo>
                    <a:lnTo>
                      <a:pt x="1110" y="354"/>
                    </a:lnTo>
                    <a:lnTo>
                      <a:pt x="1060" y="345"/>
                    </a:lnTo>
                    <a:lnTo>
                      <a:pt x="1008" y="335"/>
                    </a:lnTo>
                    <a:lnTo>
                      <a:pt x="954" y="323"/>
                    </a:lnTo>
                    <a:lnTo>
                      <a:pt x="898" y="311"/>
                    </a:lnTo>
                    <a:lnTo>
                      <a:pt x="841" y="299"/>
                    </a:lnTo>
                    <a:lnTo>
                      <a:pt x="782" y="284"/>
                    </a:lnTo>
                    <a:lnTo>
                      <a:pt x="723" y="269"/>
                    </a:lnTo>
                    <a:lnTo>
                      <a:pt x="663" y="253"/>
                    </a:lnTo>
                    <a:lnTo>
                      <a:pt x="602" y="236"/>
                    </a:lnTo>
                    <a:lnTo>
                      <a:pt x="541" y="217"/>
                    </a:lnTo>
                    <a:lnTo>
                      <a:pt x="480" y="198"/>
                    </a:lnTo>
                    <a:lnTo>
                      <a:pt x="417" y="178"/>
                    </a:lnTo>
                    <a:lnTo>
                      <a:pt x="356" y="156"/>
                    </a:lnTo>
                    <a:lnTo>
                      <a:pt x="296" y="133"/>
                    </a:lnTo>
                    <a:lnTo>
                      <a:pt x="236" y="109"/>
                    </a:lnTo>
                    <a:lnTo>
                      <a:pt x="178" y="84"/>
                    </a:lnTo>
                    <a:lnTo>
                      <a:pt x="120" y="57"/>
                    </a:lnTo>
                    <a:lnTo>
                      <a:pt x="64" y="29"/>
                    </a:lnTo>
                    <a:lnTo>
                      <a:pt x="9" y="0"/>
                    </a:lnTo>
                    <a:lnTo>
                      <a:pt x="7" y="4"/>
                    </a:lnTo>
                    <a:lnTo>
                      <a:pt x="5" y="15"/>
                    </a:lnTo>
                    <a:lnTo>
                      <a:pt x="3" y="33"/>
                    </a:lnTo>
                    <a:lnTo>
                      <a:pt x="0" y="55"/>
                    </a:lnTo>
                    <a:lnTo>
                      <a:pt x="0" y="79"/>
                    </a:lnTo>
                    <a:lnTo>
                      <a:pt x="3" y="102"/>
                    </a:lnTo>
                    <a:lnTo>
                      <a:pt x="10" y="125"/>
                    </a:lnTo>
                    <a:lnTo>
                      <a:pt x="22" y="143"/>
                    </a:lnTo>
                    <a:lnTo>
                      <a:pt x="23" y="144"/>
                    </a:lnTo>
                    <a:lnTo>
                      <a:pt x="26" y="146"/>
                    </a:lnTo>
                    <a:lnTo>
                      <a:pt x="33" y="150"/>
                    </a:lnTo>
                    <a:lnTo>
                      <a:pt x="43" y="154"/>
                    </a:lnTo>
                    <a:lnTo>
                      <a:pt x="54" y="161"/>
                    </a:lnTo>
                    <a:lnTo>
                      <a:pt x="69" y="169"/>
                    </a:lnTo>
                    <a:lnTo>
                      <a:pt x="86" y="177"/>
                    </a:lnTo>
                    <a:lnTo>
                      <a:pt x="106" y="187"/>
                    </a:lnTo>
                    <a:lnTo>
                      <a:pt x="128" y="197"/>
                    </a:lnTo>
                    <a:lnTo>
                      <a:pt x="154" y="208"/>
                    </a:lnTo>
                    <a:lnTo>
                      <a:pt x="182" y="221"/>
                    </a:lnTo>
                    <a:lnTo>
                      <a:pt x="213" y="234"/>
                    </a:lnTo>
                    <a:lnTo>
                      <a:pt x="247" y="248"/>
                    </a:lnTo>
                    <a:lnTo>
                      <a:pt x="283" y="262"/>
                    </a:lnTo>
                    <a:lnTo>
                      <a:pt x="322" y="277"/>
                    </a:lnTo>
                    <a:lnTo>
                      <a:pt x="364" y="292"/>
                    </a:lnTo>
                    <a:lnTo>
                      <a:pt x="410" y="308"/>
                    </a:lnTo>
                    <a:lnTo>
                      <a:pt x="457" y="323"/>
                    </a:lnTo>
                    <a:lnTo>
                      <a:pt x="508" y="339"/>
                    </a:lnTo>
                    <a:lnTo>
                      <a:pt x="562" y="355"/>
                    </a:lnTo>
                    <a:lnTo>
                      <a:pt x="618" y="371"/>
                    </a:lnTo>
                    <a:lnTo>
                      <a:pt x="678" y="387"/>
                    </a:lnTo>
                    <a:lnTo>
                      <a:pt x="740" y="402"/>
                    </a:lnTo>
                    <a:lnTo>
                      <a:pt x="805" y="418"/>
                    </a:lnTo>
                    <a:lnTo>
                      <a:pt x="874" y="433"/>
                    </a:lnTo>
                    <a:lnTo>
                      <a:pt x="945" y="449"/>
                    </a:lnTo>
                    <a:lnTo>
                      <a:pt x="1018" y="462"/>
                    </a:lnTo>
                    <a:lnTo>
                      <a:pt x="1096" y="477"/>
                    </a:lnTo>
                    <a:lnTo>
                      <a:pt x="1176" y="490"/>
                    </a:lnTo>
                    <a:lnTo>
                      <a:pt x="1259" y="503"/>
                    </a:lnTo>
                    <a:lnTo>
                      <a:pt x="1346" y="514"/>
                    </a:lnTo>
                    <a:lnTo>
                      <a:pt x="1435" y="525"/>
                    </a:lnTo>
                    <a:lnTo>
                      <a:pt x="1436" y="523"/>
                    </a:lnTo>
                    <a:lnTo>
                      <a:pt x="1441" y="516"/>
                    </a:lnTo>
                    <a:lnTo>
                      <a:pt x="1447" y="506"/>
                    </a:lnTo>
                    <a:lnTo>
                      <a:pt x="1454" y="491"/>
                    </a:lnTo>
                    <a:lnTo>
                      <a:pt x="1461" y="474"/>
                    </a:lnTo>
                    <a:lnTo>
                      <a:pt x="1466" y="454"/>
                    </a:lnTo>
                    <a:lnTo>
                      <a:pt x="1469" y="432"/>
                    </a:lnTo>
                    <a:lnTo>
                      <a:pt x="1468" y="407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28" name="Freeform 211"/>
              <p:cNvSpPr/>
              <p:nvPr/>
            </p:nvSpPr>
            <p:spPr bwMode="auto">
              <a:xfrm>
                <a:off x="8253" y="4846"/>
                <a:ext cx="42" cy="29"/>
              </a:xfrm>
              <a:custGeom>
                <a:avLst/>
                <a:gdLst>
                  <a:gd name="T0" fmla="*/ 0 w 170"/>
                  <a:gd name="T1" fmla="*/ 0 h 120"/>
                  <a:gd name="T2" fmla="*/ 0 w 170"/>
                  <a:gd name="T3" fmla="*/ 0 h 120"/>
                  <a:gd name="T4" fmla="*/ 0 w 170"/>
                  <a:gd name="T5" fmla="*/ 0 h 120"/>
                  <a:gd name="T6" fmla="*/ 0 w 170"/>
                  <a:gd name="T7" fmla="*/ 0 h 120"/>
                  <a:gd name="T8" fmla="*/ 0 w 170"/>
                  <a:gd name="T9" fmla="*/ 0 h 120"/>
                  <a:gd name="T10" fmla="*/ 0 w 170"/>
                  <a:gd name="T11" fmla="*/ 0 h 120"/>
                  <a:gd name="T12" fmla="*/ 0 w 170"/>
                  <a:gd name="T13" fmla="*/ 0 h 120"/>
                  <a:gd name="T14" fmla="*/ 0 w 170"/>
                  <a:gd name="T15" fmla="*/ 0 h 120"/>
                  <a:gd name="T16" fmla="*/ 0 w 170"/>
                  <a:gd name="T17" fmla="*/ 0 h 120"/>
                  <a:gd name="T18" fmla="*/ 0 w 170"/>
                  <a:gd name="T19" fmla="*/ 0 h 120"/>
                  <a:gd name="T20" fmla="*/ 0 w 170"/>
                  <a:gd name="T21" fmla="*/ 0 h 120"/>
                  <a:gd name="T22" fmla="*/ 0 w 170"/>
                  <a:gd name="T23" fmla="*/ 0 h 120"/>
                  <a:gd name="T24" fmla="*/ 0 w 170"/>
                  <a:gd name="T25" fmla="*/ 0 h 120"/>
                  <a:gd name="T26" fmla="*/ 0 w 170"/>
                  <a:gd name="T27" fmla="*/ 0 h 120"/>
                  <a:gd name="T28" fmla="*/ 0 w 170"/>
                  <a:gd name="T29" fmla="*/ 0 h 120"/>
                  <a:gd name="T30" fmla="*/ 0 w 170"/>
                  <a:gd name="T31" fmla="*/ 0 h 120"/>
                  <a:gd name="T32" fmla="*/ 0 w 170"/>
                  <a:gd name="T33" fmla="*/ 0 h 120"/>
                  <a:gd name="T34" fmla="*/ 0 w 170"/>
                  <a:gd name="T35" fmla="*/ 0 h 120"/>
                  <a:gd name="T36" fmla="*/ 0 w 170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20"/>
                  <a:gd name="T59" fmla="*/ 170 w 170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20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30" y="7"/>
                    </a:lnTo>
                    <a:lnTo>
                      <a:pt x="17" y="15"/>
                    </a:lnTo>
                    <a:lnTo>
                      <a:pt x="7" y="26"/>
                    </a:lnTo>
                    <a:lnTo>
                      <a:pt x="1" y="43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8" y="120"/>
                    </a:lnTo>
                    <a:lnTo>
                      <a:pt x="97" y="114"/>
                    </a:lnTo>
                    <a:lnTo>
                      <a:pt x="97" y="102"/>
                    </a:lnTo>
                    <a:lnTo>
                      <a:pt x="97" y="84"/>
                    </a:lnTo>
                    <a:lnTo>
                      <a:pt x="101" y="64"/>
                    </a:lnTo>
                    <a:lnTo>
                      <a:pt x="108" y="44"/>
                    </a:lnTo>
                    <a:lnTo>
                      <a:pt x="121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29" name="Freeform 212"/>
              <p:cNvSpPr/>
              <p:nvPr/>
            </p:nvSpPr>
            <p:spPr bwMode="auto">
              <a:xfrm>
                <a:off x="8494" y="4901"/>
                <a:ext cx="43" cy="29"/>
              </a:xfrm>
              <a:custGeom>
                <a:avLst/>
                <a:gdLst>
                  <a:gd name="T0" fmla="*/ 0 w 170"/>
                  <a:gd name="T1" fmla="*/ 0 h 119"/>
                  <a:gd name="T2" fmla="*/ 0 w 170"/>
                  <a:gd name="T3" fmla="*/ 0 h 119"/>
                  <a:gd name="T4" fmla="*/ 0 w 170"/>
                  <a:gd name="T5" fmla="*/ 0 h 119"/>
                  <a:gd name="T6" fmla="*/ 0 w 170"/>
                  <a:gd name="T7" fmla="*/ 0 h 119"/>
                  <a:gd name="T8" fmla="*/ 0 w 170"/>
                  <a:gd name="T9" fmla="*/ 0 h 119"/>
                  <a:gd name="T10" fmla="*/ 0 w 170"/>
                  <a:gd name="T11" fmla="*/ 0 h 119"/>
                  <a:gd name="T12" fmla="*/ 0 w 170"/>
                  <a:gd name="T13" fmla="*/ 0 h 119"/>
                  <a:gd name="T14" fmla="*/ 0 w 170"/>
                  <a:gd name="T15" fmla="*/ 0 h 119"/>
                  <a:gd name="T16" fmla="*/ 0 w 170"/>
                  <a:gd name="T17" fmla="*/ 0 h 119"/>
                  <a:gd name="T18" fmla="*/ 0 w 170"/>
                  <a:gd name="T19" fmla="*/ 0 h 119"/>
                  <a:gd name="T20" fmla="*/ 0 w 170"/>
                  <a:gd name="T21" fmla="*/ 0 h 119"/>
                  <a:gd name="T22" fmla="*/ 0 w 170"/>
                  <a:gd name="T23" fmla="*/ 0 h 119"/>
                  <a:gd name="T24" fmla="*/ 0 w 170"/>
                  <a:gd name="T25" fmla="*/ 0 h 119"/>
                  <a:gd name="T26" fmla="*/ 0 w 170"/>
                  <a:gd name="T27" fmla="*/ 0 h 119"/>
                  <a:gd name="T28" fmla="*/ 0 w 170"/>
                  <a:gd name="T29" fmla="*/ 0 h 119"/>
                  <a:gd name="T30" fmla="*/ 0 w 170"/>
                  <a:gd name="T31" fmla="*/ 0 h 119"/>
                  <a:gd name="T32" fmla="*/ 0 w 170"/>
                  <a:gd name="T33" fmla="*/ 0 h 119"/>
                  <a:gd name="T34" fmla="*/ 0 w 170"/>
                  <a:gd name="T35" fmla="*/ 0 h 119"/>
                  <a:gd name="T36" fmla="*/ 0 w 170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19"/>
                  <a:gd name="T59" fmla="*/ 170 w 170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19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29" y="7"/>
                    </a:lnTo>
                    <a:lnTo>
                      <a:pt x="18" y="14"/>
                    </a:lnTo>
                    <a:lnTo>
                      <a:pt x="7" y="25"/>
                    </a:lnTo>
                    <a:lnTo>
                      <a:pt x="0" y="42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7" y="119"/>
                    </a:lnTo>
                    <a:lnTo>
                      <a:pt x="96" y="114"/>
                    </a:lnTo>
                    <a:lnTo>
                      <a:pt x="96" y="101"/>
                    </a:lnTo>
                    <a:lnTo>
                      <a:pt x="96" y="83"/>
                    </a:lnTo>
                    <a:lnTo>
                      <a:pt x="100" y="62"/>
                    </a:lnTo>
                    <a:lnTo>
                      <a:pt x="107" y="44"/>
                    </a:lnTo>
                    <a:lnTo>
                      <a:pt x="120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30" name="Freeform 213"/>
              <p:cNvSpPr/>
              <p:nvPr/>
            </p:nvSpPr>
            <p:spPr bwMode="auto">
              <a:xfrm>
                <a:off x="8299" y="4855"/>
                <a:ext cx="182" cy="50"/>
              </a:xfrm>
              <a:custGeom>
                <a:avLst/>
                <a:gdLst>
                  <a:gd name="T0" fmla="*/ 0 w 730"/>
                  <a:gd name="T1" fmla="*/ 0 h 200"/>
                  <a:gd name="T2" fmla="*/ 0 w 730"/>
                  <a:gd name="T3" fmla="*/ 0 h 200"/>
                  <a:gd name="T4" fmla="*/ 0 w 730"/>
                  <a:gd name="T5" fmla="*/ 0 h 200"/>
                  <a:gd name="T6" fmla="*/ 0 w 730"/>
                  <a:gd name="T7" fmla="*/ 0 h 200"/>
                  <a:gd name="T8" fmla="*/ 0 w 730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0"/>
                  <a:gd name="T16" fmla="*/ 0 h 200"/>
                  <a:gd name="T17" fmla="*/ 730 w 730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0" h="200">
                    <a:moveTo>
                      <a:pt x="0" y="44"/>
                    </a:moveTo>
                    <a:lnTo>
                      <a:pt x="697" y="200"/>
                    </a:lnTo>
                    <a:lnTo>
                      <a:pt x="730" y="156"/>
                    </a:lnTo>
                    <a:lnTo>
                      <a:pt x="33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31" name="Freeform 214"/>
              <p:cNvSpPr/>
              <p:nvPr/>
            </p:nvSpPr>
            <p:spPr bwMode="auto">
              <a:xfrm>
                <a:off x="8297" y="4875"/>
                <a:ext cx="176" cy="47"/>
              </a:xfrm>
              <a:custGeom>
                <a:avLst/>
                <a:gdLst>
                  <a:gd name="T0" fmla="*/ 0 w 703"/>
                  <a:gd name="T1" fmla="*/ 0 h 187"/>
                  <a:gd name="T2" fmla="*/ 0 w 703"/>
                  <a:gd name="T3" fmla="*/ 0 h 187"/>
                  <a:gd name="T4" fmla="*/ 0 w 703"/>
                  <a:gd name="T5" fmla="*/ 0 h 187"/>
                  <a:gd name="T6" fmla="*/ 0 w 703"/>
                  <a:gd name="T7" fmla="*/ 0 h 187"/>
                  <a:gd name="T8" fmla="*/ 0 w 70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3"/>
                  <a:gd name="T16" fmla="*/ 0 h 187"/>
                  <a:gd name="T17" fmla="*/ 703 w 703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3" h="187">
                    <a:moveTo>
                      <a:pt x="0" y="30"/>
                    </a:moveTo>
                    <a:lnTo>
                      <a:pt x="696" y="187"/>
                    </a:lnTo>
                    <a:lnTo>
                      <a:pt x="703" y="157"/>
                    </a:lnTo>
                    <a:lnTo>
                      <a:pt x="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32" name="Freeform 215"/>
              <p:cNvSpPr/>
              <p:nvPr/>
            </p:nvSpPr>
            <p:spPr bwMode="auto">
              <a:xfrm>
                <a:off x="8486" y="4969"/>
                <a:ext cx="106" cy="127"/>
              </a:xfrm>
              <a:custGeom>
                <a:avLst/>
                <a:gdLst>
                  <a:gd name="T0" fmla="*/ 0 w 424"/>
                  <a:gd name="T1" fmla="*/ 0 h 508"/>
                  <a:gd name="T2" fmla="*/ 0 w 424"/>
                  <a:gd name="T3" fmla="*/ 0 h 508"/>
                  <a:gd name="T4" fmla="*/ 0 w 424"/>
                  <a:gd name="T5" fmla="*/ 0 h 508"/>
                  <a:gd name="T6" fmla="*/ 0 w 424"/>
                  <a:gd name="T7" fmla="*/ 0 h 508"/>
                  <a:gd name="T8" fmla="*/ 0 w 424"/>
                  <a:gd name="T9" fmla="*/ 0 h 508"/>
                  <a:gd name="T10" fmla="*/ 0 w 424"/>
                  <a:gd name="T11" fmla="*/ 0 h 508"/>
                  <a:gd name="T12" fmla="*/ 0 w 424"/>
                  <a:gd name="T13" fmla="*/ 0 h 508"/>
                  <a:gd name="T14" fmla="*/ 0 w 424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4"/>
                  <a:gd name="T25" fmla="*/ 0 h 508"/>
                  <a:gd name="T26" fmla="*/ 424 w 424"/>
                  <a:gd name="T27" fmla="*/ 508 h 50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4" h="508">
                    <a:moveTo>
                      <a:pt x="0" y="508"/>
                    </a:moveTo>
                    <a:lnTo>
                      <a:pt x="86" y="388"/>
                    </a:lnTo>
                    <a:lnTo>
                      <a:pt x="124" y="388"/>
                    </a:lnTo>
                    <a:lnTo>
                      <a:pt x="424" y="0"/>
                    </a:lnTo>
                    <a:lnTo>
                      <a:pt x="130" y="282"/>
                    </a:lnTo>
                    <a:lnTo>
                      <a:pt x="66" y="289"/>
                    </a:lnTo>
                    <a:lnTo>
                      <a:pt x="0" y="358"/>
                    </a:lnTo>
                    <a:lnTo>
                      <a:pt x="0" y="508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33" name="Freeform 216"/>
              <p:cNvSpPr/>
              <p:nvPr/>
            </p:nvSpPr>
            <p:spPr bwMode="auto">
              <a:xfrm>
                <a:off x="8312" y="4637"/>
                <a:ext cx="296" cy="61"/>
              </a:xfrm>
              <a:custGeom>
                <a:avLst/>
                <a:gdLst>
                  <a:gd name="T0" fmla="*/ 0 w 1186"/>
                  <a:gd name="T1" fmla="*/ 0 h 245"/>
                  <a:gd name="T2" fmla="*/ 0 w 1186"/>
                  <a:gd name="T3" fmla="*/ 0 h 245"/>
                  <a:gd name="T4" fmla="*/ 0 w 1186"/>
                  <a:gd name="T5" fmla="*/ 0 h 245"/>
                  <a:gd name="T6" fmla="*/ 0 w 1186"/>
                  <a:gd name="T7" fmla="*/ 0 h 245"/>
                  <a:gd name="T8" fmla="*/ 0 w 1186"/>
                  <a:gd name="T9" fmla="*/ 0 h 245"/>
                  <a:gd name="T10" fmla="*/ 0 w 1186"/>
                  <a:gd name="T11" fmla="*/ 0 h 245"/>
                  <a:gd name="T12" fmla="*/ 0 w 1186"/>
                  <a:gd name="T13" fmla="*/ 0 h 245"/>
                  <a:gd name="T14" fmla="*/ 0 w 1186"/>
                  <a:gd name="T15" fmla="*/ 0 h 245"/>
                  <a:gd name="T16" fmla="*/ 0 w 1186"/>
                  <a:gd name="T17" fmla="*/ 0 h 245"/>
                  <a:gd name="T18" fmla="*/ 0 w 1186"/>
                  <a:gd name="T19" fmla="*/ 0 h 245"/>
                  <a:gd name="T20" fmla="*/ 0 w 1186"/>
                  <a:gd name="T21" fmla="*/ 0 h 245"/>
                  <a:gd name="T22" fmla="*/ 0 w 1186"/>
                  <a:gd name="T23" fmla="*/ 0 h 245"/>
                  <a:gd name="T24" fmla="*/ 0 w 1186"/>
                  <a:gd name="T25" fmla="*/ 0 h 245"/>
                  <a:gd name="T26" fmla="*/ 0 w 1186"/>
                  <a:gd name="T27" fmla="*/ 0 h 245"/>
                  <a:gd name="T28" fmla="*/ 0 w 1186"/>
                  <a:gd name="T29" fmla="*/ 0 h 245"/>
                  <a:gd name="T30" fmla="*/ 0 w 1186"/>
                  <a:gd name="T31" fmla="*/ 0 h 245"/>
                  <a:gd name="T32" fmla="*/ 0 w 1186"/>
                  <a:gd name="T33" fmla="*/ 0 h 245"/>
                  <a:gd name="T34" fmla="*/ 0 w 1186"/>
                  <a:gd name="T35" fmla="*/ 0 h 245"/>
                  <a:gd name="T36" fmla="*/ 0 w 1186"/>
                  <a:gd name="T37" fmla="*/ 0 h 245"/>
                  <a:gd name="T38" fmla="*/ 0 w 1186"/>
                  <a:gd name="T39" fmla="*/ 0 h 245"/>
                  <a:gd name="T40" fmla="*/ 0 w 1186"/>
                  <a:gd name="T41" fmla="*/ 0 h 245"/>
                  <a:gd name="T42" fmla="*/ 0 w 1186"/>
                  <a:gd name="T43" fmla="*/ 0 h 245"/>
                  <a:gd name="T44" fmla="*/ 0 w 1186"/>
                  <a:gd name="T45" fmla="*/ 0 h 245"/>
                  <a:gd name="T46" fmla="*/ 0 w 1186"/>
                  <a:gd name="T47" fmla="*/ 0 h 245"/>
                  <a:gd name="T48" fmla="*/ 0 w 1186"/>
                  <a:gd name="T49" fmla="*/ 0 h 245"/>
                  <a:gd name="T50" fmla="*/ 0 w 1186"/>
                  <a:gd name="T51" fmla="*/ 0 h 245"/>
                  <a:gd name="T52" fmla="*/ 0 w 1186"/>
                  <a:gd name="T53" fmla="*/ 0 h 245"/>
                  <a:gd name="T54" fmla="*/ 0 w 1186"/>
                  <a:gd name="T55" fmla="*/ 0 h 245"/>
                  <a:gd name="T56" fmla="*/ 0 w 1186"/>
                  <a:gd name="T57" fmla="*/ 0 h 245"/>
                  <a:gd name="T58" fmla="*/ 0 w 1186"/>
                  <a:gd name="T59" fmla="*/ 0 h 245"/>
                  <a:gd name="T60" fmla="*/ 0 w 1186"/>
                  <a:gd name="T61" fmla="*/ 0 h 245"/>
                  <a:gd name="T62" fmla="*/ 0 w 1186"/>
                  <a:gd name="T63" fmla="*/ 0 h 245"/>
                  <a:gd name="T64" fmla="*/ 0 w 1186"/>
                  <a:gd name="T65" fmla="*/ 0 h 245"/>
                  <a:gd name="T66" fmla="*/ 0 w 1186"/>
                  <a:gd name="T67" fmla="*/ 0 h 2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86"/>
                  <a:gd name="T103" fmla="*/ 0 h 245"/>
                  <a:gd name="T104" fmla="*/ 1186 w 1186"/>
                  <a:gd name="T105" fmla="*/ 245 h 2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86" h="245">
                    <a:moveTo>
                      <a:pt x="0" y="0"/>
                    </a:moveTo>
                    <a:lnTo>
                      <a:pt x="1186" y="245"/>
                    </a:lnTo>
                    <a:lnTo>
                      <a:pt x="1184" y="244"/>
                    </a:lnTo>
                    <a:lnTo>
                      <a:pt x="1180" y="242"/>
                    </a:lnTo>
                    <a:lnTo>
                      <a:pt x="1172" y="239"/>
                    </a:lnTo>
                    <a:lnTo>
                      <a:pt x="1161" y="233"/>
                    </a:lnTo>
                    <a:lnTo>
                      <a:pt x="1147" y="228"/>
                    </a:lnTo>
                    <a:lnTo>
                      <a:pt x="1130" y="222"/>
                    </a:lnTo>
                    <a:lnTo>
                      <a:pt x="1112" y="214"/>
                    </a:lnTo>
                    <a:lnTo>
                      <a:pt x="1091" y="205"/>
                    </a:lnTo>
                    <a:lnTo>
                      <a:pt x="1066" y="196"/>
                    </a:lnTo>
                    <a:lnTo>
                      <a:pt x="1039" y="187"/>
                    </a:lnTo>
                    <a:lnTo>
                      <a:pt x="1010" y="177"/>
                    </a:lnTo>
                    <a:lnTo>
                      <a:pt x="979" y="166"/>
                    </a:lnTo>
                    <a:lnTo>
                      <a:pt x="945" y="154"/>
                    </a:lnTo>
                    <a:lnTo>
                      <a:pt x="910" y="143"/>
                    </a:lnTo>
                    <a:lnTo>
                      <a:pt x="871" y="132"/>
                    </a:lnTo>
                    <a:lnTo>
                      <a:pt x="832" y="121"/>
                    </a:lnTo>
                    <a:lnTo>
                      <a:pt x="790" y="108"/>
                    </a:lnTo>
                    <a:lnTo>
                      <a:pt x="747" y="97"/>
                    </a:lnTo>
                    <a:lnTo>
                      <a:pt x="702" y="86"/>
                    </a:lnTo>
                    <a:lnTo>
                      <a:pt x="655" y="74"/>
                    </a:lnTo>
                    <a:lnTo>
                      <a:pt x="607" y="64"/>
                    </a:lnTo>
                    <a:lnTo>
                      <a:pt x="557" y="54"/>
                    </a:lnTo>
                    <a:lnTo>
                      <a:pt x="506" y="45"/>
                    </a:lnTo>
                    <a:lnTo>
                      <a:pt x="454" y="36"/>
                    </a:lnTo>
                    <a:lnTo>
                      <a:pt x="400" y="28"/>
                    </a:lnTo>
                    <a:lnTo>
                      <a:pt x="346" y="20"/>
                    </a:lnTo>
                    <a:lnTo>
                      <a:pt x="290" y="15"/>
                    </a:lnTo>
                    <a:lnTo>
                      <a:pt x="233" y="9"/>
                    </a:lnTo>
                    <a:lnTo>
                      <a:pt x="176" y="4"/>
                    </a:lnTo>
                    <a:lnTo>
                      <a:pt x="118" y="2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734" name="Freeform 217"/>
              <p:cNvSpPr/>
              <p:nvPr/>
            </p:nvSpPr>
            <p:spPr bwMode="auto">
              <a:xfrm>
                <a:off x="8250" y="4639"/>
                <a:ext cx="60" cy="185"/>
              </a:xfrm>
              <a:custGeom>
                <a:avLst/>
                <a:gdLst>
                  <a:gd name="T0" fmla="*/ 0 w 241"/>
                  <a:gd name="T1" fmla="*/ 0 h 738"/>
                  <a:gd name="T2" fmla="*/ 0 w 241"/>
                  <a:gd name="T3" fmla="*/ 0 h 738"/>
                  <a:gd name="T4" fmla="*/ 0 w 241"/>
                  <a:gd name="T5" fmla="*/ 0 h 738"/>
                  <a:gd name="T6" fmla="*/ 0 w 241"/>
                  <a:gd name="T7" fmla="*/ 0 h 738"/>
                  <a:gd name="T8" fmla="*/ 0 w 241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1"/>
                  <a:gd name="T16" fmla="*/ 0 h 738"/>
                  <a:gd name="T17" fmla="*/ 241 w 241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1" h="738">
                    <a:moveTo>
                      <a:pt x="241" y="0"/>
                    </a:moveTo>
                    <a:lnTo>
                      <a:pt x="52" y="738"/>
                    </a:lnTo>
                    <a:lnTo>
                      <a:pt x="0" y="726"/>
                    </a:lnTo>
                    <a:lnTo>
                      <a:pt x="169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53626" name="Group 218"/>
          <p:cNvGrpSpPr/>
          <p:nvPr/>
        </p:nvGrpSpPr>
        <p:grpSpPr bwMode="auto">
          <a:xfrm>
            <a:off x="7267575" y="3506788"/>
            <a:ext cx="203200" cy="330200"/>
            <a:chOff x="4544" y="808"/>
            <a:chExt cx="128" cy="208"/>
          </a:xfrm>
        </p:grpSpPr>
        <p:sp>
          <p:nvSpPr>
            <p:cNvPr id="153662" name="Line 219"/>
            <p:cNvSpPr>
              <a:spLocks noChangeShapeType="1"/>
            </p:cNvSpPr>
            <p:nvPr/>
          </p:nvSpPr>
          <p:spPr bwMode="auto">
            <a:xfrm flipH="1" flipV="1">
              <a:off x="4624" y="808"/>
              <a:ext cx="48" cy="128"/>
            </a:xfrm>
            <a:prstGeom prst="line">
              <a:avLst/>
            </a:prstGeom>
            <a:noFill/>
            <a:ln w="28575">
              <a:solidFill>
                <a:schemeClr val="bg2"/>
              </a:solidFill>
              <a:prstDash val="sys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3663" name="Line 220"/>
            <p:cNvSpPr>
              <a:spLocks noChangeShapeType="1"/>
            </p:cNvSpPr>
            <p:nvPr/>
          </p:nvSpPr>
          <p:spPr bwMode="auto">
            <a:xfrm flipH="1" flipV="1">
              <a:off x="4584" y="848"/>
              <a:ext cx="48" cy="128"/>
            </a:xfrm>
            <a:prstGeom prst="line">
              <a:avLst/>
            </a:prstGeom>
            <a:noFill/>
            <a:ln w="28575">
              <a:solidFill>
                <a:schemeClr val="bg2"/>
              </a:solidFill>
              <a:prstDash val="sys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3664" name="Line 221"/>
            <p:cNvSpPr>
              <a:spLocks noChangeShapeType="1"/>
            </p:cNvSpPr>
            <p:nvPr/>
          </p:nvSpPr>
          <p:spPr bwMode="auto">
            <a:xfrm flipH="1" flipV="1">
              <a:off x="4544" y="888"/>
              <a:ext cx="48" cy="128"/>
            </a:xfrm>
            <a:prstGeom prst="line">
              <a:avLst/>
            </a:prstGeom>
            <a:noFill/>
            <a:ln w="28575">
              <a:solidFill>
                <a:schemeClr val="bg2"/>
              </a:solidFill>
              <a:prstDash val="sysDot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53627" name="Line 222"/>
          <p:cNvSpPr>
            <a:spLocks noChangeShapeType="1"/>
          </p:cNvSpPr>
          <p:nvPr/>
        </p:nvSpPr>
        <p:spPr bwMode="auto">
          <a:xfrm>
            <a:off x="7546975" y="4027488"/>
            <a:ext cx="317500" cy="673100"/>
          </a:xfrm>
          <a:prstGeom prst="line">
            <a:avLst/>
          </a:prstGeom>
          <a:noFill/>
          <a:ln w="28575">
            <a:solidFill>
              <a:schemeClr val="bg2"/>
            </a:solidFill>
            <a:prstDash val="sysDot"/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53628" name="Group 223"/>
          <p:cNvGrpSpPr/>
          <p:nvPr/>
        </p:nvGrpSpPr>
        <p:grpSpPr bwMode="auto">
          <a:xfrm>
            <a:off x="7718425" y="4152899"/>
            <a:ext cx="357188" cy="461963"/>
            <a:chOff x="618" y="3500"/>
            <a:chExt cx="202" cy="291"/>
          </a:xfrm>
        </p:grpSpPr>
        <p:sp>
          <p:nvSpPr>
            <p:cNvPr id="153660" name="Oval 224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53661" name="Text Box 225"/>
            <p:cNvSpPr txBox="1">
              <a:spLocks noChangeArrowheads="1"/>
            </p:cNvSpPr>
            <p:nvPr/>
          </p:nvSpPr>
          <p:spPr bwMode="auto">
            <a:xfrm>
              <a:off x="628" y="3500"/>
              <a:ext cx="19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solidFill>
                    <a:srgbClr val="FF0000"/>
                  </a:solidFill>
                  <a:latin typeface="+mn-lt"/>
                  <a:ea typeface="+mn-ea"/>
                </a:rPr>
                <a:t>2</a:t>
              </a:r>
            </a:p>
          </p:txBody>
        </p:sp>
      </p:grpSp>
      <p:sp>
        <p:nvSpPr>
          <p:cNvPr id="153629" name="Freeform 226"/>
          <p:cNvSpPr/>
          <p:nvPr/>
        </p:nvSpPr>
        <p:spPr bwMode="auto">
          <a:xfrm>
            <a:off x="6111875" y="4408489"/>
            <a:ext cx="1828800" cy="1392237"/>
          </a:xfrm>
          <a:custGeom>
            <a:avLst/>
            <a:gdLst>
              <a:gd name="T0" fmla="*/ 0 w 1152"/>
              <a:gd name="T1" fmla="*/ 0 h 877"/>
              <a:gd name="T2" fmla="*/ 2147483646 w 1152"/>
              <a:gd name="T3" fmla="*/ 2147483646 h 877"/>
              <a:gd name="T4" fmla="*/ 2147483646 w 1152"/>
              <a:gd name="T5" fmla="*/ 2147483646 h 877"/>
              <a:gd name="T6" fmla="*/ 2147483646 w 1152"/>
              <a:gd name="T7" fmla="*/ 2147483646 h 877"/>
              <a:gd name="T8" fmla="*/ 0 60000 65536"/>
              <a:gd name="T9" fmla="*/ 0 60000 65536"/>
              <a:gd name="T10" fmla="*/ 0 60000 65536"/>
              <a:gd name="T11" fmla="*/ 0 60000 65536"/>
              <a:gd name="T12" fmla="*/ 0 w 1152"/>
              <a:gd name="T13" fmla="*/ 0 h 877"/>
              <a:gd name="T14" fmla="*/ 1152 w 1152"/>
              <a:gd name="T15" fmla="*/ 877 h 87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52" h="877">
                <a:moveTo>
                  <a:pt x="0" y="0"/>
                </a:moveTo>
                <a:cubicBezTo>
                  <a:pt x="75" y="129"/>
                  <a:pt x="291" y="675"/>
                  <a:pt x="448" y="776"/>
                </a:cubicBezTo>
                <a:cubicBezTo>
                  <a:pt x="605" y="877"/>
                  <a:pt x="840" y="665"/>
                  <a:pt x="944" y="608"/>
                </a:cubicBezTo>
                <a:lnTo>
                  <a:pt x="1152" y="456"/>
                </a:ln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53630" name="Group 227"/>
          <p:cNvGrpSpPr/>
          <p:nvPr/>
        </p:nvGrpSpPr>
        <p:grpSpPr bwMode="auto">
          <a:xfrm>
            <a:off x="6502402" y="4565649"/>
            <a:ext cx="354013" cy="461963"/>
            <a:chOff x="618" y="3500"/>
            <a:chExt cx="223" cy="291"/>
          </a:xfrm>
        </p:grpSpPr>
        <p:sp>
          <p:nvSpPr>
            <p:cNvPr id="153658" name="Oval 228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53659" name="Text Box 229"/>
            <p:cNvSpPr txBox="1">
              <a:spLocks noChangeArrowheads="1"/>
            </p:cNvSpPr>
            <p:nvPr/>
          </p:nvSpPr>
          <p:spPr bwMode="auto">
            <a:xfrm>
              <a:off x="628" y="3500"/>
              <a:ext cx="21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solidFill>
                    <a:srgbClr val="FF0000"/>
                  </a:solidFill>
                  <a:latin typeface="+mn-lt"/>
                  <a:ea typeface="+mn-ea"/>
                </a:rPr>
                <a:t>4</a:t>
              </a:r>
            </a:p>
          </p:txBody>
        </p:sp>
      </p:grpSp>
      <p:sp>
        <p:nvSpPr>
          <p:cNvPr id="153631" name="Text Box 230"/>
          <p:cNvSpPr txBox="1">
            <a:spLocks noChangeArrowheads="1"/>
          </p:cNvSpPr>
          <p:nvPr/>
        </p:nvSpPr>
        <p:spPr bwMode="auto">
          <a:xfrm>
            <a:off x="6559550" y="5686425"/>
            <a:ext cx="1570038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new foreign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agent</a:t>
            </a:r>
          </a:p>
        </p:txBody>
      </p:sp>
      <p:sp>
        <p:nvSpPr>
          <p:cNvPr id="153632" name="Freeform 231"/>
          <p:cNvSpPr/>
          <p:nvPr/>
        </p:nvSpPr>
        <p:spPr bwMode="auto">
          <a:xfrm flipH="1">
            <a:off x="7292975" y="4929188"/>
            <a:ext cx="546100" cy="419100"/>
          </a:xfrm>
          <a:custGeom>
            <a:avLst/>
            <a:gdLst>
              <a:gd name="T0" fmla="*/ 2147483646 w 376"/>
              <a:gd name="T1" fmla="*/ 2147483646 h 664"/>
              <a:gd name="T2" fmla="*/ 0 w 376"/>
              <a:gd name="T3" fmla="*/ 0 h 664"/>
              <a:gd name="T4" fmla="*/ 0 60000 65536"/>
              <a:gd name="T5" fmla="*/ 0 60000 65536"/>
              <a:gd name="T6" fmla="*/ 0 w 376"/>
              <a:gd name="T7" fmla="*/ 0 h 664"/>
              <a:gd name="T8" fmla="*/ 376 w 376"/>
              <a:gd name="T9" fmla="*/ 664 h 6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6" h="664">
                <a:moveTo>
                  <a:pt x="376" y="664"/>
                </a:moveTo>
                <a:lnTo>
                  <a:pt x="0" y="0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53633" name="Group 232"/>
          <p:cNvGrpSpPr/>
          <p:nvPr/>
        </p:nvGrpSpPr>
        <p:grpSpPr bwMode="auto">
          <a:xfrm>
            <a:off x="7391402" y="4938715"/>
            <a:ext cx="354013" cy="461962"/>
            <a:chOff x="618" y="3500"/>
            <a:chExt cx="223" cy="291"/>
          </a:xfrm>
        </p:grpSpPr>
        <p:sp>
          <p:nvSpPr>
            <p:cNvPr id="153656" name="Oval 233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53657" name="Text Box 234"/>
            <p:cNvSpPr txBox="1">
              <a:spLocks noChangeArrowheads="1"/>
            </p:cNvSpPr>
            <p:nvPr/>
          </p:nvSpPr>
          <p:spPr bwMode="auto">
            <a:xfrm>
              <a:off x="628" y="3500"/>
              <a:ext cx="21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solidFill>
                    <a:srgbClr val="FF0000"/>
                  </a:solidFill>
                  <a:latin typeface="+mn-lt"/>
                  <a:ea typeface="+mn-ea"/>
                </a:rPr>
                <a:t>3</a:t>
              </a:r>
            </a:p>
          </p:txBody>
        </p:sp>
      </p:grpSp>
      <p:grpSp>
        <p:nvGrpSpPr>
          <p:cNvPr id="153634" name="Group 235"/>
          <p:cNvGrpSpPr/>
          <p:nvPr/>
        </p:nvGrpSpPr>
        <p:grpSpPr bwMode="auto">
          <a:xfrm>
            <a:off x="6375402" y="5073649"/>
            <a:ext cx="354013" cy="461963"/>
            <a:chOff x="618" y="3500"/>
            <a:chExt cx="223" cy="291"/>
          </a:xfrm>
        </p:grpSpPr>
        <p:sp>
          <p:nvSpPr>
            <p:cNvPr id="153654" name="Oval 236"/>
            <p:cNvSpPr>
              <a:spLocks noChangeArrowheads="1"/>
            </p:cNvSpPr>
            <p:nvPr/>
          </p:nvSpPr>
          <p:spPr bwMode="auto">
            <a:xfrm>
              <a:off x="618" y="3520"/>
              <a:ext cx="202" cy="201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53655" name="Text Box 237"/>
            <p:cNvSpPr txBox="1">
              <a:spLocks noChangeArrowheads="1"/>
            </p:cNvSpPr>
            <p:nvPr/>
          </p:nvSpPr>
          <p:spPr bwMode="auto">
            <a:xfrm>
              <a:off x="628" y="3500"/>
              <a:ext cx="21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400" dirty="0">
                  <a:solidFill>
                    <a:srgbClr val="FF0000"/>
                  </a:solidFill>
                  <a:latin typeface="+mn-lt"/>
                  <a:ea typeface="+mn-ea"/>
                </a:rPr>
                <a:t>5</a:t>
              </a:r>
            </a:p>
          </p:txBody>
        </p:sp>
      </p:grpSp>
      <p:grpSp>
        <p:nvGrpSpPr>
          <p:cNvPr id="153635" name="Group 238"/>
          <p:cNvGrpSpPr/>
          <p:nvPr/>
        </p:nvGrpSpPr>
        <p:grpSpPr bwMode="auto">
          <a:xfrm>
            <a:off x="3751263" y="5605463"/>
            <a:ext cx="501650" cy="233362"/>
            <a:chOff x="3600" y="219"/>
            <a:chExt cx="360" cy="175"/>
          </a:xfrm>
        </p:grpSpPr>
        <p:sp>
          <p:nvSpPr>
            <p:cNvPr id="153641" name="Oval 239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53642" name="Line 240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3643" name="Line 241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53644" name="Rectangle 242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2400" dirty="0">
                <a:latin typeface="+mn-lt"/>
                <a:ea typeface="+mn-ea"/>
              </a:endParaRPr>
            </a:p>
          </p:txBody>
        </p:sp>
        <p:sp>
          <p:nvSpPr>
            <p:cNvPr id="153645" name="Oval 243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53646" name="Group 244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53651" name="Line 245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52" name="Line 246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53" name="Line 247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53647" name="Group 248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53648" name="Line 249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49" name="Line 250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53650" name="Line 251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53636" name="Text Box 252"/>
          <p:cNvSpPr txBox="1">
            <a:spLocks noChangeArrowheads="1"/>
          </p:cNvSpPr>
          <p:nvPr/>
        </p:nvSpPr>
        <p:spPr bwMode="auto">
          <a:xfrm>
            <a:off x="4210050" y="5572125"/>
            <a:ext cx="1430338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correspondent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agent</a:t>
            </a:r>
          </a:p>
        </p:txBody>
      </p:sp>
      <p:sp>
        <p:nvSpPr>
          <p:cNvPr id="153637" name="Text Box 253"/>
          <p:cNvSpPr txBox="1">
            <a:spLocks noChangeArrowheads="1"/>
          </p:cNvSpPr>
          <p:nvPr/>
        </p:nvSpPr>
        <p:spPr bwMode="auto">
          <a:xfrm>
            <a:off x="2686050" y="5978525"/>
            <a:ext cx="14303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correspondent</a:t>
            </a:r>
          </a:p>
        </p:txBody>
      </p:sp>
      <p:sp>
        <p:nvSpPr>
          <p:cNvPr id="153638" name="Text Box 254"/>
          <p:cNvSpPr txBox="1">
            <a:spLocks noChangeArrowheads="1"/>
          </p:cNvSpPr>
          <p:nvPr/>
        </p:nvSpPr>
        <p:spPr bwMode="auto">
          <a:xfrm>
            <a:off x="7905750" y="5356225"/>
            <a:ext cx="909638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new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foreign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network</a:t>
            </a:r>
          </a:p>
        </p:txBody>
      </p:sp>
      <p:sp>
        <p:nvSpPr>
          <p:cNvPr id="153639" name="Rectangle 25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Accommodating mobility with direct routing</a:t>
            </a:r>
          </a:p>
        </p:txBody>
      </p:sp>
      <p:sp>
        <p:nvSpPr>
          <p:cNvPr id="153640" name="Rectangle 257"/>
          <p:cNvSpPr>
            <a:spLocks noGrp="1" noChangeArrowheads="1"/>
          </p:cNvSpPr>
          <p:nvPr>
            <p:ph type="body" idx="4294967295"/>
          </p:nvPr>
        </p:nvSpPr>
        <p:spPr>
          <a:xfrm>
            <a:off x="1857375" y="1214719"/>
            <a:ext cx="7772400" cy="1646237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zh-CN" sz="2400" dirty="0">
                <a:solidFill>
                  <a:schemeClr val="accent5"/>
                </a:solidFill>
                <a:ea typeface="宋体" panose="02010600030101010101" pitchFamily="2" charset="-122"/>
              </a:rPr>
              <a:t>anchor foreign agent</a:t>
            </a:r>
            <a:r>
              <a:rPr lang="en-US" altLang="zh-CN" sz="2400" dirty="0">
                <a:ea typeface="宋体" panose="02010600030101010101" pitchFamily="2" charset="-122"/>
              </a:rPr>
              <a:t>: FA in first visited network</a:t>
            </a:r>
          </a:p>
          <a:p>
            <a:pPr>
              <a:lnSpc>
                <a:spcPct val="90000"/>
              </a:lnSpc>
            </a:pPr>
            <a:r>
              <a:rPr lang="en-US" altLang="zh-CN" sz="2400" dirty="0">
                <a:ea typeface="宋体" panose="02010600030101010101" pitchFamily="2" charset="-122"/>
              </a:rPr>
              <a:t>data always routed first to anchor FA</a:t>
            </a:r>
          </a:p>
          <a:p>
            <a:pPr>
              <a:lnSpc>
                <a:spcPct val="90000"/>
              </a:lnSpc>
            </a:pPr>
            <a:r>
              <a:rPr lang="en-US" altLang="zh-CN" sz="2400" dirty="0">
                <a:ea typeface="宋体" panose="02010600030101010101" pitchFamily="2" charset="-122"/>
              </a:rPr>
              <a:t>when mobile moves: new FA arranges to have data forwarded from old FA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BEB9DA1D-ED83-4C06-9EBD-4C17017B8F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89</a:t>
            </a:fld>
            <a:endParaRPr lang="en-US" altLang="zh-CN" dirty="0"/>
          </a:p>
        </p:txBody>
      </p:sp>
      <p:sp>
        <p:nvSpPr>
          <p:cNvPr id="166" name="Text Box 253">
            <a:extLst>
              <a:ext uri="{FF2B5EF4-FFF2-40B4-BE49-F238E27FC236}">
                <a16:creationId xmlns:a16="http://schemas.microsoft.com/office/drawing/2014/main" id="{B282BB8D-B17C-4ACA-9C08-08242C7A6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57376" y="6359208"/>
            <a:ext cx="397907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solidFill>
                  <a:schemeClr val="accent2"/>
                </a:solidFill>
                <a:latin typeface="+mn-lt"/>
                <a:ea typeface="+mn-ea"/>
              </a:rPr>
              <a:t>Correspondent just has the IP address at the beginning (1</a:t>
            </a:r>
            <a:r>
              <a:rPr lang="en-US" altLang="zh-CN" sz="1400" baseline="30000" dirty="0">
                <a:solidFill>
                  <a:schemeClr val="accent2"/>
                </a:solidFill>
                <a:latin typeface="+mn-lt"/>
                <a:ea typeface="+mn-ea"/>
              </a:rPr>
              <a:t>st</a:t>
            </a:r>
            <a:r>
              <a:rPr lang="en-US" altLang="zh-CN" sz="1400" dirty="0">
                <a:solidFill>
                  <a:schemeClr val="accent2"/>
                </a:solidFill>
                <a:latin typeface="+mn-lt"/>
                <a:ea typeface="+mn-ea"/>
              </a:rPr>
              <a:t> take-care-off add)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Chapter 7 outline</a:t>
            </a:r>
          </a:p>
        </p:txBody>
      </p:sp>
      <p:sp>
        <p:nvSpPr>
          <p:cNvPr id="3077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720725" indent="-720725">
              <a:buNone/>
            </a:pPr>
            <a:r>
              <a:rPr lang="en-US" altLang="zh-CN" dirty="0"/>
              <a:t>7.1 Introduction </a:t>
            </a:r>
          </a:p>
          <a:p>
            <a:pPr marL="720725" indent="-720725">
              <a:buNone/>
            </a:pPr>
            <a:r>
              <a:rPr lang="en-US" altLang="zh-CN" dirty="0"/>
              <a:t>7.2 Wireless links and network characteristics</a:t>
            </a:r>
          </a:p>
          <a:p>
            <a:pPr marL="720725" indent="-720725">
              <a:buNone/>
            </a:pPr>
            <a:r>
              <a:rPr lang="en-US" altLang="zh-CN" dirty="0"/>
              <a:t>7.3 </a:t>
            </a:r>
            <a:r>
              <a:rPr lang="en-US" altLang="zh-CN" dirty="0" err="1"/>
              <a:t>WiFi</a:t>
            </a:r>
            <a:r>
              <a:rPr lang="en-US" altLang="zh-CN" dirty="0"/>
              <a:t>: 802.11 wireless LANs</a:t>
            </a:r>
            <a:endParaRPr lang="en-US" altLang="ja-JP" dirty="0"/>
          </a:p>
          <a:p>
            <a:pPr marL="720725" indent="-720725">
              <a:buNone/>
            </a:pPr>
            <a:r>
              <a:rPr lang="en-US" altLang="zh-CN" dirty="0"/>
              <a:t>7.4 Cellular Internet access</a:t>
            </a:r>
          </a:p>
          <a:p>
            <a:pPr marL="720725" indent="-720725">
              <a:buNone/>
            </a:pPr>
            <a:r>
              <a:rPr lang="en-US" altLang="zh-CN" dirty="0"/>
              <a:t>7.5 Mobility management: principles</a:t>
            </a:r>
          </a:p>
          <a:p>
            <a:pPr marL="720725" indent="-720725">
              <a:buNone/>
            </a:pPr>
            <a:r>
              <a:rPr lang="en-US" altLang="zh-CN" dirty="0">
                <a:solidFill>
                  <a:schemeClr val="accent2"/>
                </a:solidFill>
              </a:rPr>
              <a:t>7.6 Mobile IP</a:t>
            </a:r>
          </a:p>
          <a:p>
            <a:pPr marL="720725" indent="-720725">
              <a:buNone/>
            </a:pPr>
            <a:r>
              <a:rPr lang="en-US" altLang="zh-CN" dirty="0"/>
              <a:t>7.7 Handling mobility in cellular networks</a:t>
            </a:r>
          </a:p>
          <a:p>
            <a:pPr marL="720725" indent="-720725">
              <a:buNone/>
            </a:pPr>
            <a:r>
              <a:rPr lang="en-US" altLang="zh-CN" dirty="0"/>
              <a:t>7.8 Impact on higher-layer protocols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FAB4EB79-8E8D-4E20-B2C3-67E2939347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90</a:t>
            </a:fld>
            <a:endParaRPr lang="en-US" altLang="zh-CN" dirty="0"/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70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Mobile IP</a:t>
            </a:r>
          </a:p>
        </p:txBody>
      </p:sp>
      <p:sp>
        <p:nvSpPr>
          <p:cNvPr id="15770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RFC 3344</a:t>
            </a:r>
          </a:p>
          <a:p>
            <a:r>
              <a:rPr lang="en-US" altLang="zh-CN">
                <a:ea typeface="宋体" panose="02010600030101010101" pitchFamily="2" charset="-122"/>
              </a:rPr>
              <a:t>has many features we’ve seen: 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home agents, foreign agents, foreign-agent registration, care-of-addresses, encapsulation (packet-within-a-packet)</a:t>
            </a:r>
          </a:p>
          <a:p>
            <a:r>
              <a:rPr lang="en-US" altLang="zh-CN">
                <a:solidFill>
                  <a:srgbClr val="C00000"/>
                </a:solidFill>
                <a:ea typeface="宋体" panose="02010600030101010101" pitchFamily="2" charset="-122"/>
              </a:rPr>
              <a:t>three components </a:t>
            </a:r>
            <a:r>
              <a:rPr lang="en-US" altLang="zh-CN">
                <a:ea typeface="宋体" panose="02010600030101010101" pitchFamily="2" charset="-122"/>
              </a:rPr>
              <a:t>to standard: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indirect routing of datagrams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agent discovery</a:t>
            </a:r>
          </a:p>
          <a:p>
            <a:pPr lvl="1"/>
            <a:r>
              <a:rPr lang="en-US" altLang="zh-CN">
                <a:ea typeface="宋体" panose="02010600030101010101" pitchFamily="2" charset="-122"/>
              </a:rPr>
              <a:t>registration with home agent</a:t>
            </a:r>
          </a:p>
          <a:p>
            <a:pPr lvl="1"/>
            <a:endParaRPr lang="en-US" altLang="zh-CN">
              <a:ea typeface="宋体" panose="02010600030101010101" pitchFamily="2" charset="-122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29AB8A18-B17B-46E3-8899-333CD4DBDB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91</a:t>
            </a:fld>
            <a:endParaRPr lang="en-US" altLang="zh-CN" dirty="0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8" name="Freeform 2"/>
          <p:cNvSpPr/>
          <p:nvPr/>
        </p:nvSpPr>
        <p:spPr bwMode="auto">
          <a:xfrm>
            <a:off x="5826126" y="4129089"/>
            <a:ext cx="1838325" cy="1089025"/>
          </a:xfrm>
          <a:custGeom>
            <a:avLst/>
            <a:gdLst>
              <a:gd name="T0" fmla="*/ 2147483646 w 3324"/>
              <a:gd name="T1" fmla="*/ 2147483646 h 1971"/>
              <a:gd name="T2" fmla="*/ 2147483646 w 3324"/>
              <a:gd name="T3" fmla="*/ 2147483646 h 1971"/>
              <a:gd name="T4" fmla="*/ 2147483646 w 3324"/>
              <a:gd name="T5" fmla="*/ 2147483646 h 1971"/>
              <a:gd name="T6" fmla="*/ 2147483646 w 3324"/>
              <a:gd name="T7" fmla="*/ 2147483646 h 1971"/>
              <a:gd name="T8" fmla="*/ 2147483646 w 3324"/>
              <a:gd name="T9" fmla="*/ 2147483646 h 1971"/>
              <a:gd name="T10" fmla="*/ 2147483646 w 3324"/>
              <a:gd name="T11" fmla="*/ 2147483646 h 1971"/>
              <a:gd name="T12" fmla="*/ 2147483646 w 3324"/>
              <a:gd name="T13" fmla="*/ 2147483646 h 1971"/>
              <a:gd name="T14" fmla="*/ 2147483646 w 3324"/>
              <a:gd name="T15" fmla="*/ 2147483646 h 1971"/>
              <a:gd name="T16" fmla="*/ 2147483646 w 3324"/>
              <a:gd name="T17" fmla="*/ 2147483646 h 1971"/>
              <a:gd name="T18" fmla="*/ 2147483646 w 3324"/>
              <a:gd name="T19" fmla="*/ 2147483646 h 1971"/>
              <a:gd name="T20" fmla="*/ 2147483646 w 3324"/>
              <a:gd name="T21" fmla="*/ 2147483646 h 1971"/>
              <a:gd name="T22" fmla="*/ 2147483646 w 3324"/>
              <a:gd name="T23" fmla="*/ 2147483646 h 1971"/>
              <a:gd name="T24" fmla="*/ 2147483646 w 3324"/>
              <a:gd name="T25" fmla="*/ 2147483646 h 197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24"/>
              <a:gd name="T40" fmla="*/ 0 h 1971"/>
              <a:gd name="T41" fmla="*/ 3324 w 3324"/>
              <a:gd name="T42" fmla="*/ 1971 h 197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24" h="1971">
                <a:moveTo>
                  <a:pt x="596" y="15"/>
                </a:moveTo>
                <a:cubicBezTo>
                  <a:pt x="335" y="29"/>
                  <a:pt x="248" y="155"/>
                  <a:pt x="149" y="330"/>
                </a:cubicBezTo>
                <a:cubicBezTo>
                  <a:pt x="50" y="505"/>
                  <a:pt x="0" y="853"/>
                  <a:pt x="3" y="1066"/>
                </a:cubicBezTo>
                <a:cubicBezTo>
                  <a:pt x="6" y="1279"/>
                  <a:pt x="67" y="1478"/>
                  <a:pt x="168" y="1606"/>
                </a:cubicBezTo>
                <a:cubicBezTo>
                  <a:pt x="269" y="1734"/>
                  <a:pt x="457" y="1811"/>
                  <a:pt x="609" y="1831"/>
                </a:cubicBezTo>
                <a:cubicBezTo>
                  <a:pt x="761" y="1851"/>
                  <a:pt x="927" y="1719"/>
                  <a:pt x="1083" y="1726"/>
                </a:cubicBezTo>
                <a:cubicBezTo>
                  <a:pt x="1239" y="1733"/>
                  <a:pt x="1333" y="1844"/>
                  <a:pt x="1548" y="1876"/>
                </a:cubicBezTo>
                <a:cubicBezTo>
                  <a:pt x="1763" y="1908"/>
                  <a:pt x="2091" y="1971"/>
                  <a:pt x="2373" y="1921"/>
                </a:cubicBezTo>
                <a:cubicBezTo>
                  <a:pt x="2655" y="1871"/>
                  <a:pt x="3162" y="1740"/>
                  <a:pt x="3243" y="1576"/>
                </a:cubicBezTo>
                <a:cubicBezTo>
                  <a:pt x="3324" y="1412"/>
                  <a:pt x="2947" y="1124"/>
                  <a:pt x="2859" y="935"/>
                </a:cubicBezTo>
                <a:cubicBezTo>
                  <a:pt x="2771" y="746"/>
                  <a:pt x="2905" y="559"/>
                  <a:pt x="2714" y="444"/>
                </a:cubicBezTo>
                <a:cubicBezTo>
                  <a:pt x="2523" y="328"/>
                  <a:pt x="2063" y="315"/>
                  <a:pt x="1714" y="242"/>
                </a:cubicBezTo>
                <a:cubicBezTo>
                  <a:pt x="1366" y="168"/>
                  <a:pt x="857" y="0"/>
                  <a:pt x="596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159749" name="Rectangle 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Mobile IP: indirect routing</a:t>
            </a:r>
          </a:p>
        </p:txBody>
      </p:sp>
      <p:sp>
        <p:nvSpPr>
          <p:cNvPr id="159750" name="Freeform 4"/>
          <p:cNvSpPr/>
          <p:nvPr/>
        </p:nvSpPr>
        <p:spPr bwMode="auto">
          <a:xfrm>
            <a:off x="3841750" y="3646488"/>
            <a:ext cx="1625600" cy="1384300"/>
          </a:xfrm>
          <a:custGeom>
            <a:avLst/>
            <a:gdLst>
              <a:gd name="T0" fmla="*/ 2147483646 w 1340"/>
              <a:gd name="T1" fmla="*/ 2147483646 h 1191"/>
              <a:gd name="T2" fmla="*/ 2147483646 w 1340"/>
              <a:gd name="T3" fmla="*/ 2147483646 h 1191"/>
              <a:gd name="T4" fmla="*/ 2147483646 w 1340"/>
              <a:gd name="T5" fmla="*/ 2147483646 h 1191"/>
              <a:gd name="T6" fmla="*/ 2147483646 w 1340"/>
              <a:gd name="T7" fmla="*/ 2147483646 h 1191"/>
              <a:gd name="T8" fmla="*/ 2147483646 w 1340"/>
              <a:gd name="T9" fmla="*/ 2147483646 h 1191"/>
              <a:gd name="T10" fmla="*/ 2147483646 w 1340"/>
              <a:gd name="T11" fmla="*/ 2147483646 h 1191"/>
              <a:gd name="T12" fmla="*/ 2147483646 w 1340"/>
              <a:gd name="T13" fmla="*/ 2147483646 h 1191"/>
              <a:gd name="T14" fmla="*/ 2147483646 w 1340"/>
              <a:gd name="T15" fmla="*/ 2147483646 h 1191"/>
              <a:gd name="T16" fmla="*/ 2147483646 w 1340"/>
              <a:gd name="T17" fmla="*/ 2147483646 h 1191"/>
              <a:gd name="T18" fmla="*/ 2147483646 w 1340"/>
              <a:gd name="T19" fmla="*/ 2147483646 h 1191"/>
              <a:gd name="T20" fmla="*/ 2147483646 w 1340"/>
              <a:gd name="T21" fmla="*/ 2147483646 h 1191"/>
              <a:gd name="T22" fmla="*/ 2147483646 w 1340"/>
              <a:gd name="T23" fmla="*/ 2147483646 h 119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340"/>
              <a:gd name="T37" fmla="*/ 0 h 1191"/>
              <a:gd name="T38" fmla="*/ 1340 w 1340"/>
              <a:gd name="T39" fmla="*/ 1191 h 119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340" h="1191">
                <a:moveTo>
                  <a:pt x="550" y="42"/>
                </a:moveTo>
                <a:cubicBezTo>
                  <a:pt x="437" y="4"/>
                  <a:pt x="164" y="0"/>
                  <a:pt x="82" y="60"/>
                </a:cubicBezTo>
                <a:cubicBezTo>
                  <a:pt x="0" y="120"/>
                  <a:pt x="67" y="292"/>
                  <a:pt x="58" y="402"/>
                </a:cubicBezTo>
                <a:cubicBezTo>
                  <a:pt x="49" y="512"/>
                  <a:pt x="19" y="642"/>
                  <a:pt x="28" y="720"/>
                </a:cubicBezTo>
                <a:cubicBezTo>
                  <a:pt x="37" y="798"/>
                  <a:pt x="27" y="844"/>
                  <a:pt x="112" y="870"/>
                </a:cubicBezTo>
                <a:cubicBezTo>
                  <a:pt x="197" y="896"/>
                  <a:pt x="450" y="833"/>
                  <a:pt x="538" y="876"/>
                </a:cubicBezTo>
                <a:cubicBezTo>
                  <a:pt x="626" y="919"/>
                  <a:pt x="524" y="1091"/>
                  <a:pt x="640" y="1128"/>
                </a:cubicBezTo>
                <a:cubicBezTo>
                  <a:pt x="756" y="1165"/>
                  <a:pt x="1128" y="1191"/>
                  <a:pt x="1234" y="1098"/>
                </a:cubicBezTo>
                <a:cubicBezTo>
                  <a:pt x="1340" y="1005"/>
                  <a:pt x="1281" y="696"/>
                  <a:pt x="1276" y="570"/>
                </a:cubicBezTo>
                <a:cubicBezTo>
                  <a:pt x="1271" y="444"/>
                  <a:pt x="1290" y="389"/>
                  <a:pt x="1204" y="342"/>
                </a:cubicBezTo>
                <a:cubicBezTo>
                  <a:pt x="1118" y="295"/>
                  <a:pt x="868" y="338"/>
                  <a:pt x="760" y="288"/>
                </a:cubicBezTo>
                <a:cubicBezTo>
                  <a:pt x="652" y="238"/>
                  <a:pt x="663" y="80"/>
                  <a:pt x="550" y="4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sz="1800" dirty="0">
              <a:latin typeface="+mn-lt"/>
              <a:ea typeface="+mn-ea"/>
            </a:endParaRPr>
          </a:p>
        </p:txBody>
      </p:sp>
      <p:grpSp>
        <p:nvGrpSpPr>
          <p:cNvPr id="159751" name="Group 5"/>
          <p:cNvGrpSpPr/>
          <p:nvPr/>
        </p:nvGrpSpPr>
        <p:grpSpPr bwMode="auto">
          <a:xfrm>
            <a:off x="4760913" y="4511675"/>
            <a:ext cx="436562" cy="203200"/>
            <a:chOff x="3600" y="219"/>
            <a:chExt cx="360" cy="175"/>
          </a:xfrm>
        </p:grpSpPr>
        <p:sp>
          <p:nvSpPr>
            <p:cNvPr id="159916" name="Oval 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+mn-lt"/>
                <a:ea typeface="+mn-ea"/>
              </a:endParaRPr>
            </a:p>
          </p:txBody>
        </p:sp>
        <p:sp>
          <p:nvSpPr>
            <p:cNvPr id="159917" name="Line 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800" dirty="0">
                <a:latin typeface="+mn-lt"/>
                <a:ea typeface="+mn-ea"/>
              </a:endParaRPr>
            </a:p>
          </p:txBody>
        </p:sp>
        <p:sp>
          <p:nvSpPr>
            <p:cNvPr id="159918" name="Line 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800" dirty="0">
                <a:latin typeface="+mn-lt"/>
                <a:ea typeface="+mn-ea"/>
              </a:endParaRPr>
            </a:p>
          </p:txBody>
        </p:sp>
        <p:sp>
          <p:nvSpPr>
            <p:cNvPr id="159919" name="Rectangle 9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 dirty="0">
                <a:latin typeface="+mn-lt"/>
                <a:ea typeface="+mn-ea"/>
              </a:endParaRPr>
            </a:p>
          </p:txBody>
        </p:sp>
        <p:sp>
          <p:nvSpPr>
            <p:cNvPr id="159920" name="Oval 1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+mn-lt"/>
                <a:ea typeface="+mn-ea"/>
              </a:endParaRPr>
            </a:p>
          </p:txBody>
        </p:sp>
        <p:grpSp>
          <p:nvGrpSpPr>
            <p:cNvPr id="159921" name="Group 11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59926" name="Line 1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27" name="Line 1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28" name="Line 1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59922" name="Group 15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59923" name="Line 1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24" name="Line 1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25" name="Line 1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59752" name="Group 19"/>
          <p:cNvGrpSpPr/>
          <p:nvPr/>
        </p:nvGrpSpPr>
        <p:grpSpPr bwMode="auto">
          <a:xfrm>
            <a:off x="3979863" y="4211638"/>
            <a:ext cx="1160462" cy="298450"/>
            <a:chOff x="8025" y="5070"/>
            <a:chExt cx="2100" cy="540"/>
          </a:xfrm>
        </p:grpSpPr>
        <p:sp>
          <p:nvSpPr>
            <p:cNvPr id="159913" name="Line 20"/>
            <p:cNvSpPr>
              <a:spLocks noChangeShapeType="1"/>
            </p:cNvSpPr>
            <p:nvPr/>
          </p:nvSpPr>
          <p:spPr bwMode="auto">
            <a:xfrm>
              <a:off x="8025" y="5325"/>
              <a:ext cx="2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800" dirty="0">
                <a:latin typeface="+mn-lt"/>
                <a:ea typeface="+mn-ea"/>
              </a:endParaRPr>
            </a:p>
          </p:txBody>
        </p:sp>
        <p:sp>
          <p:nvSpPr>
            <p:cNvPr id="159914" name="Line 21"/>
            <p:cNvSpPr>
              <a:spLocks noChangeShapeType="1"/>
            </p:cNvSpPr>
            <p:nvPr/>
          </p:nvSpPr>
          <p:spPr bwMode="auto">
            <a:xfrm>
              <a:off x="8355" y="507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800" dirty="0">
                <a:latin typeface="+mn-lt"/>
                <a:ea typeface="+mn-ea"/>
              </a:endParaRPr>
            </a:p>
          </p:txBody>
        </p:sp>
        <p:sp>
          <p:nvSpPr>
            <p:cNvPr id="159915" name="Line 22"/>
            <p:cNvSpPr>
              <a:spLocks noChangeShapeType="1"/>
            </p:cNvSpPr>
            <p:nvPr/>
          </p:nvSpPr>
          <p:spPr bwMode="auto">
            <a:xfrm>
              <a:off x="9765" y="5340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800" dirty="0">
                <a:latin typeface="+mn-lt"/>
                <a:ea typeface="+mn-ea"/>
              </a:endParaRPr>
            </a:p>
          </p:txBody>
        </p:sp>
      </p:grpSp>
      <p:grpSp>
        <p:nvGrpSpPr>
          <p:cNvPr id="159753" name="Group 23"/>
          <p:cNvGrpSpPr/>
          <p:nvPr/>
        </p:nvGrpSpPr>
        <p:grpSpPr bwMode="auto">
          <a:xfrm>
            <a:off x="3760789" y="3827463"/>
            <a:ext cx="796925" cy="512762"/>
            <a:chOff x="10665" y="3225"/>
            <a:chExt cx="1440" cy="930"/>
          </a:xfrm>
        </p:grpSpPr>
        <p:sp>
          <p:nvSpPr>
            <p:cNvPr id="159843" name="Oval 24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+mn-lt"/>
                <a:ea typeface="+mn-ea"/>
              </a:endParaRPr>
            </a:p>
          </p:txBody>
        </p:sp>
        <p:grpSp>
          <p:nvGrpSpPr>
            <p:cNvPr id="159844" name="Group 25"/>
            <p:cNvGrpSpPr/>
            <p:nvPr/>
          </p:nvGrpSpPr>
          <p:grpSpPr bwMode="auto">
            <a:xfrm>
              <a:off x="11038" y="3281"/>
              <a:ext cx="618" cy="667"/>
              <a:chOff x="8023" y="4451"/>
              <a:chExt cx="618" cy="667"/>
            </a:xfrm>
          </p:grpSpPr>
          <p:sp>
            <p:nvSpPr>
              <p:cNvPr id="159845" name="Freeform 26"/>
              <p:cNvSpPr/>
              <p:nvPr/>
            </p:nvSpPr>
            <p:spPr bwMode="auto">
              <a:xfrm>
                <a:off x="8279" y="4653"/>
                <a:ext cx="263" cy="380"/>
              </a:xfrm>
              <a:custGeom>
                <a:avLst/>
                <a:gdLst>
                  <a:gd name="T0" fmla="*/ 0 w 788"/>
                  <a:gd name="T1" fmla="*/ 0 h 1138"/>
                  <a:gd name="T2" fmla="*/ 0 w 788"/>
                  <a:gd name="T3" fmla="*/ 0 h 1138"/>
                  <a:gd name="T4" fmla="*/ 0 w 788"/>
                  <a:gd name="T5" fmla="*/ 0 h 1138"/>
                  <a:gd name="T6" fmla="*/ 0 w 788"/>
                  <a:gd name="T7" fmla="*/ 0 h 1138"/>
                  <a:gd name="T8" fmla="*/ 0 w 788"/>
                  <a:gd name="T9" fmla="*/ 0 h 1138"/>
                  <a:gd name="T10" fmla="*/ 0 w 788"/>
                  <a:gd name="T11" fmla="*/ 0 h 1138"/>
                  <a:gd name="T12" fmla="*/ 0 w 788"/>
                  <a:gd name="T13" fmla="*/ 0 h 1138"/>
                  <a:gd name="T14" fmla="*/ 0 w 788"/>
                  <a:gd name="T15" fmla="*/ 0 h 1138"/>
                  <a:gd name="T16" fmla="*/ 0 w 788"/>
                  <a:gd name="T17" fmla="*/ 0 h 1138"/>
                  <a:gd name="T18" fmla="*/ 0 w 788"/>
                  <a:gd name="T19" fmla="*/ 0 h 1138"/>
                  <a:gd name="T20" fmla="*/ 0 w 788"/>
                  <a:gd name="T21" fmla="*/ 0 h 1138"/>
                  <a:gd name="T22" fmla="*/ 0 w 788"/>
                  <a:gd name="T23" fmla="*/ 0 h 1138"/>
                  <a:gd name="T24" fmla="*/ 0 w 788"/>
                  <a:gd name="T25" fmla="*/ 0 h 1138"/>
                  <a:gd name="T26" fmla="*/ 0 w 788"/>
                  <a:gd name="T27" fmla="*/ 0 h 1138"/>
                  <a:gd name="T28" fmla="*/ 0 w 788"/>
                  <a:gd name="T29" fmla="*/ 0 h 1138"/>
                  <a:gd name="T30" fmla="*/ 0 w 788"/>
                  <a:gd name="T31" fmla="*/ 0 h 1138"/>
                  <a:gd name="T32" fmla="*/ 0 w 788"/>
                  <a:gd name="T33" fmla="*/ 0 h 1138"/>
                  <a:gd name="T34" fmla="*/ 0 w 788"/>
                  <a:gd name="T35" fmla="*/ 0 h 1138"/>
                  <a:gd name="T36" fmla="*/ 0 w 788"/>
                  <a:gd name="T37" fmla="*/ 0 h 1138"/>
                  <a:gd name="T38" fmla="*/ 0 w 788"/>
                  <a:gd name="T39" fmla="*/ 0 h 1138"/>
                  <a:gd name="T40" fmla="*/ 0 w 788"/>
                  <a:gd name="T41" fmla="*/ 0 h 1138"/>
                  <a:gd name="T42" fmla="*/ 0 w 788"/>
                  <a:gd name="T43" fmla="*/ 0 h 1138"/>
                  <a:gd name="T44" fmla="*/ 0 w 788"/>
                  <a:gd name="T45" fmla="*/ 0 h 1138"/>
                  <a:gd name="T46" fmla="*/ 0 w 788"/>
                  <a:gd name="T47" fmla="*/ 0 h 1138"/>
                  <a:gd name="T48" fmla="*/ 0 w 788"/>
                  <a:gd name="T49" fmla="*/ 0 h 1138"/>
                  <a:gd name="T50" fmla="*/ 0 w 788"/>
                  <a:gd name="T51" fmla="*/ 0 h 1138"/>
                  <a:gd name="T52" fmla="*/ 0 w 788"/>
                  <a:gd name="T53" fmla="*/ 0 h 1138"/>
                  <a:gd name="T54" fmla="*/ 0 w 788"/>
                  <a:gd name="T55" fmla="*/ 0 h 1138"/>
                  <a:gd name="T56" fmla="*/ 0 w 788"/>
                  <a:gd name="T57" fmla="*/ 0 h 1138"/>
                  <a:gd name="T58" fmla="*/ 0 w 788"/>
                  <a:gd name="T59" fmla="*/ 0 h 1138"/>
                  <a:gd name="T60" fmla="*/ 0 w 788"/>
                  <a:gd name="T61" fmla="*/ 0 h 1138"/>
                  <a:gd name="T62" fmla="*/ 0 w 788"/>
                  <a:gd name="T63" fmla="*/ 0 h 1138"/>
                  <a:gd name="T64" fmla="*/ 0 w 788"/>
                  <a:gd name="T65" fmla="*/ 0 h 1138"/>
                  <a:gd name="T66" fmla="*/ 0 w 788"/>
                  <a:gd name="T67" fmla="*/ 0 h 1138"/>
                  <a:gd name="T68" fmla="*/ 0 w 788"/>
                  <a:gd name="T69" fmla="*/ 0 h 1138"/>
                  <a:gd name="T70" fmla="*/ 0 w 788"/>
                  <a:gd name="T71" fmla="*/ 0 h 113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788"/>
                  <a:gd name="T109" fmla="*/ 0 h 1138"/>
                  <a:gd name="T110" fmla="*/ 788 w 788"/>
                  <a:gd name="T111" fmla="*/ 1138 h 113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788" h="1138">
                    <a:moveTo>
                      <a:pt x="310" y="2"/>
                    </a:moveTo>
                    <a:lnTo>
                      <a:pt x="298" y="0"/>
                    </a:lnTo>
                    <a:lnTo>
                      <a:pt x="282" y="0"/>
                    </a:lnTo>
                    <a:lnTo>
                      <a:pt x="263" y="0"/>
                    </a:lnTo>
                    <a:lnTo>
                      <a:pt x="242" y="2"/>
                    </a:lnTo>
                    <a:lnTo>
                      <a:pt x="219" y="4"/>
                    </a:lnTo>
                    <a:lnTo>
                      <a:pt x="192" y="7"/>
                    </a:lnTo>
                    <a:lnTo>
                      <a:pt x="167" y="12"/>
                    </a:lnTo>
                    <a:lnTo>
                      <a:pt x="141" y="17"/>
                    </a:lnTo>
                    <a:lnTo>
                      <a:pt x="116" y="25"/>
                    </a:lnTo>
                    <a:lnTo>
                      <a:pt x="91" y="35"/>
                    </a:lnTo>
                    <a:lnTo>
                      <a:pt x="67" y="45"/>
                    </a:lnTo>
                    <a:lnTo>
                      <a:pt x="47" y="58"/>
                    </a:lnTo>
                    <a:lnTo>
                      <a:pt x="29" y="73"/>
                    </a:lnTo>
                    <a:lnTo>
                      <a:pt x="16" y="91"/>
                    </a:lnTo>
                    <a:lnTo>
                      <a:pt x="6" y="109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1" y="144"/>
                    </a:lnTo>
                    <a:lnTo>
                      <a:pt x="3" y="152"/>
                    </a:lnTo>
                    <a:lnTo>
                      <a:pt x="4" y="162"/>
                    </a:lnTo>
                    <a:lnTo>
                      <a:pt x="13" y="197"/>
                    </a:lnTo>
                    <a:lnTo>
                      <a:pt x="25" y="240"/>
                    </a:lnTo>
                    <a:lnTo>
                      <a:pt x="39" y="290"/>
                    </a:lnTo>
                    <a:lnTo>
                      <a:pt x="57" y="348"/>
                    </a:lnTo>
                    <a:lnTo>
                      <a:pt x="76" y="410"/>
                    </a:lnTo>
                    <a:lnTo>
                      <a:pt x="100" y="474"/>
                    </a:lnTo>
                    <a:lnTo>
                      <a:pt x="123" y="543"/>
                    </a:lnTo>
                    <a:lnTo>
                      <a:pt x="150" y="612"/>
                    </a:lnTo>
                    <a:lnTo>
                      <a:pt x="176" y="684"/>
                    </a:lnTo>
                    <a:lnTo>
                      <a:pt x="205" y="753"/>
                    </a:lnTo>
                    <a:lnTo>
                      <a:pt x="235" y="822"/>
                    </a:lnTo>
                    <a:lnTo>
                      <a:pt x="264" y="887"/>
                    </a:lnTo>
                    <a:lnTo>
                      <a:pt x="293" y="949"/>
                    </a:lnTo>
                    <a:lnTo>
                      <a:pt x="323" y="1005"/>
                    </a:lnTo>
                    <a:lnTo>
                      <a:pt x="352" y="1055"/>
                    </a:lnTo>
                    <a:lnTo>
                      <a:pt x="381" y="1098"/>
                    </a:lnTo>
                    <a:lnTo>
                      <a:pt x="389" y="1109"/>
                    </a:lnTo>
                    <a:lnTo>
                      <a:pt x="398" y="1120"/>
                    </a:lnTo>
                    <a:lnTo>
                      <a:pt x="406" y="1130"/>
                    </a:lnTo>
                    <a:lnTo>
                      <a:pt x="414" y="1138"/>
                    </a:lnTo>
                    <a:lnTo>
                      <a:pt x="436" y="1130"/>
                    </a:lnTo>
                    <a:lnTo>
                      <a:pt x="461" y="1121"/>
                    </a:lnTo>
                    <a:lnTo>
                      <a:pt x="487" y="1111"/>
                    </a:lnTo>
                    <a:lnTo>
                      <a:pt x="517" y="1099"/>
                    </a:lnTo>
                    <a:lnTo>
                      <a:pt x="547" y="1088"/>
                    </a:lnTo>
                    <a:lnTo>
                      <a:pt x="578" y="1075"/>
                    </a:lnTo>
                    <a:lnTo>
                      <a:pt x="609" y="1062"/>
                    </a:lnTo>
                    <a:lnTo>
                      <a:pt x="640" y="1049"/>
                    </a:lnTo>
                    <a:lnTo>
                      <a:pt x="669" y="1036"/>
                    </a:lnTo>
                    <a:lnTo>
                      <a:pt x="697" y="1023"/>
                    </a:lnTo>
                    <a:lnTo>
                      <a:pt x="722" y="1012"/>
                    </a:lnTo>
                    <a:lnTo>
                      <a:pt x="744" y="999"/>
                    </a:lnTo>
                    <a:lnTo>
                      <a:pt x="762" y="987"/>
                    </a:lnTo>
                    <a:lnTo>
                      <a:pt x="775" y="977"/>
                    </a:lnTo>
                    <a:lnTo>
                      <a:pt x="785" y="967"/>
                    </a:lnTo>
                    <a:lnTo>
                      <a:pt x="788" y="959"/>
                    </a:lnTo>
                    <a:lnTo>
                      <a:pt x="756" y="915"/>
                    </a:lnTo>
                    <a:lnTo>
                      <a:pt x="722" y="868"/>
                    </a:lnTo>
                    <a:lnTo>
                      <a:pt x="687" y="813"/>
                    </a:lnTo>
                    <a:lnTo>
                      <a:pt x="650" y="755"/>
                    </a:lnTo>
                    <a:lnTo>
                      <a:pt x="612" y="693"/>
                    </a:lnTo>
                    <a:lnTo>
                      <a:pt x="575" y="627"/>
                    </a:lnTo>
                    <a:lnTo>
                      <a:pt x="537" y="561"/>
                    </a:lnTo>
                    <a:lnTo>
                      <a:pt x="500" y="492"/>
                    </a:lnTo>
                    <a:lnTo>
                      <a:pt x="467" y="423"/>
                    </a:lnTo>
                    <a:lnTo>
                      <a:pt x="433" y="354"/>
                    </a:lnTo>
                    <a:lnTo>
                      <a:pt x="404" y="287"/>
                    </a:lnTo>
                    <a:lnTo>
                      <a:pt x="376" y="223"/>
                    </a:lnTo>
                    <a:lnTo>
                      <a:pt x="352" y="161"/>
                    </a:lnTo>
                    <a:lnTo>
                      <a:pt x="333" y="102"/>
                    </a:lnTo>
                    <a:lnTo>
                      <a:pt x="318" y="49"/>
                    </a:lnTo>
                    <a:lnTo>
                      <a:pt x="310" y="2"/>
                    </a:lnTo>
                    <a:close/>
                  </a:path>
                </a:pathLst>
              </a:custGeom>
              <a:solidFill>
                <a:srgbClr val="F4FCEA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46" name="Freeform 27"/>
              <p:cNvSpPr/>
              <p:nvPr/>
            </p:nvSpPr>
            <p:spPr bwMode="auto">
              <a:xfrm>
                <a:off x="8264" y="4707"/>
                <a:ext cx="142" cy="312"/>
              </a:xfrm>
              <a:custGeom>
                <a:avLst/>
                <a:gdLst>
                  <a:gd name="T0" fmla="*/ 0 w 425"/>
                  <a:gd name="T1" fmla="*/ 0 h 936"/>
                  <a:gd name="T2" fmla="*/ 0 w 425"/>
                  <a:gd name="T3" fmla="*/ 0 h 936"/>
                  <a:gd name="T4" fmla="*/ 0 w 425"/>
                  <a:gd name="T5" fmla="*/ 0 h 936"/>
                  <a:gd name="T6" fmla="*/ 0 w 425"/>
                  <a:gd name="T7" fmla="*/ 0 h 936"/>
                  <a:gd name="T8" fmla="*/ 0 w 425"/>
                  <a:gd name="T9" fmla="*/ 0 h 936"/>
                  <a:gd name="T10" fmla="*/ 0 w 425"/>
                  <a:gd name="T11" fmla="*/ 0 h 936"/>
                  <a:gd name="T12" fmla="*/ 0 w 425"/>
                  <a:gd name="T13" fmla="*/ 0 h 936"/>
                  <a:gd name="T14" fmla="*/ 0 w 425"/>
                  <a:gd name="T15" fmla="*/ 0 h 936"/>
                  <a:gd name="T16" fmla="*/ 0 w 425"/>
                  <a:gd name="T17" fmla="*/ 0 h 936"/>
                  <a:gd name="T18" fmla="*/ 0 w 425"/>
                  <a:gd name="T19" fmla="*/ 0 h 936"/>
                  <a:gd name="T20" fmla="*/ 0 w 425"/>
                  <a:gd name="T21" fmla="*/ 0 h 936"/>
                  <a:gd name="T22" fmla="*/ 0 w 425"/>
                  <a:gd name="T23" fmla="*/ 0 h 936"/>
                  <a:gd name="T24" fmla="*/ 0 w 425"/>
                  <a:gd name="T25" fmla="*/ 0 h 936"/>
                  <a:gd name="T26" fmla="*/ 0 w 425"/>
                  <a:gd name="T27" fmla="*/ 0 h 936"/>
                  <a:gd name="T28" fmla="*/ 0 w 425"/>
                  <a:gd name="T29" fmla="*/ 0 h 936"/>
                  <a:gd name="T30" fmla="*/ 0 w 425"/>
                  <a:gd name="T31" fmla="*/ 0 h 936"/>
                  <a:gd name="T32" fmla="*/ 0 w 425"/>
                  <a:gd name="T33" fmla="*/ 0 h 936"/>
                  <a:gd name="T34" fmla="*/ 0 w 425"/>
                  <a:gd name="T35" fmla="*/ 0 h 936"/>
                  <a:gd name="T36" fmla="*/ 0 w 425"/>
                  <a:gd name="T37" fmla="*/ 0 h 936"/>
                  <a:gd name="T38" fmla="*/ 0 w 425"/>
                  <a:gd name="T39" fmla="*/ 0 h 936"/>
                  <a:gd name="T40" fmla="*/ 0 w 425"/>
                  <a:gd name="T41" fmla="*/ 0 h 936"/>
                  <a:gd name="T42" fmla="*/ 0 w 425"/>
                  <a:gd name="T43" fmla="*/ 0 h 936"/>
                  <a:gd name="T44" fmla="*/ 0 w 425"/>
                  <a:gd name="T45" fmla="*/ 0 h 936"/>
                  <a:gd name="T46" fmla="*/ 0 w 425"/>
                  <a:gd name="T47" fmla="*/ 0 h 936"/>
                  <a:gd name="T48" fmla="*/ 0 w 425"/>
                  <a:gd name="T49" fmla="*/ 0 h 936"/>
                  <a:gd name="T50" fmla="*/ 0 w 425"/>
                  <a:gd name="T51" fmla="*/ 0 h 936"/>
                  <a:gd name="T52" fmla="*/ 0 w 425"/>
                  <a:gd name="T53" fmla="*/ 0 h 936"/>
                  <a:gd name="T54" fmla="*/ 0 w 425"/>
                  <a:gd name="T55" fmla="*/ 0 h 936"/>
                  <a:gd name="T56" fmla="*/ 0 w 425"/>
                  <a:gd name="T57" fmla="*/ 0 h 936"/>
                  <a:gd name="T58" fmla="*/ 0 w 425"/>
                  <a:gd name="T59" fmla="*/ 0 h 936"/>
                  <a:gd name="T60" fmla="*/ 0 w 425"/>
                  <a:gd name="T61" fmla="*/ 0 h 936"/>
                  <a:gd name="T62" fmla="*/ 0 w 425"/>
                  <a:gd name="T63" fmla="*/ 0 h 936"/>
                  <a:gd name="T64" fmla="*/ 0 w 425"/>
                  <a:gd name="T65" fmla="*/ 0 h 936"/>
                  <a:gd name="T66" fmla="*/ 0 w 425"/>
                  <a:gd name="T67" fmla="*/ 0 h 936"/>
                  <a:gd name="T68" fmla="*/ 0 w 425"/>
                  <a:gd name="T69" fmla="*/ 0 h 936"/>
                  <a:gd name="T70" fmla="*/ 0 w 425"/>
                  <a:gd name="T71" fmla="*/ 0 h 936"/>
                  <a:gd name="T72" fmla="*/ 0 w 425"/>
                  <a:gd name="T73" fmla="*/ 0 h 936"/>
                  <a:gd name="T74" fmla="*/ 0 w 425"/>
                  <a:gd name="T75" fmla="*/ 0 h 936"/>
                  <a:gd name="T76" fmla="*/ 0 w 425"/>
                  <a:gd name="T77" fmla="*/ 0 h 936"/>
                  <a:gd name="T78" fmla="*/ 0 w 425"/>
                  <a:gd name="T79" fmla="*/ 0 h 936"/>
                  <a:gd name="T80" fmla="*/ 0 w 425"/>
                  <a:gd name="T81" fmla="*/ 0 h 936"/>
                  <a:gd name="T82" fmla="*/ 0 w 425"/>
                  <a:gd name="T83" fmla="*/ 0 h 936"/>
                  <a:gd name="T84" fmla="*/ 0 w 425"/>
                  <a:gd name="T85" fmla="*/ 0 h 936"/>
                  <a:gd name="T86" fmla="*/ 0 w 425"/>
                  <a:gd name="T87" fmla="*/ 0 h 936"/>
                  <a:gd name="T88" fmla="*/ 0 w 425"/>
                  <a:gd name="T89" fmla="*/ 0 h 936"/>
                  <a:gd name="T90" fmla="*/ 0 w 425"/>
                  <a:gd name="T91" fmla="*/ 0 h 936"/>
                  <a:gd name="T92" fmla="*/ 0 w 425"/>
                  <a:gd name="T93" fmla="*/ 0 h 936"/>
                  <a:gd name="T94" fmla="*/ 0 w 425"/>
                  <a:gd name="T95" fmla="*/ 0 h 936"/>
                  <a:gd name="T96" fmla="*/ 0 w 425"/>
                  <a:gd name="T97" fmla="*/ 0 h 9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5"/>
                  <a:gd name="T148" fmla="*/ 0 h 936"/>
                  <a:gd name="T149" fmla="*/ 425 w 425"/>
                  <a:gd name="T150" fmla="*/ 936 h 9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5" h="936">
                    <a:moveTo>
                      <a:pt x="48" y="0"/>
                    </a:moveTo>
                    <a:lnTo>
                      <a:pt x="48" y="2"/>
                    </a:lnTo>
                    <a:lnTo>
                      <a:pt x="48" y="5"/>
                    </a:lnTo>
                    <a:lnTo>
                      <a:pt x="47" y="11"/>
                    </a:lnTo>
                    <a:lnTo>
                      <a:pt x="44" y="19"/>
                    </a:lnTo>
                    <a:lnTo>
                      <a:pt x="39" y="35"/>
                    </a:lnTo>
                    <a:lnTo>
                      <a:pt x="32" y="55"/>
                    </a:lnTo>
                    <a:lnTo>
                      <a:pt x="20" y="82"/>
                    </a:lnTo>
                    <a:lnTo>
                      <a:pt x="6" y="117"/>
                    </a:lnTo>
                    <a:lnTo>
                      <a:pt x="0" y="141"/>
                    </a:lnTo>
                    <a:lnTo>
                      <a:pt x="0" y="177"/>
                    </a:lnTo>
                    <a:lnTo>
                      <a:pt x="4" y="220"/>
                    </a:lnTo>
                    <a:lnTo>
                      <a:pt x="13" y="271"/>
                    </a:lnTo>
                    <a:lnTo>
                      <a:pt x="26" y="325"/>
                    </a:lnTo>
                    <a:lnTo>
                      <a:pt x="41" y="386"/>
                    </a:lnTo>
                    <a:lnTo>
                      <a:pt x="58" y="446"/>
                    </a:lnTo>
                    <a:lnTo>
                      <a:pt x="78" y="509"/>
                    </a:lnTo>
                    <a:lnTo>
                      <a:pt x="98" y="570"/>
                    </a:lnTo>
                    <a:lnTo>
                      <a:pt x="119" y="628"/>
                    </a:lnTo>
                    <a:lnTo>
                      <a:pt x="138" y="683"/>
                    </a:lnTo>
                    <a:lnTo>
                      <a:pt x="157" y="733"/>
                    </a:lnTo>
                    <a:lnTo>
                      <a:pt x="174" y="775"/>
                    </a:lnTo>
                    <a:lnTo>
                      <a:pt x="189" y="808"/>
                    </a:lnTo>
                    <a:lnTo>
                      <a:pt x="201" y="831"/>
                    </a:lnTo>
                    <a:lnTo>
                      <a:pt x="210" y="843"/>
                    </a:lnTo>
                    <a:lnTo>
                      <a:pt x="223" y="853"/>
                    </a:lnTo>
                    <a:lnTo>
                      <a:pt x="239" y="861"/>
                    </a:lnTo>
                    <a:lnTo>
                      <a:pt x="258" y="873"/>
                    </a:lnTo>
                    <a:lnTo>
                      <a:pt x="282" y="883"/>
                    </a:lnTo>
                    <a:lnTo>
                      <a:pt x="310" y="896"/>
                    </a:lnTo>
                    <a:lnTo>
                      <a:pt x="342" y="907"/>
                    </a:lnTo>
                    <a:lnTo>
                      <a:pt x="380" y="922"/>
                    </a:lnTo>
                    <a:lnTo>
                      <a:pt x="425" y="936"/>
                    </a:lnTo>
                    <a:lnTo>
                      <a:pt x="396" y="893"/>
                    </a:lnTo>
                    <a:lnTo>
                      <a:pt x="367" y="843"/>
                    </a:lnTo>
                    <a:lnTo>
                      <a:pt x="337" y="787"/>
                    </a:lnTo>
                    <a:lnTo>
                      <a:pt x="308" y="725"/>
                    </a:lnTo>
                    <a:lnTo>
                      <a:pt x="279" y="660"/>
                    </a:lnTo>
                    <a:lnTo>
                      <a:pt x="249" y="591"/>
                    </a:lnTo>
                    <a:lnTo>
                      <a:pt x="220" y="522"/>
                    </a:lnTo>
                    <a:lnTo>
                      <a:pt x="194" y="450"/>
                    </a:lnTo>
                    <a:lnTo>
                      <a:pt x="167" y="381"/>
                    </a:lnTo>
                    <a:lnTo>
                      <a:pt x="144" y="312"/>
                    </a:lnTo>
                    <a:lnTo>
                      <a:pt x="120" y="248"/>
                    </a:lnTo>
                    <a:lnTo>
                      <a:pt x="101" y="186"/>
                    </a:lnTo>
                    <a:lnTo>
                      <a:pt x="83" y="128"/>
                    </a:lnTo>
                    <a:lnTo>
                      <a:pt x="69" y="78"/>
                    </a:lnTo>
                    <a:lnTo>
                      <a:pt x="57" y="35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47" name="Freeform 28"/>
              <p:cNvSpPr/>
              <p:nvPr/>
            </p:nvSpPr>
            <p:spPr bwMode="auto">
              <a:xfrm>
                <a:off x="8310" y="4696"/>
                <a:ext cx="64" cy="69"/>
              </a:xfrm>
              <a:custGeom>
                <a:avLst/>
                <a:gdLst>
                  <a:gd name="T0" fmla="*/ 0 w 192"/>
                  <a:gd name="T1" fmla="*/ 0 h 208"/>
                  <a:gd name="T2" fmla="*/ 0 w 192"/>
                  <a:gd name="T3" fmla="*/ 0 h 208"/>
                  <a:gd name="T4" fmla="*/ 0 w 192"/>
                  <a:gd name="T5" fmla="*/ 0 h 208"/>
                  <a:gd name="T6" fmla="*/ 0 w 192"/>
                  <a:gd name="T7" fmla="*/ 0 h 208"/>
                  <a:gd name="T8" fmla="*/ 0 w 192"/>
                  <a:gd name="T9" fmla="*/ 0 h 208"/>
                  <a:gd name="T10" fmla="*/ 0 w 192"/>
                  <a:gd name="T11" fmla="*/ 0 h 208"/>
                  <a:gd name="T12" fmla="*/ 0 w 192"/>
                  <a:gd name="T13" fmla="*/ 0 h 208"/>
                  <a:gd name="T14" fmla="*/ 0 w 192"/>
                  <a:gd name="T15" fmla="*/ 0 h 208"/>
                  <a:gd name="T16" fmla="*/ 0 w 192"/>
                  <a:gd name="T17" fmla="*/ 0 h 208"/>
                  <a:gd name="T18" fmla="*/ 0 w 192"/>
                  <a:gd name="T19" fmla="*/ 0 h 208"/>
                  <a:gd name="T20" fmla="*/ 0 w 192"/>
                  <a:gd name="T21" fmla="*/ 0 h 208"/>
                  <a:gd name="T22" fmla="*/ 0 w 192"/>
                  <a:gd name="T23" fmla="*/ 0 h 208"/>
                  <a:gd name="T24" fmla="*/ 0 w 192"/>
                  <a:gd name="T25" fmla="*/ 0 h 208"/>
                  <a:gd name="T26" fmla="*/ 0 w 192"/>
                  <a:gd name="T27" fmla="*/ 0 h 208"/>
                  <a:gd name="T28" fmla="*/ 0 w 192"/>
                  <a:gd name="T29" fmla="*/ 0 h 208"/>
                  <a:gd name="T30" fmla="*/ 0 w 192"/>
                  <a:gd name="T31" fmla="*/ 0 h 208"/>
                  <a:gd name="T32" fmla="*/ 0 w 192"/>
                  <a:gd name="T33" fmla="*/ 0 h 208"/>
                  <a:gd name="T34" fmla="*/ 0 w 192"/>
                  <a:gd name="T35" fmla="*/ 0 h 208"/>
                  <a:gd name="T36" fmla="*/ 0 w 192"/>
                  <a:gd name="T37" fmla="*/ 0 h 208"/>
                  <a:gd name="T38" fmla="*/ 0 w 192"/>
                  <a:gd name="T39" fmla="*/ 0 h 208"/>
                  <a:gd name="T40" fmla="*/ 0 w 192"/>
                  <a:gd name="T41" fmla="*/ 0 h 208"/>
                  <a:gd name="T42" fmla="*/ 0 w 192"/>
                  <a:gd name="T43" fmla="*/ 0 h 208"/>
                  <a:gd name="T44" fmla="*/ 0 w 192"/>
                  <a:gd name="T45" fmla="*/ 0 h 208"/>
                  <a:gd name="T46" fmla="*/ 0 w 192"/>
                  <a:gd name="T47" fmla="*/ 0 h 208"/>
                  <a:gd name="T48" fmla="*/ 0 w 192"/>
                  <a:gd name="T49" fmla="*/ 0 h 208"/>
                  <a:gd name="T50" fmla="*/ 0 w 192"/>
                  <a:gd name="T51" fmla="*/ 0 h 208"/>
                  <a:gd name="T52" fmla="*/ 0 w 192"/>
                  <a:gd name="T53" fmla="*/ 0 h 208"/>
                  <a:gd name="T54" fmla="*/ 0 w 192"/>
                  <a:gd name="T55" fmla="*/ 0 h 208"/>
                  <a:gd name="T56" fmla="*/ 0 w 192"/>
                  <a:gd name="T57" fmla="*/ 0 h 20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92"/>
                  <a:gd name="T88" fmla="*/ 0 h 208"/>
                  <a:gd name="T89" fmla="*/ 192 w 192"/>
                  <a:gd name="T90" fmla="*/ 208 h 20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92" h="208">
                    <a:moveTo>
                      <a:pt x="26" y="11"/>
                    </a:moveTo>
                    <a:lnTo>
                      <a:pt x="13" y="24"/>
                    </a:lnTo>
                    <a:lnTo>
                      <a:pt x="4" y="43"/>
                    </a:lnTo>
                    <a:lnTo>
                      <a:pt x="0" y="67"/>
                    </a:lnTo>
                    <a:lnTo>
                      <a:pt x="0" y="93"/>
                    </a:lnTo>
                    <a:lnTo>
                      <a:pt x="3" y="120"/>
                    </a:lnTo>
                    <a:lnTo>
                      <a:pt x="10" y="148"/>
                    </a:lnTo>
                    <a:lnTo>
                      <a:pt x="20" y="171"/>
                    </a:lnTo>
                    <a:lnTo>
                      <a:pt x="35" y="189"/>
                    </a:lnTo>
                    <a:lnTo>
                      <a:pt x="51" y="201"/>
                    </a:lnTo>
                    <a:lnTo>
                      <a:pt x="70" y="206"/>
                    </a:lnTo>
                    <a:lnTo>
                      <a:pt x="91" y="208"/>
                    </a:lnTo>
                    <a:lnTo>
                      <a:pt x="111" y="204"/>
                    </a:lnTo>
                    <a:lnTo>
                      <a:pt x="130" y="196"/>
                    </a:lnTo>
                    <a:lnTo>
                      <a:pt x="148" y="186"/>
                    </a:lnTo>
                    <a:lnTo>
                      <a:pt x="163" y="176"/>
                    </a:lnTo>
                    <a:lnTo>
                      <a:pt x="174" y="163"/>
                    </a:lnTo>
                    <a:lnTo>
                      <a:pt x="189" y="130"/>
                    </a:lnTo>
                    <a:lnTo>
                      <a:pt x="192" y="89"/>
                    </a:lnTo>
                    <a:lnTo>
                      <a:pt x="185" y="50"/>
                    </a:lnTo>
                    <a:lnTo>
                      <a:pt x="166" y="27"/>
                    </a:lnTo>
                    <a:lnTo>
                      <a:pt x="152" y="21"/>
                    </a:lnTo>
                    <a:lnTo>
                      <a:pt x="138" y="14"/>
                    </a:lnTo>
                    <a:lnTo>
                      <a:pt x="122" y="8"/>
                    </a:lnTo>
                    <a:lnTo>
                      <a:pt x="104" y="2"/>
                    </a:lnTo>
                    <a:lnTo>
                      <a:pt x="85" y="0"/>
                    </a:lnTo>
                    <a:lnTo>
                      <a:pt x="66" y="0"/>
                    </a:lnTo>
                    <a:lnTo>
                      <a:pt x="47" y="2"/>
                    </a:lnTo>
                    <a:lnTo>
                      <a:pt x="26" y="11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48" name="Freeform 29"/>
              <p:cNvSpPr/>
              <p:nvPr/>
            </p:nvSpPr>
            <p:spPr bwMode="auto">
              <a:xfrm>
                <a:off x="8406" y="4895"/>
                <a:ext cx="82" cy="84"/>
              </a:xfrm>
              <a:custGeom>
                <a:avLst/>
                <a:gdLst>
                  <a:gd name="T0" fmla="*/ 0 w 247"/>
                  <a:gd name="T1" fmla="*/ 0 h 251"/>
                  <a:gd name="T2" fmla="*/ 0 w 247"/>
                  <a:gd name="T3" fmla="*/ 0 h 251"/>
                  <a:gd name="T4" fmla="*/ 0 w 247"/>
                  <a:gd name="T5" fmla="*/ 0 h 251"/>
                  <a:gd name="T6" fmla="*/ 0 w 247"/>
                  <a:gd name="T7" fmla="*/ 0 h 251"/>
                  <a:gd name="T8" fmla="*/ 0 w 247"/>
                  <a:gd name="T9" fmla="*/ 0 h 251"/>
                  <a:gd name="T10" fmla="*/ 0 w 247"/>
                  <a:gd name="T11" fmla="*/ 0 h 251"/>
                  <a:gd name="T12" fmla="*/ 0 w 247"/>
                  <a:gd name="T13" fmla="*/ 0 h 251"/>
                  <a:gd name="T14" fmla="*/ 0 w 247"/>
                  <a:gd name="T15" fmla="*/ 0 h 251"/>
                  <a:gd name="T16" fmla="*/ 0 w 247"/>
                  <a:gd name="T17" fmla="*/ 0 h 251"/>
                  <a:gd name="T18" fmla="*/ 0 w 247"/>
                  <a:gd name="T19" fmla="*/ 0 h 251"/>
                  <a:gd name="T20" fmla="*/ 0 w 247"/>
                  <a:gd name="T21" fmla="*/ 0 h 251"/>
                  <a:gd name="T22" fmla="*/ 0 w 247"/>
                  <a:gd name="T23" fmla="*/ 0 h 251"/>
                  <a:gd name="T24" fmla="*/ 0 w 247"/>
                  <a:gd name="T25" fmla="*/ 0 h 251"/>
                  <a:gd name="T26" fmla="*/ 0 w 247"/>
                  <a:gd name="T27" fmla="*/ 0 h 251"/>
                  <a:gd name="T28" fmla="*/ 0 w 247"/>
                  <a:gd name="T29" fmla="*/ 0 h 251"/>
                  <a:gd name="T30" fmla="*/ 0 w 247"/>
                  <a:gd name="T31" fmla="*/ 0 h 251"/>
                  <a:gd name="T32" fmla="*/ 0 w 247"/>
                  <a:gd name="T33" fmla="*/ 0 h 251"/>
                  <a:gd name="T34" fmla="*/ 0 w 247"/>
                  <a:gd name="T35" fmla="*/ 0 h 251"/>
                  <a:gd name="T36" fmla="*/ 0 w 247"/>
                  <a:gd name="T37" fmla="*/ 0 h 251"/>
                  <a:gd name="T38" fmla="*/ 0 w 247"/>
                  <a:gd name="T39" fmla="*/ 0 h 251"/>
                  <a:gd name="T40" fmla="*/ 0 w 247"/>
                  <a:gd name="T41" fmla="*/ 0 h 251"/>
                  <a:gd name="T42" fmla="*/ 0 w 247"/>
                  <a:gd name="T43" fmla="*/ 0 h 251"/>
                  <a:gd name="T44" fmla="*/ 0 w 247"/>
                  <a:gd name="T45" fmla="*/ 0 h 251"/>
                  <a:gd name="T46" fmla="*/ 0 w 247"/>
                  <a:gd name="T47" fmla="*/ 0 h 251"/>
                  <a:gd name="T48" fmla="*/ 0 w 247"/>
                  <a:gd name="T49" fmla="*/ 0 h 251"/>
                  <a:gd name="T50" fmla="*/ 0 w 247"/>
                  <a:gd name="T51" fmla="*/ 0 h 251"/>
                  <a:gd name="T52" fmla="*/ 0 w 247"/>
                  <a:gd name="T53" fmla="*/ 0 h 251"/>
                  <a:gd name="T54" fmla="*/ 0 w 247"/>
                  <a:gd name="T55" fmla="*/ 0 h 251"/>
                  <a:gd name="T56" fmla="*/ 0 w 247"/>
                  <a:gd name="T57" fmla="*/ 0 h 251"/>
                  <a:gd name="T58" fmla="*/ 0 w 247"/>
                  <a:gd name="T59" fmla="*/ 0 h 251"/>
                  <a:gd name="T60" fmla="*/ 0 w 247"/>
                  <a:gd name="T61" fmla="*/ 0 h 251"/>
                  <a:gd name="T62" fmla="*/ 0 w 247"/>
                  <a:gd name="T63" fmla="*/ 0 h 251"/>
                  <a:gd name="T64" fmla="*/ 0 w 247"/>
                  <a:gd name="T65" fmla="*/ 0 h 251"/>
                  <a:gd name="T66" fmla="*/ 0 w 247"/>
                  <a:gd name="T67" fmla="*/ 0 h 251"/>
                  <a:gd name="T68" fmla="*/ 0 w 247"/>
                  <a:gd name="T69" fmla="*/ 0 h 251"/>
                  <a:gd name="T70" fmla="*/ 0 w 247"/>
                  <a:gd name="T71" fmla="*/ 0 h 251"/>
                  <a:gd name="T72" fmla="*/ 0 w 247"/>
                  <a:gd name="T73" fmla="*/ 0 h 251"/>
                  <a:gd name="T74" fmla="*/ 0 w 247"/>
                  <a:gd name="T75" fmla="*/ 0 h 251"/>
                  <a:gd name="T76" fmla="*/ 0 w 247"/>
                  <a:gd name="T77" fmla="*/ 0 h 251"/>
                  <a:gd name="T78" fmla="*/ 0 w 247"/>
                  <a:gd name="T79" fmla="*/ 0 h 251"/>
                  <a:gd name="T80" fmla="*/ 0 w 247"/>
                  <a:gd name="T81" fmla="*/ 0 h 2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47"/>
                  <a:gd name="T124" fmla="*/ 0 h 251"/>
                  <a:gd name="T125" fmla="*/ 247 w 247"/>
                  <a:gd name="T126" fmla="*/ 251 h 25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47" h="251">
                    <a:moveTo>
                      <a:pt x="33" y="29"/>
                    </a:moveTo>
                    <a:lnTo>
                      <a:pt x="21" y="44"/>
                    </a:lnTo>
                    <a:lnTo>
                      <a:pt x="12" y="60"/>
                    </a:lnTo>
                    <a:lnTo>
                      <a:pt x="5" y="79"/>
                    </a:lnTo>
                    <a:lnTo>
                      <a:pt x="0" y="97"/>
                    </a:lnTo>
                    <a:lnTo>
                      <a:pt x="0" y="116"/>
                    </a:lnTo>
                    <a:lnTo>
                      <a:pt x="5" y="135"/>
                    </a:lnTo>
                    <a:lnTo>
                      <a:pt x="12" y="152"/>
                    </a:lnTo>
                    <a:lnTo>
                      <a:pt x="25" y="169"/>
                    </a:lnTo>
                    <a:lnTo>
                      <a:pt x="42" y="187"/>
                    </a:lnTo>
                    <a:lnTo>
                      <a:pt x="58" y="202"/>
                    </a:lnTo>
                    <a:lnTo>
                      <a:pt x="77" y="220"/>
                    </a:lnTo>
                    <a:lnTo>
                      <a:pt x="96" y="233"/>
                    </a:lnTo>
                    <a:lnTo>
                      <a:pt x="114" y="244"/>
                    </a:lnTo>
                    <a:lnTo>
                      <a:pt x="133" y="251"/>
                    </a:lnTo>
                    <a:lnTo>
                      <a:pt x="149" y="251"/>
                    </a:lnTo>
                    <a:lnTo>
                      <a:pt x="165" y="246"/>
                    </a:lnTo>
                    <a:lnTo>
                      <a:pt x="180" y="237"/>
                    </a:lnTo>
                    <a:lnTo>
                      <a:pt x="196" y="228"/>
                    </a:lnTo>
                    <a:lnTo>
                      <a:pt x="209" y="220"/>
                    </a:lnTo>
                    <a:lnTo>
                      <a:pt x="222" y="212"/>
                    </a:lnTo>
                    <a:lnTo>
                      <a:pt x="232" y="202"/>
                    </a:lnTo>
                    <a:lnTo>
                      <a:pt x="240" y="191"/>
                    </a:lnTo>
                    <a:lnTo>
                      <a:pt x="246" y="178"/>
                    </a:lnTo>
                    <a:lnTo>
                      <a:pt x="247" y="162"/>
                    </a:lnTo>
                    <a:lnTo>
                      <a:pt x="244" y="142"/>
                    </a:lnTo>
                    <a:lnTo>
                      <a:pt x="238" y="120"/>
                    </a:lnTo>
                    <a:lnTo>
                      <a:pt x="228" y="96"/>
                    </a:lnTo>
                    <a:lnTo>
                      <a:pt x="215" y="72"/>
                    </a:lnTo>
                    <a:lnTo>
                      <a:pt x="200" y="50"/>
                    </a:lnTo>
                    <a:lnTo>
                      <a:pt x="184" y="30"/>
                    </a:lnTo>
                    <a:lnTo>
                      <a:pt x="165" y="16"/>
                    </a:lnTo>
                    <a:lnTo>
                      <a:pt x="147" y="7"/>
                    </a:lnTo>
                    <a:lnTo>
                      <a:pt x="130" y="3"/>
                    </a:lnTo>
                    <a:lnTo>
                      <a:pt x="112" y="0"/>
                    </a:lnTo>
                    <a:lnTo>
                      <a:pt x="94" y="1"/>
                    </a:lnTo>
                    <a:lnTo>
                      <a:pt x="80" y="3"/>
                    </a:lnTo>
                    <a:lnTo>
                      <a:pt x="65" y="7"/>
                    </a:lnTo>
                    <a:lnTo>
                      <a:pt x="52" y="13"/>
                    </a:lnTo>
                    <a:lnTo>
                      <a:pt x="42" y="20"/>
                    </a:lnTo>
                    <a:lnTo>
                      <a:pt x="33" y="29"/>
                    </a:lnTo>
                    <a:close/>
                  </a:path>
                </a:pathLst>
              </a:custGeom>
              <a:solidFill>
                <a:srgbClr val="CCEF72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49" name="Freeform 30"/>
              <p:cNvSpPr/>
              <p:nvPr/>
            </p:nvSpPr>
            <p:spPr bwMode="auto">
              <a:xfrm>
                <a:off x="8313" y="4687"/>
                <a:ext cx="75" cy="80"/>
              </a:xfrm>
              <a:custGeom>
                <a:avLst/>
                <a:gdLst>
                  <a:gd name="T0" fmla="*/ 0 w 226"/>
                  <a:gd name="T1" fmla="*/ 0 h 240"/>
                  <a:gd name="T2" fmla="*/ 0 w 226"/>
                  <a:gd name="T3" fmla="*/ 0 h 240"/>
                  <a:gd name="T4" fmla="*/ 0 w 226"/>
                  <a:gd name="T5" fmla="*/ 0 h 240"/>
                  <a:gd name="T6" fmla="*/ 0 w 226"/>
                  <a:gd name="T7" fmla="*/ 0 h 240"/>
                  <a:gd name="T8" fmla="*/ 0 w 226"/>
                  <a:gd name="T9" fmla="*/ 0 h 240"/>
                  <a:gd name="T10" fmla="*/ 0 w 226"/>
                  <a:gd name="T11" fmla="*/ 0 h 240"/>
                  <a:gd name="T12" fmla="*/ 0 w 226"/>
                  <a:gd name="T13" fmla="*/ 0 h 240"/>
                  <a:gd name="T14" fmla="*/ 0 w 226"/>
                  <a:gd name="T15" fmla="*/ 0 h 240"/>
                  <a:gd name="T16" fmla="*/ 0 w 226"/>
                  <a:gd name="T17" fmla="*/ 0 h 240"/>
                  <a:gd name="T18" fmla="*/ 0 w 226"/>
                  <a:gd name="T19" fmla="*/ 0 h 240"/>
                  <a:gd name="T20" fmla="*/ 0 w 226"/>
                  <a:gd name="T21" fmla="*/ 0 h 240"/>
                  <a:gd name="T22" fmla="*/ 0 w 226"/>
                  <a:gd name="T23" fmla="*/ 0 h 240"/>
                  <a:gd name="T24" fmla="*/ 0 w 226"/>
                  <a:gd name="T25" fmla="*/ 0 h 240"/>
                  <a:gd name="T26" fmla="*/ 0 w 226"/>
                  <a:gd name="T27" fmla="*/ 0 h 240"/>
                  <a:gd name="T28" fmla="*/ 0 w 226"/>
                  <a:gd name="T29" fmla="*/ 0 h 240"/>
                  <a:gd name="T30" fmla="*/ 0 w 226"/>
                  <a:gd name="T31" fmla="*/ 0 h 240"/>
                  <a:gd name="T32" fmla="*/ 0 w 226"/>
                  <a:gd name="T33" fmla="*/ 0 h 240"/>
                  <a:gd name="T34" fmla="*/ 0 w 226"/>
                  <a:gd name="T35" fmla="*/ 0 h 240"/>
                  <a:gd name="T36" fmla="*/ 0 w 226"/>
                  <a:gd name="T37" fmla="*/ 0 h 240"/>
                  <a:gd name="T38" fmla="*/ 0 w 226"/>
                  <a:gd name="T39" fmla="*/ 0 h 240"/>
                  <a:gd name="T40" fmla="*/ 0 w 226"/>
                  <a:gd name="T41" fmla="*/ 0 h 240"/>
                  <a:gd name="T42" fmla="*/ 0 w 226"/>
                  <a:gd name="T43" fmla="*/ 0 h 240"/>
                  <a:gd name="T44" fmla="*/ 0 w 226"/>
                  <a:gd name="T45" fmla="*/ 0 h 240"/>
                  <a:gd name="T46" fmla="*/ 0 w 226"/>
                  <a:gd name="T47" fmla="*/ 0 h 240"/>
                  <a:gd name="T48" fmla="*/ 0 w 226"/>
                  <a:gd name="T49" fmla="*/ 0 h 240"/>
                  <a:gd name="T50" fmla="*/ 0 w 226"/>
                  <a:gd name="T51" fmla="*/ 0 h 240"/>
                  <a:gd name="T52" fmla="*/ 0 w 226"/>
                  <a:gd name="T53" fmla="*/ 0 h 240"/>
                  <a:gd name="T54" fmla="*/ 0 w 226"/>
                  <a:gd name="T55" fmla="*/ 0 h 240"/>
                  <a:gd name="T56" fmla="*/ 0 w 226"/>
                  <a:gd name="T57" fmla="*/ 0 h 240"/>
                  <a:gd name="T58" fmla="*/ 0 w 226"/>
                  <a:gd name="T59" fmla="*/ 0 h 240"/>
                  <a:gd name="T60" fmla="*/ 0 w 226"/>
                  <a:gd name="T61" fmla="*/ 0 h 240"/>
                  <a:gd name="T62" fmla="*/ 0 w 226"/>
                  <a:gd name="T63" fmla="*/ 0 h 240"/>
                  <a:gd name="T64" fmla="*/ 0 w 226"/>
                  <a:gd name="T65" fmla="*/ 0 h 240"/>
                  <a:gd name="T66" fmla="*/ 0 w 226"/>
                  <a:gd name="T67" fmla="*/ 0 h 240"/>
                  <a:gd name="T68" fmla="*/ 0 w 226"/>
                  <a:gd name="T69" fmla="*/ 0 h 240"/>
                  <a:gd name="T70" fmla="*/ 0 w 226"/>
                  <a:gd name="T71" fmla="*/ 0 h 2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26"/>
                  <a:gd name="T109" fmla="*/ 0 h 240"/>
                  <a:gd name="T110" fmla="*/ 226 w 226"/>
                  <a:gd name="T111" fmla="*/ 240 h 2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26" h="240">
                    <a:moveTo>
                      <a:pt x="125" y="6"/>
                    </a:moveTo>
                    <a:lnTo>
                      <a:pt x="115" y="3"/>
                    </a:lnTo>
                    <a:lnTo>
                      <a:pt x="104" y="0"/>
                    </a:lnTo>
                    <a:lnTo>
                      <a:pt x="93" y="0"/>
                    </a:lnTo>
                    <a:lnTo>
                      <a:pt x="79" y="0"/>
                    </a:lnTo>
                    <a:lnTo>
                      <a:pt x="66" y="2"/>
                    </a:lnTo>
                    <a:lnTo>
                      <a:pt x="54" y="6"/>
                    </a:lnTo>
                    <a:lnTo>
                      <a:pt x="43" y="12"/>
                    </a:lnTo>
                    <a:lnTo>
                      <a:pt x="32" y="19"/>
                    </a:lnTo>
                    <a:lnTo>
                      <a:pt x="16" y="37"/>
                    </a:lnTo>
                    <a:lnTo>
                      <a:pt x="6" y="58"/>
                    </a:lnTo>
                    <a:lnTo>
                      <a:pt x="0" y="79"/>
                    </a:lnTo>
                    <a:lnTo>
                      <a:pt x="0" y="101"/>
                    </a:lnTo>
                    <a:lnTo>
                      <a:pt x="2" y="124"/>
                    </a:lnTo>
                    <a:lnTo>
                      <a:pt x="7" y="145"/>
                    </a:lnTo>
                    <a:lnTo>
                      <a:pt x="15" y="168"/>
                    </a:lnTo>
                    <a:lnTo>
                      <a:pt x="24" y="188"/>
                    </a:lnTo>
                    <a:lnTo>
                      <a:pt x="32" y="201"/>
                    </a:lnTo>
                    <a:lnTo>
                      <a:pt x="43" y="213"/>
                    </a:lnTo>
                    <a:lnTo>
                      <a:pt x="56" y="223"/>
                    </a:lnTo>
                    <a:lnTo>
                      <a:pt x="69" y="231"/>
                    </a:lnTo>
                    <a:lnTo>
                      <a:pt x="84" y="237"/>
                    </a:lnTo>
                    <a:lnTo>
                      <a:pt x="98" y="240"/>
                    </a:lnTo>
                    <a:lnTo>
                      <a:pt x="113" y="240"/>
                    </a:lnTo>
                    <a:lnTo>
                      <a:pt x="129" y="237"/>
                    </a:lnTo>
                    <a:lnTo>
                      <a:pt x="151" y="229"/>
                    </a:lnTo>
                    <a:lnTo>
                      <a:pt x="172" y="219"/>
                    </a:lnTo>
                    <a:lnTo>
                      <a:pt x="189" y="204"/>
                    </a:lnTo>
                    <a:lnTo>
                      <a:pt x="206" y="188"/>
                    </a:lnTo>
                    <a:lnTo>
                      <a:pt x="216" y="171"/>
                    </a:lnTo>
                    <a:lnTo>
                      <a:pt x="223" y="152"/>
                    </a:lnTo>
                    <a:lnTo>
                      <a:pt x="226" y="131"/>
                    </a:lnTo>
                    <a:lnTo>
                      <a:pt x="223" y="109"/>
                    </a:lnTo>
                    <a:lnTo>
                      <a:pt x="222" y="104"/>
                    </a:lnTo>
                    <a:lnTo>
                      <a:pt x="219" y="98"/>
                    </a:lnTo>
                    <a:lnTo>
                      <a:pt x="213" y="95"/>
                    </a:lnTo>
                    <a:lnTo>
                      <a:pt x="207" y="95"/>
                    </a:lnTo>
                    <a:lnTo>
                      <a:pt x="201" y="96"/>
                    </a:lnTo>
                    <a:lnTo>
                      <a:pt x="197" y="99"/>
                    </a:lnTo>
                    <a:lnTo>
                      <a:pt x="194" y="105"/>
                    </a:lnTo>
                    <a:lnTo>
                      <a:pt x="192" y="111"/>
                    </a:lnTo>
                    <a:lnTo>
                      <a:pt x="191" y="127"/>
                    </a:lnTo>
                    <a:lnTo>
                      <a:pt x="188" y="142"/>
                    </a:lnTo>
                    <a:lnTo>
                      <a:pt x="182" y="158"/>
                    </a:lnTo>
                    <a:lnTo>
                      <a:pt x="173" y="171"/>
                    </a:lnTo>
                    <a:lnTo>
                      <a:pt x="162" y="183"/>
                    </a:lnTo>
                    <a:lnTo>
                      <a:pt x="147" y="191"/>
                    </a:lnTo>
                    <a:lnTo>
                      <a:pt x="131" y="197"/>
                    </a:lnTo>
                    <a:lnTo>
                      <a:pt x="110" y="200"/>
                    </a:lnTo>
                    <a:lnTo>
                      <a:pt x="90" y="197"/>
                    </a:lnTo>
                    <a:lnTo>
                      <a:pt x="74" y="190"/>
                    </a:lnTo>
                    <a:lnTo>
                      <a:pt x="60" y="177"/>
                    </a:lnTo>
                    <a:lnTo>
                      <a:pt x="51" y="161"/>
                    </a:lnTo>
                    <a:lnTo>
                      <a:pt x="44" y="144"/>
                    </a:lnTo>
                    <a:lnTo>
                      <a:pt x="38" y="124"/>
                    </a:lnTo>
                    <a:lnTo>
                      <a:pt x="34" y="105"/>
                    </a:lnTo>
                    <a:lnTo>
                      <a:pt x="32" y="86"/>
                    </a:lnTo>
                    <a:lnTo>
                      <a:pt x="32" y="76"/>
                    </a:lnTo>
                    <a:lnTo>
                      <a:pt x="35" y="66"/>
                    </a:lnTo>
                    <a:lnTo>
                      <a:pt x="41" y="56"/>
                    </a:lnTo>
                    <a:lnTo>
                      <a:pt x="47" y="46"/>
                    </a:lnTo>
                    <a:lnTo>
                      <a:pt x="54" y="39"/>
                    </a:lnTo>
                    <a:lnTo>
                      <a:pt x="63" y="32"/>
                    </a:lnTo>
                    <a:lnTo>
                      <a:pt x="74" y="26"/>
                    </a:lnTo>
                    <a:lnTo>
                      <a:pt x="84" y="25"/>
                    </a:lnTo>
                    <a:lnTo>
                      <a:pt x="87" y="25"/>
                    </a:lnTo>
                    <a:lnTo>
                      <a:pt x="94" y="23"/>
                    </a:lnTo>
                    <a:lnTo>
                      <a:pt x="106" y="25"/>
                    </a:lnTo>
                    <a:lnTo>
                      <a:pt x="119" y="26"/>
                    </a:lnTo>
                    <a:lnTo>
                      <a:pt x="126" y="25"/>
                    </a:lnTo>
                    <a:lnTo>
                      <a:pt x="131" y="19"/>
                    </a:lnTo>
                    <a:lnTo>
                      <a:pt x="129" y="12"/>
                    </a:lnTo>
                    <a:lnTo>
                      <a:pt x="125" y="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50" name="Freeform 31"/>
              <p:cNvSpPr/>
              <p:nvPr/>
            </p:nvSpPr>
            <p:spPr bwMode="auto">
              <a:xfrm>
                <a:off x="8412" y="4892"/>
                <a:ext cx="93" cy="90"/>
              </a:xfrm>
              <a:custGeom>
                <a:avLst/>
                <a:gdLst>
                  <a:gd name="T0" fmla="*/ 0 w 279"/>
                  <a:gd name="T1" fmla="*/ 0 h 270"/>
                  <a:gd name="T2" fmla="*/ 0 w 279"/>
                  <a:gd name="T3" fmla="*/ 0 h 270"/>
                  <a:gd name="T4" fmla="*/ 0 w 279"/>
                  <a:gd name="T5" fmla="*/ 0 h 270"/>
                  <a:gd name="T6" fmla="*/ 0 w 279"/>
                  <a:gd name="T7" fmla="*/ 0 h 270"/>
                  <a:gd name="T8" fmla="*/ 0 w 279"/>
                  <a:gd name="T9" fmla="*/ 0 h 270"/>
                  <a:gd name="T10" fmla="*/ 0 w 279"/>
                  <a:gd name="T11" fmla="*/ 0 h 270"/>
                  <a:gd name="T12" fmla="*/ 0 w 279"/>
                  <a:gd name="T13" fmla="*/ 0 h 270"/>
                  <a:gd name="T14" fmla="*/ 0 w 279"/>
                  <a:gd name="T15" fmla="*/ 0 h 270"/>
                  <a:gd name="T16" fmla="*/ 0 w 279"/>
                  <a:gd name="T17" fmla="*/ 0 h 270"/>
                  <a:gd name="T18" fmla="*/ 0 w 279"/>
                  <a:gd name="T19" fmla="*/ 0 h 270"/>
                  <a:gd name="T20" fmla="*/ 0 w 279"/>
                  <a:gd name="T21" fmla="*/ 0 h 270"/>
                  <a:gd name="T22" fmla="*/ 0 w 279"/>
                  <a:gd name="T23" fmla="*/ 0 h 270"/>
                  <a:gd name="T24" fmla="*/ 0 w 279"/>
                  <a:gd name="T25" fmla="*/ 0 h 270"/>
                  <a:gd name="T26" fmla="*/ 0 w 279"/>
                  <a:gd name="T27" fmla="*/ 0 h 270"/>
                  <a:gd name="T28" fmla="*/ 0 w 279"/>
                  <a:gd name="T29" fmla="*/ 0 h 270"/>
                  <a:gd name="T30" fmla="*/ 0 w 279"/>
                  <a:gd name="T31" fmla="*/ 0 h 270"/>
                  <a:gd name="T32" fmla="*/ 0 w 279"/>
                  <a:gd name="T33" fmla="*/ 0 h 270"/>
                  <a:gd name="T34" fmla="*/ 0 w 279"/>
                  <a:gd name="T35" fmla="*/ 0 h 270"/>
                  <a:gd name="T36" fmla="*/ 0 w 279"/>
                  <a:gd name="T37" fmla="*/ 0 h 270"/>
                  <a:gd name="T38" fmla="*/ 0 w 279"/>
                  <a:gd name="T39" fmla="*/ 0 h 270"/>
                  <a:gd name="T40" fmla="*/ 0 w 279"/>
                  <a:gd name="T41" fmla="*/ 0 h 270"/>
                  <a:gd name="T42" fmla="*/ 0 w 279"/>
                  <a:gd name="T43" fmla="*/ 0 h 270"/>
                  <a:gd name="T44" fmla="*/ 0 w 279"/>
                  <a:gd name="T45" fmla="*/ 0 h 270"/>
                  <a:gd name="T46" fmla="*/ 0 w 279"/>
                  <a:gd name="T47" fmla="*/ 0 h 270"/>
                  <a:gd name="T48" fmla="*/ 0 w 279"/>
                  <a:gd name="T49" fmla="*/ 0 h 270"/>
                  <a:gd name="T50" fmla="*/ 0 w 279"/>
                  <a:gd name="T51" fmla="*/ 0 h 270"/>
                  <a:gd name="T52" fmla="*/ 0 w 279"/>
                  <a:gd name="T53" fmla="*/ 0 h 270"/>
                  <a:gd name="T54" fmla="*/ 0 w 279"/>
                  <a:gd name="T55" fmla="*/ 0 h 270"/>
                  <a:gd name="T56" fmla="*/ 0 w 279"/>
                  <a:gd name="T57" fmla="*/ 0 h 270"/>
                  <a:gd name="T58" fmla="*/ 0 w 279"/>
                  <a:gd name="T59" fmla="*/ 0 h 270"/>
                  <a:gd name="T60" fmla="*/ 0 w 279"/>
                  <a:gd name="T61" fmla="*/ 0 h 270"/>
                  <a:gd name="T62" fmla="*/ 0 w 279"/>
                  <a:gd name="T63" fmla="*/ 0 h 270"/>
                  <a:gd name="T64" fmla="*/ 0 w 279"/>
                  <a:gd name="T65" fmla="*/ 0 h 270"/>
                  <a:gd name="T66" fmla="*/ 0 w 279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9"/>
                  <a:gd name="T103" fmla="*/ 0 h 270"/>
                  <a:gd name="T104" fmla="*/ 279 w 279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9" h="270">
                    <a:moveTo>
                      <a:pt x="75" y="3"/>
                    </a:moveTo>
                    <a:lnTo>
                      <a:pt x="60" y="8"/>
                    </a:lnTo>
                    <a:lnTo>
                      <a:pt x="47" y="17"/>
                    </a:lnTo>
                    <a:lnTo>
                      <a:pt x="34" y="27"/>
                    </a:lnTo>
                    <a:lnTo>
                      <a:pt x="24" y="39"/>
                    </a:lnTo>
                    <a:lnTo>
                      <a:pt x="15" y="50"/>
                    </a:lnTo>
                    <a:lnTo>
                      <a:pt x="7" y="64"/>
                    </a:lnTo>
                    <a:lnTo>
                      <a:pt x="3" y="80"/>
                    </a:lnTo>
                    <a:lnTo>
                      <a:pt x="0" y="96"/>
                    </a:lnTo>
                    <a:lnTo>
                      <a:pt x="0" y="112"/>
                    </a:lnTo>
                    <a:lnTo>
                      <a:pt x="2" y="129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5"/>
                    </a:lnTo>
                    <a:lnTo>
                      <a:pt x="27" y="189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1"/>
                    </a:lnTo>
                    <a:lnTo>
                      <a:pt x="82" y="244"/>
                    </a:lnTo>
                    <a:lnTo>
                      <a:pt x="101" y="257"/>
                    </a:lnTo>
                    <a:lnTo>
                      <a:pt x="122" y="266"/>
                    </a:lnTo>
                    <a:lnTo>
                      <a:pt x="142" y="270"/>
                    </a:lnTo>
                    <a:lnTo>
                      <a:pt x="165" y="270"/>
                    </a:lnTo>
                    <a:lnTo>
                      <a:pt x="185" y="263"/>
                    </a:lnTo>
                    <a:lnTo>
                      <a:pt x="206" y="250"/>
                    </a:lnTo>
                    <a:lnTo>
                      <a:pt x="219" y="240"/>
                    </a:lnTo>
                    <a:lnTo>
                      <a:pt x="232" y="228"/>
                    </a:lnTo>
                    <a:lnTo>
                      <a:pt x="244" y="215"/>
                    </a:lnTo>
                    <a:lnTo>
                      <a:pt x="254" y="202"/>
                    </a:lnTo>
                    <a:lnTo>
                      <a:pt x="263" y="188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79" y="133"/>
                    </a:lnTo>
                    <a:lnTo>
                      <a:pt x="278" y="126"/>
                    </a:lnTo>
                    <a:lnTo>
                      <a:pt x="273" y="120"/>
                    </a:lnTo>
                    <a:lnTo>
                      <a:pt x="266" y="116"/>
                    </a:lnTo>
                    <a:lnTo>
                      <a:pt x="258" y="116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1" y="129"/>
                    </a:lnTo>
                    <a:lnTo>
                      <a:pt x="241" y="132"/>
                    </a:lnTo>
                    <a:lnTo>
                      <a:pt x="238" y="139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0" y="176"/>
                    </a:lnTo>
                    <a:lnTo>
                      <a:pt x="210" y="191"/>
                    </a:lnTo>
                    <a:lnTo>
                      <a:pt x="198" y="201"/>
                    </a:lnTo>
                    <a:lnTo>
                      <a:pt x="182" y="210"/>
                    </a:lnTo>
                    <a:lnTo>
                      <a:pt x="154" y="211"/>
                    </a:lnTo>
                    <a:lnTo>
                      <a:pt x="126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2"/>
                    </a:lnTo>
                    <a:lnTo>
                      <a:pt x="46" y="139"/>
                    </a:lnTo>
                    <a:lnTo>
                      <a:pt x="40" y="113"/>
                    </a:lnTo>
                    <a:lnTo>
                      <a:pt x="40" y="86"/>
                    </a:lnTo>
                    <a:lnTo>
                      <a:pt x="44" y="73"/>
                    </a:lnTo>
                    <a:lnTo>
                      <a:pt x="50" y="62"/>
                    </a:lnTo>
                    <a:lnTo>
                      <a:pt x="60" y="50"/>
                    </a:lnTo>
                    <a:lnTo>
                      <a:pt x="71" y="39"/>
                    </a:lnTo>
                    <a:lnTo>
                      <a:pt x="81" y="30"/>
                    </a:lnTo>
                    <a:lnTo>
                      <a:pt x="93" y="21"/>
                    </a:lnTo>
                    <a:lnTo>
                      <a:pt x="103" y="16"/>
                    </a:lnTo>
                    <a:lnTo>
                      <a:pt x="112" y="11"/>
                    </a:lnTo>
                    <a:lnTo>
                      <a:pt x="109" y="4"/>
                    </a:lnTo>
                    <a:lnTo>
                      <a:pt x="100" y="0"/>
                    </a:lnTo>
                    <a:lnTo>
                      <a:pt x="88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51" name="Freeform 32"/>
              <p:cNvSpPr/>
              <p:nvPr/>
            </p:nvSpPr>
            <p:spPr bwMode="auto">
              <a:xfrm>
                <a:off x="8347" y="4786"/>
                <a:ext cx="24" cy="25"/>
              </a:xfrm>
              <a:custGeom>
                <a:avLst/>
                <a:gdLst>
                  <a:gd name="T0" fmla="*/ 0 w 72"/>
                  <a:gd name="T1" fmla="*/ 0 h 75"/>
                  <a:gd name="T2" fmla="*/ 0 w 72"/>
                  <a:gd name="T3" fmla="*/ 0 h 75"/>
                  <a:gd name="T4" fmla="*/ 0 w 72"/>
                  <a:gd name="T5" fmla="*/ 0 h 75"/>
                  <a:gd name="T6" fmla="*/ 0 w 72"/>
                  <a:gd name="T7" fmla="*/ 0 h 75"/>
                  <a:gd name="T8" fmla="*/ 0 w 72"/>
                  <a:gd name="T9" fmla="*/ 0 h 75"/>
                  <a:gd name="T10" fmla="*/ 0 w 72"/>
                  <a:gd name="T11" fmla="*/ 0 h 75"/>
                  <a:gd name="T12" fmla="*/ 0 w 72"/>
                  <a:gd name="T13" fmla="*/ 0 h 75"/>
                  <a:gd name="T14" fmla="*/ 0 w 72"/>
                  <a:gd name="T15" fmla="*/ 0 h 75"/>
                  <a:gd name="T16" fmla="*/ 0 w 72"/>
                  <a:gd name="T17" fmla="*/ 0 h 75"/>
                  <a:gd name="T18" fmla="*/ 0 w 72"/>
                  <a:gd name="T19" fmla="*/ 0 h 75"/>
                  <a:gd name="T20" fmla="*/ 0 w 72"/>
                  <a:gd name="T21" fmla="*/ 0 h 75"/>
                  <a:gd name="T22" fmla="*/ 0 w 72"/>
                  <a:gd name="T23" fmla="*/ 0 h 75"/>
                  <a:gd name="T24" fmla="*/ 0 w 72"/>
                  <a:gd name="T25" fmla="*/ 0 h 75"/>
                  <a:gd name="T26" fmla="*/ 0 w 72"/>
                  <a:gd name="T27" fmla="*/ 0 h 75"/>
                  <a:gd name="T28" fmla="*/ 0 w 72"/>
                  <a:gd name="T29" fmla="*/ 0 h 75"/>
                  <a:gd name="T30" fmla="*/ 0 w 72"/>
                  <a:gd name="T31" fmla="*/ 0 h 75"/>
                  <a:gd name="T32" fmla="*/ 0 w 72"/>
                  <a:gd name="T33" fmla="*/ 0 h 75"/>
                  <a:gd name="T34" fmla="*/ 0 w 72"/>
                  <a:gd name="T35" fmla="*/ 0 h 75"/>
                  <a:gd name="T36" fmla="*/ 0 w 72"/>
                  <a:gd name="T37" fmla="*/ 0 h 75"/>
                  <a:gd name="T38" fmla="*/ 0 w 72"/>
                  <a:gd name="T39" fmla="*/ 0 h 75"/>
                  <a:gd name="T40" fmla="*/ 0 w 72"/>
                  <a:gd name="T41" fmla="*/ 0 h 75"/>
                  <a:gd name="T42" fmla="*/ 0 w 72"/>
                  <a:gd name="T43" fmla="*/ 0 h 75"/>
                  <a:gd name="T44" fmla="*/ 0 w 72"/>
                  <a:gd name="T45" fmla="*/ 0 h 75"/>
                  <a:gd name="T46" fmla="*/ 0 w 72"/>
                  <a:gd name="T47" fmla="*/ 0 h 75"/>
                  <a:gd name="T48" fmla="*/ 0 w 72"/>
                  <a:gd name="T49" fmla="*/ 0 h 75"/>
                  <a:gd name="T50" fmla="*/ 0 w 72"/>
                  <a:gd name="T51" fmla="*/ 0 h 75"/>
                  <a:gd name="T52" fmla="*/ 0 w 72"/>
                  <a:gd name="T53" fmla="*/ 0 h 75"/>
                  <a:gd name="T54" fmla="*/ 0 w 72"/>
                  <a:gd name="T55" fmla="*/ 0 h 75"/>
                  <a:gd name="T56" fmla="*/ 0 w 72"/>
                  <a:gd name="T57" fmla="*/ 0 h 7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2"/>
                  <a:gd name="T88" fmla="*/ 0 h 75"/>
                  <a:gd name="T89" fmla="*/ 72 w 72"/>
                  <a:gd name="T90" fmla="*/ 75 h 7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2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9" y="72"/>
                    </a:lnTo>
                    <a:lnTo>
                      <a:pt x="47" y="71"/>
                    </a:lnTo>
                    <a:lnTo>
                      <a:pt x="56" y="66"/>
                    </a:lnTo>
                    <a:lnTo>
                      <a:pt x="64" y="60"/>
                    </a:lnTo>
                    <a:lnTo>
                      <a:pt x="69" y="56"/>
                    </a:lnTo>
                    <a:lnTo>
                      <a:pt x="72" y="52"/>
                    </a:lnTo>
                    <a:lnTo>
                      <a:pt x="72" y="49"/>
                    </a:lnTo>
                    <a:lnTo>
                      <a:pt x="70" y="45"/>
                    </a:lnTo>
                    <a:lnTo>
                      <a:pt x="67" y="40"/>
                    </a:lnTo>
                    <a:lnTo>
                      <a:pt x="63" y="39"/>
                    </a:lnTo>
                    <a:lnTo>
                      <a:pt x="59" y="38"/>
                    </a:lnTo>
                    <a:lnTo>
                      <a:pt x="54" y="39"/>
                    </a:lnTo>
                    <a:lnTo>
                      <a:pt x="48" y="42"/>
                    </a:lnTo>
                    <a:lnTo>
                      <a:pt x="39" y="46"/>
                    </a:lnTo>
                    <a:lnTo>
                      <a:pt x="32" y="50"/>
                    </a:lnTo>
                    <a:lnTo>
                      <a:pt x="29" y="52"/>
                    </a:lnTo>
                    <a:lnTo>
                      <a:pt x="26" y="43"/>
                    </a:lnTo>
                    <a:lnTo>
                      <a:pt x="20" y="25"/>
                    </a:lnTo>
                    <a:lnTo>
                      <a:pt x="12" y="7"/>
                    </a:lnTo>
                    <a:lnTo>
                      <a:pt x="1" y="0"/>
                    </a:lnTo>
                    <a:lnTo>
                      <a:pt x="0" y="17"/>
                    </a:lnTo>
                    <a:lnTo>
                      <a:pt x="3" y="39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52" name="Freeform 33"/>
              <p:cNvSpPr/>
              <p:nvPr/>
            </p:nvSpPr>
            <p:spPr bwMode="auto">
              <a:xfrm>
                <a:off x="8370" y="4780"/>
                <a:ext cx="23" cy="20"/>
              </a:xfrm>
              <a:custGeom>
                <a:avLst/>
                <a:gdLst>
                  <a:gd name="T0" fmla="*/ 0 w 70"/>
                  <a:gd name="T1" fmla="*/ 0 h 59"/>
                  <a:gd name="T2" fmla="*/ 0 w 70"/>
                  <a:gd name="T3" fmla="*/ 0 h 59"/>
                  <a:gd name="T4" fmla="*/ 0 w 70"/>
                  <a:gd name="T5" fmla="*/ 0 h 59"/>
                  <a:gd name="T6" fmla="*/ 0 w 70"/>
                  <a:gd name="T7" fmla="*/ 0 h 59"/>
                  <a:gd name="T8" fmla="*/ 0 w 70"/>
                  <a:gd name="T9" fmla="*/ 0 h 59"/>
                  <a:gd name="T10" fmla="*/ 0 w 70"/>
                  <a:gd name="T11" fmla="*/ 0 h 59"/>
                  <a:gd name="T12" fmla="*/ 0 w 70"/>
                  <a:gd name="T13" fmla="*/ 0 h 59"/>
                  <a:gd name="T14" fmla="*/ 0 w 70"/>
                  <a:gd name="T15" fmla="*/ 0 h 59"/>
                  <a:gd name="T16" fmla="*/ 0 w 70"/>
                  <a:gd name="T17" fmla="*/ 0 h 59"/>
                  <a:gd name="T18" fmla="*/ 0 w 70"/>
                  <a:gd name="T19" fmla="*/ 0 h 59"/>
                  <a:gd name="T20" fmla="*/ 0 w 70"/>
                  <a:gd name="T21" fmla="*/ 0 h 59"/>
                  <a:gd name="T22" fmla="*/ 0 w 70"/>
                  <a:gd name="T23" fmla="*/ 0 h 59"/>
                  <a:gd name="T24" fmla="*/ 0 w 70"/>
                  <a:gd name="T25" fmla="*/ 0 h 59"/>
                  <a:gd name="T26" fmla="*/ 0 w 70"/>
                  <a:gd name="T27" fmla="*/ 0 h 59"/>
                  <a:gd name="T28" fmla="*/ 0 w 70"/>
                  <a:gd name="T29" fmla="*/ 0 h 59"/>
                  <a:gd name="T30" fmla="*/ 0 w 70"/>
                  <a:gd name="T31" fmla="*/ 0 h 59"/>
                  <a:gd name="T32" fmla="*/ 0 w 70"/>
                  <a:gd name="T33" fmla="*/ 0 h 59"/>
                  <a:gd name="T34" fmla="*/ 0 w 70"/>
                  <a:gd name="T35" fmla="*/ 0 h 59"/>
                  <a:gd name="T36" fmla="*/ 0 w 70"/>
                  <a:gd name="T37" fmla="*/ 0 h 59"/>
                  <a:gd name="T38" fmla="*/ 0 w 70"/>
                  <a:gd name="T39" fmla="*/ 0 h 59"/>
                  <a:gd name="T40" fmla="*/ 0 w 70"/>
                  <a:gd name="T41" fmla="*/ 0 h 59"/>
                  <a:gd name="T42" fmla="*/ 0 w 70"/>
                  <a:gd name="T43" fmla="*/ 0 h 59"/>
                  <a:gd name="T44" fmla="*/ 0 w 70"/>
                  <a:gd name="T45" fmla="*/ 0 h 59"/>
                  <a:gd name="T46" fmla="*/ 0 w 70"/>
                  <a:gd name="T47" fmla="*/ 0 h 59"/>
                  <a:gd name="T48" fmla="*/ 0 w 70"/>
                  <a:gd name="T49" fmla="*/ 0 h 5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0"/>
                  <a:gd name="T76" fmla="*/ 0 h 59"/>
                  <a:gd name="T77" fmla="*/ 70 w 70"/>
                  <a:gd name="T78" fmla="*/ 59 h 5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0" h="59">
                    <a:moveTo>
                      <a:pt x="15" y="53"/>
                    </a:moveTo>
                    <a:lnTo>
                      <a:pt x="16" y="55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35" y="59"/>
                    </a:lnTo>
                    <a:lnTo>
                      <a:pt x="45" y="56"/>
                    </a:lnTo>
                    <a:lnTo>
                      <a:pt x="54" y="55"/>
                    </a:lnTo>
                    <a:lnTo>
                      <a:pt x="63" y="50"/>
                    </a:lnTo>
                    <a:lnTo>
                      <a:pt x="66" y="47"/>
                    </a:lnTo>
                    <a:lnTo>
                      <a:pt x="69" y="44"/>
                    </a:lnTo>
                    <a:lnTo>
                      <a:pt x="70" y="40"/>
                    </a:lnTo>
                    <a:lnTo>
                      <a:pt x="69" y="37"/>
                    </a:lnTo>
                    <a:lnTo>
                      <a:pt x="56" y="32"/>
                    </a:lnTo>
                    <a:lnTo>
                      <a:pt x="42" y="33"/>
                    </a:lnTo>
                    <a:lnTo>
                      <a:pt x="32" y="37"/>
                    </a:lnTo>
                    <a:lnTo>
                      <a:pt x="28" y="40"/>
                    </a:lnTo>
                    <a:lnTo>
                      <a:pt x="20" y="30"/>
                    </a:lnTo>
                    <a:lnTo>
                      <a:pt x="16" y="14"/>
                    </a:lnTo>
                    <a:lnTo>
                      <a:pt x="10" y="3"/>
                    </a:lnTo>
                    <a:lnTo>
                      <a:pt x="3" y="0"/>
                    </a:lnTo>
                    <a:lnTo>
                      <a:pt x="0" y="19"/>
                    </a:lnTo>
                    <a:lnTo>
                      <a:pt x="4" y="36"/>
                    </a:lnTo>
                    <a:lnTo>
                      <a:pt x="12" y="49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53" name="Freeform 34"/>
              <p:cNvSpPr/>
              <p:nvPr/>
            </p:nvSpPr>
            <p:spPr bwMode="auto">
              <a:xfrm>
                <a:off x="8390" y="4771"/>
                <a:ext cx="22" cy="20"/>
              </a:xfrm>
              <a:custGeom>
                <a:avLst/>
                <a:gdLst>
                  <a:gd name="T0" fmla="*/ 0 w 65"/>
                  <a:gd name="T1" fmla="*/ 0 h 60"/>
                  <a:gd name="T2" fmla="*/ 0 w 65"/>
                  <a:gd name="T3" fmla="*/ 0 h 60"/>
                  <a:gd name="T4" fmla="*/ 0 w 65"/>
                  <a:gd name="T5" fmla="*/ 0 h 60"/>
                  <a:gd name="T6" fmla="*/ 0 w 65"/>
                  <a:gd name="T7" fmla="*/ 0 h 60"/>
                  <a:gd name="T8" fmla="*/ 0 w 65"/>
                  <a:gd name="T9" fmla="*/ 0 h 60"/>
                  <a:gd name="T10" fmla="*/ 0 w 65"/>
                  <a:gd name="T11" fmla="*/ 0 h 60"/>
                  <a:gd name="T12" fmla="*/ 0 w 65"/>
                  <a:gd name="T13" fmla="*/ 0 h 60"/>
                  <a:gd name="T14" fmla="*/ 0 w 65"/>
                  <a:gd name="T15" fmla="*/ 0 h 60"/>
                  <a:gd name="T16" fmla="*/ 0 w 65"/>
                  <a:gd name="T17" fmla="*/ 0 h 60"/>
                  <a:gd name="T18" fmla="*/ 0 w 65"/>
                  <a:gd name="T19" fmla="*/ 0 h 60"/>
                  <a:gd name="T20" fmla="*/ 0 w 65"/>
                  <a:gd name="T21" fmla="*/ 0 h 60"/>
                  <a:gd name="T22" fmla="*/ 0 w 65"/>
                  <a:gd name="T23" fmla="*/ 0 h 60"/>
                  <a:gd name="T24" fmla="*/ 0 w 65"/>
                  <a:gd name="T25" fmla="*/ 0 h 60"/>
                  <a:gd name="T26" fmla="*/ 0 w 65"/>
                  <a:gd name="T27" fmla="*/ 0 h 60"/>
                  <a:gd name="T28" fmla="*/ 0 w 65"/>
                  <a:gd name="T29" fmla="*/ 0 h 60"/>
                  <a:gd name="T30" fmla="*/ 0 w 65"/>
                  <a:gd name="T31" fmla="*/ 0 h 60"/>
                  <a:gd name="T32" fmla="*/ 0 w 65"/>
                  <a:gd name="T33" fmla="*/ 0 h 60"/>
                  <a:gd name="T34" fmla="*/ 0 w 65"/>
                  <a:gd name="T35" fmla="*/ 0 h 60"/>
                  <a:gd name="T36" fmla="*/ 0 w 65"/>
                  <a:gd name="T37" fmla="*/ 0 h 60"/>
                  <a:gd name="T38" fmla="*/ 0 w 65"/>
                  <a:gd name="T39" fmla="*/ 0 h 60"/>
                  <a:gd name="T40" fmla="*/ 0 w 65"/>
                  <a:gd name="T41" fmla="*/ 0 h 60"/>
                  <a:gd name="T42" fmla="*/ 0 w 65"/>
                  <a:gd name="T43" fmla="*/ 0 h 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5"/>
                  <a:gd name="T67" fmla="*/ 0 h 60"/>
                  <a:gd name="T68" fmla="*/ 65 w 65"/>
                  <a:gd name="T69" fmla="*/ 60 h 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5" h="60">
                    <a:moveTo>
                      <a:pt x="4" y="46"/>
                    </a:moveTo>
                    <a:lnTo>
                      <a:pt x="9" y="56"/>
                    </a:lnTo>
                    <a:lnTo>
                      <a:pt x="21" y="60"/>
                    </a:lnTo>
                    <a:lnTo>
                      <a:pt x="31" y="60"/>
                    </a:lnTo>
                    <a:lnTo>
                      <a:pt x="35" y="60"/>
                    </a:lnTo>
                    <a:lnTo>
                      <a:pt x="44" y="57"/>
                    </a:lnTo>
                    <a:lnTo>
                      <a:pt x="54" y="51"/>
                    </a:lnTo>
                    <a:lnTo>
                      <a:pt x="62" y="46"/>
                    </a:lnTo>
                    <a:lnTo>
                      <a:pt x="65" y="40"/>
                    </a:lnTo>
                    <a:lnTo>
                      <a:pt x="63" y="36"/>
                    </a:lnTo>
                    <a:lnTo>
                      <a:pt x="60" y="34"/>
                    </a:lnTo>
                    <a:lnTo>
                      <a:pt x="56" y="33"/>
                    </a:lnTo>
                    <a:lnTo>
                      <a:pt x="51" y="33"/>
                    </a:lnTo>
                    <a:lnTo>
                      <a:pt x="26" y="37"/>
                    </a:lnTo>
                    <a:lnTo>
                      <a:pt x="24" y="30"/>
                    </a:lnTo>
                    <a:lnTo>
                      <a:pt x="18" y="15"/>
                    </a:lnTo>
                    <a:lnTo>
                      <a:pt x="9" y="2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2" y="30"/>
                    </a:lnTo>
                    <a:lnTo>
                      <a:pt x="3" y="41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54" name="Freeform 35"/>
              <p:cNvSpPr/>
              <p:nvPr/>
            </p:nvSpPr>
            <p:spPr bwMode="auto">
              <a:xfrm>
                <a:off x="8362" y="4825"/>
                <a:ext cx="23" cy="16"/>
              </a:xfrm>
              <a:custGeom>
                <a:avLst/>
                <a:gdLst>
                  <a:gd name="T0" fmla="*/ 0 w 69"/>
                  <a:gd name="T1" fmla="*/ 0 h 47"/>
                  <a:gd name="T2" fmla="*/ 0 w 69"/>
                  <a:gd name="T3" fmla="*/ 0 h 47"/>
                  <a:gd name="T4" fmla="*/ 0 w 69"/>
                  <a:gd name="T5" fmla="*/ 0 h 47"/>
                  <a:gd name="T6" fmla="*/ 0 w 69"/>
                  <a:gd name="T7" fmla="*/ 0 h 47"/>
                  <a:gd name="T8" fmla="*/ 0 w 69"/>
                  <a:gd name="T9" fmla="*/ 0 h 47"/>
                  <a:gd name="T10" fmla="*/ 0 w 69"/>
                  <a:gd name="T11" fmla="*/ 0 h 47"/>
                  <a:gd name="T12" fmla="*/ 0 w 69"/>
                  <a:gd name="T13" fmla="*/ 0 h 47"/>
                  <a:gd name="T14" fmla="*/ 0 w 69"/>
                  <a:gd name="T15" fmla="*/ 0 h 47"/>
                  <a:gd name="T16" fmla="*/ 0 w 69"/>
                  <a:gd name="T17" fmla="*/ 0 h 47"/>
                  <a:gd name="T18" fmla="*/ 0 w 69"/>
                  <a:gd name="T19" fmla="*/ 0 h 47"/>
                  <a:gd name="T20" fmla="*/ 0 w 69"/>
                  <a:gd name="T21" fmla="*/ 0 h 47"/>
                  <a:gd name="T22" fmla="*/ 0 w 69"/>
                  <a:gd name="T23" fmla="*/ 0 h 47"/>
                  <a:gd name="T24" fmla="*/ 0 w 69"/>
                  <a:gd name="T25" fmla="*/ 0 h 47"/>
                  <a:gd name="T26" fmla="*/ 0 w 69"/>
                  <a:gd name="T27" fmla="*/ 0 h 47"/>
                  <a:gd name="T28" fmla="*/ 0 w 69"/>
                  <a:gd name="T29" fmla="*/ 0 h 47"/>
                  <a:gd name="T30" fmla="*/ 0 w 69"/>
                  <a:gd name="T31" fmla="*/ 0 h 47"/>
                  <a:gd name="T32" fmla="*/ 0 w 69"/>
                  <a:gd name="T33" fmla="*/ 0 h 47"/>
                  <a:gd name="T34" fmla="*/ 0 w 69"/>
                  <a:gd name="T35" fmla="*/ 0 h 47"/>
                  <a:gd name="T36" fmla="*/ 0 w 69"/>
                  <a:gd name="T37" fmla="*/ 0 h 47"/>
                  <a:gd name="T38" fmla="*/ 0 w 69"/>
                  <a:gd name="T39" fmla="*/ 0 h 47"/>
                  <a:gd name="T40" fmla="*/ 0 w 69"/>
                  <a:gd name="T41" fmla="*/ 0 h 47"/>
                  <a:gd name="T42" fmla="*/ 0 w 69"/>
                  <a:gd name="T43" fmla="*/ 0 h 47"/>
                  <a:gd name="T44" fmla="*/ 0 w 69"/>
                  <a:gd name="T45" fmla="*/ 0 h 47"/>
                  <a:gd name="T46" fmla="*/ 0 w 69"/>
                  <a:gd name="T47" fmla="*/ 0 h 47"/>
                  <a:gd name="T48" fmla="*/ 0 w 69"/>
                  <a:gd name="T49" fmla="*/ 0 h 47"/>
                  <a:gd name="T50" fmla="*/ 0 w 69"/>
                  <a:gd name="T51" fmla="*/ 0 h 47"/>
                  <a:gd name="T52" fmla="*/ 0 w 69"/>
                  <a:gd name="T53" fmla="*/ 0 h 47"/>
                  <a:gd name="T54" fmla="*/ 0 w 69"/>
                  <a:gd name="T55" fmla="*/ 0 h 47"/>
                  <a:gd name="T56" fmla="*/ 0 w 69"/>
                  <a:gd name="T57" fmla="*/ 0 h 47"/>
                  <a:gd name="T58" fmla="*/ 0 w 69"/>
                  <a:gd name="T59" fmla="*/ 0 h 47"/>
                  <a:gd name="T60" fmla="*/ 0 w 69"/>
                  <a:gd name="T61" fmla="*/ 0 h 47"/>
                  <a:gd name="T62" fmla="*/ 0 w 69"/>
                  <a:gd name="T63" fmla="*/ 0 h 47"/>
                  <a:gd name="T64" fmla="*/ 0 w 69"/>
                  <a:gd name="T65" fmla="*/ 0 h 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9"/>
                  <a:gd name="T100" fmla="*/ 0 h 47"/>
                  <a:gd name="T101" fmla="*/ 69 w 69"/>
                  <a:gd name="T102" fmla="*/ 47 h 4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9" h="47">
                    <a:moveTo>
                      <a:pt x="9" y="46"/>
                    </a:moveTo>
                    <a:lnTo>
                      <a:pt x="12" y="47"/>
                    </a:lnTo>
                    <a:lnTo>
                      <a:pt x="16" y="47"/>
                    </a:lnTo>
                    <a:lnTo>
                      <a:pt x="22" y="47"/>
                    </a:lnTo>
                    <a:lnTo>
                      <a:pt x="23" y="47"/>
                    </a:lnTo>
                    <a:lnTo>
                      <a:pt x="31" y="46"/>
                    </a:lnTo>
                    <a:lnTo>
                      <a:pt x="40" y="45"/>
                    </a:lnTo>
                    <a:lnTo>
                      <a:pt x="48" y="42"/>
                    </a:lnTo>
                    <a:lnTo>
                      <a:pt x="56" y="37"/>
                    </a:lnTo>
                    <a:lnTo>
                      <a:pt x="63" y="34"/>
                    </a:lnTo>
                    <a:lnTo>
                      <a:pt x="67" y="30"/>
                    </a:lnTo>
                    <a:lnTo>
                      <a:pt x="69" y="26"/>
                    </a:lnTo>
                    <a:lnTo>
                      <a:pt x="66" y="20"/>
                    </a:lnTo>
                    <a:lnTo>
                      <a:pt x="62" y="17"/>
                    </a:lnTo>
                    <a:lnTo>
                      <a:pt x="56" y="17"/>
                    </a:lnTo>
                    <a:lnTo>
                      <a:pt x="48" y="17"/>
                    </a:lnTo>
                    <a:lnTo>
                      <a:pt x="40" y="19"/>
                    </a:lnTo>
                    <a:lnTo>
                      <a:pt x="32" y="22"/>
                    </a:lnTo>
                    <a:lnTo>
                      <a:pt x="26" y="23"/>
                    </a:lnTo>
                    <a:lnTo>
                      <a:pt x="22" y="26"/>
                    </a:lnTo>
                    <a:lnTo>
                      <a:pt x="20" y="26"/>
                    </a:lnTo>
                    <a:lnTo>
                      <a:pt x="19" y="22"/>
                    </a:lnTo>
                    <a:lnTo>
                      <a:pt x="16" y="14"/>
                    </a:lnTo>
                    <a:lnTo>
                      <a:pt x="12" y="7"/>
                    </a:lnTo>
                    <a:lnTo>
                      <a:pt x="10" y="4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11"/>
                    </a:lnTo>
                    <a:lnTo>
                      <a:pt x="3" y="26"/>
                    </a:lnTo>
                    <a:lnTo>
                      <a:pt x="7" y="40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55" name="Freeform 36"/>
              <p:cNvSpPr/>
              <p:nvPr/>
            </p:nvSpPr>
            <p:spPr bwMode="auto">
              <a:xfrm>
                <a:off x="8390" y="4813"/>
                <a:ext cx="20" cy="20"/>
              </a:xfrm>
              <a:custGeom>
                <a:avLst/>
                <a:gdLst>
                  <a:gd name="T0" fmla="*/ 0 w 60"/>
                  <a:gd name="T1" fmla="*/ 0 h 58"/>
                  <a:gd name="T2" fmla="*/ 0 w 60"/>
                  <a:gd name="T3" fmla="*/ 0 h 58"/>
                  <a:gd name="T4" fmla="*/ 0 w 60"/>
                  <a:gd name="T5" fmla="*/ 0 h 58"/>
                  <a:gd name="T6" fmla="*/ 0 w 60"/>
                  <a:gd name="T7" fmla="*/ 0 h 58"/>
                  <a:gd name="T8" fmla="*/ 0 w 60"/>
                  <a:gd name="T9" fmla="*/ 0 h 58"/>
                  <a:gd name="T10" fmla="*/ 0 w 60"/>
                  <a:gd name="T11" fmla="*/ 0 h 58"/>
                  <a:gd name="T12" fmla="*/ 0 w 60"/>
                  <a:gd name="T13" fmla="*/ 0 h 58"/>
                  <a:gd name="T14" fmla="*/ 0 w 60"/>
                  <a:gd name="T15" fmla="*/ 0 h 58"/>
                  <a:gd name="T16" fmla="*/ 0 w 60"/>
                  <a:gd name="T17" fmla="*/ 0 h 58"/>
                  <a:gd name="T18" fmla="*/ 0 w 60"/>
                  <a:gd name="T19" fmla="*/ 0 h 58"/>
                  <a:gd name="T20" fmla="*/ 0 w 60"/>
                  <a:gd name="T21" fmla="*/ 0 h 58"/>
                  <a:gd name="T22" fmla="*/ 0 w 60"/>
                  <a:gd name="T23" fmla="*/ 0 h 58"/>
                  <a:gd name="T24" fmla="*/ 0 w 60"/>
                  <a:gd name="T25" fmla="*/ 0 h 58"/>
                  <a:gd name="T26" fmla="*/ 0 w 60"/>
                  <a:gd name="T27" fmla="*/ 0 h 58"/>
                  <a:gd name="T28" fmla="*/ 0 w 60"/>
                  <a:gd name="T29" fmla="*/ 0 h 58"/>
                  <a:gd name="T30" fmla="*/ 0 w 60"/>
                  <a:gd name="T31" fmla="*/ 0 h 58"/>
                  <a:gd name="T32" fmla="*/ 0 w 60"/>
                  <a:gd name="T33" fmla="*/ 0 h 58"/>
                  <a:gd name="T34" fmla="*/ 0 w 60"/>
                  <a:gd name="T35" fmla="*/ 0 h 58"/>
                  <a:gd name="T36" fmla="*/ 0 w 60"/>
                  <a:gd name="T37" fmla="*/ 0 h 58"/>
                  <a:gd name="T38" fmla="*/ 0 w 60"/>
                  <a:gd name="T39" fmla="*/ 0 h 58"/>
                  <a:gd name="T40" fmla="*/ 0 w 60"/>
                  <a:gd name="T41" fmla="*/ 0 h 58"/>
                  <a:gd name="T42" fmla="*/ 0 w 60"/>
                  <a:gd name="T43" fmla="*/ 0 h 58"/>
                  <a:gd name="T44" fmla="*/ 0 w 60"/>
                  <a:gd name="T45" fmla="*/ 0 h 58"/>
                  <a:gd name="T46" fmla="*/ 0 w 60"/>
                  <a:gd name="T47" fmla="*/ 0 h 58"/>
                  <a:gd name="T48" fmla="*/ 0 w 60"/>
                  <a:gd name="T49" fmla="*/ 0 h 5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0"/>
                  <a:gd name="T76" fmla="*/ 0 h 58"/>
                  <a:gd name="T77" fmla="*/ 60 w 60"/>
                  <a:gd name="T78" fmla="*/ 58 h 5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0" h="58">
                    <a:moveTo>
                      <a:pt x="13" y="52"/>
                    </a:moveTo>
                    <a:lnTo>
                      <a:pt x="20" y="55"/>
                    </a:lnTo>
                    <a:lnTo>
                      <a:pt x="32" y="58"/>
                    </a:lnTo>
                    <a:lnTo>
                      <a:pt x="45" y="56"/>
                    </a:lnTo>
                    <a:lnTo>
                      <a:pt x="55" y="50"/>
                    </a:lnTo>
                    <a:lnTo>
                      <a:pt x="58" y="49"/>
                    </a:lnTo>
                    <a:lnTo>
                      <a:pt x="60" y="46"/>
                    </a:lnTo>
                    <a:lnTo>
                      <a:pt x="60" y="42"/>
                    </a:lnTo>
                    <a:lnTo>
                      <a:pt x="60" y="39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9" y="32"/>
                    </a:lnTo>
                    <a:lnTo>
                      <a:pt x="45" y="32"/>
                    </a:lnTo>
                    <a:lnTo>
                      <a:pt x="36" y="35"/>
                    </a:lnTo>
                    <a:lnTo>
                      <a:pt x="27" y="36"/>
                    </a:lnTo>
                    <a:lnTo>
                      <a:pt x="20" y="35"/>
                    </a:lnTo>
                    <a:lnTo>
                      <a:pt x="17" y="35"/>
                    </a:lnTo>
                    <a:lnTo>
                      <a:pt x="17" y="29"/>
                    </a:lnTo>
                    <a:lnTo>
                      <a:pt x="17" y="16"/>
                    </a:lnTo>
                    <a:lnTo>
                      <a:pt x="14" y="3"/>
                    </a:lnTo>
                    <a:lnTo>
                      <a:pt x="5" y="0"/>
                    </a:lnTo>
                    <a:lnTo>
                      <a:pt x="1" y="12"/>
                    </a:lnTo>
                    <a:lnTo>
                      <a:pt x="0" y="26"/>
                    </a:lnTo>
                    <a:lnTo>
                      <a:pt x="3" y="40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56" name="Freeform 37"/>
              <p:cNvSpPr/>
              <p:nvPr/>
            </p:nvSpPr>
            <p:spPr bwMode="auto">
              <a:xfrm>
                <a:off x="8411" y="4806"/>
                <a:ext cx="20" cy="18"/>
              </a:xfrm>
              <a:custGeom>
                <a:avLst/>
                <a:gdLst>
                  <a:gd name="T0" fmla="*/ 0 w 59"/>
                  <a:gd name="T1" fmla="*/ 0 h 55"/>
                  <a:gd name="T2" fmla="*/ 0 w 59"/>
                  <a:gd name="T3" fmla="*/ 0 h 55"/>
                  <a:gd name="T4" fmla="*/ 0 w 59"/>
                  <a:gd name="T5" fmla="*/ 0 h 55"/>
                  <a:gd name="T6" fmla="*/ 0 w 59"/>
                  <a:gd name="T7" fmla="*/ 0 h 55"/>
                  <a:gd name="T8" fmla="*/ 0 w 59"/>
                  <a:gd name="T9" fmla="*/ 0 h 55"/>
                  <a:gd name="T10" fmla="*/ 0 w 59"/>
                  <a:gd name="T11" fmla="*/ 0 h 55"/>
                  <a:gd name="T12" fmla="*/ 0 w 59"/>
                  <a:gd name="T13" fmla="*/ 0 h 55"/>
                  <a:gd name="T14" fmla="*/ 0 w 59"/>
                  <a:gd name="T15" fmla="*/ 0 h 55"/>
                  <a:gd name="T16" fmla="*/ 0 w 59"/>
                  <a:gd name="T17" fmla="*/ 0 h 55"/>
                  <a:gd name="T18" fmla="*/ 0 w 59"/>
                  <a:gd name="T19" fmla="*/ 0 h 55"/>
                  <a:gd name="T20" fmla="*/ 0 w 59"/>
                  <a:gd name="T21" fmla="*/ 0 h 55"/>
                  <a:gd name="T22" fmla="*/ 0 w 59"/>
                  <a:gd name="T23" fmla="*/ 0 h 55"/>
                  <a:gd name="T24" fmla="*/ 0 w 59"/>
                  <a:gd name="T25" fmla="*/ 0 h 55"/>
                  <a:gd name="T26" fmla="*/ 0 w 59"/>
                  <a:gd name="T27" fmla="*/ 0 h 55"/>
                  <a:gd name="T28" fmla="*/ 0 w 59"/>
                  <a:gd name="T29" fmla="*/ 0 h 55"/>
                  <a:gd name="T30" fmla="*/ 0 w 59"/>
                  <a:gd name="T31" fmla="*/ 0 h 55"/>
                  <a:gd name="T32" fmla="*/ 0 w 59"/>
                  <a:gd name="T33" fmla="*/ 0 h 55"/>
                  <a:gd name="T34" fmla="*/ 0 w 59"/>
                  <a:gd name="T35" fmla="*/ 0 h 55"/>
                  <a:gd name="T36" fmla="*/ 0 w 59"/>
                  <a:gd name="T37" fmla="*/ 0 h 55"/>
                  <a:gd name="T38" fmla="*/ 0 w 59"/>
                  <a:gd name="T39" fmla="*/ 0 h 55"/>
                  <a:gd name="T40" fmla="*/ 0 w 59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9"/>
                  <a:gd name="T64" fmla="*/ 0 h 55"/>
                  <a:gd name="T65" fmla="*/ 59 w 59"/>
                  <a:gd name="T66" fmla="*/ 55 h 5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9" h="55">
                    <a:moveTo>
                      <a:pt x="19" y="52"/>
                    </a:moveTo>
                    <a:lnTo>
                      <a:pt x="31" y="55"/>
                    </a:lnTo>
                    <a:lnTo>
                      <a:pt x="43" y="54"/>
                    </a:lnTo>
                    <a:lnTo>
                      <a:pt x="53" y="46"/>
                    </a:lnTo>
                    <a:lnTo>
                      <a:pt x="59" y="35"/>
                    </a:lnTo>
                    <a:lnTo>
                      <a:pt x="57" y="31"/>
                    </a:lnTo>
                    <a:lnTo>
                      <a:pt x="54" y="29"/>
                    </a:lnTo>
                    <a:lnTo>
                      <a:pt x="49" y="28"/>
                    </a:lnTo>
                    <a:lnTo>
                      <a:pt x="44" y="29"/>
                    </a:lnTo>
                    <a:lnTo>
                      <a:pt x="41" y="32"/>
                    </a:lnTo>
                    <a:lnTo>
                      <a:pt x="38" y="35"/>
                    </a:lnTo>
                    <a:lnTo>
                      <a:pt x="34" y="36"/>
                    </a:lnTo>
                    <a:lnTo>
                      <a:pt x="31" y="39"/>
                    </a:lnTo>
                    <a:lnTo>
                      <a:pt x="28" y="32"/>
                    </a:lnTo>
                    <a:lnTo>
                      <a:pt x="21" y="18"/>
                    </a:lnTo>
                    <a:lnTo>
                      <a:pt x="10" y="5"/>
                    </a:lnTo>
                    <a:lnTo>
                      <a:pt x="0" y="0"/>
                    </a:lnTo>
                    <a:lnTo>
                      <a:pt x="2" y="18"/>
                    </a:lnTo>
                    <a:lnTo>
                      <a:pt x="9" y="35"/>
                    </a:lnTo>
                    <a:lnTo>
                      <a:pt x="16" y="46"/>
                    </a:lnTo>
                    <a:lnTo>
                      <a:pt x="19" y="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57" name="Freeform 38"/>
              <p:cNvSpPr/>
              <p:nvPr/>
            </p:nvSpPr>
            <p:spPr bwMode="auto">
              <a:xfrm>
                <a:off x="8374" y="4857"/>
                <a:ext cx="27" cy="25"/>
              </a:xfrm>
              <a:custGeom>
                <a:avLst/>
                <a:gdLst>
                  <a:gd name="T0" fmla="*/ 0 w 82"/>
                  <a:gd name="T1" fmla="*/ 0 h 76"/>
                  <a:gd name="T2" fmla="*/ 0 w 82"/>
                  <a:gd name="T3" fmla="*/ 0 h 76"/>
                  <a:gd name="T4" fmla="*/ 0 w 82"/>
                  <a:gd name="T5" fmla="*/ 0 h 76"/>
                  <a:gd name="T6" fmla="*/ 0 w 82"/>
                  <a:gd name="T7" fmla="*/ 0 h 76"/>
                  <a:gd name="T8" fmla="*/ 0 w 82"/>
                  <a:gd name="T9" fmla="*/ 0 h 76"/>
                  <a:gd name="T10" fmla="*/ 0 w 82"/>
                  <a:gd name="T11" fmla="*/ 0 h 76"/>
                  <a:gd name="T12" fmla="*/ 0 w 82"/>
                  <a:gd name="T13" fmla="*/ 0 h 76"/>
                  <a:gd name="T14" fmla="*/ 0 w 82"/>
                  <a:gd name="T15" fmla="*/ 0 h 76"/>
                  <a:gd name="T16" fmla="*/ 0 w 82"/>
                  <a:gd name="T17" fmla="*/ 0 h 76"/>
                  <a:gd name="T18" fmla="*/ 0 w 82"/>
                  <a:gd name="T19" fmla="*/ 0 h 76"/>
                  <a:gd name="T20" fmla="*/ 0 w 82"/>
                  <a:gd name="T21" fmla="*/ 0 h 76"/>
                  <a:gd name="T22" fmla="*/ 0 w 82"/>
                  <a:gd name="T23" fmla="*/ 0 h 76"/>
                  <a:gd name="T24" fmla="*/ 0 w 82"/>
                  <a:gd name="T25" fmla="*/ 0 h 76"/>
                  <a:gd name="T26" fmla="*/ 0 w 82"/>
                  <a:gd name="T27" fmla="*/ 0 h 76"/>
                  <a:gd name="T28" fmla="*/ 0 w 82"/>
                  <a:gd name="T29" fmla="*/ 0 h 76"/>
                  <a:gd name="T30" fmla="*/ 0 w 82"/>
                  <a:gd name="T31" fmla="*/ 0 h 76"/>
                  <a:gd name="T32" fmla="*/ 0 w 82"/>
                  <a:gd name="T33" fmla="*/ 0 h 76"/>
                  <a:gd name="T34" fmla="*/ 0 w 82"/>
                  <a:gd name="T35" fmla="*/ 0 h 76"/>
                  <a:gd name="T36" fmla="*/ 0 w 82"/>
                  <a:gd name="T37" fmla="*/ 0 h 76"/>
                  <a:gd name="T38" fmla="*/ 0 w 82"/>
                  <a:gd name="T39" fmla="*/ 0 h 76"/>
                  <a:gd name="T40" fmla="*/ 0 w 82"/>
                  <a:gd name="T41" fmla="*/ 0 h 76"/>
                  <a:gd name="T42" fmla="*/ 0 w 82"/>
                  <a:gd name="T43" fmla="*/ 0 h 76"/>
                  <a:gd name="T44" fmla="*/ 0 w 82"/>
                  <a:gd name="T45" fmla="*/ 0 h 76"/>
                  <a:gd name="T46" fmla="*/ 0 w 82"/>
                  <a:gd name="T47" fmla="*/ 0 h 76"/>
                  <a:gd name="T48" fmla="*/ 0 w 82"/>
                  <a:gd name="T49" fmla="*/ 0 h 76"/>
                  <a:gd name="T50" fmla="*/ 0 w 82"/>
                  <a:gd name="T51" fmla="*/ 0 h 76"/>
                  <a:gd name="T52" fmla="*/ 0 w 82"/>
                  <a:gd name="T53" fmla="*/ 0 h 76"/>
                  <a:gd name="T54" fmla="*/ 0 w 82"/>
                  <a:gd name="T55" fmla="*/ 0 h 76"/>
                  <a:gd name="T56" fmla="*/ 0 w 82"/>
                  <a:gd name="T57" fmla="*/ 0 h 76"/>
                  <a:gd name="T58" fmla="*/ 0 w 82"/>
                  <a:gd name="T59" fmla="*/ 0 h 76"/>
                  <a:gd name="T60" fmla="*/ 0 w 82"/>
                  <a:gd name="T61" fmla="*/ 0 h 76"/>
                  <a:gd name="T62" fmla="*/ 0 w 82"/>
                  <a:gd name="T63" fmla="*/ 0 h 76"/>
                  <a:gd name="T64" fmla="*/ 0 w 82"/>
                  <a:gd name="T65" fmla="*/ 0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2"/>
                  <a:gd name="T100" fmla="*/ 0 h 76"/>
                  <a:gd name="T101" fmla="*/ 82 w 82"/>
                  <a:gd name="T102" fmla="*/ 76 h 7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2" h="76">
                    <a:moveTo>
                      <a:pt x="32" y="75"/>
                    </a:moveTo>
                    <a:lnTo>
                      <a:pt x="38" y="76"/>
                    </a:lnTo>
                    <a:lnTo>
                      <a:pt x="44" y="76"/>
                    </a:lnTo>
                    <a:lnTo>
                      <a:pt x="50" y="76"/>
                    </a:lnTo>
                    <a:lnTo>
                      <a:pt x="57" y="75"/>
                    </a:lnTo>
                    <a:lnTo>
                      <a:pt x="61" y="72"/>
                    </a:lnTo>
                    <a:lnTo>
                      <a:pt x="67" y="67"/>
                    </a:lnTo>
                    <a:lnTo>
                      <a:pt x="72" y="64"/>
                    </a:lnTo>
                    <a:lnTo>
                      <a:pt x="76" y="59"/>
                    </a:lnTo>
                    <a:lnTo>
                      <a:pt x="80" y="56"/>
                    </a:lnTo>
                    <a:lnTo>
                      <a:pt x="82" y="52"/>
                    </a:lnTo>
                    <a:lnTo>
                      <a:pt x="82" y="47"/>
                    </a:lnTo>
                    <a:lnTo>
                      <a:pt x="79" y="43"/>
                    </a:lnTo>
                    <a:lnTo>
                      <a:pt x="70" y="39"/>
                    </a:lnTo>
                    <a:lnTo>
                      <a:pt x="63" y="37"/>
                    </a:lnTo>
                    <a:lnTo>
                      <a:pt x="54" y="39"/>
                    </a:lnTo>
                    <a:lnTo>
                      <a:pt x="47" y="41"/>
                    </a:lnTo>
                    <a:lnTo>
                      <a:pt x="39" y="44"/>
                    </a:lnTo>
                    <a:lnTo>
                      <a:pt x="35" y="49"/>
                    </a:lnTo>
                    <a:lnTo>
                      <a:pt x="32" y="50"/>
                    </a:lnTo>
                    <a:lnTo>
                      <a:pt x="30" y="52"/>
                    </a:lnTo>
                    <a:lnTo>
                      <a:pt x="29" y="43"/>
                    </a:lnTo>
                    <a:lnTo>
                      <a:pt x="23" y="23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0" y="17"/>
                    </a:lnTo>
                    <a:lnTo>
                      <a:pt x="0" y="31"/>
                    </a:lnTo>
                    <a:lnTo>
                      <a:pt x="4" y="44"/>
                    </a:lnTo>
                    <a:lnTo>
                      <a:pt x="11" y="54"/>
                    </a:lnTo>
                    <a:lnTo>
                      <a:pt x="19" y="63"/>
                    </a:lnTo>
                    <a:lnTo>
                      <a:pt x="25" y="70"/>
                    </a:lnTo>
                    <a:lnTo>
                      <a:pt x="30" y="73"/>
                    </a:lnTo>
                    <a:lnTo>
                      <a:pt x="32" y="7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58" name="Freeform 39"/>
              <p:cNvSpPr/>
              <p:nvPr/>
            </p:nvSpPr>
            <p:spPr bwMode="auto">
              <a:xfrm>
                <a:off x="8404" y="4847"/>
                <a:ext cx="25" cy="22"/>
              </a:xfrm>
              <a:custGeom>
                <a:avLst/>
                <a:gdLst>
                  <a:gd name="T0" fmla="*/ 0 w 75"/>
                  <a:gd name="T1" fmla="*/ 0 h 66"/>
                  <a:gd name="T2" fmla="*/ 0 w 75"/>
                  <a:gd name="T3" fmla="*/ 0 h 66"/>
                  <a:gd name="T4" fmla="*/ 0 w 75"/>
                  <a:gd name="T5" fmla="*/ 0 h 66"/>
                  <a:gd name="T6" fmla="*/ 0 w 75"/>
                  <a:gd name="T7" fmla="*/ 0 h 66"/>
                  <a:gd name="T8" fmla="*/ 0 w 75"/>
                  <a:gd name="T9" fmla="*/ 0 h 66"/>
                  <a:gd name="T10" fmla="*/ 0 w 75"/>
                  <a:gd name="T11" fmla="*/ 0 h 66"/>
                  <a:gd name="T12" fmla="*/ 0 w 75"/>
                  <a:gd name="T13" fmla="*/ 0 h 66"/>
                  <a:gd name="T14" fmla="*/ 0 w 75"/>
                  <a:gd name="T15" fmla="*/ 0 h 66"/>
                  <a:gd name="T16" fmla="*/ 0 w 75"/>
                  <a:gd name="T17" fmla="*/ 0 h 66"/>
                  <a:gd name="T18" fmla="*/ 0 w 75"/>
                  <a:gd name="T19" fmla="*/ 0 h 66"/>
                  <a:gd name="T20" fmla="*/ 0 w 75"/>
                  <a:gd name="T21" fmla="*/ 0 h 66"/>
                  <a:gd name="T22" fmla="*/ 0 w 75"/>
                  <a:gd name="T23" fmla="*/ 0 h 66"/>
                  <a:gd name="T24" fmla="*/ 0 w 75"/>
                  <a:gd name="T25" fmla="*/ 0 h 66"/>
                  <a:gd name="T26" fmla="*/ 0 w 75"/>
                  <a:gd name="T27" fmla="*/ 0 h 66"/>
                  <a:gd name="T28" fmla="*/ 0 w 75"/>
                  <a:gd name="T29" fmla="*/ 0 h 66"/>
                  <a:gd name="T30" fmla="*/ 0 w 75"/>
                  <a:gd name="T31" fmla="*/ 0 h 66"/>
                  <a:gd name="T32" fmla="*/ 0 w 75"/>
                  <a:gd name="T33" fmla="*/ 0 h 66"/>
                  <a:gd name="T34" fmla="*/ 0 w 75"/>
                  <a:gd name="T35" fmla="*/ 0 h 66"/>
                  <a:gd name="T36" fmla="*/ 0 w 75"/>
                  <a:gd name="T37" fmla="*/ 0 h 66"/>
                  <a:gd name="T38" fmla="*/ 0 w 75"/>
                  <a:gd name="T39" fmla="*/ 0 h 66"/>
                  <a:gd name="T40" fmla="*/ 0 w 75"/>
                  <a:gd name="T41" fmla="*/ 0 h 66"/>
                  <a:gd name="T42" fmla="*/ 0 w 75"/>
                  <a:gd name="T43" fmla="*/ 0 h 66"/>
                  <a:gd name="T44" fmla="*/ 0 w 75"/>
                  <a:gd name="T45" fmla="*/ 0 h 66"/>
                  <a:gd name="T46" fmla="*/ 0 w 75"/>
                  <a:gd name="T47" fmla="*/ 0 h 66"/>
                  <a:gd name="T48" fmla="*/ 0 w 75"/>
                  <a:gd name="T49" fmla="*/ 0 h 66"/>
                  <a:gd name="T50" fmla="*/ 0 w 75"/>
                  <a:gd name="T51" fmla="*/ 0 h 66"/>
                  <a:gd name="T52" fmla="*/ 0 w 75"/>
                  <a:gd name="T53" fmla="*/ 0 h 66"/>
                  <a:gd name="T54" fmla="*/ 0 w 75"/>
                  <a:gd name="T55" fmla="*/ 0 h 66"/>
                  <a:gd name="T56" fmla="*/ 0 w 75"/>
                  <a:gd name="T57" fmla="*/ 0 h 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6"/>
                  <a:gd name="T89" fmla="*/ 75 w 75"/>
                  <a:gd name="T90" fmla="*/ 66 h 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6">
                    <a:moveTo>
                      <a:pt x="12" y="53"/>
                    </a:moveTo>
                    <a:lnTo>
                      <a:pt x="15" y="56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27" y="63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9" y="66"/>
                    </a:lnTo>
                    <a:lnTo>
                      <a:pt x="57" y="65"/>
                    </a:lnTo>
                    <a:lnTo>
                      <a:pt x="65" y="63"/>
                    </a:lnTo>
                    <a:lnTo>
                      <a:pt x="71" y="60"/>
                    </a:lnTo>
                    <a:lnTo>
                      <a:pt x="75" y="55"/>
                    </a:lnTo>
                    <a:lnTo>
                      <a:pt x="75" y="46"/>
                    </a:lnTo>
                    <a:lnTo>
                      <a:pt x="72" y="39"/>
                    </a:lnTo>
                    <a:lnTo>
                      <a:pt x="66" y="35"/>
                    </a:lnTo>
                    <a:lnTo>
                      <a:pt x="59" y="33"/>
                    </a:lnTo>
                    <a:lnTo>
                      <a:pt x="50" y="33"/>
                    </a:lnTo>
                    <a:lnTo>
                      <a:pt x="41" y="35"/>
                    </a:lnTo>
                    <a:lnTo>
                      <a:pt x="34" y="36"/>
                    </a:lnTo>
                    <a:lnTo>
                      <a:pt x="28" y="39"/>
                    </a:lnTo>
                    <a:lnTo>
                      <a:pt x="27" y="39"/>
                    </a:lnTo>
                    <a:lnTo>
                      <a:pt x="25" y="32"/>
                    </a:lnTo>
                    <a:lnTo>
                      <a:pt x="19" y="16"/>
                    </a:lnTo>
                    <a:lnTo>
                      <a:pt x="10" y="3"/>
                    </a:lnTo>
                    <a:lnTo>
                      <a:pt x="0" y="0"/>
                    </a:lnTo>
                    <a:lnTo>
                      <a:pt x="0" y="22"/>
                    </a:lnTo>
                    <a:lnTo>
                      <a:pt x="5" y="39"/>
                    </a:lnTo>
                    <a:lnTo>
                      <a:pt x="9" y="49"/>
                    </a:lnTo>
                    <a:lnTo>
                      <a:pt x="12" y="5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59" name="Freeform 40"/>
              <p:cNvSpPr/>
              <p:nvPr/>
            </p:nvSpPr>
            <p:spPr bwMode="auto">
              <a:xfrm>
                <a:off x="8434" y="4844"/>
                <a:ext cx="25" cy="21"/>
              </a:xfrm>
              <a:custGeom>
                <a:avLst/>
                <a:gdLst>
                  <a:gd name="T0" fmla="*/ 0 w 75"/>
                  <a:gd name="T1" fmla="*/ 0 h 63"/>
                  <a:gd name="T2" fmla="*/ 0 w 75"/>
                  <a:gd name="T3" fmla="*/ 0 h 63"/>
                  <a:gd name="T4" fmla="*/ 0 w 75"/>
                  <a:gd name="T5" fmla="*/ 0 h 63"/>
                  <a:gd name="T6" fmla="*/ 0 w 75"/>
                  <a:gd name="T7" fmla="*/ 0 h 63"/>
                  <a:gd name="T8" fmla="*/ 0 w 75"/>
                  <a:gd name="T9" fmla="*/ 0 h 63"/>
                  <a:gd name="T10" fmla="*/ 0 w 75"/>
                  <a:gd name="T11" fmla="*/ 0 h 63"/>
                  <a:gd name="T12" fmla="*/ 0 w 75"/>
                  <a:gd name="T13" fmla="*/ 0 h 63"/>
                  <a:gd name="T14" fmla="*/ 0 w 75"/>
                  <a:gd name="T15" fmla="*/ 0 h 63"/>
                  <a:gd name="T16" fmla="*/ 0 w 75"/>
                  <a:gd name="T17" fmla="*/ 0 h 63"/>
                  <a:gd name="T18" fmla="*/ 0 w 75"/>
                  <a:gd name="T19" fmla="*/ 0 h 63"/>
                  <a:gd name="T20" fmla="*/ 0 w 75"/>
                  <a:gd name="T21" fmla="*/ 0 h 63"/>
                  <a:gd name="T22" fmla="*/ 0 w 75"/>
                  <a:gd name="T23" fmla="*/ 0 h 63"/>
                  <a:gd name="T24" fmla="*/ 0 w 75"/>
                  <a:gd name="T25" fmla="*/ 0 h 63"/>
                  <a:gd name="T26" fmla="*/ 0 w 75"/>
                  <a:gd name="T27" fmla="*/ 0 h 63"/>
                  <a:gd name="T28" fmla="*/ 0 w 75"/>
                  <a:gd name="T29" fmla="*/ 0 h 63"/>
                  <a:gd name="T30" fmla="*/ 0 w 75"/>
                  <a:gd name="T31" fmla="*/ 0 h 63"/>
                  <a:gd name="T32" fmla="*/ 0 w 75"/>
                  <a:gd name="T33" fmla="*/ 0 h 63"/>
                  <a:gd name="T34" fmla="*/ 0 w 75"/>
                  <a:gd name="T35" fmla="*/ 0 h 63"/>
                  <a:gd name="T36" fmla="*/ 0 w 75"/>
                  <a:gd name="T37" fmla="*/ 0 h 63"/>
                  <a:gd name="T38" fmla="*/ 0 w 75"/>
                  <a:gd name="T39" fmla="*/ 0 h 63"/>
                  <a:gd name="T40" fmla="*/ 0 w 75"/>
                  <a:gd name="T41" fmla="*/ 0 h 63"/>
                  <a:gd name="T42" fmla="*/ 0 w 75"/>
                  <a:gd name="T43" fmla="*/ 0 h 63"/>
                  <a:gd name="T44" fmla="*/ 0 w 75"/>
                  <a:gd name="T45" fmla="*/ 0 h 63"/>
                  <a:gd name="T46" fmla="*/ 0 w 75"/>
                  <a:gd name="T47" fmla="*/ 0 h 63"/>
                  <a:gd name="T48" fmla="*/ 0 w 75"/>
                  <a:gd name="T49" fmla="*/ 0 h 63"/>
                  <a:gd name="T50" fmla="*/ 0 w 75"/>
                  <a:gd name="T51" fmla="*/ 0 h 63"/>
                  <a:gd name="T52" fmla="*/ 0 w 75"/>
                  <a:gd name="T53" fmla="*/ 0 h 63"/>
                  <a:gd name="T54" fmla="*/ 0 w 75"/>
                  <a:gd name="T55" fmla="*/ 0 h 63"/>
                  <a:gd name="T56" fmla="*/ 0 w 75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63"/>
                  <a:gd name="T89" fmla="*/ 75 w 75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63">
                    <a:moveTo>
                      <a:pt x="3" y="41"/>
                    </a:moveTo>
                    <a:lnTo>
                      <a:pt x="4" y="46"/>
                    </a:lnTo>
                    <a:lnTo>
                      <a:pt x="10" y="50"/>
                    </a:lnTo>
                    <a:lnTo>
                      <a:pt x="14" y="56"/>
                    </a:lnTo>
                    <a:lnTo>
                      <a:pt x="16" y="57"/>
                    </a:lnTo>
                    <a:lnTo>
                      <a:pt x="23" y="60"/>
                    </a:lnTo>
                    <a:lnTo>
                      <a:pt x="32" y="63"/>
                    </a:lnTo>
                    <a:lnTo>
                      <a:pt x="42" y="63"/>
                    </a:lnTo>
                    <a:lnTo>
                      <a:pt x="54" y="61"/>
                    </a:lnTo>
                    <a:lnTo>
                      <a:pt x="64" y="58"/>
                    </a:lnTo>
                    <a:lnTo>
                      <a:pt x="72" y="54"/>
                    </a:lnTo>
                    <a:lnTo>
                      <a:pt x="75" y="47"/>
                    </a:lnTo>
                    <a:lnTo>
                      <a:pt x="73" y="40"/>
                    </a:lnTo>
                    <a:lnTo>
                      <a:pt x="67" y="34"/>
                    </a:lnTo>
                    <a:lnTo>
                      <a:pt x="60" y="30"/>
                    </a:lnTo>
                    <a:lnTo>
                      <a:pt x="53" y="28"/>
                    </a:lnTo>
                    <a:lnTo>
                      <a:pt x="45" y="30"/>
                    </a:lnTo>
                    <a:lnTo>
                      <a:pt x="36" y="31"/>
                    </a:lnTo>
                    <a:lnTo>
                      <a:pt x="31" y="33"/>
                    </a:lnTo>
                    <a:lnTo>
                      <a:pt x="26" y="36"/>
                    </a:lnTo>
                    <a:lnTo>
                      <a:pt x="25" y="36"/>
                    </a:lnTo>
                    <a:lnTo>
                      <a:pt x="23" y="30"/>
                    </a:lnTo>
                    <a:lnTo>
                      <a:pt x="17" y="1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" y="28"/>
                    </a:lnTo>
                    <a:lnTo>
                      <a:pt x="3" y="38"/>
                    </a:lnTo>
                    <a:lnTo>
                      <a:pt x="3" y="4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60" name="Freeform 41"/>
              <p:cNvSpPr/>
              <p:nvPr/>
            </p:nvSpPr>
            <p:spPr bwMode="auto">
              <a:xfrm>
                <a:off x="8126" y="4482"/>
                <a:ext cx="83" cy="97"/>
              </a:xfrm>
              <a:custGeom>
                <a:avLst/>
                <a:gdLst>
                  <a:gd name="T0" fmla="*/ 0 w 250"/>
                  <a:gd name="T1" fmla="*/ 0 h 290"/>
                  <a:gd name="T2" fmla="*/ 0 w 250"/>
                  <a:gd name="T3" fmla="*/ 0 h 290"/>
                  <a:gd name="T4" fmla="*/ 0 w 250"/>
                  <a:gd name="T5" fmla="*/ 0 h 290"/>
                  <a:gd name="T6" fmla="*/ 0 w 250"/>
                  <a:gd name="T7" fmla="*/ 0 h 290"/>
                  <a:gd name="T8" fmla="*/ 0 w 250"/>
                  <a:gd name="T9" fmla="*/ 0 h 290"/>
                  <a:gd name="T10" fmla="*/ 0 w 250"/>
                  <a:gd name="T11" fmla="*/ 0 h 290"/>
                  <a:gd name="T12" fmla="*/ 0 w 250"/>
                  <a:gd name="T13" fmla="*/ 0 h 290"/>
                  <a:gd name="T14" fmla="*/ 0 w 250"/>
                  <a:gd name="T15" fmla="*/ 0 h 290"/>
                  <a:gd name="T16" fmla="*/ 0 w 250"/>
                  <a:gd name="T17" fmla="*/ 0 h 290"/>
                  <a:gd name="T18" fmla="*/ 0 w 250"/>
                  <a:gd name="T19" fmla="*/ 0 h 290"/>
                  <a:gd name="T20" fmla="*/ 0 w 250"/>
                  <a:gd name="T21" fmla="*/ 0 h 290"/>
                  <a:gd name="T22" fmla="*/ 0 w 250"/>
                  <a:gd name="T23" fmla="*/ 0 h 290"/>
                  <a:gd name="T24" fmla="*/ 0 w 250"/>
                  <a:gd name="T25" fmla="*/ 0 h 290"/>
                  <a:gd name="T26" fmla="*/ 0 w 250"/>
                  <a:gd name="T27" fmla="*/ 0 h 290"/>
                  <a:gd name="T28" fmla="*/ 0 w 250"/>
                  <a:gd name="T29" fmla="*/ 0 h 290"/>
                  <a:gd name="T30" fmla="*/ 0 w 250"/>
                  <a:gd name="T31" fmla="*/ 0 h 290"/>
                  <a:gd name="T32" fmla="*/ 0 w 250"/>
                  <a:gd name="T33" fmla="*/ 0 h 290"/>
                  <a:gd name="T34" fmla="*/ 0 w 250"/>
                  <a:gd name="T35" fmla="*/ 0 h 290"/>
                  <a:gd name="T36" fmla="*/ 0 w 250"/>
                  <a:gd name="T37" fmla="*/ 0 h 290"/>
                  <a:gd name="T38" fmla="*/ 0 w 250"/>
                  <a:gd name="T39" fmla="*/ 0 h 290"/>
                  <a:gd name="T40" fmla="*/ 0 w 250"/>
                  <a:gd name="T41" fmla="*/ 0 h 290"/>
                  <a:gd name="T42" fmla="*/ 0 w 250"/>
                  <a:gd name="T43" fmla="*/ 0 h 290"/>
                  <a:gd name="T44" fmla="*/ 0 w 250"/>
                  <a:gd name="T45" fmla="*/ 0 h 290"/>
                  <a:gd name="T46" fmla="*/ 0 w 250"/>
                  <a:gd name="T47" fmla="*/ 0 h 290"/>
                  <a:gd name="T48" fmla="*/ 0 w 250"/>
                  <a:gd name="T49" fmla="*/ 0 h 290"/>
                  <a:gd name="T50" fmla="*/ 0 w 250"/>
                  <a:gd name="T51" fmla="*/ 0 h 290"/>
                  <a:gd name="T52" fmla="*/ 0 w 250"/>
                  <a:gd name="T53" fmla="*/ 0 h 290"/>
                  <a:gd name="T54" fmla="*/ 0 w 250"/>
                  <a:gd name="T55" fmla="*/ 0 h 290"/>
                  <a:gd name="T56" fmla="*/ 0 w 250"/>
                  <a:gd name="T57" fmla="*/ 0 h 290"/>
                  <a:gd name="T58" fmla="*/ 0 w 250"/>
                  <a:gd name="T59" fmla="*/ 0 h 290"/>
                  <a:gd name="T60" fmla="*/ 0 w 250"/>
                  <a:gd name="T61" fmla="*/ 0 h 290"/>
                  <a:gd name="T62" fmla="*/ 0 w 250"/>
                  <a:gd name="T63" fmla="*/ 0 h 290"/>
                  <a:gd name="T64" fmla="*/ 0 w 250"/>
                  <a:gd name="T65" fmla="*/ 0 h 290"/>
                  <a:gd name="T66" fmla="*/ 0 w 250"/>
                  <a:gd name="T67" fmla="*/ 0 h 290"/>
                  <a:gd name="T68" fmla="*/ 0 w 250"/>
                  <a:gd name="T69" fmla="*/ 0 h 290"/>
                  <a:gd name="T70" fmla="*/ 0 w 250"/>
                  <a:gd name="T71" fmla="*/ 0 h 290"/>
                  <a:gd name="T72" fmla="*/ 0 w 250"/>
                  <a:gd name="T73" fmla="*/ 0 h 290"/>
                  <a:gd name="T74" fmla="*/ 0 w 250"/>
                  <a:gd name="T75" fmla="*/ 0 h 290"/>
                  <a:gd name="T76" fmla="*/ 0 w 250"/>
                  <a:gd name="T77" fmla="*/ 0 h 290"/>
                  <a:gd name="T78" fmla="*/ 0 w 250"/>
                  <a:gd name="T79" fmla="*/ 0 h 290"/>
                  <a:gd name="T80" fmla="*/ 0 w 250"/>
                  <a:gd name="T81" fmla="*/ 0 h 290"/>
                  <a:gd name="T82" fmla="*/ 0 w 250"/>
                  <a:gd name="T83" fmla="*/ 0 h 290"/>
                  <a:gd name="T84" fmla="*/ 0 w 250"/>
                  <a:gd name="T85" fmla="*/ 0 h 290"/>
                  <a:gd name="T86" fmla="*/ 0 w 250"/>
                  <a:gd name="T87" fmla="*/ 0 h 290"/>
                  <a:gd name="T88" fmla="*/ 0 w 250"/>
                  <a:gd name="T89" fmla="*/ 0 h 290"/>
                  <a:gd name="T90" fmla="*/ 0 w 250"/>
                  <a:gd name="T91" fmla="*/ 0 h 290"/>
                  <a:gd name="T92" fmla="*/ 0 w 250"/>
                  <a:gd name="T93" fmla="*/ 0 h 290"/>
                  <a:gd name="T94" fmla="*/ 0 w 250"/>
                  <a:gd name="T95" fmla="*/ 0 h 290"/>
                  <a:gd name="T96" fmla="*/ 0 w 250"/>
                  <a:gd name="T97" fmla="*/ 0 h 29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50"/>
                  <a:gd name="T148" fmla="*/ 0 h 290"/>
                  <a:gd name="T149" fmla="*/ 250 w 250"/>
                  <a:gd name="T150" fmla="*/ 290 h 29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50" h="290">
                    <a:moveTo>
                      <a:pt x="88" y="37"/>
                    </a:moveTo>
                    <a:lnTo>
                      <a:pt x="69" y="49"/>
                    </a:lnTo>
                    <a:lnTo>
                      <a:pt x="53" y="63"/>
                    </a:lnTo>
                    <a:lnTo>
                      <a:pt x="39" y="79"/>
                    </a:lnTo>
                    <a:lnTo>
                      <a:pt x="25" y="96"/>
                    </a:lnTo>
                    <a:lnTo>
                      <a:pt x="15" y="115"/>
                    </a:lnTo>
                    <a:lnTo>
                      <a:pt x="8" y="135"/>
                    </a:lnTo>
                    <a:lnTo>
                      <a:pt x="3" y="157"/>
                    </a:lnTo>
                    <a:lnTo>
                      <a:pt x="0" y="178"/>
                    </a:lnTo>
                    <a:lnTo>
                      <a:pt x="3" y="208"/>
                    </a:lnTo>
                    <a:lnTo>
                      <a:pt x="15" y="233"/>
                    </a:lnTo>
                    <a:lnTo>
                      <a:pt x="33" y="254"/>
                    </a:lnTo>
                    <a:lnTo>
                      <a:pt x="56" y="270"/>
                    </a:lnTo>
                    <a:lnTo>
                      <a:pt x="83" y="283"/>
                    </a:lnTo>
                    <a:lnTo>
                      <a:pt x="110" y="289"/>
                    </a:lnTo>
                    <a:lnTo>
                      <a:pt x="140" y="290"/>
                    </a:lnTo>
                    <a:lnTo>
                      <a:pt x="168" y="286"/>
                    </a:lnTo>
                    <a:lnTo>
                      <a:pt x="174" y="286"/>
                    </a:lnTo>
                    <a:lnTo>
                      <a:pt x="179" y="283"/>
                    </a:lnTo>
                    <a:lnTo>
                      <a:pt x="184" y="279"/>
                    </a:lnTo>
                    <a:lnTo>
                      <a:pt x="185" y="273"/>
                    </a:lnTo>
                    <a:lnTo>
                      <a:pt x="182" y="266"/>
                    </a:lnTo>
                    <a:lnTo>
                      <a:pt x="176" y="260"/>
                    </a:lnTo>
                    <a:lnTo>
                      <a:pt x="169" y="254"/>
                    </a:lnTo>
                    <a:lnTo>
                      <a:pt x="162" y="252"/>
                    </a:lnTo>
                    <a:lnTo>
                      <a:pt x="147" y="247"/>
                    </a:lnTo>
                    <a:lnTo>
                      <a:pt x="132" y="244"/>
                    </a:lnTo>
                    <a:lnTo>
                      <a:pt x="118" y="242"/>
                    </a:lnTo>
                    <a:lnTo>
                      <a:pt x="105" y="239"/>
                    </a:lnTo>
                    <a:lnTo>
                      <a:pt x="91" y="234"/>
                    </a:lnTo>
                    <a:lnTo>
                      <a:pt x="78" y="229"/>
                    </a:lnTo>
                    <a:lnTo>
                      <a:pt x="66" y="221"/>
                    </a:lnTo>
                    <a:lnTo>
                      <a:pt x="55" y="210"/>
                    </a:lnTo>
                    <a:lnTo>
                      <a:pt x="50" y="161"/>
                    </a:lnTo>
                    <a:lnTo>
                      <a:pt x="62" y="121"/>
                    </a:lnTo>
                    <a:lnTo>
                      <a:pt x="85" y="89"/>
                    </a:lnTo>
                    <a:lnTo>
                      <a:pt x="118" y="63"/>
                    </a:lnTo>
                    <a:lnTo>
                      <a:pt x="153" y="43"/>
                    </a:lnTo>
                    <a:lnTo>
                      <a:pt x="190" y="27"/>
                    </a:lnTo>
                    <a:lnTo>
                      <a:pt x="223" y="16"/>
                    </a:lnTo>
                    <a:lnTo>
                      <a:pt x="250" y="6"/>
                    </a:lnTo>
                    <a:lnTo>
                      <a:pt x="234" y="2"/>
                    </a:lnTo>
                    <a:lnTo>
                      <a:pt x="216" y="0"/>
                    </a:lnTo>
                    <a:lnTo>
                      <a:pt x="196" y="3"/>
                    </a:lnTo>
                    <a:lnTo>
                      <a:pt x="174" y="6"/>
                    </a:lnTo>
                    <a:lnTo>
                      <a:pt x="152" y="13"/>
                    </a:lnTo>
                    <a:lnTo>
                      <a:pt x="130" y="20"/>
                    </a:lnTo>
                    <a:lnTo>
                      <a:pt x="107" y="29"/>
                    </a:lnTo>
                    <a:lnTo>
                      <a:pt x="88" y="3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61" name="Freeform 42"/>
              <p:cNvSpPr/>
              <p:nvPr/>
            </p:nvSpPr>
            <p:spPr bwMode="auto">
              <a:xfrm>
                <a:off x="8268" y="4481"/>
                <a:ext cx="53" cy="75"/>
              </a:xfrm>
              <a:custGeom>
                <a:avLst/>
                <a:gdLst>
                  <a:gd name="T0" fmla="*/ 0 w 160"/>
                  <a:gd name="T1" fmla="*/ 0 h 225"/>
                  <a:gd name="T2" fmla="*/ 0 w 160"/>
                  <a:gd name="T3" fmla="*/ 0 h 225"/>
                  <a:gd name="T4" fmla="*/ 0 w 160"/>
                  <a:gd name="T5" fmla="*/ 0 h 225"/>
                  <a:gd name="T6" fmla="*/ 0 w 160"/>
                  <a:gd name="T7" fmla="*/ 0 h 225"/>
                  <a:gd name="T8" fmla="*/ 0 w 160"/>
                  <a:gd name="T9" fmla="*/ 0 h 225"/>
                  <a:gd name="T10" fmla="*/ 0 w 160"/>
                  <a:gd name="T11" fmla="*/ 0 h 225"/>
                  <a:gd name="T12" fmla="*/ 0 w 160"/>
                  <a:gd name="T13" fmla="*/ 0 h 225"/>
                  <a:gd name="T14" fmla="*/ 0 w 160"/>
                  <a:gd name="T15" fmla="*/ 0 h 225"/>
                  <a:gd name="T16" fmla="*/ 0 w 160"/>
                  <a:gd name="T17" fmla="*/ 0 h 225"/>
                  <a:gd name="T18" fmla="*/ 0 w 160"/>
                  <a:gd name="T19" fmla="*/ 0 h 225"/>
                  <a:gd name="T20" fmla="*/ 0 w 160"/>
                  <a:gd name="T21" fmla="*/ 0 h 225"/>
                  <a:gd name="T22" fmla="*/ 0 w 160"/>
                  <a:gd name="T23" fmla="*/ 0 h 225"/>
                  <a:gd name="T24" fmla="*/ 0 w 160"/>
                  <a:gd name="T25" fmla="*/ 0 h 225"/>
                  <a:gd name="T26" fmla="*/ 0 w 160"/>
                  <a:gd name="T27" fmla="*/ 0 h 225"/>
                  <a:gd name="T28" fmla="*/ 0 w 160"/>
                  <a:gd name="T29" fmla="*/ 0 h 225"/>
                  <a:gd name="T30" fmla="*/ 0 w 160"/>
                  <a:gd name="T31" fmla="*/ 0 h 225"/>
                  <a:gd name="T32" fmla="*/ 0 w 160"/>
                  <a:gd name="T33" fmla="*/ 0 h 225"/>
                  <a:gd name="T34" fmla="*/ 0 w 160"/>
                  <a:gd name="T35" fmla="*/ 0 h 225"/>
                  <a:gd name="T36" fmla="*/ 0 w 160"/>
                  <a:gd name="T37" fmla="*/ 0 h 225"/>
                  <a:gd name="T38" fmla="*/ 0 w 160"/>
                  <a:gd name="T39" fmla="*/ 0 h 225"/>
                  <a:gd name="T40" fmla="*/ 0 w 160"/>
                  <a:gd name="T41" fmla="*/ 0 h 225"/>
                  <a:gd name="T42" fmla="*/ 0 w 160"/>
                  <a:gd name="T43" fmla="*/ 0 h 225"/>
                  <a:gd name="T44" fmla="*/ 0 w 160"/>
                  <a:gd name="T45" fmla="*/ 0 h 225"/>
                  <a:gd name="T46" fmla="*/ 0 w 160"/>
                  <a:gd name="T47" fmla="*/ 0 h 225"/>
                  <a:gd name="T48" fmla="*/ 0 w 160"/>
                  <a:gd name="T49" fmla="*/ 0 h 225"/>
                  <a:gd name="T50" fmla="*/ 0 w 160"/>
                  <a:gd name="T51" fmla="*/ 0 h 225"/>
                  <a:gd name="T52" fmla="*/ 0 w 160"/>
                  <a:gd name="T53" fmla="*/ 0 h 225"/>
                  <a:gd name="T54" fmla="*/ 0 w 160"/>
                  <a:gd name="T55" fmla="*/ 0 h 225"/>
                  <a:gd name="T56" fmla="*/ 0 w 160"/>
                  <a:gd name="T57" fmla="*/ 0 h 225"/>
                  <a:gd name="T58" fmla="*/ 0 w 160"/>
                  <a:gd name="T59" fmla="*/ 0 h 225"/>
                  <a:gd name="T60" fmla="*/ 0 w 160"/>
                  <a:gd name="T61" fmla="*/ 0 h 225"/>
                  <a:gd name="T62" fmla="*/ 0 w 160"/>
                  <a:gd name="T63" fmla="*/ 0 h 225"/>
                  <a:gd name="T64" fmla="*/ 0 w 160"/>
                  <a:gd name="T65" fmla="*/ 0 h 225"/>
                  <a:gd name="T66" fmla="*/ 0 w 160"/>
                  <a:gd name="T67" fmla="*/ 0 h 225"/>
                  <a:gd name="T68" fmla="*/ 0 w 160"/>
                  <a:gd name="T69" fmla="*/ 0 h 225"/>
                  <a:gd name="T70" fmla="*/ 0 w 160"/>
                  <a:gd name="T71" fmla="*/ 0 h 225"/>
                  <a:gd name="T72" fmla="*/ 0 w 160"/>
                  <a:gd name="T73" fmla="*/ 0 h 225"/>
                  <a:gd name="T74" fmla="*/ 0 w 160"/>
                  <a:gd name="T75" fmla="*/ 0 h 225"/>
                  <a:gd name="T76" fmla="*/ 0 w 160"/>
                  <a:gd name="T77" fmla="*/ 0 h 225"/>
                  <a:gd name="T78" fmla="*/ 0 w 160"/>
                  <a:gd name="T79" fmla="*/ 0 h 225"/>
                  <a:gd name="T80" fmla="*/ 0 w 160"/>
                  <a:gd name="T81" fmla="*/ 0 h 22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60"/>
                  <a:gd name="T124" fmla="*/ 0 h 225"/>
                  <a:gd name="T125" fmla="*/ 160 w 160"/>
                  <a:gd name="T126" fmla="*/ 225 h 22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60" h="225">
                    <a:moveTo>
                      <a:pt x="135" y="73"/>
                    </a:moveTo>
                    <a:lnTo>
                      <a:pt x="141" y="96"/>
                    </a:lnTo>
                    <a:lnTo>
                      <a:pt x="140" y="118"/>
                    </a:lnTo>
                    <a:lnTo>
                      <a:pt x="129" y="135"/>
                    </a:lnTo>
                    <a:lnTo>
                      <a:pt x="115" y="151"/>
                    </a:lnTo>
                    <a:lnTo>
                      <a:pt x="97" y="165"/>
                    </a:lnTo>
                    <a:lnTo>
                      <a:pt x="76" y="179"/>
                    </a:lnTo>
                    <a:lnTo>
                      <a:pt x="56" y="192"/>
                    </a:lnTo>
                    <a:lnTo>
                      <a:pt x="38" y="205"/>
                    </a:lnTo>
                    <a:lnTo>
                      <a:pt x="35" y="210"/>
                    </a:lnTo>
                    <a:lnTo>
                      <a:pt x="34" y="212"/>
                    </a:lnTo>
                    <a:lnTo>
                      <a:pt x="34" y="217"/>
                    </a:lnTo>
                    <a:lnTo>
                      <a:pt x="35" y="221"/>
                    </a:lnTo>
                    <a:lnTo>
                      <a:pt x="40" y="224"/>
                    </a:lnTo>
                    <a:lnTo>
                      <a:pt x="44" y="225"/>
                    </a:lnTo>
                    <a:lnTo>
                      <a:pt x="47" y="225"/>
                    </a:lnTo>
                    <a:lnTo>
                      <a:pt x="51" y="224"/>
                    </a:lnTo>
                    <a:lnTo>
                      <a:pt x="75" y="211"/>
                    </a:lnTo>
                    <a:lnTo>
                      <a:pt x="97" y="197"/>
                    </a:lnTo>
                    <a:lnTo>
                      <a:pt x="117" y="181"/>
                    </a:lnTo>
                    <a:lnTo>
                      <a:pt x="137" y="162"/>
                    </a:lnTo>
                    <a:lnTo>
                      <a:pt x="150" y="142"/>
                    </a:lnTo>
                    <a:lnTo>
                      <a:pt x="159" y="119"/>
                    </a:lnTo>
                    <a:lnTo>
                      <a:pt x="160" y="95"/>
                    </a:lnTo>
                    <a:lnTo>
                      <a:pt x="154" y="69"/>
                    </a:lnTo>
                    <a:lnTo>
                      <a:pt x="141" y="49"/>
                    </a:lnTo>
                    <a:lnTo>
                      <a:pt x="122" y="31"/>
                    </a:lnTo>
                    <a:lnTo>
                      <a:pt x="98" y="18"/>
                    </a:lnTo>
                    <a:lnTo>
                      <a:pt x="72" y="8"/>
                    </a:lnTo>
                    <a:lnTo>
                      <a:pt x="46" y="3"/>
                    </a:lnTo>
                    <a:lnTo>
                      <a:pt x="24" y="0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18" y="11"/>
                    </a:lnTo>
                    <a:lnTo>
                      <a:pt x="37" y="17"/>
                    </a:lnTo>
                    <a:lnTo>
                      <a:pt x="57" y="23"/>
                    </a:lnTo>
                    <a:lnTo>
                      <a:pt x="76" y="29"/>
                    </a:lnTo>
                    <a:lnTo>
                      <a:pt x="95" y="36"/>
                    </a:lnTo>
                    <a:lnTo>
                      <a:pt x="112" y="46"/>
                    </a:lnTo>
                    <a:lnTo>
                      <a:pt x="125" y="57"/>
                    </a:lnTo>
                    <a:lnTo>
                      <a:pt x="135" y="7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62" name="Freeform 43"/>
              <p:cNvSpPr/>
              <p:nvPr/>
            </p:nvSpPr>
            <p:spPr bwMode="auto">
              <a:xfrm>
                <a:off x="8073" y="4463"/>
                <a:ext cx="135" cy="158"/>
              </a:xfrm>
              <a:custGeom>
                <a:avLst/>
                <a:gdLst>
                  <a:gd name="T0" fmla="*/ 0 w 404"/>
                  <a:gd name="T1" fmla="*/ 0 h 472"/>
                  <a:gd name="T2" fmla="*/ 0 w 404"/>
                  <a:gd name="T3" fmla="*/ 0 h 472"/>
                  <a:gd name="T4" fmla="*/ 0 w 404"/>
                  <a:gd name="T5" fmla="*/ 0 h 472"/>
                  <a:gd name="T6" fmla="*/ 0 w 404"/>
                  <a:gd name="T7" fmla="*/ 0 h 472"/>
                  <a:gd name="T8" fmla="*/ 0 w 404"/>
                  <a:gd name="T9" fmla="*/ 0 h 472"/>
                  <a:gd name="T10" fmla="*/ 0 w 404"/>
                  <a:gd name="T11" fmla="*/ 0 h 472"/>
                  <a:gd name="T12" fmla="*/ 0 w 404"/>
                  <a:gd name="T13" fmla="*/ 0 h 472"/>
                  <a:gd name="T14" fmla="*/ 0 w 404"/>
                  <a:gd name="T15" fmla="*/ 0 h 472"/>
                  <a:gd name="T16" fmla="*/ 0 w 404"/>
                  <a:gd name="T17" fmla="*/ 0 h 472"/>
                  <a:gd name="T18" fmla="*/ 0 w 404"/>
                  <a:gd name="T19" fmla="*/ 0 h 472"/>
                  <a:gd name="T20" fmla="*/ 0 w 404"/>
                  <a:gd name="T21" fmla="*/ 0 h 472"/>
                  <a:gd name="T22" fmla="*/ 0 w 404"/>
                  <a:gd name="T23" fmla="*/ 0 h 472"/>
                  <a:gd name="T24" fmla="*/ 0 w 404"/>
                  <a:gd name="T25" fmla="*/ 0 h 472"/>
                  <a:gd name="T26" fmla="*/ 0 w 404"/>
                  <a:gd name="T27" fmla="*/ 0 h 472"/>
                  <a:gd name="T28" fmla="*/ 0 w 404"/>
                  <a:gd name="T29" fmla="*/ 0 h 472"/>
                  <a:gd name="T30" fmla="*/ 0 w 404"/>
                  <a:gd name="T31" fmla="*/ 0 h 472"/>
                  <a:gd name="T32" fmla="*/ 0 w 404"/>
                  <a:gd name="T33" fmla="*/ 0 h 472"/>
                  <a:gd name="T34" fmla="*/ 0 w 404"/>
                  <a:gd name="T35" fmla="*/ 0 h 472"/>
                  <a:gd name="T36" fmla="*/ 0 w 404"/>
                  <a:gd name="T37" fmla="*/ 0 h 472"/>
                  <a:gd name="T38" fmla="*/ 0 w 404"/>
                  <a:gd name="T39" fmla="*/ 0 h 472"/>
                  <a:gd name="T40" fmla="*/ 0 w 404"/>
                  <a:gd name="T41" fmla="*/ 0 h 472"/>
                  <a:gd name="T42" fmla="*/ 0 w 404"/>
                  <a:gd name="T43" fmla="*/ 0 h 472"/>
                  <a:gd name="T44" fmla="*/ 0 w 404"/>
                  <a:gd name="T45" fmla="*/ 0 h 472"/>
                  <a:gd name="T46" fmla="*/ 0 w 404"/>
                  <a:gd name="T47" fmla="*/ 0 h 472"/>
                  <a:gd name="T48" fmla="*/ 0 w 404"/>
                  <a:gd name="T49" fmla="*/ 0 h 472"/>
                  <a:gd name="T50" fmla="*/ 0 w 404"/>
                  <a:gd name="T51" fmla="*/ 0 h 472"/>
                  <a:gd name="T52" fmla="*/ 0 w 404"/>
                  <a:gd name="T53" fmla="*/ 0 h 472"/>
                  <a:gd name="T54" fmla="*/ 0 w 404"/>
                  <a:gd name="T55" fmla="*/ 0 h 472"/>
                  <a:gd name="T56" fmla="*/ 0 w 404"/>
                  <a:gd name="T57" fmla="*/ 0 h 472"/>
                  <a:gd name="T58" fmla="*/ 0 w 404"/>
                  <a:gd name="T59" fmla="*/ 0 h 472"/>
                  <a:gd name="T60" fmla="*/ 0 w 404"/>
                  <a:gd name="T61" fmla="*/ 0 h 472"/>
                  <a:gd name="T62" fmla="*/ 0 w 404"/>
                  <a:gd name="T63" fmla="*/ 0 h 472"/>
                  <a:gd name="T64" fmla="*/ 0 w 404"/>
                  <a:gd name="T65" fmla="*/ 0 h 472"/>
                  <a:gd name="T66" fmla="*/ 0 w 404"/>
                  <a:gd name="T67" fmla="*/ 0 h 472"/>
                  <a:gd name="T68" fmla="*/ 0 w 404"/>
                  <a:gd name="T69" fmla="*/ 0 h 472"/>
                  <a:gd name="T70" fmla="*/ 0 w 404"/>
                  <a:gd name="T71" fmla="*/ 0 h 472"/>
                  <a:gd name="T72" fmla="*/ 0 w 404"/>
                  <a:gd name="T73" fmla="*/ 0 h 472"/>
                  <a:gd name="T74" fmla="*/ 0 w 404"/>
                  <a:gd name="T75" fmla="*/ 0 h 472"/>
                  <a:gd name="T76" fmla="*/ 0 w 404"/>
                  <a:gd name="T77" fmla="*/ 0 h 472"/>
                  <a:gd name="T78" fmla="*/ 0 w 404"/>
                  <a:gd name="T79" fmla="*/ 0 h 472"/>
                  <a:gd name="T80" fmla="*/ 0 w 404"/>
                  <a:gd name="T81" fmla="*/ 0 h 472"/>
                  <a:gd name="T82" fmla="*/ 0 w 404"/>
                  <a:gd name="T83" fmla="*/ 0 h 472"/>
                  <a:gd name="T84" fmla="*/ 0 w 404"/>
                  <a:gd name="T85" fmla="*/ 0 h 472"/>
                  <a:gd name="T86" fmla="*/ 0 w 404"/>
                  <a:gd name="T87" fmla="*/ 0 h 47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04"/>
                  <a:gd name="T133" fmla="*/ 0 h 472"/>
                  <a:gd name="T134" fmla="*/ 404 w 404"/>
                  <a:gd name="T135" fmla="*/ 472 h 47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04" h="472">
                    <a:moveTo>
                      <a:pt x="157" y="61"/>
                    </a:moveTo>
                    <a:lnTo>
                      <a:pt x="127" y="87"/>
                    </a:lnTo>
                    <a:lnTo>
                      <a:pt x="96" y="113"/>
                    </a:lnTo>
                    <a:lnTo>
                      <a:pt x="68" y="143"/>
                    </a:lnTo>
                    <a:lnTo>
                      <a:pt x="43" y="175"/>
                    </a:lnTo>
                    <a:lnTo>
                      <a:pt x="22" y="208"/>
                    </a:lnTo>
                    <a:lnTo>
                      <a:pt x="8" y="244"/>
                    </a:lnTo>
                    <a:lnTo>
                      <a:pt x="0" y="283"/>
                    </a:lnTo>
                    <a:lnTo>
                      <a:pt x="2" y="323"/>
                    </a:lnTo>
                    <a:lnTo>
                      <a:pt x="5" y="333"/>
                    </a:lnTo>
                    <a:lnTo>
                      <a:pt x="8" y="344"/>
                    </a:lnTo>
                    <a:lnTo>
                      <a:pt x="12" y="353"/>
                    </a:lnTo>
                    <a:lnTo>
                      <a:pt x="18" y="363"/>
                    </a:lnTo>
                    <a:lnTo>
                      <a:pt x="25" y="372"/>
                    </a:lnTo>
                    <a:lnTo>
                      <a:pt x="34" y="380"/>
                    </a:lnTo>
                    <a:lnTo>
                      <a:pt x="41" y="388"/>
                    </a:lnTo>
                    <a:lnTo>
                      <a:pt x="52" y="393"/>
                    </a:lnTo>
                    <a:lnTo>
                      <a:pt x="71" y="405"/>
                    </a:lnTo>
                    <a:lnTo>
                      <a:pt x="90" y="415"/>
                    </a:lnTo>
                    <a:lnTo>
                      <a:pt x="109" y="424"/>
                    </a:lnTo>
                    <a:lnTo>
                      <a:pt x="129" y="431"/>
                    </a:lnTo>
                    <a:lnTo>
                      <a:pt x="150" y="438"/>
                    </a:lnTo>
                    <a:lnTo>
                      <a:pt x="171" y="444"/>
                    </a:lnTo>
                    <a:lnTo>
                      <a:pt x="191" y="449"/>
                    </a:lnTo>
                    <a:lnTo>
                      <a:pt x="212" y="454"/>
                    </a:lnTo>
                    <a:lnTo>
                      <a:pt x="234" y="458"/>
                    </a:lnTo>
                    <a:lnTo>
                      <a:pt x="254" y="461"/>
                    </a:lnTo>
                    <a:lnTo>
                      <a:pt x="276" y="464"/>
                    </a:lnTo>
                    <a:lnTo>
                      <a:pt x="298" y="467"/>
                    </a:lnTo>
                    <a:lnTo>
                      <a:pt x="319" y="468"/>
                    </a:lnTo>
                    <a:lnTo>
                      <a:pt x="341" y="470"/>
                    </a:lnTo>
                    <a:lnTo>
                      <a:pt x="363" y="471"/>
                    </a:lnTo>
                    <a:lnTo>
                      <a:pt x="383" y="472"/>
                    </a:lnTo>
                    <a:lnTo>
                      <a:pt x="391" y="472"/>
                    </a:lnTo>
                    <a:lnTo>
                      <a:pt x="397" y="470"/>
                    </a:lnTo>
                    <a:lnTo>
                      <a:pt x="401" y="464"/>
                    </a:lnTo>
                    <a:lnTo>
                      <a:pt x="404" y="458"/>
                    </a:lnTo>
                    <a:lnTo>
                      <a:pt x="404" y="451"/>
                    </a:lnTo>
                    <a:lnTo>
                      <a:pt x="401" y="445"/>
                    </a:lnTo>
                    <a:lnTo>
                      <a:pt x="395" y="441"/>
                    </a:lnTo>
                    <a:lnTo>
                      <a:pt x="388" y="438"/>
                    </a:lnTo>
                    <a:lnTo>
                      <a:pt x="369" y="434"/>
                    </a:lnTo>
                    <a:lnTo>
                      <a:pt x="350" y="431"/>
                    </a:lnTo>
                    <a:lnTo>
                      <a:pt x="331" y="426"/>
                    </a:lnTo>
                    <a:lnTo>
                      <a:pt x="310" y="424"/>
                    </a:lnTo>
                    <a:lnTo>
                      <a:pt x="291" y="421"/>
                    </a:lnTo>
                    <a:lnTo>
                      <a:pt x="272" y="418"/>
                    </a:lnTo>
                    <a:lnTo>
                      <a:pt x="251" y="415"/>
                    </a:lnTo>
                    <a:lnTo>
                      <a:pt x="232" y="411"/>
                    </a:lnTo>
                    <a:lnTo>
                      <a:pt x="213" y="408"/>
                    </a:lnTo>
                    <a:lnTo>
                      <a:pt x="194" y="403"/>
                    </a:lnTo>
                    <a:lnTo>
                      <a:pt x="175" y="398"/>
                    </a:lnTo>
                    <a:lnTo>
                      <a:pt x="156" y="393"/>
                    </a:lnTo>
                    <a:lnTo>
                      <a:pt x="138" y="386"/>
                    </a:lnTo>
                    <a:lnTo>
                      <a:pt x="119" y="379"/>
                    </a:lnTo>
                    <a:lnTo>
                      <a:pt x="102" y="372"/>
                    </a:lnTo>
                    <a:lnTo>
                      <a:pt x="84" y="362"/>
                    </a:lnTo>
                    <a:lnTo>
                      <a:pt x="69" y="352"/>
                    </a:lnTo>
                    <a:lnTo>
                      <a:pt x="58" y="339"/>
                    </a:lnTo>
                    <a:lnTo>
                      <a:pt x="49" y="324"/>
                    </a:lnTo>
                    <a:lnTo>
                      <a:pt x="44" y="307"/>
                    </a:lnTo>
                    <a:lnTo>
                      <a:pt x="43" y="290"/>
                    </a:lnTo>
                    <a:lnTo>
                      <a:pt x="44" y="270"/>
                    </a:lnTo>
                    <a:lnTo>
                      <a:pt x="49" y="250"/>
                    </a:lnTo>
                    <a:lnTo>
                      <a:pt x="55" y="234"/>
                    </a:lnTo>
                    <a:lnTo>
                      <a:pt x="65" y="212"/>
                    </a:lnTo>
                    <a:lnTo>
                      <a:pt x="77" y="191"/>
                    </a:lnTo>
                    <a:lnTo>
                      <a:pt x="90" y="172"/>
                    </a:lnTo>
                    <a:lnTo>
                      <a:pt x="104" y="155"/>
                    </a:lnTo>
                    <a:lnTo>
                      <a:pt x="119" y="138"/>
                    </a:lnTo>
                    <a:lnTo>
                      <a:pt x="135" y="120"/>
                    </a:lnTo>
                    <a:lnTo>
                      <a:pt x="154" y="103"/>
                    </a:lnTo>
                    <a:lnTo>
                      <a:pt x="173" y="86"/>
                    </a:lnTo>
                    <a:lnTo>
                      <a:pt x="193" y="71"/>
                    </a:lnTo>
                    <a:lnTo>
                      <a:pt x="218" y="59"/>
                    </a:lnTo>
                    <a:lnTo>
                      <a:pt x="245" y="47"/>
                    </a:lnTo>
                    <a:lnTo>
                      <a:pt x="273" y="36"/>
                    </a:lnTo>
                    <a:lnTo>
                      <a:pt x="298" y="25"/>
                    </a:lnTo>
                    <a:lnTo>
                      <a:pt x="319" y="17"/>
                    </a:lnTo>
                    <a:lnTo>
                      <a:pt x="332" y="8"/>
                    </a:lnTo>
                    <a:lnTo>
                      <a:pt x="336" y="2"/>
                    </a:lnTo>
                    <a:lnTo>
                      <a:pt x="322" y="0"/>
                    </a:lnTo>
                    <a:lnTo>
                      <a:pt x="301" y="1"/>
                    </a:lnTo>
                    <a:lnTo>
                      <a:pt x="278" y="5"/>
                    </a:lnTo>
                    <a:lnTo>
                      <a:pt x="253" y="13"/>
                    </a:lnTo>
                    <a:lnTo>
                      <a:pt x="226" y="23"/>
                    </a:lnTo>
                    <a:lnTo>
                      <a:pt x="201" y="34"/>
                    </a:lnTo>
                    <a:lnTo>
                      <a:pt x="178" y="47"/>
                    </a:lnTo>
                    <a:lnTo>
                      <a:pt x="157" y="61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63" name="Freeform 44"/>
              <p:cNvSpPr/>
              <p:nvPr/>
            </p:nvSpPr>
            <p:spPr bwMode="auto">
              <a:xfrm>
                <a:off x="8263" y="4458"/>
                <a:ext cx="118" cy="105"/>
              </a:xfrm>
              <a:custGeom>
                <a:avLst/>
                <a:gdLst>
                  <a:gd name="T0" fmla="*/ 0 w 354"/>
                  <a:gd name="T1" fmla="*/ 0 h 315"/>
                  <a:gd name="T2" fmla="*/ 0 w 354"/>
                  <a:gd name="T3" fmla="*/ 0 h 315"/>
                  <a:gd name="T4" fmla="*/ 0 w 354"/>
                  <a:gd name="T5" fmla="*/ 0 h 315"/>
                  <a:gd name="T6" fmla="*/ 0 w 354"/>
                  <a:gd name="T7" fmla="*/ 0 h 315"/>
                  <a:gd name="T8" fmla="*/ 0 w 354"/>
                  <a:gd name="T9" fmla="*/ 0 h 315"/>
                  <a:gd name="T10" fmla="*/ 0 w 354"/>
                  <a:gd name="T11" fmla="*/ 0 h 315"/>
                  <a:gd name="T12" fmla="*/ 0 w 354"/>
                  <a:gd name="T13" fmla="*/ 0 h 315"/>
                  <a:gd name="T14" fmla="*/ 0 w 354"/>
                  <a:gd name="T15" fmla="*/ 0 h 315"/>
                  <a:gd name="T16" fmla="*/ 0 w 354"/>
                  <a:gd name="T17" fmla="*/ 0 h 315"/>
                  <a:gd name="T18" fmla="*/ 0 w 354"/>
                  <a:gd name="T19" fmla="*/ 0 h 315"/>
                  <a:gd name="T20" fmla="*/ 0 w 354"/>
                  <a:gd name="T21" fmla="*/ 0 h 315"/>
                  <a:gd name="T22" fmla="*/ 0 w 354"/>
                  <a:gd name="T23" fmla="*/ 0 h 315"/>
                  <a:gd name="T24" fmla="*/ 0 w 354"/>
                  <a:gd name="T25" fmla="*/ 0 h 315"/>
                  <a:gd name="T26" fmla="*/ 0 w 354"/>
                  <a:gd name="T27" fmla="*/ 0 h 315"/>
                  <a:gd name="T28" fmla="*/ 0 w 354"/>
                  <a:gd name="T29" fmla="*/ 0 h 315"/>
                  <a:gd name="T30" fmla="*/ 0 w 354"/>
                  <a:gd name="T31" fmla="*/ 0 h 315"/>
                  <a:gd name="T32" fmla="*/ 0 w 354"/>
                  <a:gd name="T33" fmla="*/ 0 h 315"/>
                  <a:gd name="T34" fmla="*/ 0 w 354"/>
                  <a:gd name="T35" fmla="*/ 0 h 315"/>
                  <a:gd name="T36" fmla="*/ 0 w 354"/>
                  <a:gd name="T37" fmla="*/ 0 h 315"/>
                  <a:gd name="T38" fmla="*/ 0 w 354"/>
                  <a:gd name="T39" fmla="*/ 0 h 315"/>
                  <a:gd name="T40" fmla="*/ 0 w 354"/>
                  <a:gd name="T41" fmla="*/ 0 h 315"/>
                  <a:gd name="T42" fmla="*/ 0 w 354"/>
                  <a:gd name="T43" fmla="*/ 0 h 315"/>
                  <a:gd name="T44" fmla="*/ 0 w 354"/>
                  <a:gd name="T45" fmla="*/ 0 h 315"/>
                  <a:gd name="T46" fmla="*/ 0 w 354"/>
                  <a:gd name="T47" fmla="*/ 0 h 315"/>
                  <a:gd name="T48" fmla="*/ 0 w 354"/>
                  <a:gd name="T49" fmla="*/ 0 h 315"/>
                  <a:gd name="T50" fmla="*/ 0 w 354"/>
                  <a:gd name="T51" fmla="*/ 0 h 315"/>
                  <a:gd name="T52" fmla="*/ 0 w 354"/>
                  <a:gd name="T53" fmla="*/ 0 h 315"/>
                  <a:gd name="T54" fmla="*/ 0 w 354"/>
                  <a:gd name="T55" fmla="*/ 0 h 315"/>
                  <a:gd name="T56" fmla="*/ 0 w 354"/>
                  <a:gd name="T57" fmla="*/ 0 h 315"/>
                  <a:gd name="T58" fmla="*/ 0 w 354"/>
                  <a:gd name="T59" fmla="*/ 0 h 315"/>
                  <a:gd name="T60" fmla="*/ 0 w 354"/>
                  <a:gd name="T61" fmla="*/ 0 h 315"/>
                  <a:gd name="T62" fmla="*/ 0 w 354"/>
                  <a:gd name="T63" fmla="*/ 0 h 315"/>
                  <a:gd name="T64" fmla="*/ 0 w 354"/>
                  <a:gd name="T65" fmla="*/ 0 h 315"/>
                  <a:gd name="T66" fmla="*/ 0 w 354"/>
                  <a:gd name="T67" fmla="*/ 0 h 315"/>
                  <a:gd name="T68" fmla="*/ 0 w 354"/>
                  <a:gd name="T69" fmla="*/ 0 h 315"/>
                  <a:gd name="T70" fmla="*/ 0 w 354"/>
                  <a:gd name="T71" fmla="*/ 0 h 315"/>
                  <a:gd name="T72" fmla="*/ 0 w 354"/>
                  <a:gd name="T73" fmla="*/ 0 h 315"/>
                  <a:gd name="T74" fmla="*/ 0 w 354"/>
                  <a:gd name="T75" fmla="*/ 0 h 315"/>
                  <a:gd name="T76" fmla="*/ 0 w 354"/>
                  <a:gd name="T77" fmla="*/ 0 h 315"/>
                  <a:gd name="T78" fmla="*/ 0 w 354"/>
                  <a:gd name="T79" fmla="*/ 0 h 315"/>
                  <a:gd name="T80" fmla="*/ 0 w 354"/>
                  <a:gd name="T81" fmla="*/ 0 h 315"/>
                  <a:gd name="T82" fmla="*/ 0 w 354"/>
                  <a:gd name="T83" fmla="*/ 0 h 315"/>
                  <a:gd name="T84" fmla="*/ 0 w 354"/>
                  <a:gd name="T85" fmla="*/ 0 h 315"/>
                  <a:gd name="T86" fmla="*/ 0 w 354"/>
                  <a:gd name="T87" fmla="*/ 0 h 315"/>
                  <a:gd name="T88" fmla="*/ 0 w 354"/>
                  <a:gd name="T89" fmla="*/ 0 h 315"/>
                  <a:gd name="T90" fmla="*/ 0 w 354"/>
                  <a:gd name="T91" fmla="*/ 0 h 315"/>
                  <a:gd name="T92" fmla="*/ 0 w 354"/>
                  <a:gd name="T93" fmla="*/ 0 h 315"/>
                  <a:gd name="T94" fmla="*/ 0 w 354"/>
                  <a:gd name="T95" fmla="*/ 0 h 315"/>
                  <a:gd name="T96" fmla="*/ 0 w 354"/>
                  <a:gd name="T97" fmla="*/ 0 h 315"/>
                  <a:gd name="T98" fmla="*/ 0 w 354"/>
                  <a:gd name="T99" fmla="*/ 0 h 315"/>
                  <a:gd name="T100" fmla="*/ 0 w 354"/>
                  <a:gd name="T101" fmla="*/ 0 h 315"/>
                  <a:gd name="T102" fmla="*/ 0 w 354"/>
                  <a:gd name="T103" fmla="*/ 0 h 315"/>
                  <a:gd name="T104" fmla="*/ 0 w 354"/>
                  <a:gd name="T105" fmla="*/ 0 h 315"/>
                  <a:gd name="T106" fmla="*/ 0 w 354"/>
                  <a:gd name="T107" fmla="*/ 0 h 315"/>
                  <a:gd name="T108" fmla="*/ 0 w 354"/>
                  <a:gd name="T109" fmla="*/ 0 h 315"/>
                  <a:gd name="T110" fmla="*/ 0 w 354"/>
                  <a:gd name="T111" fmla="*/ 0 h 315"/>
                  <a:gd name="T112" fmla="*/ 0 w 354"/>
                  <a:gd name="T113" fmla="*/ 0 h 315"/>
                  <a:gd name="T114" fmla="*/ 0 w 354"/>
                  <a:gd name="T115" fmla="*/ 0 h 315"/>
                  <a:gd name="T116" fmla="*/ 0 w 354"/>
                  <a:gd name="T117" fmla="*/ 0 h 315"/>
                  <a:gd name="T118" fmla="*/ 0 w 354"/>
                  <a:gd name="T119" fmla="*/ 0 h 315"/>
                  <a:gd name="T120" fmla="*/ 0 w 354"/>
                  <a:gd name="T121" fmla="*/ 0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4"/>
                  <a:gd name="T184" fmla="*/ 0 h 315"/>
                  <a:gd name="T185" fmla="*/ 354 w 354"/>
                  <a:gd name="T186" fmla="*/ 315 h 31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4" h="315">
                    <a:moveTo>
                      <a:pt x="294" y="96"/>
                    </a:moveTo>
                    <a:lnTo>
                      <a:pt x="310" y="113"/>
                    </a:lnTo>
                    <a:lnTo>
                      <a:pt x="320" y="133"/>
                    </a:lnTo>
                    <a:lnTo>
                      <a:pt x="325" y="155"/>
                    </a:lnTo>
                    <a:lnTo>
                      <a:pt x="325" y="178"/>
                    </a:lnTo>
                    <a:lnTo>
                      <a:pt x="322" y="197"/>
                    </a:lnTo>
                    <a:lnTo>
                      <a:pt x="316" y="212"/>
                    </a:lnTo>
                    <a:lnTo>
                      <a:pt x="306" y="228"/>
                    </a:lnTo>
                    <a:lnTo>
                      <a:pt x="295" y="241"/>
                    </a:lnTo>
                    <a:lnTo>
                      <a:pt x="282" y="256"/>
                    </a:lnTo>
                    <a:lnTo>
                      <a:pt x="269" y="267"/>
                    </a:lnTo>
                    <a:lnTo>
                      <a:pt x="256" y="280"/>
                    </a:lnTo>
                    <a:lnTo>
                      <a:pt x="243" y="293"/>
                    </a:lnTo>
                    <a:lnTo>
                      <a:pt x="240" y="297"/>
                    </a:lnTo>
                    <a:lnTo>
                      <a:pt x="240" y="302"/>
                    </a:lnTo>
                    <a:lnTo>
                      <a:pt x="240" y="306"/>
                    </a:lnTo>
                    <a:lnTo>
                      <a:pt x="243" y="310"/>
                    </a:lnTo>
                    <a:lnTo>
                      <a:pt x="247" y="313"/>
                    </a:lnTo>
                    <a:lnTo>
                      <a:pt x="253" y="315"/>
                    </a:lnTo>
                    <a:lnTo>
                      <a:pt x="257" y="313"/>
                    </a:lnTo>
                    <a:lnTo>
                      <a:pt x="262" y="310"/>
                    </a:lnTo>
                    <a:lnTo>
                      <a:pt x="291" y="292"/>
                    </a:lnTo>
                    <a:lnTo>
                      <a:pt x="316" y="267"/>
                    </a:lnTo>
                    <a:lnTo>
                      <a:pt x="335" y="240"/>
                    </a:lnTo>
                    <a:lnTo>
                      <a:pt x="348" y="208"/>
                    </a:lnTo>
                    <a:lnTo>
                      <a:pt x="354" y="177"/>
                    </a:lnTo>
                    <a:lnTo>
                      <a:pt x="351" y="143"/>
                    </a:lnTo>
                    <a:lnTo>
                      <a:pt x="339" y="113"/>
                    </a:lnTo>
                    <a:lnTo>
                      <a:pt x="316" y="86"/>
                    </a:lnTo>
                    <a:lnTo>
                      <a:pt x="298" y="72"/>
                    </a:lnTo>
                    <a:lnTo>
                      <a:pt x="278" y="60"/>
                    </a:lnTo>
                    <a:lnTo>
                      <a:pt x="256" y="49"/>
                    </a:lnTo>
                    <a:lnTo>
                      <a:pt x="231" y="39"/>
                    </a:lnTo>
                    <a:lnTo>
                      <a:pt x="206" y="29"/>
                    </a:lnTo>
                    <a:lnTo>
                      <a:pt x="181" y="21"/>
                    </a:lnTo>
                    <a:lnTo>
                      <a:pt x="155" y="16"/>
                    </a:lnTo>
                    <a:lnTo>
                      <a:pt x="130" y="10"/>
                    </a:lnTo>
                    <a:lnTo>
                      <a:pt x="105" y="6"/>
                    </a:lnTo>
                    <a:lnTo>
                      <a:pt x="83" y="3"/>
                    </a:lnTo>
                    <a:lnTo>
                      <a:pt x="61" y="0"/>
                    </a:lnTo>
                    <a:lnTo>
                      <a:pt x="43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5" y="3"/>
                    </a:lnTo>
                    <a:lnTo>
                      <a:pt x="0" y="6"/>
                    </a:lnTo>
                    <a:lnTo>
                      <a:pt x="15" y="8"/>
                    </a:lnTo>
                    <a:lnTo>
                      <a:pt x="30" y="10"/>
                    </a:lnTo>
                    <a:lnTo>
                      <a:pt x="47" y="13"/>
                    </a:lnTo>
                    <a:lnTo>
                      <a:pt x="65" y="16"/>
                    </a:lnTo>
                    <a:lnTo>
                      <a:pt x="83" y="20"/>
                    </a:lnTo>
                    <a:lnTo>
                      <a:pt x="103" y="23"/>
                    </a:lnTo>
                    <a:lnTo>
                      <a:pt x="122" y="27"/>
                    </a:lnTo>
                    <a:lnTo>
                      <a:pt x="143" y="31"/>
                    </a:lnTo>
                    <a:lnTo>
                      <a:pt x="162" y="37"/>
                    </a:lnTo>
                    <a:lnTo>
                      <a:pt x="182" y="43"/>
                    </a:lnTo>
                    <a:lnTo>
                      <a:pt x="203" y="49"/>
                    </a:lnTo>
                    <a:lnTo>
                      <a:pt x="222" y="56"/>
                    </a:lnTo>
                    <a:lnTo>
                      <a:pt x="241" y="64"/>
                    </a:lnTo>
                    <a:lnTo>
                      <a:pt x="260" y="75"/>
                    </a:lnTo>
                    <a:lnTo>
                      <a:pt x="278" y="85"/>
                    </a:lnTo>
                    <a:lnTo>
                      <a:pt x="294" y="9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64" name="Freeform 45"/>
              <p:cNvSpPr/>
              <p:nvPr/>
            </p:nvSpPr>
            <p:spPr bwMode="auto">
              <a:xfrm>
                <a:off x="8023" y="4506"/>
                <a:ext cx="47" cy="99"/>
              </a:xfrm>
              <a:custGeom>
                <a:avLst/>
                <a:gdLst>
                  <a:gd name="T0" fmla="*/ 0 w 143"/>
                  <a:gd name="T1" fmla="*/ 0 h 297"/>
                  <a:gd name="T2" fmla="*/ 0 w 143"/>
                  <a:gd name="T3" fmla="*/ 0 h 297"/>
                  <a:gd name="T4" fmla="*/ 0 w 143"/>
                  <a:gd name="T5" fmla="*/ 0 h 297"/>
                  <a:gd name="T6" fmla="*/ 0 w 143"/>
                  <a:gd name="T7" fmla="*/ 0 h 297"/>
                  <a:gd name="T8" fmla="*/ 0 w 143"/>
                  <a:gd name="T9" fmla="*/ 0 h 297"/>
                  <a:gd name="T10" fmla="*/ 0 w 143"/>
                  <a:gd name="T11" fmla="*/ 0 h 297"/>
                  <a:gd name="T12" fmla="*/ 0 w 143"/>
                  <a:gd name="T13" fmla="*/ 0 h 297"/>
                  <a:gd name="T14" fmla="*/ 0 w 143"/>
                  <a:gd name="T15" fmla="*/ 0 h 297"/>
                  <a:gd name="T16" fmla="*/ 0 w 143"/>
                  <a:gd name="T17" fmla="*/ 0 h 297"/>
                  <a:gd name="T18" fmla="*/ 0 w 143"/>
                  <a:gd name="T19" fmla="*/ 0 h 297"/>
                  <a:gd name="T20" fmla="*/ 0 w 143"/>
                  <a:gd name="T21" fmla="*/ 0 h 297"/>
                  <a:gd name="T22" fmla="*/ 0 w 143"/>
                  <a:gd name="T23" fmla="*/ 0 h 297"/>
                  <a:gd name="T24" fmla="*/ 0 w 143"/>
                  <a:gd name="T25" fmla="*/ 0 h 297"/>
                  <a:gd name="T26" fmla="*/ 0 w 143"/>
                  <a:gd name="T27" fmla="*/ 0 h 297"/>
                  <a:gd name="T28" fmla="*/ 0 w 143"/>
                  <a:gd name="T29" fmla="*/ 0 h 297"/>
                  <a:gd name="T30" fmla="*/ 0 w 143"/>
                  <a:gd name="T31" fmla="*/ 0 h 297"/>
                  <a:gd name="T32" fmla="*/ 0 w 143"/>
                  <a:gd name="T33" fmla="*/ 0 h 297"/>
                  <a:gd name="T34" fmla="*/ 0 w 143"/>
                  <a:gd name="T35" fmla="*/ 0 h 297"/>
                  <a:gd name="T36" fmla="*/ 0 w 143"/>
                  <a:gd name="T37" fmla="*/ 0 h 297"/>
                  <a:gd name="T38" fmla="*/ 0 w 143"/>
                  <a:gd name="T39" fmla="*/ 0 h 297"/>
                  <a:gd name="T40" fmla="*/ 0 w 143"/>
                  <a:gd name="T41" fmla="*/ 0 h 297"/>
                  <a:gd name="T42" fmla="*/ 0 w 143"/>
                  <a:gd name="T43" fmla="*/ 0 h 297"/>
                  <a:gd name="T44" fmla="*/ 0 w 143"/>
                  <a:gd name="T45" fmla="*/ 0 h 297"/>
                  <a:gd name="T46" fmla="*/ 0 w 143"/>
                  <a:gd name="T47" fmla="*/ 0 h 297"/>
                  <a:gd name="T48" fmla="*/ 0 w 143"/>
                  <a:gd name="T49" fmla="*/ 0 h 297"/>
                  <a:gd name="T50" fmla="*/ 0 w 143"/>
                  <a:gd name="T51" fmla="*/ 0 h 297"/>
                  <a:gd name="T52" fmla="*/ 0 w 143"/>
                  <a:gd name="T53" fmla="*/ 0 h 297"/>
                  <a:gd name="T54" fmla="*/ 0 w 143"/>
                  <a:gd name="T55" fmla="*/ 0 h 297"/>
                  <a:gd name="T56" fmla="*/ 0 w 143"/>
                  <a:gd name="T57" fmla="*/ 0 h 297"/>
                  <a:gd name="T58" fmla="*/ 0 w 143"/>
                  <a:gd name="T59" fmla="*/ 0 h 297"/>
                  <a:gd name="T60" fmla="*/ 0 w 143"/>
                  <a:gd name="T61" fmla="*/ 0 h 297"/>
                  <a:gd name="T62" fmla="*/ 0 w 143"/>
                  <a:gd name="T63" fmla="*/ 0 h 297"/>
                  <a:gd name="T64" fmla="*/ 0 w 143"/>
                  <a:gd name="T65" fmla="*/ 0 h 297"/>
                  <a:gd name="T66" fmla="*/ 0 w 143"/>
                  <a:gd name="T67" fmla="*/ 0 h 297"/>
                  <a:gd name="T68" fmla="*/ 0 w 143"/>
                  <a:gd name="T69" fmla="*/ 0 h 297"/>
                  <a:gd name="T70" fmla="*/ 0 w 143"/>
                  <a:gd name="T71" fmla="*/ 0 h 297"/>
                  <a:gd name="T72" fmla="*/ 0 w 143"/>
                  <a:gd name="T73" fmla="*/ 0 h 297"/>
                  <a:gd name="T74" fmla="*/ 0 w 143"/>
                  <a:gd name="T75" fmla="*/ 0 h 297"/>
                  <a:gd name="T76" fmla="*/ 0 w 143"/>
                  <a:gd name="T77" fmla="*/ 0 h 297"/>
                  <a:gd name="T78" fmla="*/ 0 w 143"/>
                  <a:gd name="T79" fmla="*/ 0 h 297"/>
                  <a:gd name="T80" fmla="*/ 0 w 143"/>
                  <a:gd name="T81" fmla="*/ 0 h 2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3"/>
                  <a:gd name="T124" fmla="*/ 0 h 297"/>
                  <a:gd name="T125" fmla="*/ 143 w 143"/>
                  <a:gd name="T126" fmla="*/ 297 h 29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3" h="297">
                    <a:moveTo>
                      <a:pt x="0" y="162"/>
                    </a:moveTo>
                    <a:lnTo>
                      <a:pt x="0" y="187"/>
                    </a:lnTo>
                    <a:lnTo>
                      <a:pt x="5" y="210"/>
                    </a:lnTo>
                    <a:lnTo>
                      <a:pt x="16" y="231"/>
                    </a:lnTo>
                    <a:lnTo>
                      <a:pt x="30" y="250"/>
                    </a:lnTo>
                    <a:lnTo>
                      <a:pt x="48" y="266"/>
                    </a:lnTo>
                    <a:lnTo>
                      <a:pt x="69" y="280"/>
                    </a:lnTo>
                    <a:lnTo>
                      <a:pt x="92" y="290"/>
                    </a:lnTo>
                    <a:lnTo>
                      <a:pt x="116" y="296"/>
                    </a:lnTo>
                    <a:lnTo>
                      <a:pt x="123" y="297"/>
                    </a:lnTo>
                    <a:lnTo>
                      <a:pt x="130" y="295"/>
                    </a:lnTo>
                    <a:lnTo>
                      <a:pt x="136" y="290"/>
                    </a:lnTo>
                    <a:lnTo>
                      <a:pt x="139" y="284"/>
                    </a:lnTo>
                    <a:lnTo>
                      <a:pt x="139" y="277"/>
                    </a:lnTo>
                    <a:lnTo>
                      <a:pt x="138" y="270"/>
                    </a:lnTo>
                    <a:lnTo>
                      <a:pt x="133" y="264"/>
                    </a:lnTo>
                    <a:lnTo>
                      <a:pt x="126" y="261"/>
                    </a:lnTo>
                    <a:lnTo>
                      <a:pt x="102" y="253"/>
                    </a:lnTo>
                    <a:lnTo>
                      <a:pt x="80" y="241"/>
                    </a:lnTo>
                    <a:lnTo>
                      <a:pt x="63" y="226"/>
                    </a:lnTo>
                    <a:lnTo>
                      <a:pt x="50" y="208"/>
                    </a:lnTo>
                    <a:lnTo>
                      <a:pt x="41" y="187"/>
                    </a:lnTo>
                    <a:lnTo>
                      <a:pt x="36" y="164"/>
                    </a:lnTo>
                    <a:lnTo>
                      <a:pt x="36" y="139"/>
                    </a:lnTo>
                    <a:lnTo>
                      <a:pt x="44" y="113"/>
                    </a:lnTo>
                    <a:lnTo>
                      <a:pt x="52" y="95"/>
                    </a:lnTo>
                    <a:lnTo>
                      <a:pt x="64" y="78"/>
                    </a:lnTo>
                    <a:lnTo>
                      <a:pt x="77" y="62"/>
                    </a:lnTo>
                    <a:lnTo>
                      <a:pt x="92" y="47"/>
                    </a:lnTo>
                    <a:lnTo>
                      <a:pt x="105" y="34"/>
                    </a:lnTo>
                    <a:lnTo>
                      <a:pt x="120" y="23"/>
                    </a:lnTo>
                    <a:lnTo>
                      <a:pt x="133" y="11"/>
                    </a:lnTo>
                    <a:lnTo>
                      <a:pt x="143" y="1"/>
                    </a:lnTo>
                    <a:lnTo>
                      <a:pt x="133" y="0"/>
                    </a:lnTo>
                    <a:lnTo>
                      <a:pt x="117" y="7"/>
                    </a:lnTo>
                    <a:lnTo>
                      <a:pt x="95" y="23"/>
                    </a:lnTo>
                    <a:lnTo>
                      <a:pt x="70" y="44"/>
                    </a:lnTo>
                    <a:lnTo>
                      <a:pt x="47" y="72"/>
                    </a:lnTo>
                    <a:lnTo>
                      <a:pt x="25" y="101"/>
                    </a:lnTo>
                    <a:lnTo>
                      <a:pt x="8" y="132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65" name="Freeform 46"/>
              <p:cNvSpPr/>
              <p:nvPr/>
            </p:nvSpPr>
            <p:spPr bwMode="auto">
              <a:xfrm>
                <a:off x="8360" y="4451"/>
                <a:ext cx="103" cy="129"/>
              </a:xfrm>
              <a:custGeom>
                <a:avLst/>
                <a:gdLst>
                  <a:gd name="T0" fmla="*/ 0 w 309"/>
                  <a:gd name="T1" fmla="*/ 0 h 388"/>
                  <a:gd name="T2" fmla="*/ 0 w 309"/>
                  <a:gd name="T3" fmla="*/ 0 h 388"/>
                  <a:gd name="T4" fmla="*/ 0 w 309"/>
                  <a:gd name="T5" fmla="*/ 0 h 388"/>
                  <a:gd name="T6" fmla="*/ 0 w 309"/>
                  <a:gd name="T7" fmla="*/ 0 h 388"/>
                  <a:gd name="T8" fmla="*/ 0 w 309"/>
                  <a:gd name="T9" fmla="*/ 0 h 388"/>
                  <a:gd name="T10" fmla="*/ 0 w 309"/>
                  <a:gd name="T11" fmla="*/ 0 h 388"/>
                  <a:gd name="T12" fmla="*/ 0 w 309"/>
                  <a:gd name="T13" fmla="*/ 0 h 388"/>
                  <a:gd name="T14" fmla="*/ 0 w 309"/>
                  <a:gd name="T15" fmla="*/ 0 h 388"/>
                  <a:gd name="T16" fmla="*/ 0 w 309"/>
                  <a:gd name="T17" fmla="*/ 0 h 388"/>
                  <a:gd name="T18" fmla="*/ 0 w 309"/>
                  <a:gd name="T19" fmla="*/ 0 h 388"/>
                  <a:gd name="T20" fmla="*/ 0 w 309"/>
                  <a:gd name="T21" fmla="*/ 0 h 388"/>
                  <a:gd name="T22" fmla="*/ 0 w 309"/>
                  <a:gd name="T23" fmla="*/ 0 h 388"/>
                  <a:gd name="T24" fmla="*/ 0 w 309"/>
                  <a:gd name="T25" fmla="*/ 0 h 388"/>
                  <a:gd name="T26" fmla="*/ 0 w 309"/>
                  <a:gd name="T27" fmla="*/ 0 h 388"/>
                  <a:gd name="T28" fmla="*/ 0 w 309"/>
                  <a:gd name="T29" fmla="*/ 0 h 388"/>
                  <a:gd name="T30" fmla="*/ 0 w 309"/>
                  <a:gd name="T31" fmla="*/ 0 h 388"/>
                  <a:gd name="T32" fmla="*/ 0 w 309"/>
                  <a:gd name="T33" fmla="*/ 0 h 388"/>
                  <a:gd name="T34" fmla="*/ 0 w 309"/>
                  <a:gd name="T35" fmla="*/ 0 h 388"/>
                  <a:gd name="T36" fmla="*/ 0 w 309"/>
                  <a:gd name="T37" fmla="*/ 0 h 388"/>
                  <a:gd name="T38" fmla="*/ 0 w 309"/>
                  <a:gd name="T39" fmla="*/ 0 h 388"/>
                  <a:gd name="T40" fmla="*/ 0 w 309"/>
                  <a:gd name="T41" fmla="*/ 0 h 388"/>
                  <a:gd name="T42" fmla="*/ 0 w 309"/>
                  <a:gd name="T43" fmla="*/ 0 h 388"/>
                  <a:gd name="T44" fmla="*/ 0 w 309"/>
                  <a:gd name="T45" fmla="*/ 0 h 388"/>
                  <a:gd name="T46" fmla="*/ 0 w 309"/>
                  <a:gd name="T47" fmla="*/ 0 h 388"/>
                  <a:gd name="T48" fmla="*/ 0 w 309"/>
                  <a:gd name="T49" fmla="*/ 0 h 388"/>
                  <a:gd name="T50" fmla="*/ 0 w 309"/>
                  <a:gd name="T51" fmla="*/ 0 h 388"/>
                  <a:gd name="T52" fmla="*/ 0 w 309"/>
                  <a:gd name="T53" fmla="*/ 0 h 388"/>
                  <a:gd name="T54" fmla="*/ 0 w 309"/>
                  <a:gd name="T55" fmla="*/ 0 h 388"/>
                  <a:gd name="T56" fmla="*/ 0 w 309"/>
                  <a:gd name="T57" fmla="*/ 0 h 388"/>
                  <a:gd name="T58" fmla="*/ 0 w 309"/>
                  <a:gd name="T59" fmla="*/ 0 h 388"/>
                  <a:gd name="T60" fmla="*/ 0 w 309"/>
                  <a:gd name="T61" fmla="*/ 0 h 388"/>
                  <a:gd name="T62" fmla="*/ 0 w 309"/>
                  <a:gd name="T63" fmla="*/ 0 h 388"/>
                  <a:gd name="T64" fmla="*/ 0 w 309"/>
                  <a:gd name="T65" fmla="*/ 0 h 388"/>
                  <a:gd name="T66" fmla="*/ 0 w 309"/>
                  <a:gd name="T67" fmla="*/ 0 h 388"/>
                  <a:gd name="T68" fmla="*/ 0 w 309"/>
                  <a:gd name="T69" fmla="*/ 0 h 388"/>
                  <a:gd name="T70" fmla="*/ 0 w 309"/>
                  <a:gd name="T71" fmla="*/ 0 h 388"/>
                  <a:gd name="T72" fmla="*/ 0 w 309"/>
                  <a:gd name="T73" fmla="*/ 0 h 388"/>
                  <a:gd name="T74" fmla="*/ 0 w 309"/>
                  <a:gd name="T75" fmla="*/ 0 h 38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9"/>
                  <a:gd name="T115" fmla="*/ 0 h 388"/>
                  <a:gd name="T116" fmla="*/ 309 w 309"/>
                  <a:gd name="T117" fmla="*/ 388 h 38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9" h="388">
                    <a:moveTo>
                      <a:pt x="250" y="145"/>
                    </a:moveTo>
                    <a:lnTo>
                      <a:pt x="260" y="155"/>
                    </a:lnTo>
                    <a:lnTo>
                      <a:pt x="269" y="167"/>
                    </a:lnTo>
                    <a:lnTo>
                      <a:pt x="275" y="180"/>
                    </a:lnTo>
                    <a:lnTo>
                      <a:pt x="281" y="193"/>
                    </a:lnTo>
                    <a:lnTo>
                      <a:pt x="282" y="206"/>
                    </a:lnTo>
                    <a:lnTo>
                      <a:pt x="282" y="220"/>
                    </a:lnTo>
                    <a:lnTo>
                      <a:pt x="278" y="234"/>
                    </a:lnTo>
                    <a:lnTo>
                      <a:pt x="272" y="247"/>
                    </a:lnTo>
                    <a:lnTo>
                      <a:pt x="262" y="262"/>
                    </a:lnTo>
                    <a:lnTo>
                      <a:pt x="250" y="275"/>
                    </a:lnTo>
                    <a:lnTo>
                      <a:pt x="237" y="286"/>
                    </a:lnTo>
                    <a:lnTo>
                      <a:pt x="222" y="298"/>
                    </a:lnTo>
                    <a:lnTo>
                      <a:pt x="209" y="308"/>
                    </a:lnTo>
                    <a:lnTo>
                      <a:pt x="194" y="319"/>
                    </a:lnTo>
                    <a:lnTo>
                      <a:pt x="180" y="331"/>
                    </a:lnTo>
                    <a:lnTo>
                      <a:pt x="166" y="344"/>
                    </a:lnTo>
                    <a:lnTo>
                      <a:pt x="162" y="348"/>
                    </a:lnTo>
                    <a:lnTo>
                      <a:pt x="159" y="354"/>
                    </a:lnTo>
                    <a:lnTo>
                      <a:pt x="156" y="359"/>
                    </a:lnTo>
                    <a:lnTo>
                      <a:pt x="153" y="365"/>
                    </a:lnTo>
                    <a:lnTo>
                      <a:pt x="152" y="371"/>
                    </a:lnTo>
                    <a:lnTo>
                      <a:pt x="152" y="377"/>
                    </a:lnTo>
                    <a:lnTo>
                      <a:pt x="153" y="382"/>
                    </a:lnTo>
                    <a:lnTo>
                      <a:pt x="158" y="387"/>
                    </a:lnTo>
                    <a:lnTo>
                      <a:pt x="163" y="388"/>
                    </a:lnTo>
                    <a:lnTo>
                      <a:pt x="169" y="388"/>
                    </a:lnTo>
                    <a:lnTo>
                      <a:pt x="175" y="387"/>
                    </a:lnTo>
                    <a:lnTo>
                      <a:pt x="180" y="382"/>
                    </a:lnTo>
                    <a:lnTo>
                      <a:pt x="194" y="367"/>
                    </a:lnTo>
                    <a:lnTo>
                      <a:pt x="210" y="351"/>
                    </a:lnTo>
                    <a:lnTo>
                      <a:pt x="227" y="337"/>
                    </a:lnTo>
                    <a:lnTo>
                      <a:pt x="244" y="322"/>
                    </a:lnTo>
                    <a:lnTo>
                      <a:pt x="260" y="308"/>
                    </a:lnTo>
                    <a:lnTo>
                      <a:pt x="275" y="292"/>
                    </a:lnTo>
                    <a:lnTo>
                      <a:pt x="290" y="275"/>
                    </a:lnTo>
                    <a:lnTo>
                      <a:pt x="300" y="256"/>
                    </a:lnTo>
                    <a:lnTo>
                      <a:pt x="307" y="234"/>
                    </a:lnTo>
                    <a:lnTo>
                      <a:pt x="309" y="213"/>
                    </a:lnTo>
                    <a:lnTo>
                      <a:pt x="304" y="191"/>
                    </a:lnTo>
                    <a:lnTo>
                      <a:pt x="297" y="171"/>
                    </a:lnTo>
                    <a:lnTo>
                      <a:pt x="285" y="151"/>
                    </a:lnTo>
                    <a:lnTo>
                      <a:pt x="271" y="134"/>
                    </a:lnTo>
                    <a:lnTo>
                      <a:pt x="253" y="118"/>
                    </a:lnTo>
                    <a:lnTo>
                      <a:pt x="235" y="104"/>
                    </a:lnTo>
                    <a:lnTo>
                      <a:pt x="222" y="94"/>
                    </a:lnTo>
                    <a:lnTo>
                      <a:pt x="207" y="85"/>
                    </a:lnTo>
                    <a:lnTo>
                      <a:pt x="191" y="75"/>
                    </a:lnTo>
                    <a:lnTo>
                      <a:pt x="175" y="65"/>
                    </a:lnTo>
                    <a:lnTo>
                      <a:pt x="159" y="55"/>
                    </a:lnTo>
                    <a:lnTo>
                      <a:pt x="141" y="45"/>
                    </a:lnTo>
                    <a:lnTo>
                      <a:pt x="124" y="36"/>
                    </a:lnTo>
                    <a:lnTo>
                      <a:pt x="108" y="28"/>
                    </a:lnTo>
                    <a:lnTo>
                      <a:pt x="92" y="20"/>
                    </a:lnTo>
                    <a:lnTo>
                      <a:pt x="75" y="13"/>
                    </a:lnTo>
                    <a:lnTo>
                      <a:pt x="59" y="9"/>
                    </a:lnTo>
                    <a:lnTo>
                      <a:pt x="45" y="5"/>
                    </a:lnTo>
                    <a:lnTo>
                      <a:pt x="31" y="2"/>
                    </a:lnTo>
                    <a:lnTo>
                      <a:pt x="20" y="0"/>
                    </a:lnTo>
                    <a:lnTo>
                      <a:pt x="9" y="2"/>
                    </a:lnTo>
                    <a:lnTo>
                      <a:pt x="0" y="5"/>
                    </a:lnTo>
                    <a:lnTo>
                      <a:pt x="11" y="7"/>
                    </a:lnTo>
                    <a:lnTo>
                      <a:pt x="23" y="12"/>
                    </a:lnTo>
                    <a:lnTo>
                      <a:pt x="36" y="17"/>
                    </a:lnTo>
                    <a:lnTo>
                      <a:pt x="49" y="23"/>
                    </a:lnTo>
                    <a:lnTo>
                      <a:pt x="65" y="30"/>
                    </a:lnTo>
                    <a:lnTo>
                      <a:pt x="81" y="38"/>
                    </a:lnTo>
                    <a:lnTo>
                      <a:pt x="99" y="46"/>
                    </a:lnTo>
                    <a:lnTo>
                      <a:pt x="116" y="55"/>
                    </a:lnTo>
                    <a:lnTo>
                      <a:pt x="134" y="65"/>
                    </a:lnTo>
                    <a:lnTo>
                      <a:pt x="152" y="75"/>
                    </a:lnTo>
                    <a:lnTo>
                      <a:pt x="169" y="86"/>
                    </a:lnTo>
                    <a:lnTo>
                      <a:pt x="187" y="98"/>
                    </a:lnTo>
                    <a:lnTo>
                      <a:pt x="205" y="109"/>
                    </a:lnTo>
                    <a:lnTo>
                      <a:pt x="221" y="121"/>
                    </a:lnTo>
                    <a:lnTo>
                      <a:pt x="235" y="132"/>
                    </a:lnTo>
                    <a:lnTo>
                      <a:pt x="250" y="145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66" name="Freeform 47"/>
              <p:cNvSpPr/>
              <p:nvPr/>
            </p:nvSpPr>
            <p:spPr bwMode="auto">
              <a:xfrm>
                <a:off x="8279" y="4648"/>
                <a:ext cx="135" cy="97"/>
              </a:xfrm>
              <a:custGeom>
                <a:avLst/>
                <a:gdLst>
                  <a:gd name="T0" fmla="*/ 0 w 406"/>
                  <a:gd name="T1" fmla="*/ 0 h 292"/>
                  <a:gd name="T2" fmla="*/ 0 w 406"/>
                  <a:gd name="T3" fmla="*/ 0 h 292"/>
                  <a:gd name="T4" fmla="*/ 0 w 406"/>
                  <a:gd name="T5" fmla="*/ 0 h 292"/>
                  <a:gd name="T6" fmla="*/ 0 w 406"/>
                  <a:gd name="T7" fmla="*/ 0 h 292"/>
                  <a:gd name="T8" fmla="*/ 0 w 406"/>
                  <a:gd name="T9" fmla="*/ 0 h 292"/>
                  <a:gd name="T10" fmla="*/ 0 w 406"/>
                  <a:gd name="T11" fmla="*/ 0 h 292"/>
                  <a:gd name="T12" fmla="*/ 0 w 406"/>
                  <a:gd name="T13" fmla="*/ 0 h 292"/>
                  <a:gd name="T14" fmla="*/ 0 w 406"/>
                  <a:gd name="T15" fmla="*/ 0 h 292"/>
                  <a:gd name="T16" fmla="*/ 0 w 406"/>
                  <a:gd name="T17" fmla="*/ 0 h 292"/>
                  <a:gd name="T18" fmla="*/ 0 w 406"/>
                  <a:gd name="T19" fmla="*/ 0 h 292"/>
                  <a:gd name="T20" fmla="*/ 0 w 406"/>
                  <a:gd name="T21" fmla="*/ 0 h 292"/>
                  <a:gd name="T22" fmla="*/ 0 w 406"/>
                  <a:gd name="T23" fmla="*/ 0 h 292"/>
                  <a:gd name="T24" fmla="*/ 0 w 406"/>
                  <a:gd name="T25" fmla="*/ 0 h 292"/>
                  <a:gd name="T26" fmla="*/ 0 w 406"/>
                  <a:gd name="T27" fmla="*/ 0 h 292"/>
                  <a:gd name="T28" fmla="*/ 0 w 406"/>
                  <a:gd name="T29" fmla="*/ 0 h 292"/>
                  <a:gd name="T30" fmla="*/ 0 w 406"/>
                  <a:gd name="T31" fmla="*/ 0 h 292"/>
                  <a:gd name="T32" fmla="*/ 0 w 406"/>
                  <a:gd name="T33" fmla="*/ 0 h 292"/>
                  <a:gd name="T34" fmla="*/ 0 w 406"/>
                  <a:gd name="T35" fmla="*/ 0 h 292"/>
                  <a:gd name="T36" fmla="*/ 0 w 406"/>
                  <a:gd name="T37" fmla="*/ 0 h 292"/>
                  <a:gd name="T38" fmla="*/ 0 w 406"/>
                  <a:gd name="T39" fmla="*/ 0 h 292"/>
                  <a:gd name="T40" fmla="*/ 0 w 406"/>
                  <a:gd name="T41" fmla="*/ 0 h 292"/>
                  <a:gd name="T42" fmla="*/ 0 w 406"/>
                  <a:gd name="T43" fmla="*/ 0 h 292"/>
                  <a:gd name="T44" fmla="*/ 0 w 406"/>
                  <a:gd name="T45" fmla="*/ 0 h 292"/>
                  <a:gd name="T46" fmla="*/ 0 w 406"/>
                  <a:gd name="T47" fmla="*/ 0 h 292"/>
                  <a:gd name="T48" fmla="*/ 0 w 406"/>
                  <a:gd name="T49" fmla="*/ 0 h 292"/>
                  <a:gd name="T50" fmla="*/ 0 w 406"/>
                  <a:gd name="T51" fmla="*/ 0 h 292"/>
                  <a:gd name="T52" fmla="*/ 0 w 406"/>
                  <a:gd name="T53" fmla="*/ 0 h 292"/>
                  <a:gd name="T54" fmla="*/ 0 w 406"/>
                  <a:gd name="T55" fmla="*/ 0 h 292"/>
                  <a:gd name="T56" fmla="*/ 0 w 406"/>
                  <a:gd name="T57" fmla="*/ 0 h 292"/>
                  <a:gd name="T58" fmla="*/ 0 w 406"/>
                  <a:gd name="T59" fmla="*/ 0 h 292"/>
                  <a:gd name="T60" fmla="*/ 0 w 406"/>
                  <a:gd name="T61" fmla="*/ 0 h 292"/>
                  <a:gd name="T62" fmla="*/ 0 w 406"/>
                  <a:gd name="T63" fmla="*/ 0 h 2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06"/>
                  <a:gd name="T97" fmla="*/ 0 h 292"/>
                  <a:gd name="T98" fmla="*/ 406 w 406"/>
                  <a:gd name="T99" fmla="*/ 292 h 29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06" h="292">
                    <a:moveTo>
                      <a:pt x="326" y="36"/>
                    </a:moveTo>
                    <a:lnTo>
                      <a:pt x="332" y="65"/>
                    </a:lnTo>
                    <a:lnTo>
                      <a:pt x="340" y="93"/>
                    </a:lnTo>
                    <a:lnTo>
                      <a:pt x="351" y="123"/>
                    </a:lnTo>
                    <a:lnTo>
                      <a:pt x="361" y="152"/>
                    </a:lnTo>
                    <a:lnTo>
                      <a:pt x="373" y="181"/>
                    </a:lnTo>
                    <a:lnTo>
                      <a:pt x="384" y="210"/>
                    </a:lnTo>
                    <a:lnTo>
                      <a:pt x="395" y="237"/>
                    </a:lnTo>
                    <a:lnTo>
                      <a:pt x="405" y="266"/>
                    </a:lnTo>
                    <a:lnTo>
                      <a:pt x="406" y="273"/>
                    </a:lnTo>
                    <a:lnTo>
                      <a:pt x="406" y="279"/>
                    </a:lnTo>
                    <a:lnTo>
                      <a:pt x="404" y="284"/>
                    </a:lnTo>
                    <a:lnTo>
                      <a:pt x="399" y="289"/>
                    </a:lnTo>
                    <a:lnTo>
                      <a:pt x="393" y="292"/>
                    </a:lnTo>
                    <a:lnTo>
                      <a:pt x="387" y="292"/>
                    </a:lnTo>
                    <a:lnTo>
                      <a:pt x="381" y="289"/>
                    </a:lnTo>
                    <a:lnTo>
                      <a:pt x="377" y="283"/>
                    </a:lnTo>
                    <a:lnTo>
                      <a:pt x="364" y="251"/>
                    </a:lnTo>
                    <a:lnTo>
                      <a:pt x="352" y="213"/>
                    </a:lnTo>
                    <a:lnTo>
                      <a:pt x="339" y="171"/>
                    </a:lnTo>
                    <a:lnTo>
                      <a:pt x="329" y="131"/>
                    </a:lnTo>
                    <a:lnTo>
                      <a:pt x="318" y="93"/>
                    </a:lnTo>
                    <a:lnTo>
                      <a:pt x="311" y="63"/>
                    </a:lnTo>
                    <a:lnTo>
                      <a:pt x="307" y="42"/>
                    </a:lnTo>
                    <a:lnTo>
                      <a:pt x="305" y="34"/>
                    </a:lnTo>
                    <a:lnTo>
                      <a:pt x="283" y="34"/>
                    </a:lnTo>
                    <a:lnTo>
                      <a:pt x="261" y="36"/>
                    </a:lnTo>
                    <a:lnTo>
                      <a:pt x="239" y="39"/>
                    </a:lnTo>
                    <a:lnTo>
                      <a:pt x="216" y="43"/>
                    </a:lnTo>
                    <a:lnTo>
                      <a:pt x="192" y="50"/>
                    </a:lnTo>
                    <a:lnTo>
                      <a:pt x="170" y="57"/>
                    </a:lnTo>
                    <a:lnTo>
                      <a:pt x="148" y="65"/>
                    </a:lnTo>
                    <a:lnTo>
                      <a:pt x="126" y="73"/>
                    </a:lnTo>
                    <a:lnTo>
                      <a:pt x="106" y="83"/>
                    </a:lnTo>
                    <a:lnTo>
                      <a:pt x="85" y="93"/>
                    </a:lnTo>
                    <a:lnTo>
                      <a:pt x="67" y="103"/>
                    </a:lnTo>
                    <a:lnTo>
                      <a:pt x="50" y="113"/>
                    </a:lnTo>
                    <a:lnTo>
                      <a:pt x="34" y="122"/>
                    </a:lnTo>
                    <a:lnTo>
                      <a:pt x="20" y="132"/>
                    </a:lnTo>
                    <a:lnTo>
                      <a:pt x="9" y="141"/>
                    </a:lnTo>
                    <a:lnTo>
                      <a:pt x="0" y="148"/>
                    </a:lnTo>
                    <a:lnTo>
                      <a:pt x="0" y="133"/>
                    </a:lnTo>
                    <a:lnTo>
                      <a:pt x="7" y="118"/>
                    </a:lnTo>
                    <a:lnTo>
                      <a:pt x="19" y="102"/>
                    </a:lnTo>
                    <a:lnTo>
                      <a:pt x="35" y="86"/>
                    </a:lnTo>
                    <a:lnTo>
                      <a:pt x="53" y="70"/>
                    </a:lnTo>
                    <a:lnTo>
                      <a:pt x="73" y="54"/>
                    </a:lnTo>
                    <a:lnTo>
                      <a:pt x="92" y="43"/>
                    </a:lnTo>
                    <a:lnTo>
                      <a:pt x="111" y="33"/>
                    </a:lnTo>
                    <a:lnTo>
                      <a:pt x="139" y="23"/>
                    </a:lnTo>
                    <a:lnTo>
                      <a:pt x="173" y="14"/>
                    </a:lnTo>
                    <a:lnTo>
                      <a:pt x="210" y="8"/>
                    </a:lnTo>
                    <a:lnTo>
                      <a:pt x="245" y="4"/>
                    </a:lnTo>
                    <a:lnTo>
                      <a:pt x="277" y="1"/>
                    </a:lnTo>
                    <a:lnTo>
                      <a:pt x="304" y="0"/>
                    </a:lnTo>
                    <a:lnTo>
                      <a:pt x="321" y="0"/>
                    </a:lnTo>
                    <a:lnTo>
                      <a:pt x="329" y="0"/>
                    </a:lnTo>
                    <a:lnTo>
                      <a:pt x="336" y="1"/>
                    </a:lnTo>
                    <a:lnTo>
                      <a:pt x="342" y="6"/>
                    </a:lnTo>
                    <a:lnTo>
                      <a:pt x="345" y="11"/>
                    </a:lnTo>
                    <a:lnTo>
                      <a:pt x="346" y="19"/>
                    </a:lnTo>
                    <a:lnTo>
                      <a:pt x="345" y="26"/>
                    </a:lnTo>
                    <a:lnTo>
                      <a:pt x="340" y="31"/>
                    </a:lnTo>
                    <a:lnTo>
                      <a:pt x="335" y="34"/>
                    </a:lnTo>
                    <a:lnTo>
                      <a:pt x="326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67" name="Freeform 48"/>
              <p:cNvSpPr/>
              <p:nvPr/>
            </p:nvSpPr>
            <p:spPr bwMode="auto">
              <a:xfrm>
                <a:off x="8272" y="4697"/>
                <a:ext cx="146" cy="320"/>
              </a:xfrm>
              <a:custGeom>
                <a:avLst/>
                <a:gdLst>
                  <a:gd name="T0" fmla="*/ 0 w 439"/>
                  <a:gd name="T1" fmla="*/ 0 h 960"/>
                  <a:gd name="T2" fmla="*/ 0 w 439"/>
                  <a:gd name="T3" fmla="*/ 0 h 960"/>
                  <a:gd name="T4" fmla="*/ 0 w 439"/>
                  <a:gd name="T5" fmla="*/ 0 h 960"/>
                  <a:gd name="T6" fmla="*/ 0 w 439"/>
                  <a:gd name="T7" fmla="*/ 0 h 960"/>
                  <a:gd name="T8" fmla="*/ 0 w 439"/>
                  <a:gd name="T9" fmla="*/ 0 h 960"/>
                  <a:gd name="T10" fmla="*/ 0 w 439"/>
                  <a:gd name="T11" fmla="*/ 0 h 960"/>
                  <a:gd name="T12" fmla="*/ 0 w 439"/>
                  <a:gd name="T13" fmla="*/ 0 h 960"/>
                  <a:gd name="T14" fmla="*/ 0 w 439"/>
                  <a:gd name="T15" fmla="*/ 0 h 960"/>
                  <a:gd name="T16" fmla="*/ 0 w 439"/>
                  <a:gd name="T17" fmla="*/ 0 h 960"/>
                  <a:gd name="T18" fmla="*/ 0 w 439"/>
                  <a:gd name="T19" fmla="*/ 0 h 960"/>
                  <a:gd name="T20" fmla="*/ 0 w 439"/>
                  <a:gd name="T21" fmla="*/ 0 h 960"/>
                  <a:gd name="T22" fmla="*/ 0 w 439"/>
                  <a:gd name="T23" fmla="*/ 0 h 960"/>
                  <a:gd name="T24" fmla="*/ 0 w 439"/>
                  <a:gd name="T25" fmla="*/ 0 h 960"/>
                  <a:gd name="T26" fmla="*/ 0 w 439"/>
                  <a:gd name="T27" fmla="*/ 0 h 960"/>
                  <a:gd name="T28" fmla="*/ 0 w 439"/>
                  <a:gd name="T29" fmla="*/ 0 h 960"/>
                  <a:gd name="T30" fmla="*/ 0 w 439"/>
                  <a:gd name="T31" fmla="*/ 0 h 960"/>
                  <a:gd name="T32" fmla="*/ 0 w 439"/>
                  <a:gd name="T33" fmla="*/ 0 h 960"/>
                  <a:gd name="T34" fmla="*/ 0 w 439"/>
                  <a:gd name="T35" fmla="*/ 0 h 960"/>
                  <a:gd name="T36" fmla="*/ 0 w 439"/>
                  <a:gd name="T37" fmla="*/ 0 h 960"/>
                  <a:gd name="T38" fmla="*/ 0 w 439"/>
                  <a:gd name="T39" fmla="*/ 0 h 960"/>
                  <a:gd name="T40" fmla="*/ 0 w 439"/>
                  <a:gd name="T41" fmla="*/ 0 h 960"/>
                  <a:gd name="T42" fmla="*/ 0 w 439"/>
                  <a:gd name="T43" fmla="*/ 0 h 960"/>
                  <a:gd name="T44" fmla="*/ 0 w 439"/>
                  <a:gd name="T45" fmla="*/ 0 h 960"/>
                  <a:gd name="T46" fmla="*/ 0 w 439"/>
                  <a:gd name="T47" fmla="*/ 0 h 960"/>
                  <a:gd name="T48" fmla="*/ 0 w 439"/>
                  <a:gd name="T49" fmla="*/ 0 h 960"/>
                  <a:gd name="T50" fmla="*/ 0 w 439"/>
                  <a:gd name="T51" fmla="*/ 0 h 960"/>
                  <a:gd name="T52" fmla="*/ 0 w 439"/>
                  <a:gd name="T53" fmla="*/ 0 h 960"/>
                  <a:gd name="T54" fmla="*/ 0 w 439"/>
                  <a:gd name="T55" fmla="*/ 0 h 960"/>
                  <a:gd name="T56" fmla="*/ 0 w 439"/>
                  <a:gd name="T57" fmla="*/ 0 h 960"/>
                  <a:gd name="T58" fmla="*/ 0 w 439"/>
                  <a:gd name="T59" fmla="*/ 0 h 960"/>
                  <a:gd name="T60" fmla="*/ 0 w 439"/>
                  <a:gd name="T61" fmla="*/ 0 h 960"/>
                  <a:gd name="T62" fmla="*/ 0 w 439"/>
                  <a:gd name="T63" fmla="*/ 0 h 960"/>
                  <a:gd name="T64" fmla="*/ 0 w 439"/>
                  <a:gd name="T65" fmla="*/ 0 h 960"/>
                  <a:gd name="T66" fmla="*/ 0 w 439"/>
                  <a:gd name="T67" fmla="*/ 0 h 9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39"/>
                  <a:gd name="T103" fmla="*/ 0 h 960"/>
                  <a:gd name="T104" fmla="*/ 439 w 439"/>
                  <a:gd name="T105" fmla="*/ 960 h 9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39" h="960">
                    <a:moveTo>
                      <a:pt x="72" y="270"/>
                    </a:moveTo>
                    <a:lnTo>
                      <a:pt x="82" y="289"/>
                    </a:lnTo>
                    <a:lnTo>
                      <a:pt x="85" y="302"/>
                    </a:lnTo>
                    <a:lnTo>
                      <a:pt x="87" y="316"/>
                    </a:lnTo>
                    <a:lnTo>
                      <a:pt x="93" y="336"/>
                    </a:lnTo>
                    <a:lnTo>
                      <a:pt x="107" y="376"/>
                    </a:lnTo>
                    <a:lnTo>
                      <a:pt x="124" y="417"/>
                    </a:lnTo>
                    <a:lnTo>
                      <a:pt x="141" y="455"/>
                    </a:lnTo>
                    <a:lnTo>
                      <a:pt x="157" y="494"/>
                    </a:lnTo>
                    <a:lnTo>
                      <a:pt x="175" y="533"/>
                    </a:lnTo>
                    <a:lnTo>
                      <a:pt x="193" y="572"/>
                    </a:lnTo>
                    <a:lnTo>
                      <a:pt x="210" y="611"/>
                    </a:lnTo>
                    <a:lnTo>
                      <a:pt x="229" y="649"/>
                    </a:lnTo>
                    <a:lnTo>
                      <a:pt x="248" y="687"/>
                    </a:lnTo>
                    <a:lnTo>
                      <a:pt x="267" y="726"/>
                    </a:lnTo>
                    <a:lnTo>
                      <a:pt x="287" y="763"/>
                    </a:lnTo>
                    <a:lnTo>
                      <a:pt x="307" y="802"/>
                    </a:lnTo>
                    <a:lnTo>
                      <a:pt x="326" y="839"/>
                    </a:lnTo>
                    <a:lnTo>
                      <a:pt x="347" y="878"/>
                    </a:lnTo>
                    <a:lnTo>
                      <a:pt x="367" y="915"/>
                    </a:lnTo>
                    <a:lnTo>
                      <a:pt x="388" y="954"/>
                    </a:lnTo>
                    <a:lnTo>
                      <a:pt x="391" y="957"/>
                    </a:lnTo>
                    <a:lnTo>
                      <a:pt x="397" y="958"/>
                    </a:lnTo>
                    <a:lnTo>
                      <a:pt x="404" y="960"/>
                    </a:lnTo>
                    <a:lnTo>
                      <a:pt x="413" y="960"/>
                    </a:lnTo>
                    <a:lnTo>
                      <a:pt x="420" y="960"/>
                    </a:lnTo>
                    <a:lnTo>
                      <a:pt x="427" y="958"/>
                    </a:lnTo>
                    <a:lnTo>
                      <a:pt x="433" y="957"/>
                    </a:lnTo>
                    <a:lnTo>
                      <a:pt x="436" y="954"/>
                    </a:lnTo>
                    <a:lnTo>
                      <a:pt x="439" y="948"/>
                    </a:lnTo>
                    <a:lnTo>
                      <a:pt x="439" y="943"/>
                    </a:lnTo>
                    <a:lnTo>
                      <a:pt x="436" y="937"/>
                    </a:lnTo>
                    <a:lnTo>
                      <a:pt x="432" y="932"/>
                    </a:lnTo>
                    <a:lnTo>
                      <a:pt x="414" y="902"/>
                    </a:lnTo>
                    <a:lnTo>
                      <a:pt x="398" y="874"/>
                    </a:lnTo>
                    <a:lnTo>
                      <a:pt x="380" y="843"/>
                    </a:lnTo>
                    <a:lnTo>
                      <a:pt x="364" y="813"/>
                    </a:lnTo>
                    <a:lnTo>
                      <a:pt x="348" y="784"/>
                    </a:lnTo>
                    <a:lnTo>
                      <a:pt x="332" y="754"/>
                    </a:lnTo>
                    <a:lnTo>
                      <a:pt x="314" y="724"/>
                    </a:lnTo>
                    <a:lnTo>
                      <a:pt x="298" y="694"/>
                    </a:lnTo>
                    <a:lnTo>
                      <a:pt x="269" y="638"/>
                    </a:lnTo>
                    <a:lnTo>
                      <a:pt x="242" y="585"/>
                    </a:lnTo>
                    <a:lnTo>
                      <a:pt x="216" y="532"/>
                    </a:lnTo>
                    <a:lnTo>
                      <a:pt x="193" y="477"/>
                    </a:lnTo>
                    <a:lnTo>
                      <a:pt x="169" y="424"/>
                    </a:lnTo>
                    <a:lnTo>
                      <a:pt x="149" y="369"/>
                    </a:lnTo>
                    <a:lnTo>
                      <a:pt x="128" y="312"/>
                    </a:lnTo>
                    <a:lnTo>
                      <a:pt x="107" y="253"/>
                    </a:lnTo>
                    <a:lnTo>
                      <a:pt x="91" y="220"/>
                    </a:lnTo>
                    <a:lnTo>
                      <a:pt x="75" y="181"/>
                    </a:lnTo>
                    <a:lnTo>
                      <a:pt x="60" y="139"/>
                    </a:lnTo>
                    <a:lnTo>
                      <a:pt x="47" y="99"/>
                    </a:lnTo>
                    <a:lnTo>
                      <a:pt x="35" y="62"/>
                    </a:lnTo>
                    <a:lnTo>
                      <a:pt x="25" y="31"/>
                    </a:lnTo>
                    <a:lnTo>
                      <a:pt x="15" y="1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6" y="47"/>
                    </a:lnTo>
                    <a:lnTo>
                      <a:pt x="11" y="82"/>
                    </a:lnTo>
                    <a:lnTo>
                      <a:pt x="16" y="115"/>
                    </a:lnTo>
                    <a:lnTo>
                      <a:pt x="24" y="146"/>
                    </a:lnTo>
                    <a:lnTo>
                      <a:pt x="33" y="179"/>
                    </a:lnTo>
                    <a:lnTo>
                      <a:pt x="43" y="211"/>
                    </a:lnTo>
                    <a:lnTo>
                      <a:pt x="56" y="241"/>
                    </a:lnTo>
                    <a:lnTo>
                      <a:pt x="72" y="27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68" name="Freeform 49"/>
              <p:cNvSpPr/>
              <p:nvPr/>
            </p:nvSpPr>
            <p:spPr bwMode="auto">
              <a:xfrm>
                <a:off x="8416" y="4972"/>
                <a:ext cx="128" cy="66"/>
              </a:xfrm>
              <a:custGeom>
                <a:avLst/>
                <a:gdLst>
                  <a:gd name="T0" fmla="*/ 0 w 382"/>
                  <a:gd name="T1" fmla="*/ 0 h 198"/>
                  <a:gd name="T2" fmla="*/ 0 w 382"/>
                  <a:gd name="T3" fmla="*/ 0 h 198"/>
                  <a:gd name="T4" fmla="*/ 0 w 382"/>
                  <a:gd name="T5" fmla="*/ 0 h 198"/>
                  <a:gd name="T6" fmla="*/ 0 w 382"/>
                  <a:gd name="T7" fmla="*/ 0 h 198"/>
                  <a:gd name="T8" fmla="*/ 0 w 382"/>
                  <a:gd name="T9" fmla="*/ 0 h 198"/>
                  <a:gd name="T10" fmla="*/ 0 w 382"/>
                  <a:gd name="T11" fmla="*/ 0 h 198"/>
                  <a:gd name="T12" fmla="*/ 0 w 382"/>
                  <a:gd name="T13" fmla="*/ 0 h 198"/>
                  <a:gd name="T14" fmla="*/ 0 w 382"/>
                  <a:gd name="T15" fmla="*/ 0 h 198"/>
                  <a:gd name="T16" fmla="*/ 0 w 382"/>
                  <a:gd name="T17" fmla="*/ 0 h 198"/>
                  <a:gd name="T18" fmla="*/ 0 w 382"/>
                  <a:gd name="T19" fmla="*/ 0 h 198"/>
                  <a:gd name="T20" fmla="*/ 0 w 382"/>
                  <a:gd name="T21" fmla="*/ 0 h 198"/>
                  <a:gd name="T22" fmla="*/ 0 w 382"/>
                  <a:gd name="T23" fmla="*/ 0 h 198"/>
                  <a:gd name="T24" fmla="*/ 0 w 382"/>
                  <a:gd name="T25" fmla="*/ 0 h 198"/>
                  <a:gd name="T26" fmla="*/ 0 w 382"/>
                  <a:gd name="T27" fmla="*/ 0 h 198"/>
                  <a:gd name="T28" fmla="*/ 0 w 382"/>
                  <a:gd name="T29" fmla="*/ 0 h 198"/>
                  <a:gd name="T30" fmla="*/ 0 w 382"/>
                  <a:gd name="T31" fmla="*/ 0 h 198"/>
                  <a:gd name="T32" fmla="*/ 0 w 382"/>
                  <a:gd name="T33" fmla="*/ 0 h 198"/>
                  <a:gd name="T34" fmla="*/ 0 w 382"/>
                  <a:gd name="T35" fmla="*/ 0 h 198"/>
                  <a:gd name="T36" fmla="*/ 0 w 382"/>
                  <a:gd name="T37" fmla="*/ 0 h 198"/>
                  <a:gd name="T38" fmla="*/ 0 w 382"/>
                  <a:gd name="T39" fmla="*/ 0 h 198"/>
                  <a:gd name="T40" fmla="*/ 0 w 382"/>
                  <a:gd name="T41" fmla="*/ 0 h 198"/>
                  <a:gd name="T42" fmla="*/ 0 w 382"/>
                  <a:gd name="T43" fmla="*/ 0 h 198"/>
                  <a:gd name="T44" fmla="*/ 0 w 382"/>
                  <a:gd name="T45" fmla="*/ 0 h 198"/>
                  <a:gd name="T46" fmla="*/ 0 w 382"/>
                  <a:gd name="T47" fmla="*/ 0 h 198"/>
                  <a:gd name="T48" fmla="*/ 0 w 382"/>
                  <a:gd name="T49" fmla="*/ 0 h 198"/>
                  <a:gd name="T50" fmla="*/ 0 w 382"/>
                  <a:gd name="T51" fmla="*/ 0 h 198"/>
                  <a:gd name="T52" fmla="*/ 0 w 382"/>
                  <a:gd name="T53" fmla="*/ 0 h 198"/>
                  <a:gd name="T54" fmla="*/ 0 w 382"/>
                  <a:gd name="T55" fmla="*/ 0 h 198"/>
                  <a:gd name="T56" fmla="*/ 0 w 382"/>
                  <a:gd name="T57" fmla="*/ 0 h 198"/>
                  <a:gd name="T58" fmla="*/ 0 w 382"/>
                  <a:gd name="T59" fmla="*/ 0 h 198"/>
                  <a:gd name="T60" fmla="*/ 0 w 382"/>
                  <a:gd name="T61" fmla="*/ 0 h 198"/>
                  <a:gd name="T62" fmla="*/ 0 w 382"/>
                  <a:gd name="T63" fmla="*/ 0 h 198"/>
                  <a:gd name="T64" fmla="*/ 0 w 382"/>
                  <a:gd name="T65" fmla="*/ 0 h 198"/>
                  <a:gd name="T66" fmla="*/ 0 w 382"/>
                  <a:gd name="T67" fmla="*/ 0 h 198"/>
                  <a:gd name="T68" fmla="*/ 0 w 382"/>
                  <a:gd name="T69" fmla="*/ 0 h 198"/>
                  <a:gd name="T70" fmla="*/ 0 w 382"/>
                  <a:gd name="T71" fmla="*/ 0 h 198"/>
                  <a:gd name="T72" fmla="*/ 0 w 382"/>
                  <a:gd name="T73" fmla="*/ 0 h 198"/>
                  <a:gd name="T74" fmla="*/ 0 w 382"/>
                  <a:gd name="T75" fmla="*/ 0 h 198"/>
                  <a:gd name="T76" fmla="*/ 0 w 382"/>
                  <a:gd name="T77" fmla="*/ 0 h 198"/>
                  <a:gd name="T78" fmla="*/ 0 w 382"/>
                  <a:gd name="T79" fmla="*/ 0 h 198"/>
                  <a:gd name="T80" fmla="*/ 0 w 382"/>
                  <a:gd name="T81" fmla="*/ 0 h 198"/>
                  <a:gd name="T82" fmla="*/ 0 w 382"/>
                  <a:gd name="T83" fmla="*/ 0 h 198"/>
                  <a:gd name="T84" fmla="*/ 0 w 382"/>
                  <a:gd name="T85" fmla="*/ 0 h 198"/>
                  <a:gd name="T86" fmla="*/ 0 w 382"/>
                  <a:gd name="T87" fmla="*/ 0 h 198"/>
                  <a:gd name="T88" fmla="*/ 0 w 382"/>
                  <a:gd name="T89" fmla="*/ 0 h 198"/>
                  <a:gd name="T90" fmla="*/ 0 w 382"/>
                  <a:gd name="T91" fmla="*/ 0 h 19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82"/>
                  <a:gd name="T139" fmla="*/ 0 h 198"/>
                  <a:gd name="T140" fmla="*/ 382 w 382"/>
                  <a:gd name="T141" fmla="*/ 198 h 19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82" h="198">
                    <a:moveTo>
                      <a:pt x="2" y="182"/>
                    </a:moveTo>
                    <a:lnTo>
                      <a:pt x="0" y="187"/>
                    </a:lnTo>
                    <a:lnTo>
                      <a:pt x="0" y="191"/>
                    </a:lnTo>
                    <a:lnTo>
                      <a:pt x="2" y="195"/>
                    </a:lnTo>
                    <a:lnTo>
                      <a:pt x="6" y="198"/>
                    </a:lnTo>
                    <a:lnTo>
                      <a:pt x="30" y="187"/>
                    </a:lnTo>
                    <a:lnTo>
                      <a:pt x="52" y="176"/>
                    </a:lnTo>
                    <a:lnTo>
                      <a:pt x="75" y="166"/>
                    </a:lnTo>
                    <a:lnTo>
                      <a:pt x="99" y="156"/>
                    </a:lnTo>
                    <a:lnTo>
                      <a:pt x="124" y="146"/>
                    </a:lnTo>
                    <a:lnTo>
                      <a:pt x="147" y="138"/>
                    </a:lnTo>
                    <a:lnTo>
                      <a:pt x="171" y="128"/>
                    </a:lnTo>
                    <a:lnTo>
                      <a:pt x="194" y="119"/>
                    </a:lnTo>
                    <a:lnTo>
                      <a:pt x="218" y="109"/>
                    </a:lnTo>
                    <a:lnTo>
                      <a:pt x="241" y="99"/>
                    </a:lnTo>
                    <a:lnTo>
                      <a:pt x="265" y="89"/>
                    </a:lnTo>
                    <a:lnTo>
                      <a:pt x="287" y="77"/>
                    </a:lnTo>
                    <a:lnTo>
                      <a:pt x="310" y="66"/>
                    </a:lnTo>
                    <a:lnTo>
                      <a:pt x="332" y="54"/>
                    </a:lnTo>
                    <a:lnTo>
                      <a:pt x="354" y="41"/>
                    </a:lnTo>
                    <a:lnTo>
                      <a:pt x="376" y="27"/>
                    </a:lnTo>
                    <a:lnTo>
                      <a:pt x="381" y="23"/>
                    </a:lnTo>
                    <a:lnTo>
                      <a:pt x="382" y="17"/>
                    </a:lnTo>
                    <a:lnTo>
                      <a:pt x="382" y="11"/>
                    </a:lnTo>
                    <a:lnTo>
                      <a:pt x="379" y="7"/>
                    </a:lnTo>
                    <a:lnTo>
                      <a:pt x="375" y="3"/>
                    </a:lnTo>
                    <a:lnTo>
                      <a:pt x="369" y="0"/>
                    </a:lnTo>
                    <a:lnTo>
                      <a:pt x="363" y="0"/>
                    </a:lnTo>
                    <a:lnTo>
                      <a:pt x="359" y="3"/>
                    </a:lnTo>
                    <a:lnTo>
                      <a:pt x="335" y="16"/>
                    </a:lnTo>
                    <a:lnTo>
                      <a:pt x="309" y="28"/>
                    </a:lnTo>
                    <a:lnTo>
                      <a:pt x="281" y="41"/>
                    </a:lnTo>
                    <a:lnTo>
                      <a:pt x="253" y="56"/>
                    </a:lnTo>
                    <a:lnTo>
                      <a:pt x="223" y="70"/>
                    </a:lnTo>
                    <a:lnTo>
                      <a:pt x="193" y="84"/>
                    </a:lnTo>
                    <a:lnTo>
                      <a:pt x="163" y="97"/>
                    </a:lnTo>
                    <a:lnTo>
                      <a:pt x="135" y="112"/>
                    </a:lnTo>
                    <a:lnTo>
                      <a:pt x="107" y="125"/>
                    </a:lnTo>
                    <a:lnTo>
                      <a:pt x="83" y="136"/>
                    </a:lnTo>
                    <a:lnTo>
                      <a:pt x="61" y="148"/>
                    </a:lnTo>
                    <a:lnTo>
                      <a:pt x="40" y="158"/>
                    </a:lnTo>
                    <a:lnTo>
                      <a:pt x="24" y="166"/>
                    </a:lnTo>
                    <a:lnTo>
                      <a:pt x="12" y="174"/>
                    </a:lnTo>
                    <a:lnTo>
                      <a:pt x="5" y="179"/>
                    </a:lnTo>
                    <a:lnTo>
                      <a:pt x="2" y="18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69" name="Freeform 50"/>
              <p:cNvSpPr/>
              <p:nvPr/>
            </p:nvSpPr>
            <p:spPr bwMode="auto">
              <a:xfrm>
                <a:off x="8304" y="4693"/>
                <a:ext cx="76" cy="80"/>
              </a:xfrm>
              <a:custGeom>
                <a:avLst/>
                <a:gdLst>
                  <a:gd name="T0" fmla="*/ 0 w 229"/>
                  <a:gd name="T1" fmla="*/ 0 h 240"/>
                  <a:gd name="T2" fmla="*/ 0 w 229"/>
                  <a:gd name="T3" fmla="*/ 0 h 240"/>
                  <a:gd name="T4" fmla="*/ 0 w 229"/>
                  <a:gd name="T5" fmla="*/ 0 h 240"/>
                  <a:gd name="T6" fmla="*/ 0 w 229"/>
                  <a:gd name="T7" fmla="*/ 0 h 240"/>
                  <a:gd name="T8" fmla="*/ 0 w 229"/>
                  <a:gd name="T9" fmla="*/ 0 h 240"/>
                  <a:gd name="T10" fmla="*/ 0 w 229"/>
                  <a:gd name="T11" fmla="*/ 0 h 240"/>
                  <a:gd name="T12" fmla="*/ 0 w 229"/>
                  <a:gd name="T13" fmla="*/ 0 h 240"/>
                  <a:gd name="T14" fmla="*/ 0 w 229"/>
                  <a:gd name="T15" fmla="*/ 0 h 240"/>
                  <a:gd name="T16" fmla="*/ 0 w 229"/>
                  <a:gd name="T17" fmla="*/ 0 h 240"/>
                  <a:gd name="T18" fmla="*/ 0 w 229"/>
                  <a:gd name="T19" fmla="*/ 0 h 240"/>
                  <a:gd name="T20" fmla="*/ 0 w 229"/>
                  <a:gd name="T21" fmla="*/ 0 h 240"/>
                  <a:gd name="T22" fmla="*/ 0 w 229"/>
                  <a:gd name="T23" fmla="*/ 0 h 240"/>
                  <a:gd name="T24" fmla="*/ 0 w 229"/>
                  <a:gd name="T25" fmla="*/ 0 h 240"/>
                  <a:gd name="T26" fmla="*/ 0 w 229"/>
                  <a:gd name="T27" fmla="*/ 0 h 240"/>
                  <a:gd name="T28" fmla="*/ 0 w 229"/>
                  <a:gd name="T29" fmla="*/ 0 h 240"/>
                  <a:gd name="T30" fmla="*/ 0 w 229"/>
                  <a:gd name="T31" fmla="*/ 0 h 240"/>
                  <a:gd name="T32" fmla="*/ 0 w 229"/>
                  <a:gd name="T33" fmla="*/ 0 h 240"/>
                  <a:gd name="T34" fmla="*/ 0 w 229"/>
                  <a:gd name="T35" fmla="*/ 0 h 240"/>
                  <a:gd name="T36" fmla="*/ 0 w 229"/>
                  <a:gd name="T37" fmla="*/ 0 h 240"/>
                  <a:gd name="T38" fmla="*/ 0 w 229"/>
                  <a:gd name="T39" fmla="*/ 0 h 240"/>
                  <a:gd name="T40" fmla="*/ 0 w 229"/>
                  <a:gd name="T41" fmla="*/ 0 h 240"/>
                  <a:gd name="T42" fmla="*/ 0 w 229"/>
                  <a:gd name="T43" fmla="*/ 0 h 240"/>
                  <a:gd name="T44" fmla="*/ 0 w 229"/>
                  <a:gd name="T45" fmla="*/ 0 h 240"/>
                  <a:gd name="T46" fmla="*/ 0 w 229"/>
                  <a:gd name="T47" fmla="*/ 0 h 240"/>
                  <a:gd name="T48" fmla="*/ 0 w 229"/>
                  <a:gd name="T49" fmla="*/ 0 h 240"/>
                  <a:gd name="T50" fmla="*/ 0 w 229"/>
                  <a:gd name="T51" fmla="*/ 0 h 240"/>
                  <a:gd name="T52" fmla="*/ 0 w 229"/>
                  <a:gd name="T53" fmla="*/ 0 h 240"/>
                  <a:gd name="T54" fmla="*/ 0 w 229"/>
                  <a:gd name="T55" fmla="*/ 0 h 240"/>
                  <a:gd name="T56" fmla="*/ 0 w 229"/>
                  <a:gd name="T57" fmla="*/ 0 h 240"/>
                  <a:gd name="T58" fmla="*/ 0 w 229"/>
                  <a:gd name="T59" fmla="*/ 0 h 240"/>
                  <a:gd name="T60" fmla="*/ 0 w 229"/>
                  <a:gd name="T61" fmla="*/ 0 h 240"/>
                  <a:gd name="T62" fmla="*/ 0 w 229"/>
                  <a:gd name="T63" fmla="*/ 0 h 240"/>
                  <a:gd name="T64" fmla="*/ 0 w 229"/>
                  <a:gd name="T65" fmla="*/ 0 h 240"/>
                  <a:gd name="T66" fmla="*/ 0 w 229"/>
                  <a:gd name="T67" fmla="*/ 0 h 240"/>
                  <a:gd name="T68" fmla="*/ 0 w 229"/>
                  <a:gd name="T69" fmla="*/ 0 h 240"/>
                  <a:gd name="T70" fmla="*/ 0 w 229"/>
                  <a:gd name="T71" fmla="*/ 0 h 240"/>
                  <a:gd name="T72" fmla="*/ 0 w 229"/>
                  <a:gd name="T73" fmla="*/ 0 h 240"/>
                  <a:gd name="T74" fmla="*/ 0 w 229"/>
                  <a:gd name="T75" fmla="*/ 0 h 2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29"/>
                  <a:gd name="T115" fmla="*/ 0 h 240"/>
                  <a:gd name="T116" fmla="*/ 229 w 229"/>
                  <a:gd name="T117" fmla="*/ 240 h 2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29" h="240">
                    <a:moveTo>
                      <a:pt x="126" y="4"/>
                    </a:moveTo>
                    <a:lnTo>
                      <a:pt x="119" y="3"/>
                    </a:lnTo>
                    <a:lnTo>
                      <a:pt x="111" y="3"/>
                    </a:lnTo>
                    <a:lnTo>
                      <a:pt x="105" y="1"/>
                    </a:lnTo>
                    <a:lnTo>
                      <a:pt x="102" y="1"/>
                    </a:lnTo>
                    <a:lnTo>
                      <a:pt x="94" y="0"/>
                    </a:lnTo>
                    <a:lnTo>
                      <a:pt x="83" y="0"/>
                    </a:lnTo>
                    <a:lnTo>
                      <a:pt x="75" y="1"/>
                    </a:lnTo>
                    <a:lnTo>
                      <a:pt x="66" y="3"/>
                    </a:lnTo>
                    <a:lnTo>
                      <a:pt x="57" y="4"/>
                    </a:lnTo>
                    <a:lnTo>
                      <a:pt x="48" y="9"/>
                    </a:lnTo>
                    <a:lnTo>
                      <a:pt x="41" y="13"/>
                    </a:lnTo>
                    <a:lnTo>
                      <a:pt x="33" y="17"/>
                    </a:lnTo>
                    <a:lnTo>
                      <a:pt x="17" y="34"/>
                    </a:lnTo>
                    <a:lnTo>
                      <a:pt x="6" y="55"/>
                    </a:lnTo>
                    <a:lnTo>
                      <a:pt x="1" y="76"/>
                    </a:lnTo>
                    <a:lnTo>
                      <a:pt x="0" y="98"/>
                    </a:lnTo>
                    <a:lnTo>
                      <a:pt x="3" y="121"/>
                    </a:lnTo>
                    <a:lnTo>
                      <a:pt x="8" y="144"/>
                    </a:lnTo>
                    <a:lnTo>
                      <a:pt x="16" y="167"/>
                    </a:lnTo>
                    <a:lnTo>
                      <a:pt x="26" y="187"/>
                    </a:lnTo>
                    <a:lnTo>
                      <a:pt x="35" y="200"/>
                    </a:lnTo>
                    <a:lnTo>
                      <a:pt x="45" y="213"/>
                    </a:lnTo>
                    <a:lnTo>
                      <a:pt x="57" y="223"/>
                    </a:lnTo>
                    <a:lnTo>
                      <a:pt x="70" y="230"/>
                    </a:lnTo>
                    <a:lnTo>
                      <a:pt x="85" y="236"/>
                    </a:lnTo>
                    <a:lnTo>
                      <a:pt x="101" y="240"/>
                    </a:lnTo>
                    <a:lnTo>
                      <a:pt x="116" y="240"/>
                    </a:lnTo>
                    <a:lnTo>
                      <a:pt x="132" y="237"/>
                    </a:lnTo>
                    <a:lnTo>
                      <a:pt x="154" y="228"/>
                    </a:lnTo>
                    <a:lnTo>
                      <a:pt x="174" y="218"/>
                    </a:lnTo>
                    <a:lnTo>
                      <a:pt x="192" y="204"/>
                    </a:lnTo>
                    <a:lnTo>
                      <a:pt x="208" y="188"/>
                    </a:lnTo>
                    <a:lnTo>
                      <a:pt x="218" y="171"/>
                    </a:lnTo>
                    <a:lnTo>
                      <a:pt x="226" y="151"/>
                    </a:lnTo>
                    <a:lnTo>
                      <a:pt x="229" y="131"/>
                    </a:lnTo>
                    <a:lnTo>
                      <a:pt x="226" y="109"/>
                    </a:lnTo>
                    <a:lnTo>
                      <a:pt x="224" y="103"/>
                    </a:lnTo>
                    <a:lnTo>
                      <a:pt x="221" y="98"/>
                    </a:lnTo>
                    <a:lnTo>
                      <a:pt x="215" y="95"/>
                    </a:lnTo>
                    <a:lnTo>
                      <a:pt x="210" y="93"/>
                    </a:lnTo>
                    <a:lnTo>
                      <a:pt x="204" y="95"/>
                    </a:lnTo>
                    <a:lnTo>
                      <a:pt x="198" y="99"/>
                    </a:lnTo>
                    <a:lnTo>
                      <a:pt x="195" y="105"/>
                    </a:lnTo>
                    <a:lnTo>
                      <a:pt x="195" y="111"/>
                    </a:lnTo>
                    <a:lnTo>
                      <a:pt x="193" y="126"/>
                    </a:lnTo>
                    <a:lnTo>
                      <a:pt x="189" y="142"/>
                    </a:lnTo>
                    <a:lnTo>
                      <a:pt x="183" y="158"/>
                    </a:lnTo>
                    <a:lnTo>
                      <a:pt x="174" y="171"/>
                    </a:lnTo>
                    <a:lnTo>
                      <a:pt x="164" y="181"/>
                    </a:lnTo>
                    <a:lnTo>
                      <a:pt x="149" y="190"/>
                    </a:lnTo>
                    <a:lnTo>
                      <a:pt x="133" y="195"/>
                    </a:lnTo>
                    <a:lnTo>
                      <a:pt x="113" y="198"/>
                    </a:lnTo>
                    <a:lnTo>
                      <a:pt x="92" y="197"/>
                    </a:lnTo>
                    <a:lnTo>
                      <a:pt x="76" y="188"/>
                    </a:lnTo>
                    <a:lnTo>
                      <a:pt x="63" y="177"/>
                    </a:lnTo>
                    <a:lnTo>
                      <a:pt x="54" y="161"/>
                    </a:lnTo>
                    <a:lnTo>
                      <a:pt x="47" y="142"/>
                    </a:lnTo>
                    <a:lnTo>
                      <a:pt x="41" y="124"/>
                    </a:lnTo>
                    <a:lnTo>
                      <a:pt x="36" y="103"/>
                    </a:lnTo>
                    <a:lnTo>
                      <a:pt x="35" y="85"/>
                    </a:lnTo>
                    <a:lnTo>
                      <a:pt x="35" y="73"/>
                    </a:lnTo>
                    <a:lnTo>
                      <a:pt x="36" y="62"/>
                    </a:lnTo>
                    <a:lnTo>
                      <a:pt x="41" y="50"/>
                    </a:lnTo>
                    <a:lnTo>
                      <a:pt x="48" y="40"/>
                    </a:lnTo>
                    <a:lnTo>
                      <a:pt x="55" y="33"/>
                    </a:lnTo>
                    <a:lnTo>
                      <a:pt x="66" y="26"/>
                    </a:lnTo>
                    <a:lnTo>
                      <a:pt x="77" y="21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5" y="19"/>
                    </a:lnTo>
                    <a:lnTo>
                      <a:pt x="120" y="19"/>
                    </a:lnTo>
                    <a:lnTo>
                      <a:pt x="135" y="21"/>
                    </a:lnTo>
                    <a:lnTo>
                      <a:pt x="139" y="20"/>
                    </a:lnTo>
                    <a:lnTo>
                      <a:pt x="139" y="14"/>
                    </a:lnTo>
                    <a:lnTo>
                      <a:pt x="133" y="9"/>
                    </a:lnTo>
                    <a:lnTo>
                      <a:pt x="126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70" name="Freeform 51"/>
              <p:cNvSpPr/>
              <p:nvPr/>
            </p:nvSpPr>
            <p:spPr bwMode="auto">
              <a:xfrm>
                <a:off x="8401" y="4895"/>
                <a:ext cx="93" cy="90"/>
              </a:xfrm>
              <a:custGeom>
                <a:avLst/>
                <a:gdLst>
                  <a:gd name="T0" fmla="*/ 0 w 281"/>
                  <a:gd name="T1" fmla="*/ 0 h 270"/>
                  <a:gd name="T2" fmla="*/ 0 w 281"/>
                  <a:gd name="T3" fmla="*/ 0 h 270"/>
                  <a:gd name="T4" fmla="*/ 0 w 281"/>
                  <a:gd name="T5" fmla="*/ 0 h 270"/>
                  <a:gd name="T6" fmla="*/ 0 w 281"/>
                  <a:gd name="T7" fmla="*/ 0 h 270"/>
                  <a:gd name="T8" fmla="*/ 0 w 281"/>
                  <a:gd name="T9" fmla="*/ 0 h 270"/>
                  <a:gd name="T10" fmla="*/ 0 w 281"/>
                  <a:gd name="T11" fmla="*/ 0 h 270"/>
                  <a:gd name="T12" fmla="*/ 0 w 281"/>
                  <a:gd name="T13" fmla="*/ 0 h 270"/>
                  <a:gd name="T14" fmla="*/ 0 w 281"/>
                  <a:gd name="T15" fmla="*/ 0 h 270"/>
                  <a:gd name="T16" fmla="*/ 0 w 281"/>
                  <a:gd name="T17" fmla="*/ 0 h 270"/>
                  <a:gd name="T18" fmla="*/ 0 w 281"/>
                  <a:gd name="T19" fmla="*/ 0 h 270"/>
                  <a:gd name="T20" fmla="*/ 0 w 281"/>
                  <a:gd name="T21" fmla="*/ 0 h 270"/>
                  <a:gd name="T22" fmla="*/ 0 w 281"/>
                  <a:gd name="T23" fmla="*/ 0 h 270"/>
                  <a:gd name="T24" fmla="*/ 0 w 281"/>
                  <a:gd name="T25" fmla="*/ 0 h 270"/>
                  <a:gd name="T26" fmla="*/ 0 w 281"/>
                  <a:gd name="T27" fmla="*/ 0 h 270"/>
                  <a:gd name="T28" fmla="*/ 0 w 281"/>
                  <a:gd name="T29" fmla="*/ 0 h 270"/>
                  <a:gd name="T30" fmla="*/ 0 w 281"/>
                  <a:gd name="T31" fmla="*/ 0 h 270"/>
                  <a:gd name="T32" fmla="*/ 0 w 281"/>
                  <a:gd name="T33" fmla="*/ 0 h 270"/>
                  <a:gd name="T34" fmla="*/ 0 w 281"/>
                  <a:gd name="T35" fmla="*/ 0 h 270"/>
                  <a:gd name="T36" fmla="*/ 0 w 281"/>
                  <a:gd name="T37" fmla="*/ 0 h 270"/>
                  <a:gd name="T38" fmla="*/ 0 w 281"/>
                  <a:gd name="T39" fmla="*/ 0 h 270"/>
                  <a:gd name="T40" fmla="*/ 0 w 281"/>
                  <a:gd name="T41" fmla="*/ 0 h 270"/>
                  <a:gd name="T42" fmla="*/ 0 w 281"/>
                  <a:gd name="T43" fmla="*/ 0 h 270"/>
                  <a:gd name="T44" fmla="*/ 0 w 281"/>
                  <a:gd name="T45" fmla="*/ 0 h 270"/>
                  <a:gd name="T46" fmla="*/ 0 w 281"/>
                  <a:gd name="T47" fmla="*/ 0 h 270"/>
                  <a:gd name="T48" fmla="*/ 0 w 281"/>
                  <a:gd name="T49" fmla="*/ 0 h 270"/>
                  <a:gd name="T50" fmla="*/ 0 w 281"/>
                  <a:gd name="T51" fmla="*/ 0 h 270"/>
                  <a:gd name="T52" fmla="*/ 0 w 281"/>
                  <a:gd name="T53" fmla="*/ 0 h 270"/>
                  <a:gd name="T54" fmla="*/ 0 w 281"/>
                  <a:gd name="T55" fmla="*/ 0 h 270"/>
                  <a:gd name="T56" fmla="*/ 0 w 281"/>
                  <a:gd name="T57" fmla="*/ 0 h 270"/>
                  <a:gd name="T58" fmla="*/ 0 w 281"/>
                  <a:gd name="T59" fmla="*/ 0 h 270"/>
                  <a:gd name="T60" fmla="*/ 0 w 281"/>
                  <a:gd name="T61" fmla="*/ 0 h 270"/>
                  <a:gd name="T62" fmla="*/ 0 w 281"/>
                  <a:gd name="T63" fmla="*/ 0 h 270"/>
                  <a:gd name="T64" fmla="*/ 0 w 281"/>
                  <a:gd name="T65" fmla="*/ 0 h 270"/>
                  <a:gd name="T66" fmla="*/ 0 w 281"/>
                  <a:gd name="T67" fmla="*/ 0 h 27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1"/>
                  <a:gd name="T103" fmla="*/ 0 h 270"/>
                  <a:gd name="T104" fmla="*/ 281 w 281"/>
                  <a:gd name="T105" fmla="*/ 270 h 27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1" h="270">
                    <a:moveTo>
                      <a:pt x="75" y="5"/>
                    </a:moveTo>
                    <a:lnTo>
                      <a:pt x="61" y="10"/>
                    </a:lnTo>
                    <a:lnTo>
                      <a:pt x="47" y="19"/>
                    </a:lnTo>
                    <a:lnTo>
                      <a:pt x="34" y="28"/>
                    </a:lnTo>
                    <a:lnTo>
                      <a:pt x="24" y="39"/>
                    </a:lnTo>
                    <a:lnTo>
                      <a:pt x="15" y="52"/>
                    </a:lnTo>
                    <a:lnTo>
                      <a:pt x="8" y="65"/>
                    </a:lnTo>
                    <a:lnTo>
                      <a:pt x="3" y="81"/>
                    </a:lnTo>
                    <a:lnTo>
                      <a:pt x="0" y="97"/>
                    </a:lnTo>
                    <a:lnTo>
                      <a:pt x="0" y="114"/>
                    </a:lnTo>
                    <a:lnTo>
                      <a:pt x="2" y="130"/>
                    </a:lnTo>
                    <a:lnTo>
                      <a:pt x="6" y="145"/>
                    </a:lnTo>
                    <a:lnTo>
                      <a:pt x="12" y="161"/>
                    </a:lnTo>
                    <a:lnTo>
                      <a:pt x="18" y="176"/>
                    </a:lnTo>
                    <a:lnTo>
                      <a:pt x="27" y="191"/>
                    </a:lnTo>
                    <a:lnTo>
                      <a:pt x="37" y="204"/>
                    </a:lnTo>
                    <a:lnTo>
                      <a:pt x="49" y="217"/>
                    </a:lnTo>
                    <a:lnTo>
                      <a:pt x="65" y="232"/>
                    </a:lnTo>
                    <a:lnTo>
                      <a:pt x="83" y="245"/>
                    </a:lnTo>
                    <a:lnTo>
                      <a:pt x="102" y="258"/>
                    </a:lnTo>
                    <a:lnTo>
                      <a:pt x="122" y="266"/>
                    </a:lnTo>
                    <a:lnTo>
                      <a:pt x="143" y="270"/>
                    </a:lnTo>
                    <a:lnTo>
                      <a:pt x="165" y="270"/>
                    </a:lnTo>
                    <a:lnTo>
                      <a:pt x="185" y="265"/>
                    </a:lnTo>
                    <a:lnTo>
                      <a:pt x="206" y="252"/>
                    </a:lnTo>
                    <a:lnTo>
                      <a:pt x="219" y="240"/>
                    </a:lnTo>
                    <a:lnTo>
                      <a:pt x="232" y="229"/>
                    </a:lnTo>
                    <a:lnTo>
                      <a:pt x="244" y="216"/>
                    </a:lnTo>
                    <a:lnTo>
                      <a:pt x="254" y="203"/>
                    </a:lnTo>
                    <a:lnTo>
                      <a:pt x="263" y="189"/>
                    </a:lnTo>
                    <a:lnTo>
                      <a:pt x="270" y="174"/>
                    </a:lnTo>
                    <a:lnTo>
                      <a:pt x="276" y="158"/>
                    </a:lnTo>
                    <a:lnTo>
                      <a:pt x="279" y="141"/>
                    </a:lnTo>
                    <a:lnTo>
                      <a:pt x="281" y="134"/>
                    </a:lnTo>
                    <a:lnTo>
                      <a:pt x="279" y="127"/>
                    </a:lnTo>
                    <a:lnTo>
                      <a:pt x="275" y="121"/>
                    </a:lnTo>
                    <a:lnTo>
                      <a:pt x="268" y="117"/>
                    </a:lnTo>
                    <a:lnTo>
                      <a:pt x="259" y="117"/>
                    </a:lnTo>
                    <a:lnTo>
                      <a:pt x="251" y="118"/>
                    </a:lnTo>
                    <a:lnTo>
                      <a:pt x="245" y="122"/>
                    </a:lnTo>
                    <a:lnTo>
                      <a:pt x="243" y="130"/>
                    </a:lnTo>
                    <a:lnTo>
                      <a:pt x="243" y="133"/>
                    </a:lnTo>
                    <a:lnTo>
                      <a:pt x="240" y="140"/>
                    </a:lnTo>
                    <a:lnTo>
                      <a:pt x="235" y="151"/>
                    </a:lnTo>
                    <a:lnTo>
                      <a:pt x="229" y="164"/>
                    </a:lnTo>
                    <a:lnTo>
                      <a:pt x="222" y="179"/>
                    </a:lnTo>
                    <a:lnTo>
                      <a:pt x="210" y="191"/>
                    </a:lnTo>
                    <a:lnTo>
                      <a:pt x="199" y="203"/>
                    </a:lnTo>
                    <a:lnTo>
                      <a:pt x="182" y="210"/>
                    </a:lnTo>
                    <a:lnTo>
                      <a:pt x="154" y="212"/>
                    </a:lnTo>
                    <a:lnTo>
                      <a:pt x="127" y="207"/>
                    </a:lnTo>
                    <a:lnTo>
                      <a:pt x="100" y="197"/>
                    </a:lnTo>
                    <a:lnTo>
                      <a:pt x="78" y="181"/>
                    </a:lnTo>
                    <a:lnTo>
                      <a:pt x="59" y="163"/>
                    </a:lnTo>
                    <a:lnTo>
                      <a:pt x="46" y="140"/>
                    </a:lnTo>
                    <a:lnTo>
                      <a:pt x="40" y="114"/>
                    </a:lnTo>
                    <a:lnTo>
                      <a:pt x="40" y="87"/>
                    </a:lnTo>
                    <a:lnTo>
                      <a:pt x="44" y="74"/>
                    </a:lnTo>
                    <a:lnTo>
                      <a:pt x="50" y="62"/>
                    </a:lnTo>
                    <a:lnTo>
                      <a:pt x="59" y="51"/>
                    </a:lnTo>
                    <a:lnTo>
                      <a:pt x="69" y="41"/>
                    </a:lnTo>
                    <a:lnTo>
                      <a:pt x="80" y="31"/>
                    </a:lnTo>
                    <a:lnTo>
                      <a:pt x="91" y="23"/>
                    </a:lnTo>
                    <a:lnTo>
                      <a:pt x="102" y="19"/>
                    </a:lnTo>
                    <a:lnTo>
                      <a:pt x="112" y="16"/>
                    </a:lnTo>
                    <a:lnTo>
                      <a:pt x="110" y="5"/>
                    </a:lnTo>
                    <a:lnTo>
                      <a:pt x="102" y="0"/>
                    </a:lnTo>
                    <a:lnTo>
                      <a:pt x="88" y="2"/>
                    </a:lnTo>
                    <a:lnTo>
                      <a:pt x="75" y="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71" name="Freeform 52"/>
              <p:cNvSpPr/>
              <p:nvPr/>
            </p:nvSpPr>
            <p:spPr bwMode="auto">
              <a:xfrm>
                <a:off x="8431" y="4921"/>
                <a:ext cx="5" cy="4"/>
              </a:xfrm>
              <a:custGeom>
                <a:avLst/>
                <a:gdLst>
                  <a:gd name="T0" fmla="*/ 0 w 15"/>
                  <a:gd name="T1" fmla="*/ 0 h 13"/>
                  <a:gd name="T2" fmla="*/ 0 w 15"/>
                  <a:gd name="T3" fmla="*/ 0 h 13"/>
                  <a:gd name="T4" fmla="*/ 0 w 15"/>
                  <a:gd name="T5" fmla="*/ 0 h 13"/>
                  <a:gd name="T6" fmla="*/ 0 w 15"/>
                  <a:gd name="T7" fmla="*/ 0 h 13"/>
                  <a:gd name="T8" fmla="*/ 0 w 15"/>
                  <a:gd name="T9" fmla="*/ 0 h 13"/>
                  <a:gd name="T10" fmla="*/ 0 w 15"/>
                  <a:gd name="T11" fmla="*/ 0 h 13"/>
                  <a:gd name="T12" fmla="*/ 0 w 15"/>
                  <a:gd name="T13" fmla="*/ 0 h 13"/>
                  <a:gd name="T14" fmla="*/ 0 w 15"/>
                  <a:gd name="T15" fmla="*/ 0 h 13"/>
                  <a:gd name="T16" fmla="*/ 0 w 15"/>
                  <a:gd name="T17" fmla="*/ 0 h 13"/>
                  <a:gd name="T18" fmla="*/ 0 w 15"/>
                  <a:gd name="T19" fmla="*/ 0 h 13"/>
                  <a:gd name="T20" fmla="*/ 0 w 15"/>
                  <a:gd name="T21" fmla="*/ 0 h 13"/>
                  <a:gd name="T22" fmla="*/ 0 w 15"/>
                  <a:gd name="T23" fmla="*/ 0 h 13"/>
                  <a:gd name="T24" fmla="*/ 0 w 15"/>
                  <a:gd name="T25" fmla="*/ 0 h 13"/>
                  <a:gd name="T26" fmla="*/ 0 w 15"/>
                  <a:gd name="T27" fmla="*/ 0 h 13"/>
                  <a:gd name="T28" fmla="*/ 0 w 15"/>
                  <a:gd name="T29" fmla="*/ 0 h 13"/>
                  <a:gd name="T30" fmla="*/ 0 w 15"/>
                  <a:gd name="T31" fmla="*/ 0 h 13"/>
                  <a:gd name="T32" fmla="*/ 0 w 15"/>
                  <a:gd name="T33" fmla="*/ 0 h 13"/>
                  <a:gd name="T34" fmla="*/ 0 w 15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5"/>
                  <a:gd name="T55" fmla="*/ 0 h 13"/>
                  <a:gd name="T56" fmla="*/ 15 w 15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5" h="13">
                    <a:moveTo>
                      <a:pt x="0" y="6"/>
                    </a:moveTo>
                    <a:lnTo>
                      <a:pt x="2" y="9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72" name="Freeform 53"/>
              <p:cNvSpPr/>
              <p:nvPr/>
            </p:nvSpPr>
            <p:spPr bwMode="auto">
              <a:xfrm>
                <a:off x="8447" y="4911"/>
                <a:ext cx="6" cy="6"/>
              </a:xfrm>
              <a:custGeom>
                <a:avLst/>
                <a:gdLst>
                  <a:gd name="T0" fmla="*/ 0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0 w 17"/>
                  <a:gd name="T7" fmla="*/ 0 h 17"/>
                  <a:gd name="T8" fmla="*/ 0 w 17"/>
                  <a:gd name="T9" fmla="*/ 0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0 w 17"/>
                  <a:gd name="T19" fmla="*/ 0 h 17"/>
                  <a:gd name="T20" fmla="*/ 0 w 17"/>
                  <a:gd name="T21" fmla="*/ 0 h 17"/>
                  <a:gd name="T22" fmla="*/ 0 w 17"/>
                  <a:gd name="T23" fmla="*/ 0 h 17"/>
                  <a:gd name="T24" fmla="*/ 0 w 17"/>
                  <a:gd name="T25" fmla="*/ 0 h 17"/>
                  <a:gd name="T26" fmla="*/ 0 w 17"/>
                  <a:gd name="T27" fmla="*/ 0 h 17"/>
                  <a:gd name="T28" fmla="*/ 0 w 17"/>
                  <a:gd name="T29" fmla="*/ 0 h 17"/>
                  <a:gd name="T30" fmla="*/ 0 w 17"/>
                  <a:gd name="T31" fmla="*/ 0 h 17"/>
                  <a:gd name="T32" fmla="*/ 0 w 17"/>
                  <a:gd name="T33" fmla="*/ 0 h 17"/>
                  <a:gd name="T34" fmla="*/ 0 w 17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7"/>
                  <a:gd name="T55" fmla="*/ 0 h 17"/>
                  <a:gd name="T56" fmla="*/ 17 w 17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7" h="17">
                    <a:moveTo>
                      <a:pt x="0" y="9"/>
                    </a:moveTo>
                    <a:lnTo>
                      <a:pt x="1" y="13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73" name="Freeform 54"/>
              <p:cNvSpPr/>
              <p:nvPr/>
            </p:nvSpPr>
            <p:spPr bwMode="auto">
              <a:xfrm>
                <a:off x="8468" y="4904"/>
                <a:ext cx="3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  <a:gd name="T18" fmla="*/ 0 w 9"/>
                  <a:gd name="T19" fmla="*/ 0 h 9"/>
                  <a:gd name="T20" fmla="*/ 0 w 9"/>
                  <a:gd name="T21" fmla="*/ 0 h 9"/>
                  <a:gd name="T22" fmla="*/ 0 w 9"/>
                  <a:gd name="T23" fmla="*/ 0 h 9"/>
                  <a:gd name="T24" fmla="*/ 0 w 9"/>
                  <a:gd name="T25" fmla="*/ 0 h 9"/>
                  <a:gd name="T26" fmla="*/ 0 w 9"/>
                  <a:gd name="T27" fmla="*/ 0 h 9"/>
                  <a:gd name="T28" fmla="*/ 0 w 9"/>
                  <a:gd name="T29" fmla="*/ 0 h 9"/>
                  <a:gd name="T30" fmla="*/ 0 w 9"/>
                  <a:gd name="T31" fmla="*/ 0 h 9"/>
                  <a:gd name="T32" fmla="*/ 0 w 9"/>
                  <a:gd name="T33" fmla="*/ 0 h 9"/>
                  <a:gd name="T34" fmla="*/ 0 w 9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9"/>
                  <a:gd name="T56" fmla="*/ 9 w 9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74" name="Freeform 55"/>
              <p:cNvSpPr/>
              <p:nvPr/>
            </p:nvSpPr>
            <p:spPr bwMode="auto">
              <a:xfrm>
                <a:off x="8459" y="4927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4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75" name="Freeform 56"/>
              <p:cNvSpPr/>
              <p:nvPr/>
            </p:nvSpPr>
            <p:spPr bwMode="auto">
              <a:xfrm>
                <a:off x="8443" y="4936"/>
                <a:ext cx="2" cy="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0 w 7"/>
                  <a:gd name="T7" fmla="*/ 0 h 9"/>
                  <a:gd name="T8" fmla="*/ 0 w 7"/>
                  <a:gd name="T9" fmla="*/ 0 h 9"/>
                  <a:gd name="T10" fmla="*/ 0 w 7"/>
                  <a:gd name="T11" fmla="*/ 0 h 9"/>
                  <a:gd name="T12" fmla="*/ 0 w 7"/>
                  <a:gd name="T13" fmla="*/ 0 h 9"/>
                  <a:gd name="T14" fmla="*/ 0 w 7"/>
                  <a:gd name="T15" fmla="*/ 0 h 9"/>
                  <a:gd name="T16" fmla="*/ 0 w 7"/>
                  <a:gd name="T17" fmla="*/ 0 h 9"/>
                  <a:gd name="T18" fmla="*/ 0 w 7"/>
                  <a:gd name="T19" fmla="*/ 0 h 9"/>
                  <a:gd name="T20" fmla="*/ 0 w 7"/>
                  <a:gd name="T21" fmla="*/ 0 h 9"/>
                  <a:gd name="T22" fmla="*/ 0 w 7"/>
                  <a:gd name="T23" fmla="*/ 0 h 9"/>
                  <a:gd name="T24" fmla="*/ 0 w 7"/>
                  <a:gd name="T25" fmla="*/ 0 h 9"/>
                  <a:gd name="T26" fmla="*/ 0 w 7"/>
                  <a:gd name="T27" fmla="*/ 0 h 9"/>
                  <a:gd name="T28" fmla="*/ 0 w 7"/>
                  <a:gd name="T29" fmla="*/ 0 h 9"/>
                  <a:gd name="T30" fmla="*/ 0 w 7"/>
                  <a:gd name="T31" fmla="*/ 0 h 9"/>
                  <a:gd name="T32" fmla="*/ 0 w 7"/>
                  <a:gd name="T33" fmla="*/ 0 h 9"/>
                  <a:gd name="T34" fmla="*/ 0 w 7"/>
                  <a:gd name="T35" fmla="*/ 0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9"/>
                  <a:gd name="T56" fmla="*/ 7 w 7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9">
                    <a:moveTo>
                      <a:pt x="0" y="4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76" name="Freeform 57"/>
              <p:cNvSpPr/>
              <p:nvPr/>
            </p:nvSpPr>
            <p:spPr bwMode="auto">
              <a:xfrm>
                <a:off x="8474" y="4919"/>
                <a:ext cx="7" cy="6"/>
              </a:xfrm>
              <a:custGeom>
                <a:avLst/>
                <a:gdLst>
                  <a:gd name="T0" fmla="*/ 0 w 20"/>
                  <a:gd name="T1" fmla="*/ 0 h 20"/>
                  <a:gd name="T2" fmla="*/ 0 w 20"/>
                  <a:gd name="T3" fmla="*/ 0 h 20"/>
                  <a:gd name="T4" fmla="*/ 0 w 20"/>
                  <a:gd name="T5" fmla="*/ 0 h 20"/>
                  <a:gd name="T6" fmla="*/ 0 w 20"/>
                  <a:gd name="T7" fmla="*/ 0 h 20"/>
                  <a:gd name="T8" fmla="*/ 0 w 20"/>
                  <a:gd name="T9" fmla="*/ 0 h 20"/>
                  <a:gd name="T10" fmla="*/ 0 w 20"/>
                  <a:gd name="T11" fmla="*/ 0 h 20"/>
                  <a:gd name="T12" fmla="*/ 0 w 20"/>
                  <a:gd name="T13" fmla="*/ 0 h 20"/>
                  <a:gd name="T14" fmla="*/ 0 w 20"/>
                  <a:gd name="T15" fmla="*/ 0 h 20"/>
                  <a:gd name="T16" fmla="*/ 0 w 20"/>
                  <a:gd name="T17" fmla="*/ 0 h 20"/>
                  <a:gd name="T18" fmla="*/ 0 w 20"/>
                  <a:gd name="T19" fmla="*/ 0 h 20"/>
                  <a:gd name="T20" fmla="*/ 0 w 20"/>
                  <a:gd name="T21" fmla="*/ 0 h 20"/>
                  <a:gd name="T22" fmla="*/ 0 w 20"/>
                  <a:gd name="T23" fmla="*/ 0 h 20"/>
                  <a:gd name="T24" fmla="*/ 0 w 20"/>
                  <a:gd name="T25" fmla="*/ 0 h 20"/>
                  <a:gd name="T26" fmla="*/ 0 w 20"/>
                  <a:gd name="T27" fmla="*/ 0 h 20"/>
                  <a:gd name="T28" fmla="*/ 0 w 20"/>
                  <a:gd name="T29" fmla="*/ 0 h 20"/>
                  <a:gd name="T30" fmla="*/ 0 w 20"/>
                  <a:gd name="T31" fmla="*/ 0 h 20"/>
                  <a:gd name="T32" fmla="*/ 0 w 20"/>
                  <a:gd name="T33" fmla="*/ 0 h 20"/>
                  <a:gd name="T34" fmla="*/ 0 w 20"/>
                  <a:gd name="T35" fmla="*/ 0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0"/>
                  <a:gd name="T55" fmla="*/ 0 h 20"/>
                  <a:gd name="T56" fmla="*/ 20 w 20"/>
                  <a:gd name="T57" fmla="*/ 20 h 2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0" h="20">
                    <a:moveTo>
                      <a:pt x="0" y="10"/>
                    </a:moveTo>
                    <a:lnTo>
                      <a:pt x="0" y="15"/>
                    </a:lnTo>
                    <a:lnTo>
                      <a:pt x="2" y="17"/>
                    </a:lnTo>
                    <a:lnTo>
                      <a:pt x="5" y="20"/>
                    </a:lnTo>
                    <a:lnTo>
                      <a:pt x="10" y="20"/>
                    </a:lnTo>
                    <a:lnTo>
                      <a:pt x="14" y="20"/>
                    </a:lnTo>
                    <a:lnTo>
                      <a:pt x="17" y="17"/>
                    </a:lnTo>
                    <a:lnTo>
                      <a:pt x="20" y="15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77" name="Freeform 58"/>
              <p:cNvSpPr/>
              <p:nvPr/>
            </p:nvSpPr>
            <p:spPr bwMode="auto">
              <a:xfrm>
                <a:off x="8332" y="4713"/>
                <a:ext cx="4" cy="4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0 h 13"/>
                  <a:gd name="T4" fmla="*/ 0 w 12"/>
                  <a:gd name="T5" fmla="*/ 0 h 13"/>
                  <a:gd name="T6" fmla="*/ 0 w 12"/>
                  <a:gd name="T7" fmla="*/ 0 h 13"/>
                  <a:gd name="T8" fmla="*/ 0 w 12"/>
                  <a:gd name="T9" fmla="*/ 0 h 13"/>
                  <a:gd name="T10" fmla="*/ 0 w 12"/>
                  <a:gd name="T11" fmla="*/ 0 h 13"/>
                  <a:gd name="T12" fmla="*/ 0 w 12"/>
                  <a:gd name="T13" fmla="*/ 0 h 13"/>
                  <a:gd name="T14" fmla="*/ 0 w 12"/>
                  <a:gd name="T15" fmla="*/ 0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  <a:gd name="T24" fmla="*/ 0 w 12"/>
                  <a:gd name="T25" fmla="*/ 0 h 13"/>
                  <a:gd name="T26" fmla="*/ 0 w 12"/>
                  <a:gd name="T27" fmla="*/ 0 h 13"/>
                  <a:gd name="T28" fmla="*/ 0 w 12"/>
                  <a:gd name="T29" fmla="*/ 0 h 13"/>
                  <a:gd name="T30" fmla="*/ 0 w 12"/>
                  <a:gd name="T31" fmla="*/ 0 h 13"/>
                  <a:gd name="T32" fmla="*/ 0 w 12"/>
                  <a:gd name="T33" fmla="*/ 0 h 13"/>
                  <a:gd name="T34" fmla="*/ 0 w 12"/>
                  <a:gd name="T35" fmla="*/ 0 h 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3"/>
                  <a:gd name="T56" fmla="*/ 12 w 12"/>
                  <a:gd name="T57" fmla="*/ 13 h 1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3">
                    <a:moveTo>
                      <a:pt x="0" y="7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11" y="12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78" name="Freeform 59"/>
              <p:cNvSpPr/>
              <p:nvPr/>
            </p:nvSpPr>
            <p:spPr bwMode="auto">
              <a:xfrm>
                <a:off x="8349" y="4708"/>
                <a:ext cx="5" cy="4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0 w 13"/>
                  <a:gd name="T7" fmla="*/ 0 h 12"/>
                  <a:gd name="T8" fmla="*/ 0 w 13"/>
                  <a:gd name="T9" fmla="*/ 0 h 12"/>
                  <a:gd name="T10" fmla="*/ 0 w 13"/>
                  <a:gd name="T11" fmla="*/ 0 h 12"/>
                  <a:gd name="T12" fmla="*/ 0 w 13"/>
                  <a:gd name="T13" fmla="*/ 0 h 12"/>
                  <a:gd name="T14" fmla="*/ 0 w 13"/>
                  <a:gd name="T15" fmla="*/ 0 h 12"/>
                  <a:gd name="T16" fmla="*/ 0 w 13"/>
                  <a:gd name="T17" fmla="*/ 0 h 12"/>
                  <a:gd name="T18" fmla="*/ 0 w 13"/>
                  <a:gd name="T19" fmla="*/ 0 h 12"/>
                  <a:gd name="T20" fmla="*/ 0 w 13"/>
                  <a:gd name="T21" fmla="*/ 0 h 12"/>
                  <a:gd name="T22" fmla="*/ 0 w 13"/>
                  <a:gd name="T23" fmla="*/ 0 h 12"/>
                  <a:gd name="T24" fmla="*/ 0 w 13"/>
                  <a:gd name="T25" fmla="*/ 0 h 12"/>
                  <a:gd name="T26" fmla="*/ 0 w 13"/>
                  <a:gd name="T27" fmla="*/ 0 h 12"/>
                  <a:gd name="T28" fmla="*/ 0 w 13"/>
                  <a:gd name="T29" fmla="*/ 0 h 12"/>
                  <a:gd name="T30" fmla="*/ 0 w 13"/>
                  <a:gd name="T31" fmla="*/ 0 h 12"/>
                  <a:gd name="T32" fmla="*/ 0 w 13"/>
                  <a:gd name="T33" fmla="*/ 0 h 12"/>
                  <a:gd name="T34" fmla="*/ 0 w 13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2"/>
                  <a:gd name="T56" fmla="*/ 13 w 13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2">
                    <a:moveTo>
                      <a:pt x="0" y="6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79" name="Freeform 60"/>
              <p:cNvSpPr/>
              <p:nvPr/>
            </p:nvSpPr>
            <p:spPr bwMode="auto">
              <a:xfrm>
                <a:off x="8366" y="4704"/>
                <a:ext cx="2" cy="2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0 w 8"/>
                  <a:gd name="T5" fmla="*/ 0 h 7"/>
                  <a:gd name="T6" fmla="*/ 0 w 8"/>
                  <a:gd name="T7" fmla="*/ 0 h 7"/>
                  <a:gd name="T8" fmla="*/ 0 w 8"/>
                  <a:gd name="T9" fmla="*/ 0 h 7"/>
                  <a:gd name="T10" fmla="*/ 0 w 8"/>
                  <a:gd name="T11" fmla="*/ 0 h 7"/>
                  <a:gd name="T12" fmla="*/ 0 w 8"/>
                  <a:gd name="T13" fmla="*/ 0 h 7"/>
                  <a:gd name="T14" fmla="*/ 0 w 8"/>
                  <a:gd name="T15" fmla="*/ 0 h 7"/>
                  <a:gd name="T16" fmla="*/ 0 w 8"/>
                  <a:gd name="T17" fmla="*/ 0 h 7"/>
                  <a:gd name="T18" fmla="*/ 0 w 8"/>
                  <a:gd name="T19" fmla="*/ 0 h 7"/>
                  <a:gd name="T20" fmla="*/ 0 w 8"/>
                  <a:gd name="T21" fmla="*/ 0 h 7"/>
                  <a:gd name="T22" fmla="*/ 0 w 8"/>
                  <a:gd name="T23" fmla="*/ 0 h 7"/>
                  <a:gd name="T24" fmla="*/ 0 w 8"/>
                  <a:gd name="T25" fmla="*/ 0 h 7"/>
                  <a:gd name="T26" fmla="*/ 0 w 8"/>
                  <a:gd name="T27" fmla="*/ 0 h 7"/>
                  <a:gd name="T28" fmla="*/ 0 w 8"/>
                  <a:gd name="T29" fmla="*/ 0 h 7"/>
                  <a:gd name="T30" fmla="*/ 0 w 8"/>
                  <a:gd name="T31" fmla="*/ 0 h 7"/>
                  <a:gd name="T32" fmla="*/ 0 w 8"/>
                  <a:gd name="T33" fmla="*/ 0 h 7"/>
                  <a:gd name="T34" fmla="*/ 0 w 8"/>
                  <a:gd name="T35" fmla="*/ 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"/>
                  <a:gd name="T55" fmla="*/ 0 h 7"/>
                  <a:gd name="T56" fmla="*/ 8 w 8"/>
                  <a:gd name="T57" fmla="*/ 7 h 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" h="7">
                    <a:moveTo>
                      <a:pt x="0" y="3"/>
                    </a:moveTo>
                    <a:lnTo>
                      <a:pt x="0" y="4"/>
                    </a:lnTo>
                    <a:lnTo>
                      <a:pt x="1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80" name="Freeform 61"/>
              <p:cNvSpPr/>
              <p:nvPr/>
            </p:nvSpPr>
            <p:spPr bwMode="auto">
              <a:xfrm>
                <a:off x="8338" y="4730"/>
                <a:ext cx="2" cy="3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0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0 h 8"/>
                  <a:gd name="T12" fmla="*/ 0 w 7"/>
                  <a:gd name="T13" fmla="*/ 0 h 8"/>
                  <a:gd name="T14" fmla="*/ 0 w 7"/>
                  <a:gd name="T15" fmla="*/ 0 h 8"/>
                  <a:gd name="T16" fmla="*/ 0 w 7"/>
                  <a:gd name="T17" fmla="*/ 0 h 8"/>
                  <a:gd name="T18" fmla="*/ 0 w 7"/>
                  <a:gd name="T19" fmla="*/ 0 h 8"/>
                  <a:gd name="T20" fmla="*/ 0 w 7"/>
                  <a:gd name="T21" fmla="*/ 0 h 8"/>
                  <a:gd name="T22" fmla="*/ 0 w 7"/>
                  <a:gd name="T23" fmla="*/ 0 h 8"/>
                  <a:gd name="T24" fmla="*/ 0 w 7"/>
                  <a:gd name="T25" fmla="*/ 0 h 8"/>
                  <a:gd name="T26" fmla="*/ 0 w 7"/>
                  <a:gd name="T27" fmla="*/ 0 h 8"/>
                  <a:gd name="T28" fmla="*/ 0 w 7"/>
                  <a:gd name="T29" fmla="*/ 0 h 8"/>
                  <a:gd name="T30" fmla="*/ 0 w 7"/>
                  <a:gd name="T31" fmla="*/ 0 h 8"/>
                  <a:gd name="T32" fmla="*/ 0 w 7"/>
                  <a:gd name="T33" fmla="*/ 0 h 8"/>
                  <a:gd name="T34" fmla="*/ 0 w 7"/>
                  <a:gd name="T35" fmla="*/ 0 h 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8"/>
                  <a:gd name="T56" fmla="*/ 7 w 7"/>
                  <a:gd name="T57" fmla="*/ 8 h 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8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81" name="Freeform 62"/>
              <p:cNvSpPr/>
              <p:nvPr/>
            </p:nvSpPr>
            <p:spPr bwMode="auto">
              <a:xfrm>
                <a:off x="8370" y="4713"/>
                <a:ext cx="6" cy="6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0 w 16"/>
                  <a:gd name="T5" fmla="*/ 0 h 17"/>
                  <a:gd name="T6" fmla="*/ 0 w 16"/>
                  <a:gd name="T7" fmla="*/ 0 h 17"/>
                  <a:gd name="T8" fmla="*/ 0 w 16"/>
                  <a:gd name="T9" fmla="*/ 0 h 17"/>
                  <a:gd name="T10" fmla="*/ 0 w 16"/>
                  <a:gd name="T11" fmla="*/ 0 h 17"/>
                  <a:gd name="T12" fmla="*/ 0 w 16"/>
                  <a:gd name="T13" fmla="*/ 0 h 17"/>
                  <a:gd name="T14" fmla="*/ 0 w 16"/>
                  <a:gd name="T15" fmla="*/ 0 h 17"/>
                  <a:gd name="T16" fmla="*/ 0 w 16"/>
                  <a:gd name="T17" fmla="*/ 0 h 17"/>
                  <a:gd name="T18" fmla="*/ 0 w 16"/>
                  <a:gd name="T19" fmla="*/ 0 h 17"/>
                  <a:gd name="T20" fmla="*/ 0 w 16"/>
                  <a:gd name="T21" fmla="*/ 0 h 17"/>
                  <a:gd name="T22" fmla="*/ 0 w 16"/>
                  <a:gd name="T23" fmla="*/ 0 h 17"/>
                  <a:gd name="T24" fmla="*/ 0 w 16"/>
                  <a:gd name="T25" fmla="*/ 0 h 17"/>
                  <a:gd name="T26" fmla="*/ 0 w 16"/>
                  <a:gd name="T27" fmla="*/ 0 h 17"/>
                  <a:gd name="T28" fmla="*/ 0 w 16"/>
                  <a:gd name="T29" fmla="*/ 0 h 17"/>
                  <a:gd name="T30" fmla="*/ 0 w 16"/>
                  <a:gd name="T31" fmla="*/ 0 h 17"/>
                  <a:gd name="T32" fmla="*/ 0 w 16"/>
                  <a:gd name="T33" fmla="*/ 0 h 17"/>
                  <a:gd name="T34" fmla="*/ 0 w 16"/>
                  <a:gd name="T35" fmla="*/ 0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17"/>
                  <a:gd name="T56" fmla="*/ 16 w 16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17">
                    <a:moveTo>
                      <a:pt x="0" y="8"/>
                    </a:moveTo>
                    <a:lnTo>
                      <a:pt x="0" y="11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9" y="17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82" name="Freeform 63"/>
              <p:cNvSpPr/>
              <p:nvPr/>
            </p:nvSpPr>
            <p:spPr bwMode="auto">
              <a:xfrm>
                <a:off x="8353" y="4721"/>
                <a:ext cx="4" cy="4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0 w 12"/>
                  <a:gd name="T5" fmla="*/ 0 h 12"/>
                  <a:gd name="T6" fmla="*/ 0 w 12"/>
                  <a:gd name="T7" fmla="*/ 0 h 12"/>
                  <a:gd name="T8" fmla="*/ 0 w 12"/>
                  <a:gd name="T9" fmla="*/ 0 h 12"/>
                  <a:gd name="T10" fmla="*/ 0 w 12"/>
                  <a:gd name="T11" fmla="*/ 0 h 12"/>
                  <a:gd name="T12" fmla="*/ 0 w 12"/>
                  <a:gd name="T13" fmla="*/ 0 h 12"/>
                  <a:gd name="T14" fmla="*/ 0 w 12"/>
                  <a:gd name="T15" fmla="*/ 0 h 12"/>
                  <a:gd name="T16" fmla="*/ 0 w 12"/>
                  <a:gd name="T17" fmla="*/ 0 h 12"/>
                  <a:gd name="T18" fmla="*/ 0 w 12"/>
                  <a:gd name="T19" fmla="*/ 0 h 12"/>
                  <a:gd name="T20" fmla="*/ 0 w 12"/>
                  <a:gd name="T21" fmla="*/ 0 h 12"/>
                  <a:gd name="T22" fmla="*/ 0 w 12"/>
                  <a:gd name="T23" fmla="*/ 0 h 12"/>
                  <a:gd name="T24" fmla="*/ 0 w 12"/>
                  <a:gd name="T25" fmla="*/ 0 h 12"/>
                  <a:gd name="T26" fmla="*/ 0 w 12"/>
                  <a:gd name="T27" fmla="*/ 0 h 12"/>
                  <a:gd name="T28" fmla="*/ 0 w 12"/>
                  <a:gd name="T29" fmla="*/ 0 h 12"/>
                  <a:gd name="T30" fmla="*/ 0 w 12"/>
                  <a:gd name="T31" fmla="*/ 0 h 12"/>
                  <a:gd name="T32" fmla="*/ 0 w 12"/>
                  <a:gd name="T33" fmla="*/ 0 h 12"/>
                  <a:gd name="T34" fmla="*/ 0 w 12"/>
                  <a:gd name="T35" fmla="*/ 0 h 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2"/>
                  <a:gd name="T55" fmla="*/ 0 h 12"/>
                  <a:gd name="T56" fmla="*/ 12 w 12"/>
                  <a:gd name="T57" fmla="*/ 12 h 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2" h="12">
                    <a:moveTo>
                      <a:pt x="0" y="6"/>
                    </a:moveTo>
                    <a:lnTo>
                      <a:pt x="0" y="7"/>
                    </a:lnTo>
                    <a:lnTo>
                      <a:pt x="1" y="10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83" name="Freeform 64"/>
              <p:cNvSpPr/>
              <p:nvPr/>
            </p:nvSpPr>
            <p:spPr bwMode="auto">
              <a:xfrm>
                <a:off x="8343" y="4794"/>
                <a:ext cx="25" cy="25"/>
              </a:xfrm>
              <a:custGeom>
                <a:avLst/>
                <a:gdLst>
                  <a:gd name="T0" fmla="*/ 0 w 74"/>
                  <a:gd name="T1" fmla="*/ 0 h 75"/>
                  <a:gd name="T2" fmla="*/ 0 w 74"/>
                  <a:gd name="T3" fmla="*/ 0 h 75"/>
                  <a:gd name="T4" fmla="*/ 0 w 74"/>
                  <a:gd name="T5" fmla="*/ 0 h 75"/>
                  <a:gd name="T6" fmla="*/ 0 w 74"/>
                  <a:gd name="T7" fmla="*/ 0 h 75"/>
                  <a:gd name="T8" fmla="*/ 0 w 74"/>
                  <a:gd name="T9" fmla="*/ 0 h 75"/>
                  <a:gd name="T10" fmla="*/ 0 w 74"/>
                  <a:gd name="T11" fmla="*/ 0 h 75"/>
                  <a:gd name="T12" fmla="*/ 0 w 74"/>
                  <a:gd name="T13" fmla="*/ 0 h 75"/>
                  <a:gd name="T14" fmla="*/ 0 w 74"/>
                  <a:gd name="T15" fmla="*/ 0 h 75"/>
                  <a:gd name="T16" fmla="*/ 0 w 74"/>
                  <a:gd name="T17" fmla="*/ 0 h 75"/>
                  <a:gd name="T18" fmla="*/ 0 w 74"/>
                  <a:gd name="T19" fmla="*/ 0 h 75"/>
                  <a:gd name="T20" fmla="*/ 0 w 74"/>
                  <a:gd name="T21" fmla="*/ 0 h 75"/>
                  <a:gd name="T22" fmla="*/ 0 w 74"/>
                  <a:gd name="T23" fmla="*/ 0 h 75"/>
                  <a:gd name="T24" fmla="*/ 0 w 74"/>
                  <a:gd name="T25" fmla="*/ 0 h 75"/>
                  <a:gd name="T26" fmla="*/ 0 w 74"/>
                  <a:gd name="T27" fmla="*/ 0 h 75"/>
                  <a:gd name="T28" fmla="*/ 0 w 74"/>
                  <a:gd name="T29" fmla="*/ 0 h 75"/>
                  <a:gd name="T30" fmla="*/ 0 w 74"/>
                  <a:gd name="T31" fmla="*/ 0 h 75"/>
                  <a:gd name="T32" fmla="*/ 0 w 74"/>
                  <a:gd name="T33" fmla="*/ 0 h 75"/>
                  <a:gd name="T34" fmla="*/ 0 w 74"/>
                  <a:gd name="T35" fmla="*/ 0 h 75"/>
                  <a:gd name="T36" fmla="*/ 0 w 74"/>
                  <a:gd name="T37" fmla="*/ 0 h 75"/>
                  <a:gd name="T38" fmla="*/ 0 w 74"/>
                  <a:gd name="T39" fmla="*/ 0 h 75"/>
                  <a:gd name="T40" fmla="*/ 0 w 74"/>
                  <a:gd name="T41" fmla="*/ 0 h 75"/>
                  <a:gd name="T42" fmla="*/ 0 w 74"/>
                  <a:gd name="T43" fmla="*/ 0 h 75"/>
                  <a:gd name="T44" fmla="*/ 0 w 74"/>
                  <a:gd name="T45" fmla="*/ 0 h 75"/>
                  <a:gd name="T46" fmla="*/ 0 w 74"/>
                  <a:gd name="T47" fmla="*/ 0 h 75"/>
                  <a:gd name="T48" fmla="*/ 0 w 74"/>
                  <a:gd name="T49" fmla="*/ 0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4"/>
                  <a:gd name="T76" fmla="*/ 0 h 75"/>
                  <a:gd name="T77" fmla="*/ 74 w 74"/>
                  <a:gd name="T78" fmla="*/ 75 h 7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4" h="75">
                    <a:moveTo>
                      <a:pt x="7" y="65"/>
                    </a:moveTo>
                    <a:lnTo>
                      <a:pt x="15" y="72"/>
                    </a:lnTo>
                    <a:lnTo>
                      <a:pt x="25" y="75"/>
                    </a:lnTo>
                    <a:lnTo>
                      <a:pt x="32" y="75"/>
                    </a:lnTo>
                    <a:lnTo>
                      <a:pt x="37" y="73"/>
                    </a:lnTo>
                    <a:lnTo>
                      <a:pt x="38" y="73"/>
                    </a:lnTo>
                    <a:lnTo>
                      <a:pt x="44" y="71"/>
                    </a:lnTo>
                    <a:lnTo>
                      <a:pt x="50" y="69"/>
                    </a:lnTo>
                    <a:lnTo>
                      <a:pt x="59" y="65"/>
                    </a:lnTo>
                    <a:lnTo>
                      <a:pt x="65" y="60"/>
                    </a:lnTo>
                    <a:lnTo>
                      <a:pt x="71" y="56"/>
                    </a:lnTo>
                    <a:lnTo>
                      <a:pt x="74" y="50"/>
                    </a:lnTo>
                    <a:lnTo>
                      <a:pt x="72" y="45"/>
                    </a:lnTo>
                    <a:lnTo>
                      <a:pt x="59" y="35"/>
                    </a:lnTo>
                    <a:lnTo>
                      <a:pt x="46" y="39"/>
                    </a:lnTo>
                    <a:lnTo>
                      <a:pt x="35" y="48"/>
                    </a:lnTo>
                    <a:lnTo>
                      <a:pt x="31" y="52"/>
                    </a:lnTo>
                    <a:lnTo>
                      <a:pt x="29" y="43"/>
                    </a:lnTo>
                    <a:lnTo>
                      <a:pt x="24" y="26"/>
                    </a:lnTo>
                    <a:lnTo>
                      <a:pt x="13" y="7"/>
                    </a:lnTo>
                    <a:lnTo>
                      <a:pt x="2" y="0"/>
                    </a:lnTo>
                    <a:lnTo>
                      <a:pt x="0" y="19"/>
                    </a:lnTo>
                    <a:lnTo>
                      <a:pt x="3" y="40"/>
                    </a:lnTo>
                    <a:lnTo>
                      <a:pt x="6" y="58"/>
                    </a:lnTo>
                    <a:lnTo>
                      <a:pt x="7" y="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84" name="Freeform 65"/>
              <p:cNvSpPr/>
              <p:nvPr/>
            </p:nvSpPr>
            <p:spPr bwMode="auto">
              <a:xfrm>
                <a:off x="8367" y="4788"/>
                <a:ext cx="23" cy="20"/>
              </a:xfrm>
              <a:custGeom>
                <a:avLst/>
                <a:gdLst>
                  <a:gd name="T0" fmla="*/ 0 w 69"/>
                  <a:gd name="T1" fmla="*/ 0 h 59"/>
                  <a:gd name="T2" fmla="*/ 0 w 69"/>
                  <a:gd name="T3" fmla="*/ 0 h 59"/>
                  <a:gd name="T4" fmla="*/ 0 w 69"/>
                  <a:gd name="T5" fmla="*/ 0 h 59"/>
                  <a:gd name="T6" fmla="*/ 0 w 69"/>
                  <a:gd name="T7" fmla="*/ 0 h 59"/>
                  <a:gd name="T8" fmla="*/ 0 w 69"/>
                  <a:gd name="T9" fmla="*/ 0 h 59"/>
                  <a:gd name="T10" fmla="*/ 0 w 69"/>
                  <a:gd name="T11" fmla="*/ 0 h 59"/>
                  <a:gd name="T12" fmla="*/ 0 w 69"/>
                  <a:gd name="T13" fmla="*/ 0 h 59"/>
                  <a:gd name="T14" fmla="*/ 0 w 69"/>
                  <a:gd name="T15" fmla="*/ 0 h 59"/>
                  <a:gd name="T16" fmla="*/ 0 w 69"/>
                  <a:gd name="T17" fmla="*/ 0 h 59"/>
                  <a:gd name="T18" fmla="*/ 0 w 69"/>
                  <a:gd name="T19" fmla="*/ 0 h 59"/>
                  <a:gd name="T20" fmla="*/ 0 w 69"/>
                  <a:gd name="T21" fmla="*/ 0 h 59"/>
                  <a:gd name="T22" fmla="*/ 0 w 69"/>
                  <a:gd name="T23" fmla="*/ 0 h 59"/>
                  <a:gd name="T24" fmla="*/ 0 w 69"/>
                  <a:gd name="T25" fmla="*/ 0 h 59"/>
                  <a:gd name="T26" fmla="*/ 0 w 69"/>
                  <a:gd name="T27" fmla="*/ 0 h 59"/>
                  <a:gd name="T28" fmla="*/ 0 w 69"/>
                  <a:gd name="T29" fmla="*/ 0 h 59"/>
                  <a:gd name="T30" fmla="*/ 0 w 69"/>
                  <a:gd name="T31" fmla="*/ 0 h 59"/>
                  <a:gd name="T32" fmla="*/ 0 w 69"/>
                  <a:gd name="T33" fmla="*/ 0 h 59"/>
                  <a:gd name="T34" fmla="*/ 0 w 69"/>
                  <a:gd name="T35" fmla="*/ 0 h 59"/>
                  <a:gd name="T36" fmla="*/ 0 w 69"/>
                  <a:gd name="T37" fmla="*/ 0 h 59"/>
                  <a:gd name="T38" fmla="*/ 0 w 69"/>
                  <a:gd name="T39" fmla="*/ 0 h 59"/>
                  <a:gd name="T40" fmla="*/ 0 w 69"/>
                  <a:gd name="T41" fmla="*/ 0 h 5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9"/>
                  <a:gd name="T64" fmla="*/ 0 h 59"/>
                  <a:gd name="T65" fmla="*/ 69 w 69"/>
                  <a:gd name="T66" fmla="*/ 59 h 5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9" h="59">
                    <a:moveTo>
                      <a:pt x="24" y="59"/>
                    </a:moveTo>
                    <a:lnTo>
                      <a:pt x="29" y="59"/>
                    </a:lnTo>
                    <a:lnTo>
                      <a:pt x="38" y="57"/>
                    </a:lnTo>
                    <a:lnTo>
                      <a:pt x="47" y="56"/>
                    </a:lnTo>
                    <a:lnTo>
                      <a:pt x="56" y="54"/>
                    </a:lnTo>
                    <a:lnTo>
                      <a:pt x="63" y="52"/>
                    </a:lnTo>
                    <a:lnTo>
                      <a:pt x="68" y="47"/>
                    </a:lnTo>
                    <a:lnTo>
                      <a:pt x="69" y="43"/>
                    </a:lnTo>
                    <a:lnTo>
                      <a:pt x="66" y="37"/>
                    </a:lnTo>
                    <a:lnTo>
                      <a:pt x="54" y="32"/>
                    </a:lnTo>
                    <a:lnTo>
                      <a:pt x="41" y="33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21" y="29"/>
                    </a:lnTo>
                    <a:lnTo>
                      <a:pt x="19" y="13"/>
                    </a:lnTo>
                    <a:lnTo>
                      <a:pt x="15" y="1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9" y="44"/>
                    </a:lnTo>
                    <a:lnTo>
                      <a:pt x="19" y="56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85" name="Freeform 66"/>
              <p:cNvSpPr/>
              <p:nvPr/>
            </p:nvSpPr>
            <p:spPr bwMode="auto">
              <a:xfrm>
                <a:off x="8386" y="4779"/>
                <a:ext cx="23" cy="20"/>
              </a:xfrm>
              <a:custGeom>
                <a:avLst/>
                <a:gdLst>
                  <a:gd name="T0" fmla="*/ 0 w 69"/>
                  <a:gd name="T1" fmla="*/ 0 h 60"/>
                  <a:gd name="T2" fmla="*/ 0 w 69"/>
                  <a:gd name="T3" fmla="*/ 0 h 60"/>
                  <a:gd name="T4" fmla="*/ 0 w 69"/>
                  <a:gd name="T5" fmla="*/ 0 h 60"/>
                  <a:gd name="T6" fmla="*/ 0 w 69"/>
                  <a:gd name="T7" fmla="*/ 0 h 60"/>
                  <a:gd name="T8" fmla="*/ 0 w 69"/>
                  <a:gd name="T9" fmla="*/ 0 h 60"/>
                  <a:gd name="T10" fmla="*/ 0 w 69"/>
                  <a:gd name="T11" fmla="*/ 0 h 60"/>
                  <a:gd name="T12" fmla="*/ 0 w 69"/>
                  <a:gd name="T13" fmla="*/ 0 h 60"/>
                  <a:gd name="T14" fmla="*/ 0 w 69"/>
                  <a:gd name="T15" fmla="*/ 0 h 60"/>
                  <a:gd name="T16" fmla="*/ 0 w 69"/>
                  <a:gd name="T17" fmla="*/ 0 h 60"/>
                  <a:gd name="T18" fmla="*/ 0 w 69"/>
                  <a:gd name="T19" fmla="*/ 0 h 60"/>
                  <a:gd name="T20" fmla="*/ 0 w 69"/>
                  <a:gd name="T21" fmla="*/ 0 h 60"/>
                  <a:gd name="T22" fmla="*/ 0 w 69"/>
                  <a:gd name="T23" fmla="*/ 0 h 60"/>
                  <a:gd name="T24" fmla="*/ 0 w 69"/>
                  <a:gd name="T25" fmla="*/ 0 h 60"/>
                  <a:gd name="T26" fmla="*/ 0 w 69"/>
                  <a:gd name="T27" fmla="*/ 0 h 60"/>
                  <a:gd name="T28" fmla="*/ 0 w 69"/>
                  <a:gd name="T29" fmla="*/ 0 h 60"/>
                  <a:gd name="T30" fmla="*/ 0 w 69"/>
                  <a:gd name="T31" fmla="*/ 0 h 60"/>
                  <a:gd name="T32" fmla="*/ 0 w 69"/>
                  <a:gd name="T33" fmla="*/ 0 h 60"/>
                  <a:gd name="T34" fmla="*/ 0 w 69"/>
                  <a:gd name="T35" fmla="*/ 0 h 60"/>
                  <a:gd name="T36" fmla="*/ 0 w 69"/>
                  <a:gd name="T37" fmla="*/ 0 h 60"/>
                  <a:gd name="T38" fmla="*/ 0 w 69"/>
                  <a:gd name="T39" fmla="*/ 0 h 60"/>
                  <a:gd name="T40" fmla="*/ 0 w 69"/>
                  <a:gd name="T41" fmla="*/ 0 h 60"/>
                  <a:gd name="T42" fmla="*/ 0 w 69"/>
                  <a:gd name="T43" fmla="*/ 0 h 60"/>
                  <a:gd name="T44" fmla="*/ 0 w 69"/>
                  <a:gd name="T45" fmla="*/ 0 h 60"/>
                  <a:gd name="T46" fmla="*/ 0 w 69"/>
                  <a:gd name="T47" fmla="*/ 0 h 60"/>
                  <a:gd name="T48" fmla="*/ 0 w 69"/>
                  <a:gd name="T49" fmla="*/ 0 h 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9"/>
                  <a:gd name="T76" fmla="*/ 0 h 60"/>
                  <a:gd name="T77" fmla="*/ 69 w 69"/>
                  <a:gd name="T78" fmla="*/ 60 h 6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9" h="60">
                    <a:moveTo>
                      <a:pt x="6" y="46"/>
                    </a:moveTo>
                    <a:lnTo>
                      <a:pt x="15" y="54"/>
                    </a:lnTo>
                    <a:lnTo>
                      <a:pt x="22" y="59"/>
                    </a:lnTo>
                    <a:lnTo>
                      <a:pt x="31" y="60"/>
                    </a:lnTo>
                    <a:lnTo>
                      <a:pt x="38" y="60"/>
                    </a:lnTo>
                    <a:lnTo>
                      <a:pt x="45" y="59"/>
                    </a:lnTo>
                    <a:lnTo>
                      <a:pt x="51" y="56"/>
                    </a:lnTo>
                    <a:lnTo>
                      <a:pt x="57" y="53"/>
                    </a:lnTo>
                    <a:lnTo>
                      <a:pt x="60" y="51"/>
                    </a:lnTo>
                    <a:lnTo>
                      <a:pt x="64" y="50"/>
                    </a:lnTo>
                    <a:lnTo>
                      <a:pt x="67" y="47"/>
                    </a:lnTo>
                    <a:lnTo>
                      <a:pt x="69" y="43"/>
                    </a:lnTo>
                    <a:lnTo>
                      <a:pt x="67" y="40"/>
                    </a:lnTo>
                    <a:lnTo>
                      <a:pt x="54" y="31"/>
                    </a:lnTo>
                    <a:lnTo>
                      <a:pt x="41" y="31"/>
                    </a:lnTo>
                    <a:lnTo>
                      <a:pt x="32" y="34"/>
                    </a:lnTo>
                    <a:lnTo>
                      <a:pt x="28" y="37"/>
                    </a:lnTo>
                    <a:lnTo>
                      <a:pt x="26" y="30"/>
                    </a:lnTo>
                    <a:lnTo>
                      <a:pt x="20" y="1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0" y="14"/>
                    </a:lnTo>
                    <a:lnTo>
                      <a:pt x="1" y="30"/>
                    </a:lnTo>
                    <a:lnTo>
                      <a:pt x="4" y="41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86" name="Freeform 67"/>
              <p:cNvSpPr/>
              <p:nvPr/>
            </p:nvSpPr>
            <p:spPr bwMode="auto">
              <a:xfrm>
                <a:off x="8357" y="4833"/>
                <a:ext cx="25" cy="16"/>
              </a:xfrm>
              <a:custGeom>
                <a:avLst/>
                <a:gdLst>
                  <a:gd name="T0" fmla="*/ 0 w 75"/>
                  <a:gd name="T1" fmla="*/ 0 h 48"/>
                  <a:gd name="T2" fmla="*/ 0 w 75"/>
                  <a:gd name="T3" fmla="*/ 0 h 48"/>
                  <a:gd name="T4" fmla="*/ 0 w 75"/>
                  <a:gd name="T5" fmla="*/ 0 h 48"/>
                  <a:gd name="T6" fmla="*/ 0 w 75"/>
                  <a:gd name="T7" fmla="*/ 0 h 48"/>
                  <a:gd name="T8" fmla="*/ 0 w 75"/>
                  <a:gd name="T9" fmla="*/ 0 h 48"/>
                  <a:gd name="T10" fmla="*/ 0 w 75"/>
                  <a:gd name="T11" fmla="*/ 0 h 48"/>
                  <a:gd name="T12" fmla="*/ 0 w 75"/>
                  <a:gd name="T13" fmla="*/ 0 h 48"/>
                  <a:gd name="T14" fmla="*/ 0 w 75"/>
                  <a:gd name="T15" fmla="*/ 0 h 48"/>
                  <a:gd name="T16" fmla="*/ 0 w 75"/>
                  <a:gd name="T17" fmla="*/ 0 h 48"/>
                  <a:gd name="T18" fmla="*/ 0 w 75"/>
                  <a:gd name="T19" fmla="*/ 0 h 48"/>
                  <a:gd name="T20" fmla="*/ 0 w 75"/>
                  <a:gd name="T21" fmla="*/ 0 h 48"/>
                  <a:gd name="T22" fmla="*/ 0 w 75"/>
                  <a:gd name="T23" fmla="*/ 0 h 48"/>
                  <a:gd name="T24" fmla="*/ 0 w 75"/>
                  <a:gd name="T25" fmla="*/ 0 h 48"/>
                  <a:gd name="T26" fmla="*/ 0 w 75"/>
                  <a:gd name="T27" fmla="*/ 0 h 48"/>
                  <a:gd name="T28" fmla="*/ 0 w 75"/>
                  <a:gd name="T29" fmla="*/ 0 h 48"/>
                  <a:gd name="T30" fmla="*/ 0 w 75"/>
                  <a:gd name="T31" fmla="*/ 0 h 48"/>
                  <a:gd name="T32" fmla="*/ 0 w 75"/>
                  <a:gd name="T33" fmla="*/ 0 h 48"/>
                  <a:gd name="T34" fmla="*/ 0 w 75"/>
                  <a:gd name="T35" fmla="*/ 0 h 48"/>
                  <a:gd name="T36" fmla="*/ 0 w 75"/>
                  <a:gd name="T37" fmla="*/ 0 h 48"/>
                  <a:gd name="T38" fmla="*/ 0 w 75"/>
                  <a:gd name="T39" fmla="*/ 0 h 48"/>
                  <a:gd name="T40" fmla="*/ 0 w 75"/>
                  <a:gd name="T41" fmla="*/ 0 h 48"/>
                  <a:gd name="T42" fmla="*/ 0 w 75"/>
                  <a:gd name="T43" fmla="*/ 0 h 48"/>
                  <a:gd name="T44" fmla="*/ 0 w 75"/>
                  <a:gd name="T45" fmla="*/ 0 h 48"/>
                  <a:gd name="T46" fmla="*/ 0 w 75"/>
                  <a:gd name="T47" fmla="*/ 0 h 48"/>
                  <a:gd name="T48" fmla="*/ 0 w 75"/>
                  <a:gd name="T49" fmla="*/ 0 h 48"/>
                  <a:gd name="T50" fmla="*/ 0 w 75"/>
                  <a:gd name="T51" fmla="*/ 0 h 48"/>
                  <a:gd name="T52" fmla="*/ 0 w 75"/>
                  <a:gd name="T53" fmla="*/ 0 h 48"/>
                  <a:gd name="T54" fmla="*/ 0 w 75"/>
                  <a:gd name="T55" fmla="*/ 0 h 48"/>
                  <a:gd name="T56" fmla="*/ 0 w 75"/>
                  <a:gd name="T57" fmla="*/ 0 h 4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5"/>
                  <a:gd name="T88" fmla="*/ 0 h 48"/>
                  <a:gd name="T89" fmla="*/ 75 w 75"/>
                  <a:gd name="T90" fmla="*/ 48 h 4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5" h="48">
                    <a:moveTo>
                      <a:pt x="12" y="44"/>
                    </a:moveTo>
                    <a:lnTo>
                      <a:pt x="19" y="46"/>
                    </a:lnTo>
                    <a:lnTo>
                      <a:pt x="31" y="48"/>
                    </a:lnTo>
                    <a:lnTo>
                      <a:pt x="43" y="48"/>
                    </a:lnTo>
                    <a:lnTo>
                      <a:pt x="56" y="46"/>
                    </a:lnTo>
                    <a:lnTo>
                      <a:pt x="66" y="42"/>
                    </a:lnTo>
                    <a:lnTo>
                      <a:pt x="74" y="36"/>
                    </a:lnTo>
                    <a:lnTo>
                      <a:pt x="75" y="29"/>
                    </a:lnTo>
                    <a:lnTo>
                      <a:pt x="71" y="19"/>
                    </a:lnTo>
                    <a:lnTo>
                      <a:pt x="66" y="16"/>
                    </a:lnTo>
                    <a:lnTo>
                      <a:pt x="59" y="15"/>
                    </a:lnTo>
                    <a:lnTo>
                      <a:pt x="52" y="15"/>
                    </a:lnTo>
                    <a:lnTo>
                      <a:pt x="43" y="18"/>
                    </a:lnTo>
                    <a:lnTo>
                      <a:pt x="35" y="19"/>
                    </a:lnTo>
                    <a:lnTo>
                      <a:pt x="30" y="22"/>
                    </a:lnTo>
                    <a:lnTo>
                      <a:pt x="25" y="23"/>
                    </a:lnTo>
                    <a:lnTo>
                      <a:pt x="24" y="25"/>
                    </a:lnTo>
                    <a:lnTo>
                      <a:pt x="22" y="21"/>
                    </a:lnTo>
                    <a:lnTo>
                      <a:pt x="19" y="13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3"/>
                    </a:lnTo>
                    <a:lnTo>
                      <a:pt x="5" y="26"/>
                    </a:lnTo>
                    <a:lnTo>
                      <a:pt x="9" y="38"/>
                    </a:lnTo>
                    <a:lnTo>
                      <a:pt x="12" y="4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87" name="Freeform 68"/>
              <p:cNvSpPr/>
              <p:nvPr/>
            </p:nvSpPr>
            <p:spPr bwMode="auto">
              <a:xfrm>
                <a:off x="8385" y="4821"/>
                <a:ext cx="21" cy="19"/>
              </a:xfrm>
              <a:custGeom>
                <a:avLst/>
                <a:gdLst>
                  <a:gd name="T0" fmla="*/ 0 w 63"/>
                  <a:gd name="T1" fmla="*/ 0 h 57"/>
                  <a:gd name="T2" fmla="*/ 0 w 63"/>
                  <a:gd name="T3" fmla="*/ 0 h 57"/>
                  <a:gd name="T4" fmla="*/ 0 w 63"/>
                  <a:gd name="T5" fmla="*/ 0 h 57"/>
                  <a:gd name="T6" fmla="*/ 0 w 63"/>
                  <a:gd name="T7" fmla="*/ 0 h 57"/>
                  <a:gd name="T8" fmla="*/ 0 w 63"/>
                  <a:gd name="T9" fmla="*/ 0 h 57"/>
                  <a:gd name="T10" fmla="*/ 0 w 63"/>
                  <a:gd name="T11" fmla="*/ 0 h 57"/>
                  <a:gd name="T12" fmla="*/ 0 w 63"/>
                  <a:gd name="T13" fmla="*/ 0 h 57"/>
                  <a:gd name="T14" fmla="*/ 0 w 63"/>
                  <a:gd name="T15" fmla="*/ 0 h 57"/>
                  <a:gd name="T16" fmla="*/ 0 w 63"/>
                  <a:gd name="T17" fmla="*/ 0 h 57"/>
                  <a:gd name="T18" fmla="*/ 0 w 63"/>
                  <a:gd name="T19" fmla="*/ 0 h 57"/>
                  <a:gd name="T20" fmla="*/ 0 w 63"/>
                  <a:gd name="T21" fmla="*/ 0 h 57"/>
                  <a:gd name="T22" fmla="*/ 0 w 63"/>
                  <a:gd name="T23" fmla="*/ 0 h 57"/>
                  <a:gd name="T24" fmla="*/ 0 w 63"/>
                  <a:gd name="T25" fmla="*/ 0 h 57"/>
                  <a:gd name="T26" fmla="*/ 0 w 63"/>
                  <a:gd name="T27" fmla="*/ 0 h 57"/>
                  <a:gd name="T28" fmla="*/ 0 w 63"/>
                  <a:gd name="T29" fmla="*/ 0 h 57"/>
                  <a:gd name="T30" fmla="*/ 0 w 63"/>
                  <a:gd name="T31" fmla="*/ 0 h 57"/>
                  <a:gd name="T32" fmla="*/ 0 w 63"/>
                  <a:gd name="T33" fmla="*/ 0 h 57"/>
                  <a:gd name="T34" fmla="*/ 0 w 63"/>
                  <a:gd name="T35" fmla="*/ 0 h 57"/>
                  <a:gd name="T36" fmla="*/ 0 w 63"/>
                  <a:gd name="T37" fmla="*/ 0 h 57"/>
                  <a:gd name="T38" fmla="*/ 0 w 63"/>
                  <a:gd name="T39" fmla="*/ 0 h 57"/>
                  <a:gd name="T40" fmla="*/ 0 w 63"/>
                  <a:gd name="T41" fmla="*/ 0 h 57"/>
                  <a:gd name="T42" fmla="*/ 0 w 63"/>
                  <a:gd name="T43" fmla="*/ 0 h 57"/>
                  <a:gd name="T44" fmla="*/ 0 w 63"/>
                  <a:gd name="T45" fmla="*/ 0 h 57"/>
                  <a:gd name="T46" fmla="*/ 0 w 63"/>
                  <a:gd name="T47" fmla="*/ 0 h 57"/>
                  <a:gd name="T48" fmla="*/ 0 w 63"/>
                  <a:gd name="T49" fmla="*/ 0 h 5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"/>
                  <a:gd name="T76" fmla="*/ 0 h 57"/>
                  <a:gd name="T77" fmla="*/ 63 w 63"/>
                  <a:gd name="T78" fmla="*/ 57 h 5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" h="57">
                    <a:moveTo>
                      <a:pt x="15" y="53"/>
                    </a:moveTo>
                    <a:lnTo>
                      <a:pt x="22" y="54"/>
                    </a:lnTo>
                    <a:lnTo>
                      <a:pt x="34" y="57"/>
                    </a:lnTo>
                    <a:lnTo>
                      <a:pt x="47" y="56"/>
                    </a:lnTo>
                    <a:lnTo>
                      <a:pt x="58" y="50"/>
                    </a:lnTo>
                    <a:lnTo>
                      <a:pt x="61" y="48"/>
                    </a:lnTo>
                    <a:lnTo>
                      <a:pt x="62" y="46"/>
                    </a:lnTo>
                    <a:lnTo>
                      <a:pt x="63" y="43"/>
                    </a:lnTo>
                    <a:lnTo>
                      <a:pt x="62" y="40"/>
                    </a:lnTo>
                    <a:lnTo>
                      <a:pt x="61" y="36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33"/>
                    </a:lnTo>
                    <a:lnTo>
                      <a:pt x="39" y="36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1" y="36"/>
                    </a:lnTo>
                    <a:lnTo>
                      <a:pt x="21" y="30"/>
                    </a:lnTo>
                    <a:lnTo>
                      <a:pt x="21" y="17"/>
                    </a:lnTo>
                    <a:lnTo>
                      <a:pt x="17" y="4"/>
                    </a:lnTo>
                    <a:lnTo>
                      <a:pt x="8" y="0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88" name="Freeform 69"/>
              <p:cNvSpPr/>
              <p:nvPr/>
            </p:nvSpPr>
            <p:spPr bwMode="auto">
              <a:xfrm>
                <a:off x="8406" y="4814"/>
                <a:ext cx="21" cy="19"/>
              </a:xfrm>
              <a:custGeom>
                <a:avLst/>
                <a:gdLst>
                  <a:gd name="T0" fmla="*/ 0 w 65"/>
                  <a:gd name="T1" fmla="*/ 0 h 57"/>
                  <a:gd name="T2" fmla="*/ 0 w 65"/>
                  <a:gd name="T3" fmla="*/ 0 h 57"/>
                  <a:gd name="T4" fmla="*/ 0 w 65"/>
                  <a:gd name="T5" fmla="*/ 0 h 57"/>
                  <a:gd name="T6" fmla="*/ 0 w 65"/>
                  <a:gd name="T7" fmla="*/ 0 h 57"/>
                  <a:gd name="T8" fmla="*/ 0 w 65"/>
                  <a:gd name="T9" fmla="*/ 0 h 57"/>
                  <a:gd name="T10" fmla="*/ 0 w 65"/>
                  <a:gd name="T11" fmla="*/ 0 h 57"/>
                  <a:gd name="T12" fmla="*/ 0 w 65"/>
                  <a:gd name="T13" fmla="*/ 0 h 57"/>
                  <a:gd name="T14" fmla="*/ 0 w 65"/>
                  <a:gd name="T15" fmla="*/ 0 h 57"/>
                  <a:gd name="T16" fmla="*/ 0 w 65"/>
                  <a:gd name="T17" fmla="*/ 0 h 57"/>
                  <a:gd name="T18" fmla="*/ 0 w 65"/>
                  <a:gd name="T19" fmla="*/ 0 h 57"/>
                  <a:gd name="T20" fmla="*/ 0 w 65"/>
                  <a:gd name="T21" fmla="*/ 0 h 57"/>
                  <a:gd name="T22" fmla="*/ 0 w 65"/>
                  <a:gd name="T23" fmla="*/ 0 h 57"/>
                  <a:gd name="T24" fmla="*/ 0 w 65"/>
                  <a:gd name="T25" fmla="*/ 0 h 57"/>
                  <a:gd name="T26" fmla="*/ 0 w 65"/>
                  <a:gd name="T27" fmla="*/ 0 h 57"/>
                  <a:gd name="T28" fmla="*/ 0 w 65"/>
                  <a:gd name="T29" fmla="*/ 0 h 57"/>
                  <a:gd name="T30" fmla="*/ 0 w 65"/>
                  <a:gd name="T31" fmla="*/ 0 h 57"/>
                  <a:gd name="T32" fmla="*/ 0 w 65"/>
                  <a:gd name="T33" fmla="*/ 0 h 57"/>
                  <a:gd name="T34" fmla="*/ 0 w 65"/>
                  <a:gd name="T35" fmla="*/ 0 h 57"/>
                  <a:gd name="T36" fmla="*/ 0 w 65"/>
                  <a:gd name="T37" fmla="*/ 0 h 57"/>
                  <a:gd name="T38" fmla="*/ 0 w 65"/>
                  <a:gd name="T39" fmla="*/ 0 h 57"/>
                  <a:gd name="T40" fmla="*/ 0 w 65"/>
                  <a:gd name="T41" fmla="*/ 0 h 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5"/>
                  <a:gd name="T64" fmla="*/ 0 h 57"/>
                  <a:gd name="T65" fmla="*/ 65 w 65"/>
                  <a:gd name="T66" fmla="*/ 57 h 5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5" h="57">
                    <a:moveTo>
                      <a:pt x="24" y="52"/>
                    </a:moveTo>
                    <a:lnTo>
                      <a:pt x="32" y="57"/>
                    </a:lnTo>
                    <a:lnTo>
                      <a:pt x="41" y="55"/>
                    </a:lnTo>
                    <a:lnTo>
                      <a:pt x="50" y="52"/>
                    </a:lnTo>
                    <a:lnTo>
                      <a:pt x="59" y="48"/>
                    </a:lnTo>
                    <a:lnTo>
                      <a:pt x="63" y="45"/>
                    </a:lnTo>
                    <a:lnTo>
                      <a:pt x="65" y="42"/>
                    </a:lnTo>
                    <a:lnTo>
                      <a:pt x="65" y="38"/>
                    </a:lnTo>
                    <a:lnTo>
                      <a:pt x="63" y="34"/>
                    </a:lnTo>
                    <a:lnTo>
                      <a:pt x="53" y="28"/>
                    </a:lnTo>
                    <a:lnTo>
                      <a:pt x="46" y="29"/>
                    </a:lnTo>
                    <a:lnTo>
                      <a:pt x="40" y="35"/>
                    </a:lnTo>
                    <a:lnTo>
                      <a:pt x="35" y="39"/>
                    </a:lnTo>
                    <a:lnTo>
                      <a:pt x="32" y="32"/>
                    </a:lnTo>
                    <a:lnTo>
                      <a:pt x="25" y="18"/>
                    </a:lnTo>
                    <a:lnTo>
                      <a:pt x="16" y="5"/>
                    </a:lnTo>
                    <a:lnTo>
                      <a:pt x="6" y="0"/>
                    </a:lnTo>
                    <a:lnTo>
                      <a:pt x="0" y="21"/>
                    </a:lnTo>
                    <a:lnTo>
                      <a:pt x="7" y="36"/>
                    </a:lnTo>
                    <a:lnTo>
                      <a:pt x="18" y="48"/>
                    </a:ln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89" name="Freeform 70"/>
              <p:cNvSpPr/>
              <p:nvPr/>
            </p:nvSpPr>
            <p:spPr bwMode="auto">
              <a:xfrm>
                <a:off x="8371" y="4865"/>
                <a:ext cx="26" cy="26"/>
              </a:xfrm>
              <a:custGeom>
                <a:avLst/>
                <a:gdLst>
                  <a:gd name="T0" fmla="*/ 0 w 79"/>
                  <a:gd name="T1" fmla="*/ 0 h 80"/>
                  <a:gd name="T2" fmla="*/ 0 w 79"/>
                  <a:gd name="T3" fmla="*/ 0 h 80"/>
                  <a:gd name="T4" fmla="*/ 0 w 79"/>
                  <a:gd name="T5" fmla="*/ 0 h 80"/>
                  <a:gd name="T6" fmla="*/ 0 w 79"/>
                  <a:gd name="T7" fmla="*/ 0 h 80"/>
                  <a:gd name="T8" fmla="*/ 0 w 79"/>
                  <a:gd name="T9" fmla="*/ 0 h 80"/>
                  <a:gd name="T10" fmla="*/ 0 w 79"/>
                  <a:gd name="T11" fmla="*/ 0 h 80"/>
                  <a:gd name="T12" fmla="*/ 0 w 79"/>
                  <a:gd name="T13" fmla="*/ 0 h 80"/>
                  <a:gd name="T14" fmla="*/ 0 w 79"/>
                  <a:gd name="T15" fmla="*/ 0 h 80"/>
                  <a:gd name="T16" fmla="*/ 0 w 79"/>
                  <a:gd name="T17" fmla="*/ 0 h 80"/>
                  <a:gd name="T18" fmla="*/ 0 w 79"/>
                  <a:gd name="T19" fmla="*/ 0 h 80"/>
                  <a:gd name="T20" fmla="*/ 0 w 79"/>
                  <a:gd name="T21" fmla="*/ 0 h 80"/>
                  <a:gd name="T22" fmla="*/ 0 w 79"/>
                  <a:gd name="T23" fmla="*/ 0 h 80"/>
                  <a:gd name="T24" fmla="*/ 0 w 79"/>
                  <a:gd name="T25" fmla="*/ 0 h 80"/>
                  <a:gd name="T26" fmla="*/ 0 w 79"/>
                  <a:gd name="T27" fmla="*/ 0 h 80"/>
                  <a:gd name="T28" fmla="*/ 0 w 79"/>
                  <a:gd name="T29" fmla="*/ 0 h 80"/>
                  <a:gd name="T30" fmla="*/ 0 w 79"/>
                  <a:gd name="T31" fmla="*/ 0 h 80"/>
                  <a:gd name="T32" fmla="*/ 0 w 79"/>
                  <a:gd name="T33" fmla="*/ 0 h 80"/>
                  <a:gd name="T34" fmla="*/ 0 w 79"/>
                  <a:gd name="T35" fmla="*/ 0 h 80"/>
                  <a:gd name="T36" fmla="*/ 0 w 79"/>
                  <a:gd name="T37" fmla="*/ 0 h 80"/>
                  <a:gd name="T38" fmla="*/ 0 w 79"/>
                  <a:gd name="T39" fmla="*/ 0 h 80"/>
                  <a:gd name="T40" fmla="*/ 0 w 79"/>
                  <a:gd name="T41" fmla="*/ 0 h 80"/>
                  <a:gd name="T42" fmla="*/ 0 w 79"/>
                  <a:gd name="T43" fmla="*/ 0 h 80"/>
                  <a:gd name="T44" fmla="*/ 0 w 79"/>
                  <a:gd name="T45" fmla="*/ 0 h 80"/>
                  <a:gd name="T46" fmla="*/ 0 w 79"/>
                  <a:gd name="T47" fmla="*/ 0 h 80"/>
                  <a:gd name="T48" fmla="*/ 0 w 79"/>
                  <a:gd name="T49" fmla="*/ 0 h 80"/>
                  <a:gd name="T50" fmla="*/ 0 w 79"/>
                  <a:gd name="T51" fmla="*/ 0 h 80"/>
                  <a:gd name="T52" fmla="*/ 0 w 79"/>
                  <a:gd name="T53" fmla="*/ 0 h 80"/>
                  <a:gd name="T54" fmla="*/ 0 w 79"/>
                  <a:gd name="T55" fmla="*/ 0 h 80"/>
                  <a:gd name="T56" fmla="*/ 0 w 79"/>
                  <a:gd name="T57" fmla="*/ 0 h 8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80"/>
                  <a:gd name="T89" fmla="*/ 79 w 79"/>
                  <a:gd name="T90" fmla="*/ 80 h 8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80">
                    <a:moveTo>
                      <a:pt x="16" y="67"/>
                    </a:moveTo>
                    <a:lnTo>
                      <a:pt x="19" y="70"/>
                    </a:lnTo>
                    <a:lnTo>
                      <a:pt x="23" y="73"/>
                    </a:lnTo>
                    <a:lnTo>
                      <a:pt x="31" y="77"/>
                    </a:lnTo>
                    <a:lnTo>
                      <a:pt x="38" y="79"/>
                    </a:lnTo>
                    <a:lnTo>
                      <a:pt x="47" y="80"/>
                    </a:lnTo>
                    <a:lnTo>
                      <a:pt x="57" y="77"/>
                    </a:lnTo>
                    <a:lnTo>
                      <a:pt x="66" y="70"/>
                    </a:lnTo>
                    <a:lnTo>
                      <a:pt x="73" y="59"/>
                    </a:lnTo>
                    <a:lnTo>
                      <a:pt x="76" y="54"/>
                    </a:lnTo>
                    <a:lnTo>
                      <a:pt x="78" y="50"/>
                    </a:lnTo>
                    <a:lnTo>
                      <a:pt x="79" y="46"/>
                    </a:lnTo>
                    <a:lnTo>
                      <a:pt x="78" y="43"/>
                    </a:lnTo>
                    <a:lnTo>
                      <a:pt x="70" y="39"/>
                    </a:lnTo>
                    <a:lnTo>
                      <a:pt x="61" y="37"/>
                    </a:lnTo>
                    <a:lnTo>
                      <a:pt x="53" y="39"/>
                    </a:lnTo>
                    <a:lnTo>
                      <a:pt x="45" y="40"/>
                    </a:lnTo>
                    <a:lnTo>
                      <a:pt x="39" y="44"/>
                    </a:lnTo>
                    <a:lnTo>
                      <a:pt x="34" y="47"/>
                    </a:lnTo>
                    <a:lnTo>
                      <a:pt x="31" y="50"/>
                    </a:lnTo>
                    <a:lnTo>
                      <a:pt x="29" y="52"/>
                    </a:lnTo>
                    <a:lnTo>
                      <a:pt x="28" y="43"/>
                    </a:lnTo>
                    <a:lnTo>
                      <a:pt x="22" y="24"/>
                    </a:lnTo>
                    <a:lnTo>
                      <a:pt x="13" y="6"/>
                    </a:lnTo>
                    <a:lnTo>
                      <a:pt x="1" y="0"/>
                    </a:lnTo>
                    <a:lnTo>
                      <a:pt x="0" y="24"/>
                    </a:lnTo>
                    <a:lnTo>
                      <a:pt x="6" y="46"/>
                    </a:lnTo>
                    <a:lnTo>
                      <a:pt x="13" y="62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90" name="Freeform 71"/>
              <p:cNvSpPr/>
              <p:nvPr/>
            </p:nvSpPr>
            <p:spPr bwMode="auto">
              <a:xfrm>
                <a:off x="8399" y="4855"/>
                <a:ext cx="27" cy="22"/>
              </a:xfrm>
              <a:custGeom>
                <a:avLst/>
                <a:gdLst>
                  <a:gd name="T0" fmla="*/ 0 w 79"/>
                  <a:gd name="T1" fmla="*/ 0 h 67"/>
                  <a:gd name="T2" fmla="*/ 0 w 79"/>
                  <a:gd name="T3" fmla="*/ 0 h 67"/>
                  <a:gd name="T4" fmla="*/ 0 w 79"/>
                  <a:gd name="T5" fmla="*/ 0 h 67"/>
                  <a:gd name="T6" fmla="*/ 0 w 79"/>
                  <a:gd name="T7" fmla="*/ 0 h 67"/>
                  <a:gd name="T8" fmla="*/ 0 w 79"/>
                  <a:gd name="T9" fmla="*/ 0 h 67"/>
                  <a:gd name="T10" fmla="*/ 0 w 79"/>
                  <a:gd name="T11" fmla="*/ 0 h 67"/>
                  <a:gd name="T12" fmla="*/ 0 w 79"/>
                  <a:gd name="T13" fmla="*/ 0 h 67"/>
                  <a:gd name="T14" fmla="*/ 0 w 79"/>
                  <a:gd name="T15" fmla="*/ 0 h 67"/>
                  <a:gd name="T16" fmla="*/ 0 w 79"/>
                  <a:gd name="T17" fmla="*/ 0 h 67"/>
                  <a:gd name="T18" fmla="*/ 0 w 79"/>
                  <a:gd name="T19" fmla="*/ 0 h 67"/>
                  <a:gd name="T20" fmla="*/ 0 w 79"/>
                  <a:gd name="T21" fmla="*/ 0 h 67"/>
                  <a:gd name="T22" fmla="*/ 0 w 79"/>
                  <a:gd name="T23" fmla="*/ 0 h 67"/>
                  <a:gd name="T24" fmla="*/ 0 w 79"/>
                  <a:gd name="T25" fmla="*/ 0 h 67"/>
                  <a:gd name="T26" fmla="*/ 0 w 79"/>
                  <a:gd name="T27" fmla="*/ 0 h 67"/>
                  <a:gd name="T28" fmla="*/ 0 w 79"/>
                  <a:gd name="T29" fmla="*/ 0 h 67"/>
                  <a:gd name="T30" fmla="*/ 0 w 79"/>
                  <a:gd name="T31" fmla="*/ 0 h 67"/>
                  <a:gd name="T32" fmla="*/ 0 w 79"/>
                  <a:gd name="T33" fmla="*/ 0 h 67"/>
                  <a:gd name="T34" fmla="*/ 0 w 79"/>
                  <a:gd name="T35" fmla="*/ 0 h 67"/>
                  <a:gd name="T36" fmla="*/ 0 w 79"/>
                  <a:gd name="T37" fmla="*/ 0 h 67"/>
                  <a:gd name="T38" fmla="*/ 0 w 79"/>
                  <a:gd name="T39" fmla="*/ 0 h 67"/>
                  <a:gd name="T40" fmla="*/ 0 w 79"/>
                  <a:gd name="T41" fmla="*/ 0 h 67"/>
                  <a:gd name="T42" fmla="*/ 0 w 79"/>
                  <a:gd name="T43" fmla="*/ 0 h 67"/>
                  <a:gd name="T44" fmla="*/ 0 w 79"/>
                  <a:gd name="T45" fmla="*/ 0 h 67"/>
                  <a:gd name="T46" fmla="*/ 0 w 79"/>
                  <a:gd name="T47" fmla="*/ 0 h 67"/>
                  <a:gd name="T48" fmla="*/ 0 w 79"/>
                  <a:gd name="T49" fmla="*/ 0 h 67"/>
                  <a:gd name="T50" fmla="*/ 0 w 79"/>
                  <a:gd name="T51" fmla="*/ 0 h 67"/>
                  <a:gd name="T52" fmla="*/ 0 w 79"/>
                  <a:gd name="T53" fmla="*/ 0 h 67"/>
                  <a:gd name="T54" fmla="*/ 0 w 79"/>
                  <a:gd name="T55" fmla="*/ 0 h 67"/>
                  <a:gd name="T56" fmla="*/ 0 w 79"/>
                  <a:gd name="T57" fmla="*/ 0 h 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9"/>
                  <a:gd name="T88" fmla="*/ 0 h 67"/>
                  <a:gd name="T89" fmla="*/ 79 w 79"/>
                  <a:gd name="T90" fmla="*/ 67 h 6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9" h="67">
                    <a:moveTo>
                      <a:pt x="13" y="54"/>
                    </a:moveTo>
                    <a:lnTo>
                      <a:pt x="16" y="56"/>
                    </a:lnTo>
                    <a:lnTo>
                      <a:pt x="20" y="59"/>
                    </a:lnTo>
                    <a:lnTo>
                      <a:pt x="26" y="61"/>
                    </a:lnTo>
                    <a:lnTo>
                      <a:pt x="34" y="64"/>
                    </a:lnTo>
                    <a:lnTo>
                      <a:pt x="41" y="67"/>
                    </a:lnTo>
                    <a:lnTo>
                      <a:pt x="50" y="67"/>
                    </a:lnTo>
                    <a:lnTo>
                      <a:pt x="59" y="67"/>
                    </a:lnTo>
                    <a:lnTo>
                      <a:pt x="66" y="64"/>
                    </a:lnTo>
                    <a:lnTo>
                      <a:pt x="72" y="61"/>
                    </a:lnTo>
                    <a:lnTo>
                      <a:pt x="76" y="57"/>
                    </a:lnTo>
                    <a:lnTo>
                      <a:pt x="79" y="53"/>
                    </a:lnTo>
                    <a:lnTo>
                      <a:pt x="78" y="47"/>
                    </a:lnTo>
                    <a:lnTo>
                      <a:pt x="72" y="41"/>
                    </a:lnTo>
                    <a:lnTo>
                      <a:pt x="65" y="37"/>
                    </a:lnTo>
                    <a:lnTo>
                      <a:pt x="56" y="36"/>
                    </a:lnTo>
                    <a:lnTo>
                      <a:pt x="48" y="36"/>
                    </a:lnTo>
                    <a:lnTo>
                      <a:pt x="40" y="37"/>
                    </a:lnTo>
                    <a:lnTo>
                      <a:pt x="34" y="38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33"/>
                    </a:lnTo>
                    <a:lnTo>
                      <a:pt x="22" y="17"/>
                    </a:lnTo>
                    <a:lnTo>
                      <a:pt x="15" y="4"/>
                    </a:lnTo>
                    <a:lnTo>
                      <a:pt x="3" y="0"/>
                    </a:lnTo>
                    <a:lnTo>
                      <a:pt x="0" y="21"/>
                    </a:lnTo>
                    <a:lnTo>
                      <a:pt x="4" y="38"/>
                    </a:lnTo>
                    <a:lnTo>
                      <a:pt x="10" y="50"/>
                    </a:lnTo>
                    <a:lnTo>
                      <a:pt x="13" y="5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91" name="Freeform 72"/>
              <p:cNvSpPr/>
              <p:nvPr/>
            </p:nvSpPr>
            <p:spPr bwMode="auto">
              <a:xfrm>
                <a:off x="8429" y="4851"/>
                <a:ext cx="26" cy="20"/>
              </a:xfrm>
              <a:custGeom>
                <a:avLst/>
                <a:gdLst>
                  <a:gd name="T0" fmla="*/ 0 w 77"/>
                  <a:gd name="T1" fmla="*/ 0 h 62"/>
                  <a:gd name="T2" fmla="*/ 0 w 77"/>
                  <a:gd name="T3" fmla="*/ 0 h 62"/>
                  <a:gd name="T4" fmla="*/ 0 w 77"/>
                  <a:gd name="T5" fmla="*/ 0 h 62"/>
                  <a:gd name="T6" fmla="*/ 0 w 77"/>
                  <a:gd name="T7" fmla="*/ 0 h 62"/>
                  <a:gd name="T8" fmla="*/ 0 w 77"/>
                  <a:gd name="T9" fmla="*/ 0 h 62"/>
                  <a:gd name="T10" fmla="*/ 0 w 77"/>
                  <a:gd name="T11" fmla="*/ 0 h 62"/>
                  <a:gd name="T12" fmla="*/ 0 w 77"/>
                  <a:gd name="T13" fmla="*/ 0 h 62"/>
                  <a:gd name="T14" fmla="*/ 0 w 77"/>
                  <a:gd name="T15" fmla="*/ 0 h 62"/>
                  <a:gd name="T16" fmla="*/ 0 w 77"/>
                  <a:gd name="T17" fmla="*/ 0 h 62"/>
                  <a:gd name="T18" fmla="*/ 0 w 77"/>
                  <a:gd name="T19" fmla="*/ 0 h 62"/>
                  <a:gd name="T20" fmla="*/ 0 w 77"/>
                  <a:gd name="T21" fmla="*/ 0 h 62"/>
                  <a:gd name="T22" fmla="*/ 0 w 77"/>
                  <a:gd name="T23" fmla="*/ 0 h 62"/>
                  <a:gd name="T24" fmla="*/ 0 w 77"/>
                  <a:gd name="T25" fmla="*/ 0 h 62"/>
                  <a:gd name="T26" fmla="*/ 0 w 77"/>
                  <a:gd name="T27" fmla="*/ 0 h 62"/>
                  <a:gd name="T28" fmla="*/ 0 w 77"/>
                  <a:gd name="T29" fmla="*/ 0 h 62"/>
                  <a:gd name="T30" fmla="*/ 0 w 77"/>
                  <a:gd name="T31" fmla="*/ 0 h 62"/>
                  <a:gd name="T32" fmla="*/ 0 w 77"/>
                  <a:gd name="T33" fmla="*/ 0 h 62"/>
                  <a:gd name="T34" fmla="*/ 0 w 77"/>
                  <a:gd name="T35" fmla="*/ 0 h 62"/>
                  <a:gd name="T36" fmla="*/ 0 w 77"/>
                  <a:gd name="T37" fmla="*/ 0 h 62"/>
                  <a:gd name="T38" fmla="*/ 0 w 77"/>
                  <a:gd name="T39" fmla="*/ 0 h 62"/>
                  <a:gd name="T40" fmla="*/ 0 w 77"/>
                  <a:gd name="T41" fmla="*/ 0 h 62"/>
                  <a:gd name="T42" fmla="*/ 0 w 77"/>
                  <a:gd name="T43" fmla="*/ 0 h 62"/>
                  <a:gd name="T44" fmla="*/ 0 w 77"/>
                  <a:gd name="T45" fmla="*/ 0 h 62"/>
                  <a:gd name="T46" fmla="*/ 0 w 77"/>
                  <a:gd name="T47" fmla="*/ 0 h 62"/>
                  <a:gd name="T48" fmla="*/ 0 w 77"/>
                  <a:gd name="T49" fmla="*/ 0 h 6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7"/>
                  <a:gd name="T76" fmla="*/ 0 h 62"/>
                  <a:gd name="T77" fmla="*/ 77 w 77"/>
                  <a:gd name="T78" fmla="*/ 62 h 6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7" h="62">
                    <a:moveTo>
                      <a:pt x="9" y="58"/>
                    </a:moveTo>
                    <a:lnTo>
                      <a:pt x="17" y="60"/>
                    </a:lnTo>
                    <a:lnTo>
                      <a:pt x="27" y="62"/>
                    </a:lnTo>
                    <a:lnTo>
                      <a:pt x="40" y="62"/>
                    </a:lnTo>
                    <a:lnTo>
                      <a:pt x="53" y="60"/>
                    </a:lnTo>
                    <a:lnTo>
                      <a:pt x="65" y="58"/>
                    </a:lnTo>
                    <a:lnTo>
                      <a:pt x="72" y="55"/>
                    </a:lnTo>
                    <a:lnTo>
                      <a:pt x="77" y="49"/>
                    </a:lnTo>
                    <a:lnTo>
                      <a:pt x="75" y="42"/>
                    </a:lnTo>
                    <a:lnTo>
                      <a:pt x="69" y="36"/>
                    </a:lnTo>
                    <a:lnTo>
                      <a:pt x="62" y="33"/>
                    </a:lnTo>
                    <a:lnTo>
                      <a:pt x="53" y="32"/>
                    </a:lnTo>
                    <a:lnTo>
                      <a:pt x="46" y="32"/>
                    </a:lnTo>
                    <a:lnTo>
                      <a:pt x="39" y="33"/>
                    </a:lnTo>
                    <a:lnTo>
                      <a:pt x="33" y="35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5" y="30"/>
                    </a:lnTo>
                    <a:lnTo>
                      <a:pt x="21" y="16"/>
                    </a:lnTo>
                    <a:lnTo>
                      <a:pt x="14" y="3"/>
                    </a:lnTo>
                    <a:lnTo>
                      <a:pt x="2" y="0"/>
                    </a:lnTo>
                    <a:lnTo>
                      <a:pt x="0" y="17"/>
                    </a:lnTo>
                    <a:lnTo>
                      <a:pt x="3" y="36"/>
                    </a:lnTo>
                    <a:lnTo>
                      <a:pt x="8" y="52"/>
                    </a:lnTo>
                    <a:lnTo>
                      <a:pt x="9" y="5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92" name="Freeform 73"/>
              <p:cNvSpPr/>
              <p:nvPr/>
            </p:nvSpPr>
            <p:spPr bwMode="auto">
              <a:xfrm>
                <a:off x="8258" y="4730"/>
                <a:ext cx="122" cy="281"/>
              </a:xfrm>
              <a:custGeom>
                <a:avLst/>
                <a:gdLst>
                  <a:gd name="T0" fmla="*/ 0 w 366"/>
                  <a:gd name="T1" fmla="*/ 0 h 845"/>
                  <a:gd name="T2" fmla="*/ 0 w 366"/>
                  <a:gd name="T3" fmla="*/ 0 h 845"/>
                  <a:gd name="T4" fmla="*/ 0 w 366"/>
                  <a:gd name="T5" fmla="*/ 0 h 845"/>
                  <a:gd name="T6" fmla="*/ 0 w 366"/>
                  <a:gd name="T7" fmla="*/ 0 h 845"/>
                  <a:gd name="T8" fmla="*/ 0 w 366"/>
                  <a:gd name="T9" fmla="*/ 0 h 845"/>
                  <a:gd name="T10" fmla="*/ 0 w 366"/>
                  <a:gd name="T11" fmla="*/ 0 h 845"/>
                  <a:gd name="T12" fmla="*/ 0 w 366"/>
                  <a:gd name="T13" fmla="*/ 0 h 845"/>
                  <a:gd name="T14" fmla="*/ 0 w 366"/>
                  <a:gd name="T15" fmla="*/ 0 h 845"/>
                  <a:gd name="T16" fmla="*/ 0 w 366"/>
                  <a:gd name="T17" fmla="*/ 0 h 845"/>
                  <a:gd name="T18" fmla="*/ 0 w 366"/>
                  <a:gd name="T19" fmla="*/ 0 h 845"/>
                  <a:gd name="T20" fmla="*/ 0 w 366"/>
                  <a:gd name="T21" fmla="*/ 0 h 845"/>
                  <a:gd name="T22" fmla="*/ 0 w 366"/>
                  <a:gd name="T23" fmla="*/ 0 h 845"/>
                  <a:gd name="T24" fmla="*/ 0 w 366"/>
                  <a:gd name="T25" fmla="*/ 0 h 845"/>
                  <a:gd name="T26" fmla="*/ 0 w 366"/>
                  <a:gd name="T27" fmla="*/ 0 h 845"/>
                  <a:gd name="T28" fmla="*/ 0 w 366"/>
                  <a:gd name="T29" fmla="*/ 0 h 845"/>
                  <a:gd name="T30" fmla="*/ 0 w 366"/>
                  <a:gd name="T31" fmla="*/ 0 h 845"/>
                  <a:gd name="T32" fmla="*/ 0 w 366"/>
                  <a:gd name="T33" fmla="*/ 0 h 845"/>
                  <a:gd name="T34" fmla="*/ 0 w 366"/>
                  <a:gd name="T35" fmla="*/ 0 h 845"/>
                  <a:gd name="T36" fmla="*/ 0 w 366"/>
                  <a:gd name="T37" fmla="*/ 0 h 845"/>
                  <a:gd name="T38" fmla="*/ 0 w 366"/>
                  <a:gd name="T39" fmla="*/ 0 h 845"/>
                  <a:gd name="T40" fmla="*/ 0 w 366"/>
                  <a:gd name="T41" fmla="*/ 0 h 845"/>
                  <a:gd name="T42" fmla="*/ 0 w 366"/>
                  <a:gd name="T43" fmla="*/ 0 h 845"/>
                  <a:gd name="T44" fmla="*/ 0 w 366"/>
                  <a:gd name="T45" fmla="*/ 0 h 845"/>
                  <a:gd name="T46" fmla="*/ 0 w 366"/>
                  <a:gd name="T47" fmla="*/ 0 h 845"/>
                  <a:gd name="T48" fmla="*/ 0 w 366"/>
                  <a:gd name="T49" fmla="*/ 0 h 845"/>
                  <a:gd name="T50" fmla="*/ 0 w 366"/>
                  <a:gd name="T51" fmla="*/ 0 h 845"/>
                  <a:gd name="T52" fmla="*/ 0 w 366"/>
                  <a:gd name="T53" fmla="*/ 0 h 845"/>
                  <a:gd name="T54" fmla="*/ 0 w 366"/>
                  <a:gd name="T55" fmla="*/ 0 h 845"/>
                  <a:gd name="T56" fmla="*/ 0 w 366"/>
                  <a:gd name="T57" fmla="*/ 0 h 845"/>
                  <a:gd name="T58" fmla="*/ 0 w 366"/>
                  <a:gd name="T59" fmla="*/ 0 h 845"/>
                  <a:gd name="T60" fmla="*/ 0 w 366"/>
                  <a:gd name="T61" fmla="*/ 0 h 845"/>
                  <a:gd name="T62" fmla="*/ 0 w 366"/>
                  <a:gd name="T63" fmla="*/ 0 h 8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845"/>
                  <a:gd name="T98" fmla="*/ 366 w 366"/>
                  <a:gd name="T99" fmla="*/ 845 h 84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845">
                    <a:moveTo>
                      <a:pt x="15" y="104"/>
                    </a:moveTo>
                    <a:lnTo>
                      <a:pt x="12" y="150"/>
                    </a:lnTo>
                    <a:lnTo>
                      <a:pt x="12" y="196"/>
                    </a:lnTo>
                    <a:lnTo>
                      <a:pt x="16" y="241"/>
                    </a:lnTo>
                    <a:lnTo>
                      <a:pt x="27" y="286"/>
                    </a:lnTo>
                    <a:lnTo>
                      <a:pt x="46" y="346"/>
                    </a:lnTo>
                    <a:lnTo>
                      <a:pt x="65" y="406"/>
                    </a:lnTo>
                    <a:lnTo>
                      <a:pt x="84" y="465"/>
                    </a:lnTo>
                    <a:lnTo>
                      <a:pt x="103" y="524"/>
                    </a:lnTo>
                    <a:lnTo>
                      <a:pt x="122" y="583"/>
                    </a:lnTo>
                    <a:lnTo>
                      <a:pt x="143" y="640"/>
                    </a:lnTo>
                    <a:lnTo>
                      <a:pt x="163" y="699"/>
                    </a:lnTo>
                    <a:lnTo>
                      <a:pt x="185" y="758"/>
                    </a:lnTo>
                    <a:lnTo>
                      <a:pt x="195" y="778"/>
                    </a:lnTo>
                    <a:lnTo>
                      <a:pt x="210" y="796"/>
                    </a:lnTo>
                    <a:lnTo>
                      <a:pt x="228" y="810"/>
                    </a:lnTo>
                    <a:lnTo>
                      <a:pt x="247" y="822"/>
                    </a:lnTo>
                    <a:lnTo>
                      <a:pt x="269" y="830"/>
                    </a:lnTo>
                    <a:lnTo>
                      <a:pt x="292" y="837"/>
                    </a:lnTo>
                    <a:lnTo>
                      <a:pt x="316" y="842"/>
                    </a:lnTo>
                    <a:lnTo>
                      <a:pt x="339" y="845"/>
                    </a:lnTo>
                    <a:lnTo>
                      <a:pt x="348" y="843"/>
                    </a:lnTo>
                    <a:lnTo>
                      <a:pt x="355" y="840"/>
                    </a:lnTo>
                    <a:lnTo>
                      <a:pt x="361" y="833"/>
                    </a:lnTo>
                    <a:lnTo>
                      <a:pt x="366" y="824"/>
                    </a:lnTo>
                    <a:lnTo>
                      <a:pt x="366" y="816"/>
                    </a:lnTo>
                    <a:lnTo>
                      <a:pt x="361" y="809"/>
                    </a:lnTo>
                    <a:lnTo>
                      <a:pt x="354" y="803"/>
                    </a:lnTo>
                    <a:lnTo>
                      <a:pt x="345" y="800"/>
                    </a:lnTo>
                    <a:lnTo>
                      <a:pt x="329" y="796"/>
                    </a:lnTo>
                    <a:lnTo>
                      <a:pt x="313" y="793"/>
                    </a:lnTo>
                    <a:lnTo>
                      <a:pt x="295" y="788"/>
                    </a:lnTo>
                    <a:lnTo>
                      <a:pt x="279" y="784"/>
                    </a:lnTo>
                    <a:lnTo>
                      <a:pt x="264" y="778"/>
                    </a:lnTo>
                    <a:lnTo>
                      <a:pt x="251" y="768"/>
                    </a:lnTo>
                    <a:lnTo>
                      <a:pt x="239" y="757"/>
                    </a:lnTo>
                    <a:lnTo>
                      <a:pt x="231" y="741"/>
                    </a:lnTo>
                    <a:lnTo>
                      <a:pt x="217" y="708"/>
                    </a:lnTo>
                    <a:lnTo>
                      <a:pt x="206" y="676"/>
                    </a:lnTo>
                    <a:lnTo>
                      <a:pt x="194" y="643"/>
                    </a:lnTo>
                    <a:lnTo>
                      <a:pt x="184" y="610"/>
                    </a:lnTo>
                    <a:lnTo>
                      <a:pt x="172" y="577"/>
                    </a:lnTo>
                    <a:lnTo>
                      <a:pt x="162" y="544"/>
                    </a:lnTo>
                    <a:lnTo>
                      <a:pt x="151" y="511"/>
                    </a:lnTo>
                    <a:lnTo>
                      <a:pt x="141" y="478"/>
                    </a:lnTo>
                    <a:lnTo>
                      <a:pt x="126" y="435"/>
                    </a:lnTo>
                    <a:lnTo>
                      <a:pt x="110" y="392"/>
                    </a:lnTo>
                    <a:lnTo>
                      <a:pt x="94" y="349"/>
                    </a:lnTo>
                    <a:lnTo>
                      <a:pt x="79" y="306"/>
                    </a:lnTo>
                    <a:lnTo>
                      <a:pt x="65" y="263"/>
                    </a:lnTo>
                    <a:lnTo>
                      <a:pt x="54" y="219"/>
                    </a:lnTo>
                    <a:lnTo>
                      <a:pt x="49" y="175"/>
                    </a:lnTo>
                    <a:lnTo>
                      <a:pt x="47" y="129"/>
                    </a:lnTo>
                    <a:lnTo>
                      <a:pt x="46" y="110"/>
                    </a:lnTo>
                    <a:lnTo>
                      <a:pt x="41" y="89"/>
                    </a:lnTo>
                    <a:lnTo>
                      <a:pt x="35" y="67"/>
                    </a:lnTo>
                    <a:lnTo>
                      <a:pt x="28" y="46"/>
                    </a:lnTo>
                    <a:lnTo>
                      <a:pt x="21" y="27"/>
                    </a:lnTo>
                    <a:lnTo>
                      <a:pt x="13" y="11"/>
                    </a:lnTo>
                    <a:lnTo>
                      <a:pt x="6" y="1"/>
                    </a:lnTo>
                    <a:lnTo>
                      <a:pt x="0" y="0"/>
                    </a:lnTo>
                    <a:lnTo>
                      <a:pt x="5" y="17"/>
                    </a:lnTo>
                    <a:lnTo>
                      <a:pt x="10" y="44"/>
                    </a:lnTo>
                    <a:lnTo>
                      <a:pt x="13" y="76"/>
                    </a:lnTo>
                    <a:lnTo>
                      <a:pt x="15" y="10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93" name="Freeform 74"/>
              <p:cNvSpPr/>
              <p:nvPr/>
            </p:nvSpPr>
            <p:spPr bwMode="auto">
              <a:xfrm>
                <a:off x="8517" y="4850"/>
                <a:ext cx="29" cy="29"/>
              </a:xfrm>
              <a:custGeom>
                <a:avLst/>
                <a:gdLst>
                  <a:gd name="T0" fmla="*/ 0 w 88"/>
                  <a:gd name="T1" fmla="*/ 0 h 87"/>
                  <a:gd name="T2" fmla="*/ 0 w 88"/>
                  <a:gd name="T3" fmla="*/ 0 h 87"/>
                  <a:gd name="T4" fmla="*/ 0 w 88"/>
                  <a:gd name="T5" fmla="*/ 0 h 87"/>
                  <a:gd name="T6" fmla="*/ 0 w 88"/>
                  <a:gd name="T7" fmla="*/ 0 h 87"/>
                  <a:gd name="T8" fmla="*/ 0 w 88"/>
                  <a:gd name="T9" fmla="*/ 0 h 87"/>
                  <a:gd name="T10" fmla="*/ 0 w 88"/>
                  <a:gd name="T11" fmla="*/ 0 h 87"/>
                  <a:gd name="T12" fmla="*/ 0 w 88"/>
                  <a:gd name="T13" fmla="*/ 0 h 87"/>
                  <a:gd name="T14" fmla="*/ 0 w 88"/>
                  <a:gd name="T15" fmla="*/ 0 h 87"/>
                  <a:gd name="T16" fmla="*/ 0 w 88"/>
                  <a:gd name="T17" fmla="*/ 0 h 87"/>
                  <a:gd name="T18" fmla="*/ 0 w 88"/>
                  <a:gd name="T19" fmla="*/ 0 h 87"/>
                  <a:gd name="T20" fmla="*/ 0 w 88"/>
                  <a:gd name="T21" fmla="*/ 0 h 87"/>
                  <a:gd name="T22" fmla="*/ 0 w 88"/>
                  <a:gd name="T23" fmla="*/ 0 h 87"/>
                  <a:gd name="T24" fmla="*/ 0 w 88"/>
                  <a:gd name="T25" fmla="*/ 0 h 87"/>
                  <a:gd name="T26" fmla="*/ 0 w 88"/>
                  <a:gd name="T27" fmla="*/ 0 h 87"/>
                  <a:gd name="T28" fmla="*/ 0 w 88"/>
                  <a:gd name="T29" fmla="*/ 0 h 87"/>
                  <a:gd name="T30" fmla="*/ 0 w 88"/>
                  <a:gd name="T31" fmla="*/ 0 h 87"/>
                  <a:gd name="T32" fmla="*/ 0 w 88"/>
                  <a:gd name="T33" fmla="*/ 0 h 87"/>
                  <a:gd name="T34" fmla="*/ 0 w 88"/>
                  <a:gd name="T35" fmla="*/ 0 h 87"/>
                  <a:gd name="T36" fmla="*/ 0 w 88"/>
                  <a:gd name="T37" fmla="*/ 0 h 87"/>
                  <a:gd name="T38" fmla="*/ 0 w 88"/>
                  <a:gd name="T39" fmla="*/ 0 h 87"/>
                  <a:gd name="T40" fmla="*/ 0 w 88"/>
                  <a:gd name="T41" fmla="*/ 0 h 87"/>
                  <a:gd name="T42" fmla="*/ 0 w 88"/>
                  <a:gd name="T43" fmla="*/ 0 h 87"/>
                  <a:gd name="T44" fmla="*/ 0 w 88"/>
                  <a:gd name="T45" fmla="*/ 0 h 87"/>
                  <a:gd name="T46" fmla="*/ 0 w 88"/>
                  <a:gd name="T47" fmla="*/ 0 h 87"/>
                  <a:gd name="T48" fmla="*/ 0 w 88"/>
                  <a:gd name="T49" fmla="*/ 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8"/>
                  <a:gd name="T76" fmla="*/ 0 h 87"/>
                  <a:gd name="T77" fmla="*/ 88 w 88"/>
                  <a:gd name="T78" fmla="*/ 87 h 8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8" h="87">
                    <a:moveTo>
                      <a:pt x="84" y="23"/>
                    </a:moveTo>
                    <a:lnTo>
                      <a:pt x="88" y="18"/>
                    </a:lnTo>
                    <a:lnTo>
                      <a:pt x="87" y="13"/>
                    </a:lnTo>
                    <a:lnTo>
                      <a:pt x="84" y="7"/>
                    </a:lnTo>
                    <a:lnTo>
                      <a:pt x="77" y="3"/>
                    </a:lnTo>
                    <a:lnTo>
                      <a:pt x="71" y="0"/>
                    </a:lnTo>
                    <a:lnTo>
                      <a:pt x="62" y="0"/>
                    </a:lnTo>
                    <a:lnTo>
                      <a:pt x="55" y="1"/>
                    </a:lnTo>
                    <a:lnTo>
                      <a:pt x="47" y="5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5" y="31"/>
                    </a:lnTo>
                    <a:lnTo>
                      <a:pt x="16" y="43"/>
                    </a:lnTo>
                    <a:lnTo>
                      <a:pt x="9" y="56"/>
                    </a:lnTo>
                    <a:lnTo>
                      <a:pt x="3" y="69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15" y="80"/>
                    </a:lnTo>
                    <a:lnTo>
                      <a:pt x="27" y="70"/>
                    </a:lnTo>
                    <a:lnTo>
                      <a:pt x="40" y="60"/>
                    </a:lnTo>
                    <a:lnTo>
                      <a:pt x="52" y="50"/>
                    </a:lnTo>
                    <a:lnTo>
                      <a:pt x="63" y="41"/>
                    </a:lnTo>
                    <a:lnTo>
                      <a:pt x="72" y="33"/>
                    </a:lnTo>
                    <a:lnTo>
                      <a:pt x="80" y="27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94" name="Freeform 75"/>
              <p:cNvSpPr/>
              <p:nvPr/>
            </p:nvSpPr>
            <p:spPr bwMode="auto">
              <a:xfrm>
                <a:off x="8536" y="4890"/>
                <a:ext cx="34" cy="9"/>
              </a:xfrm>
              <a:custGeom>
                <a:avLst/>
                <a:gdLst>
                  <a:gd name="T0" fmla="*/ 0 w 102"/>
                  <a:gd name="T1" fmla="*/ 0 h 28"/>
                  <a:gd name="T2" fmla="*/ 0 w 102"/>
                  <a:gd name="T3" fmla="*/ 0 h 28"/>
                  <a:gd name="T4" fmla="*/ 0 w 102"/>
                  <a:gd name="T5" fmla="*/ 0 h 28"/>
                  <a:gd name="T6" fmla="*/ 0 w 102"/>
                  <a:gd name="T7" fmla="*/ 0 h 28"/>
                  <a:gd name="T8" fmla="*/ 0 w 102"/>
                  <a:gd name="T9" fmla="*/ 0 h 28"/>
                  <a:gd name="T10" fmla="*/ 0 w 102"/>
                  <a:gd name="T11" fmla="*/ 0 h 28"/>
                  <a:gd name="T12" fmla="*/ 0 w 102"/>
                  <a:gd name="T13" fmla="*/ 0 h 28"/>
                  <a:gd name="T14" fmla="*/ 0 w 102"/>
                  <a:gd name="T15" fmla="*/ 0 h 28"/>
                  <a:gd name="T16" fmla="*/ 0 w 102"/>
                  <a:gd name="T17" fmla="*/ 0 h 28"/>
                  <a:gd name="T18" fmla="*/ 0 w 102"/>
                  <a:gd name="T19" fmla="*/ 0 h 28"/>
                  <a:gd name="T20" fmla="*/ 0 w 102"/>
                  <a:gd name="T21" fmla="*/ 0 h 28"/>
                  <a:gd name="T22" fmla="*/ 0 w 102"/>
                  <a:gd name="T23" fmla="*/ 0 h 28"/>
                  <a:gd name="T24" fmla="*/ 0 w 102"/>
                  <a:gd name="T25" fmla="*/ 0 h 28"/>
                  <a:gd name="T26" fmla="*/ 0 w 102"/>
                  <a:gd name="T27" fmla="*/ 0 h 28"/>
                  <a:gd name="T28" fmla="*/ 0 w 102"/>
                  <a:gd name="T29" fmla="*/ 0 h 28"/>
                  <a:gd name="T30" fmla="*/ 0 w 102"/>
                  <a:gd name="T31" fmla="*/ 0 h 28"/>
                  <a:gd name="T32" fmla="*/ 0 w 102"/>
                  <a:gd name="T33" fmla="*/ 0 h 28"/>
                  <a:gd name="T34" fmla="*/ 0 w 102"/>
                  <a:gd name="T35" fmla="*/ 0 h 28"/>
                  <a:gd name="T36" fmla="*/ 0 w 102"/>
                  <a:gd name="T37" fmla="*/ 0 h 28"/>
                  <a:gd name="T38" fmla="*/ 0 w 102"/>
                  <a:gd name="T39" fmla="*/ 0 h 28"/>
                  <a:gd name="T40" fmla="*/ 0 w 102"/>
                  <a:gd name="T41" fmla="*/ 0 h 28"/>
                  <a:gd name="T42" fmla="*/ 0 w 102"/>
                  <a:gd name="T43" fmla="*/ 0 h 28"/>
                  <a:gd name="T44" fmla="*/ 0 w 102"/>
                  <a:gd name="T45" fmla="*/ 0 h 28"/>
                  <a:gd name="T46" fmla="*/ 0 w 102"/>
                  <a:gd name="T47" fmla="*/ 0 h 28"/>
                  <a:gd name="T48" fmla="*/ 0 w 102"/>
                  <a:gd name="T49" fmla="*/ 0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2"/>
                  <a:gd name="T76" fmla="*/ 0 h 28"/>
                  <a:gd name="T77" fmla="*/ 102 w 102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2" h="28">
                    <a:moveTo>
                      <a:pt x="92" y="23"/>
                    </a:moveTo>
                    <a:lnTo>
                      <a:pt x="96" y="21"/>
                    </a:lnTo>
                    <a:lnTo>
                      <a:pt x="99" y="18"/>
                    </a:lnTo>
                    <a:lnTo>
                      <a:pt x="101" y="14"/>
                    </a:lnTo>
                    <a:lnTo>
                      <a:pt x="102" y="10"/>
                    </a:lnTo>
                    <a:lnTo>
                      <a:pt x="101" y="5"/>
                    </a:lnTo>
                    <a:lnTo>
                      <a:pt x="98" y="1"/>
                    </a:lnTo>
                    <a:lnTo>
                      <a:pt x="93" y="0"/>
                    </a:lnTo>
                    <a:lnTo>
                      <a:pt x="88" y="0"/>
                    </a:lnTo>
                    <a:lnTo>
                      <a:pt x="76" y="2"/>
                    </a:lnTo>
                    <a:lnTo>
                      <a:pt x="61" y="7"/>
                    </a:lnTo>
                    <a:lnTo>
                      <a:pt x="46" y="10"/>
                    </a:lnTo>
                    <a:lnTo>
                      <a:pt x="33" y="11"/>
                    </a:lnTo>
                    <a:lnTo>
                      <a:pt x="20" y="15"/>
                    </a:lnTo>
                    <a:lnTo>
                      <a:pt x="10" y="18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10" y="28"/>
                    </a:lnTo>
                    <a:lnTo>
                      <a:pt x="20" y="28"/>
                    </a:lnTo>
                    <a:lnTo>
                      <a:pt x="32" y="27"/>
                    </a:lnTo>
                    <a:lnTo>
                      <a:pt x="44" y="27"/>
                    </a:lnTo>
                    <a:lnTo>
                      <a:pt x="55" y="25"/>
                    </a:lnTo>
                    <a:lnTo>
                      <a:pt x="67" y="24"/>
                    </a:lnTo>
                    <a:lnTo>
                      <a:pt x="80" y="24"/>
                    </a:lnTo>
                    <a:lnTo>
                      <a:pt x="92" y="2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95" name="Freeform 76"/>
              <p:cNvSpPr/>
              <p:nvPr/>
            </p:nvSpPr>
            <p:spPr bwMode="auto">
              <a:xfrm>
                <a:off x="8550" y="4921"/>
                <a:ext cx="47" cy="12"/>
              </a:xfrm>
              <a:custGeom>
                <a:avLst/>
                <a:gdLst>
                  <a:gd name="T0" fmla="*/ 0 w 142"/>
                  <a:gd name="T1" fmla="*/ 0 h 36"/>
                  <a:gd name="T2" fmla="*/ 0 w 142"/>
                  <a:gd name="T3" fmla="*/ 0 h 36"/>
                  <a:gd name="T4" fmla="*/ 0 w 142"/>
                  <a:gd name="T5" fmla="*/ 0 h 36"/>
                  <a:gd name="T6" fmla="*/ 0 w 142"/>
                  <a:gd name="T7" fmla="*/ 0 h 36"/>
                  <a:gd name="T8" fmla="*/ 0 w 142"/>
                  <a:gd name="T9" fmla="*/ 0 h 36"/>
                  <a:gd name="T10" fmla="*/ 0 w 142"/>
                  <a:gd name="T11" fmla="*/ 0 h 36"/>
                  <a:gd name="T12" fmla="*/ 0 w 142"/>
                  <a:gd name="T13" fmla="*/ 0 h 36"/>
                  <a:gd name="T14" fmla="*/ 0 w 142"/>
                  <a:gd name="T15" fmla="*/ 0 h 36"/>
                  <a:gd name="T16" fmla="*/ 0 w 142"/>
                  <a:gd name="T17" fmla="*/ 0 h 36"/>
                  <a:gd name="T18" fmla="*/ 0 w 142"/>
                  <a:gd name="T19" fmla="*/ 0 h 36"/>
                  <a:gd name="T20" fmla="*/ 0 w 142"/>
                  <a:gd name="T21" fmla="*/ 0 h 36"/>
                  <a:gd name="T22" fmla="*/ 0 w 142"/>
                  <a:gd name="T23" fmla="*/ 0 h 36"/>
                  <a:gd name="T24" fmla="*/ 0 w 142"/>
                  <a:gd name="T25" fmla="*/ 0 h 36"/>
                  <a:gd name="T26" fmla="*/ 0 w 142"/>
                  <a:gd name="T27" fmla="*/ 0 h 36"/>
                  <a:gd name="T28" fmla="*/ 0 w 142"/>
                  <a:gd name="T29" fmla="*/ 0 h 36"/>
                  <a:gd name="T30" fmla="*/ 0 w 142"/>
                  <a:gd name="T31" fmla="*/ 0 h 36"/>
                  <a:gd name="T32" fmla="*/ 0 w 142"/>
                  <a:gd name="T33" fmla="*/ 0 h 36"/>
                  <a:gd name="T34" fmla="*/ 0 w 142"/>
                  <a:gd name="T35" fmla="*/ 0 h 36"/>
                  <a:gd name="T36" fmla="*/ 0 w 142"/>
                  <a:gd name="T37" fmla="*/ 0 h 36"/>
                  <a:gd name="T38" fmla="*/ 0 w 142"/>
                  <a:gd name="T39" fmla="*/ 0 h 36"/>
                  <a:gd name="T40" fmla="*/ 0 w 142"/>
                  <a:gd name="T41" fmla="*/ 0 h 36"/>
                  <a:gd name="T42" fmla="*/ 0 w 142"/>
                  <a:gd name="T43" fmla="*/ 0 h 36"/>
                  <a:gd name="T44" fmla="*/ 0 w 142"/>
                  <a:gd name="T45" fmla="*/ 0 h 36"/>
                  <a:gd name="T46" fmla="*/ 0 w 142"/>
                  <a:gd name="T47" fmla="*/ 0 h 36"/>
                  <a:gd name="T48" fmla="*/ 0 w 142"/>
                  <a:gd name="T49" fmla="*/ 0 h 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2"/>
                  <a:gd name="T76" fmla="*/ 0 h 36"/>
                  <a:gd name="T77" fmla="*/ 142 w 142"/>
                  <a:gd name="T78" fmla="*/ 36 h 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2" h="36">
                    <a:moveTo>
                      <a:pt x="123" y="36"/>
                    </a:moveTo>
                    <a:lnTo>
                      <a:pt x="129" y="36"/>
                    </a:lnTo>
                    <a:lnTo>
                      <a:pt x="135" y="32"/>
                    </a:lnTo>
                    <a:lnTo>
                      <a:pt x="139" y="28"/>
                    </a:lnTo>
                    <a:lnTo>
                      <a:pt x="142" y="20"/>
                    </a:lnTo>
                    <a:lnTo>
                      <a:pt x="141" y="15"/>
                    </a:lnTo>
                    <a:lnTo>
                      <a:pt x="138" y="9"/>
                    </a:lnTo>
                    <a:lnTo>
                      <a:pt x="133" y="5"/>
                    </a:lnTo>
                    <a:lnTo>
                      <a:pt x="126" y="3"/>
                    </a:lnTo>
                    <a:lnTo>
                      <a:pt x="108" y="3"/>
                    </a:lnTo>
                    <a:lnTo>
                      <a:pt x="88" y="3"/>
                    </a:lnTo>
                    <a:lnTo>
                      <a:pt x="67" y="2"/>
                    </a:lnTo>
                    <a:lnTo>
                      <a:pt x="47" y="2"/>
                    </a:lnTo>
                    <a:lnTo>
                      <a:pt x="29" y="0"/>
                    </a:lnTo>
                    <a:lnTo>
                      <a:pt x="13" y="2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10" y="12"/>
                    </a:lnTo>
                    <a:lnTo>
                      <a:pt x="22" y="16"/>
                    </a:lnTo>
                    <a:lnTo>
                      <a:pt x="38" y="19"/>
                    </a:lnTo>
                    <a:lnTo>
                      <a:pt x="54" y="22"/>
                    </a:lnTo>
                    <a:lnTo>
                      <a:pt x="72" y="25"/>
                    </a:lnTo>
                    <a:lnTo>
                      <a:pt x="89" y="29"/>
                    </a:lnTo>
                    <a:lnTo>
                      <a:pt x="107" y="32"/>
                    </a:lnTo>
                    <a:lnTo>
                      <a:pt x="12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96" name="Freeform 77"/>
              <p:cNvSpPr/>
              <p:nvPr/>
            </p:nvSpPr>
            <p:spPr bwMode="auto">
              <a:xfrm>
                <a:off x="8416" y="4751"/>
                <a:ext cx="117" cy="200"/>
              </a:xfrm>
              <a:custGeom>
                <a:avLst/>
                <a:gdLst>
                  <a:gd name="T0" fmla="*/ 0 w 351"/>
                  <a:gd name="T1" fmla="*/ 0 h 601"/>
                  <a:gd name="T2" fmla="*/ 0 w 351"/>
                  <a:gd name="T3" fmla="*/ 0 h 601"/>
                  <a:gd name="T4" fmla="*/ 0 w 351"/>
                  <a:gd name="T5" fmla="*/ 0 h 601"/>
                  <a:gd name="T6" fmla="*/ 0 w 351"/>
                  <a:gd name="T7" fmla="*/ 0 h 601"/>
                  <a:gd name="T8" fmla="*/ 0 w 351"/>
                  <a:gd name="T9" fmla="*/ 0 h 601"/>
                  <a:gd name="T10" fmla="*/ 0 w 351"/>
                  <a:gd name="T11" fmla="*/ 0 h 601"/>
                  <a:gd name="T12" fmla="*/ 0 w 351"/>
                  <a:gd name="T13" fmla="*/ 0 h 601"/>
                  <a:gd name="T14" fmla="*/ 0 w 351"/>
                  <a:gd name="T15" fmla="*/ 0 h 601"/>
                  <a:gd name="T16" fmla="*/ 0 w 351"/>
                  <a:gd name="T17" fmla="*/ 0 h 601"/>
                  <a:gd name="T18" fmla="*/ 0 w 351"/>
                  <a:gd name="T19" fmla="*/ 0 h 601"/>
                  <a:gd name="T20" fmla="*/ 0 w 351"/>
                  <a:gd name="T21" fmla="*/ 0 h 601"/>
                  <a:gd name="T22" fmla="*/ 0 w 351"/>
                  <a:gd name="T23" fmla="*/ 0 h 601"/>
                  <a:gd name="T24" fmla="*/ 0 w 351"/>
                  <a:gd name="T25" fmla="*/ 0 h 601"/>
                  <a:gd name="T26" fmla="*/ 0 w 351"/>
                  <a:gd name="T27" fmla="*/ 0 h 601"/>
                  <a:gd name="T28" fmla="*/ 0 w 351"/>
                  <a:gd name="T29" fmla="*/ 0 h 601"/>
                  <a:gd name="T30" fmla="*/ 0 w 351"/>
                  <a:gd name="T31" fmla="*/ 0 h 601"/>
                  <a:gd name="T32" fmla="*/ 0 w 351"/>
                  <a:gd name="T33" fmla="*/ 0 h 601"/>
                  <a:gd name="T34" fmla="*/ 0 w 351"/>
                  <a:gd name="T35" fmla="*/ 0 h 601"/>
                  <a:gd name="T36" fmla="*/ 0 w 351"/>
                  <a:gd name="T37" fmla="*/ 0 h 601"/>
                  <a:gd name="T38" fmla="*/ 0 w 351"/>
                  <a:gd name="T39" fmla="*/ 0 h 601"/>
                  <a:gd name="T40" fmla="*/ 0 w 351"/>
                  <a:gd name="T41" fmla="*/ 0 h 601"/>
                  <a:gd name="T42" fmla="*/ 0 w 351"/>
                  <a:gd name="T43" fmla="*/ 0 h 601"/>
                  <a:gd name="T44" fmla="*/ 0 w 351"/>
                  <a:gd name="T45" fmla="*/ 0 h 601"/>
                  <a:gd name="T46" fmla="*/ 0 w 351"/>
                  <a:gd name="T47" fmla="*/ 0 h 601"/>
                  <a:gd name="T48" fmla="*/ 0 w 351"/>
                  <a:gd name="T49" fmla="*/ 0 h 601"/>
                  <a:gd name="T50" fmla="*/ 0 w 351"/>
                  <a:gd name="T51" fmla="*/ 0 h 601"/>
                  <a:gd name="T52" fmla="*/ 0 w 351"/>
                  <a:gd name="T53" fmla="*/ 0 h 601"/>
                  <a:gd name="T54" fmla="*/ 0 w 351"/>
                  <a:gd name="T55" fmla="*/ 0 h 601"/>
                  <a:gd name="T56" fmla="*/ 0 w 351"/>
                  <a:gd name="T57" fmla="*/ 0 h 601"/>
                  <a:gd name="T58" fmla="*/ 0 w 351"/>
                  <a:gd name="T59" fmla="*/ 0 h 601"/>
                  <a:gd name="T60" fmla="*/ 0 w 351"/>
                  <a:gd name="T61" fmla="*/ 0 h 601"/>
                  <a:gd name="T62" fmla="*/ 0 w 351"/>
                  <a:gd name="T63" fmla="*/ 0 h 601"/>
                  <a:gd name="T64" fmla="*/ 0 w 351"/>
                  <a:gd name="T65" fmla="*/ 0 h 601"/>
                  <a:gd name="T66" fmla="*/ 0 w 351"/>
                  <a:gd name="T67" fmla="*/ 0 h 601"/>
                  <a:gd name="T68" fmla="*/ 0 w 351"/>
                  <a:gd name="T69" fmla="*/ 0 h 601"/>
                  <a:gd name="T70" fmla="*/ 0 w 351"/>
                  <a:gd name="T71" fmla="*/ 0 h 601"/>
                  <a:gd name="T72" fmla="*/ 0 w 351"/>
                  <a:gd name="T73" fmla="*/ 0 h 601"/>
                  <a:gd name="T74" fmla="*/ 0 w 351"/>
                  <a:gd name="T75" fmla="*/ 0 h 601"/>
                  <a:gd name="T76" fmla="*/ 0 w 351"/>
                  <a:gd name="T77" fmla="*/ 0 h 601"/>
                  <a:gd name="T78" fmla="*/ 0 w 351"/>
                  <a:gd name="T79" fmla="*/ 0 h 601"/>
                  <a:gd name="T80" fmla="*/ 0 w 351"/>
                  <a:gd name="T81" fmla="*/ 0 h 60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51"/>
                  <a:gd name="T124" fmla="*/ 0 h 601"/>
                  <a:gd name="T125" fmla="*/ 351 w 351"/>
                  <a:gd name="T126" fmla="*/ 601 h 60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51" h="601">
                    <a:moveTo>
                      <a:pt x="108" y="298"/>
                    </a:moveTo>
                    <a:lnTo>
                      <a:pt x="132" y="338"/>
                    </a:lnTo>
                    <a:lnTo>
                      <a:pt x="157" y="377"/>
                    </a:lnTo>
                    <a:lnTo>
                      <a:pt x="182" y="414"/>
                    </a:lnTo>
                    <a:lnTo>
                      <a:pt x="208" y="451"/>
                    </a:lnTo>
                    <a:lnTo>
                      <a:pt x="235" y="487"/>
                    </a:lnTo>
                    <a:lnTo>
                      <a:pt x="263" y="523"/>
                    </a:lnTo>
                    <a:lnTo>
                      <a:pt x="292" y="559"/>
                    </a:lnTo>
                    <a:lnTo>
                      <a:pt x="321" y="594"/>
                    </a:lnTo>
                    <a:lnTo>
                      <a:pt x="326" y="598"/>
                    </a:lnTo>
                    <a:lnTo>
                      <a:pt x="332" y="601"/>
                    </a:lnTo>
                    <a:lnTo>
                      <a:pt x="337" y="601"/>
                    </a:lnTo>
                    <a:lnTo>
                      <a:pt x="343" y="598"/>
                    </a:lnTo>
                    <a:lnTo>
                      <a:pt x="349" y="594"/>
                    </a:lnTo>
                    <a:lnTo>
                      <a:pt x="351" y="588"/>
                    </a:lnTo>
                    <a:lnTo>
                      <a:pt x="351" y="582"/>
                    </a:lnTo>
                    <a:lnTo>
                      <a:pt x="349" y="576"/>
                    </a:lnTo>
                    <a:lnTo>
                      <a:pt x="327" y="538"/>
                    </a:lnTo>
                    <a:lnTo>
                      <a:pt x="304" y="499"/>
                    </a:lnTo>
                    <a:lnTo>
                      <a:pt x="279" y="463"/>
                    </a:lnTo>
                    <a:lnTo>
                      <a:pt x="252" y="427"/>
                    </a:lnTo>
                    <a:lnTo>
                      <a:pt x="224" y="391"/>
                    </a:lnTo>
                    <a:lnTo>
                      <a:pt x="198" y="355"/>
                    </a:lnTo>
                    <a:lnTo>
                      <a:pt x="172" y="319"/>
                    </a:lnTo>
                    <a:lnTo>
                      <a:pt x="147" y="280"/>
                    </a:lnTo>
                    <a:lnTo>
                      <a:pt x="125" y="242"/>
                    </a:lnTo>
                    <a:lnTo>
                      <a:pt x="101" y="197"/>
                    </a:lnTo>
                    <a:lnTo>
                      <a:pt x="79" y="150"/>
                    </a:lnTo>
                    <a:lnTo>
                      <a:pt x="59" y="104"/>
                    </a:lnTo>
                    <a:lnTo>
                      <a:pt x="38" y="62"/>
                    </a:lnTo>
                    <a:lnTo>
                      <a:pt x="22" y="29"/>
                    </a:lnTo>
                    <a:lnTo>
                      <a:pt x="9" y="7"/>
                    </a:lnTo>
                    <a:lnTo>
                      <a:pt x="0" y="0"/>
                    </a:lnTo>
                    <a:lnTo>
                      <a:pt x="4" y="17"/>
                    </a:lnTo>
                    <a:lnTo>
                      <a:pt x="13" y="45"/>
                    </a:lnTo>
                    <a:lnTo>
                      <a:pt x="23" y="82"/>
                    </a:lnTo>
                    <a:lnTo>
                      <a:pt x="38" y="124"/>
                    </a:lnTo>
                    <a:lnTo>
                      <a:pt x="54" y="170"/>
                    </a:lnTo>
                    <a:lnTo>
                      <a:pt x="70" y="216"/>
                    </a:lnTo>
                    <a:lnTo>
                      <a:pt x="89" y="259"/>
                    </a:lnTo>
                    <a:lnTo>
                      <a:pt x="108" y="29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69696"/>
                </a:solidFill>
                <a:round/>
              </a:ln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97" name="Freeform 78"/>
              <p:cNvSpPr/>
              <p:nvPr/>
            </p:nvSpPr>
            <p:spPr bwMode="auto">
              <a:xfrm>
                <a:off x="8100" y="4623"/>
                <a:ext cx="541" cy="495"/>
              </a:xfrm>
              <a:custGeom>
                <a:avLst/>
                <a:gdLst>
                  <a:gd name="T0" fmla="*/ 0 w 2164"/>
                  <a:gd name="T1" fmla="*/ 0 h 1979"/>
                  <a:gd name="T2" fmla="*/ 0 w 2164"/>
                  <a:gd name="T3" fmla="*/ 0 h 1979"/>
                  <a:gd name="T4" fmla="*/ 0 w 2164"/>
                  <a:gd name="T5" fmla="*/ 0 h 1979"/>
                  <a:gd name="T6" fmla="*/ 0 w 2164"/>
                  <a:gd name="T7" fmla="*/ 0 h 1979"/>
                  <a:gd name="T8" fmla="*/ 0 w 2164"/>
                  <a:gd name="T9" fmla="*/ 0 h 1979"/>
                  <a:gd name="T10" fmla="*/ 0 w 2164"/>
                  <a:gd name="T11" fmla="*/ 0 h 1979"/>
                  <a:gd name="T12" fmla="*/ 0 w 2164"/>
                  <a:gd name="T13" fmla="*/ 0 h 1979"/>
                  <a:gd name="T14" fmla="*/ 0 w 2164"/>
                  <a:gd name="T15" fmla="*/ 0 h 1979"/>
                  <a:gd name="T16" fmla="*/ 0 w 2164"/>
                  <a:gd name="T17" fmla="*/ 0 h 1979"/>
                  <a:gd name="T18" fmla="*/ 0 w 2164"/>
                  <a:gd name="T19" fmla="*/ 0 h 1979"/>
                  <a:gd name="T20" fmla="*/ 0 w 2164"/>
                  <a:gd name="T21" fmla="*/ 0 h 1979"/>
                  <a:gd name="T22" fmla="*/ 0 w 2164"/>
                  <a:gd name="T23" fmla="*/ 0 h 1979"/>
                  <a:gd name="T24" fmla="*/ 0 w 2164"/>
                  <a:gd name="T25" fmla="*/ 0 h 1979"/>
                  <a:gd name="T26" fmla="*/ 0 w 2164"/>
                  <a:gd name="T27" fmla="*/ 0 h 1979"/>
                  <a:gd name="T28" fmla="*/ 0 w 2164"/>
                  <a:gd name="T29" fmla="*/ 0 h 1979"/>
                  <a:gd name="T30" fmla="*/ 0 w 2164"/>
                  <a:gd name="T31" fmla="*/ 0 h 1979"/>
                  <a:gd name="T32" fmla="*/ 0 w 2164"/>
                  <a:gd name="T33" fmla="*/ 0 h 1979"/>
                  <a:gd name="T34" fmla="*/ 0 w 2164"/>
                  <a:gd name="T35" fmla="*/ 0 h 1979"/>
                  <a:gd name="T36" fmla="*/ 0 w 2164"/>
                  <a:gd name="T37" fmla="*/ 0 h 1979"/>
                  <a:gd name="T38" fmla="*/ 0 w 2164"/>
                  <a:gd name="T39" fmla="*/ 0 h 1979"/>
                  <a:gd name="T40" fmla="*/ 0 w 2164"/>
                  <a:gd name="T41" fmla="*/ 0 h 1979"/>
                  <a:gd name="T42" fmla="*/ 0 w 2164"/>
                  <a:gd name="T43" fmla="*/ 0 h 1979"/>
                  <a:gd name="T44" fmla="*/ 0 w 2164"/>
                  <a:gd name="T45" fmla="*/ 0 h 1979"/>
                  <a:gd name="T46" fmla="*/ 0 w 2164"/>
                  <a:gd name="T47" fmla="*/ 0 h 1979"/>
                  <a:gd name="T48" fmla="*/ 0 w 2164"/>
                  <a:gd name="T49" fmla="*/ 0 h 1979"/>
                  <a:gd name="T50" fmla="*/ 0 w 2164"/>
                  <a:gd name="T51" fmla="*/ 0 h 1979"/>
                  <a:gd name="T52" fmla="*/ 0 w 2164"/>
                  <a:gd name="T53" fmla="*/ 0 h 1979"/>
                  <a:gd name="T54" fmla="*/ 0 w 2164"/>
                  <a:gd name="T55" fmla="*/ 0 h 1979"/>
                  <a:gd name="T56" fmla="*/ 0 w 2164"/>
                  <a:gd name="T57" fmla="*/ 0 h 1979"/>
                  <a:gd name="T58" fmla="*/ 0 w 2164"/>
                  <a:gd name="T59" fmla="*/ 0 h 1979"/>
                  <a:gd name="T60" fmla="*/ 0 w 2164"/>
                  <a:gd name="T61" fmla="*/ 0 h 1979"/>
                  <a:gd name="T62" fmla="*/ 0 w 2164"/>
                  <a:gd name="T63" fmla="*/ 0 h 1979"/>
                  <a:gd name="T64" fmla="*/ 0 w 2164"/>
                  <a:gd name="T65" fmla="*/ 0 h 1979"/>
                  <a:gd name="T66" fmla="*/ 0 w 2164"/>
                  <a:gd name="T67" fmla="*/ 0 h 1979"/>
                  <a:gd name="T68" fmla="*/ 0 w 2164"/>
                  <a:gd name="T69" fmla="*/ 0 h 1979"/>
                  <a:gd name="T70" fmla="*/ 0 w 2164"/>
                  <a:gd name="T71" fmla="*/ 0 h 1979"/>
                  <a:gd name="T72" fmla="*/ 0 w 2164"/>
                  <a:gd name="T73" fmla="*/ 0 h 1979"/>
                  <a:gd name="T74" fmla="*/ 0 w 2164"/>
                  <a:gd name="T75" fmla="*/ 0 h 1979"/>
                  <a:gd name="T76" fmla="*/ 0 w 2164"/>
                  <a:gd name="T77" fmla="*/ 0 h 1979"/>
                  <a:gd name="T78" fmla="*/ 0 w 2164"/>
                  <a:gd name="T79" fmla="*/ 0 h 1979"/>
                  <a:gd name="T80" fmla="*/ 0 w 2164"/>
                  <a:gd name="T81" fmla="*/ 0 h 1979"/>
                  <a:gd name="T82" fmla="*/ 0 w 2164"/>
                  <a:gd name="T83" fmla="*/ 0 h 1979"/>
                  <a:gd name="T84" fmla="*/ 0 w 2164"/>
                  <a:gd name="T85" fmla="*/ 0 h 1979"/>
                  <a:gd name="T86" fmla="*/ 0 w 2164"/>
                  <a:gd name="T87" fmla="*/ 0 h 1979"/>
                  <a:gd name="T88" fmla="*/ 0 w 2164"/>
                  <a:gd name="T89" fmla="*/ 0 h 1979"/>
                  <a:gd name="T90" fmla="*/ 0 w 2164"/>
                  <a:gd name="T91" fmla="*/ 0 h 1979"/>
                  <a:gd name="T92" fmla="*/ 0 w 2164"/>
                  <a:gd name="T93" fmla="*/ 0 h 197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164"/>
                  <a:gd name="T142" fmla="*/ 0 h 1979"/>
                  <a:gd name="T143" fmla="*/ 2164 w 2164"/>
                  <a:gd name="T144" fmla="*/ 1979 h 197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164" h="1979">
                    <a:moveTo>
                      <a:pt x="743" y="0"/>
                    </a:moveTo>
                    <a:lnTo>
                      <a:pt x="746" y="0"/>
                    </a:lnTo>
                    <a:lnTo>
                      <a:pt x="753" y="0"/>
                    </a:lnTo>
                    <a:lnTo>
                      <a:pt x="763" y="0"/>
                    </a:lnTo>
                    <a:lnTo>
                      <a:pt x="778" y="0"/>
                    </a:lnTo>
                    <a:lnTo>
                      <a:pt x="798" y="1"/>
                    </a:lnTo>
                    <a:lnTo>
                      <a:pt x="822" y="1"/>
                    </a:lnTo>
                    <a:lnTo>
                      <a:pt x="848" y="2"/>
                    </a:lnTo>
                    <a:lnTo>
                      <a:pt x="878" y="3"/>
                    </a:lnTo>
                    <a:lnTo>
                      <a:pt x="912" y="5"/>
                    </a:lnTo>
                    <a:lnTo>
                      <a:pt x="949" y="7"/>
                    </a:lnTo>
                    <a:lnTo>
                      <a:pt x="987" y="10"/>
                    </a:lnTo>
                    <a:lnTo>
                      <a:pt x="1030" y="13"/>
                    </a:lnTo>
                    <a:lnTo>
                      <a:pt x="1074" y="16"/>
                    </a:lnTo>
                    <a:lnTo>
                      <a:pt x="1121" y="21"/>
                    </a:lnTo>
                    <a:lnTo>
                      <a:pt x="1171" y="27"/>
                    </a:lnTo>
                    <a:lnTo>
                      <a:pt x="1222" y="32"/>
                    </a:lnTo>
                    <a:lnTo>
                      <a:pt x="1275" y="39"/>
                    </a:lnTo>
                    <a:lnTo>
                      <a:pt x="1329" y="47"/>
                    </a:lnTo>
                    <a:lnTo>
                      <a:pt x="1386" y="56"/>
                    </a:lnTo>
                    <a:lnTo>
                      <a:pt x="1443" y="65"/>
                    </a:lnTo>
                    <a:lnTo>
                      <a:pt x="1502" y="75"/>
                    </a:lnTo>
                    <a:lnTo>
                      <a:pt x="1560" y="87"/>
                    </a:lnTo>
                    <a:lnTo>
                      <a:pt x="1620" y="100"/>
                    </a:lnTo>
                    <a:lnTo>
                      <a:pt x="1681" y="115"/>
                    </a:lnTo>
                    <a:lnTo>
                      <a:pt x="1742" y="129"/>
                    </a:lnTo>
                    <a:lnTo>
                      <a:pt x="1804" y="146"/>
                    </a:lnTo>
                    <a:lnTo>
                      <a:pt x="1865" y="164"/>
                    </a:lnTo>
                    <a:lnTo>
                      <a:pt x="1926" y="183"/>
                    </a:lnTo>
                    <a:lnTo>
                      <a:pt x="1987" y="204"/>
                    </a:lnTo>
                    <a:lnTo>
                      <a:pt x="2047" y="226"/>
                    </a:lnTo>
                    <a:lnTo>
                      <a:pt x="2105" y="250"/>
                    </a:lnTo>
                    <a:lnTo>
                      <a:pt x="2164" y="276"/>
                    </a:lnTo>
                    <a:lnTo>
                      <a:pt x="1975" y="1184"/>
                    </a:lnTo>
                    <a:lnTo>
                      <a:pt x="1980" y="1185"/>
                    </a:lnTo>
                    <a:lnTo>
                      <a:pt x="1990" y="1191"/>
                    </a:lnTo>
                    <a:lnTo>
                      <a:pt x="2005" y="1201"/>
                    </a:lnTo>
                    <a:lnTo>
                      <a:pt x="2020" y="1219"/>
                    </a:lnTo>
                    <a:lnTo>
                      <a:pt x="2031" y="1246"/>
                    </a:lnTo>
                    <a:lnTo>
                      <a:pt x="2035" y="1282"/>
                    </a:lnTo>
                    <a:lnTo>
                      <a:pt x="2030" y="1332"/>
                    </a:lnTo>
                    <a:lnTo>
                      <a:pt x="2011" y="1394"/>
                    </a:lnTo>
                    <a:lnTo>
                      <a:pt x="1681" y="1835"/>
                    </a:lnTo>
                    <a:lnTo>
                      <a:pt x="1636" y="1835"/>
                    </a:lnTo>
                    <a:lnTo>
                      <a:pt x="1512" y="1979"/>
                    </a:lnTo>
                    <a:lnTo>
                      <a:pt x="1510" y="1979"/>
                    </a:lnTo>
                    <a:lnTo>
                      <a:pt x="1502" y="1978"/>
                    </a:lnTo>
                    <a:lnTo>
                      <a:pt x="1490" y="1977"/>
                    </a:lnTo>
                    <a:lnTo>
                      <a:pt x="1474" y="1974"/>
                    </a:lnTo>
                    <a:lnTo>
                      <a:pt x="1451" y="1972"/>
                    </a:lnTo>
                    <a:lnTo>
                      <a:pt x="1427" y="1969"/>
                    </a:lnTo>
                    <a:lnTo>
                      <a:pt x="1397" y="1965"/>
                    </a:lnTo>
                    <a:lnTo>
                      <a:pt x="1364" y="1961"/>
                    </a:lnTo>
                    <a:lnTo>
                      <a:pt x="1328" y="1955"/>
                    </a:lnTo>
                    <a:lnTo>
                      <a:pt x="1288" y="1950"/>
                    </a:lnTo>
                    <a:lnTo>
                      <a:pt x="1246" y="1943"/>
                    </a:lnTo>
                    <a:lnTo>
                      <a:pt x="1200" y="1935"/>
                    </a:lnTo>
                    <a:lnTo>
                      <a:pt x="1152" y="1927"/>
                    </a:lnTo>
                    <a:lnTo>
                      <a:pt x="1101" y="1918"/>
                    </a:lnTo>
                    <a:lnTo>
                      <a:pt x="1049" y="1907"/>
                    </a:lnTo>
                    <a:lnTo>
                      <a:pt x="993" y="1896"/>
                    </a:lnTo>
                    <a:lnTo>
                      <a:pt x="937" y="1884"/>
                    </a:lnTo>
                    <a:lnTo>
                      <a:pt x="878" y="1871"/>
                    </a:lnTo>
                    <a:lnTo>
                      <a:pt x="818" y="1856"/>
                    </a:lnTo>
                    <a:lnTo>
                      <a:pt x="758" y="1841"/>
                    </a:lnTo>
                    <a:lnTo>
                      <a:pt x="696" y="1824"/>
                    </a:lnTo>
                    <a:lnTo>
                      <a:pt x="634" y="1806"/>
                    </a:lnTo>
                    <a:lnTo>
                      <a:pt x="572" y="1787"/>
                    </a:lnTo>
                    <a:lnTo>
                      <a:pt x="508" y="1768"/>
                    </a:lnTo>
                    <a:lnTo>
                      <a:pt x="445" y="1747"/>
                    </a:lnTo>
                    <a:lnTo>
                      <a:pt x="382" y="1724"/>
                    </a:lnTo>
                    <a:lnTo>
                      <a:pt x="319" y="1700"/>
                    </a:lnTo>
                    <a:lnTo>
                      <a:pt x="257" y="1674"/>
                    </a:lnTo>
                    <a:lnTo>
                      <a:pt x="196" y="1647"/>
                    </a:lnTo>
                    <a:lnTo>
                      <a:pt x="135" y="1620"/>
                    </a:lnTo>
                    <a:lnTo>
                      <a:pt x="76" y="1590"/>
                    </a:lnTo>
                    <a:lnTo>
                      <a:pt x="19" y="1559"/>
                    </a:lnTo>
                    <a:lnTo>
                      <a:pt x="18" y="1554"/>
                    </a:lnTo>
                    <a:lnTo>
                      <a:pt x="13" y="1538"/>
                    </a:lnTo>
                    <a:lnTo>
                      <a:pt x="8" y="1514"/>
                    </a:lnTo>
                    <a:lnTo>
                      <a:pt x="3" y="1486"/>
                    </a:lnTo>
                    <a:lnTo>
                      <a:pt x="0" y="1456"/>
                    </a:lnTo>
                    <a:lnTo>
                      <a:pt x="0" y="1424"/>
                    </a:lnTo>
                    <a:lnTo>
                      <a:pt x="3" y="1396"/>
                    </a:lnTo>
                    <a:lnTo>
                      <a:pt x="13" y="1371"/>
                    </a:lnTo>
                    <a:lnTo>
                      <a:pt x="443" y="1002"/>
                    </a:lnTo>
                    <a:lnTo>
                      <a:pt x="441" y="999"/>
                    </a:lnTo>
                    <a:lnTo>
                      <a:pt x="440" y="989"/>
                    </a:lnTo>
                    <a:lnTo>
                      <a:pt x="440" y="973"/>
                    </a:lnTo>
                    <a:lnTo>
                      <a:pt x="445" y="953"/>
                    </a:lnTo>
                    <a:lnTo>
                      <a:pt x="453" y="928"/>
                    </a:lnTo>
                    <a:lnTo>
                      <a:pt x="471" y="902"/>
                    </a:lnTo>
                    <a:lnTo>
                      <a:pt x="497" y="874"/>
                    </a:lnTo>
                    <a:lnTo>
                      <a:pt x="534" y="845"/>
                    </a:lnTo>
                    <a:lnTo>
                      <a:pt x="743" y="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98" name="Freeform 79"/>
              <p:cNvSpPr/>
              <p:nvPr/>
            </p:nvSpPr>
            <p:spPr bwMode="auto">
              <a:xfrm>
                <a:off x="8279" y="4656"/>
                <a:ext cx="311" cy="233"/>
              </a:xfrm>
              <a:custGeom>
                <a:avLst/>
                <a:gdLst>
                  <a:gd name="T0" fmla="*/ 0 w 1244"/>
                  <a:gd name="T1" fmla="*/ 0 h 930"/>
                  <a:gd name="T2" fmla="*/ 0 w 1244"/>
                  <a:gd name="T3" fmla="*/ 0 h 930"/>
                  <a:gd name="T4" fmla="*/ 0 w 1244"/>
                  <a:gd name="T5" fmla="*/ 0 h 930"/>
                  <a:gd name="T6" fmla="*/ 0 w 1244"/>
                  <a:gd name="T7" fmla="*/ 0 h 930"/>
                  <a:gd name="T8" fmla="*/ 0 w 1244"/>
                  <a:gd name="T9" fmla="*/ 0 h 9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44"/>
                  <a:gd name="T16" fmla="*/ 0 h 930"/>
                  <a:gd name="T17" fmla="*/ 1244 w 1244"/>
                  <a:gd name="T18" fmla="*/ 930 h 9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44" h="930">
                    <a:moveTo>
                      <a:pt x="164" y="0"/>
                    </a:moveTo>
                    <a:lnTo>
                      <a:pt x="1244" y="214"/>
                    </a:lnTo>
                    <a:lnTo>
                      <a:pt x="1067" y="930"/>
                    </a:lnTo>
                    <a:lnTo>
                      <a:pt x="0" y="688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99" name="Freeform 80"/>
              <p:cNvSpPr/>
              <p:nvPr/>
            </p:nvSpPr>
            <p:spPr bwMode="auto">
              <a:xfrm>
                <a:off x="8300" y="4672"/>
                <a:ext cx="237" cy="91"/>
              </a:xfrm>
              <a:custGeom>
                <a:avLst/>
                <a:gdLst>
                  <a:gd name="T0" fmla="*/ 0 w 952"/>
                  <a:gd name="T1" fmla="*/ 0 h 366"/>
                  <a:gd name="T2" fmla="*/ 0 w 952"/>
                  <a:gd name="T3" fmla="*/ 0 h 366"/>
                  <a:gd name="T4" fmla="*/ 0 w 952"/>
                  <a:gd name="T5" fmla="*/ 0 h 366"/>
                  <a:gd name="T6" fmla="*/ 0 w 952"/>
                  <a:gd name="T7" fmla="*/ 0 h 366"/>
                  <a:gd name="T8" fmla="*/ 0 w 952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2"/>
                  <a:gd name="T16" fmla="*/ 0 h 366"/>
                  <a:gd name="T17" fmla="*/ 952 w 952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2" h="366">
                    <a:moveTo>
                      <a:pt x="112" y="0"/>
                    </a:moveTo>
                    <a:lnTo>
                      <a:pt x="952" y="153"/>
                    </a:lnTo>
                    <a:lnTo>
                      <a:pt x="200" y="108"/>
                    </a:lnTo>
                    <a:lnTo>
                      <a:pt x="0" y="36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00" name="Freeform 81"/>
              <p:cNvSpPr/>
              <p:nvPr/>
            </p:nvSpPr>
            <p:spPr bwMode="auto">
              <a:xfrm>
                <a:off x="8222" y="4885"/>
                <a:ext cx="315" cy="84"/>
              </a:xfrm>
              <a:custGeom>
                <a:avLst/>
                <a:gdLst>
                  <a:gd name="T0" fmla="*/ 0 w 1259"/>
                  <a:gd name="T1" fmla="*/ 0 h 337"/>
                  <a:gd name="T2" fmla="*/ 0 w 1259"/>
                  <a:gd name="T3" fmla="*/ 0 h 337"/>
                  <a:gd name="T4" fmla="*/ 0 w 1259"/>
                  <a:gd name="T5" fmla="*/ 0 h 337"/>
                  <a:gd name="T6" fmla="*/ 0 w 1259"/>
                  <a:gd name="T7" fmla="*/ 0 h 337"/>
                  <a:gd name="T8" fmla="*/ 0 w 1259"/>
                  <a:gd name="T9" fmla="*/ 0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9"/>
                  <a:gd name="T16" fmla="*/ 0 h 337"/>
                  <a:gd name="T17" fmla="*/ 1259 w 1259"/>
                  <a:gd name="T18" fmla="*/ 337 h 3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9" h="337">
                    <a:moveTo>
                      <a:pt x="40" y="0"/>
                    </a:moveTo>
                    <a:lnTo>
                      <a:pt x="1259" y="288"/>
                    </a:lnTo>
                    <a:lnTo>
                      <a:pt x="1226" y="337"/>
                    </a:lnTo>
                    <a:lnTo>
                      <a:pt x="0" y="3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01" name="Freeform 82"/>
              <p:cNvSpPr/>
              <p:nvPr/>
            </p:nvSpPr>
            <p:spPr bwMode="auto">
              <a:xfrm>
                <a:off x="8193" y="4910"/>
                <a:ext cx="316" cy="86"/>
              </a:xfrm>
              <a:custGeom>
                <a:avLst/>
                <a:gdLst>
                  <a:gd name="T0" fmla="*/ 0 w 1265"/>
                  <a:gd name="T1" fmla="*/ 0 h 342"/>
                  <a:gd name="T2" fmla="*/ 0 w 1265"/>
                  <a:gd name="T3" fmla="*/ 0 h 342"/>
                  <a:gd name="T4" fmla="*/ 0 w 1265"/>
                  <a:gd name="T5" fmla="*/ 0 h 342"/>
                  <a:gd name="T6" fmla="*/ 0 w 1265"/>
                  <a:gd name="T7" fmla="*/ 0 h 342"/>
                  <a:gd name="T8" fmla="*/ 0 w 1265"/>
                  <a:gd name="T9" fmla="*/ 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342"/>
                  <a:gd name="T17" fmla="*/ 1265 w 1265"/>
                  <a:gd name="T18" fmla="*/ 342 h 3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342">
                    <a:moveTo>
                      <a:pt x="46" y="0"/>
                    </a:moveTo>
                    <a:lnTo>
                      <a:pt x="1265" y="286"/>
                    </a:lnTo>
                    <a:lnTo>
                      <a:pt x="1226" y="342"/>
                    </a:lnTo>
                    <a:lnTo>
                      <a:pt x="0" y="37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02" name="Freeform 83"/>
              <p:cNvSpPr/>
              <p:nvPr/>
            </p:nvSpPr>
            <p:spPr bwMode="auto">
              <a:xfrm>
                <a:off x="8165" y="4936"/>
                <a:ext cx="316" cy="86"/>
              </a:xfrm>
              <a:custGeom>
                <a:avLst/>
                <a:gdLst>
                  <a:gd name="T0" fmla="*/ 0 w 1264"/>
                  <a:gd name="T1" fmla="*/ 0 h 344"/>
                  <a:gd name="T2" fmla="*/ 0 w 1264"/>
                  <a:gd name="T3" fmla="*/ 0 h 344"/>
                  <a:gd name="T4" fmla="*/ 0 w 1264"/>
                  <a:gd name="T5" fmla="*/ 0 h 344"/>
                  <a:gd name="T6" fmla="*/ 0 w 1264"/>
                  <a:gd name="T7" fmla="*/ 0 h 344"/>
                  <a:gd name="T8" fmla="*/ 0 w 1264"/>
                  <a:gd name="T9" fmla="*/ 0 h 3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4"/>
                  <a:gd name="T16" fmla="*/ 0 h 344"/>
                  <a:gd name="T17" fmla="*/ 1264 w 1264"/>
                  <a:gd name="T18" fmla="*/ 344 h 3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4" h="344">
                    <a:moveTo>
                      <a:pt x="45" y="0"/>
                    </a:moveTo>
                    <a:lnTo>
                      <a:pt x="1264" y="287"/>
                    </a:lnTo>
                    <a:lnTo>
                      <a:pt x="1224" y="344"/>
                    </a:lnTo>
                    <a:lnTo>
                      <a:pt x="0" y="37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03" name="Freeform 84"/>
              <p:cNvSpPr/>
              <p:nvPr/>
            </p:nvSpPr>
            <p:spPr bwMode="auto">
              <a:xfrm>
                <a:off x="8243" y="4989"/>
                <a:ext cx="48" cy="19"/>
              </a:xfrm>
              <a:custGeom>
                <a:avLst/>
                <a:gdLst>
                  <a:gd name="T0" fmla="*/ 0 w 190"/>
                  <a:gd name="T1" fmla="*/ 0 h 79"/>
                  <a:gd name="T2" fmla="*/ 0 w 190"/>
                  <a:gd name="T3" fmla="*/ 0 h 79"/>
                  <a:gd name="T4" fmla="*/ 0 w 190"/>
                  <a:gd name="T5" fmla="*/ 0 h 79"/>
                  <a:gd name="T6" fmla="*/ 0 w 190"/>
                  <a:gd name="T7" fmla="*/ 0 h 79"/>
                  <a:gd name="T8" fmla="*/ 0 w 190"/>
                  <a:gd name="T9" fmla="*/ 0 h 79"/>
                  <a:gd name="T10" fmla="*/ 0 w 190"/>
                  <a:gd name="T11" fmla="*/ 0 h 79"/>
                  <a:gd name="T12" fmla="*/ 0 w 190"/>
                  <a:gd name="T13" fmla="*/ 0 h 79"/>
                  <a:gd name="T14" fmla="*/ 0 w 190"/>
                  <a:gd name="T15" fmla="*/ 0 h 79"/>
                  <a:gd name="T16" fmla="*/ 0 w 190"/>
                  <a:gd name="T17" fmla="*/ 0 h 79"/>
                  <a:gd name="T18" fmla="*/ 0 w 190"/>
                  <a:gd name="T19" fmla="*/ 0 h 79"/>
                  <a:gd name="T20" fmla="*/ 0 w 190"/>
                  <a:gd name="T21" fmla="*/ 0 h 79"/>
                  <a:gd name="T22" fmla="*/ 0 w 190"/>
                  <a:gd name="T23" fmla="*/ 0 h 79"/>
                  <a:gd name="T24" fmla="*/ 0 w 190"/>
                  <a:gd name="T25" fmla="*/ 0 h 79"/>
                  <a:gd name="T26" fmla="*/ 0 w 190"/>
                  <a:gd name="T27" fmla="*/ 0 h 79"/>
                  <a:gd name="T28" fmla="*/ 0 w 190"/>
                  <a:gd name="T29" fmla="*/ 0 h 79"/>
                  <a:gd name="T30" fmla="*/ 0 w 190"/>
                  <a:gd name="T31" fmla="*/ 0 h 79"/>
                  <a:gd name="T32" fmla="*/ 0 w 190"/>
                  <a:gd name="T33" fmla="*/ 0 h 79"/>
                  <a:gd name="T34" fmla="*/ 0 w 190"/>
                  <a:gd name="T35" fmla="*/ 0 h 79"/>
                  <a:gd name="T36" fmla="*/ 0 w 190"/>
                  <a:gd name="T37" fmla="*/ 0 h 79"/>
                  <a:gd name="T38" fmla="*/ 0 w 190"/>
                  <a:gd name="T39" fmla="*/ 0 h 79"/>
                  <a:gd name="T40" fmla="*/ 0 w 190"/>
                  <a:gd name="T41" fmla="*/ 0 h 79"/>
                  <a:gd name="T42" fmla="*/ 0 w 190"/>
                  <a:gd name="T43" fmla="*/ 0 h 79"/>
                  <a:gd name="T44" fmla="*/ 0 w 190"/>
                  <a:gd name="T45" fmla="*/ 0 h 79"/>
                  <a:gd name="T46" fmla="*/ 0 w 190"/>
                  <a:gd name="T47" fmla="*/ 0 h 79"/>
                  <a:gd name="T48" fmla="*/ 0 w 190"/>
                  <a:gd name="T49" fmla="*/ 0 h 79"/>
                  <a:gd name="T50" fmla="*/ 0 w 190"/>
                  <a:gd name="T51" fmla="*/ 0 h 79"/>
                  <a:gd name="T52" fmla="*/ 0 w 190"/>
                  <a:gd name="T53" fmla="*/ 0 h 79"/>
                  <a:gd name="T54" fmla="*/ 0 w 190"/>
                  <a:gd name="T55" fmla="*/ 0 h 79"/>
                  <a:gd name="T56" fmla="*/ 0 w 190"/>
                  <a:gd name="T57" fmla="*/ 0 h 79"/>
                  <a:gd name="T58" fmla="*/ 0 w 190"/>
                  <a:gd name="T59" fmla="*/ 0 h 79"/>
                  <a:gd name="T60" fmla="*/ 0 w 190"/>
                  <a:gd name="T61" fmla="*/ 0 h 79"/>
                  <a:gd name="T62" fmla="*/ 0 w 190"/>
                  <a:gd name="T63" fmla="*/ 0 h 79"/>
                  <a:gd name="T64" fmla="*/ 0 w 190"/>
                  <a:gd name="T65" fmla="*/ 0 h 7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0"/>
                  <a:gd name="T100" fmla="*/ 0 h 79"/>
                  <a:gd name="T101" fmla="*/ 190 w 190"/>
                  <a:gd name="T102" fmla="*/ 79 h 7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0" h="79">
                    <a:moveTo>
                      <a:pt x="18" y="1"/>
                    </a:moveTo>
                    <a:lnTo>
                      <a:pt x="23" y="1"/>
                    </a:lnTo>
                    <a:lnTo>
                      <a:pt x="40" y="0"/>
                    </a:lnTo>
                    <a:lnTo>
                      <a:pt x="62" y="0"/>
                    </a:lnTo>
                    <a:lnTo>
                      <a:pt x="90" y="3"/>
                    </a:lnTo>
                    <a:lnTo>
                      <a:pt x="120" y="8"/>
                    </a:lnTo>
                    <a:lnTo>
                      <a:pt x="148" y="18"/>
                    </a:lnTo>
                    <a:lnTo>
                      <a:pt x="173" y="34"/>
                    </a:lnTo>
                    <a:lnTo>
                      <a:pt x="190" y="57"/>
                    </a:lnTo>
                    <a:lnTo>
                      <a:pt x="190" y="58"/>
                    </a:lnTo>
                    <a:lnTo>
                      <a:pt x="190" y="62"/>
                    </a:lnTo>
                    <a:lnTo>
                      <a:pt x="189" y="68"/>
                    </a:lnTo>
                    <a:lnTo>
                      <a:pt x="187" y="74"/>
                    </a:lnTo>
                    <a:lnTo>
                      <a:pt x="181" y="78"/>
                    </a:lnTo>
                    <a:lnTo>
                      <a:pt x="173" y="79"/>
                    </a:lnTo>
                    <a:lnTo>
                      <a:pt x="160" y="78"/>
                    </a:lnTo>
                    <a:lnTo>
                      <a:pt x="143" y="71"/>
                    </a:lnTo>
                    <a:lnTo>
                      <a:pt x="143" y="69"/>
                    </a:lnTo>
                    <a:lnTo>
                      <a:pt x="142" y="65"/>
                    </a:lnTo>
                    <a:lnTo>
                      <a:pt x="139" y="58"/>
                    </a:lnTo>
                    <a:lnTo>
                      <a:pt x="130" y="50"/>
                    </a:lnTo>
                    <a:lnTo>
                      <a:pt x="116" y="42"/>
                    </a:lnTo>
                    <a:lnTo>
                      <a:pt x="94" y="35"/>
                    </a:lnTo>
                    <a:lnTo>
                      <a:pt x="63" y="32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5" y="30"/>
                    </a:lnTo>
                    <a:lnTo>
                      <a:pt x="9" y="27"/>
                    </a:lnTo>
                    <a:lnTo>
                      <a:pt x="5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6" y="8"/>
                    </a:ln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04" name="Freeform 85"/>
              <p:cNvSpPr/>
              <p:nvPr/>
            </p:nvSpPr>
            <p:spPr bwMode="auto">
              <a:xfrm>
                <a:off x="8246" y="5003"/>
                <a:ext cx="27" cy="15"/>
              </a:xfrm>
              <a:custGeom>
                <a:avLst/>
                <a:gdLst>
                  <a:gd name="T0" fmla="*/ 0 w 107"/>
                  <a:gd name="T1" fmla="*/ 0 h 63"/>
                  <a:gd name="T2" fmla="*/ 0 w 107"/>
                  <a:gd name="T3" fmla="*/ 0 h 63"/>
                  <a:gd name="T4" fmla="*/ 0 w 107"/>
                  <a:gd name="T5" fmla="*/ 0 h 63"/>
                  <a:gd name="T6" fmla="*/ 0 w 107"/>
                  <a:gd name="T7" fmla="*/ 0 h 63"/>
                  <a:gd name="T8" fmla="*/ 0 w 107"/>
                  <a:gd name="T9" fmla="*/ 0 h 63"/>
                  <a:gd name="T10" fmla="*/ 0 w 107"/>
                  <a:gd name="T11" fmla="*/ 0 h 63"/>
                  <a:gd name="T12" fmla="*/ 0 w 107"/>
                  <a:gd name="T13" fmla="*/ 0 h 63"/>
                  <a:gd name="T14" fmla="*/ 0 w 107"/>
                  <a:gd name="T15" fmla="*/ 0 h 63"/>
                  <a:gd name="T16" fmla="*/ 0 w 107"/>
                  <a:gd name="T17" fmla="*/ 0 h 63"/>
                  <a:gd name="T18" fmla="*/ 0 w 107"/>
                  <a:gd name="T19" fmla="*/ 0 h 63"/>
                  <a:gd name="T20" fmla="*/ 0 w 107"/>
                  <a:gd name="T21" fmla="*/ 0 h 63"/>
                  <a:gd name="T22" fmla="*/ 0 w 107"/>
                  <a:gd name="T23" fmla="*/ 0 h 63"/>
                  <a:gd name="T24" fmla="*/ 0 w 107"/>
                  <a:gd name="T25" fmla="*/ 0 h 63"/>
                  <a:gd name="T26" fmla="*/ 0 w 107"/>
                  <a:gd name="T27" fmla="*/ 0 h 63"/>
                  <a:gd name="T28" fmla="*/ 0 w 107"/>
                  <a:gd name="T29" fmla="*/ 0 h 63"/>
                  <a:gd name="T30" fmla="*/ 0 w 107"/>
                  <a:gd name="T31" fmla="*/ 0 h 63"/>
                  <a:gd name="T32" fmla="*/ 0 w 107"/>
                  <a:gd name="T33" fmla="*/ 0 h 63"/>
                  <a:gd name="T34" fmla="*/ 0 w 107"/>
                  <a:gd name="T35" fmla="*/ 0 h 63"/>
                  <a:gd name="T36" fmla="*/ 0 w 107"/>
                  <a:gd name="T37" fmla="*/ 0 h 63"/>
                  <a:gd name="T38" fmla="*/ 0 w 107"/>
                  <a:gd name="T39" fmla="*/ 0 h 63"/>
                  <a:gd name="T40" fmla="*/ 0 w 107"/>
                  <a:gd name="T41" fmla="*/ 0 h 63"/>
                  <a:gd name="T42" fmla="*/ 0 w 107"/>
                  <a:gd name="T43" fmla="*/ 0 h 63"/>
                  <a:gd name="T44" fmla="*/ 0 w 107"/>
                  <a:gd name="T45" fmla="*/ 0 h 63"/>
                  <a:gd name="T46" fmla="*/ 0 w 107"/>
                  <a:gd name="T47" fmla="*/ 0 h 63"/>
                  <a:gd name="T48" fmla="*/ 0 w 107"/>
                  <a:gd name="T49" fmla="*/ 0 h 63"/>
                  <a:gd name="T50" fmla="*/ 0 w 107"/>
                  <a:gd name="T51" fmla="*/ 0 h 63"/>
                  <a:gd name="T52" fmla="*/ 0 w 107"/>
                  <a:gd name="T53" fmla="*/ 0 h 63"/>
                  <a:gd name="T54" fmla="*/ 0 w 107"/>
                  <a:gd name="T55" fmla="*/ 0 h 63"/>
                  <a:gd name="T56" fmla="*/ 0 w 107"/>
                  <a:gd name="T57" fmla="*/ 0 h 63"/>
                  <a:gd name="T58" fmla="*/ 0 w 107"/>
                  <a:gd name="T59" fmla="*/ 0 h 63"/>
                  <a:gd name="T60" fmla="*/ 0 w 107"/>
                  <a:gd name="T61" fmla="*/ 0 h 63"/>
                  <a:gd name="T62" fmla="*/ 0 w 107"/>
                  <a:gd name="T63" fmla="*/ 0 h 63"/>
                  <a:gd name="T64" fmla="*/ 0 w 107"/>
                  <a:gd name="T65" fmla="*/ 0 h 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7"/>
                  <a:gd name="T100" fmla="*/ 0 h 63"/>
                  <a:gd name="T101" fmla="*/ 107 w 107"/>
                  <a:gd name="T102" fmla="*/ 63 h 6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7" h="63">
                    <a:moveTo>
                      <a:pt x="43" y="58"/>
                    </a:moveTo>
                    <a:lnTo>
                      <a:pt x="54" y="61"/>
                    </a:lnTo>
                    <a:lnTo>
                      <a:pt x="64" y="63"/>
                    </a:lnTo>
                    <a:lnTo>
                      <a:pt x="74" y="63"/>
                    </a:lnTo>
                    <a:lnTo>
                      <a:pt x="83" y="63"/>
                    </a:lnTo>
                    <a:lnTo>
                      <a:pt x="91" y="61"/>
                    </a:lnTo>
                    <a:lnTo>
                      <a:pt x="97" y="57"/>
                    </a:lnTo>
                    <a:lnTo>
                      <a:pt x="102" y="54"/>
                    </a:lnTo>
                    <a:lnTo>
                      <a:pt x="106" y="48"/>
                    </a:lnTo>
                    <a:lnTo>
                      <a:pt x="107" y="43"/>
                    </a:lnTo>
                    <a:lnTo>
                      <a:pt x="106" y="37"/>
                    </a:lnTo>
                    <a:lnTo>
                      <a:pt x="102" y="30"/>
                    </a:lnTo>
                    <a:lnTo>
                      <a:pt x="97" y="24"/>
                    </a:lnTo>
                    <a:lnTo>
                      <a:pt x="90" y="19"/>
                    </a:lnTo>
                    <a:lnTo>
                      <a:pt x="82" y="13"/>
                    </a:lnTo>
                    <a:lnTo>
                      <a:pt x="74" y="9"/>
                    </a:lnTo>
                    <a:lnTo>
                      <a:pt x="63" y="4"/>
                    </a:lnTo>
                    <a:lnTo>
                      <a:pt x="53" y="2"/>
                    </a:lnTo>
                    <a:lnTo>
                      <a:pt x="42" y="0"/>
                    </a:lnTo>
                    <a:lnTo>
                      <a:pt x="32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3" y="10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5" y="32"/>
                    </a:lnTo>
                    <a:lnTo>
                      <a:pt x="9" y="38"/>
                    </a:lnTo>
                    <a:lnTo>
                      <a:pt x="16" y="44"/>
                    </a:lnTo>
                    <a:lnTo>
                      <a:pt x="25" y="49"/>
                    </a:lnTo>
                    <a:lnTo>
                      <a:pt x="33" y="54"/>
                    </a:lnTo>
                    <a:lnTo>
                      <a:pt x="43" y="58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05" name="Freeform 86"/>
              <p:cNvSpPr/>
              <p:nvPr/>
            </p:nvSpPr>
            <p:spPr bwMode="auto">
              <a:xfrm>
                <a:off x="8113" y="4974"/>
                <a:ext cx="367" cy="131"/>
              </a:xfrm>
              <a:custGeom>
                <a:avLst/>
                <a:gdLst>
                  <a:gd name="T0" fmla="*/ 0 w 1469"/>
                  <a:gd name="T1" fmla="*/ 0 h 525"/>
                  <a:gd name="T2" fmla="*/ 0 w 1469"/>
                  <a:gd name="T3" fmla="*/ 0 h 525"/>
                  <a:gd name="T4" fmla="*/ 0 w 1469"/>
                  <a:gd name="T5" fmla="*/ 0 h 525"/>
                  <a:gd name="T6" fmla="*/ 0 w 1469"/>
                  <a:gd name="T7" fmla="*/ 0 h 525"/>
                  <a:gd name="T8" fmla="*/ 0 w 1469"/>
                  <a:gd name="T9" fmla="*/ 0 h 525"/>
                  <a:gd name="T10" fmla="*/ 0 w 1469"/>
                  <a:gd name="T11" fmla="*/ 0 h 525"/>
                  <a:gd name="T12" fmla="*/ 0 w 1469"/>
                  <a:gd name="T13" fmla="*/ 0 h 525"/>
                  <a:gd name="T14" fmla="*/ 0 w 1469"/>
                  <a:gd name="T15" fmla="*/ 0 h 525"/>
                  <a:gd name="T16" fmla="*/ 0 w 1469"/>
                  <a:gd name="T17" fmla="*/ 0 h 525"/>
                  <a:gd name="T18" fmla="*/ 0 w 1469"/>
                  <a:gd name="T19" fmla="*/ 0 h 525"/>
                  <a:gd name="T20" fmla="*/ 0 w 1469"/>
                  <a:gd name="T21" fmla="*/ 0 h 525"/>
                  <a:gd name="T22" fmla="*/ 0 w 1469"/>
                  <a:gd name="T23" fmla="*/ 0 h 525"/>
                  <a:gd name="T24" fmla="*/ 0 w 1469"/>
                  <a:gd name="T25" fmla="*/ 0 h 525"/>
                  <a:gd name="T26" fmla="*/ 0 w 1469"/>
                  <a:gd name="T27" fmla="*/ 0 h 525"/>
                  <a:gd name="T28" fmla="*/ 0 w 1469"/>
                  <a:gd name="T29" fmla="*/ 0 h 525"/>
                  <a:gd name="T30" fmla="*/ 0 w 1469"/>
                  <a:gd name="T31" fmla="*/ 0 h 525"/>
                  <a:gd name="T32" fmla="*/ 0 w 1469"/>
                  <a:gd name="T33" fmla="*/ 0 h 525"/>
                  <a:gd name="T34" fmla="*/ 0 w 1469"/>
                  <a:gd name="T35" fmla="*/ 0 h 525"/>
                  <a:gd name="T36" fmla="*/ 0 w 1469"/>
                  <a:gd name="T37" fmla="*/ 0 h 525"/>
                  <a:gd name="T38" fmla="*/ 0 w 1469"/>
                  <a:gd name="T39" fmla="*/ 0 h 525"/>
                  <a:gd name="T40" fmla="*/ 0 w 1469"/>
                  <a:gd name="T41" fmla="*/ 0 h 525"/>
                  <a:gd name="T42" fmla="*/ 0 w 1469"/>
                  <a:gd name="T43" fmla="*/ 0 h 525"/>
                  <a:gd name="T44" fmla="*/ 0 w 1469"/>
                  <a:gd name="T45" fmla="*/ 0 h 525"/>
                  <a:gd name="T46" fmla="*/ 0 w 1469"/>
                  <a:gd name="T47" fmla="*/ 0 h 525"/>
                  <a:gd name="T48" fmla="*/ 0 w 1469"/>
                  <a:gd name="T49" fmla="*/ 0 h 525"/>
                  <a:gd name="T50" fmla="*/ 0 w 1469"/>
                  <a:gd name="T51" fmla="*/ 0 h 525"/>
                  <a:gd name="T52" fmla="*/ 0 w 1469"/>
                  <a:gd name="T53" fmla="*/ 0 h 525"/>
                  <a:gd name="T54" fmla="*/ 0 w 1469"/>
                  <a:gd name="T55" fmla="*/ 0 h 525"/>
                  <a:gd name="T56" fmla="*/ 0 w 1469"/>
                  <a:gd name="T57" fmla="*/ 0 h 525"/>
                  <a:gd name="T58" fmla="*/ 0 w 1469"/>
                  <a:gd name="T59" fmla="*/ 0 h 525"/>
                  <a:gd name="T60" fmla="*/ 0 w 1469"/>
                  <a:gd name="T61" fmla="*/ 0 h 525"/>
                  <a:gd name="T62" fmla="*/ 0 w 1469"/>
                  <a:gd name="T63" fmla="*/ 0 h 525"/>
                  <a:gd name="T64" fmla="*/ 0 w 1469"/>
                  <a:gd name="T65" fmla="*/ 0 h 525"/>
                  <a:gd name="T66" fmla="*/ 0 w 1469"/>
                  <a:gd name="T67" fmla="*/ 0 h 525"/>
                  <a:gd name="T68" fmla="*/ 0 w 1469"/>
                  <a:gd name="T69" fmla="*/ 0 h 525"/>
                  <a:gd name="T70" fmla="*/ 0 w 1469"/>
                  <a:gd name="T71" fmla="*/ 0 h 525"/>
                  <a:gd name="T72" fmla="*/ 0 w 1469"/>
                  <a:gd name="T73" fmla="*/ 0 h 525"/>
                  <a:gd name="T74" fmla="*/ 0 w 1469"/>
                  <a:gd name="T75" fmla="*/ 0 h 525"/>
                  <a:gd name="T76" fmla="*/ 0 w 1469"/>
                  <a:gd name="T77" fmla="*/ 0 h 525"/>
                  <a:gd name="T78" fmla="*/ 0 w 1469"/>
                  <a:gd name="T79" fmla="*/ 0 h 5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469"/>
                  <a:gd name="T121" fmla="*/ 0 h 525"/>
                  <a:gd name="T122" fmla="*/ 1469 w 1469"/>
                  <a:gd name="T123" fmla="*/ 525 h 5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469" h="525">
                    <a:moveTo>
                      <a:pt x="1468" y="407"/>
                    </a:moveTo>
                    <a:lnTo>
                      <a:pt x="1466" y="407"/>
                    </a:lnTo>
                    <a:lnTo>
                      <a:pt x="1458" y="406"/>
                    </a:lnTo>
                    <a:lnTo>
                      <a:pt x="1446" y="405"/>
                    </a:lnTo>
                    <a:lnTo>
                      <a:pt x="1429" y="402"/>
                    </a:lnTo>
                    <a:lnTo>
                      <a:pt x="1408" y="400"/>
                    </a:lnTo>
                    <a:lnTo>
                      <a:pt x="1382" y="397"/>
                    </a:lnTo>
                    <a:lnTo>
                      <a:pt x="1353" y="393"/>
                    </a:lnTo>
                    <a:lnTo>
                      <a:pt x="1321" y="389"/>
                    </a:lnTo>
                    <a:lnTo>
                      <a:pt x="1285" y="383"/>
                    </a:lnTo>
                    <a:lnTo>
                      <a:pt x="1245" y="376"/>
                    </a:lnTo>
                    <a:lnTo>
                      <a:pt x="1203" y="370"/>
                    </a:lnTo>
                    <a:lnTo>
                      <a:pt x="1158" y="363"/>
                    </a:lnTo>
                    <a:lnTo>
                      <a:pt x="1110" y="354"/>
                    </a:lnTo>
                    <a:lnTo>
                      <a:pt x="1060" y="345"/>
                    </a:lnTo>
                    <a:lnTo>
                      <a:pt x="1008" y="335"/>
                    </a:lnTo>
                    <a:lnTo>
                      <a:pt x="954" y="323"/>
                    </a:lnTo>
                    <a:lnTo>
                      <a:pt x="898" y="311"/>
                    </a:lnTo>
                    <a:lnTo>
                      <a:pt x="841" y="299"/>
                    </a:lnTo>
                    <a:lnTo>
                      <a:pt x="782" y="284"/>
                    </a:lnTo>
                    <a:lnTo>
                      <a:pt x="723" y="269"/>
                    </a:lnTo>
                    <a:lnTo>
                      <a:pt x="663" y="253"/>
                    </a:lnTo>
                    <a:lnTo>
                      <a:pt x="602" y="236"/>
                    </a:lnTo>
                    <a:lnTo>
                      <a:pt x="541" y="217"/>
                    </a:lnTo>
                    <a:lnTo>
                      <a:pt x="480" y="198"/>
                    </a:lnTo>
                    <a:lnTo>
                      <a:pt x="417" y="178"/>
                    </a:lnTo>
                    <a:lnTo>
                      <a:pt x="356" y="156"/>
                    </a:lnTo>
                    <a:lnTo>
                      <a:pt x="296" y="133"/>
                    </a:lnTo>
                    <a:lnTo>
                      <a:pt x="236" y="109"/>
                    </a:lnTo>
                    <a:lnTo>
                      <a:pt x="178" y="84"/>
                    </a:lnTo>
                    <a:lnTo>
                      <a:pt x="120" y="57"/>
                    </a:lnTo>
                    <a:lnTo>
                      <a:pt x="64" y="29"/>
                    </a:lnTo>
                    <a:lnTo>
                      <a:pt x="9" y="0"/>
                    </a:lnTo>
                    <a:lnTo>
                      <a:pt x="7" y="4"/>
                    </a:lnTo>
                    <a:lnTo>
                      <a:pt x="5" y="15"/>
                    </a:lnTo>
                    <a:lnTo>
                      <a:pt x="3" y="33"/>
                    </a:lnTo>
                    <a:lnTo>
                      <a:pt x="0" y="55"/>
                    </a:lnTo>
                    <a:lnTo>
                      <a:pt x="0" y="79"/>
                    </a:lnTo>
                    <a:lnTo>
                      <a:pt x="3" y="102"/>
                    </a:lnTo>
                    <a:lnTo>
                      <a:pt x="10" y="125"/>
                    </a:lnTo>
                    <a:lnTo>
                      <a:pt x="22" y="143"/>
                    </a:lnTo>
                    <a:lnTo>
                      <a:pt x="23" y="144"/>
                    </a:lnTo>
                    <a:lnTo>
                      <a:pt x="26" y="146"/>
                    </a:lnTo>
                    <a:lnTo>
                      <a:pt x="33" y="150"/>
                    </a:lnTo>
                    <a:lnTo>
                      <a:pt x="43" y="154"/>
                    </a:lnTo>
                    <a:lnTo>
                      <a:pt x="54" y="161"/>
                    </a:lnTo>
                    <a:lnTo>
                      <a:pt x="69" y="169"/>
                    </a:lnTo>
                    <a:lnTo>
                      <a:pt x="86" y="177"/>
                    </a:lnTo>
                    <a:lnTo>
                      <a:pt x="106" y="187"/>
                    </a:lnTo>
                    <a:lnTo>
                      <a:pt x="128" y="197"/>
                    </a:lnTo>
                    <a:lnTo>
                      <a:pt x="154" y="208"/>
                    </a:lnTo>
                    <a:lnTo>
                      <a:pt x="182" y="221"/>
                    </a:lnTo>
                    <a:lnTo>
                      <a:pt x="213" y="234"/>
                    </a:lnTo>
                    <a:lnTo>
                      <a:pt x="247" y="248"/>
                    </a:lnTo>
                    <a:lnTo>
                      <a:pt x="283" y="262"/>
                    </a:lnTo>
                    <a:lnTo>
                      <a:pt x="322" y="277"/>
                    </a:lnTo>
                    <a:lnTo>
                      <a:pt x="364" y="292"/>
                    </a:lnTo>
                    <a:lnTo>
                      <a:pt x="410" y="308"/>
                    </a:lnTo>
                    <a:lnTo>
                      <a:pt x="457" y="323"/>
                    </a:lnTo>
                    <a:lnTo>
                      <a:pt x="508" y="339"/>
                    </a:lnTo>
                    <a:lnTo>
                      <a:pt x="562" y="355"/>
                    </a:lnTo>
                    <a:lnTo>
                      <a:pt x="618" y="371"/>
                    </a:lnTo>
                    <a:lnTo>
                      <a:pt x="678" y="387"/>
                    </a:lnTo>
                    <a:lnTo>
                      <a:pt x="740" y="402"/>
                    </a:lnTo>
                    <a:lnTo>
                      <a:pt x="805" y="418"/>
                    </a:lnTo>
                    <a:lnTo>
                      <a:pt x="874" y="433"/>
                    </a:lnTo>
                    <a:lnTo>
                      <a:pt x="945" y="449"/>
                    </a:lnTo>
                    <a:lnTo>
                      <a:pt x="1018" y="462"/>
                    </a:lnTo>
                    <a:lnTo>
                      <a:pt x="1096" y="477"/>
                    </a:lnTo>
                    <a:lnTo>
                      <a:pt x="1176" y="490"/>
                    </a:lnTo>
                    <a:lnTo>
                      <a:pt x="1259" y="503"/>
                    </a:lnTo>
                    <a:lnTo>
                      <a:pt x="1346" y="514"/>
                    </a:lnTo>
                    <a:lnTo>
                      <a:pt x="1435" y="525"/>
                    </a:lnTo>
                    <a:lnTo>
                      <a:pt x="1436" y="523"/>
                    </a:lnTo>
                    <a:lnTo>
                      <a:pt x="1441" y="516"/>
                    </a:lnTo>
                    <a:lnTo>
                      <a:pt x="1447" y="506"/>
                    </a:lnTo>
                    <a:lnTo>
                      <a:pt x="1454" y="491"/>
                    </a:lnTo>
                    <a:lnTo>
                      <a:pt x="1461" y="474"/>
                    </a:lnTo>
                    <a:lnTo>
                      <a:pt x="1466" y="454"/>
                    </a:lnTo>
                    <a:lnTo>
                      <a:pt x="1469" y="432"/>
                    </a:lnTo>
                    <a:lnTo>
                      <a:pt x="1468" y="407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06" name="Freeform 87"/>
              <p:cNvSpPr/>
              <p:nvPr/>
            </p:nvSpPr>
            <p:spPr bwMode="auto">
              <a:xfrm>
                <a:off x="8253" y="4846"/>
                <a:ext cx="42" cy="29"/>
              </a:xfrm>
              <a:custGeom>
                <a:avLst/>
                <a:gdLst>
                  <a:gd name="T0" fmla="*/ 0 w 170"/>
                  <a:gd name="T1" fmla="*/ 0 h 120"/>
                  <a:gd name="T2" fmla="*/ 0 w 170"/>
                  <a:gd name="T3" fmla="*/ 0 h 120"/>
                  <a:gd name="T4" fmla="*/ 0 w 170"/>
                  <a:gd name="T5" fmla="*/ 0 h 120"/>
                  <a:gd name="T6" fmla="*/ 0 w 170"/>
                  <a:gd name="T7" fmla="*/ 0 h 120"/>
                  <a:gd name="T8" fmla="*/ 0 w 170"/>
                  <a:gd name="T9" fmla="*/ 0 h 120"/>
                  <a:gd name="T10" fmla="*/ 0 w 170"/>
                  <a:gd name="T11" fmla="*/ 0 h 120"/>
                  <a:gd name="T12" fmla="*/ 0 w 170"/>
                  <a:gd name="T13" fmla="*/ 0 h 120"/>
                  <a:gd name="T14" fmla="*/ 0 w 170"/>
                  <a:gd name="T15" fmla="*/ 0 h 120"/>
                  <a:gd name="T16" fmla="*/ 0 w 170"/>
                  <a:gd name="T17" fmla="*/ 0 h 120"/>
                  <a:gd name="T18" fmla="*/ 0 w 170"/>
                  <a:gd name="T19" fmla="*/ 0 h 120"/>
                  <a:gd name="T20" fmla="*/ 0 w 170"/>
                  <a:gd name="T21" fmla="*/ 0 h 120"/>
                  <a:gd name="T22" fmla="*/ 0 w 170"/>
                  <a:gd name="T23" fmla="*/ 0 h 120"/>
                  <a:gd name="T24" fmla="*/ 0 w 170"/>
                  <a:gd name="T25" fmla="*/ 0 h 120"/>
                  <a:gd name="T26" fmla="*/ 0 w 170"/>
                  <a:gd name="T27" fmla="*/ 0 h 120"/>
                  <a:gd name="T28" fmla="*/ 0 w 170"/>
                  <a:gd name="T29" fmla="*/ 0 h 120"/>
                  <a:gd name="T30" fmla="*/ 0 w 170"/>
                  <a:gd name="T31" fmla="*/ 0 h 120"/>
                  <a:gd name="T32" fmla="*/ 0 w 170"/>
                  <a:gd name="T33" fmla="*/ 0 h 120"/>
                  <a:gd name="T34" fmla="*/ 0 w 170"/>
                  <a:gd name="T35" fmla="*/ 0 h 120"/>
                  <a:gd name="T36" fmla="*/ 0 w 170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20"/>
                  <a:gd name="T59" fmla="*/ 170 w 170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20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30" y="7"/>
                    </a:lnTo>
                    <a:lnTo>
                      <a:pt x="17" y="15"/>
                    </a:lnTo>
                    <a:lnTo>
                      <a:pt x="7" y="26"/>
                    </a:lnTo>
                    <a:lnTo>
                      <a:pt x="1" y="43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8" y="120"/>
                    </a:lnTo>
                    <a:lnTo>
                      <a:pt x="97" y="114"/>
                    </a:lnTo>
                    <a:lnTo>
                      <a:pt x="97" y="102"/>
                    </a:lnTo>
                    <a:lnTo>
                      <a:pt x="97" y="84"/>
                    </a:lnTo>
                    <a:lnTo>
                      <a:pt x="101" y="64"/>
                    </a:lnTo>
                    <a:lnTo>
                      <a:pt x="108" y="44"/>
                    </a:lnTo>
                    <a:lnTo>
                      <a:pt x="121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07" name="Freeform 88"/>
              <p:cNvSpPr/>
              <p:nvPr/>
            </p:nvSpPr>
            <p:spPr bwMode="auto">
              <a:xfrm>
                <a:off x="8494" y="4901"/>
                <a:ext cx="43" cy="29"/>
              </a:xfrm>
              <a:custGeom>
                <a:avLst/>
                <a:gdLst>
                  <a:gd name="T0" fmla="*/ 0 w 170"/>
                  <a:gd name="T1" fmla="*/ 0 h 119"/>
                  <a:gd name="T2" fmla="*/ 0 w 170"/>
                  <a:gd name="T3" fmla="*/ 0 h 119"/>
                  <a:gd name="T4" fmla="*/ 0 w 170"/>
                  <a:gd name="T5" fmla="*/ 0 h 119"/>
                  <a:gd name="T6" fmla="*/ 0 w 170"/>
                  <a:gd name="T7" fmla="*/ 0 h 119"/>
                  <a:gd name="T8" fmla="*/ 0 w 170"/>
                  <a:gd name="T9" fmla="*/ 0 h 119"/>
                  <a:gd name="T10" fmla="*/ 0 w 170"/>
                  <a:gd name="T11" fmla="*/ 0 h 119"/>
                  <a:gd name="T12" fmla="*/ 0 w 170"/>
                  <a:gd name="T13" fmla="*/ 0 h 119"/>
                  <a:gd name="T14" fmla="*/ 0 w 170"/>
                  <a:gd name="T15" fmla="*/ 0 h 119"/>
                  <a:gd name="T16" fmla="*/ 0 w 170"/>
                  <a:gd name="T17" fmla="*/ 0 h 119"/>
                  <a:gd name="T18" fmla="*/ 0 w 170"/>
                  <a:gd name="T19" fmla="*/ 0 h 119"/>
                  <a:gd name="T20" fmla="*/ 0 w 170"/>
                  <a:gd name="T21" fmla="*/ 0 h 119"/>
                  <a:gd name="T22" fmla="*/ 0 w 170"/>
                  <a:gd name="T23" fmla="*/ 0 h 119"/>
                  <a:gd name="T24" fmla="*/ 0 w 170"/>
                  <a:gd name="T25" fmla="*/ 0 h 119"/>
                  <a:gd name="T26" fmla="*/ 0 w 170"/>
                  <a:gd name="T27" fmla="*/ 0 h 119"/>
                  <a:gd name="T28" fmla="*/ 0 w 170"/>
                  <a:gd name="T29" fmla="*/ 0 h 119"/>
                  <a:gd name="T30" fmla="*/ 0 w 170"/>
                  <a:gd name="T31" fmla="*/ 0 h 119"/>
                  <a:gd name="T32" fmla="*/ 0 w 170"/>
                  <a:gd name="T33" fmla="*/ 0 h 119"/>
                  <a:gd name="T34" fmla="*/ 0 w 170"/>
                  <a:gd name="T35" fmla="*/ 0 h 119"/>
                  <a:gd name="T36" fmla="*/ 0 w 170"/>
                  <a:gd name="T37" fmla="*/ 0 h 1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0"/>
                  <a:gd name="T58" fmla="*/ 0 h 119"/>
                  <a:gd name="T59" fmla="*/ 170 w 170"/>
                  <a:gd name="T60" fmla="*/ 119 h 1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0" h="119">
                    <a:moveTo>
                      <a:pt x="53" y="0"/>
                    </a:moveTo>
                    <a:lnTo>
                      <a:pt x="49" y="0"/>
                    </a:lnTo>
                    <a:lnTo>
                      <a:pt x="41" y="3"/>
                    </a:lnTo>
                    <a:lnTo>
                      <a:pt x="29" y="7"/>
                    </a:lnTo>
                    <a:lnTo>
                      <a:pt x="18" y="14"/>
                    </a:lnTo>
                    <a:lnTo>
                      <a:pt x="7" y="25"/>
                    </a:lnTo>
                    <a:lnTo>
                      <a:pt x="0" y="42"/>
                    </a:lnTo>
                    <a:lnTo>
                      <a:pt x="0" y="65"/>
                    </a:lnTo>
                    <a:lnTo>
                      <a:pt x="7" y="94"/>
                    </a:lnTo>
                    <a:lnTo>
                      <a:pt x="97" y="119"/>
                    </a:lnTo>
                    <a:lnTo>
                      <a:pt x="96" y="114"/>
                    </a:lnTo>
                    <a:lnTo>
                      <a:pt x="96" y="101"/>
                    </a:lnTo>
                    <a:lnTo>
                      <a:pt x="96" y="83"/>
                    </a:lnTo>
                    <a:lnTo>
                      <a:pt x="100" y="62"/>
                    </a:lnTo>
                    <a:lnTo>
                      <a:pt x="107" y="44"/>
                    </a:lnTo>
                    <a:lnTo>
                      <a:pt x="120" y="30"/>
                    </a:lnTo>
                    <a:lnTo>
                      <a:pt x="141" y="22"/>
                    </a:lnTo>
                    <a:lnTo>
                      <a:pt x="170" y="25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08" name="Freeform 89"/>
              <p:cNvSpPr/>
              <p:nvPr/>
            </p:nvSpPr>
            <p:spPr bwMode="auto">
              <a:xfrm>
                <a:off x="8299" y="4855"/>
                <a:ext cx="182" cy="50"/>
              </a:xfrm>
              <a:custGeom>
                <a:avLst/>
                <a:gdLst>
                  <a:gd name="T0" fmla="*/ 0 w 730"/>
                  <a:gd name="T1" fmla="*/ 0 h 200"/>
                  <a:gd name="T2" fmla="*/ 0 w 730"/>
                  <a:gd name="T3" fmla="*/ 0 h 200"/>
                  <a:gd name="T4" fmla="*/ 0 w 730"/>
                  <a:gd name="T5" fmla="*/ 0 h 200"/>
                  <a:gd name="T6" fmla="*/ 0 w 730"/>
                  <a:gd name="T7" fmla="*/ 0 h 200"/>
                  <a:gd name="T8" fmla="*/ 0 w 730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0"/>
                  <a:gd name="T16" fmla="*/ 0 h 200"/>
                  <a:gd name="T17" fmla="*/ 730 w 730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0" h="200">
                    <a:moveTo>
                      <a:pt x="0" y="44"/>
                    </a:moveTo>
                    <a:lnTo>
                      <a:pt x="697" y="200"/>
                    </a:lnTo>
                    <a:lnTo>
                      <a:pt x="730" y="156"/>
                    </a:lnTo>
                    <a:lnTo>
                      <a:pt x="33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09" name="Freeform 90"/>
              <p:cNvSpPr/>
              <p:nvPr/>
            </p:nvSpPr>
            <p:spPr bwMode="auto">
              <a:xfrm>
                <a:off x="8297" y="4875"/>
                <a:ext cx="176" cy="47"/>
              </a:xfrm>
              <a:custGeom>
                <a:avLst/>
                <a:gdLst>
                  <a:gd name="T0" fmla="*/ 0 w 703"/>
                  <a:gd name="T1" fmla="*/ 0 h 187"/>
                  <a:gd name="T2" fmla="*/ 0 w 703"/>
                  <a:gd name="T3" fmla="*/ 0 h 187"/>
                  <a:gd name="T4" fmla="*/ 0 w 703"/>
                  <a:gd name="T5" fmla="*/ 0 h 187"/>
                  <a:gd name="T6" fmla="*/ 0 w 703"/>
                  <a:gd name="T7" fmla="*/ 0 h 187"/>
                  <a:gd name="T8" fmla="*/ 0 w 703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3"/>
                  <a:gd name="T16" fmla="*/ 0 h 187"/>
                  <a:gd name="T17" fmla="*/ 703 w 703"/>
                  <a:gd name="T18" fmla="*/ 187 h 1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3" h="187">
                    <a:moveTo>
                      <a:pt x="0" y="30"/>
                    </a:moveTo>
                    <a:lnTo>
                      <a:pt x="696" y="187"/>
                    </a:lnTo>
                    <a:lnTo>
                      <a:pt x="703" y="157"/>
                    </a:lnTo>
                    <a:lnTo>
                      <a:pt x="6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10" name="Freeform 91"/>
              <p:cNvSpPr/>
              <p:nvPr/>
            </p:nvSpPr>
            <p:spPr bwMode="auto">
              <a:xfrm>
                <a:off x="8486" y="4969"/>
                <a:ext cx="106" cy="127"/>
              </a:xfrm>
              <a:custGeom>
                <a:avLst/>
                <a:gdLst>
                  <a:gd name="T0" fmla="*/ 0 w 424"/>
                  <a:gd name="T1" fmla="*/ 0 h 508"/>
                  <a:gd name="T2" fmla="*/ 0 w 424"/>
                  <a:gd name="T3" fmla="*/ 0 h 508"/>
                  <a:gd name="T4" fmla="*/ 0 w 424"/>
                  <a:gd name="T5" fmla="*/ 0 h 508"/>
                  <a:gd name="T6" fmla="*/ 0 w 424"/>
                  <a:gd name="T7" fmla="*/ 0 h 508"/>
                  <a:gd name="T8" fmla="*/ 0 w 424"/>
                  <a:gd name="T9" fmla="*/ 0 h 508"/>
                  <a:gd name="T10" fmla="*/ 0 w 424"/>
                  <a:gd name="T11" fmla="*/ 0 h 508"/>
                  <a:gd name="T12" fmla="*/ 0 w 424"/>
                  <a:gd name="T13" fmla="*/ 0 h 508"/>
                  <a:gd name="T14" fmla="*/ 0 w 424"/>
                  <a:gd name="T15" fmla="*/ 0 h 5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24"/>
                  <a:gd name="T25" fmla="*/ 0 h 508"/>
                  <a:gd name="T26" fmla="*/ 424 w 424"/>
                  <a:gd name="T27" fmla="*/ 508 h 50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24" h="508">
                    <a:moveTo>
                      <a:pt x="0" y="508"/>
                    </a:moveTo>
                    <a:lnTo>
                      <a:pt x="86" y="388"/>
                    </a:lnTo>
                    <a:lnTo>
                      <a:pt x="124" y="388"/>
                    </a:lnTo>
                    <a:lnTo>
                      <a:pt x="424" y="0"/>
                    </a:lnTo>
                    <a:lnTo>
                      <a:pt x="130" y="282"/>
                    </a:lnTo>
                    <a:lnTo>
                      <a:pt x="66" y="289"/>
                    </a:lnTo>
                    <a:lnTo>
                      <a:pt x="0" y="358"/>
                    </a:lnTo>
                    <a:lnTo>
                      <a:pt x="0" y="508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11" name="Freeform 92"/>
              <p:cNvSpPr/>
              <p:nvPr/>
            </p:nvSpPr>
            <p:spPr bwMode="auto">
              <a:xfrm>
                <a:off x="8312" y="4637"/>
                <a:ext cx="296" cy="61"/>
              </a:xfrm>
              <a:custGeom>
                <a:avLst/>
                <a:gdLst>
                  <a:gd name="T0" fmla="*/ 0 w 1186"/>
                  <a:gd name="T1" fmla="*/ 0 h 245"/>
                  <a:gd name="T2" fmla="*/ 0 w 1186"/>
                  <a:gd name="T3" fmla="*/ 0 h 245"/>
                  <a:gd name="T4" fmla="*/ 0 w 1186"/>
                  <a:gd name="T5" fmla="*/ 0 h 245"/>
                  <a:gd name="T6" fmla="*/ 0 w 1186"/>
                  <a:gd name="T7" fmla="*/ 0 h 245"/>
                  <a:gd name="T8" fmla="*/ 0 w 1186"/>
                  <a:gd name="T9" fmla="*/ 0 h 245"/>
                  <a:gd name="T10" fmla="*/ 0 w 1186"/>
                  <a:gd name="T11" fmla="*/ 0 h 245"/>
                  <a:gd name="T12" fmla="*/ 0 w 1186"/>
                  <a:gd name="T13" fmla="*/ 0 h 245"/>
                  <a:gd name="T14" fmla="*/ 0 w 1186"/>
                  <a:gd name="T15" fmla="*/ 0 h 245"/>
                  <a:gd name="T16" fmla="*/ 0 w 1186"/>
                  <a:gd name="T17" fmla="*/ 0 h 245"/>
                  <a:gd name="T18" fmla="*/ 0 w 1186"/>
                  <a:gd name="T19" fmla="*/ 0 h 245"/>
                  <a:gd name="T20" fmla="*/ 0 w 1186"/>
                  <a:gd name="T21" fmla="*/ 0 h 245"/>
                  <a:gd name="T22" fmla="*/ 0 w 1186"/>
                  <a:gd name="T23" fmla="*/ 0 h 245"/>
                  <a:gd name="T24" fmla="*/ 0 w 1186"/>
                  <a:gd name="T25" fmla="*/ 0 h 245"/>
                  <a:gd name="T26" fmla="*/ 0 w 1186"/>
                  <a:gd name="T27" fmla="*/ 0 h 245"/>
                  <a:gd name="T28" fmla="*/ 0 w 1186"/>
                  <a:gd name="T29" fmla="*/ 0 h 245"/>
                  <a:gd name="T30" fmla="*/ 0 w 1186"/>
                  <a:gd name="T31" fmla="*/ 0 h 245"/>
                  <a:gd name="T32" fmla="*/ 0 w 1186"/>
                  <a:gd name="T33" fmla="*/ 0 h 245"/>
                  <a:gd name="T34" fmla="*/ 0 w 1186"/>
                  <a:gd name="T35" fmla="*/ 0 h 245"/>
                  <a:gd name="T36" fmla="*/ 0 w 1186"/>
                  <a:gd name="T37" fmla="*/ 0 h 245"/>
                  <a:gd name="T38" fmla="*/ 0 w 1186"/>
                  <a:gd name="T39" fmla="*/ 0 h 245"/>
                  <a:gd name="T40" fmla="*/ 0 w 1186"/>
                  <a:gd name="T41" fmla="*/ 0 h 245"/>
                  <a:gd name="T42" fmla="*/ 0 w 1186"/>
                  <a:gd name="T43" fmla="*/ 0 h 245"/>
                  <a:gd name="T44" fmla="*/ 0 w 1186"/>
                  <a:gd name="T45" fmla="*/ 0 h 245"/>
                  <a:gd name="T46" fmla="*/ 0 w 1186"/>
                  <a:gd name="T47" fmla="*/ 0 h 245"/>
                  <a:gd name="T48" fmla="*/ 0 w 1186"/>
                  <a:gd name="T49" fmla="*/ 0 h 245"/>
                  <a:gd name="T50" fmla="*/ 0 w 1186"/>
                  <a:gd name="T51" fmla="*/ 0 h 245"/>
                  <a:gd name="T52" fmla="*/ 0 w 1186"/>
                  <a:gd name="T53" fmla="*/ 0 h 245"/>
                  <a:gd name="T54" fmla="*/ 0 w 1186"/>
                  <a:gd name="T55" fmla="*/ 0 h 245"/>
                  <a:gd name="T56" fmla="*/ 0 w 1186"/>
                  <a:gd name="T57" fmla="*/ 0 h 245"/>
                  <a:gd name="T58" fmla="*/ 0 w 1186"/>
                  <a:gd name="T59" fmla="*/ 0 h 245"/>
                  <a:gd name="T60" fmla="*/ 0 w 1186"/>
                  <a:gd name="T61" fmla="*/ 0 h 245"/>
                  <a:gd name="T62" fmla="*/ 0 w 1186"/>
                  <a:gd name="T63" fmla="*/ 0 h 245"/>
                  <a:gd name="T64" fmla="*/ 0 w 1186"/>
                  <a:gd name="T65" fmla="*/ 0 h 245"/>
                  <a:gd name="T66" fmla="*/ 0 w 1186"/>
                  <a:gd name="T67" fmla="*/ 0 h 2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86"/>
                  <a:gd name="T103" fmla="*/ 0 h 245"/>
                  <a:gd name="T104" fmla="*/ 1186 w 1186"/>
                  <a:gd name="T105" fmla="*/ 245 h 2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86" h="245">
                    <a:moveTo>
                      <a:pt x="0" y="0"/>
                    </a:moveTo>
                    <a:lnTo>
                      <a:pt x="1186" y="245"/>
                    </a:lnTo>
                    <a:lnTo>
                      <a:pt x="1184" y="244"/>
                    </a:lnTo>
                    <a:lnTo>
                      <a:pt x="1180" y="242"/>
                    </a:lnTo>
                    <a:lnTo>
                      <a:pt x="1172" y="239"/>
                    </a:lnTo>
                    <a:lnTo>
                      <a:pt x="1161" y="233"/>
                    </a:lnTo>
                    <a:lnTo>
                      <a:pt x="1147" y="228"/>
                    </a:lnTo>
                    <a:lnTo>
                      <a:pt x="1130" y="222"/>
                    </a:lnTo>
                    <a:lnTo>
                      <a:pt x="1112" y="214"/>
                    </a:lnTo>
                    <a:lnTo>
                      <a:pt x="1091" y="205"/>
                    </a:lnTo>
                    <a:lnTo>
                      <a:pt x="1066" y="196"/>
                    </a:lnTo>
                    <a:lnTo>
                      <a:pt x="1039" y="187"/>
                    </a:lnTo>
                    <a:lnTo>
                      <a:pt x="1010" y="177"/>
                    </a:lnTo>
                    <a:lnTo>
                      <a:pt x="979" y="166"/>
                    </a:lnTo>
                    <a:lnTo>
                      <a:pt x="945" y="154"/>
                    </a:lnTo>
                    <a:lnTo>
                      <a:pt x="910" y="143"/>
                    </a:lnTo>
                    <a:lnTo>
                      <a:pt x="871" y="132"/>
                    </a:lnTo>
                    <a:lnTo>
                      <a:pt x="832" y="121"/>
                    </a:lnTo>
                    <a:lnTo>
                      <a:pt x="790" y="108"/>
                    </a:lnTo>
                    <a:lnTo>
                      <a:pt x="747" y="97"/>
                    </a:lnTo>
                    <a:lnTo>
                      <a:pt x="702" y="86"/>
                    </a:lnTo>
                    <a:lnTo>
                      <a:pt x="655" y="74"/>
                    </a:lnTo>
                    <a:lnTo>
                      <a:pt x="607" y="64"/>
                    </a:lnTo>
                    <a:lnTo>
                      <a:pt x="557" y="54"/>
                    </a:lnTo>
                    <a:lnTo>
                      <a:pt x="506" y="45"/>
                    </a:lnTo>
                    <a:lnTo>
                      <a:pt x="454" y="36"/>
                    </a:lnTo>
                    <a:lnTo>
                      <a:pt x="400" y="28"/>
                    </a:lnTo>
                    <a:lnTo>
                      <a:pt x="346" y="20"/>
                    </a:lnTo>
                    <a:lnTo>
                      <a:pt x="290" y="15"/>
                    </a:lnTo>
                    <a:lnTo>
                      <a:pt x="233" y="9"/>
                    </a:lnTo>
                    <a:lnTo>
                      <a:pt x="176" y="4"/>
                    </a:lnTo>
                    <a:lnTo>
                      <a:pt x="118" y="2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912" name="Freeform 93"/>
              <p:cNvSpPr/>
              <p:nvPr/>
            </p:nvSpPr>
            <p:spPr bwMode="auto">
              <a:xfrm>
                <a:off x="8250" y="4639"/>
                <a:ext cx="60" cy="185"/>
              </a:xfrm>
              <a:custGeom>
                <a:avLst/>
                <a:gdLst>
                  <a:gd name="T0" fmla="*/ 0 w 241"/>
                  <a:gd name="T1" fmla="*/ 0 h 738"/>
                  <a:gd name="T2" fmla="*/ 0 w 241"/>
                  <a:gd name="T3" fmla="*/ 0 h 738"/>
                  <a:gd name="T4" fmla="*/ 0 w 241"/>
                  <a:gd name="T5" fmla="*/ 0 h 738"/>
                  <a:gd name="T6" fmla="*/ 0 w 241"/>
                  <a:gd name="T7" fmla="*/ 0 h 738"/>
                  <a:gd name="T8" fmla="*/ 0 w 241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1"/>
                  <a:gd name="T16" fmla="*/ 0 h 738"/>
                  <a:gd name="T17" fmla="*/ 241 w 241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1" h="738">
                    <a:moveTo>
                      <a:pt x="241" y="0"/>
                    </a:moveTo>
                    <a:lnTo>
                      <a:pt x="52" y="738"/>
                    </a:lnTo>
                    <a:lnTo>
                      <a:pt x="0" y="726"/>
                    </a:lnTo>
                    <a:lnTo>
                      <a:pt x="169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2E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59754" name="Freeform 94"/>
          <p:cNvSpPr/>
          <p:nvPr/>
        </p:nvSpPr>
        <p:spPr bwMode="auto">
          <a:xfrm>
            <a:off x="7969250" y="3305176"/>
            <a:ext cx="1600200" cy="1489075"/>
          </a:xfrm>
          <a:custGeom>
            <a:avLst/>
            <a:gdLst>
              <a:gd name="T0" fmla="*/ 2147483646 w 2894"/>
              <a:gd name="T1" fmla="*/ 2147483646 h 2693"/>
              <a:gd name="T2" fmla="*/ 2147483646 w 2894"/>
              <a:gd name="T3" fmla="*/ 2147483646 h 2693"/>
              <a:gd name="T4" fmla="*/ 2147483646 w 2894"/>
              <a:gd name="T5" fmla="*/ 2147483646 h 2693"/>
              <a:gd name="T6" fmla="*/ 2147483646 w 2894"/>
              <a:gd name="T7" fmla="*/ 2147483646 h 2693"/>
              <a:gd name="T8" fmla="*/ 2147483646 w 2894"/>
              <a:gd name="T9" fmla="*/ 2147483646 h 2693"/>
              <a:gd name="T10" fmla="*/ 2147483646 w 2894"/>
              <a:gd name="T11" fmla="*/ 2147483646 h 2693"/>
              <a:gd name="T12" fmla="*/ 2147483646 w 2894"/>
              <a:gd name="T13" fmla="*/ 2147483646 h 2693"/>
              <a:gd name="T14" fmla="*/ 2147483646 w 2894"/>
              <a:gd name="T15" fmla="*/ 2147483646 h 2693"/>
              <a:gd name="T16" fmla="*/ 2147483646 w 2894"/>
              <a:gd name="T17" fmla="*/ 2147483646 h 2693"/>
              <a:gd name="T18" fmla="*/ 2147483646 w 2894"/>
              <a:gd name="T19" fmla="*/ 2147483646 h 2693"/>
              <a:gd name="T20" fmla="*/ 2147483646 w 2894"/>
              <a:gd name="T21" fmla="*/ 2147483646 h 269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894"/>
              <a:gd name="T34" fmla="*/ 0 h 2693"/>
              <a:gd name="T35" fmla="*/ 2894 w 2894"/>
              <a:gd name="T36" fmla="*/ 2693 h 269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894" h="2693">
                <a:moveTo>
                  <a:pt x="4" y="1331"/>
                </a:moveTo>
                <a:cubicBezTo>
                  <a:pt x="4" y="1049"/>
                  <a:pt x="119" y="673"/>
                  <a:pt x="349" y="509"/>
                </a:cubicBezTo>
                <a:cubicBezTo>
                  <a:pt x="579" y="345"/>
                  <a:pt x="1010" y="400"/>
                  <a:pt x="1384" y="344"/>
                </a:cubicBezTo>
                <a:cubicBezTo>
                  <a:pt x="1758" y="288"/>
                  <a:pt x="2346" y="0"/>
                  <a:pt x="2596" y="170"/>
                </a:cubicBezTo>
                <a:cubicBezTo>
                  <a:pt x="2846" y="340"/>
                  <a:pt x="2874" y="1035"/>
                  <a:pt x="2884" y="1364"/>
                </a:cubicBezTo>
                <a:cubicBezTo>
                  <a:pt x="2894" y="1693"/>
                  <a:pt x="2789" y="1954"/>
                  <a:pt x="2659" y="2144"/>
                </a:cubicBezTo>
                <a:cubicBezTo>
                  <a:pt x="2529" y="2334"/>
                  <a:pt x="2274" y="2432"/>
                  <a:pt x="2104" y="2504"/>
                </a:cubicBezTo>
                <a:cubicBezTo>
                  <a:pt x="1934" y="2576"/>
                  <a:pt x="1816" y="2558"/>
                  <a:pt x="1639" y="2579"/>
                </a:cubicBezTo>
                <a:cubicBezTo>
                  <a:pt x="1462" y="2600"/>
                  <a:pt x="1259" y="2693"/>
                  <a:pt x="1044" y="2630"/>
                </a:cubicBezTo>
                <a:cubicBezTo>
                  <a:pt x="829" y="2567"/>
                  <a:pt x="520" y="2418"/>
                  <a:pt x="346" y="2201"/>
                </a:cubicBezTo>
                <a:cubicBezTo>
                  <a:pt x="173" y="1985"/>
                  <a:pt x="0" y="1682"/>
                  <a:pt x="4" y="1331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sz="1800" dirty="0">
              <a:latin typeface="+mn-lt"/>
              <a:ea typeface="+mn-ea"/>
            </a:endParaRPr>
          </a:p>
        </p:txBody>
      </p:sp>
      <p:grpSp>
        <p:nvGrpSpPr>
          <p:cNvPr id="159755" name="Group 95"/>
          <p:cNvGrpSpPr/>
          <p:nvPr/>
        </p:nvGrpSpPr>
        <p:grpSpPr bwMode="auto">
          <a:xfrm>
            <a:off x="8223251" y="4383088"/>
            <a:ext cx="436563" cy="203200"/>
            <a:chOff x="3600" y="219"/>
            <a:chExt cx="360" cy="175"/>
          </a:xfrm>
        </p:grpSpPr>
        <p:sp>
          <p:nvSpPr>
            <p:cNvPr id="159830" name="Oval 96"/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+mn-lt"/>
                <a:ea typeface="+mn-ea"/>
              </a:endParaRPr>
            </a:p>
          </p:txBody>
        </p:sp>
        <p:sp>
          <p:nvSpPr>
            <p:cNvPr id="159831" name="Line 97"/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800" dirty="0">
                <a:latin typeface="+mn-lt"/>
                <a:ea typeface="+mn-ea"/>
              </a:endParaRPr>
            </a:p>
          </p:txBody>
        </p:sp>
        <p:sp>
          <p:nvSpPr>
            <p:cNvPr id="159832" name="Line 98"/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800" dirty="0">
                <a:latin typeface="+mn-lt"/>
                <a:ea typeface="+mn-ea"/>
              </a:endParaRPr>
            </a:p>
          </p:txBody>
        </p:sp>
        <p:sp>
          <p:nvSpPr>
            <p:cNvPr id="159833" name="Rectangle 99"/>
            <p:cNvSpPr>
              <a:spLocks noChangeArrowheads="1"/>
            </p:cNvSpPr>
            <p:nvPr/>
          </p:nvSpPr>
          <p:spPr bwMode="auto">
            <a:xfrm>
              <a:off x="3603" y="284"/>
              <a:ext cx="231" cy="6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zh-CN" sz="1800" dirty="0">
                <a:latin typeface="+mn-lt"/>
                <a:ea typeface="+mn-ea"/>
              </a:endParaRPr>
            </a:p>
          </p:txBody>
        </p:sp>
        <p:sp>
          <p:nvSpPr>
            <p:cNvPr id="159834" name="Oval 100"/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+mn-lt"/>
                <a:ea typeface="+mn-ea"/>
              </a:endParaRPr>
            </a:p>
          </p:txBody>
        </p:sp>
        <p:grpSp>
          <p:nvGrpSpPr>
            <p:cNvPr id="159835" name="Group 101"/>
            <p:cNvGrpSpPr/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59840" name="Line 102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41" name="Line 103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42" name="Line 104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59836" name="Group 105"/>
            <p:cNvGrpSpPr/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59837" name="Line 106"/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38" name="Line 107"/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39" name="Line 108"/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59756" name="Line 109"/>
          <p:cNvSpPr>
            <a:spLocks noChangeShapeType="1"/>
          </p:cNvSpPr>
          <p:nvPr/>
        </p:nvSpPr>
        <p:spPr bwMode="auto">
          <a:xfrm>
            <a:off x="8248650" y="4233863"/>
            <a:ext cx="11620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159757" name="Line 110"/>
          <p:cNvSpPr>
            <a:spLocks noChangeShapeType="1"/>
          </p:cNvSpPr>
          <p:nvPr/>
        </p:nvSpPr>
        <p:spPr bwMode="auto">
          <a:xfrm>
            <a:off x="8431213" y="4233864"/>
            <a:ext cx="0" cy="1492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159758" name="Line 111"/>
          <p:cNvSpPr>
            <a:spLocks noChangeShapeType="1"/>
          </p:cNvSpPr>
          <p:nvPr/>
        </p:nvSpPr>
        <p:spPr bwMode="auto">
          <a:xfrm>
            <a:off x="9174163" y="4089401"/>
            <a:ext cx="0" cy="1492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800" dirty="0">
              <a:latin typeface="+mn-lt"/>
              <a:ea typeface="+mn-ea"/>
            </a:endParaRPr>
          </a:p>
        </p:txBody>
      </p:sp>
      <p:grpSp>
        <p:nvGrpSpPr>
          <p:cNvPr id="159759" name="Group 112"/>
          <p:cNvGrpSpPr/>
          <p:nvPr/>
        </p:nvGrpSpPr>
        <p:grpSpPr bwMode="auto">
          <a:xfrm>
            <a:off x="8775701" y="3678238"/>
            <a:ext cx="796925" cy="514350"/>
            <a:chOff x="10665" y="3225"/>
            <a:chExt cx="1440" cy="930"/>
          </a:xfrm>
        </p:grpSpPr>
        <p:sp>
          <p:nvSpPr>
            <p:cNvPr id="159826" name="Oval 113"/>
            <p:cNvSpPr>
              <a:spLocks noChangeArrowheads="1"/>
            </p:cNvSpPr>
            <p:nvPr/>
          </p:nvSpPr>
          <p:spPr bwMode="auto">
            <a:xfrm>
              <a:off x="10665" y="3225"/>
              <a:ext cx="1440" cy="930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+mn-lt"/>
                <a:ea typeface="+mn-ea"/>
              </a:endParaRPr>
            </a:p>
          </p:txBody>
        </p:sp>
        <p:grpSp>
          <p:nvGrpSpPr>
            <p:cNvPr id="159827" name="Group 114"/>
            <p:cNvGrpSpPr/>
            <p:nvPr/>
          </p:nvGrpSpPr>
          <p:grpSpPr bwMode="auto">
            <a:xfrm>
              <a:off x="11031" y="3335"/>
              <a:ext cx="565" cy="643"/>
              <a:chOff x="2870" y="1518"/>
              <a:chExt cx="292" cy="320"/>
            </a:xfrm>
          </p:grpSpPr>
          <p:graphicFrame>
            <p:nvGraphicFramePr>
              <p:cNvPr id="159828" name="Object 115"/>
              <p:cNvGraphicFramePr>
                <a:graphicFrameLocks noChangeAspect="1"/>
              </p:cNvGraphicFramePr>
              <p:nvPr/>
            </p:nvGraphicFramePr>
            <p:xfrm>
              <a:off x="2870" y="1518"/>
              <a:ext cx="272" cy="28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85116" r:id="rId4" imgW="826770" imgH="840105" progId="">
                      <p:embed/>
                    </p:oleObj>
                  </mc:Choice>
                  <mc:Fallback>
                    <p:oleObj r:id="rId4" imgW="826770" imgH="840105" progId="">
                      <p:embed/>
                      <p:pic>
                        <p:nvPicPr>
                          <p:cNvPr id="159828" name="Object 115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870" y="1518"/>
                            <a:ext cx="272" cy="28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159829" name="Object 116"/>
              <p:cNvGraphicFramePr>
                <a:graphicFrameLocks noChangeAspect="1"/>
              </p:cNvGraphicFramePr>
              <p:nvPr/>
            </p:nvGraphicFramePr>
            <p:xfrm>
              <a:off x="2913" y="1602"/>
              <a:ext cx="249" cy="236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85117" r:id="rId6" imgW="1268095" imgH="1199515" progId="">
                      <p:embed/>
                    </p:oleObj>
                  </mc:Choice>
                  <mc:Fallback>
                    <p:oleObj r:id="rId6" imgW="1268095" imgH="1199515" progId="">
                      <p:embed/>
                      <p:pic>
                        <p:nvPicPr>
                          <p:cNvPr id="159829" name="Object 116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913" y="1602"/>
                            <a:ext cx="249" cy="236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59760" name="Freeform 117"/>
          <p:cNvSpPr/>
          <p:nvPr/>
        </p:nvSpPr>
        <p:spPr bwMode="auto">
          <a:xfrm>
            <a:off x="5221288" y="5489575"/>
            <a:ext cx="2565400" cy="793750"/>
          </a:xfrm>
          <a:custGeom>
            <a:avLst/>
            <a:gdLst>
              <a:gd name="T0" fmla="*/ 2147483646 w 4636"/>
              <a:gd name="T1" fmla="*/ 2147483646 h 1435"/>
              <a:gd name="T2" fmla="*/ 2147483646 w 4636"/>
              <a:gd name="T3" fmla="*/ 2147483646 h 1435"/>
              <a:gd name="T4" fmla="*/ 2147483646 w 4636"/>
              <a:gd name="T5" fmla="*/ 2147483646 h 1435"/>
              <a:gd name="T6" fmla="*/ 2147483646 w 4636"/>
              <a:gd name="T7" fmla="*/ 2147483646 h 1435"/>
              <a:gd name="T8" fmla="*/ 2147483646 w 4636"/>
              <a:gd name="T9" fmla="*/ 2147483646 h 1435"/>
              <a:gd name="T10" fmla="*/ 2147483646 w 4636"/>
              <a:gd name="T11" fmla="*/ 2147483646 h 1435"/>
              <a:gd name="T12" fmla="*/ 2147483646 w 4636"/>
              <a:gd name="T13" fmla="*/ 2147483646 h 1435"/>
              <a:gd name="T14" fmla="*/ 2147483646 w 4636"/>
              <a:gd name="T15" fmla="*/ 2147483646 h 1435"/>
              <a:gd name="T16" fmla="*/ 2147483646 w 4636"/>
              <a:gd name="T17" fmla="*/ 2147483646 h 1435"/>
              <a:gd name="T18" fmla="*/ 2147483646 w 4636"/>
              <a:gd name="T19" fmla="*/ 2147483646 h 143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636"/>
              <a:gd name="T31" fmla="*/ 0 h 1435"/>
              <a:gd name="T32" fmla="*/ 4636 w 4636"/>
              <a:gd name="T33" fmla="*/ 1435 h 143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636" h="1435">
                <a:moveTo>
                  <a:pt x="339" y="15"/>
                </a:moveTo>
                <a:cubicBezTo>
                  <a:pt x="0" y="110"/>
                  <a:pt x="112" y="438"/>
                  <a:pt x="189" y="645"/>
                </a:cubicBezTo>
                <a:cubicBezTo>
                  <a:pt x="266" y="852"/>
                  <a:pt x="509" y="1130"/>
                  <a:pt x="804" y="1260"/>
                </a:cubicBezTo>
                <a:cubicBezTo>
                  <a:pt x="1099" y="1390"/>
                  <a:pt x="1507" y="1415"/>
                  <a:pt x="1959" y="1425"/>
                </a:cubicBezTo>
                <a:cubicBezTo>
                  <a:pt x="2411" y="1435"/>
                  <a:pt x="3192" y="1395"/>
                  <a:pt x="3519" y="1320"/>
                </a:cubicBezTo>
                <a:cubicBezTo>
                  <a:pt x="3846" y="1245"/>
                  <a:pt x="3753" y="1067"/>
                  <a:pt x="3924" y="975"/>
                </a:cubicBezTo>
                <a:cubicBezTo>
                  <a:pt x="4095" y="883"/>
                  <a:pt x="4489" y="885"/>
                  <a:pt x="4543" y="769"/>
                </a:cubicBezTo>
                <a:cubicBezTo>
                  <a:pt x="4597" y="653"/>
                  <a:pt x="4636" y="393"/>
                  <a:pt x="4249" y="278"/>
                </a:cubicBezTo>
                <a:cubicBezTo>
                  <a:pt x="3863" y="162"/>
                  <a:pt x="2874" y="120"/>
                  <a:pt x="2222" y="76"/>
                </a:cubicBezTo>
                <a:cubicBezTo>
                  <a:pt x="1570" y="32"/>
                  <a:pt x="868" y="0"/>
                  <a:pt x="339" y="15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sz="1800" dirty="0">
              <a:latin typeface="+mn-lt"/>
              <a:ea typeface="+mn-ea"/>
            </a:endParaRPr>
          </a:p>
        </p:txBody>
      </p:sp>
      <p:graphicFrame>
        <p:nvGraphicFramePr>
          <p:cNvPr id="159761" name="Object 11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507756803"/>
              </p:ext>
            </p:extLst>
          </p:nvPr>
        </p:nvGraphicFramePr>
        <p:xfrm>
          <a:off x="6208713" y="5648326"/>
          <a:ext cx="361950" cy="2778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85118" r:id="rId8" imgW="1307465" imgH="1083945" progId="">
                  <p:embed/>
                </p:oleObj>
              </mc:Choice>
              <mc:Fallback>
                <p:oleObj r:id="rId8" imgW="1307465" imgH="1083945" progId="">
                  <p:embed/>
                  <p:pic>
                    <p:nvPicPr>
                      <p:cNvPr id="159761" name="Object 1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08713" y="5648326"/>
                        <a:ext cx="361950" cy="2778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9762" name="Line 119"/>
          <p:cNvSpPr>
            <a:spLocks noChangeShapeType="1"/>
          </p:cNvSpPr>
          <p:nvPr/>
        </p:nvSpPr>
        <p:spPr bwMode="auto">
          <a:xfrm flipV="1">
            <a:off x="8583614" y="4052889"/>
            <a:ext cx="428625" cy="2889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159763" name="Freeform 120"/>
          <p:cNvSpPr/>
          <p:nvPr/>
        </p:nvSpPr>
        <p:spPr bwMode="auto">
          <a:xfrm>
            <a:off x="5219701" y="4630738"/>
            <a:ext cx="2970213" cy="292100"/>
          </a:xfrm>
          <a:custGeom>
            <a:avLst/>
            <a:gdLst>
              <a:gd name="T0" fmla="*/ 0 w 2196"/>
              <a:gd name="T1" fmla="*/ 0 h 318"/>
              <a:gd name="T2" fmla="*/ 2147483646 w 2196"/>
              <a:gd name="T3" fmla="*/ 2147483646 h 318"/>
              <a:gd name="T4" fmla="*/ 2147483646 w 2196"/>
              <a:gd name="T5" fmla="*/ 2147483646 h 318"/>
              <a:gd name="T6" fmla="*/ 0 60000 65536"/>
              <a:gd name="T7" fmla="*/ 0 60000 65536"/>
              <a:gd name="T8" fmla="*/ 0 60000 65536"/>
              <a:gd name="T9" fmla="*/ 0 w 2196"/>
              <a:gd name="T10" fmla="*/ 0 h 318"/>
              <a:gd name="T11" fmla="*/ 2196 w 2196"/>
              <a:gd name="T12" fmla="*/ 318 h 31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96" h="318">
                <a:moveTo>
                  <a:pt x="0" y="0"/>
                </a:moveTo>
                <a:cubicBezTo>
                  <a:pt x="199" y="51"/>
                  <a:pt x="828" y="301"/>
                  <a:pt x="1194" y="306"/>
                </a:cubicBezTo>
                <a:cubicBezTo>
                  <a:pt x="1536" y="318"/>
                  <a:pt x="1987" y="88"/>
                  <a:pt x="2196" y="3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159764" name="Line 121"/>
          <p:cNvSpPr>
            <a:spLocks noChangeShapeType="1"/>
          </p:cNvSpPr>
          <p:nvPr/>
        </p:nvSpPr>
        <p:spPr bwMode="auto">
          <a:xfrm flipH="1" flipV="1">
            <a:off x="5184776" y="4743450"/>
            <a:ext cx="981075" cy="9144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159765" name="Text Box 122"/>
          <p:cNvSpPr txBox="1">
            <a:spLocks noChangeArrowheads="1"/>
          </p:cNvSpPr>
          <p:nvPr/>
        </p:nvSpPr>
        <p:spPr bwMode="auto">
          <a:xfrm>
            <a:off x="1778001" y="3963989"/>
            <a:ext cx="210026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Permanent address: 128.119.40.186</a:t>
            </a:r>
          </a:p>
        </p:txBody>
      </p:sp>
      <p:sp>
        <p:nvSpPr>
          <p:cNvPr id="159766" name="Text Box 123"/>
          <p:cNvSpPr txBox="1">
            <a:spLocks noChangeArrowheads="1"/>
          </p:cNvSpPr>
          <p:nvPr/>
        </p:nvSpPr>
        <p:spPr bwMode="auto">
          <a:xfrm>
            <a:off x="7829551" y="4710114"/>
            <a:ext cx="210026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200" dirty="0">
                <a:latin typeface="+mn-lt"/>
                <a:ea typeface="+mn-ea"/>
              </a:rPr>
              <a:t>Care-of address: 79.129.13.2</a:t>
            </a:r>
          </a:p>
        </p:txBody>
      </p:sp>
      <p:grpSp>
        <p:nvGrpSpPr>
          <p:cNvPr id="13" name="Group 124"/>
          <p:cNvGrpSpPr/>
          <p:nvPr/>
        </p:nvGrpSpPr>
        <p:grpSpPr bwMode="auto">
          <a:xfrm>
            <a:off x="2909888" y="5038725"/>
            <a:ext cx="3021012" cy="1011238"/>
            <a:chOff x="873" y="3174"/>
            <a:chExt cx="1903" cy="637"/>
          </a:xfrm>
        </p:grpSpPr>
        <p:grpSp>
          <p:nvGrpSpPr>
            <p:cNvPr id="159813" name="Group 125"/>
            <p:cNvGrpSpPr/>
            <p:nvPr/>
          </p:nvGrpSpPr>
          <p:grpSpPr bwMode="auto">
            <a:xfrm>
              <a:off x="908" y="3174"/>
              <a:ext cx="1868" cy="286"/>
              <a:chOff x="527" y="2649"/>
              <a:chExt cx="1868" cy="286"/>
            </a:xfrm>
          </p:grpSpPr>
          <p:sp>
            <p:nvSpPr>
              <p:cNvPr id="159815" name="Rectangle 126"/>
              <p:cNvSpPr>
                <a:spLocks noChangeArrowheads="1"/>
              </p:cNvSpPr>
              <p:nvPr/>
            </p:nvSpPr>
            <p:spPr bwMode="auto">
              <a:xfrm>
                <a:off x="546" y="2680"/>
                <a:ext cx="1849" cy="23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sp>
            <p:nvSpPr>
              <p:cNvPr id="159816" name="Text Box 127"/>
              <p:cNvSpPr txBox="1">
                <a:spLocks noChangeArrowheads="1"/>
              </p:cNvSpPr>
              <p:nvPr/>
            </p:nvSpPr>
            <p:spPr bwMode="auto">
              <a:xfrm>
                <a:off x="527" y="2698"/>
                <a:ext cx="1780" cy="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200" dirty="0" err="1">
                    <a:latin typeface="+mn-lt"/>
                    <a:ea typeface="+mn-ea"/>
                  </a:rPr>
                  <a:t>dest</a:t>
                </a:r>
                <a:r>
                  <a:rPr lang="en-US" altLang="zh-CN" sz="1200" dirty="0">
                    <a:latin typeface="+mn-lt"/>
                    <a:ea typeface="+mn-ea"/>
                  </a:rPr>
                  <a:t>: 128.119.40.186</a:t>
                </a:r>
              </a:p>
            </p:txBody>
          </p:sp>
          <p:sp>
            <p:nvSpPr>
              <p:cNvPr id="159817" name="Line 128"/>
              <p:cNvSpPr>
                <a:spLocks noChangeShapeType="1"/>
              </p:cNvSpPr>
              <p:nvPr/>
            </p:nvSpPr>
            <p:spPr bwMode="auto">
              <a:xfrm>
                <a:off x="1847" y="2680"/>
                <a:ext cx="3" cy="23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sz="1800" dirty="0">
                  <a:latin typeface="+mn-lt"/>
                  <a:ea typeface="+mn-ea"/>
                </a:endParaRPr>
              </a:p>
            </p:txBody>
          </p:sp>
          <p:grpSp>
            <p:nvGrpSpPr>
              <p:cNvPr id="159818" name="Group 129"/>
              <p:cNvGrpSpPr/>
              <p:nvPr/>
            </p:nvGrpSpPr>
            <p:grpSpPr bwMode="auto">
              <a:xfrm>
                <a:off x="2148" y="2649"/>
                <a:ext cx="111" cy="109"/>
                <a:chOff x="1941" y="2928"/>
                <a:chExt cx="111" cy="109"/>
              </a:xfrm>
            </p:grpSpPr>
            <p:sp>
              <p:nvSpPr>
                <p:cNvPr id="159823" name="Freeform 130"/>
                <p:cNvSpPr/>
                <p:nvPr/>
              </p:nvSpPr>
              <p:spPr bwMode="auto">
                <a:xfrm>
                  <a:off x="1941" y="2928"/>
                  <a:ext cx="111" cy="108"/>
                </a:xfrm>
                <a:custGeom>
                  <a:avLst/>
                  <a:gdLst>
                    <a:gd name="T0" fmla="*/ 57 w 111"/>
                    <a:gd name="T1" fmla="*/ 0 h 108"/>
                    <a:gd name="T2" fmla="*/ 111 w 111"/>
                    <a:gd name="T3" fmla="*/ 0 h 108"/>
                    <a:gd name="T4" fmla="*/ 48 w 111"/>
                    <a:gd name="T5" fmla="*/ 108 h 108"/>
                    <a:gd name="T6" fmla="*/ 0 w 111"/>
                    <a:gd name="T7" fmla="*/ 105 h 108"/>
                    <a:gd name="T8" fmla="*/ 57 w 111"/>
                    <a:gd name="T9" fmla="*/ 0 h 1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"/>
                    <a:gd name="T16" fmla="*/ 0 h 108"/>
                    <a:gd name="T17" fmla="*/ 111 w 111"/>
                    <a:gd name="T18" fmla="*/ 108 h 1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" h="108">
                      <a:moveTo>
                        <a:pt x="57" y="0"/>
                      </a:moveTo>
                      <a:lnTo>
                        <a:pt x="111" y="0"/>
                      </a:lnTo>
                      <a:lnTo>
                        <a:pt x="48" y="108"/>
                      </a:lnTo>
                      <a:lnTo>
                        <a:pt x="0" y="105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CN" alt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9824" name="Line 131"/>
                <p:cNvSpPr>
                  <a:spLocks noChangeShapeType="1"/>
                </p:cNvSpPr>
                <p:nvPr/>
              </p:nvSpPr>
              <p:spPr bwMode="auto">
                <a:xfrm flipH="1">
                  <a:off x="1943" y="2932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9825" name="Line 132"/>
                <p:cNvSpPr>
                  <a:spLocks noChangeShapeType="1"/>
                </p:cNvSpPr>
                <p:nvPr/>
              </p:nvSpPr>
              <p:spPr bwMode="auto">
                <a:xfrm flipH="1">
                  <a:off x="1985" y="2938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sz="1800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59819" name="Group 133"/>
              <p:cNvGrpSpPr/>
              <p:nvPr/>
            </p:nvGrpSpPr>
            <p:grpSpPr bwMode="auto">
              <a:xfrm>
                <a:off x="2136" y="2826"/>
                <a:ext cx="111" cy="109"/>
                <a:chOff x="1941" y="2928"/>
                <a:chExt cx="111" cy="109"/>
              </a:xfrm>
            </p:grpSpPr>
            <p:sp>
              <p:nvSpPr>
                <p:cNvPr id="159820" name="Freeform 134"/>
                <p:cNvSpPr/>
                <p:nvPr/>
              </p:nvSpPr>
              <p:spPr bwMode="auto">
                <a:xfrm>
                  <a:off x="1941" y="2928"/>
                  <a:ext cx="111" cy="108"/>
                </a:xfrm>
                <a:custGeom>
                  <a:avLst/>
                  <a:gdLst>
                    <a:gd name="T0" fmla="*/ 57 w 111"/>
                    <a:gd name="T1" fmla="*/ 0 h 108"/>
                    <a:gd name="T2" fmla="*/ 111 w 111"/>
                    <a:gd name="T3" fmla="*/ 0 h 108"/>
                    <a:gd name="T4" fmla="*/ 48 w 111"/>
                    <a:gd name="T5" fmla="*/ 108 h 108"/>
                    <a:gd name="T6" fmla="*/ 0 w 111"/>
                    <a:gd name="T7" fmla="*/ 105 h 108"/>
                    <a:gd name="T8" fmla="*/ 57 w 111"/>
                    <a:gd name="T9" fmla="*/ 0 h 1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"/>
                    <a:gd name="T16" fmla="*/ 0 h 108"/>
                    <a:gd name="T17" fmla="*/ 111 w 111"/>
                    <a:gd name="T18" fmla="*/ 108 h 1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" h="108">
                      <a:moveTo>
                        <a:pt x="57" y="0"/>
                      </a:moveTo>
                      <a:lnTo>
                        <a:pt x="111" y="0"/>
                      </a:lnTo>
                      <a:lnTo>
                        <a:pt x="48" y="108"/>
                      </a:lnTo>
                      <a:lnTo>
                        <a:pt x="0" y="105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CN" alt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9821" name="Line 135"/>
                <p:cNvSpPr>
                  <a:spLocks noChangeShapeType="1"/>
                </p:cNvSpPr>
                <p:nvPr/>
              </p:nvSpPr>
              <p:spPr bwMode="auto">
                <a:xfrm flipH="1">
                  <a:off x="1943" y="2932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9822" name="Line 136"/>
                <p:cNvSpPr>
                  <a:spLocks noChangeShapeType="1"/>
                </p:cNvSpPr>
                <p:nvPr/>
              </p:nvSpPr>
              <p:spPr bwMode="auto">
                <a:xfrm flipH="1">
                  <a:off x="1985" y="2938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sz="1800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59814" name="Text Box 137"/>
            <p:cNvSpPr txBox="1">
              <a:spLocks noChangeArrowheads="1"/>
            </p:cNvSpPr>
            <p:nvPr/>
          </p:nvSpPr>
          <p:spPr bwMode="auto">
            <a:xfrm>
              <a:off x="873" y="3443"/>
              <a:ext cx="1187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+mn-ea"/>
                </a:rPr>
                <a:t>packet sent by correspondent</a:t>
              </a:r>
            </a:p>
          </p:txBody>
        </p:sp>
      </p:grpSp>
      <p:grpSp>
        <p:nvGrpSpPr>
          <p:cNvPr id="17" name="Group 138"/>
          <p:cNvGrpSpPr/>
          <p:nvPr/>
        </p:nvGrpSpPr>
        <p:grpSpPr bwMode="auto">
          <a:xfrm>
            <a:off x="2403476" y="2039939"/>
            <a:ext cx="5287963" cy="2814637"/>
            <a:chOff x="554" y="1285"/>
            <a:chExt cx="3331" cy="1773"/>
          </a:xfrm>
        </p:grpSpPr>
        <p:sp>
          <p:nvSpPr>
            <p:cNvPr id="159785" name="Rectangle 139"/>
            <p:cNvSpPr>
              <a:spLocks noChangeArrowheads="1"/>
            </p:cNvSpPr>
            <p:nvPr/>
          </p:nvSpPr>
          <p:spPr bwMode="auto">
            <a:xfrm>
              <a:off x="2931" y="2982"/>
              <a:ext cx="3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1800" dirty="0">
                <a:latin typeface="+mn-lt"/>
                <a:ea typeface="+mn-ea"/>
              </a:endParaRPr>
            </a:p>
          </p:txBody>
        </p:sp>
        <p:sp>
          <p:nvSpPr>
            <p:cNvPr id="159786" name="Freeform 140"/>
            <p:cNvSpPr/>
            <p:nvPr/>
          </p:nvSpPr>
          <p:spPr bwMode="auto">
            <a:xfrm>
              <a:off x="576" y="2009"/>
              <a:ext cx="3303" cy="990"/>
            </a:xfrm>
            <a:custGeom>
              <a:avLst/>
              <a:gdLst>
                <a:gd name="T0" fmla="*/ 2439 w 3303"/>
                <a:gd name="T1" fmla="*/ 981 h 990"/>
                <a:gd name="T2" fmla="*/ 1490 w 3303"/>
                <a:gd name="T3" fmla="*/ 346 h 990"/>
                <a:gd name="T4" fmla="*/ 0 w 3303"/>
                <a:gd name="T5" fmla="*/ 41 h 990"/>
                <a:gd name="T6" fmla="*/ 3303 w 3303"/>
                <a:gd name="T7" fmla="*/ 49 h 990"/>
                <a:gd name="T8" fmla="*/ 2829 w 3303"/>
                <a:gd name="T9" fmla="*/ 337 h 990"/>
                <a:gd name="T10" fmla="*/ 2558 w 3303"/>
                <a:gd name="T11" fmla="*/ 973 h 990"/>
                <a:gd name="T12" fmla="*/ 2439 w 3303"/>
                <a:gd name="T13" fmla="*/ 981 h 9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303"/>
                <a:gd name="T22" fmla="*/ 0 h 990"/>
                <a:gd name="T23" fmla="*/ 3303 w 3303"/>
                <a:gd name="T24" fmla="*/ 990 h 99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303" h="990">
                  <a:moveTo>
                    <a:pt x="2439" y="981"/>
                  </a:moveTo>
                  <a:cubicBezTo>
                    <a:pt x="2439" y="981"/>
                    <a:pt x="1882" y="501"/>
                    <a:pt x="1490" y="346"/>
                  </a:cubicBezTo>
                  <a:cubicBezTo>
                    <a:pt x="1098" y="191"/>
                    <a:pt x="13" y="47"/>
                    <a:pt x="0" y="41"/>
                  </a:cubicBezTo>
                  <a:cubicBezTo>
                    <a:pt x="13" y="59"/>
                    <a:pt x="2832" y="0"/>
                    <a:pt x="3303" y="49"/>
                  </a:cubicBezTo>
                  <a:cubicBezTo>
                    <a:pt x="3301" y="41"/>
                    <a:pt x="2925" y="183"/>
                    <a:pt x="2829" y="337"/>
                  </a:cubicBezTo>
                  <a:cubicBezTo>
                    <a:pt x="2733" y="491"/>
                    <a:pt x="2550" y="990"/>
                    <a:pt x="2558" y="973"/>
                  </a:cubicBezTo>
                  <a:cubicBezTo>
                    <a:pt x="2558" y="990"/>
                    <a:pt x="2439" y="981"/>
                    <a:pt x="2439" y="981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 sz="1800" dirty="0">
                <a:latin typeface="+mn-lt"/>
                <a:ea typeface="+mn-ea"/>
              </a:endParaRPr>
            </a:p>
          </p:txBody>
        </p:sp>
        <p:grpSp>
          <p:nvGrpSpPr>
            <p:cNvPr id="159787" name="Group 141"/>
            <p:cNvGrpSpPr/>
            <p:nvPr/>
          </p:nvGrpSpPr>
          <p:grpSpPr bwMode="auto">
            <a:xfrm>
              <a:off x="561" y="1649"/>
              <a:ext cx="3324" cy="464"/>
              <a:chOff x="1240" y="1226"/>
              <a:chExt cx="3324" cy="464"/>
            </a:xfrm>
          </p:grpSpPr>
          <p:grpSp>
            <p:nvGrpSpPr>
              <p:cNvPr id="159789" name="Group 142"/>
              <p:cNvGrpSpPr/>
              <p:nvPr/>
            </p:nvGrpSpPr>
            <p:grpSpPr bwMode="auto">
              <a:xfrm>
                <a:off x="1240" y="1226"/>
                <a:ext cx="3324" cy="464"/>
                <a:chOff x="1198" y="3598"/>
                <a:chExt cx="3324" cy="464"/>
              </a:xfrm>
            </p:grpSpPr>
            <p:sp>
              <p:nvSpPr>
                <p:cNvPr id="159802" name="Rectangle 143"/>
                <p:cNvSpPr>
                  <a:spLocks noChangeArrowheads="1"/>
                </p:cNvSpPr>
                <p:nvPr/>
              </p:nvSpPr>
              <p:spPr bwMode="auto">
                <a:xfrm>
                  <a:off x="1221" y="3665"/>
                  <a:ext cx="3301" cy="343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9803" name="Text Box 144"/>
                <p:cNvSpPr txBox="1">
                  <a:spLocks noChangeArrowheads="1"/>
                </p:cNvSpPr>
                <p:nvPr/>
              </p:nvSpPr>
              <p:spPr bwMode="auto">
                <a:xfrm>
                  <a:off x="1198" y="3733"/>
                  <a:ext cx="1780" cy="1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200" dirty="0" err="1">
                      <a:latin typeface="+mn-lt"/>
                      <a:ea typeface="+mn-ea"/>
                    </a:rPr>
                    <a:t>dest</a:t>
                  </a:r>
                  <a:r>
                    <a:rPr lang="en-US" altLang="zh-CN" sz="1200" dirty="0">
                      <a:latin typeface="+mn-lt"/>
                      <a:ea typeface="+mn-ea"/>
                    </a:rPr>
                    <a:t>: 79.129.13.2</a:t>
                  </a:r>
                </a:p>
              </p:txBody>
            </p:sp>
            <p:sp>
              <p:nvSpPr>
                <p:cNvPr id="159804" name="Line 145"/>
                <p:cNvSpPr>
                  <a:spLocks noChangeShapeType="1"/>
                </p:cNvSpPr>
                <p:nvPr/>
              </p:nvSpPr>
              <p:spPr bwMode="auto">
                <a:xfrm>
                  <a:off x="2311" y="3659"/>
                  <a:ext cx="8" cy="34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sz="1800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59805" name="Group 146"/>
                <p:cNvGrpSpPr/>
                <p:nvPr/>
              </p:nvGrpSpPr>
              <p:grpSpPr bwMode="auto">
                <a:xfrm>
                  <a:off x="4374" y="3598"/>
                  <a:ext cx="111" cy="109"/>
                  <a:chOff x="1941" y="2928"/>
                  <a:chExt cx="111" cy="109"/>
                </a:xfrm>
              </p:grpSpPr>
              <p:sp>
                <p:nvSpPr>
                  <p:cNvPr id="159810" name="Freeform 147"/>
                  <p:cNvSpPr/>
                  <p:nvPr/>
                </p:nvSpPr>
                <p:spPr bwMode="auto">
                  <a:xfrm>
                    <a:off x="1941" y="2928"/>
                    <a:ext cx="111" cy="108"/>
                  </a:xfrm>
                  <a:custGeom>
                    <a:avLst/>
                    <a:gdLst>
                      <a:gd name="T0" fmla="*/ 57 w 111"/>
                      <a:gd name="T1" fmla="*/ 0 h 108"/>
                      <a:gd name="T2" fmla="*/ 111 w 111"/>
                      <a:gd name="T3" fmla="*/ 0 h 108"/>
                      <a:gd name="T4" fmla="*/ 48 w 111"/>
                      <a:gd name="T5" fmla="*/ 108 h 108"/>
                      <a:gd name="T6" fmla="*/ 0 w 111"/>
                      <a:gd name="T7" fmla="*/ 105 h 108"/>
                      <a:gd name="T8" fmla="*/ 57 w 111"/>
                      <a:gd name="T9" fmla="*/ 0 h 10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1"/>
                      <a:gd name="T16" fmla="*/ 0 h 108"/>
                      <a:gd name="T17" fmla="*/ 111 w 111"/>
                      <a:gd name="T18" fmla="*/ 108 h 10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1" h="108">
                        <a:moveTo>
                          <a:pt x="57" y="0"/>
                        </a:moveTo>
                        <a:lnTo>
                          <a:pt x="111" y="0"/>
                        </a:lnTo>
                        <a:lnTo>
                          <a:pt x="48" y="108"/>
                        </a:lnTo>
                        <a:lnTo>
                          <a:pt x="0" y="105"/>
                        </a:lnTo>
                        <a:lnTo>
                          <a:pt x="5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59811" name="Line 1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3" y="2932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59812" name="Line 1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85" y="2938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59806" name="Group 150"/>
                <p:cNvGrpSpPr/>
                <p:nvPr/>
              </p:nvGrpSpPr>
              <p:grpSpPr bwMode="auto">
                <a:xfrm>
                  <a:off x="4355" y="3953"/>
                  <a:ext cx="111" cy="109"/>
                  <a:chOff x="1941" y="2928"/>
                  <a:chExt cx="111" cy="109"/>
                </a:xfrm>
              </p:grpSpPr>
              <p:sp>
                <p:nvSpPr>
                  <p:cNvPr id="159807" name="Freeform 151"/>
                  <p:cNvSpPr/>
                  <p:nvPr/>
                </p:nvSpPr>
                <p:spPr bwMode="auto">
                  <a:xfrm>
                    <a:off x="1941" y="2928"/>
                    <a:ext cx="111" cy="108"/>
                  </a:xfrm>
                  <a:custGeom>
                    <a:avLst/>
                    <a:gdLst>
                      <a:gd name="T0" fmla="*/ 57 w 111"/>
                      <a:gd name="T1" fmla="*/ 0 h 108"/>
                      <a:gd name="T2" fmla="*/ 111 w 111"/>
                      <a:gd name="T3" fmla="*/ 0 h 108"/>
                      <a:gd name="T4" fmla="*/ 48 w 111"/>
                      <a:gd name="T5" fmla="*/ 108 h 108"/>
                      <a:gd name="T6" fmla="*/ 0 w 111"/>
                      <a:gd name="T7" fmla="*/ 105 h 108"/>
                      <a:gd name="T8" fmla="*/ 57 w 111"/>
                      <a:gd name="T9" fmla="*/ 0 h 10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1"/>
                      <a:gd name="T16" fmla="*/ 0 h 108"/>
                      <a:gd name="T17" fmla="*/ 111 w 111"/>
                      <a:gd name="T18" fmla="*/ 108 h 10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1" h="108">
                        <a:moveTo>
                          <a:pt x="57" y="0"/>
                        </a:moveTo>
                        <a:lnTo>
                          <a:pt x="111" y="0"/>
                        </a:lnTo>
                        <a:lnTo>
                          <a:pt x="48" y="108"/>
                        </a:lnTo>
                        <a:lnTo>
                          <a:pt x="0" y="105"/>
                        </a:lnTo>
                        <a:lnTo>
                          <a:pt x="5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59808" name="Line 15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3" y="2932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59809" name="Line 15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85" y="2938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</p:grpSp>
          </p:grpSp>
          <p:grpSp>
            <p:nvGrpSpPr>
              <p:cNvPr id="159790" name="Group 154"/>
              <p:cNvGrpSpPr/>
              <p:nvPr/>
            </p:nvGrpSpPr>
            <p:grpSpPr bwMode="auto">
              <a:xfrm>
                <a:off x="2520" y="1313"/>
                <a:ext cx="1868" cy="286"/>
                <a:chOff x="527" y="2649"/>
                <a:chExt cx="1868" cy="286"/>
              </a:xfrm>
            </p:grpSpPr>
            <p:sp>
              <p:nvSpPr>
                <p:cNvPr id="159791" name="Rectangle 155"/>
                <p:cNvSpPr>
                  <a:spLocks noChangeArrowheads="1"/>
                </p:cNvSpPr>
                <p:nvPr/>
              </p:nvSpPr>
              <p:spPr bwMode="auto">
                <a:xfrm>
                  <a:off x="546" y="2680"/>
                  <a:ext cx="1849" cy="239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18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59792" name="Text Box 156"/>
                <p:cNvSpPr txBox="1">
                  <a:spLocks noChangeArrowheads="1"/>
                </p:cNvSpPr>
                <p:nvPr/>
              </p:nvSpPr>
              <p:spPr bwMode="auto">
                <a:xfrm>
                  <a:off x="527" y="2698"/>
                  <a:ext cx="1780" cy="1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1200" dirty="0" err="1">
                      <a:latin typeface="+mn-lt"/>
                      <a:ea typeface="+mn-ea"/>
                    </a:rPr>
                    <a:t>dest</a:t>
                  </a:r>
                  <a:r>
                    <a:rPr lang="en-US" altLang="zh-CN" sz="1200" dirty="0">
                      <a:latin typeface="+mn-lt"/>
                      <a:ea typeface="+mn-ea"/>
                    </a:rPr>
                    <a:t>: 128.119.40.186</a:t>
                  </a:r>
                </a:p>
              </p:txBody>
            </p:sp>
            <p:sp>
              <p:nvSpPr>
                <p:cNvPr id="159793" name="Line 157"/>
                <p:cNvSpPr>
                  <a:spLocks noChangeShapeType="1"/>
                </p:cNvSpPr>
                <p:nvPr/>
              </p:nvSpPr>
              <p:spPr bwMode="auto">
                <a:xfrm>
                  <a:off x="1847" y="2680"/>
                  <a:ext cx="3" cy="23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sz="1800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59794" name="Group 158"/>
                <p:cNvGrpSpPr/>
                <p:nvPr/>
              </p:nvGrpSpPr>
              <p:grpSpPr bwMode="auto">
                <a:xfrm>
                  <a:off x="2148" y="2649"/>
                  <a:ext cx="111" cy="109"/>
                  <a:chOff x="1941" y="2928"/>
                  <a:chExt cx="111" cy="109"/>
                </a:xfrm>
              </p:grpSpPr>
              <p:sp>
                <p:nvSpPr>
                  <p:cNvPr id="159799" name="Freeform 159"/>
                  <p:cNvSpPr/>
                  <p:nvPr/>
                </p:nvSpPr>
                <p:spPr bwMode="auto">
                  <a:xfrm>
                    <a:off x="1941" y="2928"/>
                    <a:ext cx="111" cy="108"/>
                  </a:xfrm>
                  <a:custGeom>
                    <a:avLst/>
                    <a:gdLst>
                      <a:gd name="T0" fmla="*/ 57 w 111"/>
                      <a:gd name="T1" fmla="*/ 0 h 108"/>
                      <a:gd name="T2" fmla="*/ 111 w 111"/>
                      <a:gd name="T3" fmla="*/ 0 h 108"/>
                      <a:gd name="T4" fmla="*/ 48 w 111"/>
                      <a:gd name="T5" fmla="*/ 108 h 108"/>
                      <a:gd name="T6" fmla="*/ 0 w 111"/>
                      <a:gd name="T7" fmla="*/ 105 h 108"/>
                      <a:gd name="T8" fmla="*/ 57 w 111"/>
                      <a:gd name="T9" fmla="*/ 0 h 10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1"/>
                      <a:gd name="T16" fmla="*/ 0 h 108"/>
                      <a:gd name="T17" fmla="*/ 111 w 111"/>
                      <a:gd name="T18" fmla="*/ 108 h 10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1" h="108">
                        <a:moveTo>
                          <a:pt x="57" y="0"/>
                        </a:moveTo>
                        <a:lnTo>
                          <a:pt x="111" y="0"/>
                        </a:lnTo>
                        <a:lnTo>
                          <a:pt x="48" y="108"/>
                        </a:lnTo>
                        <a:lnTo>
                          <a:pt x="0" y="105"/>
                        </a:lnTo>
                        <a:lnTo>
                          <a:pt x="5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59800" name="Line 16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3" y="2932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59801" name="Line 16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85" y="2938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59795" name="Group 162"/>
                <p:cNvGrpSpPr/>
                <p:nvPr/>
              </p:nvGrpSpPr>
              <p:grpSpPr bwMode="auto">
                <a:xfrm>
                  <a:off x="2136" y="2826"/>
                  <a:ext cx="111" cy="109"/>
                  <a:chOff x="1941" y="2928"/>
                  <a:chExt cx="111" cy="109"/>
                </a:xfrm>
              </p:grpSpPr>
              <p:sp>
                <p:nvSpPr>
                  <p:cNvPr id="159796" name="Freeform 163"/>
                  <p:cNvSpPr/>
                  <p:nvPr/>
                </p:nvSpPr>
                <p:spPr bwMode="auto">
                  <a:xfrm>
                    <a:off x="1941" y="2928"/>
                    <a:ext cx="111" cy="108"/>
                  </a:xfrm>
                  <a:custGeom>
                    <a:avLst/>
                    <a:gdLst>
                      <a:gd name="T0" fmla="*/ 57 w 111"/>
                      <a:gd name="T1" fmla="*/ 0 h 108"/>
                      <a:gd name="T2" fmla="*/ 111 w 111"/>
                      <a:gd name="T3" fmla="*/ 0 h 108"/>
                      <a:gd name="T4" fmla="*/ 48 w 111"/>
                      <a:gd name="T5" fmla="*/ 108 h 108"/>
                      <a:gd name="T6" fmla="*/ 0 w 111"/>
                      <a:gd name="T7" fmla="*/ 105 h 108"/>
                      <a:gd name="T8" fmla="*/ 57 w 111"/>
                      <a:gd name="T9" fmla="*/ 0 h 10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1"/>
                      <a:gd name="T16" fmla="*/ 0 h 108"/>
                      <a:gd name="T17" fmla="*/ 111 w 111"/>
                      <a:gd name="T18" fmla="*/ 108 h 10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1" h="108">
                        <a:moveTo>
                          <a:pt x="57" y="0"/>
                        </a:moveTo>
                        <a:lnTo>
                          <a:pt x="111" y="0"/>
                        </a:lnTo>
                        <a:lnTo>
                          <a:pt x="48" y="108"/>
                        </a:lnTo>
                        <a:lnTo>
                          <a:pt x="0" y="105"/>
                        </a:lnTo>
                        <a:lnTo>
                          <a:pt x="5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solid"/>
                        <a:rou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59797" name="Line 16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3" y="2932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59798" name="Line 16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85" y="2938"/>
                    <a:ext cx="57" cy="9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sz="1800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sp>
          <p:nvSpPr>
            <p:cNvPr id="159788" name="Text Box 166"/>
            <p:cNvSpPr txBox="1">
              <a:spLocks noChangeArrowheads="1"/>
            </p:cNvSpPr>
            <p:nvPr/>
          </p:nvSpPr>
          <p:spPr bwMode="auto">
            <a:xfrm>
              <a:off x="554" y="1285"/>
              <a:ext cx="2855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+mn-ea"/>
                </a:rPr>
                <a:t>packet sent by home agent to foreign agent: a </a:t>
              </a:r>
              <a:r>
                <a:rPr lang="en-US" altLang="zh-CN" sz="1600" i="1" dirty="0">
                  <a:latin typeface="+mn-lt"/>
                  <a:ea typeface="+mn-ea"/>
                </a:rPr>
                <a:t>packet within a packet</a:t>
              </a:r>
            </a:p>
          </p:txBody>
        </p:sp>
      </p:grpSp>
      <p:grpSp>
        <p:nvGrpSpPr>
          <p:cNvPr id="25" name="Group 167"/>
          <p:cNvGrpSpPr/>
          <p:nvPr/>
        </p:nvGrpSpPr>
        <p:grpSpPr bwMode="auto">
          <a:xfrm>
            <a:off x="6742113" y="1438277"/>
            <a:ext cx="4459288" cy="2735263"/>
            <a:chOff x="3287" y="906"/>
            <a:chExt cx="2809" cy="1723"/>
          </a:xfrm>
        </p:grpSpPr>
        <p:sp>
          <p:nvSpPr>
            <p:cNvPr id="159770" name="Rectangle 168"/>
            <p:cNvSpPr>
              <a:spLocks noChangeArrowheads="1"/>
            </p:cNvSpPr>
            <p:nvPr/>
          </p:nvSpPr>
          <p:spPr bwMode="auto">
            <a:xfrm>
              <a:off x="4382" y="2569"/>
              <a:ext cx="263" cy="6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宋体" panose="02010600030101010101" pitchFamily="2" charset="-122"/>
              </a:endParaRPr>
            </a:p>
          </p:txBody>
        </p:sp>
        <p:sp>
          <p:nvSpPr>
            <p:cNvPr id="159771" name="Freeform 169"/>
            <p:cNvSpPr/>
            <p:nvPr/>
          </p:nvSpPr>
          <p:spPr bwMode="auto">
            <a:xfrm>
              <a:off x="3693" y="1469"/>
              <a:ext cx="1849" cy="1132"/>
            </a:xfrm>
            <a:custGeom>
              <a:avLst/>
              <a:gdLst>
                <a:gd name="T0" fmla="*/ 779 w 1849"/>
                <a:gd name="T1" fmla="*/ 1132 h 1132"/>
                <a:gd name="T2" fmla="*/ 686 w 1849"/>
                <a:gd name="T3" fmla="*/ 344 h 1132"/>
                <a:gd name="T4" fmla="*/ 0 w 1849"/>
                <a:gd name="T5" fmla="*/ 39 h 1132"/>
                <a:gd name="T6" fmla="*/ 1849 w 1849"/>
                <a:gd name="T7" fmla="*/ 49 h 1132"/>
                <a:gd name="T8" fmla="*/ 1375 w 1849"/>
                <a:gd name="T9" fmla="*/ 337 h 1132"/>
                <a:gd name="T10" fmla="*/ 906 w 1849"/>
                <a:gd name="T11" fmla="*/ 996 h 1132"/>
                <a:gd name="T12" fmla="*/ 779 w 1849"/>
                <a:gd name="T13" fmla="*/ 1132 h 1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49"/>
                <a:gd name="T22" fmla="*/ 0 h 1132"/>
                <a:gd name="T23" fmla="*/ 1849 w 1849"/>
                <a:gd name="T24" fmla="*/ 1132 h 11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49" h="1132">
                  <a:moveTo>
                    <a:pt x="779" y="1132"/>
                  </a:moveTo>
                  <a:cubicBezTo>
                    <a:pt x="779" y="1132"/>
                    <a:pt x="1078" y="499"/>
                    <a:pt x="686" y="344"/>
                  </a:cubicBezTo>
                  <a:cubicBezTo>
                    <a:pt x="294" y="189"/>
                    <a:pt x="13" y="45"/>
                    <a:pt x="0" y="39"/>
                  </a:cubicBezTo>
                  <a:cubicBezTo>
                    <a:pt x="13" y="57"/>
                    <a:pt x="1378" y="0"/>
                    <a:pt x="1849" y="49"/>
                  </a:cubicBezTo>
                  <a:cubicBezTo>
                    <a:pt x="1847" y="41"/>
                    <a:pt x="1471" y="183"/>
                    <a:pt x="1375" y="337"/>
                  </a:cubicBezTo>
                  <a:cubicBezTo>
                    <a:pt x="1279" y="491"/>
                    <a:pt x="898" y="1013"/>
                    <a:pt x="906" y="996"/>
                  </a:cubicBezTo>
                  <a:cubicBezTo>
                    <a:pt x="906" y="1013"/>
                    <a:pt x="779" y="1132"/>
                    <a:pt x="779" y="1132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</a14:hiddenLine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</a:endParaRPr>
            </a:p>
          </p:txBody>
        </p:sp>
        <p:grpSp>
          <p:nvGrpSpPr>
            <p:cNvPr id="159772" name="Group 170"/>
            <p:cNvGrpSpPr/>
            <p:nvPr/>
          </p:nvGrpSpPr>
          <p:grpSpPr bwMode="auto">
            <a:xfrm>
              <a:off x="3672" y="1254"/>
              <a:ext cx="1868" cy="286"/>
              <a:chOff x="527" y="2649"/>
              <a:chExt cx="1868" cy="286"/>
            </a:xfrm>
          </p:grpSpPr>
          <p:sp>
            <p:nvSpPr>
              <p:cNvPr id="159774" name="Rectangle 171"/>
              <p:cNvSpPr>
                <a:spLocks noChangeArrowheads="1"/>
              </p:cNvSpPr>
              <p:nvPr/>
            </p:nvSpPr>
            <p:spPr bwMode="auto">
              <a:xfrm>
                <a:off x="546" y="2680"/>
                <a:ext cx="1849" cy="23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宋体" panose="02010600030101010101" pitchFamily="2" charset="-122"/>
                </a:endParaRPr>
              </a:p>
            </p:txBody>
          </p:sp>
          <p:sp>
            <p:nvSpPr>
              <p:cNvPr id="159775" name="Text Box 172"/>
              <p:cNvSpPr txBox="1">
                <a:spLocks noChangeArrowheads="1"/>
              </p:cNvSpPr>
              <p:nvPr/>
            </p:nvSpPr>
            <p:spPr bwMode="auto">
              <a:xfrm>
                <a:off x="527" y="2698"/>
                <a:ext cx="178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600" dirty="0" err="1">
                    <a:latin typeface="+mn-lt"/>
                    <a:ea typeface="宋体" panose="02010600030101010101" pitchFamily="2" charset="-122"/>
                  </a:rPr>
                  <a:t>dest</a:t>
                </a:r>
                <a:r>
                  <a:rPr lang="en-US" altLang="zh-CN" sz="1600" dirty="0">
                    <a:latin typeface="+mn-lt"/>
                    <a:ea typeface="宋体" panose="02010600030101010101" pitchFamily="2" charset="-122"/>
                  </a:rPr>
                  <a:t>: 128.119.40.186</a:t>
                </a:r>
              </a:p>
            </p:txBody>
          </p:sp>
          <p:sp>
            <p:nvSpPr>
              <p:cNvPr id="159776" name="Line 173"/>
              <p:cNvSpPr>
                <a:spLocks noChangeShapeType="1"/>
              </p:cNvSpPr>
              <p:nvPr/>
            </p:nvSpPr>
            <p:spPr bwMode="auto">
              <a:xfrm>
                <a:off x="1847" y="2680"/>
                <a:ext cx="3" cy="23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</a:endParaRPr>
              </a:p>
            </p:txBody>
          </p:sp>
          <p:grpSp>
            <p:nvGrpSpPr>
              <p:cNvPr id="159777" name="Group 174"/>
              <p:cNvGrpSpPr/>
              <p:nvPr/>
            </p:nvGrpSpPr>
            <p:grpSpPr bwMode="auto">
              <a:xfrm>
                <a:off x="2148" y="2649"/>
                <a:ext cx="111" cy="109"/>
                <a:chOff x="1941" y="2928"/>
                <a:chExt cx="111" cy="109"/>
              </a:xfrm>
            </p:grpSpPr>
            <p:sp>
              <p:nvSpPr>
                <p:cNvPr id="159782" name="Freeform 175"/>
                <p:cNvSpPr/>
                <p:nvPr/>
              </p:nvSpPr>
              <p:spPr bwMode="auto">
                <a:xfrm>
                  <a:off x="1941" y="2928"/>
                  <a:ext cx="111" cy="108"/>
                </a:xfrm>
                <a:custGeom>
                  <a:avLst/>
                  <a:gdLst>
                    <a:gd name="T0" fmla="*/ 57 w 111"/>
                    <a:gd name="T1" fmla="*/ 0 h 108"/>
                    <a:gd name="T2" fmla="*/ 111 w 111"/>
                    <a:gd name="T3" fmla="*/ 0 h 108"/>
                    <a:gd name="T4" fmla="*/ 48 w 111"/>
                    <a:gd name="T5" fmla="*/ 108 h 108"/>
                    <a:gd name="T6" fmla="*/ 0 w 111"/>
                    <a:gd name="T7" fmla="*/ 105 h 108"/>
                    <a:gd name="T8" fmla="*/ 57 w 111"/>
                    <a:gd name="T9" fmla="*/ 0 h 1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"/>
                    <a:gd name="T16" fmla="*/ 0 h 108"/>
                    <a:gd name="T17" fmla="*/ 111 w 111"/>
                    <a:gd name="T18" fmla="*/ 108 h 1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" h="108">
                      <a:moveTo>
                        <a:pt x="57" y="0"/>
                      </a:moveTo>
                      <a:lnTo>
                        <a:pt x="111" y="0"/>
                      </a:lnTo>
                      <a:lnTo>
                        <a:pt x="48" y="108"/>
                      </a:lnTo>
                      <a:lnTo>
                        <a:pt x="0" y="105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59783" name="Line 176"/>
                <p:cNvSpPr>
                  <a:spLocks noChangeShapeType="1"/>
                </p:cNvSpPr>
                <p:nvPr/>
              </p:nvSpPr>
              <p:spPr bwMode="auto">
                <a:xfrm flipH="1">
                  <a:off x="1943" y="2932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59784" name="Line 177"/>
                <p:cNvSpPr>
                  <a:spLocks noChangeShapeType="1"/>
                </p:cNvSpPr>
                <p:nvPr/>
              </p:nvSpPr>
              <p:spPr bwMode="auto">
                <a:xfrm flipH="1">
                  <a:off x="1985" y="2938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</p:grpSp>
          <p:grpSp>
            <p:nvGrpSpPr>
              <p:cNvPr id="159778" name="Group 178"/>
              <p:cNvGrpSpPr/>
              <p:nvPr/>
            </p:nvGrpSpPr>
            <p:grpSpPr bwMode="auto">
              <a:xfrm>
                <a:off x="2136" y="2826"/>
                <a:ext cx="111" cy="109"/>
                <a:chOff x="1941" y="2928"/>
                <a:chExt cx="111" cy="109"/>
              </a:xfrm>
            </p:grpSpPr>
            <p:sp>
              <p:nvSpPr>
                <p:cNvPr id="159779" name="Freeform 179"/>
                <p:cNvSpPr/>
                <p:nvPr/>
              </p:nvSpPr>
              <p:spPr bwMode="auto">
                <a:xfrm>
                  <a:off x="1941" y="2928"/>
                  <a:ext cx="111" cy="108"/>
                </a:xfrm>
                <a:custGeom>
                  <a:avLst/>
                  <a:gdLst>
                    <a:gd name="T0" fmla="*/ 57 w 111"/>
                    <a:gd name="T1" fmla="*/ 0 h 108"/>
                    <a:gd name="T2" fmla="*/ 111 w 111"/>
                    <a:gd name="T3" fmla="*/ 0 h 108"/>
                    <a:gd name="T4" fmla="*/ 48 w 111"/>
                    <a:gd name="T5" fmla="*/ 108 h 108"/>
                    <a:gd name="T6" fmla="*/ 0 w 111"/>
                    <a:gd name="T7" fmla="*/ 105 h 108"/>
                    <a:gd name="T8" fmla="*/ 57 w 111"/>
                    <a:gd name="T9" fmla="*/ 0 h 1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"/>
                    <a:gd name="T16" fmla="*/ 0 h 108"/>
                    <a:gd name="T17" fmla="*/ 111 w 111"/>
                    <a:gd name="T18" fmla="*/ 108 h 1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" h="108">
                      <a:moveTo>
                        <a:pt x="57" y="0"/>
                      </a:moveTo>
                      <a:lnTo>
                        <a:pt x="111" y="0"/>
                      </a:lnTo>
                      <a:lnTo>
                        <a:pt x="48" y="108"/>
                      </a:lnTo>
                      <a:lnTo>
                        <a:pt x="0" y="105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prstDash val="solid"/>
                      <a:round/>
                    </a14:hiddenLine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59780" name="Line 180"/>
                <p:cNvSpPr>
                  <a:spLocks noChangeShapeType="1"/>
                </p:cNvSpPr>
                <p:nvPr/>
              </p:nvSpPr>
              <p:spPr bwMode="auto">
                <a:xfrm flipH="1">
                  <a:off x="1943" y="2932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  <p:sp>
              <p:nvSpPr>
                <p:cNvPr id="159781" name="Line 181"/>
                <p:cNvSpPr>
                  <a:spLocks noChangeShapeType="1"/>
                </p:cNvSpPr>
                <p:nvPr/>
              </p:nvSpPr>
              <p:spPr bwMode="auto">
                <a:xfrm flipH="1">
                  <a:off x="1985" y="2938"/>
                  <a:ext cx="57" cy="9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</a:endParaRPr>
                </a:p>
              </p:txBody>
            </p:sp>
          </p:grpSp>
        </p:grpSp>
        <p:sp>
          <p:nvSpPr>
            <p:cNvPr id="159773" name="Text Box 182"/>
            <p:cNvSpPr txBox="1">
              <a:spLocks noChangeArrowheads="1"/>
            </p:cNvSpPr>
            <p:nvPr/>
          </p:nvSpPr>
          <p:spPr bwMode="auto">
            <a:xfrm>
              <a:off x="3287" y="906"/>
              <a:ext cx="2809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宋体" panose="02010600030101010101" pitchFamily="2" charset="-122"/>
                </a:rPr>
                <a:t>foreign-agent-to-mobile packet</a:t>
              </a:r>
            </a:p>
          </p:txBody>
        </p: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5701683E-C430-4A5C-8EE2-9E659B6B79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92</a:t>
            </a:fld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Mobile IP: agent discovery</a:t>
            </a:r>
          </a:p>
        </p:txBody>
      </p:sp>
      <p:sp>
        <p:nvSpPr>
          <p:cNvPr id="161797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069982" y="1414294"/>
            <a:ext cx="8034338" cy="992356"/>
          </a:xfrm>
        </p:spPr>
        <p:txBody>
          <a:bodyPr/>
          <a:lstStyle/>
          <a:p>
            <a:pPr marL="0" indent="0">
              <a:buNone/>
            </a:pPr>
            <a:r>
              <a:rPr lang="en-US" altLang="zh-CN" sz="2400" dirty="0">
                <a:solidFill>
                  <a:srgbClr val="FF0000"/>
                </a:solidFill>
                <a:ea typeface="宋体" panose="02010600030101010101" pitchFamily="2" charset="-122"/>
              </a:rPr>
              <a:t>agent advertisement:</a:t>
            </a:r>
            <a:r>
              <a:rPr lang="en-US" altLang="zh-CN" sz="2400" dirty="0">
                <a:ea typeface="宋体" panose="02010600030101010101" pitchFamily="2" charset="-122"/>
              </a:rPr>
              <a:t> foreign/home agents advertise service by broadcasting ICMP messages</a:t>
            </a:r>
            <a:r>
              <a:rPr lang="en-US" altLang="zh-CN" sz="2000" dirty="0">
                <a:ea typeface="宋体" panose="02010600030101010101" pitchFamily="2" charset="-122"/>
              </a:rPr>
              <a:t> (</a:t>
            </a:r>
            <a:r>
              <a:rPr lang="en-US" altLang="zh-CN" sz="2000" dirty="0" err="1">
                <a:ea typeface="宋体" panose="02010600030101010101" pitchFamily="2" charset="-122"/>
              </a:rPr>
              <a:t>typefield</a:t>
            </a:r>
            <a:r>
              <a:rPr lang="en-US" altLang="zh-CN" sz="2000" dirty="0">
                <a:ea typeface="宋体" panose="02010600030101010101" pitchFamily="2" charset="-122"/>
              </a:rPr>
              <a:t> = 9)</a:t>
            </a:r>
          </a:p>
        </p:txBody>
      </p:sp>
      <p:graphicFrame>
        <p:nvGraphicFramePr>
          <p:cNvPr id="161798" name="Object 4"/>
          <p:cNvGraphicFramePr>
            <a:graphicFrameLocks noGrp="1" noChangeAspect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3205037698"/>
              </p:ext>
            </p:extLst>
          </p:nvPr>
        </p:nvGraphicFramePr>
        <p:xfrm>
          <a:off x="5197476" y="2406650"/>
          <a:ext cx="5470525" cy="39512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86080" name="Picture" r:id="rId4" imgW="4051935" imgH="2919730" progId="Word.Picture.8">
                  <p:embed/>
                </p:oleObj>
              </mc:Choice>
              <mc:Fallback>
                <p:oleObj name="Picture" r:id="rId4" imgW="4051935" imgH="2919730" progId="Word.Picture.8">
                  <p:embed/>
                  <p:pic>
                    <p:nvPicPr>
                      <p:cNvPr id="161798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97476" y="2406650"/>
                        <a:ext cx="5470525" cy="39512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1799" name="Text Box 5"/>
          <p:cNvSpPr txBox="1">
            <a:spLocks noChangeArrowheads="1"/>
          </p:cNvSpPr>
          <p:nvPr/>
        </p:nvSpPr>
        <p:spPr bwMode="auto">
          <a:xfrm>
            <a:off x="1857375" y="4164013"/>
            <a:ext cx="230028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R bit: registration required</a:t>
            </a:r>
          </a:p>
        </p:txBody>
      </p:sp>
      <p:sp>
        <p:nvSpPr>
          <p:cNvPr id="161800" name="Text Box 6"/>
          <p:cNvSpPr txBox="1">
            <a:spLocks noChangeArrowheads="1"/>
          </p:cNvSpPr>
          <p:nvPr/>
        </p:nvSpPr>
        <p:spPr bwMode="auto">
          <a:xfrm>
            <a:off x="1868488" y="3230563"/>
            <a:ext cx="245745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000" dirty="0">
                <a:latin typeface="+mn-lt"/>
                <a:ea typeface="+mn-ea"/>
              </a:rPr>
              <a:t>H,F bits: home and/or foreign agent</a:t>
            </a:r>
          </a:p>
        </p:txBody>
      </p:sp>
      <p:sp>
        <p:nvSpPr>
          <p:cNvPr id="161801" name="Line 7"/>
          <p:cNvSpPr>
            <a:spLocks noChangeShapeType="1"/>
          </p:cNvSpPr>
          <p:nvPr/>
        </p:nvSpPr>
        <p:spPr bwMode="auto">
          <a:xfrm>
            <a:off x="4314825" y="3768725"/>
            <a:ext cx="3073400" cy="11620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1802" name="Line 8"/>
          <p:cNvSpPr>
            <a:spLocks noChangeShapeType="1"/>
          </p:cNvSpPr>
          <p:nvPr/>
        </p:nvSpPr>
        <p:spPr bwMode="auto">
          <a:xfrm>
            <a:off x="4025900" y="4348163"/>
            <a:ext cx="3362325" cy="650557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928B6A19-7F3D-446D-8DEB-7CDACFB27F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93</a:t>
            </a:fld>
            <a:endParaRPr lang="en-US" altLang="zh-CN" dirty="0"/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Mobile IP: registration example</a:t>
            </a:r>
          </a:p>
        </p:txBody>
      </p:sp>
      <p:graphicFrame>
        <p:nvGraphicFramePr>
          <p:cNvPr id="163845" name="Object 3"/>
          <p:cNvGraphicFramePr>
            <a:graphicFrameLocks noGrp="1" noChangeAspect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97321987"/>
              </p:ext>
            </p:extLst>
          </p:nvPr>
        </p:nvGraphicFramePr>
        <p:xfrm>
          <a:off x="1952625" y="1428750"/>
          <a:ext cx="8467725" cy="4913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87104" name="Picture" r:id="rId4" imgW="6829560" imgH="3962520" progId="Word.Picture.8">
                  <p:embed/>
                </p:oleObj>
              </mc:Choice>
              <mc:Fallback>
                <p:oleObj name="Picture" r:id="rId4" imgW="6829560" imgH="3962520" progId="Word.Picture.8">
                  <p:embed/>
                  <p:pic>
                    <p:nvPicPr>
                      <p:cNvPr id="163845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52625" y="1428750"/>
                        <a:ext cx="8467725" cy="49133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F3DA575E-F5F0-4212-A752-B8AC25926A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94</a:t>
            </a:fld>
            <a:endParaRPr lang="en-US" altLang="zh-CN" dirty="0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Chapter 7 outline</a:t>
            </a:r>
          </a:p>
        </p:txBody>
      </p:sp>
      <p:sp>
        <p:nvSpPr>
          <p:cNvPr id="3077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720725" indent="-720725">
              <a:buNone/>
            </a:pPr>
            <a:r>
              <a:rPr lang="en-US" altLang="zh-CN" dirty="0"/>
              <a:t>7.1 Introduction </a:t>
            </a:r>
          </a:p>
          <a:p>
            <a:pPr marL="720725" indent="-720725">
              <a:buNone/>
            </a:pPr>
            <a:r>
              <a:rPr lang="en-US" altLang="zh-CN" dirty="0"/>
              <a:t>7.2 Wireless links and network characteristics</a:t>
            </a:r>
          </a:p>
          <a:p>
            <a:pPr marL="720725" indent="-720725">
              <a:buNone/>
            </a:pPr>
            <a:r>
              <a:rPr lang="en-US" altLang="zh-CN" dirty="0"/>
              <a:t>7.3 </a:t>
            </a:r>
            <a:r>
              <a:rPr lang="en-US" altLang="zh-CN" dirty="0" err="1"/>
              <a:t>WiFi</a:t>
            </a:r>
            <a:r>
              <a:rPr lang="en-US" altLang="zh-CN" dirty="0"/>
              <a:t>: 802.11 wireless LANs</a:t>
            </a:r>
            <a:endParaRPr lang="en-US" altLang="ja-JP" dirty="0"/>
          </a:p>
          <a:p>
            <a:pPr marL="720725" indent="-720725">
              <a:buNone/>
            </a:pPr>
            <a:r>
              <a:rPr lang="en-US" altLang="zh-CN" dirty="0"/>
              <a:t>7.4 Cellular Internet access</a:t>
            </a:r>
          </a:p>
          <a:p>
            <a:pPr marL="720725" indent="-720725">
              <a:buNone/>
            </a:pPr>
            <a:r>
              <a:rPr lang="en-US" altLang="zh-CN" dirty="0"/>
              <a:t>7.5 Mobility management: principles</a:t>
            </a:r>
          </a:p>
          <a:p>
            <a:pPr marL="720725" indent="-720725">
              <a:buNone/>
            </a:pPr>
            <a:r>
              <a:rPr lang="en-US" altLang="zh-CN" dirty="0"/>
              <a:t>7.6 Mobile IP</a:t>
            </a:r>
          </a:p>
          <a:p>
            <a:pPr marL="720725" indent="-720725">
              <a:buNone/>
            </a:pPr>
            <a:r>
              <a:rPr lang="en-US" altLang="zh-CN" dirty="0">
                <a:solidFill>
                  <a:schemeClr val="accent2"/>
                </a:solidFill>
              </a:rPr>
              <a:t>7.7 Handling mobility in cellular networks</a:t>
            </a:r>
          </a:p>
          <a:p>
            <a:pPr marL="720725" indent="-720725">
              <a:buNone/>
            </a:pPr>
            <a:r>
              <a:rPr lang="en-US" altLang="zh-CN" dirty="0"/>
              <a:t>7.8 Impact on higher-layer protocols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6BE8E657-C10D-4C57-B6EC-587AC8F570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95</a:t>
            </a:fld>
            <a:endParaRPr lang="en-US" altLang="zh-CN" dirty="0"/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标题 87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>
                <a:ea typeface="宋体" panose="02010600030101010101" pitchFamily="2" charset="-122"/>
              </a:rPr>
              <a:t>Components of cellular network</a:t>
            </a:r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165893" name="Freeform 128"/>
          <p:cNvSpPr/>
          <p:nvPr/>
        </p:nvSpPr>
        <p:spPr bwMode="auto">
          <a:xfrm>
            <a:off x="6078538" y="2600325"/>
            <a:ext cx="3065462" cy="2527300"/>
          </a:xfrm>
          <a:custGeom>
            <a:avLst/>
            <a:gdLst>
              <a:gd name="T0" fmla="*/ 2147483646 w 1931"/>
              <a:gd name="T1" fmla="*/ 2147483646 h 1592"/>
              <a:gd name="T2" fmla="*/ 2147483646 w 1931"/>
              <a:gd name="T3" fmla="*/ 2147483646 h 1592"/>
              <a:gd name="T4" fmla="*/ 2147483646 w 1931"/>
              <a:gd name="T5" fmla="*/ 2147483646 h 1592"/>
              <a:gd name="T6" fmla="*/ 2147483646 w 1931"/>
              <a:gd name="T7" fmla="*/ 2147483646 h 1592"/>
              <a:gd name="T8" fmla="*/ 2147483646 w 1931"/>
              <a:gd name="T9" fmla="*/ 2147483646 h 1592"/>
              <a:gd name="T10" fmla="*/ 2147483646 w 1931"/>
              <a:gd name="T11" fmla="*/ 2147483646 h 1592"/>
              <a:gd name="T12" fmla="*/ 2147483646 w 1931"/>
              <a:gd name="T13" fmla="*/ 2147483646 h 1592"/>
              <a:gd name="T14" fmla="*/ 2147483646 w 1931"/>
              <a:gd name="T15" fmla="*/ 2147483646 h 1592"/>
              <a:gd name="T16" fmla="*/ 2147483646 w 1931"/>
              <a:gd name="T17" fmla="*/ 2147483646 h 1592"/>
              <a:gd name="T18" fmla="*/ 2147483646 w 1931"/>
              <a:gd name="T19" fmla="*/ 2147483646 h 1592"/>
              <a:gd name="T20" fmla="*/ 2147483646 w 1931"/>
              <a:gd name="T21" fmla="*/ 2147483646 h 1592"/>
              <a:gd name="T22" fmla="*/ 2147483646 w 1931"/>
              <a:gd name="T23" fmla="*/ 2147483646 h 1592"/>
              <a:gd name="T24" fmla="*/ 2147483646 w 1931"/>
              <a:gd name="T25" fmla="*/ 2147483646 h 1592"/>
              <a:gd name="T26" fmla="*/ 2147483646 w 1931"/>
              <a:gd name="T27" fmla="*/ 2147483646 h 159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931"/>
              <a:gd name="T43" fmla="*/ 0 h 1592"/>
              <a:gd name="T44" fmla="*/ 1931 w 1931"/>
              <a:gd name="T45" fmla="*/ 1592 h 1592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931" h="1592">
                <a:moveTo>
                  <a:pt x="1757" y="318"/>
                </a:moveTo>
                <a:cubicBezTo>
                  <a:pt x="1793" y="564"/>
                  <a:pt x="1673" y="629"/>
                  <a:pt x="1691" y="702"/>
                </a:cubicBezTo>
                <a:cubicBezTo>
                  <a:pt x="1709" y="775"/>
                  <a:pt x="1834" y="653"/>
                  <a:pt x="1865" y="756"/>
                </a:cubicBezTo>
                <a:cubicBezTo>
                  <a:pt x="1896" y="859"/>
                  <a:pt x="1931" y="1196"/>
                  <a:pt x="1877" y="1320"/>
                </a:cubicBezTo>
                <a:cubicBezTo>
                  <a:pt x="1823" y="1444"/>
                  <a:pt x="1668" y="1505"/>
                  <a:pt x="1541" y="1500"/>
                </a:cubicBezTo>
                <a:cubicBezTo>
                  <a:pt x="1414" y="1495"/>
                  <a:pt x="1251" y="1276"/>
                  <a:pt x="1115" y="1290"/>
                </a:cubicBezTo>
                <a:cubicBezTo>
                  <a:pt x="979" y="1304"/>
                  <a:pt x="896" y="1576"/>
                  <a:pt x="725" y="1584"/>
                </a:cubicBezTo>
                <a:cubicBezTo>
                  <a:pt x="554" y="1592"/>
                  <a:pt x="178" y="1436"/>
                  <a:pt x="89" y="1338"/>
                </a:cubicBezTo>
                <a:cubicBezTo>
                  <a:pt x="0" y="1240"/>
                  <a:pt x="160" y="1120"/>
                  <a:pt x="191" y="996"/>
                </a:cubicBezTo>
                <a:cubicBezTo>
                  <a:pt x="222" y="872"/>
                  <a:pt x="218" y="703"/>
                  <a:pt x="273" y="594"/>
                </a:cubicBezTo>
                <a:cubicBezTo>
                  <a:pt x="328" y="485"/>
                  <a:pt x="401" y="433"/>
                  <a:pt x="521" y="342"/>
                </a:cubicBezTo>
                <a:cubicBezTo>
                  <a:pt x="641" y="251"/>
                  <a:pt x="849" y="96"/>
                  <a:pt x="995" y="48"/>
                </a:cubicBezTo>
                <a:cubicBezTo>
                  <a:pt x="1141" y="0"/>
                  <a:pt x="1313" y="53"/>
                  <a:pt x="1397" y="54"/>
                </a:cubicBezTo>
                <a:cubicBezTo>
                  <a:pt x="1397" y="54"/>
                  <a:pt x="1709" y="174"/>
                  <a:pt x="1757" y="318"/>
                </a:cubicBezTo>
                <a:close/>
              </a:path>
            </a:pathLst>
          </a:cu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5894" name="Freeform 805"/>
          <p:cNvSpPr/>
          <p:nvPr/>
        </p:nvSpPr>
        <p:spPr bwMode="auto">
          <a:xfrm>
            <a:off x="3533775" y="2892426"/>
            <a:ext cx="2578100" cy="1973263"/>
          </a:xfrm>
          <a:custGeom>
            <a:avLst/>
            <a:gdLst>
              <a:gd name="T0" fmla="*/ 2147483646 w 1624"/>
              <a:gd name="T1" fmla="*/ 0 h 1243"/>
              <a:gd name="T2" fmla="*/ 2147483646 w 1624"/>
              <a:gd name="T3" fmla="*/ 2147483646 h 1243"/>
              <a:gd name="T4" fmla="*/ 2147483646 w 1624"/>
              <a:gd name="T5" fmla="*/ 2147483646 h 1243"/>
              <a:gd name="T6" fmla="*/ 2147483646 w 1624"/>
              <a:gd name="T7" fmla="*/ 2147483646 h 1243"/>
              <a:gd name="T8" fmla="*/ 2147483646 w 1624"/>
              <a:gd name="T9" fmla="*/ 2147483646 h 1243"/>
              <a:gd name="T10" fmla="*/ 2147483646 w 1624"/>
              <a:gd name="T11" fmla="*/ 2147483646 h 1243"/>
              <a:gd name="T12" fmla="*/ 2147483646 w 1624"/>
              <a:gd name="T13" fmla="*/ 2147483646 h 1243"/>
              <a:gd name="T14" fmla="*/ 2147483646 w 1624"/>
              <a:gd name="T15" fmla="*/ 2147483646 h 1243"/>
              <a:gd name="T16" fmla="*/ 2147483646 w 1624"/>
              <a:gd name="T17" fmla="*/ 2147483646 h 1243"/>
              <a:gd name="T18" fmla="*/ 2147483646 w 1624"/>
              <a:gd name="T19" fmla="*/ 2147483646 h 1243"/>
              <a:gd name="T20" fmla="*/ 2147483646 w 1624"/>
              <a:gd name="T21" fmla="*/ 2147483646 h 1243"/>
              <a:gd name="T22" fmla="*/ 2147483646 w 1624"/>
              <a:gd name="T23" fmla="*/ 2147483646 h 1243"/>
              <a:gd name="T24" fmla="*/ 2147483646 w 1624"/>
              <a:gd name="T25" fmla="*/ 2147483646 h 124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624"/>
              <a:gd name="T40" fmla="*/ 0 h 1243"/>
              <a:gd name="T41" fmla="*/ 1624 w 1624"/>
              <a:gd name="T42" fmla="*/ 1243 h 1243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624" h="1243">
                <a:moveTo>
                  <a:pt x="177" y="0"/>
                </a:moveTo>
                <a:cubicBezTo>
                  <a:pt x="94" y="5"/>
                  <a:pt x="59" y="52"/>
                  <a:pt x="35" y="121"/>
                </a:cubicBezTo>
                <a:cubicBezTo>
                  <a:pt x="10" y="191"/>
                  <a:pt x="0" y="344"/>
                  <a:pt x="30" y="419"/>
                </a:cubicBezTo>
                <a:cubicBezTo>
                  <a:pt x="60" y="494"/>
                  <a:pt x="177" y="512"/>
                  <a:pt x="216" y="572"/>
                </a:cubicBezTo>
                <a:cubicBezTo>
                  <a:pt x="255" y="632"/>
                  <a:pt x="223" y="726"/>
                  <a:pt x="264" y="782"/>
                </a:cubicBezTo>
                <a:cubicBezTo>
                  <a:pt x="305" y="838"/>
                  <a:pt x="333" y="843"/>
                  <a:pt x="463" y="911"/>
                </a:cubicBezTo>
                <a:cubicBezTo>
                  <a:pt x="593" y="979"/>
                  <a:pt x="888" y="1143"/>
                  <a:pt x="1044" y="1190"/>
                </a:cubicBezTo>
                <a:cubicBezTo>
                  <a:pt x="1200" y="1237"/>
                  <a:pt x="1321" y="1243"/>
                  <a:pt x="1398" y="1196"/>
                </a:cubicBezTo>
                <a:cubicBezTo>
                  <a:pt x="1475" y="1149"/>
                  <a:pt x="1480" y="1015"/>
                  <a:pt x="1506" y="908"/>
                </a:cubicBezTo>
                <a:cubicBezTo>
                  <a:pt x="1532" y="801"/>
                  <a:pt x="1624" y="671"/>
                  <a:pt x="1554" y="554"/>
                </a:cubicBezTo>
                <a:cubicBezTo>
                  <a:pt x="1484" y="437"/>
                  <a:pt x="1183" y="288"/>
                  <a:pt x="1086" y="206"/>
                </a:cubicBezTo>
                <a:cubicBezTo>
                  <a:pt x="989" y="124"/>
                  <a:pt x="1061" y="93"/>
                  <a:pt x="972" y="62"/>
                </a:cubicBezTo>
                <a:cubicBezTo>
                  <a:pt x="883" y="31"/>
                  <a:pt x="639" y="29"/>
                  <a:pt x="552" y="20"/>
                </a:cubicBezTo>
              </a:path>
            </a:pathLst>
          </a:custGeom>
          <a:solidFill>
            <a:srgbClr val="99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pic>
        <p:nvPicPr>
          <p:cNvPr id="165895" name="Picture 288" descr="e2gmc3yp[1]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8163" y="2289175"/>
            <a:ext cx="411162" cy="477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896" name="Text Box 289"/>
          <p:cNvSpPr txBox="1">
            <a:spLocks noChangeArrowheads="1"/>
          </p:cNvSpPr>
          <p:nvPr/>
        </p:nvSpPr>
        <p:spPr bwMode="auto">
          <a:xfrm>
            <a:off x="6815138" y="1995489"/>
            <a:ext cx="112723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correspondent</a:t>
            </a:r>
          </a:p>
        </p:txBody>
      </p:sp>
      <p:grpSp>
        <p:nvGrpSpPr>
          <p:cNvPr id="165897" name="Group 292"/>
          <p:cNvGrpSpPr/>
          <p:nvPr/>
        </p:nvGrpSpPr>
        <p:grpSpPr bwMode="auto">
          <a:xfrm>
            <a:off x="3730626" y="3184526"/>
            <a:ext cx="1020763" cy="841375"/>
            <a:chOff x="1807" y="2856"/>
            <a:chExt cx="803" cy="674"/>
          </a:xfrm>
        </p:grpSpPr>
        <p:sp>
          <p:nvSpPr>
            <p:cNvPr id="166628" name="AutoShape 293"/>
            <p:cNvSpPr>
              <a:spLocks noChangeArrowheads="1"/>
            </p:cNvSpPr>
            <p:nvPr/>
          </p:nvSpPr>
          <p:spPr bwMode="auto">
            <a:xfrm>
              <a:off x="1807" y="2856"/>
              <a:ext cx="315" cy="272"/>
            </a:xfrm>
            <a:prstGeom prst="hexagon">
              <a:avLst>
                <a:gd name="adj" fmla="val 28952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6629" name="AutoShape 294"/>
            <p:cNvSpPr>
              <a:spLocks noChangeArrowheads="1"/>
            </p:cNvSpPr>
            <p:nvPr/>
          </p:nvSpPr>
          <p:spPr bwMode="auto">
            <a:xfrm>
              <a:off x="2047" y="3258"/>
              <a:ext cx="315" cy="272"/>
            </a:xfrm>
            <a:prstGeom prst="hexagon">
              <a:avLst>
                <a:gd name="adj" fmla="val 28952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6630" name="AutoShape 295"/>
            <p:cNvSpPr>
              <a:spLocks noChangeArrowheads="1"/>
            </p:cNvSpPr>
            <p:nvPr/>
          </p:nvSpPr>
          <p:spPr bwMode="auto">
            <a:xfrm>
              <a:off x="2043" y="2985"/>
              <a:ext cx="315" cy="272"/>
            </a:xfrm>
            <a:prstGeom prst="hexagon">
              <a:avLst>
                <a:gd name="adj" fmla="val 28952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6631" name="AutoShape 296"/>
            <p:cNvSpPr>
              <a:spLocks noChangeArrowheads="1"/>
            </p:cNvSpPr>
            <p:nvPr/>
          </p:nvSpPr>
          <p:spPr bwMode="auto">
            <a:xfrm>
              <a:off x="2282" y="3123"/>
              <a:ext cx="314" cy="272"/>
            </a:xfrm>
            <a:prstGeom prst="hexagon">
              <a:avLst>
                <a:gd name="adj" fmla="val 28860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66632" name="Group 297"/>
            <p:cNvGrpSpPr/>
            <p:nvPr/>
          </p:nvGrpSpPr>
          <p:grpSpPr bwMode="auto">
            <a:xfrm>
              <a:off x="2407" y="3162"/>
              <a:ext cx="72" cy="145"/>
              <a:chOff x="3796" y="1043"/>
              <a:chExt cx="865" cy="1237"/>
            </a:xfrm>
          </p:grpSpPr>
          <p:sp>
            <p:nvSpPr>
              <p:cNvPr id="166730" name="Line 298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31" name="Line 299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32" name="Line 300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33" name="Line 301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34" name="Line 302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35" name="Line 303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36" name="Line 304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37" name="Line 305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38" name="Line 306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39" name="Line 307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40" name="Line 308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41" name="Line 309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42" name="Line 310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43" name="Line 311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44" name="Line 312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745" name="Group 313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756" name="Line 31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57" name="Line 31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58" name="Line 31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59" name="Line 31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746" name="Group 318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752" name="Line 31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53" name="Line 32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54" name="Line 32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55" name="Line 32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747" name="Group 323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748" name="Line 32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49" name="Line 32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50" name="Line 32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51" name="Line 32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66633" name="Group 328"/>
            <p:cNvGrpSpPr/>
            <p:nvPr/>
          </p:nvGrpSpPr>
          <p:grpSpPr bwMode="auto">
            <a:xfrm>
              <a:off x="2164" y="3034"/>
              <a:ext cx="72" cy="145"/>
              <a:chOff x="3796" y="1043"/>
              <a:chExt cx="865" cy="1237"/>
            </a:xfrm>
          </p:grpSpPr>
          <p:sp>
            <p:nvSpPr>
              <p:cNvPr id="166700" name="Line 329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01" name="Line 330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02" name="Line 331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03" name="Line 332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04" name="Line 333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05" name="Line 334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06" name="Line 335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07" name="Line 336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08" name="Line 337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09" name="Line 338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10" name="Line 339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11" name="Line 340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12" name="Line 341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13" name="Line 342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714" name="Line 343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715" name="Group 344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726" name="Line 34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27" name="Line 34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28" name="Line 34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29" name="Line 34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716" name="Group 349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722" name="Line 35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23" name="Line 35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24" name="Line 35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25" name="Line 35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717" name="Group 354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718" name="Line 35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19" name="Line 35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20" name="Line 35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721" name="Line 35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66634" name="Group 359"/>
            <p:cNvGrpSpPr/>
            <p:nvPr/>
          </p:nvGrpSpPr>
          <p:grpSpPr bwMode="auto">
            <a:xfrm>
              <a:off x="2175" y="3302"/>
              <a:ext cx="72" cy="144"/>
              <a:chOff x="3796" y="1043"/>
              <a:chExt cx="865" cy="1237"/>
            </a:xfrm>
          </p:grpSpPr>
          <p:sp>
            <p:nvSpPr>
              <p:cNvPr id="166670" name="Line 360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71" name="Line 361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72" name="Line 362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73" name="Line 363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74" name="Line 364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75" name="Line 365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76" name="Line 366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77" name="Line 367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78" name="Line 368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79" name="Line 369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80" name="Line 370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81" name="Line 371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82" name="Line 372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83" name="Line 373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84" name="Line 374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685" name="Group 375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696" name="Line 37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97" name="Line 37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98" name="Line 37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99" name="Line 37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686" name="Group 380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692" name="Line 381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93" name="Line 38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94" name="Line 383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95" name="Line 38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687" name="Group 385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688" name="Line 38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89" name="Line 38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90" name="Line 38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91" name="Line 38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66635" name="Group 390"/>
            <p:cNvGrpSpPr/>
            <p:nvPr/>
          </p:nvGrpSpPr>
          <p:grpSpPr bwMode="auto">
            <a:xfrm>
              <a:off x="1934" y="2899"/>
              <a:ext cx="72" cy="145"/>
              <a:chOff x="3796" y="1043"/>
              <a:chExt cx="865" cy="1237"/>
            </a:xfrm>
          </p:grpSpPr>
          <p:sp>
            <p:nvSpPr>
              <p:cNvPr id="166640" name="Line 391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41" name="Line 392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42" name="Line 393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43" name="Line 394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44" name="Line 395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45" name="Line 396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46" name="Line 397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47" name="Line 398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48" name="Line 399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49" name="Line 400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50" name="Line 401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51" name="Line 402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52" name="Line 403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53" name="Line 404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654" name="Line 405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655" name="Group 406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666" name="Line 40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67" name="Line 40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68" name="Line 40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69" name="Line 41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656" name="Group 411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662" name="Line 412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63" name="Line 41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64" name="Line 414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65" name="Line 41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657" name="Group 416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658" name="Line 41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59" name="Line 41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60" name="Line 41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61" name="Line 42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66636" name="Line 421"/>
            <p:cNvSpPr>
              <a:spLocks noChangeShapeType="1"/>
            </p:cNvSpPr>
            <p:nvPr/>
          </p:nvSpPr>
          <p:spPr bwMode="auto">
            <a:xfrm flipV="1">
              <a:off x="2460" y="3031"/>
              <a:ext cx="150" cy="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637" name="Line 422"/>
            <p:cNvSpPr>
              <a:spLocks noChangeShapeType="1"/>
            </p:cNvSpPr>
            <p:nvPr/>
          </p:nvSpPr>
          <p:spPr bwMode="auto">
            <a:xfrm flipV="1">
              <a:off x="2226" y="3031"/>
              <a:ext cx="254" cy="3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638" name="Line 423"/>
            <p:cNvSpPr>
              <a:spLocks noChangeShapeType="1"/>
            </p:cNvSpPr>
            <p:nvPr/>
          </p:nvSpPr>
          <p:spPr bwMode="auto">
            <a:xfrm flipV="1">
              <a:off x="2219" y="3031"/>
              <a:ext cx="245" cy="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639" name="Line 424"/>
            <p:cNvSpPr>
              <a:spLocks noChangeShapeType="1"/>
            </p:cNvSpPr>
            <p:nvPr/>
          </p:nvSpPr>
          <p:spPr bwMode="auto">
            <a:xfrm flipV="1">
              <a:off x="1989" y="2974"/>
              <a:ext cx="452" cy="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65898" name="Group 425"/>
          <p:cNvGrpSpPr/>
          <p:nvPr/>
        </p:nvGrpSpPr>
        <p:grpSpPr bwMode="auto">
          <a:xfrm>
            <a:off x="4337050" y="3108325"/>
            <a:ext cx="977900" cy="330200"/>
            <a:chOff x="717" y="1160"/>
            <a:chExt cx="616" cy="208"/>
          </a:xfrm>
        </p:grpSpPr>
        <p:sp>
          <p:nvSpPr>
            <p:cNvPr id="166626" name="Rectangle 426"/>
            <p:cNvSpPr>
              <a:spLocks noChangeArrowheads="1"/>
            </p:cNvSpPr>
            <p:nvPr/>
          </p:nvSpPr>
          <p:spPr bwMode="auto">
            <a:xfrm>
              <a:off x="832" y="1160"/>
              <a:ext cx="384" cy="20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solidFill>
                  <a:schemeClr val="bg1"/>
                </a:solidFill>
                <a:latin typeface="+mn-lt"/>
                <a:ea typeface="+mn-ea"/>
              </a:endParaRPr>
            </a:p>
          </p:txBody>
        </p:sp>
        <p:sp>
          <p:nvSpPr>
            <p:cNvPr id="166627" name="Text Box 427"/>
            <p:cNvSpPr txBox="1">
              <a:spLocks noChangeArrowheads="1"/>
            </p:cNvSpPr>
            <p:nvPr/>
          </p:nvSpPr>
          <p:spPr bwMode="auto">
            <a:xfrm>
              <a:off x="717" y="1171"/>
              <a:ext cx="61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bg1"/>
                  </a:solidFill>
                  <a:latin typeface="+mn-lt"/>
                  <a:ea typeface="+mn-ea"/>
                </a:rPr>
                <a:t>MSC</a:t>
              </a:r>
            </a:p>
          </p:txBody>
        </p:sp>
      </p:grpSp>
      <p:grpSp>
        <p:nvGrpSpPr>
          <p:cNvPr id="165899" name="Group 428"/>
          <p:cNvGrpSpPr/>
          <p:nvPr/>
        </p:nvGrpSpPr>
        <p:grpSpPr bwMode="auto">
          <a:xfrm>
            <a:off x="4651375" y="3830638"/>
            <a:ext cx="1016000" cy="931862"/>
            <a:chOff x="291" y="1263"/>
            <a:chExt cx="640" cy="587"/>
          </a:xfrm>
        </p:grpSpPr>
        <p:sp>
          <p:nvSpPr>
            <p:cNvPr id="166459" name="AutoShape 429"/>
            <p:cNvSpPr>
              <a:spLocks noChangeArrowheads="1"/>
            </p:cNvSpPr>
            <p:nvPr/>
          </p:nvSpPr>
          <p:spPr bwMode="auto">
            <a:xfrm>
              <a:off x="487" y="1320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6460" name="AutoShape 430"/>
            <p:cNvSpPr>
              <a:spLocks noChangeArrowheads="1"/>
            </p:cNvSpPr>
            <p:nvPr/>
          </p:nvSpPr>
          <p:spPr bwMode="auto">
            <a:xfrm>
              <a:off x="679" y="1636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6461" name="AutoShape 431"/>
            <p:cNvSpPr>
              <a:spLocks noChangeArrowheads="1"/>
            </p:cNvSpPr>
            <p:nvPr/>
          </p:nvSpPr>
          <p:spPr bwMode="auto">
            <a:xfrm>
              <a:off x="676" y="1421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66462" name="Group 432"/>
            <p:cNvGrpSpPr/>
            <p:nvPr/>
          </p:nvGrpSpPr>
          <p:grpSpPr bwMode="auto">
            <a:xfrm>
              <a:off x="291" y="1422"/>
              <a:ext cx="252" cy="214"/>
              <a:chOff x="867" y="1530"/>
              <a:chExt cx="252" cy="214"/>
            </a:xfrm>
          </p:grpSpPr>
          <p:sp>
            <p:nvSpPr>
              <p:cNvPr id="166594" name="AutoShape 433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66595" name="Group 434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66596" name="Line 435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97" name="Line 436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98" name="Line 437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99" name="Line 438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00" name="Line 439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01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02" name="Line 441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03" name="Line 442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04" name="Line 443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05" name="Line 444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06" name="Line 445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07" name="Line 446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08" name="Line 447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09" name="Line 448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610" name="Line 449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66611" name="Group 450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66622" name="Line 451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623" name="Line 45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624" name="Line 453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625" name="Line 45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612" name="Group 455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66618" name="Line 456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619" name="Line 457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620" name="Line 458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621" name="Line 459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613" name="Group 460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66614" name="Line 461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615" name="Line 46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616" name="Line 463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617" name="Line 46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grpSp>
          <p:nvGrpSpPr>
            <p:cNvPr id="166463" name="Group 465"/>
            <p:cNvGrpSpPr/>
            <p:nvPr/>
          </p:nvGrpSpPr>
          <p:grpSpPr bwMode="auto">
            <a:xfrm>
              <a:off x="773" y="1460"/>
              <a:ext cx="58" cy="114"/>
              <a:chOff x="3796" y="1043"/>
              <a:chExt cx="865" cy="1237"/>
            </a:xfrm>
          </p:grpSpPr>
          <p:sp>
            <p:nvSpPr>
              <p:cNvPr id="166564" name="Line 466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65" name="Line 467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66" name="Line 468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67" name="Line 469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68" name="Line 470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69" name="Line 471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70" name="Line 472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71" name="Line 473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72" name="Line 474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73" name="Line 475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74" name="Line 476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75" name="Line 477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76" name="Line 478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77" name="Line 479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78" name="Line 480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579" name="Group 481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590" name="Line 482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91" name="Line 48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92" name="Line 484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93" name="Line 48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580" name="Group 486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586" name="Line 48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87" name="Line 48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88" name="Line 48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89" name="Line 49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581" name="Group 491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582" name="Line 492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83" name="Line 49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84" name="Line 494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85" name="Line 49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66464" name="Group 496"/>
            <p:cNvGrpSpPr/>
            <p:nvPr/>
          </p:nvGrpSpPr>
          <p:grpSpPr bwMode="auto">
            <a:xfrm>
              <a:off x="782" y="1671"/>
              <a:ext cx="57" cy="113"/>
              <a:chOff x="3796" y="1043"/>
              <a:chExt cx="865" cy="1237"/>
            </a:xfrm>
          </p:grpSpPr>
          <p:sp>
            <p:nvSpPr>
              <p:cNvPr id="166534" name="Line 497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35" name="Line 498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36" name="Line 499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37" name="Line 500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38" name="Line 501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39" name="Line 502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40" name="Line 503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41" name="Line 504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42" name="Line 505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43" name="Line 506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44" name="Line 507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45" name="Line 508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46" name="Line 509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47" name="Line 510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48" name="Line 511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549" name="Group 512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560" name="Line 51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61" name="Line 51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62" name="Line 51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63" name="Line 51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550" name="Group 517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556" name="Line 51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57" name="Line 51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58" name="Line 52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59" name="Line 52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551" name="Group 522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552" name="Line 52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53" name="Line 52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54" name="Line 52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55" name="Line 52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66465" name="Group 527"/>
            <p:cNvGrpSpPr/>
            <p:nvPr/>
          </p:nvGrpSpPr>
          <p:grpSpPr bwMode="auto">
            <a:xfrm>
              <a:off x="589" y="1354"/>
              <a:ext cx="57" cy="114"/>
              <a:chOff x="3796" y="1043"/>
              <a:chExt cx="865" cy="1237"/>
            </a:xfrm>
          </p:grpSpPr>
          <p:sp>
            <p:nvSpPr>
              <p:cNvPr id="166504" name="Line 528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05" name="Line 529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06" name="Line 530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07" name="Line 531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08" name="Line 532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09" name="Line 533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10" name="Line 534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11" name="Line 535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12" name="Line 536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13" name="Line 537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14" name="Line 538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15" name="Line 539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16" name="Line 540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17" name="Line 541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518" name="Line 542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519" name="Group 543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530" name="Line 54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31" name="Line 54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32" name="Line 54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33" name="Line 54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520" name="Group 548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526" name="Line 54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27" name="Line 55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28" name="Line 55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29" name="Line 55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521" name="Group 553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522" name="Line 55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23" name="Line 55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24" name="Line 55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525" name="Line 55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66466" name="Line 558"/>
            <p:cNvSpPr>
              <a:spLocks noChangeShapeType="1"/>
            </p:cNvSpPr>
            <p:nvPr/>
          </p:nvSpPr>
          <p:spPr bwMode="auto">
            <a:xfrm flipV="1">
              <a:off x="626" y="1272"/>
              <a:ext cx="236" cy="3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467" name="Line 559"/>
            <p:cNvSpPr>
              <a:spLocks noChangeShapeType="1"/>
            </p:cNvSpPr>
            <p:nvPr/>
          </p:nvSpPr>
          <p:spPr bwMode="auto">
            <a:xfrm flipV="1">
              <a:off x="823" y="1276"/>
              <a:ext cx="75" cy="4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468" name="Line 560"/>
            <p:cNvSpPr>
              <a:spLocks noChangeShapeType="1"/>
            </p:cNvSpPr>
            <p:nvPr/>
          </p:nvSpPr>
          <p:spPr bwMode="auto">
            <a:xfrm flipV="1">
              <a:off x="817" y="1264"/>
              <a:ext cx="58" cy="3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469" name="Line 561"/>
            <p:cNvSpPr>
              <a:spLocks noChangeShapeType="1"/>
            </p:cNvSpPr>
            <p:nvPr/>
          </p:nvSpPr>
          <p:spPr bwMode="auto">
            <a:xfrm flipV="1">
              <a:off x="633" y="1263"/>
              <a:ext cx="226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66470" name="Group 562"/>
            <p:cNvGrpSpPr/>
            <p:nvPr/>
          </p:nvGrpSpPr>
          <p:grpSpPr bwMode="auto">
            <a:xfrm>
              <a:off x="483" y="1532"/>
              <a:ext cx="252" cy="214"/>
              <a:chOff x="867" y="1530"/>
              <a:chExt cx="252" cy="214"/>
            </a:xfrm>
          </p:grpSpPr>
          <p:sp>
            <p:nvSpPr>
              <p:cNvPr id="166472" name="AutoShape 563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66473" name="Group 564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66474" name="Line 565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75" name="Line 566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76" name="Line 567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77" name="Line 568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78" name="Line 569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79" name="Line 570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80" name="Line 571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81" name="Line 572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82" name="Line 573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83" name="Line 574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84" name="Line 575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85" name="Line 576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86" name="Line 577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87" name="Line 578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88" name="Line 579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66489" name="Group 580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66500" name="Line 581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501" name="Line 58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502" name="Line 583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503" name="Line 58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490" name="Group 585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66496" name="Line 586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97" name="Line 587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98" name="Line 588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99" name="Line 589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491" name="Group 590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66492" name="Line 591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93" name="Line 59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94" name="Line 593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95" name="Line 59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sp>
          <p:nvSpPr>
            <p:cNvPr id="166471" name="Line 595"/>
            <p:cNvSpPr>
              <a:spLocks noChangeShapeType="1"/>
            </p:cNvSpPr>
            <p:nvPr/>
          </p:nvSpPr>
          <p:spPr bwMode="auto">
            <a:xfrm flipV="1">
              <a:off x="414" y="1266"/>
              <a:ext cx="430" cy="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65900" name="Group 597"/>
          <p:cNvGrpSpPr/>
          <p:nvPr/>
        </p:nvGrpSpPr>
        <p:grpSpPr bwMode="auto">
          <a:xfrm>
            <a:off x="6284914" y="3881438"/>
            <a:ext cx="1309687" cy="1147762"/>
            <a:chOff x="146" y="711"/>
            <a:chExt cx="825" cy="723"/>
          </a:xfrm>
        </p:grpSpPr>
        <p:sp>
          <p:nvSpPr>
            <p:cNvPr id="166256" name="AutoShape 598"/>
            <p:cNvSpPr>
              <a:spLocks noChangeArrowheads="1"/>
            </p:cNvSpPr>
            <p:nvPr/>
          </p:nvSpPr>
          <p:spPr bwMode="auto">
            <a:xfrm>
              <a:off x="719" y="904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6257" name="AutoShape 599"/>
            <p:cNvSpPr>
              <a:spLocks noChangeArrowheads="1"/>
            </p:cNvSpPr>
            <p:nvPr/>
          </p:nvSpPr>
          <p:spPr bwMode="auto">
            <a:xfrm>
              <a:off x="335" y="1115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66258" name="Group 600"/>
            <p:cNvGrpSpPr/>
            <p:nvPr/>
          </p:nvGrpSpPr>
          <p:grpSpPr bwMode="auto">
            <a:xfrm>
              <a:off x="523" y="1006"/>
              <a:ext cx="252" cy="214"/>
              <a:chOff x="867" y="1530"/>
              <a:chExt cx="252" cy="214"/>
            </a:xfrm>
          </p:grpSpPr>
          <p:sp>
            <p:nvSpPr>
              <p:cNvPr id="166427" name="AutoShape 601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66428" name="Group 602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66429" name="Line 603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30" name="Line 604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31" name="Line 605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32" name="Line 606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33" name="Line 607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34" name="Line 608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35" name="Line 609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36" name="Line 610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37" name="Line 611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38" name="Line 612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39" name="Line 613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40" name="Line 614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41" name="Line 615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42" name="Line 616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43" name="Line 617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66444" name="Group 618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66455" name="Line 619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56" name="Line 620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57" name="Line 621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58" name="Line 62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445" name="Group 623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66451" name="Line 624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52" name="Line 625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53" name="Line 626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54" name="Line 627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446" name="Group 628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66447" name="Line 629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48" name="Line 630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49" name="Line 631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450" name="Line 63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grpSp>
          <p:nvGrpSpPr>
            <p:cNvPr id="166259" name="Group 633"/>
            <p:cNvGrpSpPr/>
            <p:nvPr/>
          </p:nvGrpSpPr>
          <p:grpSpPr bwMode="auto">
            <a:xfrm>
              <a:off x="429" y="1159"/>
              <a:ext cx="57" cy="113"/>
              <a:chOff x="3796" y="1043"/>
              <a:chExt cx="865" cy="1237"/>
            </a:xfrm>
          </p:grpSpPr>
          <p:sp>
            <p:nvSpPr>
              <p:cNvPr id="166397" name="Line 634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98" name="Line 635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99" name="Line 636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00" name="Line 637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01" name="Line 638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02" name="Line 639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03" name="Line 640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04" name="Line 641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05" name="Line 642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06" name="Line 643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07" name="Line 644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08" name="Line 645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09" name="Line 646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10" name="Line 647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411" name="Line 648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412" name="Group 649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423" name="Line 65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24" name="Line 65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25" name="Line 65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26" name="Line 65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413" name="Group 654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419" name="Line 65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20" name="Line 65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21" name="Line 65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22" name="Line 65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414" name="Group 659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415" name="Line 66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16" name="Line 66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17" name="Line 66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418" name="Line 66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66260" name="Group 664"/>
            <p:cNvGrpSpPr/>
            <p:nvPr/>
          </p:nvGrpSpPr>
          <p:grpSpPr bwMode="auto">
            <a:xfrm>
              <a:off x="821" y="938"/>
              <a:ext cx="57" cy="114"/>
              <a:chOff x="3796" y="1043"/>
              <a:chExt cx="865" cy="1237"/>
            </a:xfrm>
          </p:grpSpPr>
          <p:sp>
            <p:nvSpPr>
              <p:cNvPr id="166367" name="Line 665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68" name="Line 666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69" name="Line 667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70" name="Line 668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71" name="Line 669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72" name="Line 670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73" name="Line 671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74" name="Line 672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75" name="Line 673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76" name="Line 674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77" name="Line 675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78" name="Line 676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79" name="Line 677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80" name="Line 678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81" name="Line 679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382" name="Group 680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393" name="Line 681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94" name="Line 68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95" name="Line 683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96" name="Line 68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383" name="Group 685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389" name="Line 68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90" name="Line 68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91" name="Line 68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92" name="Line 68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384" name="Group 690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385" name="Line 691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86" name="Line 69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87" name="Line 693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88" name="Line 69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66261" name="Line 695"/>
            <p:cNvSpPr>
              <a:spLocks noChangeShapeType="1"/>
            </p:cNvSpPr>
            <p:nvPr/>
          </p:nvSpPr>
          <p:spPr bwMode="auto">
            <a:xfrm flipH="1" flipV="1">
              <a:off x="602" y="916"/>
              <a:ext cx="256" cy="2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262" name="Line 696"/>
            <p:cNvSpPr>
              <a:spLocks noChangeShapeType="1"/>
            </p:cNvSpPr>
            <p:nvPr/>
          </p:nvSpPr>
          <p:spPr bwMode="auto">
            <a:xfrm flipV="1">
              <a:off x="455" y="914"/>
              <a:ext cx="3" cy="35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263" name="Line 697"/>
            <p:cNvSpPr>
              <a:spLocks noChangeShapeType="1"/>
            </p:cNvSpPr>
            <p:nvPr/>
          </p:nvSpPr>
          <p:spPr bwMode="auto">
            <a:xfrm flipH="1" flipV="1">
              <a:off x="501" y="920"/>
              <a:ext cx="140" cy="4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264" name="Line 698"/>
            <p:cNvSpPr>
              <a:spLocks noChangeShapeType="1"/>
            </p:cNvSpPr>
            <p:nvPr/>
          </p:nvSpPr>
          <p:spPr bwMode="auto">
            <a:xfrm flipH="1" flipV="1">
              <a:off x="647" y="925"/>
              <a:ext cx="218" cy="1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66265" name="Group 699"/>
            <p:cNvGrpSpPr/>
            <p:nvPr/>
          </p:nvGrpSpPr>
          <p:grpSpPr bwMode="auto">
            <a:xfrm>
              <a:off x="715" y="1116"/>
              <a:ext cx="252" cy="214"/>
              <a:chOff x="867" y="1530"/>
              <a:chExt cx="252" cy="214"/>
            </a:xfrm>
          </p:grpSpPr>
          <p:sp>
            <p:nvSpPr>
              <p:cNvPr id="166335" name="AutoShape 700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66336" name="Group 701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66337" name="Line 702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38" name="Line 703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39" name="Line 704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40" name="Line 705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41" name="Line 706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42" name="Line 707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43" name="Line 708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44" name="Line 709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45" name="Line 710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46" name="Line 711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47" name="Line 712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48" name="Line 713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49" name="Line 714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50" name="Line 715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51" name="Line 716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66352" name="Group 717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66363" name="Line 718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364" name="Line 719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365" name="Line 720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366" name="Line 721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353" name="Group 722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66359" name="Line 723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360" name="Line 72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361" name="Line 725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362" name="Line 726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354" name="Group 727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66355" name="Line 728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356" name="Line 729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357" name="Line 730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358" name="Line 731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sp>
          <p:nvSpPr>
            <p:cNvPr id="166266" name="Line 732"/>
            <p:cNvSpPr>
              <a:spLocks noChangeShapeType="1"/>
            </p:cNvSpPr>
            <p:nvPr/>
          </p:nvSpPr>
          <p:spPr bwMode="auto">
            <a:xfrm flipH="1" flipV="1">
              <a:off x="554" y="928"/>
              <a:ext cx="92" cy="2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66267" name="Group 733"/>
            <p:cNvGrpSpPr/>
            <p:nvPr/>
          </p:nvGrpSpPr>
          <p:grpSpPr bwMode="auto">
            <a:xfrm>
              <a:off x="191" y="711"/>
              <a:ext cx="616" cy="208"/>
              <a:chOff x="717" y="1160"/>
              <a:chExt cx="616" cy="208"/>
            </a:xfrm>
          </p:grpSpPr>
          <p:sp>
            <p:nvSpPr>
              <p:cNvPr id="166333" name="Rectangle 734"/>
              <p:cNvSpPr>
                <a:spLocks noChangeArrowheads="1"/>
              </p:cNvSpPr>
              <p:nvPr/>
            </p:nvSpPr>
            <p:spPr bwMode="auto">
              <a:xfrm>
                <a:off x="832" y="1160"/>
                <a:ext cx="384" cy="208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66334" name="Text Box 735"/>
              <p:cNvSpPr txBox="1">
                <a:spLocks noChangeArrowheads="1"/>
              </p:cNvSpPr>
              <p:nvPr/>
            </p:nvSpPr>
            <p:spPr bwMode="auto">
              <a:xfrm>
                <a:off x="717" y="1171"/>
                <a:ext cx="616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 dirty="0">
                    <a:solidFill>
                      <a:schemeClr val="bg1"/>
                    </a:solidFill>
                    <a:latin typeface="+mn-lt"/>
                    <a:ea typeface="+mn-ea"/>
                  </a:rPr>
                  <a:t>MSC</a:t>
                </a:r>
              </a:p>
            </p:txBody>
          </p:sp>
        </p:grpSp>
        <p:sp>
          <p:nvSpPr>
            <p:cNvPr id="166268" name="AutoShape 736"/>
            <p:cNvSpPr>
              <a:spLocks noChangeArrowheads="1"/>
            </p:cNvSpPr>
            <p:nvPr/>
          </p:nvSpPr>
          <p:spPr bwMode="auto">
            <a:xfrm>
              <a:off x="146" y="1007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66269" name="Group 737"/>
            <p:cNvGrpSpPr/>
            <p:nvPr/>
          </p:nvGrpSpPr>
          <p:grpSpPr bwMode="auto">
            <a:xfrm>
              <a:off x="237" y="1051"/>
              <a:ext cx="57" cy="113"/>
              <a:chOff x="3796" y="1043"/>
              <a:chExt cx="865" cy="1237"/>
            </a:xfrm>
          </p:grpSpPr>
          <p:sp>
            <p:nvSpPr>
              <p:cNvPr id="166303" name="Line 738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04" name="Line 739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05" name="Line 740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06" name="Line 741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07" name="Line 742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08" name="Line 743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09" name="Line 744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10" name="Line 745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11" name="Line 746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12" name="Line 747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13" name="Line 748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14" name="Line 749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15" name="Line 750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16" name="Line 751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317" name="Line 752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318" name="Group 753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329" name="Line 75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30" name="Line 75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31" name="Line 75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32" name="Line 75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319" name="Group 758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325" name="Line 75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26" name="Line 76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27" name="Line 76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28" name="Line 76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320" name="Group 763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321" name="Line 76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22" name="Line 76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23" name="Line 76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24" name="Line 76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66270" name="AutoShape 768"/>
            <p:cNvSpPr>
              <a:spLocks noChangeArrowheads="1"/>
            </p:cNvSpPr>
            <p:nvPr/>
          </p:nvSpPr>
          <p:spPr bwMode="auto">
            <a:xfrm>
              <a:off x="527" y="1220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66271" name="Group 769"/>
            <p:cNvGrpSpPr/>
            <p:nvPr/>
          </p:nvGrpSpPr>
          <p:grpSpPr bwMode="auto">
            <a:xfrm>
              <a:off x="627" y="1270"/>
              <a:ext cx="57" cy="113"/>
              <a:chOff x="3796" y="1043"/>
              <a:chExt cx="865" cy="1237"/>
            </a:xfrm>
          </p:grpSpPr>
          <p:sp>
            <p:nvSpPr>
              <p:cNvPr id="166273" name="Line 770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74" name="Line 771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75" name="Line 772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76" name="Line 773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77" name="Line 774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78" name="Line 775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79" name="Line 776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80" name="Line 777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81" name="Line 778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82" name="Line 779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83" name="Line 780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84" name="Line 781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85" name="Line 782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86" name="Line 783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87" name="Line 784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288" name="Group 785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299" name="Line 78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00" name="Line 78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01" name="Line 78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302" name="Line 78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289" name="Group 790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295" name="Line 791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96" name="Line 79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97" name="Line 793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98" name="Line 79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290" name="Group 795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291" name="Line 79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92" name="Line 79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93" name="Line 79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94" name="Line 79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66272" name="Line 800"/>
            <p:cNvSpPr>
              <a:spLocks noChangeShapeType="1"/>
            </p:cNvSpPr>
            <p:nvPr/>
          </p:nvSpPr>
          <p:spPr bwMode="auto">
            <a:xfrm flipV="1">
              <a:off x="269" y="920"/>
              <a:ext cx="156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65901" name="Group 802"/>
          <p:cNvGrpSpPr/>
          <p:nvPr/>
        </p:nvGrpSpPr>
        <p:grpSpPr bwMode="auto">
          <a:xfrm>
            <a:off x="5287964" y="3609975"/>
            <a:ext cx="623887" cy="330200"/>
            <a:chOff x="2647" y="2987"/>
            <a:chExt cx="393" cy="208"/>
          </a:xfrm>
        </p:grpSpPr>
        <p:sp>
          <p:nvSpPr>
            <p:cNvPr id="166254" name="Rectangle 803"/>
            <p:cNvSpPr>
              <a:spLocks noChangeArrowheads="1"/>
            </p:cNvSpPr>
            <p:nvPr/>
          </p:nvSpPr>
          <p:spPr bwMode="auto">
            <a:xfrm>
              <a:off x="2647" y="2987"/>
              <a:ext cx="384" cy="20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6255" name="Text Box 804"/>
            <p:cNvSpPr txBox="1">
              <a:spLocks noChangeArrowheads="1"/>
            </p:cNvSpPr>
            <p:nvPr/>
          </p:nvSpPr>
          <p:spPr bwMode="auto">
            <a:xfrm>
              <a:off x="2649" y="2995"/>
              <a:ext cx="39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bg1"/>
                  </a:solidFill>
                  <a:latin typeface="+mn-lt"/>
                  <a:ea typeface="+mn-ea"/>
                </a:rPr>
                <a:t>MSC</a:t>
              </a:r>
            </a:p>
          </p:txBody>
        </p:sp>
      </p:grpSp>
      <p:grpSp>
        <p:nvGrpSpPr>
          <p:cNvPr id="165902" name="Group 806"/>
          <p:cNvGrpSpPr/>
          <p:nvPr/>
        </p:nvGrpSpPr>
        <p:grpSpPr bwMode="auto">
          <a:xfrm>
            <a:off x="7646989" y="3700463"/>
            <a:ext cx="1309687" cy="1147762"/>
            <a:chOff x="146" y="711"/>
            <a:chExt cx="825" cy="723"/>
          </a:xfrm>
        </p:grpSpPr>
        <p:sp>
          <p:nvSpPr>
            <p:cNvPr id="166051" name="AutoShape 807"/>
            <p:cNvSpPr>
              <a:spLocks noChangeArrowheads="1"/>
            </p:cNvSpPr>
            <p:nvPr/>
          </p:nvSpPr>
          <p:spPr bwMode="auto">
            <a:xfrm>
              <a:off x="719" y="904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6052" name="AutoShape 808"/>
            <p:cNvSpPr>
              <a:spLocks noChangeArrowheads="1"/>
            </p:cNvSpPr>
            <p:nvPr/>
          </p:nvSpPr>
          <p:spPr bwMode="auto">
            <a:xfrm>
              <a:off x="335" y="1115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66053" name="Group 809"/>
            <p:cNvGrpSpPr/>
            <p:nvPr/>
          </p:nvGrpSpPr>
          <p:grpSpPr bwMode="auto">
            <a:xfrm>
              <a:off x="523" y="1006"/>
              <a:ext cx="252" cy="214"/>
              <a:chOff x="867" y="1530"/>
              <a:chExt cx="252" cy="214"/>
            </a:xfrm>
          </p:grpSpPr>
          <p:sp>
            <p:nvSpPr>
              <p:cNvPr id="166222" name="AutoShape 810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66223" name="Group 811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66224" name="Line 812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25" name="Line 813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26" name="Line 814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27" name="Line 815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28" name="Line 816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29" name="Line 817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30" name="Line 818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31" name="Line 819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32" name="Line 820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33" name="Line 821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34" name="Line 822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35" name="Line 823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36" name="Line 824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37" name="Line 825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38" name="Line 826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66239" name="Group 827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66250" name="Line 828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251" name="Line 829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252" name="Line 830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253" name="Line 831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240" name="Group 832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66246" name="Line 833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247" name="Line 83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248" name="Line 835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249" name="Line 836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241" name="Group 837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66242" name="Line 838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243" name="Line 839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244" name="Line 840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245" name="Line 841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grpSp>
          <p:nvGrpSpPr>
            <p:cNvPr id="166054" name="Group 842"/>
            <p:cNvGrpSpPr/>
            <p:nvPr/>
          </p:nvGrpSpPr>
          <p:grpSpPr bwMode="auto">
            <a:xfrm>
              <a:off x="429" y="1159"/>
              <a:ext cx="57" cy="113"/>
              <a:chOff x="3796" y="1043"/>
              <a:chExt cx="865" cy="1237"/>
            </a:xfrm>
          </p:grpSpPr>
          <p:sp>
            <p:nvSpPr>
              <p:cNvPr id="166192" name="Line 843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93" name="Line 844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94" name="Line 845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95" name="Line 846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96" name="Line 847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97" name="Line 848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98" name="Line 849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99" name="Line 850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00" name="Line 851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01" name="Line 852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02" name="Line 853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03" name="Line 854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04" name="Line 855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05" name="Line 856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206" name="Line 857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207" name="Group 858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218" name="Line 85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19" name="Line 86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20" name="Line 86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21" name="Line 86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208" name="Group 863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214" name="Line 86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15" name="Line 86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16" name="Line 86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17" name="Line 86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209" name="Group 868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210" name="Line 86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11" name="Line 87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12" name="Line 87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213" name="Line 87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66055" name="Group 873"/>
            <p:cNvGrpSpPr/>
            <p:nvPr/>
          </p:nvGrpSpPr>
          <p:grpSpPr bwMode="auto">
            <a:xfrm>
              <a:off x="821" y="938"/>
              <a:ext cx="57" cy="114"/>
              <a:chOff x="3796" y="1043"/>
              <a:chExt cx="865" cy="1237"/>
            </a:xfrm>
          </p:grpSpPr>
          <p:sp>
            <p:nvSpPr>
              <p:cNvPr id="166162" name="Line 874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63" name="Line 875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64" name="Line 876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65" name="Line 877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66" name="Line 878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67" name="Line 879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68" name="Line 880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69" name="Line 881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70" name="Line 882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71" name="Line 883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72" name="Line 884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73" name="Line 885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74" name="Line 886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75" name="Line 887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76" name="Line 888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177" name="Group 889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188" name="Line 89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89" name="Line 89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90" name="Line 89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91" name="Line 89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178" name="Group 894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184" name="Line 89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85" name="Line 89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86" name="Line 89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87" name="Line 89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179" name="Group 899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180" name="Line 90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81" name="Line 90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82" name="Line 90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83" name="Line 90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66056" name="Line 904"/>
            <p:cNvSpPr>
              <a:spLocks noChangeShapeType="1"/>
            </p:cNvSpPr>
            <p:nvPr/>
          </p:nvSpPr>
          <p:spPr bwMode="auto">
            <a:xfrm flipH="1" flipV="1">
              <a:off x="602" y="916"/>
              <a:ext cx="256" cy="2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057" name="Line 905"/>
            <p:cNvSpPr>
              <a:spLocks noChangeShapeType="1"/>
            </p:cNvSpPr>
            <p:nvPr/>
          </p:nvSpPr>
          <p:spPr bwMode="auto">
            <a:xfrm flipV="1">
              <a:off x="455" y="914"/>
              <a:ext cx="3" cy="35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058" name="Line 906"/>
            <p:cNvSpPr>
              <a:spLocks noChangeShapeType="1"/>
            </p:cNvSpPr>
            <p:nvPr/>
          </p:nvSpPr>
          <p:spPr bwMode="auto">
            <a:xfrm flipH="1" flipV="1">
              <a:off x="501" y="920"/>
              <a:ext cx="140" cy="4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6059" name="Line 907"/>
            <p:cNvSpPr>
              <a:spLocks noChangeShapeType="1"/>
            </p:cNvSpPr>
            <p:nvPr/>
          </p:nvSpPr>
          <p:spPr bwMode="auto">
            <a:xfrm flipH="1" flipV="1">
              <a:off x="647" y="925"/>
              <a:ext cx="218" cy="1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66060" name="Group 908"/>
            <p:cNvGrpSpPr/>
            <p:nvPr/>
          </p:nvGrpSpPr>
          <p:grpSpPr bwMode="auto">
            <a:xfrm>
              <a:off x="715" y="1116"/>
              <a:ext cx="252" cy="214"/>
              <a:chOff x="867" y="1530"/>
              <a:chExt cx="252" cy="214"/>
            </a:xfrm>
          </p:grpSpPr>
          <p:sp>
            <p:nvSpPr>
              <p:cNvPr id="166130" name="AutoShape 909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66131" name="Group 910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66132" name="Line 911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33" name="Line 912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34" name="Line 913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35" name="Line 914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36" name="Line 915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37" name="Line 916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38" name="Line 917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39" name="Line 918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40" name="Line 919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41" name="Line 920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42" name="Line 921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43" name="Line 922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44" name="Line 923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45" name="Line 924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46" name="Line 925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66147" name="Group 926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66158" name="Line 927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159" name="Line 928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160" name="Line 929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161" name="Line 930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148" name="Group 931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66154" name="Line 932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155" name="Line 933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156" name="Line 934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157" name="Line 935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66149" name="Group 936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66150" name="Line 937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151" name="Line 938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152" name="Line 939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6153" name="Line 940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sp>
          <p:nvSpPr>
            <p:cNvPr id="166061" name="Line 941"/>
            <p:cNvSpPr>
              <a:spLocks noChangeShapeType="1"/>
            </p:cNvSpPr>
            <p:nvPr/>
          </p:nvSpPr>
          <p:spPr bwMode="auto">
            <a:xfrm flipH="1" flipV="1">
              <a:off x="554" y="928"/>
              <a:ext cx="92" cy="2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66062" name="Group 942"/>
            <p:cNvGrpSpPr/>
            <p:nvPr/>
          </p:nvGrpSpPr>
          <p:grpSpPr bwMode="auto">
            <a:xfrm>
              <a:off x="191" y="711"/>
              <a:ext cx="616" cy="208"/>
              <a:chOff x="717" y="1160"/>
              <a:chExt cx="616" cy="208"/>
            </a:xfrm>
          </p:grpSpPr>
          <p:sp>
            <p:nvSpPr>
              <p:cNvPr id="166128" name="Rectangle 943"/>
              <p:cNvSpPr>
                <a:spLocks noChangeArrowheads="1"/>
              </p:cNvSpPr>
              <p:nvPr/>
            </p:nvSpPr>
            <p:spPr bwMode="auto">
              <a:xfrm>
                <a:off x="832" y="1160"/>
                <a:ext cx="384" cy="208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66129" name="Text Box 944"/>
              <p:cNvSpPr txBox="1">
                <a:spLocks noChangeArrowheads="1"/>
              </p:cNvSpPr>
              <p:nvPr/>
            </p:nvSpPr>
            <p:spPr bwMode="auto">
              <a:xfrm>
                <a:off x="717" y="1171"/>
                <a:ext cx="616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 dirty="0">
                    <a:solidFill>
                      <a:schemeClr val="bg1"/>
                    </a:solidFill>
                    <a:latin typeface="+mn-lt"/>
                    <a:ea typeface="+mn-ea"/>
                  </a:rPr>
                  <a:t>MSC</a:t>
                </a:r>
              </a:p>
            </p:txBody>
          </p:sp>
        </p:grpSp>
        <p:sp>
          <p:nvSpPr>
            <p:cNvPr id="166063" name="AutoShape 945"/>
            <p:cNvSpPr>
              <a:spLocks noChangeArrowheads="1"/>
            </p:cNvSpPr>
            <p:nvPr/>
          </p:nvSpPr>
          <p:spPr bwMode="auto">
            <a:xfrm>
              <a:off x="146" y="1007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66064" name="Group 946"/>
            <p:cNvGrpSpPr/>
            <p:nvPr/>
          </p:nvGrpSpPr>
          <p:grpSpPr bwMode="auto">
            <a:xfrm>
              <a:off x="237" y="1051"/>
              <a:ext cx="57" cy="113"/>
              <a:chOff x="3796" y="1043"/>
              <a:chExt cx="865" cy="1237"/>
            </a:xfrm>
          </p:grpSpPr>
          <p:sp>
            <p:nvSpPr>
              <p:cNvPr id="166098" name="Line 947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99" name="Line 948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00" name="Line 949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01" name="Line 950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02" name="Line 951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03" name="Line 952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04" name="Line 953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05" name="Line 954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06" name="Line 955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07" name="Line 956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08" name="Line 957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09" name="Line 958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10" name="Line 959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11" name="Line 960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112" name="Line 961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113" name="Group 962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124" name="Line 96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25" name="Line 96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26" name="Line 96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27" name="Line 96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114" name="Group 967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120" name="Line 96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21" name="Line 96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22" name="Line 97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23" name="Line 97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115" name="Group 972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116" name="Line 97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17" name="Line 97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18" name="Line 97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119" name="Line 97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66065" name="AutoShape 977"/>
            <p:cNvSpPr>
              <a:spLocks noChangeArrowheads="1"/>
            </p:cNvSpPr>
            <p:nvPr/>
          </p:nvSpPr>
          <p:spPr bwMode="auto">
            <a:xfrm>
              <a:off x="527" y="1220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66066" name="Group 978"/>
            <p:cNvGrpSpPr/>
            <p:nvPr/>
          </p:nvGrpSpPr>
          <p:grpSpPr bwMode="auto">
            <a:xfrm>
              <a:off x="627" y="1270"/>
              <a:ext cx="57" cy="113"/>
              <a:chOff x="3796" y="1043"/>
              <a:chExt cx="865" cy="1237"/>
            </a:xfrm>
          </p:grpSpPr>
          <p:sp>
            <p:nvSpPr>
              <p:cNvPr id="166068" name="Line 979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69" name="Line 980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70" name="Line 981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71" name="Line 982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72" name="Line 983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73" name="Line 984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74" name="Line 985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75" name="Line 986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76" name="Line 987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77" name="Line 988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78" name="Line 989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79" name="Line 990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80" name="Line 991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81" name="Line 992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82" name="Line 993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083" name="Group 994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094" name="Line 99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95" name="Line 99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96" name="Line 99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97" name="Line 99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084" name="Group 999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090" name="Line 100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91" name="Line 100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92" name="Line 100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93" name="Line 100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085" name="Group 1004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086" name="Line 100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87" name="Line 100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88" name="Line 100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89" name="Line 100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66067" name="Line 1009"/>
            <p:cNvSpPr>
              <a:spLocks noChangeShapeType="1"/>
            </p:cNvSpPr>
            <p:nvPr/>
          </p:nvSpPr>
          <p:spPr bwMode="auto">
            <a:xfrm flipV="1">
              <a:off x="269" y="920"/>
              <a:ext cx="156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65903" name="Group 122"/>
          <p:cNvGrpSpPr/>
          <p:nvPr/>
        </p:nvGrpSpPr>
        <p:grpSpPr bwMode="auto">
          <a:xfrm>
            <a:off x="6918326" y="2746376"/>
            <a:ext cx="1749425" cy="841375"/>
            <a:chOff x="1064" y="824"/>
            <a:chExt cx="1102" cy="530"/>
          </a:xfrm>
        </p:grpSpPr>
        <p:sp>
          <p:nvSpPr>
            <p:cNvPr id="165916" name="AutoShape 1011"/>
            <p:cNvSpPr>
              <a:spLocks noChangeArrowheads="1"/>
            </p:cNvSpPr>
            <p:nvPr/>
          </p:nvSpPr>
          <p:spPr bwMode="auto">
            <a:xfrm>
              <a:off x="1534" y="824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5917" name="AutoShape 1012"/>
            <p:cNvSpPr>
              <a:spLocks noChangeArrowheads="1"/>
            </p:cNvSpPr>
            <p:nvPr/>
          </p:nvSpPr>
          <p:spPr bwMode="auto">
            <a:xfrm>
              <a:off x="1726" y="1140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5918" name="AutoShape 1013"/>
            <p:cNvSpPr>
              <a:spLocks noChangeArrowheads="1"/>
            </p:cNvSpPr>
            <p:nvPr/>
          </p:nvSpPr>
          <p:spPr bwMode="auto">
            <a:xfrm>
              <a:off x="1723" y="925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65919" name="AutoShape 1014"/>
            <p:cNvSpPr>
              <a:spLocks noChangeArrowheads="1"/>
            </p:cNvSpPr>
            <p:nvPr/>
          </p:nvSpPr>
          <p:spPr bwMode="auto">
            <a:xfrm>
              <a:off x="1914" y="1034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65920" name="Group 1015"/>
            <p:cNvGrpSpPr/>
            <p:nvPr/>
          </p:nvGrpSpPr>
          <p:grpSpPr bwMode="auto">
            <a:xfrm>
              <a:off x="2014" y="1065"/>
              <a:ext cx="58" cy="114"/>
              <a:chOff x="3796" y="1043"/>
              <a:chExt cx="865" cy="1237"/>
            </a:xfrm>
          </p:grpSpPr>
          <p:sp>
            <p:nvSpPr>
              <p:cNvPr id="166021" name="Line 1016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22" name="Line 1017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23" name="Line 1018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24" name="Line 1019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25" name="Line 1020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26" name="Line 1021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27" name="Line 1022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28" name="Line 1023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29" name="Line 0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30" name="Line 1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31" name="Line 2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32" name="Line 3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33" name="Line 4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34" name="Line 5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35" name="Line 6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036" name="Group 7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047" name="Line 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48" name="Line 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49" name="Line 1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50" name="Line 1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037" name="Group 12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043" name="Line 1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44" name="Line 1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45" name="Line 1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46" name="Line 1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038" name="Group 17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039" name="Line 1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40" name="Line 1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41" name="Line 2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42" name="Line 2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65921" name="Group 22"/>
            <p:cNvGrpSpPr/>
            <p:nvPr/>
          </p:nvGrpSpPr>
          <p:grpSpPr bwMode="auto">
            <a:xfrm>
              <a:off x="1820" y="964"/>
              <a:ext cx="58" cy="114"/>
              <a:chOff x="3796" y="1043"/>
              <a:chExt cx="865" cy="1237"/>
            </a:xfrm>
          </p:grpSpPr>
          <p:sp>
            <p:nvSpPr>
              <p:cNvPr id="165991" name="Line 23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92" name="Line 24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93" name="Line 25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94" name="Line 26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95" name="Line 27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96" name="Line 28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97" name="Line 29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98" name="Line 30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99" name="Line 31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00" name="Line 32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01" name="Line 33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02" name="Line 34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03" name="Line 35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04" name="Line 36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6005" name="Line 37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6006" name="Group 38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6017" name="Line 3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18" name="Line 4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19" name="Line 4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20" name="Line 4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007" name="Group 43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6013" name="Line 4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14" name="Line 4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15" name="Line 4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16" name="Line 4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6008" name="Group 48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6009" name="Line 4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10" name="Line 5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11" name="Line 5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6012" name="Line 5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65922" name="Group 53"/>
            <p:cNvGrpSpPr/>
            <p:nvPr/>
          </p:nvGrpSpPr>
          <p:grpSpPr bwMode="auto">
            <a:xfrm>
              <a:off x="1829" y="1175"/>
              <a:ext cx="57" cy="113"/>
              <a:chOff x="3796" y="1043"/>
              <a:chExt cx="865" cy="1237"/>
            </a:xfrm>
          </p:grpSpPr>
          <p:sp>
            <p:nvSpPr>
              <p:cNvPr id="165961" name="Line 54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62" name="Line 55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63" name="Line 56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64" name="Line 57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65" name="Line 58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66" name="Line 59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67" name="Line 60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68" name="Line 61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69" name="Line 62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70" name="Line 63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71" name="Line 64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72" name="Line 65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73" name="Line 66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74" name="Line 67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75" name="Line 68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5976" name="Group 69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5987" name="Line 7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88" name="Line 7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89" name="Line 7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90" name="Line 7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5977" name="Group 74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5983" name="Line 7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84" name="Line 7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85" name="Line 7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86" name="Line 7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5978" name="Group 79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5979" name="Line 8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80" name="Line 8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81" name="Line 8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82" name="Line 8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65923" name="Group 84"/>
            <p:cNvGrpSpPr/>
            <p:nvPr/>
          </p:nvGrpSpPr>
          <p:grpSpPr bwMode="auto">
            <a:xfrm>
              <a:off x="1636" y="858"/>
              <a:ext cx="57" cy="114"/>
              <a:chOff x="3796" y="1043"/>
              <a:chExt cx="865" cy="1237"/>
            </a:xfrm>
          </p:grpSpPr>
          <p:sp>
            <p:nvSpPr>
              <p:cNvPr id="165931" name="Line 85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32" name="Line 86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33" name="Line 87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34" name="Line 88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35" name="Line 89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36" name="Line 90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37" name="Line 91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38" name="Line 92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39" name="Line 93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40" name="Line 94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41" name="Line 95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42" name="Line 96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43" name="Line 97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44" name="Line 98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65945" name="Line 99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65946" name="Group 100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65957" name="Line 101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58" name="Line 10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59" name="Line 103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60" name="Line 10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5947" name="Group 105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65953" name="Line 10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54" name="Line 10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55" name="Line 10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56" name="Line 10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65948" name="Group 110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65949" name="Line 111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50" name="Line 11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51" name="Line 113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65952" name="Line 11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65924" name="Line 115"/>
            <p:cNvSpPr>
              <a:spLocks noChangeShapeType="1"/>
            </p:cNvSpPr>
            <p:nvPr/>
          </p:nvSpPr>
          <p:spPr bwMode="auto">
            <a:xfrm flipH="1">
              <a:off x="1511" y="1158"/>
              <a:ext cx="546" cy="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5925" name="Line 116"/>
            <p:cNvSpPr>
              <a:spLocks noChangeShapeType="1"/>
            </p:cNvSpPr>
            <p:nvPr/>
          </p:nvSpPr>
          <p:spPr bwMode="auto">
            <a:xfrm flipH="1" flipV="1">
              <a:off x="1509" y="1184"/>
              <a:ext cx="361" cy="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5926" name="Line 117"/>
            <p:cNvSpPr>
              <a:spLocks noChangeShapeType="1"/>
            </p:cNvSpPr>
            <p:nvPr/>
          </p:nvSpPr>
          <p:spPr bwMode="auto">
            <a:xfrm flipH="1">
              <a:off x="1454" y="1070"/>
              <a:ext cx="410" cy="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65927" name="Line 118"/>
            <p:cNvSpPr>
              <a:spLocks noChangeShapeType="1"/>
            </p:cNvSpPr>
            <p:nvPr/>
          </p:nvSpPr>
          <p:spPr bwMode="auto">
            <a:xfrm flipH="1">
              <a:off x="1502" y="958"/>
              <a:ext cx="178" cy="1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65928" name="Group 119"/>
            <p:cNvGrpSpPr/>
            <p:nvPr/>
          </p:nvGrpSpPr>
          <p:grpSpPr bwMode="auto">
            <a:xfrm>
              <a:off x="1064" y="1052"/>
              <a:ext cx="616" cy="208"/>
              <a:chOff x="717" y="1160"/>
              <a:chExt cx="616" cy="208"/>
            </a:xfrm>
          </p:grpSpPr>
          <p:sp>
            <p:nvSpPr>
              <p:cNvPr id="165929" name="Rectangle 120"/>
              <p:cNvSpPr>
                <a:spLocks noChangeArrowheads="1"/>
              </p:cNvSpPr>
              <p:nvPr/>
            </p:nvSpPr>
            <p:spPr bwMode="auto">
              <a:xfrm>
                <a:off x="832" y="1160"/>
                <a:ext cx="384" cy="208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65930" name="Text Box 121"/>
              <p:cNvSpPr txBox="1">
                <a:spLocks noChangeArrowheads="1"/>
              </p:cNvSpPr>
              <p:nvPr/>
            </p:nvSpPr>
            <p:spPr bwMode="auto">
              <a:xfrm>
                <a:off x="717" y="1171"/>
                <a:ext cx="616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 dirty="0">
                    <a:solidFill>
                      <a:schemeClr val="bg1"/>
                    </a:solidFill>
                    <a:latin typeface="+mn-lt"/>
                    <a:ea typeface="+mn-ea"/>
                  </a:rPr>
                  <a:t>MSC</a:t>
                </a:r>
              </a:p>
            </p:txBody>
          </p:sp>
        </p:grpSp>
      </p:grpSp>
      <p:sp>
        <p:nvSpPr>
          <p:cNvPr id="165904" name="Line 123"/>
          <p:cNvSpPr>
            <a:spLocks noChangeShapeType="1"/>
          </p:cNvSpPr>
          <p:nvPr/>
        </p:nvSpPr>
        <p:spPr bwMode="auto">
          <a:xfrm flipV="1">
            <a:off x="5133975" y="3000375"/>
            <a:ext cx="685800" cy="266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5905" name="Line 124"/>
          <p:cNvSpPr>
            <a:spLocks noChangeShapeType="1"/>
          </p:cNvSpPr>
          <p:nvPr/>
        </p:nvSpPr>
        <p:spPr bwMode="auto">
          <a:xfrm flipV="1">
            <a:off x="5600701" y="3152775"/>
            <a:ext cx="371475" cy="438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5906" name="Line 125"/>
          <p:cNvSpPr>
            <a:spLocks noChangeShapeType="1"/>
          </p:cNvSpPr>
          <p:nvPr/>
        </p:nvSpPr>
        <p:spPr bwMode="auto">
          <a:xfrm flipH="1" flipV="1">
            <a:off x="6200775" y="3228975"/>
            <a:ext cx="590550" cy="647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5907" name="Line 126"/>
          <p:cNvSpPr>
            <a:spLocks noChangeShapeType="1"/>
          </p:cNvSpPr>
          <p:nvPr/>
        </p:nvSpPr>
        <p:spPr bwMode="auto">
          <a:xfrm flipH="1" flipV="1">
            <a:off x="6400800" y="3257551"/>
            <a:ext cx="1485900" cy="600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5908" name="Line 127"/>
          <p:cNvSpPr>
            <a:spLocks noChangeShapeType="1"/>
          </p:cNvSpPr>
          <p:nvPr/>
        </p:nvSpPr>
        <p:spPr bwMode="auto">
          <a:xfrm flipH="1" flipV="1">
            <a:off x="6296026" y="3114675"/>
            <a:ext cx="771525" cy="171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5909" name="Freeform 282"/>
          <p:cNvSpPr/>
          <p:nvPr/>
        </p:nvSpPr>
        <p:spPr bwMode="auto">
          <a:xfrm>
            <a:off x="5235575" y="1854201"/>
            <a:ext cx="1436688" cy="1617663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5910" name="Text Box 283"/>
          <p:cNvSpPr txBox="1">
            <a:spLocks noChangeArrowheads="1"/>
          </p:cNvSpPr>
          <p:nvPr/>
        </p:nvSpPr>
        <p:spPr bwMode="auto">
          <a:xfrm>
            <a:off x="5426076" y="2247900"/>
            <a:ext cx="1247775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wired public telephone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network</a:t>
            </a:r>
          </a:p>
        </p:txBody>
      </p:sp>
      <p:sp>
        <p:nvSpPr>
          <p:cNvPr id="165911" name="Line 129"/>
          <p:cNvSpPr>
            <a:spLocks noChangeShapeType="1"/>
          </p:cNvSpPr>
          <p:nvPr/>
        </p:nvSpPr>
        <p:spPr bwMode="auto">
          <a:xfrm flipV="1">
            <a:off x="6591300" y="2514601"/>
            <a:ext cx="342900" cy="1238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5912" name="Text Box 130"/>
          <p:cNvSpPr txBox="1">
            <a:spLocks noChangeArrowheads="1"/>
          </p:cNvSpPr>
          <p:nvPr/>
        </p:nvSpPr>
        <p:spPr bwMode="auto">
          <a:xfrm>
            <a:off x="3992563" y="5503864"/>
            <a:ext cx="361554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different cellular networks,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operated by different providers</a:t>
            </a:r>
          </a:p>
        </p:txBody>
      </p:sp>
      <p:sp>
        <p:nvSpPr>
          <p:cNvPr id="165913" name="Line 131"/>
          <p:cNvSpPr>
            <a:spLocks noChangeShapeType="1"/>
          </p:cNvSpPr>
          <p:nvPr/>
        </p:nvSpPr>
        <p:spPr bwMode="auto">
          <a:xfrm flipH="1" flipV="1">
            <a:off x="5378451" y="4910139"/>
            <a:ext cx="309563" cy="604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5914" name="Line 132"/>
          <p:cNvSpPr>
            <a:spLocks noChangeShapeType="1"/>
          </p:cNvSpPr>
          <p:nvPr/>
        </p:nvSpPr>
        <p:spPr bwMode="auto">
          <a:xfrm flipV="1">
            <a:off x="5684839" y="5006975"/>
            <a:ext cx="873125" cy="4778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5915" name="Text Box 133"/>
          <p:cNvSpPr txBox="1">
            <a:spLocks noChangeArrowheads="1"/>
          </p:cNvSpPr>
          <p:nvPr/>
        </p:nvSpPr>
        <p:spPr bwMode="auto">
          <a:xfrm>
            <a:off x="2852739" y="1733551"/>
            <a:ext cx="8595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recall: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A7009F67-D8C1-4C9D-8951-D3F709098E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96</a:t>
            </a:fld>
            <a:endParaRPr lang="en-US" altLang="zh-CN" dirty="0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4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3200">
                <a:ea typeface="宋体" panose="02010600030101010101" pitchFamily="2" charset="-122"/>
              </a:rPr>
              <a:t>Handling mobility in cellular networks</a:t>
            </a:r>
          </a:p>
        </p:txBody>
      </p:sp>
      <p:sp>
        <p:nvSpPr>
          <p:cNvPr id="167941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altLang="zh-CN" sz="2400" i="1" dirty="0">
                <a:solidFill>
                  <a:srgbClr val="FF0000"/>
                </a:solidFill>
                <a:ea typeface="宋体" panose="02010600030101010101" pitchFamily="2" charset="-122"/>
              </a:rPr>
              <a:t>home network:</a:t>
            </a:r>
            <a:r>
              <a:rPr lang="en-US" altLang="zh-CN" sz="2400" dirty="0">
                <a:ea typeface="宋体" panose="02010600030101010101" pitchFamily="2" charset="-122"/>
              </a:rPr>
              <a:t> network of cellular provider you subscribe to (e.g., Sprint PCS, Verizon)</a:t>
            </a:r>
          </a:p>
          <a:p>
            <a:pPr lvl="1">
              <a:lnSpc>
                <a:spcPct val="90000"/>
              </a:lnSpc>
            </a:pPr>
            <a:r>
              <a:rPr lang="en-US" altLang="zh-CN" i="1" dirty="0">
                <a:solidFill>
                  <a:srgbClr val="FF0000"/>
                </a:solidFill>
                <a:ea typeface="宋体" panose="02010600030101010101" pitchFamily="2" charset="-122"/>
              </a:rPr>
              <a:t>home location register (HLR):</a:t>
            </a:r>
            <a:r>
              <a:rPr lang="en-US" altLang="zh-CN" dirty="0">
                <a:ea typeface="宋体" panose="02010600030101010101" pitchFamily="2" charset="-122"/>
              </a:rPr>
              <a:t> database in home network containing </a:t>
            </a:r>
          </a:p>
          <a:p>
            <a:pPr lvl="2">
              <a:lnSpc>
                <a:spcPct val="90000"/>
              </a:lnSpc>
            </a:pPr>
            <a:r>
              <a:rPr lang="en-US" altLang="zh-CN" dirty="0">
                <a:ea typeface="宋体" panose="02010600030101010101" pitchFamily="2" charset="-122"/>
              </a:rPr>
              <a:t>permanent cell phone #, </a:t>
            </a:r>
          </a:p>
          <a:p>
            <a:pPr lvl="2">
              <a:lnSpc>
                <a:spcPct val="90000"/>
              </a:lnSpc>
            </a:pPr>
            <a:r>
              <a:rPr lang="en-US" altLang="zh-CN" dirty="0">
                <a:ea typeface="宋体" panose="02010600030101010101" pitchFamily="2" charset="-122"/>
              </a:rPr>
              <a:t>profile information (services, preferences, billing), </a:t>
            </a:r>
          </a:p>
          <a:p>
            <a:pPr lvl="2">
              <a:lnSpc>
                <a:spcPct val="90000"/>
              </a:lnSpc>
            </a:pPr>
            <a:r>
              <a:rPr lang="en-US" altLang="zh-CN" dirty="0">
                <a:ea typeface="宋体" panose="02010600030101010101" pitchFamily="2" charset="-122"/>
              </a:rPr>
              <a:t>information about current location (could be in another network)</a:t>
            </a:r>
          </a:p>
          <a:p>
            <a:pPr>
              <a:lnSpc>
                <a:spcPct val="90000"/>
              </a:lnSpc>
            </a:pPr>
            <a:r>
              <a:rPr lang="en-US" altLang="zh-CN" sz="2400" i="1" dirty="0">
                <a:solidFill>
                  <a:srgbClr val="FF0000"/>
                </a:solidFill>
                <a:ea typeface="宋体" panose="02010600030101010101" pitchFamily="2" charset="-122"/>
              </a:rPr>
              <a:t>visited network:</a:t>
            </a:r>
            <a:r>
              <a:rPr lang="en-US" altLang="zh-CN" sz="2400" dirty="0">
                <a:ea typeface="宋体" panose="02010600030101010101" pitchFamily="2" charset="-122"/>
              </a:rPr>
              <a:t> network in which mobile currently resides</a:t>
            </a:r>
          </a:p>
          <a:p>
            <a:pPr lvl="1">
              <a:lnSpc>
                <a:spcPct val="90000"/>
              </a:lnSpc>
            </a:pPr>
            <a:r>
              <a:rPr lang="en-US" altLang="zh-CN" i="1" dirty="0">
                <a:solidFill>
                  <a:srgbClr val="FF0000"/>
                </a:solidFill>
                <a:ea typeface="宋体" panose="02010600030101010101" pitchFamily="2" charset="-122"/>
              </a:rPr>
              <a:t>visitor location register (VLR):</a:t>
            </a:r>
            <a:r>
              <a:rPr lang="en-US" altLang="zh-CN" dirty="0">
                <a:ea typeface="宋体" panose="02010600030101010101" pitchFamily="2" charset="-122"/>
              </a:rPr>
              <a:t> database with entry for each user currently in network</a:t>
            </a:r>
          </a:p>
          <a:p>
            <a:pPr lvl="1">
              <a:lnSpc>
                <a:spcPct val="90000"/>
              </a:lnSpc>
            </a:pPr>
            <a:r>
              <a:rPr lang="en-US" altLang="zh-CN" dirty="0">
                <a:ea typeface="宋体" panose="02010600030101010101" pitchFamily="2" charset="-122"/>
              </a:rPr>
              <a:t>could be home network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E0D80D00-4508-4490-9299-8B205EB267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97</a:t>
            </a:fld>
            <a:endParaRPr lang="en-US" altLang="zh-CN" dirty="0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标题 20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GSM: indirect routing to mobile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169989" name="AutoShape 2"/>
          <p:cNvSpPr>
            <a:spLocks noChangeArrowheads="1"/>
          </p:cNvSpPr>
          <p:nvPr/>
        </p:nvSpPr>
        <p:spPr bwMode="auto">
          <a:xfrm>
            <a:off x="2965451" y="4057650"/>
            <a:ext cx="1057275" cy="914400"/>
          </a:xfrm>
          <a:prstGeom prst="hexagon">
            <a:avLst>
              <a:gd name="adj" fmla="val 28906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169990" name="AutoShape 3"/>
          <p:cNvSpPr>
            <a:spLocks noChangeArrowheads="1"/>
          </p:cNvSpPr>
          <p:nvPr/>
        </p:nvSpPr>
        <p:spPr bwMode="auto">
          <a:xfrm>
            <a:off x="3773489" y="5407025"/>
            <a:ext cx="1057275" cy="914400"/>
          </a:xfrm>
          <a:prstGeom prst="hexagon">
            <a:avLst>
              <a:gd name="adj" fmla="val 28906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169991" name="AutoShape 4"/>
          <p:cNvSpPr>
            <a:spLocks noChangeArrowheads="1"/>
          </p:cNvSpPr>
          <p:nvPr/>
        </p:nvSpPr>
        <p:spPr bwMode="auto">
          <a:xfrm>
            <a:off x="3759201" y="4489450"/>
            <a:ext cx="1057275" cy="914400"/>
          </a:xfrm>
          <a:prstGeom prst="hexagon">
            <a:avLst>
              <a:gd name="adj" fmla="val 28906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sp>
        <p:nvSpPr>
          <p:cNvPr id="169992" name="AutoShape 5"/>
          <p:cNvSpPr>
            <a:spLocks noChangeArrowheads="1"/>
          </p:cNvSpPr>
          <p:nvPr/>
        </p:nvSpPr>
        <p:spPr bwMode="auto">
          <a:xfrm>
            <a:off x="4560889" y="4954588"/>
            <a:ext cx="1057275" cy="914400"/>
          </a:xfrm>
          <a:prstGeom prst="hexagon">
            <a:avLst>
              <a:gd name="adj" fmla="val 28906"/>
              <a:gd name="vf" fmla="val 115470"/>
            </a:avLst>
          </a:prstGeom>
          <a:noFill/>
          <a:ln w="9525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zh-CN" altLang="en-US" sz="2400" dirty="0">
              <a:latin typeface="+mn-lt"/>
              <a:ea typeface="+mn-ea"/>
            </a:endParaRPr>
          </a:p>
        </p:txBody>
      </p:sp>
      <p:grpSp>
        <p:nvGrpSpPr>
          <p:cNvPr id="169993" name="Group 6"/>
          <p:cNvGrpSpPr/>
          <p:nvPr/>
        </p:nvGrpSpPr>
        <p:grpSpPr bwMode="auto">
          <a:xfrm>
            <a:off x="4981575" y="5084764"/>
            <a:ext cx="242888" cy="485775"/>
            <a:chOff x="3796" y="1043"/>
            <a:chExt cx="865" cy="1237"/>
          </a:xfrm>
        </p:grpSpPr>
        <p:sp>
          <p:nvSpPr>
            <p:cNvPr id="170160" name="Line 7"/>
            <p:cNvSpPr>
              <a:spLocks noChangeShapeType="1"/>
            </p:cNvSpPr>
            <p:nvPr/>
          </p:nvSpPr>
          <p:spPr bwMode="auto">
            <a:xfrm flipH="1">
              <a:off x="3992" y="1481"/>
              <a:ext cx="235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61" name="Line 8"/>
            <p:cNvSpPr>
              <a:spLocks noChangeShapeType="1"/>
            </p:cNvSpPr>
            <p:nvPr/>
          </p:nvSpPr>
          <p:spPr bwMode="auto">
            <a:xfrm>
              <a:off x="4227" y="1481"/>
              <a:ext cx="236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62" name="Line 9"/>
            <p:cNvSpPr>
              <a:spLocks noChangeShapeType="1"/>
            </p:cNvSpPr>
            <p:nvPr/>
          </p:nvSpPr>
          <p:spPr bwMode="auto">
            <a:xfrm>
              <a:off x="3992" y="2201"/>
              <a:ext cx="235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63" name="Line 10"/>
            <p:cNvSpPr>
              <a:spLocks noChangeShapeType="1"/>
            </p:cNvSpPr>
            <p:nvPr/>
          </p:nvSpPr>
          <p:spPr bwMode="auto">
            <a:xfrm flipH="1">
              <a:off x="4227" y="2201"/>
              <a:ext cx="236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64" name="Line 11"/>
            <p:cNvSpPr>
              <a:spLocks noChangeShapeType="1"/>
            </p:cNvSpPr>
            <p:nvPr/>
          </p:nvSpPr>
          <p:spPr bwMode="auto">
            <a:xfrm>
              <a:off x="4227" y="1497"/>
              <a:ext cx="0" cy="7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65" name="Line 12"/>
            <p:cNvSpPr>
              <a:spLocks noChangeShapeType="1"/>
            </p:cNvSpPr>
            <p:nvPr/>
          </p:nvSpPr>
          <p:spPr bwMode="auto">
            <a:xfrm flipV="1">
              <a:off x="3992" y="2127"/>
              <a:ext cx="235" cy="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66" name="Line 13"/>
            <p:cNvSpPr>
              <a:spLocks noChangeShapeType="1"/>
            </p:cNvSpPr>
            <p:nvPr/>
          </p:nvSpPr>
          <p:spPr bwMode="auto">
            <a:xfrm flipH="1" flipV="1">
              <a:off x="4227" y="2127"/>
              <a:ext cx="236" cy="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67" name="Line 14"/>
            <p:cNvSpPr>
              <a:spLocks noChangeShapeType="1"/>
            </p:cNvSpPr>
            <p:nvPr/>
          </p:nvSpPr>
          <p:spPr bwMode="auto">
            <a:xfrm>
              <a:off x="4092" y="1890"/>
              <a:ext cx="135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68" name="Line 15"/>
            <p:cNvSpPr>
              <a:spLocks noChangeShapeType="1"/>
            </p:cNvSpPr>
            <p:nvPr/>
          </p:nvSpPr>
          <p:spPr bwMode="auto">
            <a:xfrm flipV="1">
              <a:off x="4227" y="1890"/>
              <a:ext cx="143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69" name="Line 16"/>
            <p:cNvSpPr>
              <a:spLocks noChangeShapeType="1"/>
            </p:cNvSpPr>
            <p:nvPr/>
          </p:nvSpPr>
          <p:spPr bwMode="auto">
            <a:xfrm>
              <a:off x="4047" y="1996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70" name="Line 17"/>
            <p:cNvSpPr>
              <a:spLocks noChangeShapeType="1"/>
            </p:cNvSpPr>
            <p:nvPr/>
          </p:nvSpPr>
          <p:spPr bwMode="auto">
            <a:xfrm flipV="1">
              <a:off x="4227" y="2012"/>
              <a:ext cx="176" cy="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71" name="Line 18"/>
            <p:cNvSpPr>
              <a:spLocks noChangeShapeType="1"/>
            </p:cNvSpPr>
            <p:nvPr/>
          </p:nvSpPr>
          <p:spPr bwMode="auto">
            <a:xfrm flipV="1">
              <a:off x="4227" y="1782"/>
              <a:ext cx="90" cy="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72" name="Line 19"/>
            <p:cNvSpPr>
              <a:spLocks noChangeShapeType="1"/>
            </p:cNvSpPr>
            <p:nvPr/>
          </p:nvSpPr>
          <p:spPr bwMode="auto">
            <a:xfrm flipV="1">
              <a:off x="4227" y="1632"/>
              <a:ext cx="57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73" name="Line 20"/>
            <p:cNvSpPr>
              <a:spLocks noChangeShapeType="1"/>
            </p:cNvSpPr>
            <p:nvPr/>
          </p:nvSpPr>
          <p:spPr bwMode="auto">
            <a:xfrm>
              <a:off x="4126" y="1772"/>
              <a:ext cx="109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74" name="Line 21"/>
            <p:cNvSpPr>
              <a:spLocks noChangeShapeType="1"/>
            </p:cNvSpPr>
            <p:nvPr/>
          </p:nvSpPr>
          <p:spPr bwMode="auto">
            <a:xfrm>
              <a:off x="4175" y="1625"/>
              <a:ext cx="63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0175" name="Group 22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170186" name="Line 23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87" name="Line 24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88" name="Line 25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89" name="Line 26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0176" name="Group 27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170182" name="Line 28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83" name="Line 29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84" name="Line 30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85" name="Line 31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0177" name="Group 32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170178" name="Line 33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79" name="Line 34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80" name="Line 35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81" name="Line 36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69994" name="Group 37"/>
          <p:cNvGrpSpPr/>
          <p:nvPr/>
        </p:nvGrpSpPr>
        <p:grpSpPr bwMode="auto">
          <a:xfrm>
            <a:off x="4165600" y="4656139"/>
            <a:ext cx="242888" cy="485775"/>
            <a:chOff x="3796" y="1043"/>
            <a:chExt cx="865" cy="1237"/>
          </a:xfrm>
        </p:grpSpPr>
        <p:sp>
          <p:nvSpPr>
            <p:cNvPr id="170130" name="Line 38"/>
            <p:cNvSpPr>
              <a:spLocks noChangeShapeType="1"/>
            </p:cNvSpPr>
            <p:nvPr/>
          </p:nvSpPr>
          <p:spPr bwMode="auto">
            <a:xfrm flipH="1">
              <a:off x="3992" y="1481"/>
              <a:ext cx="235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31" name="Line 39"/>
            <p:cNvSpPr>
              <a:spLocks noChangeShapeType="1"/>
            </p:cNvSpPr>
            <p:nvPr/>
          </p:nvSpPr>
          <p:spPr bwMode="auto">
            <a:xfrm>
              <a:off x="4227" y="1481"/>
              <a:ext cx="236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32" name="Line 40"/>
            <p:cNvSpPr>
              <a:spLocks noChangeShapeType="1"/>
            </p:cNvSpPr>
            <p:nvPr/>
          </p:nvSpPr>
          <p:spPr bwMode="auto">
            <a:xfrm>
              <a:off x="3992" y="2201"/>
              <a:ext cx="235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33" name="Line 41"/>
            <p:cNvSpPr>
              <a:spLocks noChangeShapeType="1"/>
            </p:cNvSpPr>
            <p:nvPr/>
          </p:nvSpPr>
          <p:spPr bwMode="auto">
            <a:xfrm flipH="1">
              <a:off x="4227" y="2201"/>
              <a:ext cx="236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34" name="Line 42"/>
            <p:cNvSpPr>
              <a:spLocks noChangeShapeType="1"/>
            </p:cNvSpPr>
            <p:nvPr/>
          </p:nvSpPr>
          <p:spPr bwMode="auto">
            <a:xfrm>
              <a:off x="4227" y="1497"/>
              <a:ext cx="0" cy="7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35" name="Line 43"/>
            <p:cNvSpPr>
              <a:spLocks noChangeShapeType="1"/>
            </p:cNvSpPr>
            <p:nvPr/>
          </p:nvSpPr>
          <p:spPr bwMode="auto">
            <a:xfrm flipV="1">
              <a:off x="3992" y="2127"/>
              <a:ext cx="235" cy="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36" name="Line 44"/>
            <p:cNvSpPr>
              <a:spLocks noChangeShapeType="1"/>
            </p:cNvSpPr>
            <p:nvPr/>
          </p:nvSpPr>
          <p:spPr bwMode="auto">
            <a:xfrm flipH="1" flipV="1">
              <a:off x="4227" y="2127"/>
              <a:ext cx="236" cy="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37" name="Line 45"/>
            <p:cNvSpPr>
              <a:spLocks noChangeShapeType="1"/>
            </p:cNvSpPr>
            <p:nvPr/>
          </p:nvSpPr>
          <p:spPr bwMode="auto">
            <a:xfrm>
              <a:off x="4092" y="1890"/>
              <a:ext cx="135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38" name="Line 46"/>
            <p:cNvSpPr>
              <a:spLocks noChangeShapeType="1"/>
            </p:cNvSpPr>
            <p:nvPr/>
          </p:nvSpPr>
          <p:spPr bwMode="auto">
            <a:xfrm flipV="1">
              <a:off x="4227" y="1890"/>
              <a:ext cx="143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39" name="Line 47"/>
            <p:cNvSpPr>
              <a:spLocks noChangeShapeType="1"/>
            </p:cNvSpPr>
            <p:nvPr/>
          </p:nvSpPr>
          <p:spPr bwMode="auto">
            <a:xfrm>
              <a:off x="4047" y="1996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40" name="Line 48"/>
            <p:cNvSpPr>
              <a:spLocks noChangeShapeType="1"/>
            </p:cNvSpPr>
            <p:nvPr/>
          </p:nvSpPr>
          <p:spPr bwMode="auto">
            <a:xfrm flipV="1">
              <a:off x="4227" y="2012"/>
              <a:ext cx="176" cy="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41" name="Line 49"/>
            <p:cNvSpPr>
              <a:spLocks noChangeShapeType="1"/>
            </p:cNvSpPr>
            <p:nvPr/>
          </p:nvSpPr>
          <p:spPr bwMode="auto">
            <a:xfrm flipV="1">
              <a:off x="4227" y="1782"/>
              <a:ext cx="90" cy="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42" name="Line 50"/>
            <p:cNvSpPr>
              <a:spLocks noChangeShapeType="1"/>
            </p:cNvSpPr>
            <p:nvPr/>
          </p:nvSpPr>
          <p:spPr bwMode="auto">
            <a:xfrm flipV="1">
              <a:off x="4227" y="1632"/>
              <a:ext cx="57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43" name="Line 51"/>
            <p:cNvSpPr>
              <a:spLocks noChangeShapeType="1"/>
            </p:cNvSpPr>
            <p:nvPr/>
          </p:nvSpPr>
          <p:spPr bwMode="auto">
            <a:xfrm>
              <a:off x="4126" y="1772"/>
              <a:ext cx="109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44" name="Line 52"/>
            <p:cNvSpPr>
              <a:spLocks noChangeShapeType="1"/>
            </p:cNvSpPr>
            <p:nvPr/>
          </p:nvSpPr>
          <p:spPr bwMode="auto">
            <a:xfrm>
              <a:off x="4175" y="1625"/>
              <a:ext cx="63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0145" name="Group 53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170156" name="Line 54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57" name="Line 55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58" name="Line 56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59" name="Line 57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0146" name="Group 58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170152" name="Line 59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53" name="Line 60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54" name="Line 61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55" name="Line 62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0147" name="Group 63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170148" name="Line 64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49" name="Line 65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50" name="Line 66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51" name="Line 67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69995" name="Group 68"/>
          <p:cNvGrpSpPr/>
          <p:nvPr/>
        </p:nvGrpSpPr>
        <p:grpSpPr bwMode="auto">
          <a:xfrm>
            <a:off x="4202114" y="5554664"/>
            <a:ext cx="242887" cy="485775"/>
            <a:chOff x="3796" y="1043"/>
            <a:chExt cx="865" cy="1237"/>
          </a:xfrm>
        </p:grpSpPr>
        <p:sp>
          <p:nvSpPr>
            <p:cNvPr id="170100" name="Line 69"/>
            <p:cNvSpPr>
              <a:spLocks noChangeShapeType="1"/>
            </p:cNvSpPr>
            <p:nvPr/>
          </p:nvSpPr>
          <p:spPr bwMode="auto">
            <a:xfrm flipH="1">
              <a:off x="3992" y="1481"/>
              <a:ext cx="235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01" name="Line 70"/>
            <p:cNvSpPr>
              <a:spLocks noChangeShapeType="1"/>
            </p:cNvSpPr>
            <p:nvPr/>
          </p:nvSpPr>
          <p:spPr bwMode="auto">
            <a:xfrm>
              <a:off x="4227" y="1481"/>
              <a:ext cx="236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02" name="Line 71"/>
            <p:cNvSpPr>
              <a:spLocks noChangeShapeType="1"/>
            </p:cNvSpPr>
            <p:nvPr/>
          </p:nvSpPr>
          <p:spPr bwMode="auto">
            <a:xfrm>
              <a:off x="3992" y="2201"/>
              <a:ext cx="235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03" name="Line 72"/>
            <p:cNvSpPr>
              <a:spLocks noChangeShapeType="1"/>
            </p:cNvSpPr>
            <p:nvPr/>
          </p:nvSpPr>
          <p:spPr bwMode="auto">
            <a:xfrm flipH="1">
              <a:off x="4227" y="2201"/>
              <a:ext cx="236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04" name="Line 73"/>
            <p:cNvSpPr>
              <a:spLocks noChangeShapeType="1"/>
            </p:cNvSpPr>
            <p:nvPr/>
          </p:nvSpPr>
          <p:spPr bwMode="auto">
            <a:xfrm>
              <a:off x="4227" y="1497"/>
              <a:ext cx="0" cy="7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05" name="Line 74"/>
            <p:cNvSpPr>
              <a:spLocks noChangeShapeType="1"/>
            </p:cNvSpPr>
            <p:nvPr/>
          </p:nvSpPr>
          <p:spPr bwMode="auto">
            <a:xfrm flipV="1">
              <a:off x="3992" y="2127"/>
              <a:ext cx="235" cy="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06" name="Line 75"/>
            <p:cNvSpPr>
              <a:spLocks noChangeShapeType="1"/>
            </p:cNvSpPr>
            <p:nvPr/>
          </p:nvSpPr>
          <p:spPr bwMode="auto">
            <a:xfrm flipH="1" flipV="1">
              <a:off x="4227" y="2127"/>
              <a:ext cx="236" cy="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07" name="Line 76"/>
            <p:cNvSpPr>
              <a:spLocks noChangeShapeType="1"/>
            </p:cNvSpPr>
            <p:nvPr/>
          </p:nvSpPr>
          <p:spPr bwMode="auto">
            <a:xfrm>
              <a:off x="4092" y="1890"/>
              <a:ext cx="135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08" name="Line 77"/>
            <p:cNvSpPr>
              <a:spLocks noChangeShapeType="1"/>
            </p:cNvSpPr>
            <p:nvPr/>
          </p:nvSpPr>
          <p:spPr bwMode="auto">
            <a:xfrm flipV="1">
              <a:off x="4227" y="1890"/>
              <a:ext cx="143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09" name="Line 78"/>
            <p:cNvSpPr>
              <a:spLocks noChangeShapeType="1"/>
            </p:cNvSpPr>
            <p:nvPr/>
          </p:nvSpPr>
          <p:spPr bwMode="auto">
            <a:xfrm>
              <a:off x="4047" y="1996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10" name="Line 79"/>
            <p:cNvSpPr>
              <a:spLocks noChangeShapeType="1"/>
            </p:cNvSpPr>
            <p:nvPr/>
          </p:nvSpPr>
          <p:spPr bwMode="auto">
            <a:xfrm flipV="1">
              <a:off x="4227" y="2012"/>
              <a:ext cx="176" cy="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11" name="Line 80"/>
            <p:cNvSpPr>
              <a:spLocks noChangeShapeType="1"/>
            </p:cNvSpPr>
            <p:nvPr/>
          </p:nvSpPr>
          <p:spPr bwMode="auto">
            <a:xfrm flipV="1">
              <a:off x="4227" y="1782"/>
              <a:ext cx="90" cy="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12" name="Line 81"/>
            <p:cNvSpPr>
              <a:spLocks noChangeShapeType="1"/>
            </p:cNvSpPr>
            <p:nvPr/>
          </p:nvSpPr>
          <p:spPr bwMode="auto">
            <a:xfrm flipV="1">
              <a:off x="4227" y="1632"/>
              <a:ext cx="57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13" name="Line 82"/>
            <p:cNvSpPr>
              <a:spLocks noChangeShapeType="1"/>
            </p:cNvSpPr>
            <p:nvPr/>
          </p:nvSpPr>
          <p:spPr bwMode="auto">
            <a:xfrm>
              <a:off x="4126" y="1772"/>
              <a:ext cx="109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114" name="Line 83"/>
            <p:cNvSpPr>
              <a:spLocks noChangeShapeType="1"/>
            </p:cNvSpPr>
            <p:nvPr/>
          </p:nvSpPr>
          <p:spPr bwMode="auto">
            <a:xfrm>
              <a:off x="4175" y="1625"/>
              <a:ext cx="63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0115" name="Group 84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170126" name="Line 85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27" name="Line 86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28" name="Line 87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29" name="Line 88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0116" name="Group 89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170122" name="Line 90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23" name="Line 91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24" name="Line 92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25" name="Line 9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0117" name="Group 94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170118" name="Line 95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19" name="Line 96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20" name="Line 97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121" name="Line 98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grpSp>
        <p:nvGrpSpPr>
          <p:cNvPr id="169996" name="Group 99"/>
          <p:cNvGrpSpPr/>
          <p:nvPr/>
        </p:nvGrpSpPr>
        <p:grpSpPr bwMode="auto">
          <a:xfrm>
            <a:off x="3390900" y="4202114"/>
            <a:ext cx="242888" cy="485775"/>
            <a:chOff x="3796" y="1043"/>
            <a:chExt cx="865" cy="1237"/>
          </a:xfrm>
        </p:grpSpPr>
        <p:sp>
          <p:nvSpPr>
            <p:cNvPr id="170070" name="Line 100"/>
            <p:cNvSpPr>
              <a:spLocks noChangeShapeType="1"/>
            </p:cNvSpPr>
            <p:nvPr/>
          </p:nvSpPr>
          <p:spPr bwMode="auto">
            <a:xfrm flipH="1">
              <a:off x="3992" y="1481"/>
              <a:ext cx="235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71" name="Line 101"/>
            <p:cNvSpPr>
              <a:spLocks noChangeShapeType="1"/>
            </p:cNvSpPr>
            <p:nvPr/>
          </p:nvSpPr>
          <p:spPr bwMode="auto">
            <a:xfrm>
              <a:off x="4227" y="1481"/>
              <a:ext cx="236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72" name="Line 102"/>
            <p:cNvSpPr>
              <a:spLocks noChangeShapeType="1"/>
            </p:cNvSpPr>
            <p:nvPr/>
          </p:nvSpPr>
          <p:spPr bwMode="auto">
            <a:xfrm>
              <a:off x="3992" y="2201"/>
              <a:ext cx="235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73" name="Line 103"/>
            <p:cNvSpPr>
              <a:spLocks noChangeShapeType="1"/>
            </p:cNvSpPr>
            <p:nvPr/>
          </p:nvSpPr>
          <p:spPr bwMode="auto">
            <a:xfrm flipH="1">
              <a:off x="4227" y="2201"/>
              <a:ext cx="236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74" name="Line 104"/>
            <p:cNvSpPr>
              <a:spLocks noChangeShapeType="1"/>
            </p:cNvSpPr>
            <p:nvPr/>
          </p:nvSpPr>
          <p:spPr bwMode="auto">
            <a:xfrm>
              <a:off x="4227" y="1497"/>
              <a:ext cx="0" cy="7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75" name="Line 105"/>
            <p:cNvSpPr>
              <a:spLocks noChangeShapeType="1"/>
            </p:cNvSpPr>
            <p:nvPr/>
          </p:nvSpPr>
          <p:spPr bwMode="auto">
            <a:xfrm flipV="1">
              <a:off x="3992" y="2127"/>
              <a:ext cx="235" cy="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76" name="Line 106"/>
            <p:cNvSpPr>
              <a:spLocks noChangeShapeType="1"/>
            </p:cNvSpPr>
            <p:nvPr/>
          </p:nvSpPr>
          <p:spPr bwMode="auto">
            <a:xfrm flipH="1" flipV="1">
              <a:off x="4227" y="2127"/>
              <a:ext cx="236" cy="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77" name="Line 107"/>
            <p:cNvSpPr>
              <a:spLocks noChangeShapeType="1"/>
            </p:cNvSpPr>
            <p:nvPr/>
          </p:nvSpPr>
          <p:spPr bwMode="auto">
            <a:xfrm>
              <a:off x="4092" y="1890"/>
              <a:ext cx="135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78" name="Line 108"/>
            <p:cNvSpPr>
              <a:spLocks noChangeShapeType="1"/>
            </p:cNvSpPr>
            <p:nvPr/>
          </p:nvSpPr>
          <p:spPr bwMode="auto">
            <a:xfrm flipV="1">
              <a:off x="4227" y="1890"/>
              <a:ext cx="143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79" name="Line 109"/>
            <p:cNvSpPr>
              <a:spLocks noChangeShapeType="1"/>
            </p:cNvSpPr>
            <p:nvPr/>
          </p:nvSpPr>
          <p:spPr bwMode="auto">
            <a:xfrm>
              <a:off x="4047" y="1996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80" name="Line 110"/>
            <p:cNvSpPr>
              <a:spLocks noChangeShapeType="1"/>
            </p:cNvSpPr>
            <p:nvPr/>
          </p:nvSpPr>
          <p:spPr bwMode="auto">
            <a:xfrm flipV="1">
              <a:off x="4227" y="2012"/>
              <a:ext cx="176" cy="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81" name="Line 111"/>
            <p:cNvSpPr>
              <a:spLocks noChangeShapeType="1"/>
            </p:cNvSpPr>
            <p:nvPr/>
          </p:nvSpPr>
          <p:spPr bwMode="auto">
            <a:xfrm flipV="1">
              <a:off x="4227" y="1782"/>
              <a:ext cx="90" cy="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82" name="Line 112"/>
            <p:cNvSpPr>
              <a:spLocks noChangeShapeType="1"/>
            </p:cNvSpPr>
            <p:nvPr/>
          </p:nvSpPr>
          <p:spPr bwMode="auto">
            <a:xfrm flipV="1">
              <a:off x="4227" y="1632"/>
              <a:ext cx="57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83" name="Line 113"/>
            <p:cNvSpPr>
              <a:spLocks noChangeShapeType="1"/>
            </p:cNvSpPr>
            <p:nvPr/>
          </p:nvSpPr>
          <p:spPr bwMode="auto">
            <a:xfrm>
              <a:off x="4126" y="1772"/>
              <a:ext cx="109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84" name="Line 114"/>
            <p:cNvSpPr>
              <a:spLocks noChangeShapeType="1"/>
            </p:cNvSpPr>
            <p:nvPr/>
          </p:nvSpPr>
          <p:spPr bwMode="auto">
            <a:xfrm>
              <a:off x="4175" y="1625"/>
              <a:ext cx="63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0085" name="Group 115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170096" name="Line 116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097" name="Line 117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098" name="Line 118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099" name="Line 119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0086" name="Group 120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170092" name="Line 121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093" name="Line 122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094" name="Line 123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095" name="Line 124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0087" name="Group 125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170088" name="Line 126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089" name="Line 127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090" name="Line 128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0091" name="Line 129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69997" name="Line 130"/>
          <p:cNvSpPr>
            <a:spLocks noChangeShapeType="1"/>
          </p:cNvSpPr>
          <p:nvPr/>
        </p:nvSpPr>
        <p:spPr bwMode="auto">
          <a:xfrm flipV="1">
            <a:off x="5160963" y="4645025"/>
            <a:ext cx="501650" cy="838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9998" name="Line 131"/>
          <p:cNvSpPr>
            <a:spLocks noChangeShapeType="1"/>
          </p:cNvSpPr>
          <p:nvPr/>
        </p:nvSpPr>
        <p:spPr bwMode="auto">
          <a:xfrm flipV="1">
            <a:off x="4375150" y="4645025"/>
            <a:ext cx="850900" cy="1327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69999" name="Line 132"/>
          <p:cNvSpPr>
            <a:spLocks noChangeShapeType="1"/>
          </p:cNvSpPr>
          <p:nvPr/>
        </p:nvSpPr>
        <p:spPr bwMode="auto">
          <a:xfrm flipV="1">
            <a:off x="4349751" y="4645025"/>
            <a:ext cx="823913" cy="463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0000" name="Line 133"/>
          <p:cNvSpPr>
            <a:spLocks noChangeShapeType="1"/>
          </p:cNvSpPr>
          <p:nvPr/>
        </p:nvSpPr>
        <p:spPr bwMode="auto">
          <a:xfrm flipV="1">
            <a:off x="3576639" y="4452939"/>
            <a:ext cx="1519237" cy="179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0001" name="Freeform 134"/>
          <p:cNvSpPr/>
          <p:nvPr/>
        </p:nvSpPr>
        <p:spPr bwMode="auto">
          <a:xfrm>
            <a:off x="6553200" y="2590801"/>
            <a:ext cx="2046288" cy="2328863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0002" name="Text Box 135"/>
          <p:cNvSpPr txBox="1">
            <a:spLocks noChangeArrowheads="1"/>
          </p:cNvSpPr>
          <p:nvPr/>
        </p:nvSpPr>
        <p:spPr bwMode="auto">
          <a:xfrm>
            <a:off x="7497763" y="3668713"/>
            <a:ext cx="131445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Public switched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telephone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network </a:t>
            </a:r>
          </a:p>
        </p:txBody>
      </p:sp>
      <p:pic>
        <p:nvPicPr>
          <p:cNvPr id="170003" name="Picture 137" descr="imgyjavg[1]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1976" y="4673601"/>
            <a:ext cx="25241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0004" name="Picture 138" descr="imgyjavg[1]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2076" y="5753101"/>
            <a:ext cx="25241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0005" name="Picture 139" descr="imgyjavg[1]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1276" y="4876801"/>
            <a:ext cx="252413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0006" name="Group 140"/>
          <p:cNvGrpSpPr/>
          <p:nvPr/>
        </p:nvGrpSpPr>
        <p:grpSpPr bwMode="auto">
          <a:xfrm>
            <a:off x="2928938" y="5129214"/>
            <a:ext cx="1441450" cy="346075"/>
            <a:chOff x="3072" y="739"/>
            <a:chExt cx="652" cy="146"/>
          </a:xfrm>
        </p:grpSpPr>
        <p:pic>
          <p:nvPicPr>
            <p:cNvPr id="170067" name="Picture 141" descr="lgv_fqmg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68" name="Line 142"/>
            <p:cNvSpPr>
              <a:spLocks noChangeShapeType="1"/>
            </p:cNvSpPr>
            <p:nvPr/>
          </p:nvSpPr>
          <p:spPr bwMode="auto">
            <a:xfrm flipH="1">
              <a:off x="3104" y="784"/>
              <a:ext cx="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69" name="Line 143"/>
            <p:cNvSpPr>
              <a:spLocks noChangeShapeType="1"/>
            </p:cNvSpPr>
            <p:nvPr/>
          </p:nvSpPr>
          <p:spPr bwMode="auto">
            <a:xfrm flipH="1">
              <a:off x="3072" y="760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70007" name="Line 144"/>
          <p:cNvSpPr>
            <a:spLocks noChangeShapeType="1"/>
          </p:cNvSpPr>
          <p:nvPr/>
        </p:nvSpPr>
        <p:spPr bwMode="auto">
          <a:xfrm flipV="1">
            <a:off x="6065838" y="4083050"/>
            <a:ext cx="508000" cy="25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0008" name="Text Box 145"/>
          <p:cNvSpPr txBox="1">
            <a:spLocks noChangeArrowheads="1"/>
          </p:cNvSpPr>
          <p:nvPr/>
        </p:nvSpPr>
        <p:spPr bwMode="auto">
          <a:xfrm>
            <a:off x="3014664" y="5389563"/>
            <a:ext cx="617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mobile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user</a:t>
            </a:r>
          </a:p>
        </p:txBody>
      </p:sp>
      <p:sp>
        <p:nvSpPr>
          <p:cNvPr id="170009" name="Freeform 146"/>
          <p:cNvSpPr/>
          <p:nvPr/>
        </p:nvSpPr>
        <p:spPr bwMode="auto">
          <a:xfrm>
            <a:off x="3860800" y="1295401"/>
            <a:ext cx="2236788" cy="1863725"/>
          </a:xfrm>
          <a:custGeom>
            <a:avLst/>
            <a:gdLst>
              <a:gd name="T0" fmla="*/ 2147483646 w 1209"/>
              <a:gd name="T1" fmla="*/ 2147483646 h 1134"/>
              <a:gd name="T2" fmla="*/ 2147483646 w 1209"/>
              <a:gd name="T3" fmla="*/ 2147483646 h 1134"/>
              <a:gd name="T4" fmla="*/ 2147483646 w 1209"/>
              <a:gd name="T5" fmla="*/ 2147483646 h 1134"/>
              <a:gd name="T6" fmla="*/ 2147483646 w 1209"/>
              <a:gd name="T7" fmla="*/ 2147483646 h 1134"/>
              <a:gd name="T8" fmla="*/ 2147483646 w 1209"/>
              <a:gd name="T9" fmla="*/ 2147483646 h 1134"/>
              <a:gd name="T10" fmla="*/ 2147483646 w 1209"/>
              <a:gd name="T11" fmla="*/ 2147483646 h 1134"/>
              <a:gd name="T12" fmla="*/ 2147483646 w 1209"/>
              <a:gd name="T13" fmla="*/ 2147483646 h 1134"/>
              <a:gd name="T14" fmla="*/ 2147483646 w 1209"/>
              <a:gd name="T15" fmla="*/ 2147483646 h 1134"/>
              <a:gd name="T16" fmla="*/ 2147483646 w 1209"/>
              <a:gd name="T17" fmla="*/ 2147483646 h 1134"/>
              <a:gd name="T18" fmla="*/ 2147483646 w 1209"/>
              <a:gd name="T19" fmla="*/ 2147483646 h 1134"/>
              <a:gd name="T20" fmla="*/ 2147483646 w 1209"/>
              <a:gd name="T21" fmla="*/ 2147483646 h 1134"/>
              <a:gd name="T22" fmla="*/ 2147483646 w 1209"/>
              <a:gd name="T23" fmla="*/ 2147483646 h 113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09"/>
              <a:gd name="T37" fmla="*/ 0 h 1134"/>
              <a:gd name="T38" fmla="*/ 1209 w 1209"/>
              <a:gd name="T39" fmla="*/ 1134 h 1134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09" h="1134">
                <a:moveTo>
                  <a:pt x="224" y="6"/>
                </a:moveTo>
                <a:cubicBezTo>
                  <a:pt x="112" y="13"/>
                  <a:pt x="66" y="64"/>
                  <a:pt x="33" y="141"/>
                </a:cubicBezTo>
                <a:cubicBezTo>
                  <a:pt x="0" y="219"/>
                  <a:pt x="24" y="370"/>
                  <a:pt x="27" y="471"/>
                </a:cubicBezTo>
                <a:cubicBezTo>
                  <a:pt x="30" y="572"/>
                  <a:pt x="30" y="664"/>
                  <a:pt x="50" y="747"/>
                </a:cubicBezTo>
                <a:cubicBezTo>
                  <a:pt x="70" y="830"/>
                  <a:pt x="79" y="924"/>
                  <a:pt x="149" y="972"/>
                </a:cubicBezTo>
                <a:cubicBezTo>
                  <a:pt x="219" y="1020"/>
                  <a:pt x="339" y="1012"/>
                  <a:pt x="469" y="1036"/>
                </a:cubicBezTo>
                <a:cubicBezTo>
                  <a:pt x="599" y="1060"/>
                  <a:pt x="822" y="1134"/>
                  <a:pt x="931" y="1115"/>
                </a:cubicBezTo>
                <a:cubicBezTo>
                  <a:pt x="1040" y="1096"/>
                  <a:pt x="1079" y="1039"/>
                  <a:pt x="1122" y="920"/>
                </a:cubicBezTo>
                <a:cubicBezTo>
                  <a:pt x="1165" y="801"/>
                  <a:pt x="1188" y="523"/>
                  <a:pt x="1189" y="401"/>
                </a:cubicBezTo>
                <a:cubicBezTo>
                  <a:pt x="1190" y="279"/>
                  <a:pt x="1209" y="240"/>
                  <a:pt x="1128" y="190"/>
                </a:cubicBezTo>
                <a:cubicBezTo>
                  <a:pt x="1046" y="141"/>
                  <a:pt x="850" y="135"/>
                  <a:pt x="701" y="104"/>
                </a:cubicBezTo>
                <a:cubicBezTo>
                  <a:pt x="552" y="72"/>
                  <a:pt x="335" y="0"/>
                  <a:pt x="224" y="6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0010" name="Group 147"/>
          <p:cNvGrpSpPr/>
          <p:nvPr/>
        </p:nvGrpSpPr>
        <p:grpSpPr bwMode="auto">
          <a:xfrm>
            <a:off x="4714875" y="2030414"/>
            <a:ext cx="1143000" cy="954088"/>
            <a:chOff x="661" y="883"/>
            <a:chExt cx="720" cy="601"/>
          </a:xfrm>
        </p:grpSpPr>
        <p:grpSp>
          <p:nvGrpSpPr>
            <p:cNvPr id="170063" name="Group 148"/>
            <p:cNvGrpSpPr/>
            <p:nvPr/>
          </p:nvGrpSpPr>
          <p:grpSpPr bwMode="auto">
            <a:xfrm>
              <a:off x="718" y="912"/>
              <a:ext cx="621" cy="562"/>
              <a:chOff x="3164" y="2556"/>
              <a:chExt cx="901" cy="338"/>
            </a:xfrm>
          </p:grpSpPr>
          <p:sp>
            <p:nvSpPr>
              <p:cNvPr id="170065" name="Rectangle 149"/>
              <p:cNvSpPr>
                <a:spLocks noChangeArrowheads="1"/>
              </p:cNvSpPr>
              <p:nvPr/>
            </p:nvSpPr>
            <p:spPr bwMode="auto">
              <a:xfrm>
                <a:off x="3164" y="2556"/>
                <a:ext cx="901" cy="338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70066" name="Text Box 150"/>
              <p:cNvSpPr txBox="1">
                <a:spLocks noChangeArrowheads="1"/>
              </p:cNvSpPr>
              <p:nvPr/>
            </p:nvSpPr>
            <p:spPr bwMode="auto">
              <a:xfrm>
                <a:off x="3212" y="2573"/>
                <a:ext cx="168" cy="175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+mn-ea"/>
                </a:endParaRPr>
              </a:p>
            </p:txBody>
          </p:sp>
        </p:grpSp>
        <p:sp>
          <p:nvSpPr>
            <p:cNvPr id="170064" name="Text Box 151"/>
            <p:cNvSpPr txBox="1">
              <a:spLocks noChangeArrowheads="1"/>
            </p:cNvSpPr>
            <p:nvPr/>
          </p:nvSpPr>
          <p:spPr bwMode="auto">
            <a:xfrm>
              <a:off x="661" y="883"/>
              <a:ext cx="720" cy="6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bg1"/>
                  </a:solidFill>
                  <a:latin typeface="+mn-lt"/>
                  <a:ea typeface="+mn-ea"/>
                </a:rPr>
                <a:t>home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bg1"/>
                  </a:solidFill>
                  <a:latin typeface="+mn-lt"/>
                  <a:ea typeface="+mn-ea"/>
                </a:rPr>
                <a:t>Mobile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bg1"/>
                  </a:solidFill>
                  <a:latin typeface="+mn-lt"/>
                  <a:ea typeface="+mn-ea"/>
                </a:rPr>
                <a:t>Switching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bg1"/>
                  </a:solidFill>
                  <a:latin typeface="+mn-lt"/>
                  <a:ea typeface="+mn-ea"/>
                </a:rPr>
                <a:t>Center</a:t>
              </a:r>
            </a:p>
          </p:txBody>
        </p:sp>
      </p:grpSp>
      <p:grpSp>
        <p:nvGrpSpPr>
          <p:cNvPr id="170011" name="Group 152"/>
          <p:cNvGrpSpPr/>
          <p:nvPr/>
        </p:nvGrpSpPr>
        <p:grpSpPr bwMode="auto">
          <a:xfrm>
            <a:off x="4024314" y="1403351"/>
            <a:ext cx="636587" cy="493713"/>
            <a:chOff x="3202" y="3056"/>
            <a:chExt cx="401" cy="311"/>
          </a:xfrm>
        </p:grpSpPr>
        <p:sp>
          <p:nvSpPr>
            <p:cNvPr id="170057" name="Oval 153"/>
            <p:cNvSpPr>
              <a:spLocks noChangeArrowheads="1"/>
            </p:cNvSpPr>
            <p:nvPr/>
          </p:nvSpPr>
          <p:spPr bwMode="auto">
            <a:xfrm>
              <a:off x="3203" y="3295"/>
              <a:ext cx="400" cy="7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0058" name="Line 154"/>
            <p:cNvSpPr>
              <a:spLocks noChangeShapeType="1"/>
            </p:cNvSpPr>
            <p:nvPr/>
          </p:nvSpPr>
          <p:spPr bwMode="auto">
            <a:xfrm>
              <a:off x="3204" y="3096"/>
              <a:ext cx="0" cy="2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59" name="Rectangle 155"/>
            <p:cNvSpPr>
              <a:spLocks noChangeArrowheads="1"/>
            </p:cNvSpPr>
            <p:nvPr/>
          </p:nvSpPr>
          <p:spPr bwMode="auto">
            <a:xfrm>
              <a:off x="3210" y="3090"/>
              <a:ext cx="393" cy="23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0060" name="Oval 156"/>
            <p:cNvSpPr>
              <a:spLocks noChangeArrowheads="1"/>
            </p:cNvSpPr>
            <p:nvPr/>
          </p:nvSpPr>
          <p:spPr bwMode="auto">
            <a:xfrm>
              <a:off x="3202" y="3056"/>
              <a:ext cx="400" cy="7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0061" name="Line 157"/>
            <p:cNvSpPr>
              <a:spLocks noChangeShapeType="1"/>
            </p:cNvSpPr>
            <p:nvPr/>
          </p:nvSpPr>
          <p:spPr bwMode="auto">
            <a:xfrm>
              <a:off x="3603" y="3099"/>
              <a:ext cx="0" cy="2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62" name="Text Box 158"/>
            <p:cNvSpPr txBox="1">
              <a:spLocks noChangeArrowheads="1"/>
            </p:cNvSpPr>
            <p:nvPr/>
          </p:nvSpPr>
          <p:spPr bwMode="auto">
            <a:xfrm>
              <a:off x="3218" y="3137"/>
              <a:ext cx="32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chemeClr val="bg1"/>
                  </a:solidFill>
                  <a:latin typeface="+mn-lt"/>
                  <a:ea typeface="+mn-ea"/>
                </a:rPr>
                <a:t>HLR</a:t>
              </a:r>
            </a:p>
          </p:txBody>
        </p:sp>
      </p:grpSp>
      <p:sp>
        <p:nvSpPr>
          <p:cNvPr id="170012" name="Text Box 159"/>
          <p:cNvSpPr txBox="1">
            <a:spLocks noChangeArrowheads="1"/>
          </p:cNvSpPr>
          <p:nvPr/>
        </p:nvSpPr>
        <p:spPr bwMode="auto">
          <a:xfrm>
            <a:off x="5138739" y="1447800"/>
            <a:ext cx="70083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home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network</a:t>
            </a:r>
          </a:p>
        </p:txBody>
      </p:sp>
      <p:sp>
        <p:nvSpPr>
          <p:cNvPr id="170013" name="Text Box 160"/>
          <p:cNvSpPr txBox="1">
            <a:spLocks noChangeArrowheads="1"/>
          </p:cNvSpPr>
          <p:nvPr/>
        </p:nvSpPr>
        <p:spPr bwMode="auto">
          <a:xfrm>
            <a:off x="4818064" y="5922963"/>
            <a:ext cx="70083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visited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network</a:t>
            </a:r>
          </a:p>
        </p:txBody>
      </p:sp>
      <p:pic>
        <p:nvPicPr>
          <p:cNvPr id="170014" name="Picture 161" descr="e2gmc3yp[1]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8213" y="2009776"/>
            <a:ext cx="512762" cy="595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0015" name="Line 162"/>
          <p:cNvSpPr>
            <a:spLocks noChangeShapeType="1"/>
          </p:cNvSpPr>
          <p:nvPr/>
        </p:nvSpPr>
        <p:spPr bwMode="auto">
          <a:xfrm flipV="1">
            <a:off x="8351838" y="2546350"/>
            <a:ext cx="393700" cy="40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0016" name="Text Box 163"/>
          <p:cNvSpPr txBox="1">
            <a:spLocks noChangeArrowheads="1"/>
          </p:cNvSpPr>
          <p:nvPr/>
        </p:nvSpPr>
        <p:spPr bwMode="auto">
          <a:xfrm>
            <a:off x="7777163" y="1706564"/>
            <a:ext cx="112723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correspondent</a:t>
            </a:r>
          </a:p>
        </p:txBody>
      </p:sp>
      <p:grpSp>
        <p:nvGrpSpPr>
          <p:cNvPr id="170017" name="Group 172"/>
          <p:cNvGrpSpPr/>
          <p:nvPr/>
        </p:nvGrpSpPr>
        <p:grpSpPr bwMode="auto">
          <a:xfrm>
            <a:off x="5083176" y="3986215"/>
            <a:ext cx="987425" cy="709613"/>
            <a:chOff x="2197" y="1155"/>
            <a:chExt cx="622" cy="447"/>
          </a:xfrm>
        </p:grpSpPr>
        <p:grpSp>
          <p:nvGrpSpPr>
            <p:cNvPr id="170053" name="Group 173"/>
            <p:cNvGrpSpPr/>
            <p:nvPr/>
          </p:nvGrpSpPr>
          <p:grpSpPr bwMode="auto">
            <a:xfrm>
              <a:off x="2198" y="1176"/>
              <a:ext cx="621" cy="426"/>
              <a:chOff x="3164" y="2556"/>
              <a:chExt cx="901" cy="338"/>
            </a:xfrm>
          </p:grpSpPr>
          <p:sp>
            <p:nvSpPr>
              <p:cNvPr id="170055" name="Rectangle 174"/>
              <p:cNvSpPr>
                <a:spLocks noChangeArrowheads="1"/>
              </p:cNvSpPr>
              <p:nvPr/>
            </p:nvSpPr>
            <p:spPr bwMode="auto">
              <a:xfrm>
                <a:off x="3164" y="2556"/>
                <a:ext cx="901" cy="338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70056" name="Text Box 175"/>
              <p:cNvSpPr txBox="1">
                <a:spLocks noChangeArrowheads="1"/>
              </p:cNvSpPr>
              <p:nvPr/>
            </p:nvSpPr>
            <p:spPr bwMode="auto">
              <a:xfrm>
                <a:off x="3212" y="2573"/>
                <a:ext cx="169" cy="23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+mn-ea"/>
                </a:endParaRPr>
              </a:p>
            </p:txBody>
          </p:sp>
        </p:grpSp>
        <p:sp>
          <p:nvSpPr>
            <p:cNvPr id="170054" name="Text Box 176"/>
            <p:cNvSpPr txBox="1">
              <a:spLocks noChangeArrowheads="1"/>
            </p:cNvSpPr>
            <p:nvPr/>
          </p:nvSpPr>
          <p:spPr bwMode="auto">
            <a:xfrm>
              <a:off x="2197" y="1155"/>
              <a:ext cx="616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bg1"/>
                  </a:solidFill>
                  <a:latin typeface="+mn-lt"/>
                  <a:ea typeface="+mn-ea"/>
                </a:rPr>
                <a:t>Mobile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bg1"/>
                  </a:solidFill>
                  <a:latin typeface="+mn-lt"/>
                  <a:ea typeface="+mn-ea"/>
                </a:rPr>
                <a:t>Switching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bg1"/>
                  </a:solidFill>
                  <a:latin typeface="+mn-lt"/>
                  <a:ea typeface="+mn-ea"/>
                </a:rPr>
                <a:t>Center</a:t>
              </a:r>
            </a:p>
          </p:txBody>
        </p:sp>
      </p:grpSp>
      <p:grpSp>
        <p:nvGrpSpPr>
          <p:cNvPr id="170018" name="Group 177"/>
          <p:cNvGrpSpPr/>
          <p:nvPr/>
        </p:nvGrpSpPr>
        <p:grpSpPr bwMode="auto">
          <a:xfrm>
            <a:off x="4621214" y="3727451"/>
            <a:ext cx="636587" cy="493713"/>
            <a:chOff x="3202" y="3056"/>
            <a:chExt cx="401" cy="311"/>
          </a:xfrm>
        </p:grpSpPr>
        <p:sp>
          <p:nvSpPr>
            <p:cNvPr id="170047" name="Oval 178"/>
            <p:cNvSpPr>
              <a:spLocks noChangeArrowheads="1"/>
            </p:cNvSpPr>
            <p:nvPr/>
          </p:nvSpPr>
          <p:spPr bwMode="auto">
            <a:xfrm>
              <a:off x="3203" y="3295"/>
              <a:ext cx="400" cy="7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0048" name="Line 179"/>
            <p:cNvSpPr>
              <a:spLocks noChangeShapeType="1"/>
            </p:cNvSpPr>
            <p:nvPr/>
          </p:nvSpPr>
          <p:spPr bwMode="auto">
            <a:xfrm>
              <a:off x="3204" y="3096"/>
              <a:ext cx="0" cy="2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49" name="Rectangle 180"/>
            <p:cNvSpPr>
              <a:spLocks noChangeArrowheads="1"/>
            </p:cNvSpPr>
            <p:nvPr/>
          </p:nvSpPr>
          <p:spPr bwMode="auto">
            <a:xfrm>
              <a:off x="3210" y="3090"/>
              <a:ext cx="393" cy="23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0050" name="Oval 181"/>
            <p:cNvSpPr>
              <a:spLocks noChangeArrowheads="1"/>
            </p:cNvSpPr>
            <p:nvPr/>
          </p:nvSpPr>
          <p:spPr bwMode="auto">
            <a:xfrm>
              <a:off x="3202" y="3056"/>
              <a:ext cx="400" cy="7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0051" name="Line 182"/>
            <p:cNvSpPr>
              <a:spLocks noChangeShapeType="1"/>
            </p:cNvSpPr>
            <p:nvPr/>
          </p:nvSpPr>
          <p:spPr bwMode="auto">
            <a:xfrm>
              <a:off x="3603" y="3099"/>
              <a:ext cx="0" cy="2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0052" name="Text Box 183"/>
            <p:cNvSpPr txBox="1">
              <a:spLocks noChangeArrowheads="1"/>
            </p:cNvSpPr>
            <p:nvPr/>
          </p:nvSpPr>
          <p:spPr bwMode="auto">
            <a:xfrm>
              <a:off x="3218" y="3137"/>
              <a:ext cx="335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chemeClr val="bg1"/>
                  </a:solidFill>
                  <a:latin typeface="+mn-lt"/>
                  <a:ea typeface="+mn-ea"/>
                </a:rPr>
                <a:t>VLR</a:t>
              </a:r>
            </a:p>
          </p:txBody>
        </p:sp>
      </p:grpSp>
      <p:grpSp>
        <p:nvGrpSpPr>
          <p:cNvPr id="25" name="Group 190"/>
          <p:cNvGrpSpPr/>
          <p:nvPr/>
        </p:nvGrpSpPr>
        <p:grpSpPr bwMode="auto">
          <a:xfrm>
            <a:off x="5594351" y="2559050"/>
            <a:ext cx="4665663" cy="1341438"/>
            <a:chOff x="2564" y="1612"/>
            <a:chExt cx="2939" cy="845"/>
          </a:xfrm>
        </p:grpSpPr>
        <p:sp>
          <p:nvSpPr>
            <p:cNvPr id="170041" name="Freeform 164"/>
            <p:cNvSpPr/>
            <p:nvPr/>
          </p:nvSpPr>
          <p:spPr bwMode="auto">
            <a:xfrm>
              <a:off x="2564" y="1612"/>
              <a:ext cx="1825" cy="571"/>
            </a:xfrm>
            <a:custGeom>
              <a:avLst/>
              <a:gdLst>
                <a:gd name="T0" fmla="*/ 1825 w 1825"/>
                <a:gd name="T1" fmla="*/ 0 h 571"/>
                <a:gd name="T2" fmla="*/ 1409 w 1825"/>
                <a:gd name="T3" fmla="*/ 480 h 571"/>
                <a:gd name="T4" fmla="*/ 905 w 1825"/>
                <a:gd name="T5" fmla="*/ 544 h 571"/>
                <a:gd name="T6" fmla="*/ 425 w 1825"/>
                <a:gd name="T7" fmla="*/ 424 h 571"/>
                <a:gd name="T8" fmla="*/ 153 w 1825"/>
                <a:gd name="T9" fmla="*/ 200 h 571"/>
                <a:gd name="T10" fmla="*/ 25 w 1825"/>
                <a:gd name="T11" fmla="*/ 208 h 571"/>
                <a:gd name="T12" fmla="*/ 1 w 1825"/>
                <a:gd name="T13" fmla="*/ 280 h 5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25"/>
                <a:gd name="T22" fmla="*/ 0 h 571"/>
                <a:gd name="T23" fmla="*/ 1825 w 1825"/>
                <a:gd name="T24" fmla="*/ 571 h 5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25" h="571">
                  <a:moveTo>
                    <a:pt x="1825" y="0"/>
                  </a:moveTo>
                  <a:cubicBezTo>
                    <a:pt x="1756" y="80"/>
                    <a:pt x="1562" y="389"/>
                    <a:pt x="1409" y="480"/>
                  </a:cubicBezTo>
                  <a:cubicBezTo>
                    <a:pt x="1256" y="571"/>
                    <a:pt x="1069" y="553"/>
                    <a:pt x="905" y="544"/>
                  </a:cubicBezTo>
                  <a:cubicBezTo>
                    <a:pt x="741" y="535"/>
                    <a:pt x="550" y="481"/>
                    <a:pt x="425" y="424"/>
                  </a:cubicBezTo>
                  <a:cubicBezTo>
                    <a:pt x="300" y="367"/>
                    <a:pt x="220" y="236"/>
                    <a:pt x="153" y="200"/>
                  </a:cubicBezTo>
                  <a:cubicBezTo>
                    <a:pt x="86" y="164"/>
                    <a:pt x="50" y="195"/>
                    <a:pt x="25" y="208"/>
                  </a:cubicBezTo>
                  <a:cubicBezTo>
                    <a:pt x="0" y="221"/>
                    <a:pt x="6" y="265"/>
                    <a:pt x="1" y="280"/>
                  </a:cubicBezTo>
                </a:path>
              </a:pathLst>
            </a:custGeom>
            <a:noFill/>
            <a:ln w="28575" cmpd="sng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0042" name="Group 165"/>
            <p:cNvGrpSpPr/>
            <p:nvPr/>
          </p:nvGrpSpPr>
          <p:grpSpPr bwMode="auto">
            <a:xfrm>
              <a:off x="3619" y="2058"/>
              <a:ext cx="207" cy="252"/>
              <a:chOff x="618" y="3500"/>
              <a:chExt cx="207" cy="252"/>
            </a:xfrm>
          </p:grpSpPr>
          <p:sp>
            <p:nvSpPr>
              <p:cNvPr id="170045" name="Oval 166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000" dirty="0">
                  <a:latin typeface="+mn-lt"/>
                  <a:ea typeface="+mn-ea"/>
                </a:endParaRPr>
              </a:p>
            </p:txBody>
          </p:sp>
          <p:sp>
            <p:nvSpPr>
              <p:cNvPr id="170046" name="Text Box 167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 dirty="0">
                    <a:solidFill>
                      <a:srgbClr val="FF0000"/>
                    </a:solidFill>
                    <a:latin typeface="+mn-lt"/>
                    <a:ea typeface="+mn-ea"/>
                  </a:rPr>
                  <a:t>1</a:t>
                </a:r>
              </a:p>
            </p:txBody>
          </p:sp>
        </p:grpSp>
        <p:sp>
          <p:nvSpPr>
            <p:cNvPr id="170043" name="Text Box 188"/>
            <p:cNvSpPr txBox="1">
              <a:spLocks noChangeArrowheads="1"/>
            </p:cNvSpPr>
            <p:nvPr/>
          </p:nvSpPr>
          <p:spPr bwMode="auto">
            <a:xfrm>
              <a:off x="4408" y="2011"/>
              <a:ext cx="1095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+mn-ea"/>
                  <a:cs typeface="Arial" panose="020B0604020202020204" pitchFamily="34" charset="0"/>
                </a:rPr>
                <a:t>call routed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+mn-ea"/>
                  <a:cs typeface="Arial" panose="020B0604020202020204" pitchFamily="34" charset="0"/>
                </a:rPr>
                <a:t>to home network</a:t>
              </a:r>
            </a:p>
          </p:txBody>
        </p:sp>
        <p:sp>
          <p:nvSpPr>
            <p:cNvPr id="170044" name="Line 189"/>
            <p:cNvSpPr>
              <a:spLocks noChangeShapeType="1"/>
            </p:cNvSpPr>
            <p:nvPr/>
          </p:nvSpPr>
          <p:spPr bwMode="auto">
            <a:xfrm flipV="1">
              <a:off x="3872" y="2127"/>
              <a:ext cx="568" cy="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27" name="Group 193"/>
          <p:cNvGrpSpPr/>
          <p:nvPr/>
        </p:nvGrpSpPr>
        <p:grpSpPr bwMode="auto">
          <a:xfrm>
            <a:off x="1797051" y="1819276"/>
            <a:ext cx="3082925" cy="1404938"/>
            <a:chOff x="172" y="1146"/>
            <a:chExt cx="1942" cy="885"/>
          </a:xfrm>
        </p:grpSpPr>
        <p:grpSp>
          <p:nvGrpSpPr>
            <p:cNvPr id="170036" name="Group 184"/>
            <p:cNvGrpSpPr/>
            <p:nvPr/>
          </p:nvGrpSpPr>
          <p:grpSpPr bwMode="auto">
            <a:xfrm>
              <a:off x="1891" y="1146"/>
              <a:ext cx="223" cy="291"/>
              <a:chOff x="618" y="3500"/>
              <a:chExt cx="223" cy="291"/>
            </a:xfrm>
          </p:grpSpPr>
          <p:sp>
            <p:nvSpPr>
              <p:cNvPr id="170039" name="Oval 185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70040" name="Text Box 186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213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400" dirty="0">
                    <a:solidFill>
                      <a:srgbClr val="FF0000"/>
                    </a:solidFill>
                    <a:latin typeface="+mn-lt"/>
                    <a:ea typeface="+mn-ea"/>
                  </a:rPr>
                  <a:t>2</a:t>
                </a:r>
              </a:p>
            </p:txBody>
          </p:sp>
        </p:grpSp>
        <p:sp>
          <p:nvSpPr>
            <p:cNvPr id="170037" name="Text Box 191"/>
            <p:cNvSpPr txBox="1">
              <a:spLocks noChangeArrowheads="1"/>
            </p:cNvSpPr>
            <p:nvPr/>
          </p:nvSpPr>
          <p:spPr bwMode="auto">
            <a:xfrm>
              <a:off x="172" y="1508"/>
              <a:ext cx="1333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+mn-ea"/>
                  <a:cs typeface="Arial" panose="020B0604020202020204" pitchFamily="34" charset="0"/>
                </a:rPr>
                <a:t>home MSC consults HLR,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+mn-ea"/>
                  <a:cs typeface="Arial" panose="020B0604020202020204" pitchFamily="34" charset="0"/>
                </a:rPr>
                <a:t>gets roaming number of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latin typeface="+mn-lt"/>
                  <a:ea typeface="+mn-ea"/>
                  <a:cs typeface="Arial" panose="020B0604020202020204" pitchFamily="34" charset="0"/>
                </a:rPr>
                <a:t>mobile in visited network</a:t>
              </a:r>
            </a:p>
          </p:txBody>
        </p:sp>
        <p:sp>
          <p:nvSpPr>
            <p:cNvPr id="170038" name="Line 192"/>
            <p:cNvSpPr>
              <a:spLocks noChangeShapeType="1"/>
            </p:cNvSpPr>
            <p:nvPr/>
          </p:nvSpPr>
          <p:spPr bwMode="auto">
            <a:xfrm flipV="1">
              <a:off x="1709" y="1373"/>
              <a:ext cx="182" cy="1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29" name="Group 201"/>
          <p:cNvGrpSpPr/>
          <p:nvPr/>
        </p:nvGrpSpPr>
        <p:grpSpPr bwMode="auto">
          <a:xfrm>
            <a:off x="5621339" y="3016250"/>
            <a:ext cx="4071938" cy="2514600"/>
            <a:chOff x="2581" y="1900"/>
            <a:chExt cx="2565" cy="1584"/>
          </a:xfrm>
        </p:grpSpPr>
        <p:sp>
          <p:nvSpPr>
            <p:cNvPr id="170030" name="Freeform 168"/>
            <p:cNvSpPr/>
            <p:nvPr/>
          </p:nvSpPr>
          <p:spPr bwMode="auto">
            <a:xfrm>
              <a:off x="2581" y="1900"/>
              <a:ext cx="666" cy="721"/>
            </a:xfrm>
            <a:custGeom>
              <a:avLst/>
              <a:gdLst>
                <a:gd name="T0" fmla="*/ 0 w 666"/>
                <a:gd name="T1" fmla="*/ 0 h 721"/>
                <a:gd name="T2" fmla="*/ 552 w 666"/>
                <a:gd name="T3" fmla="*/ 336 h 721"/>
                <a:gd name="T4" fmla="*/ 624 w 666"/>
                <a:gd name="T5" fmla="*/ 560 h 721"/>
                <a:gd name="T6" fmla="*/ 299 w 666"/>
                <a:gd name="T7" fmla="*/ 721 h 7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66"/>
                <a:gd name="T13" fmla="*/ 0 h 721"/>
                <a:gd name="T14" fmla="*/ 666 w 666"/>
                <a:gd name="T15" fmla="*/ 721 h 7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66" h="721">
                  <a:moveTo>
                    <a:pt x="0" y="0"/>
                  </a:moveTo>
                  <a:cubicBezTo>
                    <a:pt x="92" y="56"/>
                    <a:pt x="448" y="243"/>
                    <a:pt x="552" y="336"/>
                  </a:cubicBezTo>
                  <a:cubicBezTo>
                    <a:pt x="656" y="429"/>
                    <a:pt x="666" y="496"/>
                    <a:pt x="624" y="560"/>
                  </a:cubicBezTo>
                  <a:cubicBezTo>
                    <a:pt x="582" y="624"/>
                    <a:pt x="367" y="688"/>
                    <a:pt x="299" y="721"/>
                  </a:cubicBezTo>
                </a:path>
              </a:pathLst>
            </a:custGeom>
            <a:noFill/>
            <a:ln w="28575" cmpd="sng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0031" name="Group 169"/>
            <p:cNvGrpSpPr/>
            <p:nvPr/>
          </p:nvGrpSpPr>
          <p:grpSpPr bwMode="auto">
            <a:xfrm>
              <a:off x="3131" y="2274"/>
              <a:ext cx="207" cy="252"/>
              <a:chOff x="618" y="3500"/>
              <a:chExt cx="207" cy="252"/>
            </a:xfrm>
          </p:grpSpPr>
          <p:sp>
            <p:nvSpPr>
              <p:cNvPr id="170034" name="Oval 170"/>
              <p:cNvSpPr>
                <a:spLocks noChangeArrowheads="1"/>
              </p:cNvSpPr>
              <p:nvPr/>
            </p:nvSpPr>
            <p:spPr bwMode="auto">
              <a:xfrm>
                <a:off x="618" y="352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FF0000"/>
                </a:solidFill>
                <a:rou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000" dirty="0">
                  <a:latin typeface="+mn-lt"/>
                  <a:ea typeface="+mn-ea"/>
                </a:endParaRPr>
              </a:p>
            </p:txBody>
          </p:sp>
          <p:sp>
            <p:nvSpPr>
              <p:cNvPr id="170035" name="Text Box 171"/>
              <p:cNvSpPr txBox="1">
                <a:spLocks noChangeArrowheads="1"/>
              </p:cNvSpPr>
              <p:nvPr/>
            </p:nvSpPr>
            <p:spPr bwMode="auto">
              <a:xfrm>
                <a:off x="628" y="3500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2000" dirty="0">
                    <a:solidFill>
                      <a:srgbClr val="FF0000"/>
                    </a:solidFill>
                    <a:latin typeface="+mn-lt"/>
                    <a:ea typeface="+mn-ea"/>
                  </a:rPr>
                  <a:t>3</a:t>
                </a:r>
              </a:p>
            </p:txBody>
          </p:sp>
        </p:grpSp>
        <p:sp>
          <p:nvSpPr>
            <p:cNvPr id="170032" name="Text Box 194"/>
            <p:cNvSpPr txBox="1">
              <a:spLocks noChangeArrowheads="1"/>
            </p:cNvSpPr>
            <p:nvPr/>
          </p:nvSpPr>
          <p:spPr bwMode="auto">
            <a:xfrm>
              <a:off x="3100" y="3038"/>
              <a:ext cx="204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+mn-ea"/>
                  <a:cs typeface="Arial" panose="020B0604020202020204" pitchFamily="34" charset="0"/>
                </a:rPr>
                <a:t>home MSC sets up 2</a:t>
              </a:r>
              <a:r>
                <a:rPr lang="en-US" altLang="zh-CN" sz="2000" baseline="30000" dirty="0">
                  <a:latin typeface="+mn-lt"/>
                  <a:ea typeface="+mn-ea"/>
                  <a:cs typeface="Arial" panose="020B0604020202020204" pitchFamily="34" charset="0"/>
                </a:rPr>
                <a:t>nd</a:t>
              </a:r>
              <a:r>
                <a:rPr lang="en-US" altLang="zh-CN" sz="2000" dirty="0">
                  <a:latin typeface="+mn-lt"/>
                  <a:ea typeface="+mn-ea"/>
                  <a:cs typeface="Arial" panose="020B0604020202020204" pitchFamily="34" charset="0"/>
                </a:rPr>
                <a:t> leg of call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+mn-ea"/>
                  <a:cs typeface="Arial" panose="020B0604020202020204" pitchFamily="34" charset="0"/>
                </a:rPr>
                <a:t>to MSC in visited network</a:t>
              </a:r>
            </a:p>
          </p:txBody>
        </p:sp>
        <p:sp>
          <p:nvSpPr>
            <p:cNvPr id="170033" name="Line 200"/>
            <p:cNvSpPr>
              <a:spLocks noChangeShapeType="1"/>
            </p:cNvSpPr>
            <p:nvPr/>
          </p:nvSpPr>
          <p:spPr bwMode="auto">
            <a:xfrm>
              <a:off x="3273" y="2516"/>
              <a:ext cx="126" cy="5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31" name="Group 204"/>
          <p:cNvGrpSpPr/>
          <p:nvPr/>
        </p:nvGrpSpPr>
        <p:grpSpPr bwMode="auto">
          <a:xfrm>
            <a:off x="4068764" y="4664075"/>
            <a:ext cx="5430837" cy="1658938"/>
            <a:chOff x="1603" y="2938"/>
            <a:chExt cx="3421" cy="1045"/>
          </a:xfrm>
        </p:grpSpPr>
        <p:grpSp>
          <p:nvGrpSpPr>
            <p:cNvPr id="170023" name="Group 199"/>
            <p:cNvGrpSpPr/>
            <p:nvPr/>
          </p:nvGrpSpPr>
          <p:grpSpPr bwMode="auto">
            <a:xfrm>
              <a:off x="1603" y="2938"/>
              <a:ext cx="557" cy="307"/>
              <a:chOff x="1603" y="2938"/>
              <a:chExt cx="557" cy="307"/>
            </a:xfrm>
          </p:grpSpPr>
          <p:sp>
            <p:nvSpPr>
              <p:cNvPr id="170026" name="Line 195"/>
              <p:cNvSpPr>
                <a:spLocks noChangeShapeType="1"/>
              </p:cNvSpPr>
              <p:nvPr/>
            </p:nvSpPr>
            <p:spPr bwMode="auto">
              <a:xfrm flipH="1">
                <a:off x="1603" y="2938"/>
                <a:ext cx="557" cy="307"/>
              </a:xfrm>
              <a:prstGeom prst="line">
                <a:avLst/>
              </a:prstGeom>
              <a:noFill/>
              <a:ln w="28575">
                <a:solidFill>
                  <a:srgbClr val="FF3300"/>
                </a:solidFill>
                <a:rou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0027" name="Group 196"/>
              <p:cNvGrpSpPr/>
              <p:nvPr/>
            </p:nvGrpSpPr>
            <p:grpSpPr bwMode="auto">
              <a:xfrm>
                <a:off x="1844" y="2946"/>
                <a:ext cx="207" cy="252"/>
                <a:chOff x="618" y="3500"/>
                <a:chExt cx="207" cy="252"/>
              </a:xfrm>
            </p:grpSpPr>
            <p:sp>
              <p:nvSpPr>
                <p:cNvPr id="170028" name="Oval 197"/>
                <p:cNvSpPr>
                  <a:spLocks noChangeArrowheads="1"/>
                </p:cNvSpPr>
                <p:nvPr/>
              </p:nvSpPr>
              <p:spPr bwMode="auto">
                <a:xfrm>
                  <a:off x="618" y="3520"/>
                  <a:ext cx="202" cy="201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FF0000"/>
                  </a:solidFill>
                  <a:rou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zh-CN" altLang="en-US" sz="2000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0029" name="Text Box 198"/>
                <p:cNvSpPr txBox="1">
                  <a:spLocks noChangeArrowheads="1"/>
                </p:cNvSpPr>
                <p:nvPr/>
              </p:nvSpPr>
              <p:spPr bwMode="auto">
                <a:xfrm>
                  <a:off x="628" y="3500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Wingdings" panose="05000000000000000000" pitchFamily="2" charset="2"/>
                    <a:buChar char="q"/>
                    <a:defRPr sz="28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75000"/>
                    <a:buFont typeface="Wingdings" panose="05000000000000000000" pitchFamily="2" charset="2"/>
                    <a:buChar char="v"/>
                    <a:defRPr sz="24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zh-CN" sz="2000" dirty="0">
                      <a:solidFill>
                        <a:srgbClr val="FF0000"/>
                      </a:solidFill>
                      <a:latin typeface="+mn-lt"/>
                      <a:ea typeface="+mn-ea"/>
                    </a:rPr>
                    <a:t>4</a:t>
                  </a:r>
                </a:p>
              </p:txBody>
            </p:sp>
          </p:grpSp>
        </p:grpSp>
        <p:sp>
          <p:nvSpPr>
            <p:cNvPr id="170024" name="Text Box 202"/>
            <p:cNvSpPr txBox="1">
              <a:spLocks noChangeArrowheads="1"/>
            </p:cNvSpPr>
            <p:nvPr/>
          </p:nvSpPr>
          <p:spPr bwMode="auto">
            <a:xfrm>
              <a:off x="2900" y="3537"/>
              <a:ext cx="2124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+mn-ea"/>
                  <a:cs typeface="Arial" panose="020B0604020202020204" pitchFamily="34" charset="0"/>
                </a:rPr>
                <a:t>MSC in visited network completes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2000" dirty="0">
                  <a:latin typeface="+mn-lt"/>
                  <a:ea typeface="+mn-ea"/>
                  <a:cs typeface="Arial" panose="020B0604020202020204" pitchFamily="34" charset="0"/>
                </a:rPr>
                <a:t>call through base station to mobile</a:t>
              </a:r>
            </a:p>
          </p:txBody>
        </p:sp>
        <p:sp>
          <p:nvSpPr>
            <p:cNvPr id="170025" name="Line 203"/>
            <p:cNvSpPr>
              <a:spLocks noChangeShapeType="1"/>
            </p:cNvSpPr>
            <p:nvPr/>
          </p:nvSpPr>
          <p:spPr bwMode="auto">
            <a:xfrm flipH="1" flipV="1">
              <a:off x="2074" y="3091"/>
              <a:ext cx="835" cy="5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2FF26041-3571-475C-90AB-8B84347A80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98</a:t>
            </a:fld>
            <a:endParaRPr lang="en-US" altLang="zh-CN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标题 93"/>
          <p:cNvSpPr>
            <a:spLocks noGrp="1"/>
          </p:cNvSpPr>
          <p:nvPr>
            <p:ph type="title"/>
          </p:nvPr>
        </p:nvSpPr>
        <p:spPr>
          <a:xfrm>
            <a:off x="240000" y="360000"/>
            <a:ext cx="11520000" cy="890588"/>
          </a:xfrm>
        </p:spPr>
        <p:txBody>
          <a:bodyPr/>
          <a:lstStyle/>
          <a:p>
            <a:r>
              <a:rPr lang="en-US" altLang="zh-CN"/>
              <a:t>GSM: handoff with common MSC</a:t>
            </a:r>
            <a:endParaRPr lang="zh-CN" altLang="en-US"/>
          </a:p>
        </p:txBody>
      </p:sp>
      <p:sp>
        <p:nvSpPr>
          <p:cNvPr id="172037" name="Rectangle 93"/>
          <p:cNvSpPr>
            <a:spLocks noGrp="1" noChangeArrowheads="1"/>
          </p:cNvSpPr>
          <p:nvPr>
            <p:ph sz="half" idx="1"/>
          </p:nvPr>
        </p:nvSpPr>
        <p:spPr>
          <a:xfrm>
            <a:off x="711199" y="1600200"/>
            <a:ext cx="6247865" cy="4648200"/>
          </a:xfrm>
        </p:spPr>
        <p:txBody>
          <a:bodyPr/>
          <a:lstStyle/>
          <a:p>
            <a:r>
              <a:rPr lang="en-US" altLang="zh-CN" dirty="0">
                <a:solidFill>
                  <a:srgbClr val="C00000"/>
                </a:solidFill>
              </a:rPr>
              <a:t>Handoff goal</a:t>
            </a:r>
            <a:r>
              <a:rPr lang="en-US" altLang="zh-CN" dirty="0"/>
              <a:t>: route call via new base station (without interruption)</a:t>
            </a:r>
          </a:p>
          <a:p>
            <a:r>
              <a:rPr lang="en-US" altLang="zh-CN" dirty="0"/>
              <a:t>reasons for handoff:</a:t>
            </a:r>
          </a:p>
          <a:p>
            <a:pPr lvl="1"/>
            <a:r>
              <a:rPr lang="en-US" altLang="zh-CN" dirty="0"/>
              <a:t>stronger signal to/from new BSS (continuing connectivity, less battery drain)</a:t>
            </a:r>
          </a:p>
          <a:p>
            <a:pPr lvl="1"/>
            <a:r>
              <a:rPr lang="en-US" altLang="zh-CN" dirty="0"/>
              <a:t>load balance: free up channel in current BSS</a:t>
            </a:r>
          </a:p>
          <a:p>
            <a:pPr lvl="1"/>
            <a:r>
              <a:rPr lang="en-US" altLang="zh-CN" dirty="0"/>
              <a:t>GSM doesn’t mandate why to perform handoff (policy), only how (mechanism)</a:t>
            </a:r>
          </a:p>
          <a:p>
            <a:r>
              <a:rPr lang="en-US" altLang="zh-CN" dirty="0"/>
              <a:t>handoff initiated by old BSS</a:t>
            </a:r>
          </a:p>
          <a:p>
            <a:pPr lvl="1"/>
            <a:endParaRPr lang="en-US" altLang="zh-CN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98F67F5B-FD66-4A61-B3A6-C23E2AF731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74400" y="6510338"/>
            <a:ext cx="1117600" cy="347662"/>
          </a:xfrm>
        </p:spPr>
        <p:txBody>
          <a:bodyPr/>
          <a:lstStyle/>
          <a:p>
            <a:fld id="{B5976719-4C93-4032-AE44-9AF0CDE2F195}" type="slidenum">
              <a:rPr lang="en-US" altLang="zh-CN" smtClean="0"/>
              <a:pPr/>
              <a:t>99</a:t>
            </a:fld>
            <a:endParaRPr lang="en-US" altLang="zh-CN" dirty="0"/>
          </a:p>
        </p:txBody>
      </p:sp>
      <p:grpSp>
        <p:nvGrpSpPr>
          <p:cNvPr id="172038" name="Group 3"/>
          <p:cNvGrpSpPr/>
          <p:nvPr/>
        </p:nvGrpSpPr>
        <p:grpSpPr bwMode="auto">
          <a:xfrm>
            <a:off x="7734936" y="3803833"/>
            <a:ext cx="498475" cy="636588"/>
            <a:chOff x="3796" y="1043"/>
            <a:chExt cx="865" cy="1237"/>
          </a:xfrm>
        </p:grpSpPr>
        <p:sp>
          <p:nvSpPr>
            <p:cNvPr id="172094" name="Line 4"/>
            <p:cNvSpPr>
              <a:spLocks noChangeShapeType="1"/>
            </p:cNvSpPr>
            <p:nvPr/>
          </p:nvSpPr>
          <p:spPr bwMode="auto">
            <a:xfrm flipH="1">
              <a:off x="3992" y="1481"/>
              <a:ext cx="235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95" name="Line 5"/>
            <p:cNvSpPr>
              <a:spLocks noChangeShapeType="1"/>
            </p:cNvSpPr>
            <p:nvPr/>
          </p:nvSpPr>
          <p:spPr bwMode="auto">
            <a:xfrm>
              <a:off x="4227" y="1481"/>
              <a:ext cx="236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96" name="Line 6"/>
            <p:cNvSpPr>
              <a:spLocks noChangeShapeType="1"/>
            </p:cNvSpPr>
            <p:nvPr/>
          </p:nvSpPr>
          <p:spPr bwMode="auto">
            <a:xfrm>
              <a:off x="3992" y="2201"/>
              <a:ext cx="235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97" name="Line 7"/>
            <p:cNvSpPr>
              <a:spLocks noChangeShapeType="1"/>
            </p:cNvSpPr>
            <p:nvPr/>
          </p:nvSpPr>
          <p:spPr bwMode="auto">
            <a:xfrm flipH="1">
              <a:off x="4227" y="2201"/>
              <a:ext cx="236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98" name="Line 8"/>
            <p:cNvSpPr>
              <a:spLocks noChangeShapeType="1"/>
            </p:cNvSpPr>
            <p:nvPr/>
          </p:nvSpPr>
          <p:spPr bwMode="auto">
            <a:xfrm>
              <a:off x="4227" y="1497"/>
              <a:ext cx="0" cy="7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99" name="Line 9"/>
            <p:cNvSpPr>
              <a:spLocks noChangeShapeType="1"/>
            </p:cNvSpPr>
            <p:nvPr/>
          </p:nvSpPr>
          <p:spPr bwMode="auto">
            <a:xfrm flipV="1">
              <a:off x="3992" y="2127"/>
              <a:ext cx="235" cy="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100" name="Line 10"/>
            <p:cNvSpPr>
              <a:spLocks noChangeShapeType="1"/>
            </p:cNvSpPr>
            <p:nvPr/>
          </p:nvSpPr>
          <p:spPr bwMode="auto">
            <a:xfrm flipH="1" flipV="1">
              <a:off x="4227" y="2127"/>
              <a:ext cx="236" cy="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101" name="Line 11"/>
            <p:cNvSpPr>
              <a:spLocks noChangeShapeType="1"/>
            </p:cNvSpPr>
            <p:nvPr/>
          </p:nvSpPr>
          <p:spPr bwMode="auto">
            <a:xfrm>
              <a:off x="4092" y="1890"/>
              <a:ext cx="135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102" name="Line 12"/>
            <p:cNvSpPr>
              <a:spLocks noChangeShapeType="1"/>
            </p:cNvSpPr>
            <p:nvPr/>
          </p:nvSpPr>
          <p:spPr bwMode="auto">
            <a:xfrm flipV="1">
              <a:off x="4227" y="1890"/>
              <a:ext cx="143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103" name="Line 13"/>
            <p:cNvSpPr>
              <a:spLocks noChangeShapeType="1"/>
            </p:cNvSpPr>
            <p:nvPr/>
          </p:nvSpPr>
          <p:spPr bwMode="auto">
            <a:xfrm>
              <a:off x="4047" y="1996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104" name="Line 14"/>
            <p:cNvSpPr>
              <a:spLocks noChangeShapeType="1"/>
            </p:cNvSpPr>
            <p:nvPr/>
          </p:nvSpPr>
          <p:spPr bwMode="auto">
            <a:xfrm flipV="1">
              <a:off x="4227" y="2012"/>
              <a:ext cx="176" cy="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105" name="Line 15"/>
            <p:cNvSpPr>
              <a:spLocks noChangeShapeType="1"/>
            </p:cNvSpPr>
            <p:nvPr/>
          </p:nvSpPr>
          <p:spPr bwMode="auto">
            <a:xfrm flipV="1">
              <a:off x="4227" y="1782"/>
              <a:ext cx="90" cy="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106" name="Line 16"/>
            <p:cNvSpPr>
              <a:spLocks noChangeShapeType="1"/>
            </p:cNvSpPr>
            <p:nvPr/>
          </p:nvSpPr>
          <p:spPr bwMode="auto">
            <a:xfrm flipV="1">
              <a:off x="4227" y="1632"/>
              <a:ext cx="57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107" name="Line 17"/>
            <p:cNvSpPr>
              <a:spLocks noChangeShapeType="1"/>
            </p:cNvSpPr>
            <p:nvPr/>
          </p:nvSpPr>
          <p:spPr bwMode="auto">
            <a:xfrm>
              <a:off x="4126" y="1772"/>
              <a:ext cx="109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108" name="Line 18"/>
            <p:cNvSpPr>
              <a:spLocks noChangeShapeType="1"/>
            </p:cNvSpPr>
            <p:nvPr/>
          </p:nvSpPr>
          <p:spPr bwMode="auto">
            <a:xfrm>
              <a:off x="4175" y="1625"/>
              <a:ext cx="63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2109" name="Group 19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172120" name="Line 20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121" name="Line 21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122" name="Line 22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123" name="Line 2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2110" name="Group 24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172116" name="Line 25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117" name="Line 26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118" name="Line 27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119" name="Line 28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2111" name="Group 29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172112" name="Line 30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113" name="Line 31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114" name="Line 32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115" name="Line 3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72039" name="Line 34"/>
          <p:cNvSpPr>
            <a:spLocks noChangeShapeType="1"/>
          </p:cNvSpPr>
          <p:nvPr/>
        </p:nvSpPr>
        <p:spPr bwMode="auto">
          <a:xfrm flipV="1">
            <a:off x="7974649" y="3648258"/>
            <a:ext cx="1176337" cy="7762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2040" name="Group 35"/>
          <p:cNvGrpSpPr/>
          <p:nvPr/>
        </p:nvGrpSpPr>
        <p:grpSpPr bwMode="auto">
          <a:xfrm>
            <a:off x="8533448" y="4642034"/>
            <a:ext cx="1441450" cy="346075"/>
            <a:chOff x="3072" y="739"/>
            <a:chExt cx="652" cy="146"/>
          </a:xfrm>
        </p:grpSpPr>
        <p:pic>
          <p:nvPicPr>
            <p:cNvPr id="172091" name="Picture 36" descr="lgv_fqm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92" name="Line 37"/>
            <p:cNvSpPr>
              <a:spLocks noChangeShapeType="1"/>
            </p:cNvSpPr>
            <p:nvPr/>
          </p:nvSpPr>
          <p:spPr bwMode="auto">
            <a:xfrm flipH="1">
              <a:off x="3104" y="784"/>
              <a:ext cx="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93" name="Line 38"/>
            <p:cNvSpPr>
              <a:spLocks noChangeShapeType="1"/>
            </p:cNvSpPr>
            <p:nvPr/>
          </p:nvSpPr>
          <p:spPr bwMode="auto">
            <a:xfrm flipH="1">
              <a:off x="3072" y="760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72041" name="Group 39"/>
          <p:cNvGrpSpPr/>
          <p:nvPr/>
        </p:nvGrpSpPr>
        <p:grpSpPr bwMode="auto">
          <a:xfrm>
            <a:off x="8998586" y="2952935"/>
            <a:ext cx="987425" cy="709613"/>
            <a:chOff x="2197" y="1155"/>
            <a:chExt cx="622" cy="447"/>
          </a:xfrm>
        </p:grpSpPr>
        <p:grpSp>
          <p:nvGrpSpPr>
            <p:cNvPr id="172087" name="Group 40"/>
            <p:cNvGrpSpPr/>
            <p:nvPr/>
          </p:nvGrpSpPr>
          <p:grpSpPr bwMode="auto">
            <a:xfrm>
              <a:off x="2198" y="1176"/>
              <a:ext cx="621" cy="426"/>
              <a:chOff x="3164" y="2556"/>
              <a:chExt cx="901" cy="338"/>
            </a:xfrm>
          </p:grpSpPr>
          <p:sp>
            <p:nvSpPr>
              <p:cNvPr id="172089" name="Rectangle 41"/>
              <p:cNvSpPr>
                <a:spLocks noChangeArrowheads="1"/>
              </p:cNvSpPr>
              <p:nvPr/>
            </p:nvSpPr>
            <p:spPr bwMode="auto">
              <a:xfrm>
                <a:off x="3164" y="2556"/>
                <a:ext cx="901" cy="338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72090" name="Text Box 42"/>
              <p:cNvSpPr txBox="1">
                <a:spLocks noChangeArrowheads="1"/>
              </p:cNvSpPr>
              <p:nvPr/>
            </p:nvSpPr>
            <p:spPr bwMode="auto">
              <a:xfrm>
                <a:off x="3212" y="2573"/>
                <a:ext cx="169" cy="23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+mn-ea"/>
                </a:endParaRPr>
              </a:p>
            </p:txBody>
          </p:sp>
        </p:grpSp>
        <p:sp>
          <p:nvSpPr>
            <p:cNvPr id="172088" name="Text Box 43"/>
            <p:cNvSpPr txBox="1">
              <a:spLocks noChangeArrowheads="1"/>
            </p:cNvSpPr>
            <p:nvPr/>
          </p:nvSpPr>
          <p:spPr bwMode="auto">
            <a:xfrm>
              <a:off x="2197" y="1155"/>
              <a:ext cx="616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bg1"/>
                  </a:solidFill>
                  <a:latin typeface="+mn-lt"/>
                  <a:ea typeface="+mn-ea"/>
                </a:rPr>
                <a:t>Mobile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bg1"/>
                  </a:solidFill>
                  <a:latin typeface="+mn-lt"/>
                  <a:ea typeface="+mn-ea"/>
                </a:rPr>
                <a:t>Switching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bg1"/>
                  </a:solidFill>
                  <a:latin typeface="+mn-lt"/>
                  <a:ea typeface="+mn-ea"/>
                </a:rPr>
                <a:t>Center</a:t>
              </a:r>
            </a:p>
          </p:txBody>
        </p:sp>
      </p:grpSp>
      <p:grpSp>
        <p:nvGrpSpPr>
          <p:cNvPr id="172042" name="Group 44"/>
          <p:cNvGrpSpPr/>
          <p:nvPr/>
        </p:nvGrpSpPr>
        <p:grpSpPr bwMode="auto">
          <a:xfrm>
            <a:off x="8511224" y="2744971"/>
            <a:ext cx="636587" cy="493712"/>
            <a:chOff x="3202" y="3056"/>
            <a:chExt cx="401" cy="311"/>
          </a:xfrm>
        </p:grpSpPr>
        <p:sp>
          <p:nvSpPr>
            <p:cNvPr id="172081" name="Oval 45"/>
            <p:cNvSpPr>
              <a:spLocks noChangeArrowheads="1"/>
            </p:cNvSpPr>
            <p:nvPr/>
          </p:nvSpPr>
          <p:spPr bwMode="auto">
            <a:xfrm>
              <a:off x="3203" y="3295"/>
              <a:ext cx="400" cy="7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2082" name="Line 46"/>
            <p:cNvSpPr>
              <a:spLocks noChangeShapeType="1"/>
            </p:cNvSpPr>
            <p:nvPr/>
          </p:nvSpPr>
          <p:spPr bwMode="auto">
            <a:xfrm>
              <a:off x="3204" y="3096"/>
              <a:ext cx="0" cy="2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83" name="Rectangle 47"/>
            <p:cNvSpPr>
              <a:spLocks noChangeArrowheads="1"/>
            </p:cNvSpPr>
            <p:nvPr/>
          </p:nvSpPr>
          <p:spPr bwMode="auto">
            <a:xfrm>
              <a:off x="3210" y="3090"/>
              <a:ext cx="393" cy="23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2084" name="Oval 48"/>
            <p:cNvSpPr>
              <a:spLocks noChangeArrowheads="1"/>
            </p:cNvSpPr>
            <p:nvPr/>
          </p:nvSpPr>
          <p:spPr bwMode="auto">
            <a:xfrm>
              <a:off x="3202" y="3056"/>
              <a:ext cx="400" cy="7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2085" name="Line 49"/>
            <p:cNvSpPr>
              <a:spLocks noChangeShapeType="1"/>
            </p:cNvSpPr>
            <p:nvPr/>
          </p:nvSpPr>
          <p:spPr bwMode="auto">
            <a:xfrm>
              <a:off x="3603" y="3099"/>
              <a:ext cx="0" cy="2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86" name="Text Box 50"/>
            <p:cNvSpPr txBox="1">
              <a:spLocks noChangeArrowheads="1"/>
            </p:cNvSpPr>
            <p:nvPr/>
          </p:nvSpPr>
          <p:spPr bwMode="auto">
            <a:xfrm>
              <a:off x="3218" y="3137"/>
              <a:ext cx="335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chemeClr val="bg1"/>
                  </a:solidFill>
                  <a:latin typeface="+mn-lt"/>
                  <a:ea typeface="+mn-ea"/>
                </a:rPr>
                <a:t>VLR</a:t>
              </a:r>
            </a:p>
          </p:txBody>
        </p:sp>
      </p:grpSp>
      <p:grpSp>
        <p:nvGrpSpPr>
          <p:cNvPr id="172043" name="Group 51"/>
          <p:cNvGrpSpPr/>
          <p:nvPr/>
        </p:nvGrpSpPr>
        <p:grpSpPr bwMode="auto">
          <a:xfrm>
            <a:off x="10719436" y="3803833"/>
            <a:ext cx="498475" cy="636588"/>
            <a:chOff x="3796" y="1043"/>
            <a:chExt cx="865" cy="1237"/>
          </a:xfrm>
        </p:grpSpPr>
        <p:sp>
          <p:nvSpPr>
            <p:cNvPr id="172051" name="Line 52"/>
            <p:cNvSpPr>
              <a:spLocks noChangeShapeType="1"/>
            </p:cNvSpPr>
            <p:nvPr/>
          </p:nvSpPr>
          <p:spPr bwMode="auto">
            <a:xfrm flipH="1">
              <a:off x="3992" y="1481"/>
              <a:ext cx="235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52" name="Line 53"/>
            <p:cNvSpPr>
              <a:spLocks noChangeShapeType="1"/>
            </p:cNvSpPr>
            <p:nvPr/>
          </p:nvSpPr>
          <p:spPr bwMode="auto">
            <a:xfrm>
              <a:off x="4227" y="1481"/>
              <a:ext cx="236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53" name="Line 54"/>
            <p:cNvSpPr>
              <a:spLocks noChangeShapeType="1"/>
            </p:cNvSpPr>
            <p:nvPr/>
          </p:nvSpPr>
          <p:spPr bwMode="auto">
            <a:xfrm>
              <a:off x="3992" y="2201"/>
              <a:ext cx="235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54" name="Line 55"/>
            <p:cNvSpPr>
              <a:spLocks noChangeShapeType="1"/>
            </p:cNvSpPr>
            <p:nvPr/>
          </p:nvSpPr>
          <p:spPr bwMode="auto">
            <a:xfrm flipH="1">
              <a:off x="4227" y="2201"/>
              <a:ext cx="236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55" name="Line 56"/>
            <p:cNvSpPr>
              <a:spLocks noChangeShapeType="1"/>
            </p:cNvSpPr>
            <p:nvPr/>
          </p:nvSpPr>
          <p:spPr bwMode="auto">
            <a:xfrm>
              <a:off x="4227" y="1497"/>
              <a:ext cx="0" cy="7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56" name="Line 57"/>
            <p:cNvSpPr>
              <a:spLocks noChangeShapeType="1"/>
            </p:cNvSpPr>
            <p:nvPr/>
          </p:nvSpPr>
          <p:spPr bwMode="auto">
            <a:xfrm flipV="1">
              <a:off x="3992" y="2127"/>
              <a:ext cx="235" cy="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57" name="Line 58"/>
            <p:cNvSpPr>
              <a:spLocks noChangeShapeType="1"/>
            </p:cNvSpPr>
            <p:nvPr/>
          </p:nvSpPr>
          <p:spPr bwMode="auto">
            <a:xfrm flipH="1" flipV="1">
              <a:off x="4227" y="2127"/>
              <a:ext cx="236" cy="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58" name="Line 59"/>
            <p:cNvSpPr>
              <a:spLocks noChangeShapeType="1"/>
            </p:cNvSpPr>
            <p:nvPr/>
          </p:nvSpPr>
          <p:spPr bwMode="auto">
            <a:xfrm>
              <a:off x="4092" y="1890"/>
              <a:ext cx="135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59" name="Line 60"/>
            <p:cNvSpPr>
              <a:spLocks noChangeShapeType="1"/>
            </p:cNvSpPr>
            <p:nvPr/>
          </p:nvSpPr>
          <p:spPr bwMode="auto">
            <a:xfrm flipV="1">
              <a:off x="4227" y="1890"/>
              <a:ext cx="143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60" name="Line 61"/>
            <p:cNvSpPr>
              <a:spLocks noChangeShapeType="1"/>
            </p:cNvSpPr>
            <p:nvPr/>
          </p:nvSpPr>
          <p:spPr bwMode="auto">
            <a:xfrm>
              <a:off x="4047" y="1996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61" name="Line 62"/>
            <p:cNvSpPr>
              <a:spLocks noChangeShapeType="1"/>
            </p:cNvSpPr>
            <p:nvPr/>
          </p:nvSpPr>
          <p:spPr bwMode="auto">
            <a:xfrm flipV="1">
              <a:off x="4227" y="2012"/>
              <a:ext cx="176" cy="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62" name="Line 63"/>
            <p:cNvSpPr>
              <a:spLocks noChangeShapeType="1"/>
            </p:cNvSpPr>
            <p:nvPr/>
          </p:nvSpPr>
          <p:spPr bwMode="auto">
            <a:xfrm flipV="1">
              <a:off x="4227" y="1782"/>
              <a:ext cx="90" cy="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63" name="Line 64"/>
            <p:cNvSpPr>
              <a:spLocks noChangeShapeType="1"/>
            </p:cNvSpPr>
            <p:nvPr/>
          </p:nvSpPr>
          <p:spPr bwMode="auto">
            <a:xfrm flipV="1">
              <a:off x="4227" y="1632"/>
              <a:ext cx="57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64" name="Line 65"/>
            <p:cNvSpPr>
              <a:spLocks noChangeShapeType="1"/>
            </p:cNvSpPr>
            <p:nvPr/>
          </p:nvSpPr>
          <p:spPr bwMode="auto">
            <a:xfrm>
              <a:off x="4126" y="1772"/>
              <a:ext cx="109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2065" name="Line 66"/>
            <p:cNvSpPr>
              <a:spLocks noChangeShapeType="1"/>
            </p:cNvSpPr>
            <p:nvPr/>
          </p:nvSpPr>
          <p:spPr bwMode="auto">
            <a:xfrm>
              <a:off x="4175" y="1625"/>
              <a:ext cx="63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2066" name="Group 67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172077" name="Line 68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078" name="Line 69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079" name="Line 70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080" name="Line 71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2067" name="Group 72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172073" name="Line 73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074" name="Line 74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075" name="Line 75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076" name="Line 76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2068" name="Group 77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172069" name="Line 78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070" name="Line 79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071" name="Line 80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2072" name="Line 81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72044" name="Line 82"/>
          <p:cNvSpPr>
            <a:spLocks noChangeShapeType="1"/>
          </p:cNvSpPr>
          <p:nvPr/>
        </p:nvSpPr>
        <p:spPr bwMode="auto">
          <a:xfrm flipH="1" flipV="1">
            <a:off x="9816149" y="3660958"/>
            <a:ext cx="1176337" cy="7762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2045" name="Freeform 83"/>
          <p:cNvSpPr/>
          <p:nvPr/>
        </p:nvSpPr>
        <p:spPr bwMode="auto">
          <a:xfrm>
            <a:off x="8165149" y="2351271"/>
            <a:ext cx="1328737" cy="2324100"/>
          </a:xfrm>
          <a:custGeom>
            <a:avLst/>
            <a:gdLst>
              <a:gd name="T0" fmla="*/ 2147483646 w 837"/>
              <a:gd name="T1" fmla="*/ 0 h 1464"/>
              <a:gd name="T2" fmla="*/ 2147483646 w 837"/>
              <a:gd name="T3" fmla="*/ 2147483646 h 1464"/>
              <a:gd name="T4" fmla="*/ 2147483646 w 837"/>
              <a:gd name="T5" fmla="*/ 2147483646 h 1464"/>
              <a:gd name="T6" fmla="*/ 2147483646 w 837"/>
              <a:gd name="T7" fmla="*/ 2147483646 h 1464"/>
              <a:gd name="T8" fmla="*/ 0 w 837"/>
              <a:gd name="T9" fmla="*/ 2147483646 h 1464"/>
              <a:gd name="T10" fmla="*/ 2147483646 w 837"/>
              <a:gd name="T11" fmla="*/ 2147483646 h 146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837"/>
              <a:gd name="T19" fmla="*/ 0 h 1464"/>
              <a:gd name="T20" fmla="*/ 837 w 837"/>
              <a:gd name="T21" fmla="*/ 1464 h 146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837" h="1464">
                <a:moveTo>
                  <a:pt x="816" y="0"/>
                </a:moveTo>
                <a:cubicBezTo>
                  <a:pt x="813" y="101"/>
                  <a:pt x="809" y="477"/>
                  <a:pt x="808" y="608"/>
                </a:cubicBezTo>
                <a:cubicBezTo>
                  <a:pt x="807" y="739"/>
                  <a:pt x="837" y="733"/>
                  <a:pt x="808" y="784"/>
                </a:cubicBezTo>
                <a:cubicBezTo>
                  <a:pt x="779" y="835"/>
                  <a:pt x="767" y="824"/>
                  <a:pt x="632" y="912"/>
                </a:cubicBezTo>
                <a:cubicBezTo>
                  <a:pt x="497" y="1000"/>
                  <a:pt x="0" y="1220"/>
                  <a:pt x="0" y="1312"/>
                </a:cubicBezTo>
                <a:cubicBezTo>
                  <a:pt x="0" y="1404"/>
                  <a:pt x="500" y="1432"/>
                  <a:pt x="632" y="1464"/>
                </a:cubicBez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2046" name="Freeform 84"/>
          <p:cNvSpPr/>
          <p:nvPr/>
        </p:nvSpPr>
        <p:spPr bwMode="auto">
          <a:xfrm>
            <a:off x="9470073" y="3583171"/>
            <a:ext cx="1282700" cy="1079500"/>
          </a:xfrm>
          <a:custGeom>
            <a:avLst/>
            <a:gdLst>
              <a:gd name="T0" fmla="*/ 0 w 808"/>
              <a:gd name="T1" fmla="*/ 0 h 680"/>
              <a:gd name="T2" fmla="*/ 2147483646 w 808"/>
              <a:gd name="T3" fmla="*/ 2147483646 h 680"/>
              <a:gd name="T4" fmla="*/ 2147483646 w 808"/>
              <a:gd name="T5" fmla="*/ 2147483646 h 680"/>
              <a:gd name="T6" fmla="*/ 2147483646 w 808"/>
              <a:gd name="T7" fmla="*/ 2147483646 h 680"/>
              <a:gd name="T8" fmla="*/ 0 60000 65536"/>
              <a:gd name="T9" fmla="*/ 0 60000 65536"/>
              <a:gd name="T10" fmla="*/ 0 60000 65536"/>
              <a:gd name="T11" fmla="*/ 0 60000 65536"/>
              <a:gd name="T12" fmla="*/ 0 w 808"/>
              <a:gd name="T13" fmla="*/ 0 h 680"/>
              <a:gd name="T14" fmla="*/ 808 w 808"/>
              <a:gd name="T15" fmla="*/ 680 h 68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08" h="680">
                <a:moveTo>
                  <a:pt x="0" y="0"/>
                </a:moveTo>
                <a:cubicBezTo>
                  <a:pt x="29" y="21"/>
                  <a:pt x="41" y="40"/>
                  <a:pt x="176" y="128"/>
                </a:cubicBezTo>
                <a:cubicBezTo>
                  <a:pt x="311" y="216"/>
                  <a:pt x="808" y="436"/>
                  <a:pt x="808" y="528"/>
                </a:cubicBezTo>
                <a:cubicBezTo>
                  <a:pt x="808" y="620"/>
                  <a:pt x="308" y="648"/>
                  <a:pt x="176" y="680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2047" name="Text Box 85"/>
          <p:cNvSpPr txBox="1">
            <a:spLocks noChangeArrowheads="1"/>
          </p:cNvSpPr>
          <p:nvPr/>
        </p:nvSpPr>
        <p:spPr bwMode="auto">
          <a:xfrm>
            <a:off x="7707949" y="4445184"/>
            <a:ext cx="72968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old BSS</a:t>
            </a:r>
          </a:p>
        </p:txBody>
      </p:sp>
      <p:sp>
        <p:nvSpPr>
          <p:cNvPr id="172048" name="Text Box 86"/>
          <p:cNvSpPr txBox="1">
            <a:spLocks noChangeArrowheads="1"/>
          </p:cNvSpPr>
          <p:nvPr/>
        </p:nvSpPr>
        <p:spPr bwMode="auto">
          <a:xfrm>
            <a:off x="10400348" y="4576947"/>
            <a:ext cx="80233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new BSS</a:t>
            </a:r>
          </a:p>
        </p:txBody>
      </p:sp>
      <p:sp>
        <p:nvSpPr>
          <p:cNvPr id="172049" name="Text Box 87"/>
          <p:cNvSpPr txBox="1">
            <a:spLocks noChangeArrowheads="1"/>
          </p:cNvSpPr>
          <p:nvPr/>
        </p:nvSpPr>
        <p:spPr bwMode="auto">
          <a:xfrm>
            <a:off x="8593773" y="3975283"/>
            <a:ext cx="63511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old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routing</a:t>
            </a:r>
          </a:p>
        </p:txBody>
      </p:sp>
      <p:sp>
        <p:nvSpPr>
          <p:cNvPr id="172050" name="Text Box 88"/>
          <p:cNvSpPr txBox="1">
            <a:spLocks noChangeArrowheads="1"/>
          </p:cNvSpPr>
          <p:nvPr/>
        </p:nvSpPr>
        <p:spPr bwMode="auto">
          <a:xfrm>
            <a:off x="9674750" y="3962583"/>
            <a:ext cx="63511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new</a:t>
            </a:r>
          </a:p>
          <a:p>
            <a:pPr algn="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routing</a:t>
            </a: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标题 11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GSM: handoff with common MSC</a:t>
            </a:r>
            <a:endParaRPr lang="zh-CN" altLang="en-US">
              <a:ea typeface="宋体" panose="02010600030101010101" pitchFamily="2" charset="-122"/>
            </a:endParaRPr>
          </a:p>
        </p:txBody>
      </p:sp>
      <p:sp>
        <p:nvSpPr>
          <p:cNvPr id="2" name="内容占位符 1">
            <a:extLst>
              <a:ext uri="{FF2B5EF4-FFF2-40B4-BE49-F238E27FC236}">
                <a16:creationId xmlns:a16="http://schemas.microsoft.com/office/drawing/2014/main" id="{8680883C-2140-4221-908A-C1A23958F47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11200" y="1600200"/>
            <a:ext cx="6143296" cy="4648200"/>
          </a:xfrm>
        </p:spPr>
        <p:txBody>
          <a:bodyPr>
            <a:normAutofit fontScale="70000" lnSpcReduction="20000"/>
          </a:bodyPr>
          <a:lstStyle/>
          <a:p>
            <a:pPr marL="281305" indent="-281305"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1</a:t>
            </a:r>
            <a:r>
              <a:rPr lang="en-US" altLang="zh-CN" sz="2800" dirty="0">
                <a:solidFill>
                  <a:srgbClr val="FF000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. old BSS 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informs </a:t>
            </a:r>
            <a:r>
              <a:rPr lang="en-US" altLang="zh-CN" sz="2800" dirty="0">
                <a:solidFill>
                  <a:srgbClr val="7030A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MSC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 of impending handoff, provides list of 1</a:t>
            </a:r>
            <a:r>
              <a:rPr lang="en-US" altLang="zh-CN" sz="2800" baseline="300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+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2800" dirty="0">
                <a:solidFill>
                  <a:srgbClr val="00B05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new BSSs </a:t>
            </a:r>
          </a:p>
          <a:p>
            <a:pPr marL="281305" indent="-281305"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2. </a:t>
            </a:r>
            <a:r>
              <a:rPr lang="en-US" altLang="zh-CN" sz="2800" dirty="0">
                <a:solidFill>
                  <a:srgbClr val="7030A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MSC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 sets up path (allocates resources) to </a:t>
            </a:r>
            <a:r>
              <a:rPr lang="en-US" altLang="zh-CN" sz="2800" dirty="0">
                <a:solidFill>
                  <a:srgbClr val="00B05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new BSS</a:t>
            </a:r>
          </a:p>
          <a:p>
            <a:pPr marL="281305" indent="-281305"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3. </a:t>
            </a:r>
            <a:r>
              <a:rPr lang="en-US" altLang="zh-CN" sz="2800" dirty="0">
                <a:solidFill>
                  <a:srgbClr val="00B05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new BSS 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allocates radio channel for use by mobile</a:t>
            </a:r>
          </a:p>
          <a:p>
            <a:pPr marL="281305" indent="-281305"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4. </a:t>
            </a:r>
            <a:r>
              <a:rPr lang="en-US" altLang="zh-CN" sz="2800" dirty="0">
                <a:solidFill>
                  <a:srgbClr val="00B05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new BSS 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signals </a:t>
            </a:r>
            <a:r>
              <a:rPr lang="en-US" altLang="zh-CN" sz="2800" dirty="0">
                <a:solidFill>
                  <a:srgbClr val="7030A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MSC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, </a:t>
            </a:r>
            <a:r>
              <a:rPr lang="en-US" altLang="zh-CN" sz="2800" dirty="0">
                <a:solidFill>
                  <a:srgbClr val="C0000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old BSS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: ready </a:t>
            </a:r>
          </a:p>
          <a:p>
            <a:pPr marL="281305" indent="-281305"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5. </a:t>
            </a:r>
            <a:r>
              <a:rPr lang="en-US" altLang="zh-CN" sz="2800" dirty="0">
                <a:solidFill>
                  <a:srgbClr val="C0000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old BSS 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tells mobile: perform handoff to </a:t>
            </a:r>
            <a:r>
              <a:rPr lang="en-US" altLang="zh-CN" sz="2800" dirty="0">
                <a:solidFill>
                  <a:srgbClr val="00B05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new BSS</a:t>
            </a:r>
          </a:p>
          <a:p>
            <a:pPr marL="281305" indent="-281305"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7. mobile, </a:t>
            </a:r>
            <a:r>
              <a:rPr lang="en-US" altLang="zh-CN" sz="2800" dirty="0">
                <a:solidFill>
                  <a:srgbClr val="00B05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new BSS 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signal to activate new channel</a:t>
            </a:r>
          </a:p>
          <a:p>
            <a:pPr marL="281305" indent="-281305"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8. mobile signals via </a:t>
            </a:r>
            <a:r>
              <a:rPr lang="en-US" altLang="zh-CN" sz="2800" dirty="0">
                <a:solidFill>
                  <a:srgbClr val="00B05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new BSS 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to </a:t>
            </a:r>
            <a:r>
              <a:rPr lang="en-US" altLang="zh-CN" sz="2800" dirty="0">
                <a:solidFill>
                  <a:srgbClr val="7030A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MSC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: handoff complete.  </a:t>
            </a:r>
            <a:r>
              <a:rPr lang="en-US" altLang="zh-CN" sz="2800" dirty="0">
                <a:solidFill>
                  <a:srgbClr val="7030A0"/>
                </a:solidFill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MSC</a:t>
            </a: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 reroutes call</a:t>
            </a:r>
          </a:p>
          <a:p>
            <a:pPr marL="281305" indent="-281305">
              <a:spcBef>
                <a:spcPct val="20000"/>
              </a:spcBef>
              <a:buClr>
                <a:schemeClr val="accent2"/>
              </a:buClr>
              <a:buSzPct val="85000"/>
              <a:defRPr/>
            </a:pPr>
            <a:r>
              <a:rPr lang="en-US" altLang="zh-CN" sz="2800" dirty="0">
                <a:latin typeface="+mj-lt"/>
                <a:ea typeface="宋体" panose="02010600030101010101" pitchFamily="2" charset="-122"/>
                <a:cs typeface="Arial" panose="020B0604020202020204" pitchFamily="34" charset="0"/>
              </a:rPr>
              <a:t>9. MSC-old-BSS resources released</a:t>
            </a:r>
          </a:p>
          <a:p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87E74174-28E5-4003-9778-65E2615DD8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100</a:t>
            </a:fld>
            <a:endParaRPr lang="en-US" altLang="zh-CN" dirty="0"/>
          </a:p>
        </p:txBody>
      </p:sp>
      <p:sp>
        <p:nvSpPr>
          <p:cNvPr id="174085" name="Line 3"/>
          <p:cNvSpPr>
            <a:spLocks noChangeShapeType="1"/>
          </p:cNvSpPr>
          <p:nvPr/>
        </p:nvSpPr>
        <p:spPr bwMode="auto">
          <a:xfrm flipV="1">
            <a:off x="7992261" y="3549199"/>
            <a:ext cx="520700" cy="342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4086" name="Group 5"/>
          <p:cNvGrpSpPr/>
          <p:nvPr/>
        </p:nvGrpSpPr>
        <p:grpSpPr bwMode="auto">
          <a:xfrm>
            <a:off x="7377899" y="3687311"/>
            <a:ext cx="498475" cy="636588"/>
            <a:chOff x="3796" y="1043"/>
            <a:chExt cx="865" cy="1237"/>
          </a:xfrm>
        </p:grpSpPr>
        <p:sp>
          <p:nvSpPr>
            <p:cNvPr id="174170" name="Line 6"/>
            <p:cNvSpPr>
              <a:spLocks noChangeShapeType="1"/>
            </p:cNvSpPr>
            <p:nvPr/>
          </p:nvSpPr>
          <p:spPr bwMode="auto">
            <a:xfrm flipH="1">
              <a:off x="3992" y="1481"/>
              <a:ext cx="235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71" name="Line 7"/>
            <p:cNvSpPr>
              <a:spLocks noChangeShapeType="1"/>
            </p:cNvSpPr>
            <p:nvPr/>
          </p:nvSpPr>
          <p:spPr bwMode="auto">
            <a:xfrm>
              <a:off x="4227" y="1481"/>
              <a:ext cx="236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72" name="Line 8"/>
            <p:cNvSpPr>
              <a:spLocks noChangeShapeType="1"/>
            </p:cNvSpPr>
            <p:nvPr/>
          </p:nvSpPr>
          <p:spPr bwMode="auto">
            <a:xfrm>
              <a:off x="3992" y="2201"/>
              <a:ext cx="235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73" name="Line 9"/>
            <p:cNvSpPr>
              <a:spLocks noChangeShapeType="1"/>
            </p:cNvSpPr>
            <p:nvPr/>
          </p:nvSpPr>
          <p:spPr bwMode="auto">
            <a:xfrm flipH="1">
              <a:off x="4227" y="2201"/>
              <a:ext cx="236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74" name="Line 10"/>
            <p:cNvSpPr>
              <a:spLocks noChangeShapeType="1"/>
            </p:cNvSpPr>
            <p:nvPr/>
          </p:nvSpPr>
          <p:spPr bwMode="auto">
            <a:xfrm>
              <a:off x="4227" y="1497"/>
              <a:ext cx="0" cy="7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75" name="Line 11"/>
            <p:cNvSpPr>
              <a:spLocks noChangeShapeType="1"/>
            </p:cNvSpPr>
            <p:nvPr/>
          </p:nvSpPr>
          <p:spPr bwMode="auto">
            <a:xfrm flipV="1">
              <a:off x="3992" y="2127"/>
              <a:ext cx="235" cy="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76" name="Line 12"/>
            <p:cNvSpPr>
              <a:spLocks noChangeShapeType="1"/>
            </p:cNvSpPr>
            <p:nvPr/>
          </p:nvSpPr>
          <p:spPr bwMode="auto">
            <a:xfrm flipH="1" flipV="1">
              <a:off x="4227" y="2127"/>
              <a:ext cx="236" cy="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77" name="Line 13"/>
            <p:cNvSpPr>
              <a:spLocks noChangeShapeType="1"/>
            </p:cNvSpPr>
            <p:nvPr/>
          </p:nvSpPr>
          <p:spPr bwMode="auto">
            <a:xfrm>
              <a:off x="4092" y="1890"/>
              <a:ext cx="135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78" name="Line 14"/>
            <p:cNvSpPr>
              <a:spLocks noChangeShapeType="1"/>
            </p:cNvSpPr>
            <p:nvPr/>
          </p:nvSpPr>
          <p:spPr bwMode="auto">
            <a:xfrm flipV="1">
              <a:off x="4227" y="1890"/>
              <a:ext cx="143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79" name="Line 15"/>
            <p:cNvSpPr>
              <a:spLocks noChangeShapeType="1"/>
            </p:cNvSpPr>
            <p:nvPr/>
          </p:nvSpPr>
          <p:spPr bwMode="auto">
            <a:xfrm>
              <a:off x="4047" y="1996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80" name="Line 16"/>
            <p:cNvSpPr>
              <a:spLocks noChangeShapeType="1"/>
            </p:cNvSpPr>
            <p:nvPr/>
          </p:nvSpPr>
          <p:spPr bwMode="auto">
            <a:xfrm flipV="1">
              <a:off x="4227" y="2012"/>
              <a:ext cx="176" cy="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81" name="Line 17"/>
            <p:cNvSpPr>
              <a:spLocks noChangeShapeType="1"/>
            </p:cNvSpPr>
            <p:nvPr/>
          </p:nvSpPr>
          <p:spPr bwMode="auto">
            <a:xfrm flipV="1">
              <a:off x="4227" y="1782"/>
              <a:ext cx="90" cy="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82" name="Line 18"/>
            <p:cNvSpPr>
              <a:spLocks noChangeShapeType="1"/>
            </p:cNvSpPr>
            <p:nvPr/>
          </p:nvSpPr>
          <p:spPr bwMode="auto">
            <a:xfrm flipV="1">
              <a:off x="4227" y="1632"/>
              <a:ext cx="57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83" name="Line 19"/>
            <p:cNvSpPr>
              <a:spLocks noChangeShapeType="1"/>
            </p:cNvSpPr>
            <p:nvPr/>
          </p:nvSpPr>
          <p:spPr bwMode="auto">
            <a:xfrm>
              <a:off x="4126" y="1772"/>
              <a:ext cx="109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84" name="Line 20"/>
            <p:cNvSpPr>
              <a:spLocks noChangeShapeType="1"/>
            </p:cNvSpPr>
            <p:nvPr/>
          </p:nvSpPr>
          <p:spPr bwMode="auto">
            <a:xfrm>
              <a:off x="4175" y="1625"/>
              <a:ext cx="63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4185" name="Group 21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174196" name="Line 22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97" name="Line 23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98" name="Line 24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99" name="Line 25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4186" name="Group 26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174192" name="Line 27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93" name="Line 28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94" name="Line 29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95" name="Line 30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4187" name="Group 31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174188" name="Line 32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89" name="Line 33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90" name="Line 34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91" name="Line 35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74087" name="Line 36"/>
          <p:cNvSpPr>
            <a:spLocks noChangeShapeType="1"/>
          </p:cNvSpPr>
          <p:nvPr/>
        </p:nvSpPr>
        <p:spPr bwMode="auto">
          <a:xfrm flipV="1">
            <a:off x="7617612" y="3531736"/>
            <a:ext cx="1176337" cy="7762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4088" name="Group 37"/>
          <p:cNvGrpSpPr/>
          <p:nvPr/>
        </p:nvGrpSpPr>
        <p:grpSpPr bwMode="auto">
          <a:xfrm>
            <a:off x="8176411" y="4525512"/>
            <a:ext cx="1441450" cy="346075"/>
            <a:chOff x="3072" y="739"/>
            <a:chExt cx="652" cy="146"/>
          </a:xfrm>
        </p:grpSpPr>
        <p:pic>
          <p:nvPicPr>
            <p:cNvPr id="174167" name="Picture 38" descr="lgv_fqm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68" name="Line 39"/>
            <p:cNvSpPr>
              <a:spLocks noChangeShapeType="1"/>
            </p:cNvSpPr>
            <p:nvPr/>
          </p:nvSpPr>
          <p:spPr bwMode="auto">
            <a:xfrm flipH="1">
              <a:off x="3104" y="784"/>
              <a:ext cx="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69" name="Line 40"/>
            <p:cNvSpPr>
              <a:spLocks noChangeShapeType="1"/>
            </p:cNvSpPr>
            <p:nvPr/>
          </p:nvSpPr>
          <p:spPr bwMode="auto">
            <a:xfrm flipH="1">
              <a:off x="3072" y="760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74089" name="Group 41"/>
          <p:cNvGrpSpPr/>
          <p:nvPr/>
        </p:nvGrpSpPr>
        <p:grpSpPr bwMode="auto">
          <a:xfrm>
            <a:off x="8641549" y="2836413"/>
            <a:ext cx="987425" cy="709613"/>
            <a:chOff x="2197" y="1155"/>
            <a:chExt cx="622" cy="447"/>
          </a:xfrm>
        </p:grpSpPr>
        <p:grpSp>
          <p:nvGrpSpPr>
            <p:cNvPr id="174163" name="Group 42"/>
            <p:cNvGrpSpPr/>
            <p:nvPr/>
          </p:nvGrpSpPr>
          <p:grpSpPr bwMode="auto">
            <a:xfrm>
              <a:off x="2198" y="1176"/>
              <a:ext cx="621" cy="426"/>
              <a:chOff x="3164" y="2556"/>
              <a:chExt cx="901" cy="338"/>
            </a:xfrm>
          </p:grpSpPr>
          <p:sp>
            <p:nvSpPr>
              <p:cNvPr id="174165" name="Rectangle 43"/>
              <p:cNvSpPr>
                <a:spLocks noChangeArrowheads="1"/>
              </p:cNvSpPr>
              <p:nvPr/>
            </p:nvSpPr>
            <p:spPr bwMode="auto">
              <a:xfrm>
                <a:off x="3164" y="2556"/>
                <a:ext cx="901" cy="338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74166" name="Text Box 44"/>
              <p:cNvSpPr txBox="1">
                <a:spLocks noChangeArrowheads="1"/>
              </p:cNvSpPr>
              <p:nvPr/>
            </p:nvSpPr>
            <p:spPr bwMode="auto">
              <a:xfrm>
                <a:off x="3212" y="2573"/>
                <a:ext cx="169" cy="23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zh-CN" sz="2400" dirty="0">
                  <a:latin typeface="+mn-lt"/>
                  <a:ea typeface="+mn-ea"/>
                </a:endParaRPr>
              </a:p>
            </p:txBody>
          </p:sp>
        </p:grpSp>
        <p:sp>
          <p:nvSpPr>
            <p:cNvPr id="174164" name="Text Box 45"/>
            <p:cNvSpPr txBox="1">
              <a:spLocks noChangeArrowheads="1"/>
            </p:cNvSpPr>
            <p:nvPr/>
          </p:nvSpPr>
          <p:spPr bwMode="auto">
            <a:xfrm>
              <a:off x="2197" y="1155"/>
              <a:ext cx="616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bg1"/>
                  </a:solidFill>
                  <a:latin typeface="+mn-lt"/>
                  <a:ea typeface="+mn-ea"/>
                </a:rPr>
                <a:t>Mobile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bg1"/>
                  </a:solidFill>
                  <a:latin typeface="+mn-lt"/>
                  <a:ea typeface="+mn-ea"/>
                </a:rPr>
                <a:t>Switching </a:t>
              </a:r>
            </a:p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200" dirty="0">
                  <a:solidFill>
                    <a:schemeClr val="bg1"/>
                  </a:solidFill>
                  <a:latin typeface="+mn-lt"/>
                  <a:ea typeface="+mn-ea"/>
                </a:rPr>
                <a:t>Center</a:t>
              </a:r>
            </a:p>
          </p:txBody>
        </p:sp>
      </p:grpSp>
      <p:grpSp>
        <p:nvGrpSpPr>
          <p:cNvPr id="174090" name="Group 46"/>
          <p:cNvGrpSpPr/>
          <p:nvPr/>
        </p:nvGrpSpPr>
        <p:grpSpPr bwMode="auto">
          <a:xfrm>
            <a:off x="8154187" y="2628449"/>
            <a:ext cx="636587" cy="493712"/>
            <a:chOff x="3202" y="3056"/>
            <a:chExt cx="401" cy="311"/>
          </a:xfrm>
        </p:grpSpPr>
        <p:sp>
          <p:nvSpPr>
            <p:cNvPr id="174157" name="Oval 47"/>
            <p:cNvSpPr>
              <a:spLocks noChangeArrowheads="1"/>
            </p:cNvSpPr>
            <p:nvPr/>
          </p:nvSpPr>
          <p:spPr bwMode="auto">
            <a:xfrm>
              <a:off x="3203" y="3295"/>
              <a:ext cx="400" cy="7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58" name="Line 48"/>
            <p:cNvSpPr>
              <a:spLocks noChangeShapeType="1"/>
            </p:cNvSpPr>
            <p:nvPr/>
          </p:nvSpPr>
          <p:spPr bwMode="auto">
            <a:xfrm>
              <a:off x="3204" y="3096"/>
              <a:ext cx="0" cy="2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59" name="Rectangle 49"/>
            <p:cNvSpPr>
              <a:spLocks noChangeArrowheads="1"/>
            </p:cNvSpPr>
            <p:nvPr/>
          </p:nvSpPr>
          <p:spPr bwMode="auto">
            <a:xfrm>
              <a:off x="3210" y="3090"/>
              <a:ext cx="393" cy="23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60" name="Oval 50"/>
            <p:cNvSpPr>
              <a:spLocks noChangeArrowheads="1"/>
            </p:cNvSpPr>
            <p:nvPr/>
          </p:nvSpPr>
          <p:spPr bwMode="auto">
            <a:xfrm>
              <a:off x="3202" y="3056"/>
              <a:ext cx="400" cy="72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61" name="Line 51"/>
            <p:cNvSpPr>
              <a:spLocks noChangeShapeType="1"/>
            </p:cNvSpPr>
            <p:nvPr/>
          </p:nvSpPr>
          <p:spPr bwMode="auto">
            <a:xfrm>
              <a:off x="3603" y="3099"/>
              <a:ext cx="0" cy="2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62" name="Text Box 52"/>
            <p:cNvSpPr txBox="1">
              <a:spLocks noChangeArrowheads="1"/>
            </p:cNvSpPr>
            <p:nvPr/>
          </p:nvSpPr>
          <p:spPr bwMode="auto">
            <a:xfrm>
              <a:off x="3218" y="3137"/>
              <a:ext cx="335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chemeClr val="bg1"/>
                  </a:solidFill>
                  <a:latin typeface="+mn-lt"/>
                  <a:ea typeface="+mn-ea"/>
                </a:rPr>
                <a:t>VLR</a:t>
              </a:r>
            </a:p>
          </p:txBody>
        </p:sp>
      </p:grpSp>
      <p:grpSp>
        <p:nvGrpSpPr>
          <p:cNvPr id="174091" name="Group 53"/>
          <p:cNvGrpSpPr/>
          <p:nvPr/>
        </p:nvGrpSpPr>
        <p:grpSpPr bwMode="auto">
          <a:xfrm>
            <a:off x="10362399" y="3687311"/>
            <a:ext cx="498475" cy="636588"/>
            <a:chOff x="3796" y="1043"/>
            <a:chExt cx="865" cy="1237"/>
          </a:xfrm>
        </p:grpSpPr>
        <p:sp>
          <p:nvSpPr>
            <p:cNvPr id="174127" name="Line 54"/>
            <p:cNvSpPr>
              <a:spLocks noChangeShapeType="1"/>
            </p:cNvSpPr>
            <p:nvPr/>
          </p:nvSpPr>
          <p:spPr bwMode="auto">
            <a:xfrm flipH="1">
              <a:off x="3992" y="1481"/>
              <a:ext cx="235" cy="7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28" name="Line 55"/>
            <p:cNvSpPr>
              <a:spLocks noChangeShapeType="1"/>
            </p:cNvSpPr>
            <p:nvPr/>
          </p:nvSpPr>
          <p:spPr bwMode="auto">
            <a:xfrm>
              <a:off x="4227" y="1481"/>
              <a:ext cx="236" cy="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29" name="Line 56"/>
            <p:cNvSpPr>
              <a:spLocks noChangeShapeType="1"/>
            </p:cNvSpPr>
            <p:nvPr/>
          </p:nvSpPr>
          <p:spPr bwMode="auto">
            <a:xfrm>
              <a:off x="3992" y="2201"/>
              <a:ext cx="235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30" name="Line 57"/>
            <p:cNvSpPr>
              <a:spLocks noChangeShapeType="1"/>
            </p:cNvSpPr>
            <p:nvPr/>
          </p:nvSpPr>
          <p:spPr bwMode="auto">
            <a:xfrm flipH="1">
              <a:off x="4227" y="2201"/>
              <a:ext cx="236" cy="7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31" name="Line 58"/>
            <p:cNvSpPr>
              <a:spLocks noChangeShapeType="1"/>
            </p:cNvSpPr>
            <p:nvPr/>
          </p:nvSpPr>
          <p:spPr bwMode="auto">
            <a:xfrm>
              <a:off x="4227" y="1497"/>
              <a:ext cx="0" cy="7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32" name="Line 59"/>
            <p:cNvSpPr>
              <a:spLocks noChangeShapeType="1"/>
            </p:cNvSpPr>
            <p:nvPr/>
          </p:nvSpPr>
          <p:spPr bwMode="auto">
            <a:xfrm flipV="1">
              <a:off x="3992" y="2127"/>
              <a:ext cx="235" cy="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33" name="Line 60"/>
            <p:cNvSpPr>
              <a:spLocks noChangeShapeType="1"/>
            </p:cNvSpPr>
            <p:nvPr/>
          </p:nvSpPr>
          <p:spPr bwMode="auto">
            <a:xfrm flipH="1" flipV="1">
              <a:off x="4227" y="2127"/>
              <a:ext cx="236" cy="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34" name="Line 61"/>
            <p:cNvSpPr>
              <a:spLocks noChangeShapeType="1"/>
            </p:cNvSpPr>
            <p:nvPr/>
          </p:nvSpPr>
          <p:spPr bwMode="auto">
            <a:xfrm>
              <a:off x="4092" y="1890"/>
              <a:ext cx="135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35" name="Line 62"/>
            <p:cNvSpPr>
              <a:spLocks noChangeShapeType="1"/>
            </p:cNvSpPr>
            <p:nvPr/>
          </p:nvSpPr>
          <p:spPr bwMode="auto">
            <a:xfrm flipV="1">
              <a:off x="4227" y="1890"/>
              <a:ext cx="143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36" name="Line 63"/>
            <p:cNvSpPr>
              <a:spLocks noChangeShapeType="1"/>
            </p:cNvSpPr>
            <p:nvPr/>
          </p:nvSpPr>
          <p:spPr bwMode="auto">
            <a:xfrm>
              <a:off x="4047" y="1996"/>
              <a:ext cx="175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37" name="Line 64"/>
            <p:cNvSpPr>
              <a:spLocks noChangeShapeType="1"/>
            </p:cNvSpPr>
            <p:nvPr/>
          </p:nvSpPr>
          <p:spPr bwMode="auto">
            <a:xfrm flipV="1">
              <a:off x="4227" y="2012"/>
              <a:ext cx="176" cy="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38" name="Line 65"/>
            <p:cNvSpPr>
              <a:spLocks noChangeShapeType="1"/>
            </p:cNvSpPr>
            <p:nvPr/>
          </p:nvSpPr>
          <p:spPr bwMode="auto">
            <a:xfrm flipV="1">
              <a:off x="4227" y="1782"/>
              <a:ext cx="90" cy="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39" name="Line 66"/>
            <p:cNvSpPr>
              <a:spLocks noChangeShapeType="1"/>
            </p:cNvSpPr>
            <p:nvPr/>
          </p:nvSpPr>
          <p:spPr bwMode="auto">
            <a:xfrm flipV="1">
              <a:off x="4227" y="1632"/>
              <a:ext cx="57" cy="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40" name="Line 67"/>
            <p:cNvSpPr>
              <a:spLocks noChangeShapeType="1"/>
            </p:cNvSpPr>
            <p:nvPr/>
          </p:nvSpPr>
          <p:spPr bwMode="auto">
            <a:xfrm>
              <a:off x="4126" y="1772"/>
              <a:ext cx="109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4141" name="Line 68"/>
            <p:cNvSpPr>
              <a:spLocks noChangeShapeType="1"/>
            </p:cNvSpPr>
            <p:nvPr/>
          </p:nvSpPr>
          <p:spPr bwMode="auto">
            <a:xfrm>
              <a:off x="4175" y="1625"/>
              <a:ext cx="63" cy="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4142" name="Group 69"/>
            <p:cNvGrpSpPr/>
            <p:nvPr/>
          </p:nvGrpSpPr>
          <p:grpSpPr bwMode="auto">
            <a:xfrm>
              <a:off x="4269" y="1415"/>
              <a:ext cx="392" cy="137"/>
              <a:chOff x="4227" y="1360"/>
              <a:chExt cx="863" cy="270"/>
            </a:xfrm>
          </p:grpSpPr>
          <p:sp>
            <p:nvSpPr>
              <p:cNvPr id="174153" name="Line 70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54" name="Line 71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55" name="Line 72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56" name="Line 7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4143" name="Group 74"/>
            <p:cNvGrpSpPr/>
            <p:nvPr/>
          </p:nvGrpSpPr>
          <p:grpSpPr bwMode="auto">
            <a:xfrm rot="5700496">
              <a:off x="4053" y="1170"/>
              <a:ext cx="392" cy="137"/>
              <a:chOff x="4227" y="1360"/>
              <a:chExt cx="863" cy="270"/>
            </a:xfrm>
          </p:grpSpPr>
          <p:sp>
            <p:nvSpPr>
              <p:cNvPr id="174149" name="Line 75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50" name="Line 76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51" name="Line 77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52" name="Line 78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  <p:grpSp>
          <p:nvGrpSpPr>
            <p:cNvPr id="174144" name="Group 79"/>
            <p:cNvGrpSpPr/>
            <p:nvPr/>
          </p:nvGrpSpPr>
          <p:grpSpPr bwMode="auto">
            <a:xfrm rot="10800000">
              <a:off x="3796" y="1402"/>
              <a:ext cx="392" cy="137"/>
              <a:chOff x="4227" y="1360"/>
              <a:chExt cx="863" cy="270"/>
            </a:xfrm>
          </p:grpSpPr>
          <p:sp>
            <p:nvSpPr>
              <p:cNvPr id="174145" name="Line 80"/>
              <p:cNvSpPr>
                <a:spLocks noChangeShapeType="1"/>
              </p:cNvSpPr>
              <p:nvPr/>
            </p:nvSpPr>
            <p:spPr bwMode="auto">
              <a:xfrm>
                <a:off x="4227" y="1604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46" name="Line 81"/>
              <p:cNvSpPr>
                <a:spLocks noChangeShapeType="1"/>
              </p:cNvSpPr>
              <p:nvPr/>
            </p:nvSpPr>
            <p:spPr bwMode="auto">
              <a:xfrm rot="6361956" flipH="1" flipV="1">
                <a:off x="4464" y="1205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47" name="Line 82"/>
              <p:cNvSpPr>
                <a:spLocks noChangeShapeType="1"/>
              </p:cNvSpPr>
              <p:nvPr/>
            </p:nvSpPr>
            <p:spPr bwMode="auto">
              <a:xfrm rot="6361956">
                <a:off x="4602" y="1393"/>
                <a:ext cx="189" cy="203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4148" name="Line 83"/>
              <p:cNvSpPr>
                <a:spLocks noChangeShapeType="1"/>
              </p:cNvSpPr>
              <p:nvPr/>
            </p:nvSpPr>
            <p:spPr bwMode="auto">
              <a:xfrm rot="6361956" flipH="1" flipV="1">
                <a:off x="4745" y="1286"/>
                <a:ext cx="189" cy="500"/>
              </a:xfrm>
              <a:prstGeom prst="line">
                <a:avLst/>
              </a:prstGeom>
              <a:noFill/>
              <a:ln w="317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</p:grpSp>
      </p:grpSp>
      <p:sp>
        <p:nvSpPr>
          <p:cNvPr id="174092" name="Line 84"/>
          <p:cNvSpPr>
            <a:spLocks noChangeShapeType="1"/>
          </p:cNvSpPr>
          <p:nvPr/>
        </p:nvSpPr>
        <p:spPr bwMode="auto">
          <a:xfrm flipH="1" flipV="1">
            <a:off x="9459112" y="3544436"/>
            <a:ext cx="1176337" cy="7762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4093" name="Text Box 85"/>
          <p:cNvSpPr txBox="1">
            <a:spLocks noChangeArrowheads="1"/>
          </p:cNvSpPr>
          <p:nvPr/>
        </p:nvSpPr>
        <p:spPr bwMode="auto">
          <a:xfrm>
            <a:off x="7208037" y="4328662"/>
            <a:ext cx="72968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old BSS</a:t>
            </a:r>
          </a:p>
        </p:txBody>
      </p:sp>
      <p:grpSp>
        <p:nvGrpSpPr>
          <p:cNvPr id="174094" name="Group 87"/>
          <p:cNvGrpSpPr/>
          <p:nvPr/>
        </p:nvGrpSpPr>
        <p:grpSpPr bwMode="auto">
          <a:xfrm>
            <a:off x="8049411" y="3584130"/>
            <a:ext cx="287337" cy="338138"/>
            <a:chOff x="3312" y="2598"/>
            <a:chExt cx="181" cy="213"/>
          </a:xfrm>
        </p:grpSpPr>
        <p:sp>
          <p:nvSpPr>
            <p:cNvPr id="174125" name="Oval 88"/>
            <p:cNvSpPr>
              <a:spLocks noChangeArrowheads="1"/>
            </p:cNvSpPr>
            <p:nvPr/>
          </p:nvSpPr>
          <p:spPr bwMode="auto">
            <a:xfrm>
              <a:off x="3334" y="2622"/>
              <a:ext cx="150" cy="159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26" name="Text Box 89"/>
            <p:cNvSpPr txBox="1">
              <a:spLocks noChangeArrowheads="1"/>
            </p:cNvSpPr>
            <p:nvPr/>
          </p:nvSpPr>
          <p:spPr bwMode="auto">
            <a:xfrm>
              <a:off x="3312" y="2598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rgbClr val="FF0000"/>
                  </a:solidFill>
                  <a:latin typeface="+mn-lt"/>
                  <a:ea typeface="+mn-ea"/>
                </a:rPr>
                <a:t>1</a:t>
              </a:r>
            </a:p>
          </p:txBody>
        </p:sp>
      </p:grpSp>
      <p:grpSp>
        <p:nvGrpSpPr>
          <p:cNvPr id="174095" name="Group 90"/>
          <p:cNvGrpSpPr/>
          <p:nvPr/>
        </p:nvGrpSpPr>
        <p:grpSpPr bwMode="auto">
          <a:xfrm>
            <a:off x="10329061" y="4015930"/>
            <a:ext cx="287337" cy="338138"/>
            <a:chOff x="3312" y="2598"/>
            <a:chExt cx="181" cy="213"/>
          </a:xfrm>
        </p:grpSpPr>
        <p:sp>
          <p:nvSpPr>
            <p:cNvPr id="174123" name="Oval 91"/>
            <p:cNvSpPr>
              <a:spLocks noChangeArrowheads="1"/>
            </p:cNvSpPr>
            <p:nvPr/>
          </p:nvSpPr>
          <p:spPr bwMode="auto">
            <a:xfrm>
              <a:off x="3334" y="2622"/>
              <a:ext cx="150" cy="159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24" name="Text Box 92"/>
            <p:cNvSpPr txBox="1">
              <a:spLocks noChangeArrowheads="1"/>
            </p:cNvSpPr>
            <p:nvPr/>
          </p:nvSpPr>
          <p:spPr bwMode="auto">
            <a:xfrm>
              <a:off x="3312" y="2598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rgbClr val="FF0000"/>
                  </a:solidFill>
                  <a:latin typeface="+mn-lt"/>
                  <a:ea typeface="+mn-ea"/>
                </a:rPr>
                <a:t>3</a:t>
              </a:r>
            </a:p>
          </p:txBody>
        </p:sp>
      </p:grpSp>
      <p:sp>
        <p:nvSpPr>
          <p:cNvPr id="174096" name="Line 93"/>
          <p:cNvSpPr>
            <a:spLocks noChangeShapeType="1"/>
          </p:cNvSpPr>
          <p:nvPr/>
        </p:nvSpPr>
        <p:spPr bwMode="auto">
          <a:xfrm>
            <a:off x="9509911" y="3453949"/>
            <a:ext cx="920750" cy="5842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4097" name="Group 94"/>
          <p:cNvGrpSpPr/>
          <p:nvPr/>
        </p:nvGrpSpPr>
        <p:grpSpPr bwMode="auto">
          <a:xfrm>
            <a:off x="9389261" y="3304730"/>
            <a:ext cx="287337" cy="338138"/>
            <a:chOff x="3312" y="2598"/>
            <a:chExt cx="181" cy="213"/>
          </a:xfrm>
        </p:grpSpPr>
        <p:sp>
          <p:nvSpPr>
            <p:cNvPr id="174121" name="Oval 95"/>
            <p:cNvSpPr>
              <a:spLocks noChangeArrowheads="1"/>
            </p:cNvSpPr>
            <p:nvPr/>
          </p:nvSpPr>
          <p:spPr bwMode="auto">
            <a:xfrm>
              <a:off x="3334" y="2622"/>
              <a:ext cx="150" cy="159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22" name="Text Box 96"/>
            <p:cNvSpPr txBox="1">
              <a:spLocks noChangeArrowheads="1"/>
            </p:cNvSpPr>
            <p:nvPr/>
          </p:nvSpPr>
          <p:spPr bwMode="auto">
            <a:xfrm>
              <a:off x="3312" y="2598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rgbClr val="FF0000"/>
                  </a:solidFill>
                  <a:latin typeface="+mn-lt"/>
                  <a:ea typeface="+mn-ea"/>
                </a:rPr>
                <a:t>2</a:t>
              </a:r>
            </a:p>
          </p:txBody>
        </p:sp>
      </p:grpSp>
      <p:sp>
        <p:nvSpPr>
          <p:cNvPr id="174098" name="Freeform 97"/>
          <p:cNvSpPr/>
          <p:nvPr/>
        </p:nvSpPr>
        <p:spPr bwMode="auto">
          <a:xfrm>
            <a:off x="7833511" y="3503161"/>
            <a:ext cx="2425700" cy="738188"/>
          </a:xfrm>
          <a:custGeom>
            <a:avLst/>
            <a:gdLst>
              <a:gd name="T0" fmla="*/ 2147483646 w 1528"/>
              <a:gd name="T1" fmla="*/ 2147483646 h 465"/>
              <a:gd name="T2" fmla="*/ 2147483646 w 1528"/>
              <a:gd name="T3" fmla="*/ 2147483646 h 465"/>
              <a:gd name="T4" fmla="*/ 2147483646 w 1528"/>
              <a:gd name="T5" fmla="*/ 2147483646 h 465"/>
              <a:gd name="T6" fmla="*/ 0 w 1528"/>
              <a:gd name="T7" fmla="*/ 2147483646 h 465"/>
              <a:gd name="T8" fmla="*/ 0 60000 65536"/>
              <a:gd name="T9" fmla="*/ 0 60000 65536"/>
              <a:gd name="T10" fmla="*/ 0 60000 65536"/>
              <a:gd name="T11" fmla="*/ 0 60000 65536"/>
              <a:gd name="T12" fmla="*/ 0 w 1528"/>
              <a:gd name="T13" fmla="*/ 0 h 465"/>
              <a:gd name="T14" fmla="*/ 1528 w 1528"/>
              <a:gd name="T15" fmla="*/ 465 h 46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28" h="465">
                <a:moveTo>
                  <a:pt x="1528" y="425"/>
                </a:moveTo>
                <a:cubicBezTo>
                  <a:pt x="1340" y="279"/>
                  <a:pt x="1153" y="133"/>
                  <a:pt x="1004" y="73"/>
                </a:cubicBezTo>
                <a:cubicBezTo>
                  <a:pt x="855" y="13"/>
                  <a:pt x="799" y="0"/>
                  <a:pt x="632" y="65"/>
                </a:cubicBezTo>
                <a:cubicBezTo>
                  <a:pt x="465" y="130"/>
                  <a:pt x="232" y="297"/>
                  <a:pt x="0" y="465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4099" name="Group 98"/>
          <p:cNvGrpSpPr/>
          <p:nvPr/>
        </p:nvGrpSpPr>
        <p:grpSpPr bwMode="auto">
          <a:xfrm>
            <a:off x="8957461" y="3438080"/>
            <a:ext cx="287337" cy="338138"/>
            <a:chOff x="3312" y="2598"/>
            <a:chExt cx="181" cy="213"/>
          </a:xfrm>
        </p:grpSpPr>
        <p:sp>
          <p:nvSpPr>
            <p:cNvPr id="174119" name="Oval 99"/>
            <p:cNvSpPr>
              <a:spLocks noChangeArrowheads="1"/>
            </p:cNvSpPr>
            <p:nvPr/>
          </p:nvSpPr>
          <p:spPr bwMode="auto">
            <a:xfrm>
              <a:off x="3334" y="2622"/>
              <a:ext cx="150" cy="159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20" name="Text Box 100"/>
            <p:cNvSpPr txBox="1">
              <a:spLocks noChangeArrowheads="1"/>
            </p:cNvSpPr>
            <p:nvPr/>
          </p:nvSpPr>
          <p:spPr bwMode="auto">
            <a:xfrm>
              <a:off x="3312" y="2598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rgbClr val="FF0000"/>
                  </a:solidFill>
                  <a:latin typeface="+mn-lt"/>
                  <a:ea typeface="+mn-ea"/>
                </a:rPr>
                <a:t>4</a:t>
              </a:r>
            </a:p>
          </p:txBody>
        </p:sp>
      </p:grpSp>
      <p:sp>
        <p:nvSpPr>
          <p:cNvPr id="174100" name="Line 101"/>
          <p:cNvSpPr>
            <a:spLocks noChangeShapeType="1"/>
          </p:cNvSpPr>
          <p:nvPr/>
        </p:nvSpPr>
        <p:spPr bwMode="auto">
          <a:xfrm>
            <a:off x="7966861" y="4355649"/>
            <a:ext cx="596900" cy="2540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4101" name="Group 102"/>
          <p:cNvGrpSpPr/>
          <p:nvPr/>
        </p:nvGrpSpPr>
        <p:grpSpPr bwMode="auto">
          <a:xfrm>
            <a:off x="8081161" y="4288980"/>
            <a:ext cx="287337" cy="338138"/>
            <a:chOff x="3312" y="2598"/>
            <a:chExt cx="181" cy="213"/>
          </a:xfrm>
        </p:grpSpPr>
        <p:sp>
          <p:nvSpPr>
            <p:cNvPr id="174117" name="Oval 103"/>
            <p:cNvSpPr>
              <a:spLocks noChangeArrowheads="1"/>
            </p:cNvSpPr>
            <p:nvPr/>
          </p:nvSpPr>
          <p:spPr bwMode="auto">
            <a:xfrm>
              <a:off x="3334" y="2622"/>
              <a:ext cx="150" cy="159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18" name="Text Box 104"/>
            <p:cNvSpPr txBox="1">
              <a:spLocks noChangeArrowheads="1"/>
            </p:cNvSpPr>
            <p:nvPr/>
          </p:nvSpPr>
          <p:spPr bwMode="auto">
            <a:xfrm>
              <a:off x="3312" y="2598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rgbClr val="FF0000"/>
                  </a:solidFill>
                  <a:latin typeface="+mn-lt"/>
                  <a:ea typeface="+mn-ea"/>
                </a:rPr>
                <a:t>5</a:t>
              </a:r>
            </a:p>
          </p:txBody>
        </p:sp>
      </p:grpSp>
      <p:sp>
        <p:nvSpPr>
          <p:cNvPr id="174102" name="Freeform 105"/>
          <p:cNvSpPr/>
          <p:nvPr/>
        </p:nvSpPr>
        <p:spPr bwMode="auto">
          <a:xfrm>
            <a:off x="9535311" y="4196899"/>
            <a:ext cx="844550" cy="520700"/>
          </a:xfrm>
          <a:custGeom>
            <a:avLst/>
            <a:gdLst>
              <a:gd name="T0" fmla="*/ 0 w 532"/>
              <a:gd name="T1" fmla="*/ 2147483646 h 328"/>
              <a:gd name="T2" fmla="*/ 2147483646 w 532"/>
              <a:gd name="T3" fmla="*/ 2147483646 h 328"/>
              <a:gd name="T4" fmla="*/ 2147483646 w 532"/>
              <a:gd name="T5" fmla="*/ 2147483646 h 328"/>
              <a:gd name="T6" fmla="*/ 0 60000 65536"/>
              <a:gd name="T7" fmla="*/ 0 60000 65536"/>
              <a:gd name="T8" fmla="*/ 0 60000 65536"/>
              <a:gd name="T9" fmla="*/ 0 w 532"/>
              <a:gd name="T10" fmla="*/ 0 h 328"/>
              <a:gd name="T11" fmla="*/ 532 w 532"/>
              <a:gd name="T12" fmla="*/ 328 h 3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32" h="328">
                <a:moveTo>
                  <a:pt x="0" y="272"/>
                </a:moveTo>
                <a:cubicBezTo>
                  <a:pt x="82" y="235"/>
                  <a:pt x="452" y="0"/>
                  <a:pt x="492" y="52"/>
                </a:cubicBezTo>
                <a:cubicBezTo>
                  <a:pt x="532" y="104"/>
                  <a:pt x="156" y="270"/>
                  <a:pt x="68" y="328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4103" name="Group 106"/>
          <p:cNvGrpSpPr/>
          <p:nvPr/>
        </p:nvGrpSpPr>
        <p:grpSpPr bwMode="auto">
          <a:xfrm>
            <a:off x="9821061" y="4308030"/>
            <a:ext cx="287337" cy="338138"/>
            <a:chOff x="3312" y="2598"/>
            <a:chExt cx="181" cy="213"/>
          </a:xfrm>
        </p:grpSpPr>
        <p:sp>
          <p:nvSpPr>
            <p:cNvPr id="174115" name="Oval 107"/>
            <p:cNvSpPr>
              <a:spLocks noChangeArrowheads="1"/>
            </p:cNvSpPr>
            <p:nvPr/>
          </p:nvSpPr>
          <p:spPr bwMode="auto">
            <a:xfrm>
              <a:off x="3334" y="2622"/>
              <a:ext cx="150" cy="159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16" name="Text Box 108"/>
            <p:cNvSpPr txBox="1">
              <a:spLocks noChangeArrowheads="1"/>
            </p:cNvSpPr>
            <p:nvPr/>
          </p:nvSpPr>
          <p:spPr bwMode="auto">
            <a:xfrm>
              <a:off x="3312" y="2598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rgbClr val="FF0000"/>
                  </a:solidFill>
                  <a:latin typeface="+mn-lt"/>
                  <a:ea typeface="+mn-ea"/>
                </a:rPr>
                <a:t>6</a:t>
              </a:r>
            </a:p>
          </p:txBody>
        </p:sp>
      </p:grpSp>
      <p:sp>
        <p:nvSpPr>
          <p:cNvPr id="174104" name="Freeform 109"/>
          <p:cNvSpPr/>
          <p:nvPr/>
        </p:nvSpPr>
        <p:spPr bwMode="auto">
          <a:xfrm>
            <a:off x="9313061" y="3663499"/>
            <a:ext cx="755650" cy="920750"/>
          </a:xfrm>
          <a:custGeom>
            <a:avLst/>
            <a:gdLst>
              <a:gd name="T0" fmla="*/ 2147483646 w 476"/>
              <a:gd name="T1" fmla="*/ 2147483646 h 580"/>
              <a:gd name="T2" fmla="*/ 2147483646 w 476"/>
              <a:gd name="T3" fmla="*/ 2147483646 h 580"/>
              <a:gd name="T4" fmla="*/ 0 w 476"/>
              <a:gd name="T5" fmla="*/ 0 h 580"/>
              <a:gd name="T6" fmla="*/ 0 60000 65536"/>
              <a:gd name="T7" fmla="*/ 0 60000 65536"/>
              <a:gd name="T8" fmla="*/ 0 60000 65536"/>
              <a:gd name="T9" fmla="*/ 0 w 476"/>
              <a:gd name="T10" fmla="*/ 0 h 580"/>
              <a:gd name="T11" fmla="*/ 476 w 476"/>
              <a:gd name="T12" fmla="*/ 580 h 58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76" h="580">
                <a:moveTo>
                  <a:pt x="68" y="580"/>
                </a:moveTo>
                <a:cubicBezTo>
                  <a:pt x="135" y="537"/>
                  <a:pt x="468" y="380"/>
                  <a:pt x="472" y="324"/>
                </a:cubicBezTo>
                <a:cubicBezTo>
                  <a:pt x="476" y="268"/>
                  <a:pt x="98" y="67"/>
                  <a:pt x="0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4105" name="Group 110"/>
          <p:cNvGrpSpPr/>
          <p:nvPr/>
        </p:nvGrpSpPr>
        <p:grpSpPr bwMode="auto">
          <a:xfrm>
            <a:off x="9421011" y="3723830"/>
            <a:ext cx="287337" cy="338138"/>
            <a:chOff x="3312" y="2598"/>
            <a:chExt cx="181" cy="213"/>
          </a:xfrm>
        </p:grpSpPr>
        <p:sp>
          <p:nvSpPr>
            <p:cNvPr id="174113" name="Oval 111"/>
            <p:cNvSpPr>
              <a:spLocks noChangeArrowheads="1"/>
            </p:cNvSpPr>
            <p:nvPr/>
          </p:nvSpPr>
          <p:spPr bwMode="auto">
            <a:xfrm>
              <a:off x="3334" y="2622"/>
              <a:ext cx="150" cy="159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14" name="Text Box 112"/>
            <p:cNvSpPr txBox="1">
              <a:spLocks noChangeArrowheads="1"/>
            </p:cNvSpPr>
            <p:nvPr/>
          </p:nvSpPr>
          <p:spPr bwMode="auto">
            <a:xfrm>
              <a:off x="3312" y="2598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rgbClr val="FF0000"/>
                  </a:solidFill>
                  <a:latin typeface="+mn-lt"/>
                  <a:ea typeface="+mn-ea"/>
                </a:rPr>
                <a:t>7</a:t>
              </a:r>
            </a:p>
          </p:txBody>
        </p:sp>
      </p:grpSp>
      <p:sp>
        <p:nvSpPr>
          <p:cNvPr id="174106" name="Line 113"/>
          <p:cNvSpPr>
            <a:spLocks noChangeShapeType="1"/>
          </p:cNvSpPr>
          <p:nvPr/>
        </p:nvSpPr>
        <p:spPr bwMode="auto">
          <a:xfrm flipH="1">
            <a:off x="8068461" y="3695249"/>
            <a:ext cx="812800" cy="5397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4107" name="Group 114"/>
          <p:cNvGrpSpPr/>
          <p:nvPr/>
        </p:nvGrpSpPr>
        <p:grpSpPr bwMode="auto">
          <a:xfrm>
            <a:off x="8379611" y="3838130"/>
            <a:ext cx="287337" cy="338138"/>
            <a:chOff x="3312" y="2598"/>
            <a:chExt cx="181" cy="213"/>
          </a:xfrm>
        </p:grpSpPr>
        <p:sp>
          <p:nvSpPr>
            <p:cNvPr id="174111" name="Oval 115"/>
            <p:cNvSpPr>
              <a:spLocks noChangeArrowheads="1"/>
            </p:cNvSpPr>
            <p:nvPr/>
          </p:nvSpPr>
          <p:spPr bwMode="auto">
            <a:xfrm>
              <a:off x="3334" y="2622"/>
              <a:ext cx="150" cy="159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FF0000"/>
              </a:solidFill>
              <a:rou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4112" name="Text Box 116"/>
            <p:cNvSpPr txBox="1">
              <a:spLocks noChangeArrowheads="1"/>
            </p:cNvSpPr>
            <p:nvPr/>
          </p:nvSpPr>
          <p:spPr bwMode="auto">
            <a:xfrm>
              <a:off x="3312" y="2598"/>
              <a:ext cx="1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600" dirty="0">
                  <a:solidFill>
                    <a:srgbClr val="FF0000"/>
                  </a:solidFill>
                  <a:latin typeface="+mn-lt"/>
                  <a:ea typeface="+mn-ea"/>
                </a:rPr>
                <a:t>8</a:t>
              </a:r>
            </a:p>
          </p:txBody>
        </p:sp>
      </p:grpSp>
      <p:sp>
        <p:nvSpPr>
          <p:cNvPr id="174108" name="Text Box 119"/>
          <p:cNvSpPr txBox="1">
            <a:spLocks noChangeArrowheads="1"/>
          </p:cNvSpPr>
          <p:nvPr/>
        </p:nvSpPr>
        <p:spPr bwMode="auto">
          <a:xfrm>
            <a:off x="10033786" y="4457250"/>
            <a:ext cx="80233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new BSS</a:t>
            </a:r>
          </a:p>
        </p:txBody>
      </p:sp>
      <p:sp>
        <p:nvSpPr>
          <p:cNvPr id="174110" name="Line 121"/>
          <p:cNvSpPr>
            <a:spLocks noChangeShapeType="1"/>
          </p:cNvSpPr>
          <p:nvPr/>
        </p:nvSpPr>
        <p:spPr bwMode="auto">
          <a:xfrm>
            <a:off x="9111448" y="2115686"/>
            <a:ext cx="0" cy="750888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zh-CN" altLang="en-US" dirty="0">
              <a:latin typeface="+mn-lt"/>
              <a:ea typeface="+mn-ea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标题 535"/>
          <p:cNvSpPr>
            <a:spLocks noGrp="1"/>
          </p:cNvSpPr>
          <p:nvPr>
            <p:ph type="title"/>
          </p:nvPr>
        </p:nvSpPr>
        <p:spPr>
          <a:xfrm>
            <a:off x="240000" y="360000"/>
            <a:ext cx="11520000" cy="890588"/>
          </a:xfrm>
        </p:spPr>
        <p:txBody>
          <a:bodyPr/>
          <a:lstStyle/>
          <a:p>
            <a:r>
              <a:rPr lang="en-US" altLang="zh-CN"/>
              <a:t>GSM: handoff between MSCs</a:t>
            </a:r>
            <a:endParaRPr lang="zh-CN" altLang="en-US"/>
          </a:p>
        </p:txBody>
      </p:sp>
      <p:sp>
        <p:nvSpPr>
          <p:cNvPr id="176133" name="Rectangle 42"/>
          <p:cNvSpPr>
            <a:spLocks noGrp="1" noChangeArrowheads="1"/>
          </p:cNvSpPr>
          <p:nvPr>
            <p:ph sz="half" idx="1"/>
          </p:nvPr>
        </p:nvSpPr>
        <p:spPr>
          <a:xfrm>
            <a:off x="711200" y="1600200"/>
            <a:ext cx="5080000" cy="4648200"/>
          </a:xfrm>
        </p:spPr>
        <p:txBody>
          <a:bodyPr/>
          <a:lstStyle/>
          <a:p>
            <a:r>
              <a:rPr lang="en-US" altLang="zh-CN" dirty="0">
                <a:solidFill>
                  <a:srgbClr val="C00000"/>
                </a:solidFill>
              </a:rPr>
              <a:t>anchor MSC</a:t>
            </a:r>
            <a:r>
              <a:rPr lang="en-US" altLang="zh-CN" dirty="0"/>
              <a:t>: first MSC visited during call</a:t>
            </a:r>
          </a:p>
          <a:p>
            <a:pPr lvl="1"/>
            <a:r>
              <a:rPr lang="en-US" altLang="zh-CN" dirty="0"/>
              <a:t>call remains routed through anchor MSC</a:t>
            </a:r>
          </a:p>
          <a:p>
            <a:r>
              <a:rPr lang="en-US" altLang="zh-CN" dirty="0">
                <a:solidFill>
                  <a:srgbClr val="C00000"/>
                </a:solidFill>
              </a:rPr>
              <a:t>new MSCs </a:t>
            </a:r>
            <a:r>
              <a:rPr lang="en-US" altLang="zh-CN" dirty="0"/>
              <a:t>add on to end of MSC chain as mobile moves to new MSC</a:t>
            </a:r>
          </a:p>
          <a:p>
            <a:r>
              <a:rPr lang="en-US" altLang="zh-CN" dirty="0"/>
              <a:t>IS-41 allows optional path minimization step to shorten multi-MSC chain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246C0F63-CE21-4B10-8998-15DF9B571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74400" y="6510338"/>
            <a:ext cx="1117600" cy="347662"/>
          </a:xfrm>
        </p:spPr>
        <p:txBody>
          <a:bodyPr/>
          <a:lstStyle/>
          <a:p>
            <a:fld id="{B5976719-4C93-4032-AE44-9AF0CDE2F195}" type="slidenum">
              <a:rPr lang="en-US" altLang="zh-CN" smtClean="0"/>
              <a:pPr/>
              <a:t>101</a:t>
            </a:fld>
            <a:endParaRPr lang="en-US" altLang="zh-CN" dirty="0"/>
          </a:p>
        </p:txBody>
      </p:sp>
      <p:grpSp>
        <p:nvGrpSpPr>
          <p:cNvPr id="176134" name="Group 2"/>
          <p:cNvGrpSpPr/>
          <p:nvPr/>
        </p:nvGrpSpPr>
        <p:grpSpPr bwMode="auto">
          <a:xfrm>
            <a:off x="6893662" y="1948805"/>
            <a:ext cx="1408113" cy="1109662"/>
            <a:chOff x="125" y="951"/>
            <a:chExt cx="887" cy="699"/>
          </a:xfrm>
        </p:grpSpPr>
        <p:sp>
          <p:nvSpPr>
            <p:cNvPr id="176659" name="Freeform 3"/>
            <p:cNvSpPr/>
            <p:nvPr/>
          </p:nvSpPr>
          <p:spPr bwMode="auto">
            <a:xfrm>
              <a:off x="147" y="1148"/>
              <a:ext cx="817" cy="502"/>
            </a:xfrm>
            <a:custGeom>
              <a:avLst/>
              <a:gdLst>
                <a:gd name="T0" fmla="*/ 1 w 1209"/>
                <a:gd name="T1" fmla="*/ 0 h 1134"/>
                <a:gd name="T2" fmla="*/ 1 w 1209"/>
                <a:gd name="T3" fmla="*/ 0 h 1134"/>
                <a:gd name="T4" fmla="*/ 1 w 1209"/>
                <a:gd name="T5" fmla="*/ 0 h 1134"/>
                <a:gd name="T6" fmla="*/ 1 w 1209"/>
                <a:gd name="T7" fmla="*/ 0 h 1134"/>
                <a:gd name="T8" fmla="*/ 1 w 1209"/>
                <a:gd name="T9" fmla="*/ 0 h 1134"/>
                <a:gd name="T10" fmla="*/ 1 w 1209"/>
                <a:gd name="T11" fmla="*/ 0 h 1134"/>
                <a:gd name="T12" fmla="*/ 2 w 1209"/>
                <a:gd name="T13" fmla="*/ 0 h 1134"/>
                <a:gd name="T14" fmla="*/ 2 w 1209"/>
                <a:gd name="T15" fmla="*/ 0 h 1134"/>
                <a:gd name="T16" fmla="*/ 2 w 1209"/>
                <a:gd name="T17" fmla="*/ 0 h 1134"/>
                <a:gd name="T18" fmla="*/ 2 w 1209"/>
                <a:gd name="T19" fmla="*/ 0 h 1134"/>
                <a:gd name="T20" fmla="*/ 1 w 1209"/>
                <a:gd name="T21" fmla="*/ 0 h 1134"/>
                <a:gd name="T22" fmla="*/ 1 w 1209"/>
                <a:gd name="T23" fmla="*/ 0 h 11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09"/>
                <a:gd name="T37" fmla="*/ 0 h 1134"/>
                <a:gd name="T38" fmla="*/ 1209 w 1209"/>
                <a:gd name="T39" fmla="*/ 1134 h 11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09" h="1134">
                  <a:moveTo>
                    <a:pt x="224" y="6"/>
                  </a:moveTo>
                  <a:cubicBezTo>
                    <a:pt x="112" y="13"/>
                    <a:pt x="66" y="64"/>
                    <a:pt x="33" y="141"/>
                  </a:cubicBezTo>
                  <a:cubicBezTo>
                    <a:pt x="0" y="219"/>
                    <a:pt x="24" y="370"/>
                    <a:pt x="27" y="471"/>
                  </a:cubicBezTo>
                  <a:cubicBezTo>
                    <a:pt x="30" y="572"/>
                    <a:pt x="30" y="664"/>
                    <a:pt x="50" y="747"/>
                  </a:cubicBezTo>
                  <a:cubicBezTo>
                    <a:pt x="70" y="830"/>
                    <a:pt x="79" y="924"/>
                    <a:pt x="149" y="972"/>
                  </a:cubicBezTo>
                  <a:cubicBezTo>
                    <a:pt x="219" y="1020"/>
                    <a:pt x="339" y="1012"/>
                    <a:pt x="469" y="1036"/>
                  </a:cubicBezTo>
                  <a:cubicBezTo>
                    <a:pt x="599" y="1060"/>
                    <a:pt x="822" y="1134"/>
                    <a:pt x="931" y="1115"/>
                  </a:cubicBezTo>
                  <a:cubicBezTo>
                    <a:pt x="1040" y="1096"/>
                    <a:pt x="1079" y="1039"/>
                    <a:pt x="1122" y="920"/>
                  </a:cubicBezTo>
                  <a:cubicBezTo>
                    <a:pt x="1165" y="801"/>
                    <a:pt x="1188" y="523"/>
                    <a:pt x="1189" y="401"/>
                  </a:cubicBezTo>
                  <a:cubicBezTo>
                    <a:pt x="1190" y="279"/>
                    <a:pt x="1209" y="240"/>
                    <a:pt x="1128" y="190"/>
                  </a:cubicBezTo>
                  <a:cubicBezTo>
                    <a:pt x="1046" y="141"/>
                    <a:pt x="850" y="135"/>
                    <a:pt x="701" y="104"/>
                  </a:cubicBezTo>
                  <a:cubicBezTo>
                    <a:pt x="552" y="72"/>
                    <a:pt x="335" y="0"/>
                    <a:pt x="224" y="6"/>
                  </a:cubicBez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660" name="Text Box 4"/>
            <p:cNvSpPr txBox="1">
              <a:spLocks noChangeArrowheads="1"/>
            </p:cNvSpPr>
            <p:nvPr/>
          </p:nvSpPr>
          <p:spPr bwMode="auto">
            <a:xfrm>
              <a:off x="142" y="951"/>
              <a:ext cx="87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+mn-ea"/>
                </a:rPr>
                <a:t>home network</a:t>
              </a:r>
            </a:p>
          </p:txBody>
        </p:sp>
        <p:grpSp>
          <p:nvGrpSpPr>
            <p:cNvPr id="176661" name="Group 5"/>
            <p:cNvGrpSpPr/>
            <p:nvPr/>
          </p:nvGrpSpPr>
          <p:grpSpPr bwMode="auto">
            <a:xfrm>
              <a:off x="125" y="1203"/>
              <a:ext cx="616" cy="317"/>
              <a:chOff x="581" y="459"/>
              <a:chExt cx="616" cy="317"/>
            </a:xfrm>
          </p:grpSpPr>
          <p:sp>
            <p:nvSpPr>
              <p:cNvPr id="176662" name="Rectangle 6"/>
              <p:cNvSpPr>
                <a:spLocks noChangeArrowheads="1"/>
              </p:cNvSpPr>
              <p:nvPr/>
            </p:nvSpPr>
            <p:spPr bwMode="auto">
              <a:xfrm>
                <a:off x="696" y="464"/>
                <a:ext cx="384" cy="31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76663" name="Text Box 7"/>
              <p:cNvSpPr txBox="1">
                <a:spLocks noChangeArrowheads="1"/>
              </p:cNvSpPr>
              <p:nvPr/>
            </p:nvSpPr>
            <p:spPr bwMode="auto">
              <a:xfrm>
                <a:off x="581" y="459"/>
                <a:ext cx="616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 dirty="0">
                    <a:solidFill>
                      <a:schemeClr val="bg1"/>
                    </a:solidFill>
                    <a:latin typeface="+mn-lt"/>
                    <a:ea typeface="+mn-ea"/>
                  </a:rPr>
                  <a:t>Home MSC</a:t>
                </a:r>
              </a:p>
            </p:txBody>
          </p:sp>
        </p:grpSp>
      </p:grpSp>
      <p:sp>
        <p:nvSpPr>
          <p:cNvPr id="176135" name="Freeform 15"/>
          <p:cNvSpPr/>
          <p:nvPr/>
        </p:nvSpPr>
        <p:spPr bwMode="auto">
          <a:xfrm>
            <a:off x="8287486" y="2642543"/>
            <a:ext cx="1436688" cy="1617663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6136" name="Text Box 16"/>
          <p:cNvSpPr txBox="1">
            <a:spLocks noChangeArrowheads="1"/>
          </p:cNvSpPr>
          <p:nvPr/>
        </p:nvSpPr>
        <p:spPr bwMode="auto">
          <a:xfrm>
            <a:off x="8787549" y="3237855"/>
            <a:ext cx="7175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PSTN</a:t>
            </a:r>
          </a:p>
        </p:txBody>
      </p:sp>
      <p:grpSp>
        <p:nvGrpSpPr>
          <p:cNvPr id="176137" name="Group 17"/>
          <p:cNvGrpSpPr/>
          <p:nvPr/>
        </p:nvGrpSpPr>
        <p:grpSpPr bwMode="auto">
          <a:xfrm>
            <a:off x="8181124" y="4838056"/>
            <a:ext cx="1441450" cy="346075"/>
            <a:chOff x="3072" y="739"/>
            <a:chExt cx="652" cy="146"/>
          </a:xfrm>
        </p:grpSpPr>
        <p:pic>
          <p:nvPicPr>
            <p:cNvPr id="176656" name="Picture 18" descr="lgv_fqmg[1]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657" name="Line 19"/>
            <p:cNvSpPr>
              <a:spLocks noChangeShapeType="1"/>
            </p:cNvSpPr>
            <p:nvPr/>
          </p:nvSpPr>
          <p:spPr bwMode="auto">
            <a:xfrm flipH="1">
              <a:off x="3104" y="784"/>
              <a:ext cx="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658" name="Line 20"/>
            <p:cNvSpPr>
              <a:spLocks noChangeShapeType="1"/>
            </p:cNvSpPr>
            <p:nvPr/>
          </p:nvSpPr>
          <p:spPr bwMode="auto">
            <a:xfrm flipH="1">
              <a:off x="3072" y="760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pic>
        <p:nvPicPr>
          <p:cNvPr id="176138" name="Picture 21" descr="e2gmc3yp[1]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35299" y="2458392"/>
            <a:ext cx="411162" cy="477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6139" name="Text Box 22"/>
          <p:cNvSpPr txBox="1">
            <a:spLocks noChangeArrowheads="1"/>
          </p:cNvSpPr>
          <p:nvPr/>
        </p:nvSpPr>
        <p:spPr bwMode="auto">
          <a:xfrm>
            <a:off x="9105049" y="2164706"/>
            <a:ext cx="112723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correspondent</a:t>
            </a:r>
          </a:p>
        </p:txBody>
      </p:sp>
      <p:sp>
        <p:nvSpPr>
          <p:cNvPr id="176140" name="Freeform 23"/>
          <p:cNvSpPr/>
          <p:nvPr/>
        </p:nvSpPr>
        <p:spPr bwMode="auto">
          <a:xfrm>
            <a:off x="7685824" y="2686992"/>
            <a:ext cx="2222500" cy="446088"/>
          </a:xfrm>
          <a:custGeom>
            <a:avLst/>
            <a:gdLst>
              <a:gd name="T0" fmla="*/ 2147483646 w 1400"/>
              <a:gd name="T1" fmla="*/ 2147483646 h 281"/>
              <a:gd name="T2" fmla="*/ 2147483646 w 1400"/>
              <a:gd name="T3" fmla="*/ 2147483646 h 281"/>
              <a:gd name="T4" fmla="*/ 2147483646 w 1400"/>
              <a:gd name="T5" fmla="*/ 2147483646 h 281"/>
              <a:gd name="T6" fmla="*/ 2147483646 w 1400"/>
              <a:gd name="T7" fmla="*/ 2147483646 h 281"/>
              <a:gd name="T8" fmla="*/ 0 w 1400"/>
              <a:gd name="T9" fmla="*/ 0 h 2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00"/>
              <a:gd name="T16" fmla="*/ 0 h 281"/>
              <a:gd name="T17" fmla="*/ 1400 w 1400"/>
              <a:gd name="T18" fmla="*/ 281 h 2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00" h="281">
                <a:moveTo>
                  <a:pt x="1400" y="104"/>
                </a:moveTo>
                <a:cubicBezTo>
                  <a:pt x="1381" y="121"/>
                  <a:pt x="1397" y="180"/>
                  <a:pt x="1296" y="208"/>
                </a:cubicBezTo>
                <a:cubicBezTo>
                  <a:pt x="1195" y="236"/>
                  <a:pt x="956" y="281"/>
                  <a:pt x="792" y="272"/>
                </a:cubicBezTo>
                <a:cubicBezTo>
                  <a:pt x="628" y="263"/>
                  <a:pt x="444" y="197"/>
                  <a:pt x="312" y="152"/>
                </a:cubicBezTo>
                <a:cubicBezTo>
                  <a:pt x="180" y="107"/>
                  <a:pt x="65" y="32"/>
                  <a:pt x="0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6141" name="Freeform 24"/>
          <p:cNvSpPr/>
          <p:nvPr/>
        </p:nvSpPr>
        <p:spPr bwMode="auto">
          <a:xfrm>
            <a:off x="7533425" y="2712392"/>
            <a:ext cx="1087437" cy="882650"/>
          </a:xfrm>
          <a:custGeom>
            <a:avLst/>
            <a:gdLst>
              <a:gd name="T0" fmla="*/ 0 w 685"/>
              <a:gd name="T1" fmla="*/ 0 h 556"/>
              <a:gd name="T2" fmla="*/ 2147483646 w 685"/>
              <a:gd name="T3" fmla="*/ 2147483646 h 556"/>
              <a:gd name="T4" fmla="*/ 2147483646 w 685"/>
              <a:gd name="T5" fmla="*/ 2147483646 h 556"/>
              <a:gd name="T6" fmla="*/ 2147483646 w 685"/>
              <a:gd name="T7" fmla="*/ 2147483646 h 556"/>
              <a:gd name="T8" fmla="*/ 0 60000 65536"/>
              <a:gd name="T9" fmla="*/ 0 60000 65536"/>
              <a:gd name="T10" fmla="*/ 0 60000 65536"/>
              <a:gd name="T11" fmla="*/ 0 60000 65536"/>
              <a:gd name="T12" fmla="*/ 0 w 685"/>
              <a:gd name="T13" fmla="*/ 0 h 556"/>
              <a:gd name="T14" fmla="*/ 685 w 685"/>
              <a:gd name="T15" fmla="*/ 556 h 55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5" h="556">
                <a:moveTo>
                  <a:pt x="0" y="0"/>
                </a:moveTo>
                <a:cubicBezTo>
                  <a:pt x="96" y="55"/>
                  <a:pt x="467" y="249"/>
                  <a:pt x="576" y="328"/>
                </a:cubicBezTo>
                <a:cubicBezTo>
                  <a:pt x="685" y="407"/>
                  <a:pt x="677" y="434"/>
                  <a:pt x="656" y="472"/>
                </a:cubicBezTo>
                <a:cubicBezTo>
                  <a:pt x="635" y="510"/>
                  <a:pt x="491" y="539"/>
                  <a:pt x="447" y="556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6142" name="Group 25"/>
          <p:cNvGrpSpPr/>
          <p:nvPr/>
        </p:nvGrpSpPr>
        <p:grpSpPr bwMode="auto">
          <a:xfrm>
            <a:off x="6858737" y="3487093"/>
            <a:ext cx="1020763" cy="841375"/>
            <a:chOff x="1807" y="2856"/>
            <a:chExt cx="803" cy="674"/>
          </a:xfrm>
        </p:grpSpPr>
        <p:sp>
          <p:nvSpPr>
            <p:cNvPr id="176524" name="AutoShape 26"/>
            <p:cNvSpPr>
              <a:spLocks noChangeArrowheads="1"/>
            </p:cNvSpPr>
            <p:nvPr/>
          </p:nvSpPr>
          <p:spPr bwMode="auto">
            <a:xfrm>
              <a:off x="1807" y="2856"/>
              <a:ext cx="315" cy="272"/>
            </a:xfrm>
            <a:prstGeom prst="hexagon">
              <a:avLst>
                <a:gd name="adj" fmla="val 28952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6525" name="AutoShape 27"/>
            <p:cNvSpPr>
              <a:spLocks noChangeArrowheads="1"/>
            </p:cNvSpPr>
            <p:nvPr/>
          </p:nvSpPr>
          <p:spPr bwMode="auto">
            <a:xfrm>
              <a:off x="2047" y="3258"/>
              <a:ext cx="315" cy="272"/>
            </a:xfrm>
            <a:prstGeom prst="hexagon">
              <a:avLst>
                <a:gd name="adj" fmla="val 28952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6526" name="AutoShape 28"/>
            <p:cNvSpPr>
              <a:spLocks noChangeArrowheads="1"/>
            </p:cNvSpPr>
            <p:nvPr/>
          </p:nvSpPr>
          <p:spPr bwMode="auto">
            <a:xfrm>
              <a:off x="2043" y="2985"/>
              <a:ext cx="315" cy="272"/>
            </a:xfrm>
            <a:prstGeom prst="hexagon">
              <a:avLst>
                <a:gd name="adj" fmla="val 28952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6527" name="AutoShape 29"/>
            <p:cNvSpPr>
              <a:spLocks noChangeArrowheads="1"/>
            </p:cNvSpPr>
            <p:nvPr/>
          </p:nvSpPr>
          <p:spPr bwMode="auto">
            <a:xfrm>
              <a:off x="2282" y="3123"/>
              <a:ext cx="314" cy="272"/>
            </a:xfrm>
            <a:prstGeom prst="hexagon">
              <a:avLst>
                <a:gd name="adj" fmla="val 28860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76528" name="Group 30"/>
            <p:cNvGrpSpPr/>
            <p:nvPr/>
          </p:nvGrpSpPr>
          <p:grpSpPr bwMode="auto">
            <a:xfrm>
              <a:off x="2407" y="3162"/>
              <a:ext cx="72" cy="145"/>
              <a:chOff x="3796" y="1043"/>
              <a:chExt cx="865" cy="1237"/>
            </a:xfrm>
          </p:grpSpPr>
          <p:sp>
            <p:nvSpPr>
              <p:cNvPr id="176626" name="Line 31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27" name="Line 32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28" name="Line 33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29" name="Line 34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30" name="Line 35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31" name="Line 36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32" name="Line 37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33" name="Line 38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34" name="Line 39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35" name="Line 40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36" name="Line 41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37" name="Line 42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38" name="Line 43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39" name="Line 44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40" name="Line 45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641" name="Group 46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652" name="Line 4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53" name="Line 4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54" name="Line 4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55" name="Line 5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642" name="Group 51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648" name="Line 52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49" name="Line 5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50" name="Line 54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51" name="Line 5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643" name="Group 56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644" name="Line 5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45" name="Line 5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46" name="Line 5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47" name="Line 6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6529" name="Group 61"/>
            <p:cNvGrpSpPr/>
            <p:nvPr/>
          </p:nvGrpSpPr>
          <p:grpSpPr bwMode="auto">
            <a:xfrm>
              <a:off x="2164" y="3034"/>
              <a:ext cx="72" cy="145"/>
              <a:chOff x="3796" y="1043"/>
              <a:chExt cx="865" cy="1237"/>
            </a:xfrm>
          </p:grpSpPr>
          <p:sp>
            <p:nvSpPr>
              <p:cNvPr id="176596" name="Line 62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97" name="Line 63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98" name="Line 64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99" name="Line 65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00" name="Line 66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01" name="Line 67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02" name="Line 68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03" name="Line 69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04" name="Line 70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05" name="Line 71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06" name="Line 72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07" name="Line 73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08" name="Line 74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09" name="Line 75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610" name="Line 76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611" name="Group 77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622" name="Line 7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23" name="Line 7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24" name="Line 8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25" name="Line 8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612" name="Group 82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618" name="Line 8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19" name="Line 8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20" name="Line 8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21" name="Line 8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613" name="Group 87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614" name="Line 8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15" name="Line 8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16" name="Line 9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617" name="Line 9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6530" name="Group 92"/>
            <p:cNvGrpSpPr/>
            <p:nvPr/>
          </p:nvGrpSpPr>
          <p:grpSpPr bwMode="auto">
            <a:xfrm>
              <a:off x="2175" y="3302"/>
              <a:ext cx="72" cy="144"/>
              <a:chOff x="3796" y="1043"/>
              <a:chExt cx="865" cy="1237"/>
            </a:xfrm>
          </p:grpSpPr>
          <p:sp>
            <p:nvSpPr>
              <p:cNvPr id="176566" name="Line 93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67" name="Line 94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68" name="Line 95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69" name="Line 96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70" name="Line 97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71" name="Line 98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72" name="Line 99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73" name="Line 100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74" name="Line 101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75" name="Line 102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76" name="Line 103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77" name="Line 104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78" name="Line 105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79" name="Line 106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80" name="Line 107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581" name="Group 108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592" name="Line 10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93" name="Line 11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94" name="Line 11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95" name="Line 11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582" name="Group 113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588" name="Line 11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89" name="Line 11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90" name="Line 11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91" name="Line 11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583" name="Group 118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584" name="Line 11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85" name="Line 12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86" name="Line 12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87" name="Line 12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6531" name="Group 123"/>
            <p:cNvGrpSpPr/>
            <p:nvPr/>
          </p:nvGrpSpPr>
          <p:grpSpPr bwMode="auto">
            <a:xfrm>
              <a:off x="1934" y="2899"/>
              <a:ext cx="72" cy="145"/>
              <a:chOff x="3796" y="1043"/>
              <a:chExt cx="865" cy="1237"/>
            </a:xfrm>
          </p:grpSpPr>
          <p:sp>
            <p:nvSpPr>
              <p:cNvPr id="176536" name="Line 124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37" name="Line 125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38" name="Line 126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39" name="Line 127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40" name="Line 128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41" name="Line 129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42" name="Line 130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43" name="Line 131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44" name="Line 132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45" name="Line 133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46" name="Line 134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47" name="Line 135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48" name="Line 136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49" name="Line 137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550" name="Line 138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551" name="Group 139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562" name="Line 14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63" name="Line 14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64" name="Line 14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65" name="Line 14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552" name="Group 144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558" name="Line 14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59" name="Line 14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60" name="Line 14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61" name="Line 14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553" name="Group 149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554" name="Line 15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55" name="Line 15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56" name="Line 15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57" name="Line 15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6532" name="Line 154"/>
            <p:cNvSpPr>
              <a:spLocks noChangeShapeType="1"/>
            </p:cNvSpPr>
            <p:nvPr/>
          </p:nvSpPr>
          <p:spPr bwMode="auto">
            <a:xfrm flipV="1">
              <a:off x="2460" y="3031"/>
              <a:ext cx="150" cy="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533" name="Line 155"/>
            <p:cNvSpPr>
              <a:spLocks noChangeShapeType="1"/>
            </p:cNvSpPr>
            <p:nvPr/>
          </p:nvSpPr>
          <p:spPr bwMode="auto">
            <a:xfrm flipV="1">
              <a:off x="2226" y="3031"/>
              <a:ext cx="254" cy="3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534" name="Line 156"/>
            <p:cNvSpPr>
              <a:spLocks noChangeShapeType="1"/>
            </p:cNvSpPr>
            <p:nvPr/>
          </p:nvSpPr>
          <p:spPr bwMode="auto">
            <a:xfrm flipV="1">
              <a:off x="2219" y="3031"/>
              <a:ext cx="245" cy="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535" name="Line 157"/>
            <p:cNvSpPr>
              <a:spLocks noChangeShapeType="1"/>
            </p:cNvSpPr>
            <p:nvPr/>
          </p:nvSpPr>
          <p:spPr bwMode="auto">
            <a:xfrm flipV="1">
              <a:off x="1989" y="2974"/>
              <a:ext cx="452" cy="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76143" name="Group 158"/>
          <p:cNvGrpSpPr/>
          <p:nvPr/>
        </p:nvGrpSpPr>
        <p:grpSpPr bwMode="auto">
          <a:xfrm>
            <a:off x="7465161" y="3410892"/>
            <a:ext cx="977900" cy="330200"/>
            <a:chOff x="717" y="1160"/>
            <a:chExt cx="616" cy="208"/>
          </a:xfrm>
        </p:grpSpPr>
        <p:sp>
          <p:nvSpPr>
            <p:cNvPr id="176522" name="Rectangle 159"/>
            <p:cNvSpPr>
              <a:spLocks noChangeArrowheads="1"/>
            </p:cNvSpPr>
            <p:nvPr/>
          </p:nvSpPr>
          <p:spPr bwMode="auto">
            <a:xfrm>
              <a:off x="832" y="1160"/>
              <a:ext cx="384" cy="20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6523" name="Text Box 160"/>
            <p:cNvSpPr txBox="1">
              <a:spLocks noChangeArrowheads="1"/>
            </p:cNvSpPr>
            <p:nvPr/>
          </p:nvSpPr>
          <p:spPr bwMode="auto">
            <a:xfrm>
              <a:off x="717" y="1171"/>
              <a:ext cx="61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bg1"/>
                  </a:solidFill>
                  <a:latin typeface="+mn-lt"/>
                  <a:ea typeface="+mn-ea"/>
                </a:rPr>
                <a:t>MSC</a:t>
              </a:r>
            </a:p>
          </p:txBody>
        </p:sp>
      </p:grpSp>
      <p:grpSp>
        <p:nvGrpSpPr>
          <p:cNvPr id="176144" name="Group 161"/>
          <p:cNvGrpSpPr/>
          <p:nvPr/>
        </p:nvGrpSpPr>
        <p:grpSpPr bwMode="auto">
          <a:xfrm>
            <a:off x="7779486" y="4133205"/>
            <a:ext cx="1016000" cy="931862"/>
            <a:chOff x="291" y="1263"/>
            <a:chExt cx="640" cy="587"/>
          </a:xfrm>
        </p:grpSpPr>
        <p:sp>
          <p:nvSpPr>
            <p:cNvPr id="176355" name="AutoShape 162"/>
            <p:cNvSpPr>
              <a:spLocks noChangeArrowheads="1"/>
            </p:cNvSpPr>
            <p:nvPr/>
          </p:nvSpPr>
          <p:spPr bwMode="auto">
            <a:xfrm>
              <a:off x="487" y="1320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6356" name="AutoShape 163"/>
            <p:cNvSpPr>
              <a:spLocks noChangeArrowheads="1"/>
            </p:cNvSpPr>
            <p:nvPr/>
          </p:nvSpPr>
          <p:spPr bwMode="auto">
            <a:xfrm>
              <a:off x="679" y="1636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6357" name="AutoShape 164"/>
            <p:cNvSpPr>
              <a:spLocks noChangeArrowheads="1"/>
            </p:cNvSpPr>
            <p:nvPr/>
          </p:nvSpPr>
          <p:spPr bwMode="auto">
            <a:xfrm>
              <a:off x="676" y="1421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76358" name="Group 165"/>
            <p:cNvGrpSpPr/>
            <p:nvPr/>
          </p:nvGrpSpPr>
          <p:grpSpPr bwMode="auto">
            <a:xfrm>
              <a:off x="291" y="1422"/>
              <a:ext cx="252" cy="214"/>
              <a:chOff x="867" y="1530"/>
              <a:chExt cx="252" cy="214"/>
            </a:xfrm>
          </p:grpSpPr>
          <p:sp>
            <p:nvSpPr>
              <p:cNvPr id="176490" name="AutoShape 166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76491" name="Group 167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76492" name="Line 168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93" name="Line 169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94" name="Line 170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95" name="Line 171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96" name="Line 172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97" name="Line 173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98" name="Line 174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99" name="Line 175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00" name="Line 176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01" name="Line 177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02" name="Line 178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03" name="Line 179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04" name="Line 180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05" name="Line 181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506" name="Line 182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76507" name="Group 183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76518" name="Line 184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519" name="Line 185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520" name="Line 186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521" name="Line 187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6508" name="Group 188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76514" name="Line 189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515" name="Line 190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516" name="Line 191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517" name="Line 19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6509" name="Group 193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76510" name="Line 194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511" name="Line 195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512" name="Line 196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513" name="Line 197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grpSp>
          <p:nvGrpSpPr>
            <p:cNvPr id="176359" name="Group 198"/>
            <p:cNvGrpSpPr/>
            <p:nvPr/>
          </p:nvGrpSpPr>
          <p:grpSpPr bwMode="auto">
            <a:xfrm>
              <a:off x="773" y="1460"/>
              <a:ext cx="58" cy="114"/>
              <a:chOff x="3796" y="1043"/>
              <a:chExt cx="865" cy="1237"/>
            </a:xfrm>
          </p:grpSpPr>
          <p:sp>
            <p:nvSpPr>
              <p:cNvPr id="176460" name="Line 199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61" name="Line 200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62" name="Line 201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63" name="Line 202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64" name="Line 203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65" name="Line 204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66" name="Line 205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67" name="Line 206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68" name="Line 207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69" name="Line 208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70" name="Line 209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71" name="Line 210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72" name="Line 211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73" name="Line 212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74" name="Line 213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475" name="Group 214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486" name="Line 21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87" name="Line 21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88" name="Line 21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89" name="Line 21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476" name="Group 219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482" name="Line 22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83" name="Line 22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84" name="Line 22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85" name="Line 22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477" name="Group 224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478" name="Line 22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79" name="Line 22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80" name="Line 22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81" name="Line 22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6360" name="Group 229"/>
            <p:cNvGrpSpPr/>
            <p:nvPr/>
          </p:nvGrpSpPr>
          <p:grpSpPr bwMode="auto">
            <a:xfrm>
              <a:off x="782" y="1671"/>
              <a:ext cx="57" cy="113"/>
              <a:chOff x="3796" y="1043"/>
              <a:chExt cx="865" cy="1237"/>
            </a:xfrm>
          </p:grpSpPr>
          <p:sp>
            <p:nvSpPr>
              <p:cNvPr id="176430" name="Line 230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31" name="Line 231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32" name="Line 232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33" name="Line 233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34" name="Line 234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35" name="Line 235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36" name="Line 236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37" name="Line 237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38" name="Line 238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39" name="Line 239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40" name="Line 240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41" name="Line 241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42" name="Line 242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43" name="Line 243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44" name="Line 244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445" name="Group 245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456" name="Line 24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57" name="Line 24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58" name="Line 24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59" name="Line 24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446" name="Group 250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452" name="Line 251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53" name="Line 25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54" name="Line 253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55" name="Line 25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447" name="Group 255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448" name="Line 25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49" name="Line 25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50" name="Line 25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51" name="Line 25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6361" name="Group 260"/>
            <p:cNvGrpSpPr/>
            <p:nvPr/>
          </p:nvGrpSpPr>
          <p:grpSpPr bwMode="auto">
            <a:xfrm>
              <a:off x="589" y="1354"/>
              <a:ext cx="57" cy="114"/>
              <a:chOff x="3796" y="1043"/>
              <a:chExt cx="865" cy="1237"/>
            </a:xfrm>
          </p:grpSpPr>
          <p:sp>
            <p:nvSpPr>
              <p:cNvPr id="176400" name="Line 261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01" name="Line 262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02" name="Line 263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03" name="Line 264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04" name="Line 265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05" name="Line 266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06" name="Line 267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07" name="Line 268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08" name="Line 269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09" name="Line 270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10" name="Line 271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11" name="Line 272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12" name="Line 273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13" name="Line 274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414" name="Line 275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415" name="Group 276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426" name="Line 27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27" name="Line 27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28" name="Line 27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29" name="Line 28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416" name="Group 281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422" name="Line 282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23" name="Line 28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24" name="Line 284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25" name="Line 28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417" name="Group 286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418" name="Line 28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19" name="Line 28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20" name="Line 28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421" name="Line 29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6362" name="Line 291"/>
            <p:cNvSpPr>
              <a:spLocks noChangeShapeType="1"/>
            </p:cNvSpPr>
            <p:nvPr/>
          </p:nvSpPr>
          <p:spPr bwMode="auto">
            <a:xfrm flipV="1">
              <a:off x="626" y="1272"/>
              <a:ext cx="236" cy="3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363" name="Line 292"/>
            <p:cNvSpPr>
              <a:spLocks noChangeShapeType="1"/>
            </p:cNvSpPr>
            <p:nvPr/>
          </p:nvSpPr>
          <p:spPr bwMode="auto">
            <a:xfrm flipV="1">
              <a:off x="823" y="1276"/>
              <a:ext cx="75" cy="4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364" name="Line 293"/>
            <p:cNvSpPr>
              <a:spLocks noChangeShapeType="1"/>
            </p:cNvSpPr>
            <p:nvPr/>
          </p:nvSpPr>
          <p:spPr bwMode="auto">
            <a:xfrm flipV="1">
              <a:off x="817" y="1264"/>
              <a:ext cx="58" cy="3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365" name="Line 294"/>
            <p:cNvSpPr>
              <a:spLocks noChangeShapeType="1"/>
            </p:cNvSpPr>
            <p:nvPr/>
          </p:nvSpPr>
          <p:spPr bwMode="auto">
            <a:xfrm flipV="1">
              <a:off x="633" y="1263"/>
              <a:ext cx="226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6366" name="Group 295"/>
            <p:cNvGrpSpPr/>
            <p:nvPr/>
          </p:nvGrpSpPr>
          <p:grpSpPr bwMode="auto">
            <a:xfrm>
              <a:off x="483" y="1532"/>
              <a:ext cx="252" cy="214"/>
              <a:chOff x="867" y="1530"/>
              <a:chExt cx="252" cy="214"/>
            </a:xfrm>
          </p:grpSpPr>
          <p:sp>
            <p:nvSpPr>
              <p:cNvPr id="176368" name="AutoShape 296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76369" name="Group 297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76370" name="Line 298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71" name="Line 299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72" name="Line 300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73" name="Line 301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74" name="Line 302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75" name="Line 303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76" name="Line 304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77" name="Line 305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78" name="Line 306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79" name="Line 307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80" name="Line 308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81" name="Line 309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82" name="Line 310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83" name="Line 311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84" name="Line 312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76385" name="Group 313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76396" name="Line 314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97" name="Line 315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98" name="Line 316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99" name="Line 317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6386" name="Group 318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76392" name="Line 319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93" name="Line 320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94" name="Line 321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95" name="Line 32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6387" name="Group 323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76388" name="Line 324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89" name="Line 325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90" name="Line 326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91" name="Line 327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sp>
          <p:nvSpPr>
            <p:cNvPr id="176367" name="Line 328"/>
            <p:cNvSpPr>
              <a:spLocks noChangeShapeType="1"/>
            </p:cNvSpPr>
            <p:nvPr/>
          </p:nvSpPr>
          <p:spPr bwMode="auto">
            <a:xfrm flipV="1">
              <a:off x="414" y="1266"/>
              <a:ext cx="430" cy="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76145" name="Text Box 329"/>
          <p:cNvSpPr txBox="1">
            <a:spLocks noChangeArrowheads="1"/>
          </p:cNvSpPr>
          <p:nvPr/>
        </p:nvSpPr>
        <p:spPr bwMode="auto">
          <a:xfrm>
            <a:off x="6958750" y="3142605"/>
            <a:ext cx="13811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anchor MSC</a:t>
            </a:r>
          </a:p>
        </p:txBody>
      </p:sp>
      <p:grpSp>
        <p:nvGrpSpPr>
          <p:cNvPr id="176146" name="Group 330"/>
          <p:cNvGrpSpPr/>
          <p:nvPr/>
        </p:nvGrpSpPr>
        <p:grpSpPr bwMode="auto">
          <a:xfrm>
            <a:off x="9555900" y="3841105"/>
            <a:ext cx="1309687" cy="1147762"/>
            <a:chOff x="146" y="711"/>
            <a:chExt cx="825" cy="723"/>
          </a:xfrm>
        </p:grpSpPr>
        <p:sp>
          <p:nvSpPr>
            <p:cNvPr id="176152" name="AutoShape 331"/>
            <p:cNvSpPr>
              <a:spLocks noChangeArrowheads="1"/>
            </p:cNvSpPr>
            <p:nvPr/>
          </p:nvSpPr>
          <p:spPr bwMode="auto">
            <a:xfrm>
              <a:off x="719" y="904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6153" name="AutoShape 332"/>
            <p:cNvSpPr>
              <a:spLocks noChangeArrowheads="1"/>
            </p:cNvSpPr>
            <p:nvPr/>
          </p:nvSpPr>
          <p:spPr bwMode="auto">
            <a:xfrm>
              <a:off x="335" y="1115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76154" name="Group 333"/>
            <p:cNvGrpSpPr/>
            <p:nvPr/>
          </p:nvGrpSpPr>
          <p:grpSpPr bwMode="auto">
            <a:xfrm>
              <a:off x="523" y="1006"/>
              <a:ext cx="252" cy="214"/>
              <a:chOff x="867" y="1530"/>
              <a:chExt cx="252" cy="214"/>
            </a:xfrm>
          </p:grpSpPr>
          <p:sp>
            <p:nvSpPr>
              <p:cNvPr id="176323" name="AutoShape 334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76324" name="Group 335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76325" name="Line 336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26" name="Line 337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27" name="Line 338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28" name="Line 339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29" name="Line 340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30" name="Line 341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31" name="Line 342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32" name="Line 343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33" name="Line 344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34" name="Line 345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35" name="Line 346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36" name="Line 347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37" name="Line 348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38" name="Line 349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39" name="Line 350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76340" name="Group 351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76351" name="Line 352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52" name="Line 353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53" name="Line 354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54" name="Line 355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6341" name="Group 356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76347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48" name="Line 358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49" name="Line 359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50" name="Line 360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6342" name="Group 361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76343" name="Line 362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44" name="Line 363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45" name="Line 364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346" name="Line 365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grpSp>
          <p:nvGrpSpPr>
            <p:cNvPr id="176155" name="Group 366"/>
            <p:cNvGrpSpPr/>
            <p:nvPr/>
          </p:nvGrpSpPr>
          <p:grpSpPr bwMode="auto">
            <a:xfrm>
              <a:off x="429" y="1159"/>
              <a:ext cx="57" cy="113"/>
              <a:chOff x="3796" y="1043"/>
              <a:chExt cx="865" cy="1237"/>
            </a:xfrm>
          </p:grpSpPr>
          <p:sp>
            <p:nvSpPr>
              <p:cNvPr id="176293" name="Line 367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94" name="Line 368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95" name="Line 369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96" name="Line 370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97" name="Line 371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98" name="Line 372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99" name="Line 373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300" name="Line 374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301" name="Line 375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302" name="Line 376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303" name="Line 377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304" name="Line 378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305" name="Line 379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306" name="Line 380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307" name="Line 381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308" name="Group 382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319" name="Line 38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20" name="Line 38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21" name="Line 38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22" name="Line 38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309" name="Group 387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315" name="Line 38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16" name="Line 38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17" name="Line 39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18" name="Line 39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310" name="Group 392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311" name="Line 39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12" name="Line 39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13" name="Line 39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314" name="Line 39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6156" name="Group 397"/>
            <p:cNvGrpSpPr/>
            <p:nvPr/>
          </p:nvGrpSpPr>
          <p:grpSpPr bwMode="auto">
            <a:xfrm>
              <a:off x="821" y="938"/>
              <a:ext cx="57" cy="114"/>
              <a:chOff x="3796" y="1043"/>
              <a:chExt cx="865" cy="1237"/>
            </a:xfrm>
          </p:grpSpPr>
          <p:sp>
            <p:nvSpPr>
              <p:cNvPr id="176263" name="Line 398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64" name="Line 399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65" name="Line 400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66" name="Line 401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67" name="Line 402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68" name="Line 403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69" name="Line 404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70" name="Line 405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71" name="Line 406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72" name="Line 407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73" name="Line 408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74" name="Line 409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75" name="Line 410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76" name="Line 411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77" name="Line 412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278" name="Group 413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289" name="Line 41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90" name="Line 41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91" name="Line 41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92" name="Line 41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279" name="Group 418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285" name="Line 41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86" name="Line 42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87" name="Line 42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88" name="Line 42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280" name="Group 423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281" name="Line 42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82" name="Line 42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83" name="Line 42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84" name="Line 42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6157" name="Line 428"/>
            <p:cNvSpPr>
              <a:spLocks noChangeShapeType="1"/>
            </p:cNvSpPr>
            <p:nvPr/>
          </p:nvSpPr>
          <p:spPr bwMode="auto">
            <a:xfrm flipH="1" flipV="1">
              <a:off x="602" y="916"/>
              <a:ext cx="256" cy="2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158" name="Line 429"/>
            <p:cNvSpPr>
              <a:spLocks noChangeShapeType="1"/>
            </p:cNvSpPr>
            <p:nvPr/>
          </p:nvSpPr>
          <p:spPr bwMode="auto">
            <a:xfrm flipV="1">
              <a:off x="455" y="914"/>
              <a:ext cx="3" cy="35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159" name="Line 430"/>
            <p:cNvSpPr>
              <a:spLocks noChangeShapeType="1"/>
            </p:cNvSpPr>
            <p:nvPr/>
          </p:nvSpPr>
          <p:spPr bwMode="auto">
            <a:xfrm flipH="1" flipV="1">
              <a:off x="501" y="920"/>
              <a:ext cx="140" cy="4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6160" name="Line 431"/>
            <p:cNvSpPr>
              <a:spLocks noChangeShapeType="1"/>
            </p:cNvSpPr>
            <p:nvPr/>
          </p:nvSpPr>
          <p:spPr bwMode="auto">
            <a:xfrm flipH="1" flipV="1">
              <a:off x="647" y="925"/>
              <a:ext cx="218" cy="1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6161" name="Group 432"/>
            <p:cNvGrpSpPr/>
            <p:nvPr/>
          </p:nvGrpSpPr>
          <p:grpSpPr bwMode="auto">
            <a:xfrm>
              <a:off x="715" y="1116"/>
              <a:ext cx="252" cy="214"/>
              <a:chOff x="867" y="1530"/>
              <a:chExt cx="252" cy="214"/>
            </a:xfrm>
          </p:grpSpPr>
          <p:sp>
            <p:nvSpPr>
              <p:cNvPr id="176231" name="AutoShape 433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76232" name="Group 434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76233" name="Line 435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34" name="Line 436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35" name="Line 437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36" name="Line 438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37" name="Line 439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38" name="Line 440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39" name="Line 441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40" name="Line 442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41" name="Line 443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42" name="Line 444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43" name="Line 445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44" name="Line 446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45" name="Line 447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46" name="Line 448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47" name="Line 449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76248" name="Group 450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76259" name="Line 451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260" name="Line 45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261" name="Line 453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262" name="Line 45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6249" name="Group 455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76255" name="Line 456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256" name="Line 457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257" name="Line 458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258" name="Line 459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6250" name="Group 460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76251" name="Line 461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252" name="Line 46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253" name="Line 463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6254" name="Line 46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sp>
          <p:nvSpPr>
            <p:cNvPr id="176162" name="Line 465"/>
            <p:cNvSpPr>
              <a:spLocks noChangeShapeType="1"/>
            </p:cNvSpPr>
            <p:nvPr/>
          </p:nvSpPr>
          <p:spPr bwMode="auto">
            <a:xfrm flipH="1" flipV="1">
              <a:off x="554" y="928"/>
              <a:ext cx="92" cy="2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6163" name="Group 466"/>
            <p:cNvGrpSpPr/>
            <p:nvPr/>
          </p:nvGrpSpPr>
          <p:grpSpPr bwMode="auto">
            <a:xfrm>
              <a:off x="191" y="711"/>
              <a:ext cx="616" cy="208"/>
              <a:chOff x="717" y="1160"/>
              <a:chExt cx="616" cy="208"/>
            </a:xfrm>
          </p:grpSpPr>
          <p:sp>
            <p:nvSpPr>
              <p:cNvPr id="176229" name="Rectangle 467"/>
              <p:cNvSpPr>
                <a:spLocks noChangeArrowheads="1"/>
              </p:cNvSpPr>
              <p:nvPr/>
            </p:nvSpPr>
            <p:spPr bwMode="auto">
              <a:xfrm>
                <a:off x="832" y="1160"/>
                <a:ext cx="384" cy="208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76230" name="Text Box 468"/>
              <p:cNvSpPr txBox="1">
                <a:spLocks noChangeArrowheads="1"/>
              </p:cNvSpPr>
              <p:nvPr/>
            </p:nvSpPr>
            <p:spPr bwMode="auto">
              <a:xfrm>
                <a:off x="717" y="1171"/>
                <a:ext cx="616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 dirty="0">
                    <a:solidFill>
                      <a:schemeClr val="bg1"/>
                    </a:solidFill>
                    <a:latin typeface="+mn-lt"/>
                    <a:ea typeface="+mn-ea"/>
                  </a:rPr>
                  <a:t>MSC</a:t>
                </a:r>
              </a:p>
            </p:txBody>
          </p:sp>
        </p:grpSp>
        <p:sp>
          <p:nvSpPr>
            <p:cNvPr id="176164" name="AutoShape 469"/>
            <p:cNvSpPr>
              <a:spLocks noChangeArrowheads="1"/>
            </p:cNvSpPr>
            <p:nvPr/>
          </p:nvSpPr>
          <p:spPr bwMode="auto">
            <a:xfrm>
              <a:off x="146" y="1007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76165" name="Group 470"/>
            <p:cNvGrpSpPr/>
            <p:nvPr/>
          </p:nvGrpSpPr>
          <p:grpSpPr bwMode="auto">
            <a:xfrm>
              <a:off x="237" y="1051"/>
              <a:ext cx="57" cy="113"/>
              <a:chOff x="3796" y="1043"/>
              <a:chExt cx="865" cy="1237"/>
            </a:xfrm>
          </p:grpSpPr>
          <p:sp>
            <p:nvSpPr>
              <p:cNvPr id="176199" name="Line 471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00" name="Line 472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01" name="Line 473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02" name="Line 474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03" name="Line 475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04" name="Line 476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05" name="Line 477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06" name="Line 478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07" name="Line 479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08" name="Line 480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09" name="Line 481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10" name="Line 482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11" name="Line 483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12" name="Line 484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213" name="Line 485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214" name="Group 486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225" name="Line 48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26" name="Line 48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27" name="Line 48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28" name="Line 49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215" name="Group 491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221" name="Line 492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22" name="Line 49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23" name="Line 494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24" name="Line 49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216" name="Group 496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217" name="Line 49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18" name="Line 49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19" name="Line 49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220" name="Line 50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6166" name="AutoShape 501"/>
            <p:cNvSpPr>
              <a:spLocks noChangeArrowheads="1"/>
            </p:cNvSpPr>
            <p:nvPr/>
          </p:nvSpPr>
          <p:spPr bwMode="auto">
            <a:xfrm>
              <a:off x="527" y="1220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76167" name="Group 502"/>
            <p:cNvGrpSpPr/>
            <p:nvPr/>
          </p:nvGrpSpPr>
          <p:grpSpPr bwMode="auto">
            <a:xfrm>
              <a:off x="627" y="1270"/>
              <a:ext cx="57" cy="113"/>
              <a:chOff x="3796" y="1043"/>
              <a:chExt cx="865" cy="1237"/>
            </a:xfrm>
          </p:grpSpPr>
          <p:sp>
            <p:nvSpPr>
              <p:cNvPr id="176169" name="Line 503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70" name="Line 504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71" name="Line 505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72" name="Line 506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73" name="Line 507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74" name="Line 508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75" name="Line 509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76" name="Line 510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77" name="Line 511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78" name="Line 512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79" name="Line 513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80" name="Line 514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81" name="Line 515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82" name="Line 516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6183" name="Line 517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6184" name="Group 518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6195" name="Line 51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196" name="Line 52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197" name="Line 52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198" name="Line 52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185" name="Group 523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6191" name="Line 52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192" name="Line 52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193" name="Line 52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194" name="Line 52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6186" name="Group 528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6187" name="Line 52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188" name="Line 53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189" name="Line 53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6190" name="Line 53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6168" name="Line 533"/>
            <p:cNvSpPr>
              <a:spLocks noChangeShapeType="1"/>
            </p:cNvSpPr>
            <p:nvPr/>
          </p:nvSpPr>
          <p:spPr bwMode="auto">
            <a:xfrm flipV="1">
              <a:off x="269" y="920"/>
              <a:ext cx="156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76147" name="Freeform 534"/>
          <p:cNvSpPr/>
          <p:nvPr/>
        </p:nvSpPr>
        <p:spPr bwMode="auto">
          <a:xfrm>
            <a:off x="8270024" y="3593456"/>
            <a:ext cx="609600" cy="1373187"/>
          </a:xfrm>
          <a:custGeom>
            <a:avLst/>
            <a:gdLst>
              <a:gd name="T0" fmla="*/ 0 w 384"/>
              <a:gd name="T1" fmla="*/ 2147483646 h 865"/>
              <a:gd name="T2" fmla="*/ 2147483646 w 384"/>
              <a:gd name="T3" fmla="*/ 2147483646 h 865"/>
              <a:gd name="T4" fmla="*/ 2147483646 w 384"/>
              <a:gd name="T5" fmla="*/ 2147483646 h 865"/>
              <a:gd name="T6" fmla="*/ 2147483646 w 384"/>
              <a:gd name="T7" fmla="*/ 2147483646 h 865"/>
              <a:gd name="T8" fmla="*/ 2147483646 w 384"/>
              <a:gd name="T9" fmla="*/ 2147483646 h 865"/>
              <a:gd name="T10" fmla="*/ 2147483646 w 384"/>
              <a:gd name="T11" fmla="*/ 2147483646 h 86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384"/>
              <a:gd name="T19" fmla="*/ 0 h 865"/>
              <a:gd name="T20" fmla="*/ 384 w 384"/>
              <a:gd name="T21" fmla="*/ 865 h 86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384" h="865">
                <a:moveTo>
                  <a:pt x="0" y="53"/>
                </a:moveTo>
                <a:cubicBezTo>
                  <a:pt x="104" y="26"/>
                  <a:pt x="209" y="0"/>
                  <a:pt x="272" y="21"/>
                </a:cubicBezTo>
                <a:cubicBezTo>
                  <a:pt x="335" y="42"/>
                  <a:pt x="368" y="94"/>
                  <a:pt x="376" y="181"/>
                </a:cubicBezTo>
                <a:cubicBezTo>
                  <a:pt x="384" y="268"/>
                  <a:pt x="338" y="454"/>
                  <a:pt x="320" y="541"/>
                </a:cubicBezTo>
                <a:cubicBezTo>
                  <a:pt x="302" y="628"/>
                  <a:pt x="275" y="652"/>
                  <a:pt x="268" y="706"/>
                </a:cubicBezTo>
                <a:cubicBezTo>
                  <a:pt x="261" y="760"/>
                  <a:pt x="275" y="832"/>
                  <a:pt x="277" y="865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6148" name="Group 535"/>
          <p:cNvGrpSpPr/>
          <p:nvPr/>
        </p:nvGrpSpPr>
        <p:grpSpPr bwMode="auto">
          <a:xfrm>
            <a:off x="8416075" y="3912542"/>
            <a:ext cx="623887" cy="330200"/>
            <a:chOff x="2647" y="2987"/>
            <a:chExt cx="393" cy="208"/>
          </a:xfrm>
        </p:grpSpPr>
        <p:sp>
          <p:nvSpPr>
            <p:cNvPr id="176150" name="Rectangle 536"/>
            <p:cNvSpPr>
              <a:spLocks noChangeArrowheads="1"/>
            </p:cNvSpPr>
            <p:nvPr/>
          </p:nvSpPr>
          <p:spPr bwMode="auto">
            <a:xfrm>
              <a:off x="2647" y="2987"/>
              <a:ext cx="384" cy="20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6151" name="Text Box 537"/>
            <p:cNvSpPr txBox="1">
              <a:spLocks noChangeArrowheads="1"/>
            </p:cNvSpPr>
            <p:nvPr/>
          </p:nvSpPr>
          <p:spPr bwMode="auto">
            <a:xfrm>
              <a:off x="2649" y="2995"/>
              <a:ext cx="39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bg1"/>
                  </a:solidFill>
                  <a:latin typeface="+mn-lt"/>
                  <a:ea typeface="+mn-ea"/>
                </a:rPr>
                <a:t>MSC</a:t>
              </a:r>
            </a:p>
          </p:txBody>
        </p:sp>
      </p:grpSp>
      <p:sp>
        <p:nvSpPr>
          <p:cNvPr id="176149" name="Text Box 37"/>
          <p:cNvSpPr txBox="1">
            <a:spLocks noChangeArrowheads="1"/>
          </p:cNvSpPr>
          <p:nvPr/>
        </p:nvSpPr>
        <p:spPr bwMode="auto">
          <a:xfrm>
            <a:off x="8263675" y="5350818"/>
            <a:ext cx="219367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(a) before handoff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标题 53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>
                <a:ea typeface="宋体" panose="02010600030101010101" pitchFamily="2" charset="-122"/>
              </a:rPr>
              <a:t>GSM: handoff between MSCs</a:t>
            </a:r>
          </a:p>
        </p:txBody>
      </p:sp>
      <p:sp>
        <p:nvSpPr>
          <p:cNvPr id="2" name="内容占位符 1">
            <a:extLst>
              <a:ext uri="{FF2B5EF4-FFF2-40B4-BE49-F238E27FC236}">
                <a16:creationId xmlns:a16="http://schemas.microsoft.com/office/drawing/2014/main" id="{7DDF0ED5-92F1-4777-9C64-4906FAF6C74A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/>
            </a:pPr>
            <a:r>
              <a:rPr lang="en-US" altLang="zh-CN" i="1" kern="0" dirty="0">
                <a:solidFill>
                  <a:srgbClr val="FF3300"/>
                </a:solidFill>
                <a:latin typeface="+mn-lt"/>
                <a:ea typeface="宋体" panose="02010600030101010101" pitchFamily="2" charset="-122"/>
              </a:rPr>
              <a:t>anchor MSC:</a:t>
            </a:r>
            <a:r>
              <a:rPr lang="en-US" altLang="zh-CN" kern="0" dirty="0">
                <a:latin typeface="+mn-lt"/>
                <a:ea typeface="宋体" panose="02010600030101010101" pitchFamily="2" charset="-122"/>
              </a:rPr>
              <a:t> first MSC visited during call</a:t>
            </a:r>
          </a:p>
          <a:p>
            <a:pPr marL="742950" lvl="1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/>
            </a:pPr>
            <a:r>
              <a:rPr lang="en-US" altLang="zh-CN" sz="2000" kern="0" dirty="0">
                <a:latin typeface="+mn-lt"/>
                <a:ea typeface="宋体" panose="02010600030101010101" pitchFamily="2" charset="-122"/>
              </a:rPr>
              <a:t>call remains routed through anchor MSC</a:t>
            </a:r>
          </a:p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/>
            </a:pPr>
            <a:r>
              <a:rPr lang="en-US" altLang="zh-CN" kern="0" dirty="0">
                <a:latin typeface="+mn-lt"/>
                <a:ea typeface="宋体" panose="02010600030101010101" pitchFamily="2" charset="-122"/>
              </a:rPr>
              <a:t>new MSCs add on to end of MSC chain as mobile moves to new MSC</a:t>
            </a:r>
          </a:p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/>
            </a:pPr>
            <a:r>
              <a:rPr lang="en-US" altLang="zh-CN" kern="0" dirty="0">
                <a:latin typeface="+mn-lt"/>
                <a:ea typeface="宋体" panose="02010600030101010101" pitchFamily="2" charset="-122"/>
              </a:rPr>
              <a:t>IS-41 allows optional path minimization step to shorten multi-MSC chain</a:t>
            </a:r>
          </a:p>
          <a:p>
            <a:endParaRPr lang="zh-CN" altLang="en-US" b="0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B94C07A9-4784-4BC1-99E3-BFFF172C88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5976719-4C93-4032-AE44-9AF0CDE2F195}" type="slidenum">
              <a:rPr lang="en-US" altLang="zh-CN" smtClean="0"/>
              <a:pPr>
                <a:defRPr/>
              </a:pPr>
              <a:t>102</a:t>
            </a:fld>
            <a:endParaRPr lang="en-US" altLang="zh-CN" dirty="0"/>
          </a:p>
        </p:txBody>
      </p:sp>
      <p:grpSp>
        <p:nvGrpSpPr>
          <p:cNvPr id="178181" name="Group 2"/>
          <p:cNvGrpSpPr/>
          <p:nvPr/>
        </p:nvGrpSpPr>
        <p:grpSpPr bwMode="auto">
          <a:xfrm>
            <a:off x="7102475" y="1847354"/>
            <a:ext cx="1408113" cy="1109662"/>
            <a:chOff x="125" y="951"/>
            <a:chExt cx="887" cy="699"/>
          </a:xfrm>
        </p:grpSpPr>
        <p:sp>
          <p:nvSpPr>
            <p:cNvPr id="178707" name="Freeform 3"/>
            <p:cNvSpPr/>
            <p:nvPr/>
          </p:nvSpPr>
          <p:spPr bwMode="auto">
            <a:xfrm>
              <a:off x="147" y="1148"/>
              <a:ext cx="817" cy="502"/>
            </a:xfrm>
            <a:custGeom>
              <a:avLst/>
              <a:gdLst>
                <a:gd name="T0" fmla="*/ 1 w 1209"/>
                <a:gd name="T1" fmla="*/ 0 h 1134"/>
                <a:gd name="T2" fmla="*/ 1 w 1209"/>
                <a:gd name="T3" fmla="*/ 0 h 1134"/>
                <a:gd name="T4" fmla="*/ 1 w 1209"/>
                <a:gd name="T5" fmla="*/ 0 h 1134"/>
                <a:gd name="T6" fmla="*/ 1 w 1209"/>
                <a:gd name="T7" fmla="*/ 0 h 1134"/>
                <a:gd name="T8" fmla="*/ 1 w 1209"/>
                <a:gd name="T9" fmla="*/ 0 h 1134"/>
                <a:gd name="T10" fmla="*/ 1 w 1209"/>
                <a:gd name="T11" fmla="*/ 0 h 1134"/>
                <a:gd name="T12" fmla="*/ 2 w 1209"/>
                <a:gd name="T13" fmla="*/ 0 h 1134"/>
                <a:gd name="T14" fmla="*/ 2 w 1209"/>
                <a:gd name="T15" fmla="*/ 0 h 1134"/>
                <a:gd name="T16" fmla="*/ 2 w 1209"/>
                <a:gd name="T17" fmla="*/ 0 h 1134"/>
                <a:gd name="T18" fmla="*/ 2 w 1209"/>
                <a:gd name="T19" fmla="*/ 0 h 1134"/>
                <a:gd name="T20" fmla="*/ 1 w 1209"/>
                <a:gd name="T21" fmla="*/ 0 h 1134"/>
                <a:gd name="T22" fmla="*/ 1 w 1209"/>
                <a:gd name="T23" fmla="*/ 0 h 11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09"/>
                <a:gd name="T37" fmla="*/ 0 h 1134"/>
                <a:gd name="T38" fmla="*/ 1209 w 1209"/>
                <a:gd name="T39" fmla="*/ 1134 h 11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09" h="1134">
                  <a:moveTo>
                    <a:pt x="224" y="6"/>
                  </a:moveTo>
                  <a:cubicBezTo>
                    <a:pt x="112" y="13"/>
                    <a:pt x="66" y="64"/>
                    <a:pt x="33" y="141"/>
                  </a:cubicBezTo>
                  <a:cubicBezTo>
                    <a:pt x="0" y="219"/>
                    <a:pt x="24" y="370"/>
                    <a:pt x="27" y="471"/>
                  </a:cubicBezTo>
                  <a:cubicBezTo>
                    <a:pt x="30" y="572"/>
                    <a:pt x="30" y="664"/>
                    <a:pt x="50" y="747"/>
                  </a:cubicBezTo>
                  <a:cubicBezTo>
                    <a:pt x="70" y="830"/>
                    <a:pt x="79" y="924"/>
                    <a:pt x="149" y="972"/>
                  </a:cubicBezTo>
                  <a:cubicBezTo>
                    <a:pt x="219" y="1020"/>
                    <a:pt x="339" y="1012"/>
                    <a:pt x="469" y="1036"/>
                  </a:cubicBezTo>
                  <a:cubicBezTo>
                    <a:pt x="599" y="1060"/>
                    <a:pt x="822" y="1134"/>
                    <a:pt x="931" y="1115"/>
                  </a:cubicBezTo>
                  <a:cubicBezTo>
                    <a:pt x="1040" y="1096"/>
                    <a:pt x="1079" y="1039"/>
                    <a:pt x="1122" y="920"/>
                  </a:cubicBezTo>
                  <a:cubicBezTo>
                    <a:pt x="1165" y="801"/>
                    <a:pt x="1188" y="523"/>
                    <a:pt x="1189" y="401"/>
                  </a:cubicBezTo>
                  <a:cubicBezTo>
                    <a:pt x="1190" y="279"/>
                    <a:pt x="1209" y="240"/>
                    <a:pt x="1128" y="190"/>
                  </a:cubicBezTo>
                  <a:cubicBezTo>
                    <a:pt x="1046" y="141"/>
                    <a:pt x="850" y="135"/>
                    <a:pt x="701" y="104"/>
                  </a:cubicBezTo>
                  <a:cubicBezTo>
                    <a:pt x="552" y="72"/>
                    <a:pt x="335" y="0"/>
                    <a:pt x="224" y="6"/>
                  </a:cubicBez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wrap="none" anchor="ctr"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708" name="Text Box 4"/>
            <p:cNvSpPr txBox="1">
              <a:spLocks noChangeArrowheads="1"/>
            </p:cNvSpPr>
            <p:nvPr/>
          </p:nvSpPr>
          <p:spPr bwMode="auto">
            <a:xfrm>
              <a:off x="142" y="951"/>
              <a:ext cx="87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latin typeface="+mn-lt"/>
                  <a:ea typeface="+mn-ea"/>
                </a:rPr>
                <a:t>home network</a:t>
              </a:r>
            </a:p>
          </p:txBody>
        </p:sp>
        <p:grpSp>
          <p:nvGrpSpPr>
            <p:cNvPr id="178709" name="Group 5"/>
            <p:cNvGrpSpPr/>
            <p:nvPr/>
          </p:nvGrpSpPr>
          <p:grpSpPr bwMode="auto">
            <a:xfrm>
              <a:off x="125" y="1203"/>
              <a:ext cx="616" cy="317"/>
              <a:chOff x="581" y="459"/>
              <a:chExt cx="616" cy="317"/>
            </a:xfrm>
          </p:grpSpPr>
          <p:sp>
            <p:nvSpPr>
              <p:cNvPr id="178710" name="Rectangle 6"/>
              <p:cNvSpPr>
                <a:spLocks noChangeArrowheads="1"/>
              </p:cNvSpPr>
              <p:nvPr/>
            </p:nvSpPr>
            <p:spPr bwMode="auto">
              <a:xfrm>
                <a:off x="696" y="464"/>
                <a:ext cx="384" cy="312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78711" name="Text Box 7"/>
              <p:cNvSpPr txBox="1">
                <a:spLocks noChangeArrowheads="1"/>
              </p:cNvSpPr>
              <p:nvPr/>
            </p:nvSpPr>
            <p:spPr bwMode="auto">
              <a:xfrm>
                <a:off x="581" y="459"/>
                <a:ext cx="616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 dirty="0">
                    <a:solidFill>
                      <a:schemeClr val="bg1"/>
                    </a:solidFill>
                    <a:latin typeface="+mn-lt"/>
                    <a:ea typeface="+mn-ea"/>
                  </a:rPr>
                  <a:t>Home MSC</a:t>
                </a:r>
              </a:p>
            </p:txBody>
          </p:sp>
        </p:grpSp>
      </p:grpSp>
      <p:sp>
        <p:nvSpPr>
          <p:cNvPr id="178182" name="Freeform 14"/>
          <p:cNvSpPr/>
          <p:nvPr/>
        </p:nvSpPr>
        <p:spPr bwMode="auto">
          <a:xfrm>
            <a:off x="8496299" y="2541092"/>
            <a:ext cx="1436688" cy="1617663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anchor="ctr"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8183" name="Text Box 15"/>
          <p:cNvSpPr txBox="1">
            <a:spLocks noChangeArrowheads="1"/>
          </p:cNvSpPr>
          <p:nvPr/>
        </p:nvSpPr>
        <p:spPr bwMode="auto">
          <a:xfrm>
            <a:off x="8996362" y="3136404"/>
            <a:ext cx="7175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PSTN</a:t>
            </a:r>
          </a:p>
        </p:txBody>
      </p:sp>
      <p:pic>
        <p:nvPicPr>
          <p:cNvPr id="178184" name="Picture 20" descr="e2gmc3yp[1]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44112" y="2356941"/>
            <a:ext cx="411162" cy="477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8185" name="Text Box 21"/>
          <p:cNvSpPr txBox="1">
            <a:spLocks noChangeArrowheads="1"/>
          </p:cNvSpPr>
          <p:nvPr/>
        </p:nvSpPr>
        <p:spPr bwMode="auto">
          <a:xfrm>
            <a:off x="9313862" y="2063255"/>
            <a:ext cx="112723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correspondent</a:t>
            </a:r>
          </a:p>
        </p:txBody>
      </p:sp>
      <p:sp>
        <p:nvSpPr>
          <p:cNvPr id="178186" name="Freeform 22"/>
          <p:cNvSpPr/>
          <p:nvPr/>
        </p:nvSpPr>
        <p:spPr bwMode="auto">
          <a:xfrm>
            <a:off x="7894637" y="2585541"/>
            <a:ext cx="2222500" cy="446088"/>
          </a:xfrm>
          <a:custGeom>
            <a:avLst/>
            <a:gdLst>
              <a:gd name="T0" fmla="*/ 2147483646 w 1400"/>
              <a:gd name="T1" fmla="*/ 2147483646 h 281"/>
              <a:gd name="T2" fmla="*/ 2147483646 w 1400"/>
              <a:gd name="T3" fmla="*/ 2147483646 h 281"/>
              <a:gd name="T4" fmla="*/ 2147483646 w 1400"/>
              <a:gd name="T5" fmla="*/ 2147483646 h 281"/>
              <a:gd name="T6" fmla="*/ 2147483646 w 1400"/>
              <a:gd name="T7" fmla="*/ 2147483646 h 281"/>
              <a:gd name="T8" fmla="*/ 0 w 1400"/>
              <a:gd name="T9" fmla="*/ 0 h 2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00"/>
              <a:gd name="T16" fmla="*/ 0 h 281"/>
              <a:gd name="T17" fmla="*/ 1400 w 1400"/>
              <a:gd name="T18" fmla="*/ 281 h 2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00" h="281">
                <a:moveTo>
                  <a:pt x="1400" y="104"/>
                </a:moveTo>
                <a:cubicBezTo>
                  <a:pt x="1381" y="121"/>
                  <a:pt x="1397" y="180"/>
                  <a:pt x="1296" y="208"/>
                </a:cubicBezTo>
                <a:cubicBezTo>
                  <a:pt x="1195" y="236"/>
                  <a:pt x="956" y="281"/>
                  <a:pt x="792" y="272"/>
                </a:cubicBezTo>
                <a:cubicBezTo>
                  <a:pt x="628" y="263"/>
                  <a:pt x="444" y="197"/>
                  <a:pt x="312" y="152"/>
                </a:cubicBezTo>
                <a:cubicBezTo>
                  <a:pt x="180" y="107"/>
                  <a:pt x="65" y="32"/>
                  <a:pt x="0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8187" name="Freeform 23"/>
          <p:cNvSpPr/>
          <p:nvPr/>
        </p:nvSpPr>
        <p:spPr bwMode="auto">
          <a:xfrm>
            <a:off x="7742238" y="2610941"/>
            <a:ext cx="1087437" cy="882650"/>
          </a:xfrm>
          <a:custGeom>
            <a:avLst/>
            <a:gdLst>
              <a:gd name="T0" fmla="*/ 0 w 685"/>
              <a:gd name="T1" fmla="*/ 0 h 556"/>
              <a:gd name="T2" fmla="*/ 2147483646 w 685"/>
              <a:gd name="T3" fmla="*/ 2147483646 h 556"/>
              <a:gd name="T4" fmla="*/ 2147483646 w 685"/>
              <a:gd name="T5" fmla="*/ 2147483646 h 556"/>
              <a:gd name="T6" fmla="*/ 2147483646 w 685"/>
              <a:gd name="T7" fmla="*/ 2147483646 h 556"/>
              <a:gd name="T8" fmla="*/ 0 60000 65536"/>
              <a:gd name="T9" fmla="*/ 0 60000 65536"/>
              <a:gd name="T10" fmla="*/ 0 60000 65536"/>
              <a:gd name="T11" fmla="*/ 0 60000 65536"/>
              <a:gd name="T12" fmla="*/ 0 w 685"/>
              <a:gd name="T13" fmla="*/ 0 h 556"/>
              <a:gd name="T14" fmla="*/ 685 w 685"/>
              <a:gd name="T15" fmla="*/ 556 h 55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5" h="556">
                <a:moveTo>
                  <a:pt x="0" y="0"/>
                </a:moveTo>
                <a:cubicBezTo>
                  <a:pt x="96" y="55"/>
                  <a:pt x="467" y="249"/>
                  <a:pt x="576" y="328"/>
                </a:cubicBezTo>
                <a:cubicBezTo>
                  <a:pt x="685" y="407"/>
                  <a:pt x="677" y="434"/>
                  <a:pt x="656" y="472"/>
                </a:cubicBezTo>
                <a:cubicBezTo>
                  <a:pt x="635" y="510"/>
                  <a:pt x="491" y="539"/>
                  <a:pt x="447" y="556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grpSp>
        <p:nvGrpSpPr>
          <p:cNvPr id="178188" name="Group 24"/>
          <p:cNvGrpSpPr/>
          <p:nvPr/>
        </p:nvGrpSpPr>
        <p:grpSpPr bwMode="auto">
          <a:xfrm>
            <a:off x="7067550" y="3385642"/>
            <a:ext cx="1020763" cy="841375"/>
            <a:chOff x="1807" y="2856"/>
            <a:chExt cx="803" cy="674"/>
          </a:xfrm>
        </p:grpSpPr>
        <p:sp>
          <p:nvSpPr>
            <p:cNvPr id="178575" name="AutoShape 25"/>
            <p:cNvSpPr>
              <a:spLocks noChangeArrowheads="1"/>
            </p:cNvSpPr>
            <p:nvPr/>
          </p:nvSpPr>
          <p:spPr bwMode="auto">
            <a:xfrm>
              <a:off x="1807" y="2856"/>
              <a:ext cx="315" cy="272"/>
            </a:xfrm>
            <a:prstGeom prst="hexagon">
              <a:avLst>
                <a:gd name="adj" fmla="val 28952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8576" name="AutoShape 26"/>
            <p:cNvSpPr>
              <a:spLocks noChangeArrowheads="1"/>
            </p:cNvSpPr>
            <p:nvPr/>
          </p:nvSpPr>
          <p:spPr bwMode="auto">
            <a:xfrm>
              <a:off x="2047" y="3258"/>
              <a:ext cx="315" cy="272"/>
            </a:xfrm>
            <a:prstGeom prst="hexagon">
              <a:avLst>
                <a:gd name="adj" fmla="val 28952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8577" name="AutoShape 27"/>
            <p:cNvSpPr>
              <a:spLocks noChangeArrowheads="1"/>
            </p:cNvSpPr>
            <p:nvPr/>
          </p:nvSpPr>
          <p:spPr bwMode="auto">
            <a:xfrm>
              <a:off x="2043" y="2985"/>
              <a:ext cx="315" cy="272"/>
            </a:xfrm>
            <a:prstGeom prst="hexagon">
              <a:avLst>
                <a:gd name="adj" fmla="val 28952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8578" name="AutoShape 28"/>
            <p:cNvSpPr>
              <a:spLocks noChangeArrowheads="1"/>
            </p:cNvSpPr>
            <p:nvPr/>
          </p:nvSpPr>
          <p:spPr bwMode="auto">
            <a:xfrm>
              <a:off x="2282" y="3123"/>
              <a:ext cx="314" cy="272"/>
            </a:xfrm>
            <a:prstGeom prst="hexagon">
              <a:avLst>
                <a:gd name="adj" fmla="val 28860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78579" name="Group 29"/>
            <p:cNvGrpSpPr/>
            <p:nvPr/>
          </p:nvGrpSpPr>
          <p:grpSpPr bwMode="auto">
            <a:xfrm>
              <a:off x="2407" y="3162"/>
              <a:ext cx="72" cy="145"/>
              <a:chOff x="3796" y="1043"/>
              <a:chExt cx="865" cy="1237"/>
            </a:xfrm>
          </p:grpSpPr>
          <p:sp>
            <p:nvSpPr>
              <p:cNvPr id="178677" name="Line 30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78" name="Line 31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79" name="Line 32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80" name="Line 33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81" name="Line 34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82" name="Line 35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83" name="Line 36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84" name="Line 37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85" name="Line 38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86" name="Line 39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87" name="Line 40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88" name="Line 41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89" name="Line 42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90" name="Line 43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91" name="Line 44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692" name="Group 45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703" name="Line 4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704" name="Line 4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705" name="Line 4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706" name="Line 4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693" name="Group 50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699" name="Line 51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700" name="Line 5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701" name="Line 53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702" name="Line 5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694" name="Group 55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695" name="Line 5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96" name="Line 5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97" name="Line 5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98" name="Line 5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8580" name="Group 60"/>
            <p:cNvGrpSpPr/>
            <p:nvPr/>
          </p:nvGrpSpPr>
          <p:grpSpPr bwMode="auto">
            <a:xfrm>
              <a:off x="2164" y="3034"/>
              <a:ext cx="72" cy="145"/>
              <a:chOff x="3796" y="1043"/>
              <a:chExt cx="865" cy="1237"/>
            </a:xfrm>
          </p:grpSpPr>
          <p:sp>
            <p:nvSpPr>
              <p:cNvPr id="178647" name="Line 61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48" name="Line 62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49" name="Line 63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50" name="Line 64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51" name="Line 65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52" name="Line 66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53" name="Line 67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54" name="Line 68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55" name="Line 69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56" name="Line 70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57" name="Line 71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58" name="Line 72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59" name="Line 73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60" name="Line 74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61" name="Line 75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662" name="Group 76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673" name="Line 7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74" name="Line 7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75" name="Line 7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76" name="Line 8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663" name="Group 81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669" name="Line 82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70" name="Line 8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71" name="Line 84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72" name="Line 8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664" name="Group 86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665" name="Line 8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66" name="Line 8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67" name="Line 8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68" name="Line 9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8581" name="Group 91"/>
            <p:cNvGrpSpPr/>
            <p:nvPr/>
          </p:nvGrpSpPr>
          <p:grpSpPr bwMode="auto">
            <a:xfrm>
              <a:off x="2175" y="3302"/>
              <a:ext cx="72" cy="144"/>
              <a:chOff x="3796" y="1043"/>
              <a:chExt cx="865" cy="1237"/>
            </a:xfrm>
          </p:grpSpPr>
          <p:sp>
            <p:nvSpPr>
              <p:cNvPr id="178617" name="Line 92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18" name="Line 93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19" name="Line 94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20" name="Line 95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21" name="Line 96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22" name="Line 97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23" name="Line 98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24" name="Line 99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25" name="Line 100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26" name="Line 101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27" name="Line 102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28" name="Line 103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29" name="Line 104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30" name="Line 105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31" name="Line 106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632" name="Group 107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643" name="Line 10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44" name="Line 10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45" name="Line 11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46" name="Line 11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633" name="Group 112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639" name="Line 11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40" name="Line 11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41" name="Line 11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42" name="Line 11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634" name="Group 117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635" name="Line 11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36" name="Line 11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37" name="Line 12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38" name="Line 12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8582" name="Group 122"/>
            <p:cNvGrpSpPr/>
            <p:nvPr/>
          </p:nvGrpSpPr>
          <p:grpSpPr bwMode="auto">
            <a:xfrm>
              <a:off x="1934" y="2899"/>
              <a:ext cx="72" cy="145"/>
              <a:chOff x="3796" y="1043"/>
              <a:chExt cx="865" cy="1237"/>
            </a:xfrm>
          </p:grpSpPr>
          <p:sp>
            <p:nvSpPr>
              <p:cNvPr id="178587" name="Line 123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88" name="Line 124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89" name="Line 125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90" name="Line 126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91" name="Line 127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92" name="Line 128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93" name="Line 129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94" name="Line 130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95" name="Line 131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96" name="Line 132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97" name="Line 133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98" name="Line 134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99" name="Line 135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00" name="Line 136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601" name="Line 137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602" name="Group 138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613" name="Line 13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14" name="Line 14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15" name="Line 14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16" name="Line 14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603" name="Group 143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609" name="Line 14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10" name="Line 14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11" name="Line 14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12" name="Line 14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604" name="Group 148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605" name="Line 14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06" name="Line 15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07" name="Line 15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608" name="Line 15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8583" name="Line 153"/>
            <p:cNvSpPr>
              <a:spLocks noChangeShapeType="1"/>
            </p:cNvSpPr>
            <p:nvPr/>
          </p:nvSpPr>
          <p:spPr bwMode="auto">
            <a:xfrm flipV="1">
              <a:off x="2460" y="3031"/>
              <a:ext cx="150" cy="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584" name="Line 154"/>
            <p:cNvSpPr>
              <a:spLocks noChangeShapeType="1"/>
            </p:cNvSpPr>
            <p:nvPr/>
          </p:nvSpPr>
          <p:spPr bwMode="auto">
            <a:xfrm flipV="1">
              <a:off x="2226" y="3031"/>
              <a:ext cx="254" cy="3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585" name="Line 155"/>
            <p:cNvSpPr>
              <a:spLocks noChangeShapeType="1"/>
            </p:cNvSpPr>
            <p:nvPr/>
          </p:nvSpPr>
          <p:spPr bwMode="auto">
            <a:xfrm flipV="1">
              <a:off x="2219" y="3031"/>
              <a:ext cx="245" cy="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586" name="Line 156"/>
            <p:cNvSpPr>
              <a:spLocks noChangeShapeType="1"/>
            </p:cNvSpPr>
            <p:nvPr/>
          </p:nvSpPr>
          <p:spPr bwMode="auto">
            <a:xfrm flipV="1">
              <a:off x="1989" y="2974"/>
              <a:ext cx="452" cy="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78189" name="Group 157"/>
          <p:cNvGrpSpPr/>
          <p:nvPr/>
        </p:nvGrpSpPr>
        <p:grpSpPr bwMode="auto">
          <a:xfrm>
            <a:off x="7673974" y="3309441"/>
            <a:ext cx="977900" cy="330200"/>
            <a:chOff x="717" y="1160"/>
            <a:chExt cx="616" cy="208"/>
          </a:xfrm>
        </p:grpSpPr>
        <p:sp>
          <p:nvSpPr>
            <p:cNvPr id="178573" name="Rectangle 158"/>
            <p:cNvSpPr>
              <a:spLocks noChangeArrowheads="1"/>
            </p:cNvSpPr>
            <p:nvPr/>
          </p:nvSpPr>
          <p:spPr bwMode="auto">
            <a:xfrm>
              <a:off x="832" y="1160"/>
              <a:ext cx="384" cy="20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8574" name="Text Box 159"/>
            <p:cNvSpPr txBox="1">
              <a:spLocks noChangeArrowheads="1"/>
            </p:cNvSpPr>
            <p:nvPr/>
          </p:nvSpPr>
          <p:spPr bwMode="auto">
            <a:xfrm>
              <a:off x="717" y="1171"/>
              <a:ext cx="61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bg1"/>
                  </a:solidFill>
                  <a:latin typeface="+mn-lt"/>
                  <a:ea typeface="+mn-ea"/>
                </a:rPr>
                <a:t>MSC</a:t>
              </a:r>
            </a:p>
          </p:txBody>
        </p:sp>
      </p:grpSp>
      <p:grpSp>
        <p:nvGrpSpPr>
          <p:cNvPr id="178190" name="Group 160"/>
          <p:cNvGrpSpPr/>
          <p:nvPr/>
        </p:nvGrpSpPr>
        <p:grpSpPr bwMode="auto">
          <a:xfrm>
            <a:off x="7988299" y="4031754"/>
            <a:ext cx="1016000" cy="931862"/>
            <a:chOff x="291" y="1263"/>
            <a:chExt cx="640" cy="587"/>
          </a:xfrm>
        </p:grpSpPr>
        <p:sp>
          <p:nvSpPr>
            <p:cNvPr id="178406" name="AutoShape 161"/>
            <p:cNvSpPr>
              <a:spLocks noChangeArrowheads="1"/>
            </p:cNvSpPr>
            <p:nvPr/>
          </p:nvSpPr>
          <p:spPr bwMode="auto">
            <a:xfrm>
              <a:off x="487" y="1320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8407" name="AutoShape 162"/>
            <p:cNvSpPr>
              <a:spLocks noChangeArrowheads="1"/>
            </p:cNvSpPr>
            <p:nvPr/>
          </p:nvSpPr>
          <p:spPr bwMode="auto">
            <a:xfrm>
              <a:off x="679" y="1636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8408" name="AutoShape 163"/>
            <p:cNvSpPr>
              <a:spLocks noChangeArrowheads="1"/>
            </p:cNvSpPr>
            <p:nvPr/>
          </p:nvSpPr>
          <p:spPr bwMode="auto">
            <a:xfrm>
              <a:off x="676" y="1421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78409" name="Group 164"/>
            <p:cNvGrpSpPr/>
            <p:nvPr/>
          </p:nvGrpSpPr>
          <p:grpSpPr bwMode="auto">
            <a:xfrm>
              <a:off x="291" y="1422"/>
              <a:ext cx="252" cy="214"/>
              <a:chOff x="867" y="1530"/>
              <a:chExt cx="252" cy="214"/>
            </a:xfrm>
          </p:grpSpPr>
          <p:sp>
            <p:nvSpPr>
              <p:cNvPr id="178541" name="AutoShape 165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78542" name="Group 166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78543" name="Line 167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44" name="Line 168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45" name="Line 169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46" name="Line 170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47" name="Line 171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48" name="Line 172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49" name="Line 173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50" name="Line 174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51" name="Line 175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52" name="Line 176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53" name="Line 177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54" name="Line 178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55" name="Line 179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56" name="Line 180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57" name="Line 181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78558" name="Group 182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78569" name="Line 183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570" name="Line 18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571" name="Line 185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572" name="Line 186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8559" name="Group 187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78565" name="Line 188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566" name="Line 189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567" name="Line 190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568" name="Line 191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8560" name="Group 192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78561" name="Line 193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562" name="Line 19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563" name="Line 195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564" name="Line 196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grpSp>
          <p:nvGrpSpPr>
            <p:cNvPr id="178410" name="Group 197"/>
            <p:cNvGrpSpPr/>
            <p:nvPr/>
          </p:nvGrpSpPr>
          <p:grpSpPr bwMode="auto">
            <a:xfrm>
              <a:off x="773" y="1460"/>
              <a:ext cx="58" cy="114"/>
              <a:chOff x="3796" y="1043"/>
              <a:chExt cx="865" cy="1237"/>
            </a:xfrm>
          </p:grpSpPr>
          <p:sp>
            <p:nvSpPr>
              <p:cNvPr id="178511" name="Line 198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12" name="Line 199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13" name="Line 200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14" name="Line 201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15" name="Line 202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16" name="Line 203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17" name="Line 204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18" name="Line 205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19" name="Line 206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20" name="Line 207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21" name="Line 208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22" name="Line 209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23" name="Line 210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24" name="Line 211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525" name="Line 212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526" name="Group 213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537" name="Line 21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38" name="Line 21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39" name="Line 21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40" name="Line 21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527" name="Group 218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533" name="Line 219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34" name="Line 22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35" name="Line 221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36" name="Line 22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528" name="Group 223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529" name="Line 224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30" name="Line 22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31" name="Line 226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32" name="Line 22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8411" name="Group 228"/>
            <p:cNvGrpSpPr/>
            <p:nvPr/>
          </p:nvGrpSpPr>
          <p:grpSpPr bwMode="auto">
            <a:xfrm>
              <a:off x="782" y="1671"/>
              <a:ext cx="57" cy="113"/>
              <a:chOff x="3796" y="1043"/>
              <a:chExt cx="865" cy="1237"/>
            </a:xfrm>
          </p:grpSpPr>
          <p:sp>
            <p:nvSpPr>
              <p:cNvPr id="178481" name="Line 229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82" name="Line 230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83" name="Line 231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84" name="Line 232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85" name="Line 233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86" name="Line 234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87" name="Line 235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88" name="Line 236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89" name="Line 237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90" name="Line 238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91" name="Line 239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92" name="Line 240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93" name="Line 241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94" name="Line 242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95" name="Line 243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496" name="Group 244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507" name="Line 24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08" name="Line 24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09" name="Line 24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10" name="Line 24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497" name="Group 249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503" name="Line 250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04" name="Line 25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05" name="Line 252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06" name="Line 25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498" name="Group 254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499" name="Line 255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00" name="Line 25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01" name="Line 257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502" name="Line 25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8412" name="Group 259"/>
            <p:cNvGrpSpPr/>
            <p:nvPr/>
          </p:nvGrpSpPr>
          <p:grpSpPr bwMode="auto">
            <a:xfrm>
              <a:off x="589" y="1354"/>
              <a:ext cx="57" cy="114"/>
              <a:chOff x="3796" y="1043"/>
              <a:chExt cx="865" cy="1237"/>
            </a:xfrm>
          </p:grpSpPr>
          <p:sp>
            <p:nvSpPr>
              <p:cNvPr id="178451" name="Line 260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52" name="Line 261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53" name="Line 262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54" name="Line 263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55" name="Line 264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56" name="Line 265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57" name="Line 266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58" name="Line 267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59" name="Line 268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60" name="Line 269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61" name="Line 270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62" name="Line 271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63" name="Line 272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64" name="Line 273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465" name="Line 274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466" name="Group 275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477" name="Line 27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78" name="Line 27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79" name="Line 27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80" name="Line 27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467" name="Group 280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473" name="Line 281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74" name="Line 28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75" name="Line 283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76" name="Line 28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468" name="Group 285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469" name="Line 28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70" name="Line 28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71" name="Line 28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72" name="Line 28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8413" name="Line 290"/>
            <p:cNvSpPr>
              <a:spLocks noChangeShapeType="1"/>
            </p:cNvSpPr>
            <p:nvPr/>
          </p:nvSpPr>
          <p:spPr bwMode="auto">
            <a:xfrm flipV="1">
              <a:off x="626" y="1272"/>
              <a:ext cx="236" cy="3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414" name="Line 291"/>
            <p:cNvSpPr>
              <a:spLocks noChangeShapeType="1"/>
            </p:cNvSpPr>
            <p:nvPr/>
          </p:nvSpPr>
          <p:spPr bwMode="auto">
            <a:xfrm flipV="1">
              <a:off x="823" y="1276"/>
              <a:ext cx="75" cy="4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415" name="Line 292"/>
            <p:cNvSpPr>
              <a:spLocks noChangeShapeType="1"/>
            </p:cNvSpPr>
            <p:nvPr/>
          </p:nvSpPr>
          <p:spPr bwMode="auto">
            <a:xfrm flipV="1">
              <a:off x="817" y="1264"/>
              <a:ext cx="58" cy="3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416" name="Line 293"/>
            <p:cNvSpPr>
              <a:spLocks noChangeShapeType="1"/>
            </p:cNvSpPr>
            <p:nvPr/>
          </p:nvSpPr>
          <p:spPr bwMode="auto">
            <a:xfrm flipV="1">
              <a:off x="633" y="1263"/>
              <a:ext cx="226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8417" name="Group 294"/>
            <p:cNvGrpSpPr/>
            <p:nvPr/>
          </p:nvGrpSpPr>
          <p:grpSpPr bwMode="auto">
            <a:xfrm>
              <a:off x="483" y="1532"/>
              <a:ext cx="252" cy="214"/>
              <a:chOff x="867" y="1530"/>
              <a:chExt cx="252" cy="214"/>
            </a:xfrm>
          </p:grpSpPr>
          <p:sp>
            <p:nvSpPr>
              <p:cNvPr id="178419" name="AutoShape 295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78420" name="Group 296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78421" name="Line 297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22" name="Line 298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23" name="Line 299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24" name="Line 300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25" name="Line 301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26" name="Line 302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27" name="Line 303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28" name="Line 304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29" name="Line 305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30" name="Line 306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31" name="Line 307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32" name="Line 308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33" name="Line 309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34" name="Line 310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435" name="Line 311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78436" name="Group 312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78447" name="Line 313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48" name="Line 31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49" name="Line 315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50" name="Line 316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8437" name="Group 317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78443" name="Line 318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44" name="Line 319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45" name="Line 320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46" name="Line 321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8438" name="Group 322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78439" name="Line 323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40" name="Line 32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41" name="Line 325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42" name="Line 326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sp>
          <p:nvSpPr>
            <p:cNvPr id="178418" name="Line 327"/>
            <p:cNvSpPr>
              <a:spLocks noChangeShapeType="1"/>
            </p:cNvSpPr>
            <p:nvPr/>
          </p:nvSpPr>
          <p:spPr bwMode="auto">
            <a:xfrm flipV="1">
              <a:off x="414" y="1266"/>
              <a:ext cx="430" cy="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78191" name="Text Box 328"/>
          <p:cNvSpPr txBox="1">
            <a:spLocks noChangeArrowheads="1"/>
          </p:cNvSpPr>
          <p:nvPr/>
        </p:nvSpPr>
        <p:spPr bwMode="auto">
          <a:xfrm>
            <a:off x="7167563" y="3041154"/>
            <a:ext cx="13811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1400" dirty="0">
                <a:latin typeface="+mn-lt"/>
                <a:ea typeface="+mn-ea"/>
              </a:rPr>
              <a:t>anchor MSC</a:t>
            </a:r>
          </a:p>
        </p:txBody>
      </p:sp>
      <p:grpSp>
        <p:nvGrpSpPr>
          <p:cNvPr id="178192" name="Group 329"/>
          <p:cNvGrpSpPr/>
          <p:nvPr/>
        </p:nvGrpSpPr>
        <p:grpSpPr bwMode="auto">
          <a:xfrm>
            <a:off x="9764713" y="3739654"/>
            <a:ext cx="1309687" cy="1147762"/>
            <a:chOff x="146" y="711"/>
            <a:chExt cx="825" cy="723"/>
          </a:xfrm>
        </p:grpSpPr>
        <p:sp>
          <p:nvSpPr>
            <p:cNvPr id="178203" name="AutoShape 330"/>
            <p:cNvSpPr>
              <a:spLocks noChangeArrowheads="1"/>
            </p:cNvSpPr>
            <p:nvPr/>
          </p:nvSpPr>
          <p:spPr bwMode="auto">
            <a:xfrm>
              <a:off x="719" y="904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8204" name="AutoShape 331"/>
            <p:cNvSpPr>
              <a:spLocks noChangeArrowheads="1"/>
            </p:cNvSpPr>
            <p:nvPr/>
          </p:nvSpPr>
          <p:spPr bwMode="auto">
            <a:xfrm>
              <a:off x="335" y="1115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78205" name="Group 332"/>
            <p:cNvGrpSpPr/>
            <p:nvPr/>
          </p:nvGrpSpPr>
          <p:grpSpPr bwMode="auto">
            <a:xfrm>
              <a:off x="523" y="1006"/>
              <a:ext cx="252" cy="214"/>
              <a:chOff x="867" y="1530"/>
              <a:chExt cx="252" cy="214"/>
            </a:xfrm>
          </p:grpSpPr>
          <p:sp>
            <p:nvSpPr>
              <p:cNvPr id="178374" name="AutoShape 333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78375" name="Group 334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78376" name="Line 335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77" name="Line 336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78" name="Line 337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79" name="Line 338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80" name="Line 339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81" name="Line 340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82" name="Line 341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83" name="Line 342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84" name="Line 343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85" name="Line 344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86" name="Line 345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87" name="Line 346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88" name="Line 347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89" name="Line 348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90" name="Line 349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78391" name="Group 350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78402" name="Line 351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03" name="Line 35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04" name="Line 353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05" name="Line 35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8392" name="Group 355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78398" name="Line 356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99" name="Line 357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00" name="Line 358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401" name="Line 359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8393" name="Group 360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78394" name="Line 361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95" name="Line 362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96" name="Line 363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97" name="Line 364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grpSp>
          <p:nvGrpSpPr>
            <p:cNvPr id="178206" name="Group 365"/>
            <p:cNvGrpSpPr/>
            <p:nvPr/>
          </p:nvGrpSpPr>
          <p:grpSpPr bwMode="auto">
            <a:xfrm>
              <a:off x="429" y="1159"/>
              <a:ext cx="57" cy="113"/>
              <a:chOff x="3796" y="1043"/>
              <a:chExt cx="865" cy="1237"/>
            </a:xfrm>
          </p:grpSpPr>
          <p:sp>
            <p:nvSpPr>
              <p:cNvPr id="178344" name="Line 366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45" name="Line 367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46" name="Line 368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47" name="Line 369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48" name="Line 370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49" name="Line 371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50" name="Line 372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51" name="Line 373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52" name="Line 374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53" name="Line 375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54" name="Line 376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55" name="Line 377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56" name="Line 378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57" name="Line 379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58" name="Line 380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359" name="Group 381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370" name="Line 382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71" name="Line 38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72" name="Line 384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73" name="Line 38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360" name="Group 386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366" name="Line 387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67" name="Line 388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68" name="Line 389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69" name="Line 390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361" name="Group 391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362" name="Line 392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63" name="Line 393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64" name="Line 394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65" name="Line 395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grpSp>
          <p:nvGrpSpPr>
            <p:cNvPr id="178207" name="Group 396"/>
            <p:cNvGrpSpPr/>
            <p:nvPr/>
          </p:nvGrpSpPr>
          <p:grpSpPr bwMode="auto">
            <a:xfrm>
              <a:off x="821" y="938"/>
              <a:ext cx="57" cy="114"/>
              <a:chOff x="3796" y="1043"/>
              <a:chExt cx="865" cy="1237"/>
            </a:xfrm>
          </p:grpSpPr>
          <p:sp>
            <p:nvSpPr>
              <p:cNvPr id="178314" name="Line 397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15" name="Line 398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16" name="Line 399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17" name="Line 400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18" name="Line 401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19" name="Line 402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20" name="Line 403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21" name="Line 404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22" name="Line 405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23" name="Line 406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24" name="Line 407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25" name="Line 408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26" name="Line 409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27" name="Line 410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328" name="Line 411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329" name="Group 412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340" name="Line 41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41" name="Line 41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42" name="Line 41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43" name="Line 41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330" name="Group 417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336" name="Line 41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37" name="Line 41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38" name="Line 42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39" name="Line 42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331" name="Group 422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332" name="Line 42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33" name="Line 42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34" name="Line 42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335" name="Line 42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8208" name="Line 427"/>
            <p:cNvSpPr>
              <a:spLocks noChangeShapeType="1"/>
            </p:cNvSpPr>
            <p:nvPr/>
          </p:nvSpPr>
          <p:spPr bwMode="auto">
            <a:xfrm flipH="1" flipV="1">
              <a:off x="602" y="916"/>
              <a:ext cx="256" cy="2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209" name="Line 428"/>
            <p:cNvSpPr>
              <a:spLocks noChangeShapeType="1"/>
            </p:cNvSpPr>
            <p:nvPr/>
          </p:nvSpPr>
          <p:spPr bwMode="auto">
            <a:xfrm flipV="1">
              <a:off x="455" y="914"/>
              <a:ext cx="3" cy="35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210" name="Line 429"/>
            <p:cNvSpPr>
              <a:spLocks noChangeShapeType="1"/>
            </p:cNvSpPr>
            <p:nvPr/>
          </p:nvSpPr>
          <p:spPr bwMode="auto">
            <a:xfrm flipH="1" flipV="1">
              <a:off x="501" y="920"/>
              <a:ext cx="140" cy="44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211" name="Line 430"/>
            <p:cNvSpPr>
              <a:spLocks noChangeShapeType="1"/>
            </p:cNvSpPr>
            <p:nvPr/>
          </p:nvSpPr>
          <p:spPr bwMode="auto">
            <a:xfrm flipH="1" flipV="1">
              <a:off x="647" y="925"/>
              <a:ext cx="218" cy="1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8212" name="Group 431"/>
            <p:cNvGrpSpPr/>
            <p:nvPr/>
          </p:nvGrpSpPr>
          <p:grpSpPr bwMode="auto">
            <a:xfrm>
              <a:off x="715" y="1116"/>
              <a:ext cx="252" cy="214"/>
              <a:chOff x="867" y="1530"/>
              <a:chExt cx="252" cy="214"/>
            </a:xfrm>
          </p:grpSpPr>
          <p:sp>
            <p:nvSpPr>
              <p:cNvPr id="178282" name="AutoShape 432"/>
              <p:cNvSpPr>
                <a:spLocks noChangeArrowheads="1"/>
              </p:cNvSpPr>
              <p:nvPr/>
            </p:nvSpPr>
            <p:spPr bwMode="auto">
              <a:xfrm>
                <a:off x="867" y="1530"/>
                <a:ext cx="252" cy="214"/>
              </a:xfrm>
              <a:prstGeom prst="hexagon">
                <a:avLst>
                  <a:gd name="adj" fmla="val 29439"/>
                  <a:gd name="vf" fmla="val 115470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grpSp>
            <p:nvGrpSpPr>
              <p:cNvPr id="178283" name="Group 433"/>
              <p:cNvGrpSpPr/>
              <p:nvPr/>
            </p:nvGrpSpPr>
            <p:grpSpPr bwMode="auto">
              <a:xfrm>
                <a:off x="967" y="1561"/>
                <a:ext cx="58" cy="114"/>
                <a:chOff x="3796" y="1043"/>
                <a:chExt cx="865" cy="1237"/>
              </a:xfrm>
            </p:grpSpPr>
            <p:sp>
              <p:nvSpPr>
                <p:cNvPr id="178284" name="Line 434"/>
                <p:cNvSpPr>
                  <a:spLocks noChangeShapeType="1"/>
                </p:cNvSpPr>
                <p:nvPr/>
              </p:nvSpPr>
              <p:spPr bwMode="auto">
                <a:xfrm flipH="1">
                  <a:off x="3992" y="1481"/>
                  <a:ext cx="235" cy="72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85" name="Line 435"/>
                <p:cNvSpPr>
                  <a:spLocks noChangeShapeType="1"/>
                </p:cNvSpPr>
                <p:nvPr/>
              </p:nvSpPr>
              <p:spPr bwMode="auto">
                <a:xfrm>
                  <a:off x="4227" y="1481"/>
                  <a:ext cx="236" cy="72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86" name="Line 436"/>
                <p:cNvSpPr>
                  <a:spLocks noChangeShapeType="1"/>
                </p:cNvSpPr>
                <p:nvPr/>
              </p:nvSpPr>
              <p:spPr bwMode="auto">
                <a:xfrm>
                  <a:off x="3992" y="2201"/>
                  <a:ext cx="235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87" name="Line 437"/>
                <p:cNvSpPr>
                  <a:spLocks noChangeShapeType="1"/>
                </p:cNvSpPr>
                <p:nvPr/>
              </p:nvSpPr>
              <p:spPr bwMode="auto">
                <a:xfrm flipH="1">
                  <a:off x="4227" y="2201"/>
                  <a:ext cx="236" cy="7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88" name="Line 438"/>
                <p:cNvSpPr>
                  <a:spLocks noChangeShapeType="1"/>
                </p:cNvSpPr>
                <p:nvPr/>
              </p:nvSpPr>
              <p:spPr bwMode="auto">
                <a:xfrm>
                  <a:off x="4227" y="1497"/>
                  <a:ext cx="0" cy="78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89" name="Line 439"/>
                <p:cNvSpPr>
                  <a:spLocks noChangeShapeType="1"/>
                </p:cNvSpPr>
                <p:nvPr/>
              </p:nvSpPr>
              <p:spPr bwMode="auto">
                <a:xfrm flipV="1">
                  <a:off x="3992" y="2127"/>
                  <a:ext cx="235" cy="7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90" name="Line 440"/>
                <p:cNvSpPr>
                  <a:spLocks noChangeShapeType="1"/>
                </p:cNvSpPr>
                <p:nvPr/>
              </p:nvSpPr>
              <p:spPr bwMode="auto">
                <a:xfrm flipH="1" flipV="1">
                  <a:off x="4227" y="2127"/>
                  <a:ext cx="236" cy="7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91" name="Line 441"/>
                <p:cNvSpPr>
                  <a:spLocks noChangeShapeType="1"/>
                </p:cNvSpPr>
                <p:nvPr/>
              </p:nvSpPr>
              <p:spPr bwMode="auto">
                <a:xfrm>
                  <a:off x="4092" y="1890"/>
                  <a:ext cx="135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92" name="Line 442"/>
                <p:cNvSpPr>
                  <a:spLocks noChangeShapeType="1"/>
                </p:cNvSpPr>
                <p:nvPr/>
              </p:nvSpPr>
              <p:spPr bwMode="auto">
                <a:xfrm flipV="1">
                  <a:off x="4227" y="1890"/>
                  <a:ext cx="143" cy="6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93" name="Line 443"/>
                <p:cNvSpPr>
                  <a:spLocks noChangeShapeType="1"/>
                </p:cNvSpPr>
                <p:nvPr/>
              </p:nvSpPr>
              <p:spPr bwMode="auto">
                <a:xfrm>
                  <a:off x="4047" y="1996"/>
                  <a:ext cx="175" cy="8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94" name="Line 444"/>
                <p:cNvSpPr>
                  <a:spLocks noChangeShapeType="1"/>
                </p:cNvSpPr>
                <p:nvPr/>
              </p:nvSpPr>
              <p:spPr bwMode="auto">
                <a:xfrm flipV="1">
                  <a:off x="4227" y="2012"/>
                  <a:ext cx="176" cy="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95" name="Line 445"/>
                <p:cNvSpPr>
                  <a:spLocks noChangeShapeType="1"/>
                </p:cNvSpPr>
                <p:nvPr/>
              </p:nvSpPr>
              <p:spPr bwMode="auto">
                <a:xfrm flipV="1">
                  <a:off x="4227" y="1782"/>
                  <a:ext cx="90" cy="2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96" name="Line 446"/>
                <p:cNvSpPr>
                  <a:spLocks noChangeShapeType="1"/>
                </p:cNvSpPr>
                <p:nvPr/>
              </p:nvSpPr>
              <p:spPr bwMode="auto">
                <a:xfrm flipV="1">
                  <a:off x="4227" y="1632"/>
                  <a:ext cx="57" cy="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97" name="Line 447"/>
                <p:cNvSpPr>
                  <a:spLocks noChangeShapeType="1"/>
                </p:cNvSpPr>
                <p:nvPr/>
              </p:nvSpPr>
              <p:spPr bwMode="auto">
                <a:xfrm>
                  <a:off x="4126" y="1772"/>
                  <a:ext cx="109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98" name="Line 448"/>
                <p:cNvSpPr>
                  <a:spLocks noChangeShapeType="1"/>
                </p:cNvSpPr>
                <p:nvPr/>
              </p:nvSpPr>
              <p:spPr bwMode="auto">
                <a:xfrm>
                  <a:off x="4175" y="1625"/>
                  <a:ext cx="63" cy="3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grpSp>
              <p:nvGrpSpPr>
                <p:cNvPr id="178299" name="Group 449"/>
                <p:cNvGrpSpPr/>
                <p:nvPr/>
              </p:nvGrpSpPr>
              <p:grpSpPr bwMode="auto">
                <a:xfrm>
                  <a:off x="4269" y="1415"/>
                  <a:ext cx="392" cy="137"/>
                  <a:chOff x="4227" y="1360"/>
                  <a:chExt cx="863" cy="270"/>
                </a:xfrm>
              </p:grpSpPr>
              <p:sp>
                <p:nvSpPr>
                  <p:cNvPr id="178310" name="Line 450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11" name="Line 451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12" name="Line 452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13" name="Line 453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8300" name="Group 454"/>
                <p:cNvGrpSpPr/>
                <p:nvPr/>
              </p:nvGrpSpPr>
              <p:grpSpPr bwMode="auto">
                <a:xfrm rot="5700496">
                  <a:off x="4053" y="1170"/>
                  <a:ext cx="392" cy="137"/>
                  <a:chOff x="4227" y="1360"/>
                  <a:chExt cx="863" cy="270"/>
                </a:xfrm>
              </p:grpSpPr>
              <p:sp>
                <p:nvSpPr>
                  <p:cNvPr id="178306" name="Line 455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07" name="Line 456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08" name="Line 457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09" name="Line 458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  <p:grpSp>
              <p:nvGrpSpPr>
                <p:cNvPr id="178301" name="Group 459"/>
                <p:cNvGrpSpPr/>
                <p:nvPr/>
              </p:nvGrpSpPr>
              <p:grpSpPr bwMode="auto">
                <a:xfrm rot="10800000">
                  <a:off x="3796" y="1402"/>
                  <a:ext cx="392" cy="137"/>
                  <a:chOff x="4227" y="1360"/>
                  <a:chExt cx="863" cy="270"/>
                </a:xfrm>
              </p:grpSpPr>
              <p:sp>
                <p:nvSpPr>
                  <p:cNvPr id="178302" name="Line 460"/>
                  <p:cNvSpPr>
                    <a:spLocks noChangeShapeType="1"/>
                  </p:cNvSpPr>
                  <p:nvPr/>
                </p:nvSpPr>
                <p:spPr bwMode="auto">
                  <a:xfrm>
                    <a:off x="4227" y="1604"/>
                    <a:ext cx="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03" name="Line 461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464" y="1205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04" name="Line 462"/>
                  <p:cNvSpPr>
                    <a:spLocks noChangeShapeType="1"/>
                  </p:cNvSpPr>
                  <p:nvPr/>
                </p:nvSpPr>
                <p:spPr bwMode="auto">
                  <a:xfrm rot="6361956">
                    <a:off x="4602" y="1393"/>
                    <a:ext cx="189" cy="203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8305" name="Line 463"/>
                  <p:cNvSpPr>
                    <a:spLocks noChangeShapeType="1"/>
                  </p:cNvSpPr>
                  <p:nvPr/>
                </p:nvSpPr>
                <p:spPr bwMode="auto">
                  <a:xfrm rot="6361956" flipH="1" flipV="1">
                    <a:off x="4745" y="1286"/>
                    <a:ext cx="189" cy="500"/>
                  </a:xfrm>
                  <a:prstGeom prst="line">
                    <a:avLst/>
                  </a:prstGeom>
                  <a:noFill/>
                  <a:ln w="31750">
                    <a:solidFill>
                      <a:schemeClr val="tx1"/>
                    </a:solidFill>
                    <a:rou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zh-CN" altLang="en-US" dirty="0">
                      <a:latin typeface="+mn-lt"/>
                      <a:ea typeface="+mn-ea"/>
                    </a:endParaRPr>
                  </a:p>
                </p:txBody>
              </p:sp>
            </p:grpSp>
          </p:grpSp>
        </p:grpSp>
        <p:sp>
          <p:nvSpPr>
            <p:cNvPr id="178213" name="Line 464"/>
            <p:cNvSpPr>
              <a:spLocks noChangeShapeType="1"/>
            </p:cNvSpPr>
            <p:nvPr/>
          </p:nvSpPr>
          <p:spPr bwMode="auto">
            <a:xfrm flipH="1" flipV="1">
              <a:off x="554" y="928"/>
              <a:ext cx="92" cy="22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grpSp>
          <p:nvGrpSpPr>
            <p:cNvPr id="178214" name="Group 465"/>
            <p:cNvGrpSpPr/>
            <p:nvPr/>
          </p:nvGrpSpPr>
          <p:grpSpPr bwMode="auto">
            <a:xfrm>
              <a:off x="191" y="711"/>
              <a:ext cx="616" cy="208"/>
              <a:chOff x="717" y="1160"/>
              <a:chExt cx="616" cy="208"/>
            </a:xfrm>
          </p:grpSpPr>
          <p:sp>
            <p:nvSpPr>
              <p:cNvPr id="178280" name="Rectangle 466"/>
              <p:cNvSpPr>
                <a:spLocks noChangeArrowheads="1"/>
              </p:cNvSpPr>
              <p:nvPr/>
            </p:nvSpPr>
            <p:spPr bwMode="auto">
              <a:xfrm>
                <a:off x="832" y="1160"/>
                <a:ext cx="384" cy="208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CN" altLang="en-US" sz="2400" dirty="0">
                  <a:latin typeface="+mn-lt"/>
                  <a:ea typeface="+mn-ea"/>
                </a:endParaRPr>
              </a:p>
            </p:txBody>
          </p:sp>
          <p:sp>
            <p:nvSpPr>
              <p:cNvPr id="178281" name="Text Box 467"/>
              <p:cNvSpPr txBox="1">
                <a:spLocks noChangeArrowheads="1"/>
              </p:cNvSpPr>
              <p:nvPr/>
            </p:nvSpPr>
            <p:spPr bwMode="auto">
              <a:xfrm>
                <a:off x="717" y="1171"/>
                <a:ext cx="616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Wingdings" panose="05000000000000000000" pitchFamily="2" charset="2"/>
                  <a:buChar char="q"/>
                  <a:defRPr sz="28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75000"/>
                  <a:buFont typeface="Wingdings" panose="05000000000000000000" pitchFamily="2" charset="2"/>
                  <a:buChar char="v"/>
                  <a:defRPr sz="24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zh-CN" sz="1400" dirty="0">
                    <a:solidFill>
                      <a:schemeClr val="bg1"/>
                    </a:solidFill>
                    <a:latin typeface="+mn-lt"/>
                    <a:ea typeface="+mn-ea"/>
                  </a:rPr>
                  <a:t>MSC</a:t>
                </a:r>
              </a:p>
            </p:txBody>
          </p:sp>
        </p:grpSp>
        <p:sp>
          <p:nvSpPr>
            <p:cNvPr id="178215" name="AutoShape 468"/>
            <p:cNvSpPr>
              <a:spLocks noChangeArrowheads="1"/>
            </p:cNvSpPr>
            <p:nvPr/>
          </p:nvSpPr>
          <p:spPr bwMode="auto">
            <a:xfrm>
              <a:off x="146" y="1007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78216" name="Group 469"/>
            <p:cNvGrpSpPr/>
            <p:nvPr/>
          </p:nvGrpSpPr>
          <p:grpSpPr bwMode="auto">
            <a:xfrm>
              <a:off x="237" y="1051"/>
              <a:ext cx="57" cy="113"/>
              <a:chOff x="3796" y="1043"/>
              <a:chExt cx="865" cy="1237"/>
            </a:xfrm>
          </p:grpSpPr>
          <p:sp>
            <p:nvSpPr>
              <p:cNvPr id="178250" name="Line 470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51" name="Line 471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52" name="Line 472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53" name="Line 473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54" name="Line 474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55" name="Line 475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56" name="Line 476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57" name="Line 477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58" name="Line 478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59" name="Line 479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60" name="Line 480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61" name="Line 481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62" name="Line 482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63" name="Line 483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64" name="Line 484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265" name="Group 485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276" name="Line 48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77" name="Line 48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78" name="Line 48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79" name="Line 48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266" name="Group 490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272" name="Line 491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73" name="Line 492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74" name="Line 493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75" name="Line 49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267" name="Group 495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268" name="Line 496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69" name="Line 497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70" name="Line 498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71" name="Line 49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8217" name="AutoShape 500"/>
            <p:cNvSpPr>
              <a:spLocks noChangeArrowheads="1"/>
            </p:cNvSpPr>
            <p:nvPr/>
          </p:nvSpPr>
          <p:spPr bwMode="auto">
            <a:xfrm>
              <a:off x="527" y="1220"/>
              <a:ext cx="252" cy="214"/>
            </a:xfrm>
            <a:prstGeom prst="hexagon">
              <a:avLst>
                <a:gd name="adj" fmla="val 29439"/>
                <a:gd name="vf" fmla="val 115470"/>
              </a:avLst>
            </a:prstGeom>
            <a:noFill/>
            <a:ln w="9525">
              <a:solidFill>
                <a:schemeClr val="tx1"/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grpSp>
          <p:nvGrpSpPr>
            <p:cNvPr id="178218" name="Group 501"/>
            <p:cNvGrpSpPr/>
            <p:nvPr/>
          </p:nvGrpSpPr>
          <p:grpSpPr bwMode="auto">
            <a:xfrm>
              <a:off x="627" y="1270"/>
              <a:ext cx="57" cy="113"/>
              <a:chOff x="3796" y="1043"/>
              <a:chExt cx="865" cy="1237"/>
            </a:xfrm>
          </p:grpSpPr>
          <p:sp>
            <p:nvSpPr>
              <p:cNvPr id="178220" name="Line 502"/>
              <p:cNvSpPr>
                <a:spLocks noChangeShapeType="1"/>
              </p:cNvSpPr>
              <p:nvPr/>
            </p:nvSpPr>
            <p:spPr bwMode="auto">
              <a:xfrm flipH="1">
                <a:off x="3992" y="1481"/>
                <a:ext cx="235" cy="72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21" name="Line 503"/>
              <p:cNvSpPr>
                <a:spLocks noChangeShapeType="1"/>
              </p:cNvSpPr>
              <p:nvPr/>
            </p:nvSpPr>
            <p:spPr bwMode="auto">
              <a:xfrm>
                <a:off x="4227" y="1481"/>
                <a:ext cx="236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22" name="Line 504"/>
              <p:cNvSpPr>
                <a:spLocks noChangeShapeType="1"/>
              </p:cNvSpPr>
              <p:nvPr/>
            </p:nvSpPr>
            <p:spPr bwMode="auto">
              <a:xfrm>
                <a:off x="3992" y="2201"/>
                <a:ext cx="235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23" name="Line 505"/>
              <p:cNvSpPr>
                <a:spLocks noChangeShapeType="1"/>
              </p:cNvSpPr>
              <p:nvPr/>
            </p:nvSpPr>
            <p:spPr bwMode="auto">
              <a:xfrm flipH="1">
                <a:off x="4227" y="2201"/>
                <a:ext cx="236" cy="7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24" name="Line 506"/>
              <p:cNvSpPr>
                <a:spLocks noChangeShapeType="1"/>
              </p:cNvSpPr>
              <p:nvPr/>
            </p:nvSpPr>
            <p:spPr bwMode="auto">
              <a:xfrm>
                <a:off x="4227" y="1497"/>
                <a:ext cx="0" cy="78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25" name="Line 507"/>
              <p:cNvSpPr>
                <a:spLocks noChangeShapeType="1"/>
              </p:cNvSpPr>
              <p:nvPr/>
            </p:nvSpPr>
            <p:spPr bwMode="auto">
              <a:xfrm flipV="1">
                <a:off x="3992" y="2127"/>
                <a:ext cx="235" cy="7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26" name="Line 508"/>
              <p:cNvSpPr>
                <a:spLocks noChangeShapeType="1"/>
              </p:cNvSpPr>
              <p:nvPr/>
            </p:nvSpPr>
            <p:spPr bwMode="auto">
              <a:xfrm flipH="1" flipV="1">
                <a:off x="4227" y="2127"/>
                <a:ext cx="236" cy="7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27" name="Line 509"/>
              <p:cNvSpPr>
                <a:spLocks noChangeShapeType="1"/>
              </p:cNvSpPr>
              <p:nvPr/>
            </p:nvSpPr>
            <p:spPr bwMode="auto">
              <a:xfrm>
                <a:off x="4092" y="1890"/>
                <a:ext cx="135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28" name="Line 510"/>
              <p:cNvSpPr>
                <a:spLocks noChangeShapeType="1"/>
              </p:cNvSpPr>
              <p:nvPr/>
            </p:nvSpPr>
            <p:spPr bwMode="auto">
              <a:xfrm flipV="1">
                <a:off x="4227" y="1890"/>
                <a:ext cx="143" cy="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29" name="Line 511"/>
              <p:cNvSpPr>
                <a:spLocks noChangeShapeType="1"/>
              </p:cNvSpPr>
              <p:nvPr/>
            </p:nvSpPr>
            <p:spPr bwMode="auto">
              <a:xfrm>
                <a:off x="4047" y="1996"/>
                <a:ext cx="175" cy="8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30" name="Line 512"/>
              <p:cNvSpPr>
                <a:spLocks noChangeShapeType="1"/>
              </p:cNvSpPr>
              <p:nvPr/>
            </p:nvSpPr>
            <p:spPr bwMode="auto">
              <a:xfrm flipV="1">
                <a:off x="4227" y="2012"/>
                <a:ext cx="176" cy="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31" name="Line 513"/>
              <p:cNvSpPr>
                <a:spLocks noChangeShapeType="1"/>
              </p:cNvSpPr>
              <p:nvPr/>
            </p:nvSpPr>
            <p:spPr bwMode="auto">
              <a:xfrm flipV="1">
                <a:off x="4227" y="1782"/>
                <a:ext cx="90" cy="2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32" name="Line 514"/>
              <p:cNvSpPr>
                <a:spLocks noChangeShapeType="1"/>
              </p:cNvSpPr>
              <p:nvPr/>
            </p:nvSpPr>
            <p:spPr bwMode="auto">
              <a:xfrm flipV="1">
                <a:off x="4227" y="1632"/>
                <a:ext cx="57" cy="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33" name="Line 515"/>
              <p:cNvSpPr>
                <a:spLocks noChangeShapeType="1"/>
              </p:cNvSpPr>
              <p:nvPr/>
            </p:nvSpPr>
            <p:spPr bwMode="auto">
              <a:xfrm>
                <a:off x="4126" y="1772"/>
                <a:ext cx="109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sp>
            <p:nvSpPr>
              <p:cNvPr id="178234" name="Line 516"/>
              <p:cNvSpPr>
                <a:spLocks noChangeShapeType="1"/>
              </p:cNvSpPr>
              <p:nvPr/>
            </p:nvSpPr>
            <p:spPr bwMode="auto">
              <a:xfrm>
                <a:off x="4175" y="1625"/>
                <a:ext cx="63" cy="3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zh-CN" altLang="en-US" dirty="0">
                  <a:latin typeface="+mn-lt"/>
                  <a:ea typeface="+mn-ea"/>
                </a:endParaRPr>
              </a:p>
            </p:txBody>
          </p:sp>
          <p:grpSp>
            <p:nvGrpSpPr>
              <p:cNvPr id="178235" name="Group 517"/>
              <p:cNvGrpSpPr/>
              <p:nvPr/>
            </p:nvGrpSpPr>
            <p:grpSpPr bwMode="auto">
              <a:xfrm>
                <a:off x="4269" y="1415"/>
                <a:ext cx="392" cy="137"/>
                <a:chOff x="4227" y="1360"/>
                <a:chExt cx="863" cy="270"/>
              </a:xfrm>
            </p:grpSpPr>
            <p:sp>
              <p:nvSpPr>
                <p:cNvPr id="178246" name="Line 51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47" name="Line 51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48" name="Line 52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49" name="Line 52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236" name="Group 522"/>
              <p:cNvGrpSpPr/>
              <p:nvPr/>
            </p:nvGrpSpPr>
            <p:grpSpPr bwMode="auto">
              <a:xfrm rot="5700496">
                <a:off x="4053" y="1170"/>
                <a:ext cx="392" cy="137"/>
                <a:chOff x="4227" y="1360"/>
                <a:chExt cx="863" cy="270"/>
              </a:xfrm>
            </p:grpSpPr>
            <p:sp>
              <p:nvSpPr>
                <p:cNvPr id="178242" name="Line 523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43" name="Line 524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44" name="Line 525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45" name="Line 526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  <p:grpSp>
            <p:nvGrpSpPr>
              <p:cNvPr id="178237" name="Group 527"/>
              <p:cNvGrpSpPr/>
              <p:nvPr/>
            </p:nvGrpSpPr>
            <p:grpSpPr bwMode="auto">
              <a:xfrm rot="10800000">
                <a:off x="3796" y="1402"/>
                <a:ext cx="392" cy="137"/>
                <a:chOff x="4227" y="1360"/>
                <a:chExt cx="863" cy="270"/>
              </a:xfrm>
            </p:grpSpPr>
            <p:sp>
              <p:nvSpPr>
                <p:cNvPr id="178238" name="Line 528"/>
                <p:cNvSpPr>
                  <a:spLocks noChangeShapeType="1"/>
                </p:cNvSpPr>
                <p:nvPr/>
              </p:nvSpPr>
              <p:spPr bwMode="auto">
                <a:xfrm>
                  <a:off x="4227" y="1604"/>
                  <a:ext cx="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39" name="Line 529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464" y="1205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40" name="Line 530"/>
                <p:cNvSpPr>
                  <a:spLocks noChangeShapeType="1"/>
                </p:cNvSpPr>
                <p:nvPr/>
              </p:nvSpPr>
              <p:spPr bwMode="auto">
                <a:xfrm rot="6361956">
                  <a:off x="4602" y="1393"/>
                  <a:ext cx="189" cy="203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  <p:sp>
              <p:nvSpPr>
                <p:cNvPr id="178241" name="Line 531"/>
                <p:cNvSpPr>
                  <a:spLocks noChangeShapeType="1"/>
                </p:cNvSpPr>
                <p:nvPr/>
              </p:nvSpPr>
              <p:spPr bwMode="auto">
                <a:xfrm rot="6361956" flipH="1" flipV="1">
                  <a:off x="4745" y="1286"/>
                  <a:ext cx="189" cy="500"/>
                </a:xfrm>
                <a:prstGeom prst="line">
                  <a:avLst/>
                </a:prstGeom>
                <a:noFill/>
                <a:ln w="31750">
                  <a:solidFill>
                    <a:schemeClr val="tx1"/>
                  </a:solidFill>
                  <a:rou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zh-CN" altLang="en-US" dirty="0">
                    <a:latin typeface="+mn-lt"/>
                    <a:ea typeface="+mn-ea"/>
                  </a:endParaRPr>
                </a:p>
              </p:txBody>
            </p:sp>
          </p:grpSp>
        </p:grpSp>
        <p:sp>
          <p:nvSpPr>
            <p:cNvPr id="178219" name="Line 532"/>
            <p:cNvSpPr>
              <a:spLocks noChangeShapeType="1"/>
            </p:cNvSpPr>
            <p:nvPr/>
          </p:nvSpPr>
          <p:spPr bwMode="auto">
            <a:xfrm flipV="1">
              <a:off x="269" y="920"/>
              <a:ext cx="156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grpSp>
        <p:nvGrpSpPr>
          <p:cNvPr id="178193" name="Group 534"/>
          <p:cNvGrpSpPr/>
          <p:nvPr/>
        </p:nvGrpSpPr>
        <p:grpSpPr bwMode="auto">
          <a:xfrm>
            <a:off x="8624888" y="3811091"/>
            <a:ext cx="623887" cy="330200"/>
            <a:chOff x="2647" y="2987"/>
            <a:chExt cx="393" cy="208"/>
          </a:xfrm>
        </p:grpSpPr>
        <p:sp>
          <p:nvSpPr>
            <p:cNvPr id="178201" name="Rectangle 535"/>
            <p:cNvSpPr>
              <a:spLocks noChangeArrowheads="1"/>
            </p:cNvSpPr>
            <p:nvPr/>
          </p:nvSpPr>
          <p:spPr bwMode="auto">
            <a:xfrm>
              <a:off x="2647" y="2987"/>
              <a:ext cx="384" cy="20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zh-CN" altLang="en-US" sz="2400" dirty="0">
                <a:latin typeface="+mn-lt"/>
                <a:ea typeface="+mn-ea"/>
              </a:endParaRPr>
            </a:p>
          </p:txBody>
        </p:sp>
        <p:sp>
          <p:nvSpPr>
            <p:cNvPr id="178202" name="Text Box 536"/>
            <p:cNvSpPr txBox="1">
              <a:spLocks noChangeArrowheads="1"/>
            </p:cNvSpPr>
            <p:nvPr/>
          </p:nvSpPr>
          <p:spPr bwMode="auto">
            <a:xfrm>
              <a:off x="2649" y="2995"/>
              <a:ext cx="39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anose="05000000000000000000" pitchFamily="2" charset="2"/>
                <a:buChar char="q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panose="05000000000000000000" pitchFamily="2" charset="2"/>
                <a:buChar char="v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CN" sz="1400" dirty="0">
                  <a:solidFill>
                    <a:schemeClr val="bg1"/>
                  </a:solidFill>
                  <a:latin typeface="+mn-lt"/>
                  <a:ea typeface="+mn-ea"/>
                </a:rPr>
                <a:t>MSC</a:t>
              </a:r>
            </a:p>
          </p:txBody>
        </p:sp>
      </p:grpSp>
      <p:grpSp>
        <p:nvGrpSpPr>
          <p:cNvPr id="178194" name="Group 539"/>
          <p:cNvGrpSpPr/>
          <p:nvPr/>
        </p:nvGrpSpPr>
        <p:grpSpPr bwMode="auto">
          <a:xfrm>
            <a:off x="9177337" y="4647705"/>
            <a:ext cx="1441450" cy="346075"/>
            <a:chOff x="3072" y="739"/>
            <a:chExt cx="652" cy="146"/>
          </a:xfrm>
        </p:grpSpPr>
        <p:pic>
          <p:nvPicPr>
            <p:cNvPr id="178198" name="Picture 540" descr="lgv_fqmg[1]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237" y="739"/>
              <a:ext cx="487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199" name="Line 541"/>
            <p:cNvSpPr>
              <a:spLocks noChangeShapeType="1"/>
            </p:cNvSpPr>
            <p:nvPr/>
          </p:nvSpPr>
          <p:spPr bwMode="auto">
            <a:xfrm flipH="1">
              <a:off x="3104" y="784"/>
              <a:ext cx="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  <p:sp>
          <p:nvSpPr>
            <p:cNvPr id="178200" name="Line 542"/>
            <p:cNvSpPr>
              <a:spLocks noChangeShapeType="1"/>
            </p:cNvSpPr>
            <p:nvPr/>
          </p:nvSpPr>
          <p:spPr bwMode="auto">
            <a:xfrm flipH="1">
              <a:off x="3072" y="760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dirty="0">
                <a:latin typeface="+mn-lt"/>
                <a:ea typeface="+mn-ea"/>
              </a:endParaRPr>
            </a:p>
          </p:txBody>
        </p:sp>
      </p:grpSp>
      <p:sp>
        <p:nvSpPr>
          <p:cNvPr id="178195" name="Freeform 32"/>
          <p:cNvSpPr/>
          <p:nvPr/>
        </p:nvSpPr>
        <p:spPr bwMode="auto">
          <a:xfrm>
            <a:off x="8486774" y="3539629"/>
            <a:ext cx="1868488" cy="1003300"/>
          </a:xfrm>
          <a:custGeom>
            <a:avLst/>
            <a:gdLst>
              <a:gd name="T0" fmla="*/ 0 w 1177"/>
              <a:gd name="T1" fmla="*/ 0 h 632"/>
              <a:gd name="T2" fmla="*/ 2147483646 w 1177"/>
              <a:gd name="T3" fmla="*/ 2147483646 h 632"/>
              <a:gd name="T4" fmla="*/ 2147483646 w 1177"/>
              <a:gd name="T5" fmla="*/ 2147483646 h 632"/>
              <a:gd name="T6" fmla="*/ 0 60000 65536"/>
              <a:gd name="T7" fmla="*/ 0 60000 65536"/>
              <a:gd name="T8" fmla="*/ 0 60000 65536"/>
              <a:gd name="T9" fmla="*/ 0 w 1177"/>
              <a:gd name="T10" fmla="*/ 0 h 632"/>
              <a:gd name="T11" fmla="*/ 1177 w 1177"/>
              <a:gd name="T12" fmla="*/ 632 h 63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77" h="632">
                <a:moveTo>
                  <a:pt x="0" y="0"/>
                </a:moveTo>
                <a:cubicBezTo>
                  <a:pt x="167" y="25"/>
                  <a:pt x="823" y="47"/>
                  <a:pt x="1000" y="152"/>
                </a:cubicBezTo>
                <a:cubicBezTo>
                  <a:pt x="1177" y="257"/>
                  <a:pt x="1051" y="532"/>
                  <a:pt x="1064" y="632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dirty="0">
              <a:latin typeface="+mn-lt"/>
              <a:ea typeface="+mn-ea"/>
            </a:endParaRPr>
          </a:p>
        </p:txBody>
      </p:sp>
      <p:sp>
        <p:nvSpPr>
          <p:cNvPr id="178196" name="Text Box 36"/>
          <p:cNvSpPr txBox="1">
            <a:spLocks noChangeArrowheads="1"/>
          </p:cNvSpPr>
          <p:nvPr/>
        </p:nvSpPr>
        <p:spPr bwMode="auto">
          <a:xfrm>
            <a:off x="8472488" y="5249367"/>
            <a:ext cx="198208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v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CN" sz="2400" dirty="0">
                <a:latin typeface="+mn-lt"/>
                <a:ea typeface="+mn-ea"/>
              </a:rPr>
              <a:t>(b) after handoff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Mobility: GSM versus Mobile IP</a:t>
            </a:r>
          </a:p>
        </p:txBody>
      </p:sp>
      <p:graphicFrame>
        <p:nvGraphicFramePr>
          <p:cNvPr id="444552" name="Group 1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1297061"/>
              </p:ext>
            </p:extLst>
          </p:nvPr>
        </p:nvGraphicFramePr>
        <p:xfrm>
          <a:off x="1897106" y="1541897"/>
          <a:ext cx="8205787" cy="4907280"/>
        </p:xfrm>
        <a:graphic>
          <a:graphicData uri="http://schemas.openxmlformats.org/drawingml/2006/table">
            <a:tbl>
              <a:tblPr/>
              <a:tblGrid>
                <a:gridCol w="22240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25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719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92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779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0350"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GSM element 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8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Comment on GSM element 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8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Mobile IP element</a:t>
                      </a:r>
                      <a:endParaRPr kumimoji="0" lang="en-US" altLang="zh-CN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8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03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Home system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Network to which mobile user’s permanent phone number belongs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Home network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Gateway Mobile Switching Center, or “home MSC”. Home Location Register (HLR)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Home MSC: point of contact to obtain routable address of mobile user. 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HLR: database in home system containing  permanent phone number, profile information, current location of mobile user, subscription information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Home agent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03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Visited System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Network other than home system where mobile user is currently residing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Visited network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Visited Mobile services Switching Center.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Visitor Location Record (VLR)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Visited MSC: responsible for setting up calls to/from mobile nodes in cells associated with MSC. 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VLR: temporary database entry in visited system, containing subscription information  for each visiting mobile user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Foreign agent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03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Mobile Station Roaming Number (MSRN), or “roaming number”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Routable address for telephone call segment between home MSC and  visited MSC, visible to neither the mobile nor the correspondent.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C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altLang="zh-CN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Care-of-address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ABECBDF9-65BD-41B4-A027-E6F12CDD95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>
                <a:latin typeface="+mn-lt"/>
              </a:rPr>
              <a:pPr>
                <a:defRPr/>
              </a:pPr>
              <a:t>103</a:t>
            </a:fld>
            <a:endParaRPr lang="en-US" altLang="zh-CN" dirty="0">
              <a:latin typeface="+mn-lt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Chapter 7 outline</a:t>
            </a:r>
          </a:p>
        </p:txBody>
      </p:sp>
      <p:sp>
        <p:nvSpPr>
          <p:cNvPr id="3077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marL="720725" indent="-720725">
              <a:buNone/>
            </a:pPr>
            <a:r>
              <a:rPr lang="en-US" altLang="zh-CN" dirty="0"/>
              <a:t>7.1 Introduction </a:t>
            </a:r>
          </a:p>
          <a:p>
            <a:pPr marL="720725" indent="-720725">
              <a:buNone/>
            </a:pPr>
            <a:r>
              <a:rPr lang="en-US" altLang="zh-CN" dirty="0"/>
              <a:t>7.2 Wireless links and network characteristics</a:t>
            </a:r>
          </a:p>
          <a:p>
            <a:pPr marL="720725" indent="-720725">
              <a:buNone/>
            </a:pPr>
            <a:r>
              <a:rPr lang="en-US" altLang="zh-CN" dirty="0"/>
              <a:t>7.3 </a:t>
            </a:r>
            <a:r>
              <a:rPr lang="en-US" altLang="zh-CN" dirty="0" err="1"/>
              <a:t>WiFi</a:t>
            </a:r>
            <a:r>
              <a:rPr lang="en-US" altLang="zh-CN" dirty="0"/>
              <a:t>: 802.11 wireless LANs</a:t>
            </a:r>
            <a:endParaRPr lang="en-US" altLang="ja-JP" dirty="0"/>
          </a:p>
          <a:p>
            <a:pPr marL="720725" indent="-720725">
              <a:buNone/>
            </a:pPr>
            <a:r>
              <a:rPr lang="en-US" altLang="zh-CN" dirty="0"/>
              <a:t>7.4 Cellular Internet access</a:t>
            </a:r>
          </a:p>
          <a:p>
            <a:pPr marL="720725" indent="-720725">
              <a:buNone/>
            </a:pPr>
            <a:r>
              <a:rPr lang="en-US" altLang="zh-CN" dirty="0"/>
              <a:t>7.5 Mobility management: principles</a:t>
            </a:r>
          </a:p>
          <a:p>
            <a:pPr marL="720725" indent="-720725">
              <a:buNone/>
            </a:pPr>
            <a:r>
              <a:rPr lang="en-US" altLang="zh-CN" dirty="0"/>
              <a:t>7.6 Mobile IP</a:t>
            </a:r>
          </a:p>
          <a:p>
            <a:pPr marL="720725" indent="-720725">
              <a:buNone/>
            </a:pPr>
            <a:r>
              <a:rPr lang="en-US" altLang="zh-CN" dirty="0"/>
              <a:t>7.7 Handling mobility in cellular networks</a:t>
            </a:r>
          </a:p>
          <a:p>
            <a:pPr marL="720725" indent="-720725">
              <a:buNone/>
            </a:pPr>
            <a:r>
              <a:rPr lang="en-US" altLang="zh-CN" dirty="0">
                <a:solidFill>
                  <a:schemeClr val="accent2"/>
                </a:solidFill>
              </a:rPr>
              <a:t>7.8 Impact on higher-layer protocols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1050151A-544B-4FAC-A998-4DC97B255D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104</a:t>
            </a:fld>
            <a:endParaRPr lang="en-US" altLang="zh-CN" dirty="0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占位符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en-US" altLang="zh-CN" dirty="0"/>
              <a:t>What is the impact of wireless links and mobility on high </a:t>
            </a:r>
            <a:r>
              <a:rPr lang="en-US" altLang="zh-CN"/>
              <a:t>layer protocols?</a:t>
            </a:r>
            <a:endParaRPr lang="zh-CN" altLang="en-US" dirty="0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8131ECDC-D2C0-4D54-AB49-D4740248B1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769371F-0F95-4BDF-9A9A-7FF549C12214}" type="slidenum">
              <a:rPr lang="en-US" altLang="zh-CN" smtClean="0"/>
              <a:t>105</a:t>
            </a:fld>
            <a:endParaRPr lang="en-US" altLang="zh-CN" dirty="0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2800">
                <a:ea typeface="宋体" panose="02010600030101010101" pitchFamily="2" charset="-122"/>
              </a:rPr>
              <a:t>Wireless, mobility: impact on higher layer protocols</a:t>
            </a:r>
          </a:p>
        </p:txBody>
      </p:sp>
      <p:sp>
        <p:nvSpPr>
          <p:cNvPr id="182277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US" altLang="zh-CN" sz="2400" dirty="0">
                <a:solidFill>
                  <a:srgbClr val="C00000"/>
                </a:solidFill>
                <a:ea typeface="宋体" panose="02010600030101010101" pitchFamily="2" charset="-122"/>
              </a:rPr>
              <a:t>logically, impact </a:t>
            </a:r>
            <a:r>
              <a:rPr lang="en-US" altLang="zh-CN" sz="2400" i="1" dirty="0">
                <a:solidFill>
                  <a:srgbClr val="C00000"/>
                </a:solidFill>
                <a:ea typeface="宋体" panose="02010600030101010101" pitchFamily="2" charset="-122"/>
              </a:rPr>
              <a:t>should</a:t>
            </a:r>
            <a:r>
              <a:rPr lang="en-US" altLang="zh-CN" sz="2400" dirty="0">
                <a:solidFill>
                  <a:srgbClr val="C00000"/>
                </a:solidFill>
                <a:ea typeface="宋体" panose="02010600030101010101" pitchFamily="2" charset="-122"/>
              </a:rPr>
              <a:t> be minimal …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best effort service model remains unchanged 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TCP and UDP can (and do) run over wireless, mobile</a:t>
            </a:r>
          </a:p>
          <a:p>
            <a:r>
              <a:rPr lang="en-US" altLang="zh-CN" sz="2400" dirty="0">
                <a:solidFill>
                  <a:srgbClr val="7030A0"/>
                </a:solidFill>
                <a:ea typeface="宋体" panose="02010600030101010101" pitchFamily="2" charset="-122"/>
              </a:rPr>
              <a:t>but performance-wise: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packet loss/delay due to </a:t>
            </a:r>
            <a:r>
              <a:rPr lang="en-US" altLang="zh-CN" dirty="0">
                <a:solidFill>
                  <a:schemeClr val="accent5"/>
                </a:solidFill>
                <a:ea typeface="宋体" panose="02010600030101010101" pitchFamily="2" charset="-122"/>
              </a:rPr>
              <a:t>bit-errors </a:t>
            </a:r>
            <a:r>
              <a:rPr lang="en-US" altLang="zh-CN" dirty="0">
                <a:ea typeface="宋体" panose="02010600030101010101" pitchFamily="2" charset="-122"/>
              </a:rPr>
              <a:t>(discarded packets, delays for link-layer retransmissions), and </a:t>
            </a:r>
            <a:r>
              <a:rPr lang="en-US" altLang="zh-CN" dirty="0">
                <a:solidFill>
                  <a:schemeClr val="accent5"/>
                </a:solidFill>
                <a:ea typeface="宋体" panose="02010600030101010101" pitchFamily="2" charset="-122"/>
              </a:rPr>
              <a:t>handoff</a:t>
            </a:r>
          </a:p>
          <a:p>
            <a:pPr lvl="1"/>
            <a:r>
              <a:rPr lang="en-US" altLang="zh-CN" dirty="0">
                <a:ea typeface="宋体" panose="02010600030101010101" pitchFamily="2" charset="-122"/>
              </a:rPr>
              <a:t>TCP interprets loss as </a:t>
            </a:r>
            <a:r>
              <a:rPr lang="en-US" altLang="zh-CN" dirty="0">
                <a:solidFill>
                  <a:srgbClr val="0070C0"/>
                </a:solidFill>
                <a:ea typeface="宋体" panose="02010600030101010101" pitchFamily="2" charset="-122"/>
              </a:rPr>
              <a:t>congestion</a:t>
            </a:r>
            <a:r>
              <a:rPr lang="en-US" altLang="zh-CN" dirty="0">
                <a:ea typeface="宋体" panose="02010600030101010101" pitchFamily="2" charset="-122"/>
              </a:rPr>
              <a:t>, will decrease congestion window un-necessarily</a:t>
            </a:r>
          </a:p>
          <a:p>
            <a:pPr lvl="1"/>
            <a:r>
              <a:rPr lang="en-US" altLang="zh-CN" dirty="0">
                <a:solidFill>
                  <a:schemeClr val="accent2"/>
                </a:solidFill>
                <a:ea typeface="宋体" panose="02010600030101010101" pitchFamily="2" charset="-122"/>
              </a:rPr>
              <a:t>delay impairments </a:t>
            </a:r>
            <a:r>
              <a:rPr lang="en-US" altLang="zh-CN" dirty="0">
                <a:ea typeface="宋体" panose="02010600030101010101" pitchFamily="2" charset="-122"/>
              </a:rPr>
              <a:t>for real-time traffic</a:t>
            </a:r>
          </a:p>
          <a:p>
            <a:pPr lvl="1"/>
            <a:r>
              <a:rPr lang="en-US" altLang="zh-CN" dirty="0">
                <a:solidFill>
                  <a:schemeClr val="accent2"/>
                </a:solidFill>
                <a:ea typeface="宋体" panose="02010600030101010101" pitchFamily="2" charset="-122"/>
              </a:rPr>
              <a:t>limited bandwidth </a:t>
            </a:r>
            <a:r>
              <a:rPr lang="en-US" altLang="zh-CN" dirty="0">
                <a:ea typeface="宋体" panose="02010600030101010101" pitchFamily="2" charset="-122"/>
              </a:rPr>
              <a:t>of wireless links</a:t>
            </a: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5BECE782-1F2B-4419-8DC0-3050690280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DE895D9-91D8-4958-BB05-9803D63D1C8A}" type="slidenum">
              <a:rPr lang="en-US" altLang="zh-CN" smtClean="0"/>
              <a:pPr>
                <a:defRPr/>
              </a:pPr>
              <a:t>106</a:t>
            </a:fld>
            <a:endParaRPr lang="en-US" altLang="zh-CN" dirty="0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6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dirty="0"/>
              <a:t>Chapter 7 summary</a:t>
            </a:r>
          </a:p>
        </p:txBody>
      </p:sp>
      <p:sp>
        <p:nvSpPr>
          <p:cNvPr id="7066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>
            <a:normAutofit/>
          </a:bodyPr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zh-CN" i="1" dirty="0">
                <a:solidFill>
                  <a:srgbClr val="C00000"/>
                </a:solidFill>
              </a:rPr>
              <a:t>Wireless</a:t>
            </a:r>
          </a:p>
          <a:p>
            <a:pPr>
              <a:lnSpc>
                <a:spcPct val="90000"/>
              </a:lnSpc>
            </a:pPr>
            <a:r>
              <a:rPr lang="en-US" altLang="zh-CN" sz="2400" dirty="0"/>
              <a:t>wireless links:</a:t>
            </a:r>
          </a:p>
          <a:p>
            <a:pPr lvl="1">
              <a:lnSpc>
                <a:spcPct val="90000"/>
              </a:lnSpc>
            </a:pPr>
            <a:r>
              <a:rPr lang="en-US" altLang="zh-CN" sz="2000" dirty="0"/>
              <a:t>capacity, distance</a:t>
            </a:r>
          </a:p>
          <a:p>
            <a:pPr lvl="1">
              <a:lnSpc>
                <a:spcPct val="90000"/>
              </a:lnSpc>
            </a:pPr>
            <a:r>
              <a:rPr lang="en-US" altLang="zh-CN" sz="2000" dirty="0"/>
              <a:t>channel impairments</a:t>
            </a:r>
          </a:p>
          <a:p>
            <a:pPr lvl="1">
              <a:lnSpc>
                <a:spcPct val="90000"/>
              </a:lnSpc>
            </a:pPr>
            <a:r>
              <a:rPr lang="en-US" altLang="zh-CN" sz="2000" dirty="0"/>
              <a:t>CDMA</a:t>
            </a:r>
          </a:p>
          <a:p>
            <a:pPr>
              <a:lnSpc>
                <a:spcPct val="90000"/>
              </a:lnSpc>
            </a:pPr>
            <a:r>
              <a:rPr lang="en-US" altLang="zh-CN" sz="2400" dirty="0"/>
              <a:t>IEEE 802.11 (</a:t>
            </a:r>
            <a:r>
              <a:rPr lang="ja-JP" altLang="en-US" sz="2400" dirty="0"/>
              <a:t>“</a:t>
            </a:r>
            <a:r>
              <a:rPr lang="en-US" altLang="ja-JP" sz="2400" dirty="0"/>
              <a:t>Wi-Fi</a:t>
            </a:r>
            <a:r>
              <a:rPr lang="ja-JP" altLang="en-US" sz="2400" dirty="0"/>
              <a:t>”</a:t>
            </a:r>
            <a:r>
              <a:rPr lang="en-US" altLang="ja-JP" sz="2400" dirty="0"/>
              <a:t>)</a:t>
            </a:r>
          </a:p>
          <a:p>
            <a:pPr lvl="1">
              <a:lnSpc>
                <a:spcPct val="90000"/>
              </a:lnSpc>
            </a:pPr>
            <a:r>
              <a:rPr lang="en-US" altLang="zh-CN" sz="2000" dirty="0"/>
              <a:t>CSMA/CA reflects wireless channel characteristics</a:t>
            </a:r>
          </a:p>
          <a:p>
            <a:pPr>
              <a:lnSpc>
                <a:spcPct val="90000"/>
              </a:lnSpc>
            </a:pPr>
            <a:r>
              <a:rPr lang="en-US" altLang="zh-CN" sz="2400" dirty="0"/>
              <a:t>cellular access</a:t>
            </a:r>
          </a:p>
          <a:p>
            <a:pPr lvl="1">
              <a:lnSpc>
                <a:spcPct val="90000"/>
              </a:lnSpc>
            </a:pPr>
            <a:r>
              <a:rPr lang="en-US" altLang="zh-CN" sz="2000" dirty="0"/>
              <a:t>architecture</a:t>
            </a:r>
          </a:p>
          <a:p>
            <a:pPr lvl="1">
              <a:lnSpc>
                <a:spcPct val="90000"/>
              </a:lnSpc>
            </a:pPr>
            <a:r>
              <a:rPr lang="en-US" altLang="zh-CN" sz="2000" dirty="0"/>
              <a:t>standards (e.g., GSM, 3G, 4G LTE)</a:t>
            </a:r>
          </a:p>
        </p:txBody>
      </p:sp>
      <p:sp>
        <p:nvSpPr>
          <p:cNvPr id="70662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6194426" y="1615440"/>
            <a:ext cx="4054475" cy="4648200"/>
          </a:xfrm>
        </p:spPr>
        <p:txBody>
          <a:bodyPr>
            <a:normAutofit/>
          </a:bodyPr>
          <a:lstStyle/>
          <a:p>
            <a:pPr>
              <a:lnSpc>
                <a:spcPct val="90000"/>
              </a:lnSpc>
              <a:buNone/>
              <a:tabLst>
                <a:tab pos="3376295" algn="l"/>
              </a:tabLst>
              <a:defRPr/>
            </a:pPr>
            <a:r>
              <a:rPr lang="en-US" i="1" dirty="0">
                <a:solidFill>
                  <a:srgbClr val="C00000"/>
                </a:solidFill>
                <a:ea typeface="MS PGothic" panose="020B0600070205080204" pitchFamily="34" charset="-128"/>
              </a:rPr>
              <a:t>Mobility</a:t>
            </a:r>
          </a:p>
          <a:p>
            <a:pPr>
              <a:lnSpc>
                <a:spcPct val="90000"/>
              </a:lnSpc>
              <a:buFont typeface="Wingdings" panose="05000000000000000000" charset="0"/>
              <a:buChar char="v"/>
              <a:tabLst>
                <a:tab pos="3376295" algn="l"/>
              </a:tabLst>
              <a:defRPr/>
            </a:pPr>
            <a:r>
              <a:rPr lang="en-US" sz="2400" dirty="0">
                <a:ea typeface="MS PGothic" panose="020B0600070205080204" pitchFamily="34" charset="-128"/>
              </a:rPr>
              <a:t>principles: addressing, routing to mobile users</a:t>
            </a:r>
          </a:p>
          <a:p>
            <a:pPr lvl="1">
              <a:lnSpc>
                <a:spcPct val="90000"/>
              </a:lnSpc>
              <a:buFont typeface="Wingdings" panose="05000000000000000000" charset="0"/>
              <a:buChar char="§"/>
              <a:tabLst>
                <a:tab pos="3376295" algn="l"/>
              </a:tabLst>
              <a:defRPr/>
            </a:pPr>
            <a:r>
              <a:rPr lang="en-US" sz="2000" dirty="0">
                <a:ea typeface="MS PGothic" panose="020B0600070205080204" pitchFamily="34" charset="-128"/>
              </a:rPr>
              <a:t>home, visited networks</a:t>
            </a:r>
          </a:p>
          <a:p>
            <a:pPr lvl="1">
              <a:lnSpc>
                <a:spcPct val="90000"/>
              </a:lnSpc>
              <a:buFont typeface="Wingdings" panose="05000000000000000000" charset="0"/>
              <a:buChar char="§"/>
              <a:tabLst>
                <a:tab pos="3376295" algn="l"/>
              </a:tabLst>
              <a:defRPr/>
            </a:pPr>
            <a:r>
              <a:rPr lang="en-US" sz="2000" dirty="0">
                <a:ea typeface="MS PGothic" panose="020B0600070205080204" pitchFamily="34" charset="-128"/>
              </a:rPr>
              <a:t>direct, indirect routing</a:t>
            </a:r>
          </a:p>
          <a:p>
            <a:pPr lvl="1">
              <a:lnSpc>
                <a:spcPct val="90000"/>
              </a:lnSpc>
              <a:buFont typeface="Wingdings" panose="05000000000000000000" charset="0"/>
              <a:buChar char="§"/>
              <a:tabLst>
                <a:tab pos="3376295" algn="l"/>
              </a:tabLst>
              <a:defRPr/>
            </a:pPr>
            <a:r>
              <a:rPr lang="en-US" sz="2000" dirty="0">
                <a:ea typeface="MS PGothic" panose="020B0600070205080204" pitchFamily="34" charset="-128"/>
              </a:rPr>
              <a:t>care-of-addresses</a:t>
            </a:r>
          </a:p>
          <a:p>
            <a:pPr>
              <a:lnSpc>
                <a:spcPct val="90000"/>
              </a:lnSpc>
              <a:buFont typeface="Wingdings" panose="05000000000000000000" charset="0"/>
              <a:buChar char="v"/>
              <a:tabLst>
                <a:tab pos="3376295" algn="l"/>
              </a:tabLst>
              <a:defRPr/>
            </a:pPr>
            <a:r>
              <a:rPr lang="en-US" sz="2400" dirty="0">
                <a:ea typeface="MS PGothic" panose="020B0600070205080204" pitchFamily="34" charset="-128"/>
              </a:rPr>
              <a:t>case studies</a:t>
            </a:r>
          </a:p>
          <a:p>
            <a:pPr lvl="1">
              <a:lnSpc>
                <a:spcPct val="90000"/>
              </a:lnSpc>
              <a:buFont typeface="Wingdings" panose="05000000000000000000" charset="0"/>
              <a:buChar char="§"/>
              <a:tabLst>
                <a:tab pos="3376295" algn="l"/>
              </a:tabLst>
              <a:defRPr/>
            </a:pPr>
            <a:r>
              <a:rPr lang="en-US" sz="2000" dirty="0">
                <a:ea typeface="MS PGothic" panose="020B0600070205080204" pitchFamily="34" charset="-128"/>
              </a:rPr>
              <a:t>mobile IP</a:t>
            </a:r>
          </a:p>
          <a:p>
            <a:pPr lvl="1">
              <a:lnSpc>
                <a:spcPct val="90000"/>
              </a:lnSpc>
              <a:buFont typeface="Wingdings" panose="05000000000000000000" charset="0"/>
              <a:buChar char="§"/>
              <a:tabLst>
                <a:tab pos="3376295" algn="l"/>
              </a:tabLst>
              <a:defRPr/>
            </a:pPr>
            <a:r>
              <a:rPr lang="en-US" sz="2000" dirty="0">
                <a:ea typeface="MS PGothic" panose="020B0600070205080204" pitchFamily="34" charset="-128"/>
              </a:rPr>
              <a:t>mobility in GSM</a:t>
            </a:r>
          </a:p>
          <a:p>
            <a:pPr>
              <a:lnSpc>
                <a:spcPct val="90000"/>
              </a:lnSpc>
              <a:buFont typeface="Wingdings" panose="05000000000000000000" charset="0"/>
              <a:buChar char="v"/>
              <a:tabLst>
                <a:tab pos="3376295" algn="l"/>
              </a:tabLst>
              <a:defRPr/>
            </a:pPr>
            <a:r>
              <a:rPr lang="en-US" sz="2400" dirty="0">
                <a:ea typeface="MS PGothic" panose="020B0600070205080204" pitchFamily="34" charset="-128"/>
              </a:rPr>
              <a:t>impact on higher-layer protocols</a:t>
            </a:r>
          </a:p>
          <a:p>
            <a:pPr>
              <a:lnSpc>
                <a:spcPct val="90000"/>
              </a:lnSpc>
              <a:buFont typeface="Wingdings" panose="05000000000000000000" charset="0"/>
              <a:buChar char="v"/>
              <a:tabLst>
                <a:tab pos="3376295" algn="l"/>
              </a:tabLst>
              <a:defRPr/>
            </a:pPr>
            <a:endParaRPr lang="en-US" sz="2400" dirty="0">
              <a:ea typeface="MS PGothic" panose="020B0600070205080204" pitchFamily="34" charset="-128"/>
            </a:endParaRPr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2756EFA1-2A43-4267-AD61-731EA46B27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E7AFD8E-47EC-4333-9317-F3617AC17F61}" type="slidenum">
              <a:rPr lang="en-US" altLang="zh-CN" smtClean="0"/>
              <a:pPr>
                <a:defRPr/>
              </a:pPr>
              <a:t>107</a:t>
            </a:fld>
            <a:endParaRPr lang="en-US" altLang="zh-CN" dirty="0"/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OMMONDATA" val="eyJoZGlkIjoiZGEyNjRiOGVjNGQ4OGM0YzEzYzQ1MWZkNTM4MWNiNmEifQ=="/>
</p:tagLst>
</file>

<file path=ppt/theme/theme1.xml><?xml version="1.0" encoding="utf-8"?>
<a:theme xmlns:a="http://schemas.openxmlformats.org/drawingml/2006/main" name="Default Design">
  <a:themeElements>
    <a:clrScheme name="color_zhu_new_v1">
      <a:dk1>
        <a:srgbClr val="000000"/>
      </a:dk1>
      <a:lt1>
        <a:srgbClr val="FFFFFF"/>
      </a:lt1>
      <a:dk2>
        <a:srgbClr val="2C3E50"/>
      </a:dk2>
      <a:lt2>
        <a:srgbClr val="BDC1C7"/>
      </a:lt2>
      <a:accent1>
        <a:srgbClr val="1A2A3A"/>
      </a:accent1>
      <a:accent2>
        <a:srgbClr val="C0392B"/>
      </a:accent2>
      <a:accent3>
        <a:srgbClr val="F39C12"/>
      </a:accent3>
      <a:accent4>
        <a:srgbClr val="2C3E50"/>
      </a:accent4>
      <a:accent5>
        <a:srgbClr val="2980B9"/>
      </a:accent5>
      <a:accent6>
        <a:srgbClr val="16A085"/>
      </a:accent6>
      <a:hlink>
        <a:srgbClr val="2980B9"/>
      </a:hlink>
      <a:folHlink>
        <a:srgbClr val="C0392B"/>
      </a:folHlink>
    </a:clrScheme>
    <a:fontScheme name="Arial-微软雅黑">
      <a:majorFont>
        <a:latin typeface="Arial"/>
        <a:ea typeface="微软雅黑"/>
        <a:cs typeface=""/>
      </a:majorFont>
      <a:minorFont>
        <a:latin typeface="Arial Narrow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 w="3175">
          <a:solidFill>
            <a:schemeClr val="tx1"/>
          </a:solidFill>
        </a:ln>
      </a:spPr>
      <a:bodyPr wrap="square" rtlCol="0" anchor="ctr" anchorCtr="0">
        <a:noAutofit/>
      </a:bodyPr>
      <a:lstStyle>
        <a:defPPr algn="ctr">
          <a:defRPr sz="2000" dirty="0" smtClean="0">
            <a:latin typeface="+mn-lt"/>
            <a:ea typeface="+mn-ea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</a:spPr>
      <a:bodyPr vert="horz" wrap="square" lIns="91440" tIns="45720" rIns="91440" bIns="45720" numCol="1" anchor="t" anchorCtr="0" compatLnSpc="1"/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</a:defRPr>
        </a:defPPr>
      </a:lstStyle>
    </a:lnDef>
    <a:txDef>
      <a:spPr>
        <a:noFill/>
      </a:spPr>
      <a:bodyPr wrap="none" rtlCol="0">
        <a:spAutoFit/>
      </a:bodyPr>
      <a:lstStyle>
        <a:defPPr algn="ctr">
          <a:defRPr dirty="0" smtClean="0">
            <a:latin typeface="+mn-lt"/>
          </a:defRPr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6242</TotalTime>
  <Words>5763</Words>
  <Application>Microsoft Office PowerPoint</Application>
  <PresentationFormat>宽屏</PresentationFormat>
  <Paragraphs>1510</Paragraphs>
  <Slides>107</Slides>
  <Notes>82</Notes>
  <HiddenSlides>0</HiddenSlides>
  <MMClips>1</MMClips>
  <ScaleCrop>false</ScaleCrop>
  <HeadingPairs>
    <vt:vector size="8" baseType="variant">
      <vt:variant>
        <vt:lpstr>已用的字体</vt:lpstr>
      </vt:variant>
      <vt:variant>
        <vt:i4>7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2</vt:i4>
      </vt:variant>
      <vt:variant>
        <vt:lpstr>幻灯片标题</vt:lpstr>
      </vt:variant>
      <vt:variant>
        <vt:i4>107</vt:i4>
      </vt:variant>
    </vt:vector>
  </HeadingPairs>
  <TitlesOfParts>
    <vt:vector size="117" baseType="lpstr">
      <vt:lpstr>ZapfDingbats</vt:lpstr>
      <vt:lpstr>Arial</vt:lpstr>
      <vt:lpstr>Arial Narrow</vt:lpstr>
      <vt:lpstr>Comic Sans MS</vt:lpstr>
      <vt:lpstr>Noto Sans</vt:lpstr>
      <vt:lpstr>Times New Roman</vt:lpstr>
      <vt:lpstr>Wingdings</vt:lpstr>
      <vt:lpstr>Default Design</vt:lpstr>
      <vt:lpstr>Clip</vt:lpstr>
      <vt:lpstr>Picture</vt:lpstr>
      <vt:lpstr>Chapter 7: Wireless and Mobile Networks</vt:lpstr>
      <vt:lpstr>PowerPoint 演示文稿</vt:lpstr>
      <vt:lpstr>PowerPoint 演示文稿</vt:lpstr>
      <vt:lpstr>PowerPoint 演示文稿</vt:lpstr>
      <vt:lpstr>Chapter 7 outline</vt:lpstr>
      <vt:lpstr>Chapter 7 outline</vt:lpstr>
      <vt:lpstr>Elements of a wireless network</vt:lpstr>
      <vt:lpstr>Elements of a wireless network</vt:lpstr>
      <vt:lpstr>Elements of a wireless network</vt:lpstr>
      <vt:lpstr>Characteristics of wireless standards</vt:lpstr>
      <vt:lpstr>Modes of wireless network</vt:lpstr>
      <vt:lpstr>Modes of wireless network</vt:lpstr>
      <vt:lpstr>Wireless network taxonomy</vt:lpstr>
      <vt:lpstr>Mesh Networks</vt:lpstr>
      <vt:lpstr>Vehicular Ad Hoc Networks (VANETs)</vt:lpstr>
      <vt:lpstr>Why VANET?</vt:lpstr>
      <vt:lpstr>Chapter 7 outline</vt:lpstr>
      <vt:lpstr>PowerPoint 演示文稿</vt:lpstr>
      <vt:lpstr>Wireless Link Characteristics (1)</vt:lpstr>
      <vt:lpstr>Wireless Link Characteristics (2)</vt:lpstr>
      <vt:lpstr>FDMA, TDMA, CDMA</vt:lpstr>
      <vt:lpstr>Basic Idea of CDMA</vt:lpstr>
      <vt:lpstr>CDMA Encode/Decode: One Sender</vt:lpstr>
      <vt:lpstr>CDMA Encode/Decode: Tow Senders</vt:lpstr>
      <vt:lpstr>CDMA</vt:lpstr>
      <vt:lpstr>Codes</vt:lpstr>
      <vt:lpstr>PowerPoint 演示文稿</vt:lpstr>
      <vt:lpstr>A note on Inventor</vt:lpstr>
      <vt:lpstr>Chapter 7 outline</vt:lpstr>
      <vt:lpstr>WLAN architecture</vt:lpstr>
      <vt:lpstr>802.11b Channels</vt:lpstr>
      <vt:lpstr>Association before Transmission</vt:lpstr>
      <vt:lpstr>Two types: passive/active scanning</vt:lpstr>
      <vt:lpstr>Multiple Access for Wireless Channel</vt:lpstr>
      <vt:lpstr>Due to Hidden Terminal Problem!</vt:lpstr>
      <vt:lpstr>Multiple access control protocol</vt:lpstr>
      <vt:lpstr>CSMA for 802.11</vt:lpstr>
      <vt:lpstr>PowerPoint 演示文稿</vt:lpstr>
      <vt:lpstr>WiFi CSMA vs Ethernet</vt:lpstr>
      <vt:lpstr>Idea of Avoiding Collisions</vt:lpstr>
      <vt:lpstr>RTS-CTS exchange</vt:lpstr>
      <vt:lpstr>PowerPoint 演示文稿</vt:lpstr>
      <vt:lpstr>Timing of the 802.11</vt:lpstr>
      <vt:lpstr>Two Animations</vt:lpstr>
      <vt:lpstr>Three Modes of Service Sets </vt:lpstr>
      <vt:lpstr>Three Modes of Service Sets </vt:lpstr>
      <vt:lpstr>Three Modes of Service Sets </vt:lpstr>
      <vt:lpstr>802.11: mobility within same subnet</vt:lpstr>
      <vt:lpstr>Sending Frames between H1 &amp; A Remote Host</vt:lpstr>
      <vt:lpstr>802.11 frame: addressing</vt:lpstr>
      <vt:lpstr>802.11 frame: addressing</vt:lpstr>
      <vt:lpstr>802.11 frame: addressing</vt:lpstr>
      <vt:lpstr>PowerPoint 演示文稿</vt:lpstr>
      <vt:lpstr>802.11 frame: more</vt:lpstr>
      <vt:lpstr>802.11: advanced capabilities</vt:lpstr>
      <vt:lpstr>802.11: advanced capabilities</vt:lpstr>
      <vt:lpstr>802.11: advanced capabilities</vt:lpstr>
      <vt:lpstr>IEEE 802.11 Wireless LAN</vt:lpstr>
      <vt:lpstr>Wi-Fi Standards</vt:lpstr>
      <vt:lpstr>Brief Introduction to OFDM</vt:lpstr>
      <vt:lpstr>OFDM Signal Frequency Spectra</vt:lpstr>
      <vt:lpstr>Basic Idea</vt:lpstr>
      <vt:lpstr>Chapter 7 outline</vt:lpstr>
      <vt:lpstr>From 1G to 5G</vt:lpstr>
      <vt:lpstr>Development of cellular technology</vt:lpstr>
      <vt:lpstr>Components of cellular network</vt:lpstr>
      <vt:lpstr>Cellular networks: the first hop</vt:lpstr>
      <vt:lpstr>2G (voice) network architecture </vt:lpstr>
      <vt:lpstr>3G (voice+data) network architecture</vt:lpstr>
      <vt:lpstr>3G (voice+data) network architecture</vt:lpstr>
      <vt:lpstr>4G: differences from 3G</vt:lpstr>
      <vt:lpstr>3G versus 4G LTE network architecture</vt:lpstr>
      <vt:lpstr>Chapter 7 outline</vt:lpstr>
      <vt:lpstr>What is mobility?</vt:lpstr>
      <vt:lpstr>PowerPoint 演示文稿</vt:lpstr>
      <vt:lpstr>Mobility: Vocabulary</vt:lpstr>
      <vt:lpstr>Mobility: more vocabulary</vt:lpstr>
      <vt:lpstr>How do you contact a mobile friend?</vt:lpstr>
      <vt:lpstr>Mobility: approaches (1)</vt:lpstr>
      <vt:lpstr>Mobility: approaches (2)</vt:lpstr>
      <vt:lpstr>Mobility: registration</vt:lpstr>
      <vt:lpstr>Mobility via Indirect Routing</vt:lpstr>
      <vt:lpstr>Indirect Routing</vt:lpstr>
      <vt:lpstr>Can a mobile move to another network?</vt:lpstr>
      <vt:lpstr>Indirect routing, any problem?</vt:lpstr>
      <vt:lpstr>Mobility via Direct Routing</vt:lpstr>
      <vt:lpstr>Mobility via Direct Routing: comments</vt:lpstr>
      <vt:lpstr>Any new problem arise?</vt:lpstr>
      <vt:lpstr>Accommodating mobility with direct routing</vt:lpstr>
      <vt:lpstr>Chapter 7 outline</vt:lpstr>
      <vt:lpstr>Mobile IP</vt:lpstr>
      <vt:lpstr>Mobile IP: indirect routing</vt:lpstr>
      <vt:lpstr>Mobile IP: agent discovery</vt:lpstr>
      <vt:lpstr>Mobile IP: registration example</vt:lpstr>
      <vt:lpstr>Chapter 7 outline</vt:lpstr>
      <vt:lpstr>Components of cellular network</vt:lpstr>
      <vt:lpstr>Handling mobility in cellular networks</vt:lpstr>
      <vt:lpstr>GSM: indirect routing to mobile</vt:lpstr>
      <vt:lpstr>GSM: handoff with common MSC</vt:lpstr>
      <vt:lpstr>GSM: handoff with common MSC</vt:lpstr>
      <vt:lpstr>GSM: handoff between MSCs</vt:lpstr>
      <vt:lpstr>GSM: handoff between MSCs</vt:lpstr>
      <vt:lpstr>Mobility: GSM versus Mobile IP</vt:lpstr>
      <vt:lpstr>Chapter 7 outline</vt:lpstr>
      <vt:lpstr>PowerPoint 演示文稿</vt:lpstr>
      <vt:lpstr>Wireless, mobility: impact on higher layer protocols</vt:lpstr>
      <vt:lpstr>Chapter 7 summary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Introduction</dc:title>
  <dc:creator>yzhu</dc:creator>
  <cp:lastModifiedBy>Yanmin Zhu</cp:lastModifiedBy>
  <cp:revision>847</cp:revision>
  <cp:lastPrinted>2017-03-20T12:13:00Z</cp:lastPrinted>
  <dcterms:created xsi:type="dcterms:W3CDTF">1999-10-08T19:08:00Z</dcterms:created>
  <dcterms:modified xsi:type="dcterms:W3CDTF">2025-12-01T01:50:37Z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FD933C4B89F54630A178DDBAC2E140F9</vt:lpwstr>
  </property>
  <property fmtid="{D5CDD505-2E9C-101B-9397-08002B2CF9AE}" pid="3" name="KSOProductBuildVer">
    <vt:lpwstr>2052-11.1.0.12358</vt:lpwstr>
  </property>
</Properties>
</file>